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Lst>
  <p:notesMasterIdLst>
    <p:notesMasterId r:id="rId60"/>
  </p:notesMasterIdLst>
  <p:sldIdLst>
    <p:sldId id="256" r:id="rId4"/>
    <p:sldId id="371" r:id="rId5"/>
    <p:sldId id="372" r:id="rId6"/>
    <p:sldId id="386" r:id="rId7"/>
    <p:sldId id="393" r:id="rId8"/>
    <p:sldId id="392" r:id="rId9"/>
    <p:sldId id="391" r:id="rId10"/>
    <p:sldId id="390" r:id="rId11"/>
    <p:sldId id="389" r:id="rId12"/>
    <p:sldId id="388" r:id="rId13"/>
    <p:sldId id="394" r:id="rId14"/>
    <p:sldId id="387" r:id="rId15"/>
    <p:sldId id="395" r:id="rId16"/>
    <p:sldId id="399" r:id="rId17"/>
    <p:sldId id="398" r:id="rId18"/>
    <p:sldId id="397" r:id="rId19"/>
    <p:sldId id="396" r:id="rId20"/>
    <p:sldId id="400" r:id="rId21"/>
    <p:sldId id="404" r:id="rId22"/>
    <p:sldId id="403" r:id="rId23"/>
    <p:sldId id="424" r:id="rId24"/>
    <p:sldId id="425" r:id="rId25"/>
    <p:sldId id="426" r:id="rId26"/>
    <p:sldId id="427" r:id="rId27"/>
    <p:sldId id="402" r:id="rId28"/>
    <p:sldId id="418" r:id="rId29"/>
    <p:sldId id="412" r:id="rId30"/>
    <p:sldId id="414" r:id="rId31"/>
    <p:sldId id="415" r:id="rId32"/>
    <p:sldId id="416" r:id="rId33"/>
    <p:sldId id="411" r:id="rId34"/>
    <p:sldId id="373" r:id="rId35"/>
    <p:sldId id="384" r:id="rId36"/>
    <p:sldId id="374" r:id="rId37"/>
    <p:sldId id="375" r:id="rId38"/>
    <p:sldId id="419" r:id="rId39"/>
    <p:sldId id="420" r:id="rId40"/>
    <p:sldId id="421" r:id="rId41"/>
    <p:sldId id="422" r:id="rId42"/>
    <p:sldId id="377" r:id="rId43"/>
    <p:sldId id="423" r:id="rId44"/>
    <p:sldId id="376" r:id="rId45"/>
    <p:sldId id="378" r:id="rId46"/>
    <p:sldId id="379" r:id="rId47"/>
    <p:sldId id="406" r:id="rId48"/>
    <p:sldId id="429" r:id="rId49"/>
    <p:sldId id="434" r:id="rId50"/>
    <p:sldId id="432" r:id="rId51"/>
    <p:sldId id="433" r:id="rId52"/>
    <p:sldId id="431" r:id="rId53"/>
    <p:sldId id="437" r:id="rId54"/>
    <p:sldId id="436" r:id="rId55"/>
    <p:sldId id="439" r:id="rId56"/>
    <p:sldId id="438" r:id="rId57"/>
    <p:sldId id="428" r:id="rId58"/>
    <p:sldId id="407"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91" autoAdjust="0"/>
    <p:restoredTop sz="94660"/>
  </p:normalViewPr>
  <p:slideViewPr>
    <p:cSldViewPr>
      <p:cViewPr varScale="1">
        <p:scale>
          <a:sx n="77" d="100"/>
          <a:sy n="77" d="100"/>
        </p:scale>
        <p:origin x="1608"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61" Type="http://schemas.openxmlformats.org/officeDocument/2006/relationships/presProps" Target="presProp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10-02T13:55:20.407"/>
    </inkml:context>
    <inkml:brush xml:id="br0">
      <inkml:brushProperty name="width" value="0.035" units="cm"/>
      <inkml:brushProperty name="height" value="0.03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DD2294-B999-48CD-8A33-F70A6E108477}" type="datetimeFigureOut">
              <a:rPr lang="en-US" smtClean="0"/>
              <a:t>10/6/2025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5133B7-97B0-4D27-8C4B-61B459A69154}" type="slidenum">
              <a:rPr lang="en-US" smtClean="0"/>
              <a:t>‹#›</a:t>
            </a:fld>
            <a:endParaRPr lang="en-US"/>
          </a:p>
        </p:txBody>
      </p:sp>
    </p:spTree>
    <p:extLst>
      <p:ext uri="{BB962C8B-B14F-4D97-AF65-F5344CB8AC3E}">
        <p14:creationId xmlns:p14="http://schemas.microsoft.com/office/powerpoint/2010/main" val="2482771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A56E1A-04BD-4519-A736-BC2FB720ECD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511486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D7532-4523-28E3-78A4-A83CF21973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2DF238-F63A-DC8E-752B-510B5EF641F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B80D01A-E8DE-E7AA-F9CC-C6D0F91754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0657BC-5722-CC21-2286-E76E35562C38}"/>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A56E1A-04BD-4519-A736-BC2FB720ECD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8358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7EE05-1141-A363-8DD6-6FC2C852CA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D7041E-9A2E-6CF7-82D2-188B300CFAE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E68ED1D-3154-9B5F-AD74-B111D148AB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BAB2C5-B8BA-5001-AAD5-997E87FA945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0A56E1A-04BD-4519-A736-BC2FB720ECD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6524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FEA5A3A-6E30-4F48-97AF-704C4DA14034}"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314892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2A9455F-A1A0-4CBA-AF05-8E36FBDD2ADB}"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5044115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420DB8-633F-4593-9836-D10A1A80A843}"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860639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8EB833-9315-469E-98FC-CD5E14C005D9}" type="datetime1">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978859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655502C-ED2F-49E2-AF54-156EF61FC134}" type="datetime1">
              <a:rPr lang="en-US" smtClean="0"/>
              <a:t>10/6/2025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157773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A19CEA5-4E17-4EBF-BD16-1AAC910360AE}" type="datetime1">
              <a:rPr lang="en-US" smtClean="0"/>
              <a:t>10/6/2025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109895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797A79-DAF1-4FF6-ACFE-798C2C9A0DD0}" type="datetime1">
              <a:rPr lang="en-US" smtClean="0"/>
              <a:t>10/6/2025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010811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204928-DE31-4DBC-AD24-9D590CD109EA}" type="datetime1">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9703884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4A63384-650C-4922-BBA9-74C807A237AD}" type="datetime1">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531664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4DBDDA6-6DFB-47D3-9466-F69873329178}"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709615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1E96712-3A60-4601-8426-192AF9C05362}"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4354053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CB4DBE9-4BE5-4FE5-955B-8EBE1E968B6F}"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62290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C36CBA8-9D90-4996-973E-008546B1C2EC}"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6120381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B8699F2-4D1C-4395-887E-A26D312C0509}"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5556341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C1F4BD7-D12C-4637-A5B1-1749B816C376}" type="datetime1">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3763797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2922CC-10DC-4CA0-A2FE-99C060E39727}" type="datetime1">
              <a:rPr lang="en-US" smtClean="0"/>
              <a:t>10/6/2025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1210230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52AC29F-C9D5-41E3-B4E1-E12EB64216B8}" type="datetime1">
              <a:rPr lang="en-US" smtClean="0"/>
              <a:t>10/6/2025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1183069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2BB9F0-7BFF-42EE-B7D5-746C3FB819BB}" type="datetime1">
              <a:rPr lang="en-US" smtClean="0"/>
              <a:t>10/6/2025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7544489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5D63B28-A098-4799-8BAD-AA9750CD083E}" type="datetime1">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5188502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3F4DDC-30ED-4AE6-84FC-4B96DAE0E2FF}" type="datetime1">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3511262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5D46635-8E95-423B-9C0C-102FA32F1EFE}"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0707015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37FB8B-A52C-4170-A59D-4738C808BE82}"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5009807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137D411-B2BE-4224-A9FA-A403142C7FD8}"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903756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AB30853-D8F3-450C-890C-AE75FF931CFE}"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9889830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4B6ECD4-4891-48D0-949B-F68AEA5D1886}"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5320134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ABBF598-2524-48EB-BB5E-671C2806E1D4}" type="datetime1">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838517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318E3C9-529D-4A01-BAC8-B727876B71DD}" type="datetime1">
              <a:rPr lang="en-US" smtClean="0"/>
              <a:t>10/6/2025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955683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5E9A3D9-7E29-43AC-8023-D80A23DC3E7E}" type="datetime1">
              <a:rPr lang="en-US" smtClean="0"/>
              <a:t>10/6/2025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2604991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441FE4-F8B2-48DC-B7D4-69C966175052}" type="datetime1">
              <a:rPr lang="en-US" smtClean="0"/>
              <a:t>10/6/2025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6200250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A21ACC55-319C-42B2-82A3-A1681959204B}" type="datetime1">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8679720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CB9CFFF0-294E-47A3-9A2A-35E8188DAC94}" type="datetime1">
              <a:rPr lang="en-US" smtClean="0"/>
              <a:t>10/6/2025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39023316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C923D2-C7FA-43C0-B972-C6EEBB96613C}"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26969355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0DEDAA-AFA4-4522-AA55-53A7000B1C76}" type="datetime1">
              <a:rPr lang="en-US" smtClean="0"/>
              <a:t>10/6/2025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FDA976-B38A-4EC8-851D-4FD5675DB126}" type="slidenum">
              <a:rPr lang="en-US" smtClean="0"/>
              <a:t>‹#›</a:t>
            </a:fld>
            <a:endParaRPr lang="en-US"/>
          </a:p>
        </p:txBody>
      </p:sp>
    </p:spTree>
    <p:extLst>
      <p:ext uri="{BB962C8B-B14F-4D97-AF65-F5344CB8AC3E}">
        <p14:creationId xmlns:p14="http://schemas.microsoft.com/office/powerpoint/2010/main" val="186921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497147-3CFD-47F1-843D-CAA12F57DC25}" type="datetime1">
              <a:rPr lang="en-US" smtClean="0"/>
              <a:t>10/6/2025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38425549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F3AF44-F07B-42B4-B2F3-E9968597B309}" type="datetime1">
              <a:rPr lang="en-US" smtClean="0"/>
              <a:t>10/6/2025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73883448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D6FB8C45-C5BB-4693-819E-DD67E875CC66}" type="datetime1">
              <a:rPr lang="en-US" smtClean="0"/>
              <a:t>10/6/2025</a:t>
            </a:fld>
            <a:endParaRPr lang="en-US"/>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3FDA976-B38A-4EC8-851D-4FD5675DB126}" type="slidenum">
              <a:rPr lang="en-US" smtClean="0"/>
              <a:t>‹#›</a:t>
            </a:fld>
            <a:endParaRPr lang="en-US"/>
          </a:p>
        </p:txBody>
      </p:sp>
    </p:spTree>
    <p:extLst>
      <p:ext uri="{BB962C8B-B14F-4D97-AF65-F5344CB8AC3E}">
        <p14:creationId xmlns:p14="http://schemas.microsoft.com/office/powerpoint/2010/main" val="290048085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4.xml"/></Relationships>
</file>

<file path=ppt/slides/_rels/slide5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 y="838200"/>
            <a:ext cx="8915400" cy="3903954"/>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Chemical Reaction Engineering II- Reactor Design (ChEg 4101)</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Prerequisite:</a:t>
            </a:r>
            <a:r>
              <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Chemical Reaction Engineering I-Reaction Kinetics (ChEg3104)</a:t>
            </a:r>
            <a:endParaRPr kumimoji="0" lang="en-US" alt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SimSun" panose="02010600030101010101" pitchFamily="2" charset="-122"/>
                <a:cs typeface="Times New Roman" panose="02020603050405020304" pitchFamily="18" charset="0"/>
              </a:rPr>
              <a:t>Lecture 6: Design of Non-isothermal Ideal Plug Flow Reactor</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SimSun" panose="02010600030101010101" pitchFamily="2" charset="-122"/>
                <a:cs typeface="Times New Roman" panose="02020603050405020304" pitchFamily="18" charset="0"/>
              </a:rPr>
              <a:t>Week 6</a:t>
            </a: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Lecturer: Adamu Esubalew (PhD, ChEg)  </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Addis Ababa,  Ethiopia </a:t>
            </a: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6" name="Slide Number Placeholder 5">
            <a:extLst>
              <a:ext uri="{FF2B5EF4-FFF2-40B4-BE49-F238E27FC236}">
                <a16:creationId xmlns:a16="http://schemas.microsoft.com/office/drawing/2014/main" id="{AE53FF2B-177C-4FEF-95FA-38B29EE36B6F}"/>
              </a:ext>
            </a:extLst>
          </p:cNvPr>
          <p:cNvSpPr>
            <a:spLocks noGrp="1"/>
          </p:cNvSpPr>
          <p:nvPr>
            <p:ph type="sldNum" sz="quarter" idx="12"/>
          </p:nvPr>
        </p:nvSpPr>
        <p:spPr>
          <a:xfrm>
            <a:off x="1295400" y="6391470"/>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8" name="Straight Connector 7">
            <a:extLst>
              <a:ext uri="{FF2B5EF4-FFF2-40B4-BE49-F238E27FC236}">
                <a16:creationId xmlns:a16="http://schemas.microsoft.com/office/drawing/2014/main" id="{720DE7A6-5C5A-4034-8F1B-6155DB5659CB}"/>
              </a:ext>
            </a:extLst>
          </p:cNvPr>
          <p:cNvCxnSpPr>
            <a:cxnSpLocks/>
          </p:cNvCxnSpPr>
          <p:nvPr/>
        </p:nvCxnSpPr>
        <p:spPr>
          <a:xfrm>
            <a:off x="0" y="46653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7D3CF04B-712D-4599-9DA8-952DF023918D}"/>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89946078"/>
      </p:ext>
    </p:extLst>
  </p:cSld>
  <p:clrMapOvr>
    <a:masterClrMapping/>
  </p:clrMapOvr>
  <mc:AlternateContent xmlns:mc="http://schemas.openxmlformats.org/markup-compatibility/2006" xmlns:p14="http://schemas.microsoft.com/office/powerpoint/2010/main">
    <mc:Choice Requires="p14">
      <p:transition spd="slow" p14:dur="2000" advTm="61197"/>
    </mc:Choice>
    <mc:Fallback xmlns="">
      <p:transition spd="slow" advTm="611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6B3ED-BB09-3FAF-D517-C6879C882BE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EBDAE5D-0E8A-14ED-F6EB-3CF40118B851}"/>
              </a:ext>
            </a:extLst>
          </p:cNvPr>
          <p:cNvSpPr/>
          <p:nvPr/>
        </p:nvSpPr>
        <p:spPr>
          <a:xfrm>
            <a:off x="228600" y="838200"/>
            <a:ext cx="8610600" cy="596605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the end of the lecture, you will be able to:</a:t>
            </a:r>
          </a:p>
          <a:p>
            <a:pPr marL="457200" marR="0" lvl="1" indent="0" algn="just" defTabSz="914400" rtl="0" eaLnBrk="1" fontAlgn="auto" latinLnBrk="0" hangingPunct="1">
              <a:lnSpc>
                <a:spcPct val="150000"/>
              </a:lnSpc>
              <a:spcBef>
                <a:spcPts val="0"/>
              </a:spcBef>
              <a:spcAft>
                <a:spcPts val="0"/>
              </a:spcAft>
              <a:buClrTx/>
              <a:buSzTx/>
              <a:buFont typeface="Wingdings"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describe the characteristics of non-isothermal ideal plug flow reactor (PFR), </a:t>
            </a:r>
          </a:p>
          <a:p>
            <a:pPr marL="457200" marR="0" lvl="1" indent="0" algn="just" defTabSz="914400" rtl="0" eaLnBrk="1" fontAlgn="auto" latinLnBrk="0" hangingPunct="1">
              <a:lnSpc>
                <a:spcPct val="150000"/>
              </a:lnSpc>
              <a:spcBef>
                <a:spcPts val="0"/>
              </a:spcBef>
              <a:spcAft>
                <a:spcPts val="0"/>
              </a:spcAft>
              <a:buClrTx/>
              <a:buSzTx/>
              <a:buFont typeface="Wingdings"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identify space  time and volume reactor required for non-isothermal ideal PFR , and</a:t>
            </a:r>
          </a:p>
          <a:p>
            <a:pPr marL="457200" marR="0" lvl="1" indent="0" algn="just" defTabSz="914400" rtl="0" eaLnBrk="1" fontAlgn="auto" latinLnBrk="0" hangingPunct="1">
              <a:lnSpc>
                <a:spcPct val="150000"/>
              </a:lnSpc>
              <a:spcBef>
                <a:spcPts val="0"/>
              </a:spcBef>
              <a:spcAft>
                <a:spcPts val="0"/>
              </a:spcAft>
              <a:buClrTx/>
              <a:buSzTx/>
              <a:buFont typeface="Wingdings"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design  non-isothermal  ideal PFR using materials and energy balance equations.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6" name="Slide Number Placeholder 5">
            <a:extLst>
              <a:ext uri="{FF2B5EF4-FFF2-40B4-BE49-F238E27FC236}">
                <a16:creationId xmlns:a16="http://schemas.microsoft.com/office/drawing/2014/main" id="{D28D088E-2994-4724-FDC5-3EBE965A52E1}"/>
              </a:ext>
            </a:extLst>
          </p:cNvPr>
          <p:cNvSpPr>
            <a:spLocks noGrp="1"/>
          </p:cNvSpPr>
          <p:nvPr>
            <p:ph type="sldNum" sz="quarter" idx="12"/>
          </p:nvPr>
        </p:nvSpPr>
        <p:spPr>
          <a:xfrm>
            <a:off x="1600200" y="6307887"/>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8" name="Straight Connector 7">
            <a:extLst>
              <a:ext uri="{FF2B5EF4-FFF2-40B4-BE49-F238E27FC236}">
                <a16:creationId xmlns:a16="http://schemas.microsoft.com/office/drawing/2014/main" id="{A77A13B4-4228-BD01-355B-5CF22B26BF3B}"/>
              </a:ext>
            </a:extLst>
          </p:cNvPr>
          <p:cNvCxnSpPr>
            <a:cxnSpLocks/>
          </p:cNvCxnSpPr>
          <p:nvPr/>
        </p:nvCxnSpPr>
        <p:spPr>
          <a:xfrm>
            <a:off x="0" y="8382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0E0D1F73-468A-0C98-D343-F56E94F52AD4}"/>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TextBox 3">
            <a:extLst>
              <a:ext uri="{FF2B5EF4-FFF2-40B4-BE49-F238E27FC236}">
                <a16:creationId xmlns:a16="http://schemas.microsoft.com/office/drawing/2014/main" id="{B837E0A8-1833-6F2D-D45F-C3DB9442E3DA}"/>
              </a:ext>
            </a:extLst>
          </p:cNvPr>
          <p:cNvSpPr txBox="1"/>
          <p:nvPr/>
        </p:nvSpPr>
        <p:spPr>
          <a:xfrm>
            <a:off x="762000" y="184988"/>
            <a:ext cx="6705599"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learning outcomes</a:t>
            </a:r>
          </a:p>
        </p:txBody>
      </p:sp>
    </p:spTree>
    <p:extLst>
      <p:ext uri="{BB962C8B-B14F-4D97-AF65-F5344CB8AC3E}">
        <p14:creationId xmlns:p14="http://schemas.microsoft.com/office/powerpoint/2010/main" val="961471117"/>
      </p:ext>
    </p:extLst>
  </p:cSld>
  <p:clrMapOvr>
    <a:masterClrMapping/>
  </p:clrMapOvr>
  <mc:AlternateContent xmlns:mc="http://schemas.openxmlformats.org/markup-compatibility/2006" xmlns:p14="http://schemas.microsoft.com/office/powerpoint/2010/main">
    <mc:Choice Requires="p14">
      <p:transition spd="slow" p14:dur="2000" advTm="31840"/>
    </mc:Choice>
    <mc:Fallback xmlns="">
      <p:transition spd="slow" advTm="3184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BF661-300A-1593-6614-24D94BE2A68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C76C2B5-3236-CB98-24CA-907AAD7A65B2}"/>
              </a:ext>
            </a:extLst>
          </p:cNvPr>
          <p:cNvSpPr/>
          <p:nvPr/>
        </p:nvSpPr>
        <p:spPr>
          <a:xfrm>
            <a:off x="442290" y="73208"/>
            <a:ext cx="8610600" cy="74251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Presentation outlines </a:t>
            </a: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
        <p:nvSpPr>
          <p:cNvPr id="6" name="Slide Number Placeholder 5">
            <a:extLst>
              <a:ext uri="{FF2B5EF4-FFF2-40B4-BE49-F238E27FC236}">
                <a16:creationId xmlns:a16="http://schemas.microsoft.com/office/drawing/2014/main" id="{5BBBB1F2-29A9-8FC3-07BA-BF18941947FA}"/>
              </a:ext>
            </a:extLst>
          </p:cNvPr>
          <p:cNvSpPr>
            <a:spLocks noGrp="1"/>
          </p:cNvSpPr>
          <p:nvPr>
            <p:ph type="sldNum" sz="quarter" idx="12"/>
          </p:nvPr>
        </p:nvSpPr>
        <p:spPr>
          <a:xfrm>
            <a:off x="1676400" y="6372915"/>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8" name="Straight Connector 7">
            <a:extLst>
              <a:ext uri="{FF2B5EF4-FFF2-40B4-BE49-F238E27FC236}">
                <a16:creationId xmlns:a16="http://schemas.microsoft.com/office/drawing/2014/main" id="{02552405-2DB8-9044-759D-90AB1A17E3B7}"/>
              </a:ext>
            </a:extLst>
          </p:cNvPr>
          <p:cNvCxnSpPr>
            <a:cxnSpLocks/>
          </p:cNvCxnSpPr>
          <p:nvPr/>
        </p:nvCxnSpPr>
        <p:spPr>
          <a:xfrm>
            <a:off x="-62948" y="815719"/>
            <a:ext cx="9283148"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0" name="Straight Connector 9">
            <a:extLst>
              <a:ext uri="{FF2B5EF4-FFF2-40B4-BE49-F238E27FC236}">
                <a16:creationId xmlns:a16="http://schemas.microsoft.com/office/drawing/2014/main" id="{F53DD824-EB9E-B6DB-278F-D2AA3AD23466}"/>
              </a:ext>
            </a:extLst>
          </p:cNvPr>
          <p:cNvCxnSpPr>
            <a:cxnSpLocks/>
          </p:cNvCxnSpPr>
          <p:nvPr/>
        </p:nvCxnSpPr>
        <p:spPr>
          <a:xfrm>
            <a:off x="-62948" y="6372915"/>
            <a:ext cx="9283148" cy="0"/>
          </a:xfrm>
          <a:prstGeom prst="line">
            <a:avLst/>
          </a:prstGeom>
        </p:spPr>
        <p:style>
          <a:lnRef idx="3">
            <a:schemeClr val="accent1"/>
          </a:lnRef>
          <a:fillRef idx="0">
            <a:schemeClr val="accent1"/>
          </a:fillRef>
          <a:effectRef idx="2">
            <a:schemeClr val="accent1"/>
          </a:effectRef>
          <a:fontRef idx="minor">
            <a:schemeClr val="tx1"/>
          </a:fontRef>
        </p:style>
      </p:cxnSp>
      <p:sp>
        <p:nvSpPr>
          <p:cNvPr id="3" name="Rectangle 2">
            <a:extLst>
              <a:ext uri="{FF2B5EF4-FFF2-40B4-BE49-F238E27FC236}">
                <a16:creationId xmlns:a16="http://schemas.microsoft.com/office/drawing/2014/main" id="{FE4D9607-B42B-5249-B853-213A39CD3040}"/>
              </a:ext>
            </a:extLst>
          </p:cNvPr>
          <p:cNvSpPr/>
          <p:nvPr/>
        </p:nvSpPr>
        <p:spPr>
          <a:xfrm>
            <a:off x="335445" y="1066800"/>
            <a:ext cx="8473110" cy="3464410"/>
          </a:xfrm>
          <a:prstGeom prst="rect">
            <a:avLst/>
          </a:prstGeom>
        </p:spPr>
        <p:txBody>
          <a:bodyPr wrap="square">
            <a:spAutoFit/>
          </a:bodyPr>
          <a:lstStyle/>
          <a:p>
            <a:pPr marL="457200" marR="0" lvl="0" indent="-457200" algn="just" defTabSz="914400" rtl="0" eaLnBrk="1" fontAlgn="auto" latinLnBrk="0" hangingPunct="1">
              <a:lnSpc>
                <a:spcPct val="12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SimSun" panose="02010600030101010101" pitchFamily="2" charset="-122"/>
                <a:cs typeface="Times New Roman" panose="02020603050405020304" pitchFamily="18" charset="0"/>
              </a:rPr>
              <a:t>Introduction to non-isothermal ideal PFR </a:t>
            </a:r>
          </a:p>
          <a:p>
            <a:pPr marL="457200" lvl="0" indent="-457200" algn="just">
              <a:lnSpc>
                <a:spcPct val="120000"/>
              </a:lnSpc>
              <a:buFont typeface="Wingdings" panose="05000000000000000000" pitchFamily="2" charset="2"/>
              <a:buChar char="§"/>
              <a:defRPr/>
            </a:pPr>
            <a:r>
              <a:rPr lang="en-US" altLang="en-US" sz="2800" b="1" dirty="0">
                <a:solidFill>
                  <a:srgbClr val="0070C0"/>
                </a:solidFill>
                <a:latin typeface="Times New Roman" panose="02020603050405020304" pitchFamily="18" charset="0"/>
                <a:cs typeface="Times New Roman" panose="02020603050405020304" pitchFamily="18" charset="0"/>
              </a:rPr>
              <a:t>Non-isothermal PFR design parameters</a:t>
            </a: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457200" marR="0" lvl="0" indent="-457200" algn="just" defTabSz="914400" rtl="0" eaLnBrk="1" fontAlgn="auto" latinLnBrk="0" hangingPunct="1">
              <a:lnSpc>
                <a:spcPct val="12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SimSun" panose="02010600030101010101" pitchFamily="2" charset="-122"/>
                <a:cs typeface="Times New Roman" panose="02020603050405020304" pitchFamily="18" charset="0"/>
              </a:rPr>
              <a:t>Space  time  and volume of non-isothermal  PFR</a:t>
            </a:r>
          </a:p>
          <a:p>
            <a:pPr marL="457200" lvl="0" indent="-457200" algn="just">
              <a:lnSpc>
                <a:spcPct val="120000"/>
              </a:lnSpc>
              <a:buFont typeface="Wingdings" panose="05000000000000000000" pitchFamily="2" charset="2"/>
              <a:buChar char="§"/>
              <a:defRPr/>
            </a:pPr>
            <a:r>
              <a:rPr lang="en-US" sz="2800" b="1" dirty="0">
                <a:solidFill>
                  <a:srgbClr val="0070C0"/>
                </a:solidFill>
                <a:latin typeface="Times New Roman" panose="02020603050405020304" pitchFamily="18" charset="0"/>
                <a:cs typeface="Times New Roman" panose="02020603050405020304" pitchFamily="18" charset="0"/>
              </a:rPr>
              <a:t>Performance measures for non-isothermal PFR</a:t>
            </a: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SimSun" panose="02010600030101010101" pitchFamily="2" charset="-122"/>
              <a:cs typeface="Times New Roman" panose="02020603050405020304" pitchFamily="18" charset="0"/>
            </a:endParaRPr>
          </a:p>
          <a:p>
            <a:pPr marL="457200" marR="0" lvl="0" indent="-457200" algn="just" defTabSz="914400" rtl="0" eaLnBrk="1" fontAlgn="auto" latinLnBrk="0" hangingPunct="1">
              <a:lnSpc>
                <a:spcPct val="12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SimSun" panose="02010600030101010101" pitchFamily="2" charset="-122"/>
                <a:cs typeface="Times New Roman" panose="02020603050405020304" pitchFamily="18" charset="0"/>
              </a:rPr>
              <a:t>Non-isothermal ideal PFR design equations  </a:t>
            </a:r>
          </a:p>
          <a:p>
            <a:pPr marL="457200" marR="0" lvl="0" indent="-457200" algn="just" defTabSz="914400" rtl="0" eaLnBrk="1" fontAlgn="auto" latinLnBrk="0" hangingPunct="1">
              <a:lnSpc>
                <a:spcPct val="120000"/>
              </a:lnSpc>
              <a:spcBef>
                <a:spcPts val="0"/>
              </a:spcBef>
              <a:spcAft>
                <a:spcPts val="0"/>
              </a:spcAft>
              <a:buClrTx/>
              <a:buSzTx/>
              <a:buFont typeface="Wingdings" panose="05000000000000000000" pitchFamily="2" charset="2"/>
              <a:buChar char="§"/>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SimSun" panose="02010600030101010101" pitchFamily="2" charset="-122"/>
                <a:cs typeface="Times New Roman" panose="02020603050405020304" pitchFamily="18" charset="0"/>
              </a:rPr>
              <a:t>Summary </a:t>
            </a: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alt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24881319"/>
      </p:ext>
    </p:extLst>
  </p:cSld>
  <p:clrMapOvr>
    <a:masterClrMapping/>
  </p:clrMapOvr>
  <mc:AlternateContent xmlns:mc="http://schemas.openxmlformats.org/markup-compatibility/2006" xmlns:p14="http://schemas.microsoft.com/office/powerpoint/2010/main">
    <mc:Choice Requires="p14">
      <p:transition spd="slow" p14:dur="2000" advTm="60289"/>
    </mc:Choice>
    <mc:Fallback xmlns="">
      <p:transition spd="slow" advTm="6028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0DA57-1FE1-BA5C-FE72-688E1FEE8710}"/>
              </a:ext>
            </a:extLst>
          </p:cNvPr>
          <p:cNvSpPr>
            <a:spLocks noGrp="1"/>
          </p:cNvSpPr>
          <p:nvPr>
            <p:ph type="title"/>
          </p:nvPr>
        </p:nvSpPr>
        <p:spPr>
          <a:xfrm>
            <a:off x="381000" y="119960"/>
            <a:ext cx="7239000" cy="457199"/>
          </a:xfrm>
        </p:spPr>
        <p:txBody>
          <a:bodyPr>
            <a:normAutofit fontScale="90000"/>
          </a:bodyPr>
          <a:lstStyle/>
          <a:p>
            <a:pPr algn="just"/>
            <a:br>
              <a:rPr lang="en-US" sz="3100"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br>
            <a:r>
              <a:rPr lang="en-US" sz="3100" b="1" dirty="0">
                <a:latin typeface="Times New Roman" panose="02020603050405020304" pitchFamily="18" charset="0"/>
                <a:ea typeface="SimSun" panose="02010600030101010101" pitchFamily="2" charset="-122"/>
                <a:cs typeface="Times New Roman" panose="02020603050405020304" pitchFamily="18" charset="0"/>
              </a:rPr>
              <a:t>6.1. Introduction to non-isothermal ideal PFR </a:t>
            </a:r>
            <a:br>
              <a:rPr lang="en-US" sz="3600"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br>
            <a:r>
              <a:rPr lang="en-US" altLang="en-US" sz="3600" b="1" dirty="0">
                <a:solidFill>
                  <a:srgbClr val="002060"/>
                </a:solidFill>
                <a:latin typeface="Times New Roman" panose="02020603050405020304" pitchFamily="18" charset="0"/>
                <a:cs typeface="Times New Roman" panose="02020603050405020304" pitchFamily="18" charset="0"/>
              </a:rPr>
              <a:t> </a:t>
            </a:r>
            <a:endParaRPr lang="en-US" b="1" dirty="0"/>
          </a:p>
        </p:txBody>
      </p:sp>
      <p:sp>
        <p:nvSpPr>
          <p:cNvPr id="3" name="Content Placeholder 2">
            <a:extLst>
              <a:ext uri="{FF2B5EF4-FFF2-40B4-BE49-F238E27FC236}">
                <a16:creationId xmlns:a16="http://schemas.microsoft.com/office/drawing/2014/main" id="{6D3F5BEE-693B-4AA3-B6BA-375C70A8A46B}"/>
              </a:ext>
            </a:extLst>
          </p:cNvPr>
          <p:cNvSpPr>
            <a:spLocks noGrp="1"/>
          </p:cNvSpPr>
          <p:nvPr>
            <p:ph idx="1"/>
          </p:nvPr>
        </p:nvSpPr>
        <p:spPr>
          <a:xfrm>
            <a:off x="381000" y="745088"/>
            <a:ext cx="8458200" cy="5381075"/>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Non-isothermal plug flow reactor: </a:t>
            </a:r>
            <a:r>
              <a:rPr lang="en-US" sz="2400" dirty="0">
                <a:latin typeface="Times New Roman" panose="02020603050405020304" pitchFamily="18" charset="0"/>
                <a:cs typeface="Times New Roman" panose="02020603050405020304" pitchFamily="18" charset="0"/>
              </a:rPr>
              <a:t>It is a type of chemical reactor where the flow of reactants occurs in a plug flow manner, and the concentrations of reactants and reaction temperature varies with reactor length.</a:t>
            </a:r>
          </a:p>
          <a:p>
            <a:pPr marL="0" indent="0" algn="just">
              <a:buNone/>
            </a:pPr>
            <a:r>
              <a:rPr lang="en-US" sz="2400" dirty="0">
                <a:latin typeface="Times New Roman" panose="02020603050405020304" pitchFamily="18" charset="0"/>
                <a:ea typeface="Tahoma" pitchFamily="34" charset="0"/>
                <a:cs typeface="Times New Roman" panose="02020603050405020304" pitchFamily="18" charset="0"/>
              </a:rPr>
              <a:t>For PFR, t</a:t>
            </a:r>
            <a:r>
              <a:rPr lang="en-US" sz="2400" dirty="0">
                <a:latin typeface="Times New Roman" panose="02020603050405020304" pitchFamily="18" charset="0"/>
                <a:cs typeface="Times New Roman" panose="02020603050405020304" pitchFamily="18" charset="0"/>
              </a:rPr>
              <a:t>he reactant fluid moves through the reactor as discrete plugs with no mixing in the axial direction </a:t>
            </a:r>
            <a:r>
              <a:rPr lang="en-US" sz="2400" dirty="0">
                <a:latin typeface="Times New Roman" panose="02020603050405020304" pitchFamily="18" charset="0"/>
                <a:ea typeface="Tahoma" pitchFamily="34" charset="0"/>
                <a:cs typeface="Times New Roman" panose="02020603050405020304" pitchFamily="18" charset="0"/>
              </a:rPr>
              <a:t>as shown in </a:t>
            </a:r>
            <a:r>
              <a:rPr lang="en-US" sz="2400" b="1" dirty="0">
                <a:latin typeface="Times New Roman" panose="02020603050405020304" pitchFamily="18" charset="0"/>
                <a:ea typeface="Tahoma" pitchFamily="34" charset="0"/>
                <a:cs typeface="Times New Roman" panose="02020603050405020304" pitchFamily="18" charset="0"/>
              </a:rPr>
              <a:t>Figure 6.1 </a:t>
            </a:r>
            <a:r>
              <a:rPr lang="en-US" sz="2400" b="1" dirty="0">
                <a:solidFill>
                  <a:srgbClr val="0070C0"/>
                </a:solidFill>
                <a:latin typeface="Times New Roman" panose="02020603050405020304" pitchFamily="18" charset="0"/>
                <a:ea typeface="Tahoma" pitchFamily="34" charset="0"/>
                <a:cs typeface="Times New Roman" panose="02020603050405020304" pitchFamily="18" charset="0"/>
              </a:rPr>
              <a:t>(Fogler, 2015, pg.15).</a:t>
            </a: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5FBB2BE7-4FF0-C706-7E3A-76599A05476C}"/>
              </a:ext>
            </a:extLst>
          </p:cNvPr>
          <p:cNvSpPr>
            <a:spLocks noGrp="1"/>
          </p:cNvSpPr>
          <p:nvPr>
            <p:ph type="sldNum" sz="quarter" idx="12"/>
          </p:nvPr>
        </p:nvSpPr>
        <p:spPr/>
        <p:txBody>
          <a:bodyPr/>
          <a:lstStyle/>
          <a:p>
            <a:fld id="{919B44EC-D1D5-489E-90E0-E768BB02DA9D}" type="slidenum">
              <a:rPr lang="en-US" smtClean="0"/>
              <a:t>4</a:t>
            </a:fld>
            <a:endParaRPr lang="en-US"/>
          </a:p>
        </p:txBody>
      </p:sp>
      <p:cxnSp>
        <p:nvCxnSpPr>
          <p:cNvPr id="5" name="Straight Connector 4">
            <a:extLst>
              <a:ext uri="{FF2B5EF4-FFF2-40B4-BE49-F238E27FC236}">
                <a16:creationId xmlns:a16="http://schemas.microsoft.com/office/drawing/2014/main" id="{D2F99685-5FBC-0DC4-8464-9B3D15336042}"/>
              </a:ext>
            </a:extLst>
          </p:cNvPr>
          <p:cNvCxnSpPr>
            <a:cxnSpLocks/>
          </p:cNvCxnSpPr>
          <p:nvPr/>
        </p:nvCxnSpPr>
        <p:spPr>
          <a:xfrm>
            <a:off x="0" y="74508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D49CAA1-F917-D110-E1A2-E7964A9E2DD3}"/>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A60591D-77E1-451E-21C5-3924A7E96CFB}"/>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4</a:t>
            </a:fld>
            <a:endParaRPr lang="en-US" b="1" dirty="0">
              <a:solidFill>
                <a:prstClr val="black"/>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E856B5CF-6B1E-6179-9260-4425D0114066}"/>
              </a:ext>
            </a:extLst>
          </p:cNvPr>
          <p:cNvPicPr>
            <a:picLocks noChangeAspect="1"/>
          </p:cNvPicPr>
          <p:nvPr/>
        </p:nvPicPr>
        <p:blipFill>
          <a:blip r:embed="rId2"/>
          <a:stretch>
            <a:fillRect/>
          </a:stretch>
        </p:blipFill>
        <p:spPr>
          <a:xfrm>
            <a:off x="274983" y="3657600"/>
            <a:ext cx="5935612" cy="1503583"/>
          </a:xfrm>
          <a:prstGeom prst="rect">
            <a:avLst/>
          </a:prstGeom>
        </p:spPr>
      </p:pic>
      <p:sp>
        <p:nvSpPr>
          <p:cNvPr id="10" name="TextBox 9">
            <a:extLst>
              <a:ext uri="{FF2B5EF4-FFF2-40B4-BE49-F238E27FC236}">
                <a16:creationId xmlns:a16="http://schemas.microsoft.com/office/drawing/2014/main" id="{64B94FE0-9EB8-53CD-DF17-5A6435671837}"/>
              </a:ext>
            </a:extLst>
          </p:cNvPr>
          <p:cNvSpPr txBox="1"/>
          <p:nvPr/>
        </p:nvSpPr>
        <p:spPr>
          <a:xfrm>
            <a:off x="685800" y="5407935"/>
            <a:ext cx="4651512" cy="461665"/>
          </a:xfrm>
          <a:prstGeom prst="rect">
            <a:avLst/>
          </a:prstGeom>
          <a:noFill/>
        </p:spPr>
        <p:txBody>
          <a:bodyPr wrap="square">
            <a:spAutoFit/>
          </a:bodyPr>
          <a:lstStyle/>
          <a:p>
            <a:r>
              <a:rPr lang="en-US" sz="2400" b="1" dirty="0">
                <a:latin typeface="Times New Roman" panose="02020603050405020304" pitchFamily="18" charset="0"/>
                <a:ea typeface="Tahoma" pitchFamily="34" charset="0"/>
                <a:cs typeface="Times New Roman" panose="02020603050405020304" pitchFamily="18" charset="0"/>
              </a:rPr>
              <a:t>Figure 6.1.  </a:t>
            </a:r>
            <a:r>
              <a:rPr lang="en-US" sz="2400" dirty="0">
                <a:latin typeface="Times New Roman" panose="02020603050405020304" pitchFamily="18" charset="0"/>
                <a:ea typeface="Tahoma" pitchFamily="34" charset="0"/>
                <a:cs typeface="Times New Roman" panose="02020603050405020304" pitchFamily="18" charset="0"/>
              </a:rPr>
              <a:t>Plug flow reactor </a:t>
            </a:r>
            <a:endParaRPr lang="en-US" sz="2400" dirty="0"/>
          </a:p>
        </p:txBody>
      </p:sp>
    </p:spTree>
    <p:extLst>
      <p:ext uri="{BB962C8B-B14F-4D97-AF65-F5344CB8AC3E}">
        <p14:creationId xmlns:p14="http://schemas.microsoft.com/office/powerpoint/2010/main" val="717898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B2CC7-A07F-CF83-EF0E-2625B8F873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8969C1-5078-80AF-8540-997594773B78}"/>
              </a:ext>
            </a:extLst>
          </p:cNvPr>
          <p:cNvSpPr>
            <a:spLocks noGrp="1"/>
          </p:cNvSpPr>
          <p:nvPr>
            <p:ph type="title"/>
          </p:nvPr>
        </p:nvSpPr>
        <p:spPr>
          <a:xfrm>
            <a:off x="304800" y="119960"/>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a:t>
            </a:r>
            <a:endParaRPr lang="en-US" b="1" dirty="0"/>
          </a:p>
        </p:txBody>
      </p:sp>
      <p:sp>
        <p:nvSpPr>
          <p:cNvPr id="3" name="Content Placeholder 2">
            <a:extLst>
              <a:ext uri="{FF2B5EF4-FFF2-40B4-BE49-F238E27FC236}">
                <a16:creationId xmlns:a16="http://schemas.microsoft.com/office/drawing/2014/main" id="{5528AD7F-11B4-D5FD-E4F3-C413B9695E66}"/>
              </a:ext>
            </a:extLst>
          </p:cNvPr>
          <p:cNvSpPr>
            <a:spLocks noGrp="1"/>
          </p:cNvSpPr>
          <p:nvPr>
            <p:ph idx="1"/>
          </p:nvPr>
        </p:nvSpPr>
        <p:spPr>
          <a:xfrm>
            <a:off x="304800" y="577159"/>
            <a:ext cx="8610600" cy="5549005"/>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Some key </a:t>
            </a:r>
            <a:r>
              <a:rPr lang="en-US" sz="2400" b="1" dirty="0">
                <a:latin typeface="Times New Roman" panose="02020603050405020304" pitchFamily="18" charset="0"/>
                <a:cs typeface="Times New Roman" panose="02020603050405020304" pitchFamily="18" charset="0"/>
              </a:rPr>
              <a:t>characteristics</a:t>
            </a:r>
            <a:r>
              <a:rPr lang="en-US" sz="2400" dirty="0">
                <a:latin typeface="Times New Roman" panose="02020603050405020304" pitchFamily="18" charset="0"/>
                <a:cs typeface="Times New Roman" panose="02020603050405020304" pitchFamily="18" charset="0"/>
              </a:rPr>
              <a:t> of non-isothermal PFR are the followings:</a:t>
            </a:r>
          </a:p>
          <a:p>
            <a:pPr algn="just">
              <a:lnSpc>
                <a:spcPct val="150000"/>
              </a:lnSpc>
            </a:pPr>
            <a:r>
              <a:rPr lang="en-US" sz="2400" dirty="0">
                <a:latin typeface="Times New Roman" panose="02020603050405020304" pitchFamily="18" charset="0"/>
                <a:cs typeface="Times New Roman" panose="02020603050405020304" pitchFamily="18" charset="0"/>
              </a:rPr>
              <a:t>The fluid moves through the reactor with a predictable concentration gradient along the reactor length. </a:t>
            </a:r>
          </a:p>
          <a:p>
            <a:pPr algn="just">
              <a:lnSpc>
                <a:spcPct val="150000"/>
              </a:lnSpc>
            </a:pPr>
            <a:r>
              <a:rPr lang="en-US" sz="2400" dirty="0">
                <a:latin typeface="Times New Roman" panose="02020603050405020304" pitchFamily="18" charset="0"/>
                <a:cs typeface="Times New Roman" panose="02020603050405020304" pitchFamily="18" charset="0"/>
              </a:rPr>
              <a:t>Non-isothermal PFR experiences temperature changes along the length of the reactor due to exothermic or endothermic reactions, which affect reaction rates and equilibria.</a:t>
            </a:r>
          </a:p>
          <a:p>
            <a:pPr algn="just">
              <a:lnSpc>
                <a:spcPct val="150000"/>
              </a:lnSpc>
            </a:pPr>
            <a:r>
              <a:rPr lang="en-US" sz="2400" dirty="0">
                <a:latin typeface="Times New Roman" panose="02020603050405020304" pitchFamily="18" charset="0"/>
                <a:cs typeface="Times New Roman" panose="02020603050405020304" pitchFamily="18" charset="0"/>
              </a:rPr>
              <a:t>Non-isothermal PFR often involves heat exchange with its surroundings or internal heat transfer mechanisms. </a:t>
            </a:r>
          </a:p>
          <a:p>
            <a:pPr marL="0" indent="0">
              <a:buNone/>
            </a:pPr>
            <a:endParaRPr lang="en-US" dirty="0"/>
          </a:p>
        </p:txBody>
      </p:sp>
      <p:sp>
        <p:nvSpPr>
          <p:cNvPr id="4" name="Slide Number Placeholder 3">
            <a:extLst>
              <a:ext uri="{FF2B5EF4-FFF2-40B4-BE49-F238E27FC236}">
                <a16:creationId xmlns:a16="http://schemas.microsoft.com/office/drawing/2014/main" id="{03001331-3ADD-A169-6A7D-9837FC6EDC8F}"/>
              </a:ext>
            </a:extLst>
          </p:cNvPr>
          <p:cNvSpPr>
            <a:spLocks noGrp="1"/>
          </p:cNvSpPr>
          <p:nvPr>
            <p:ph type="sldNum" sz="quarter" idx="12"/>
          </p:nvPr>
        </p:nvSpPr>
        <p:spPr/>
        <p:txBody>
          <a:bodyPr/>
          <a:lstStyle/>
          <a:p>
            <a:fld id="{919B44EC-D1D5-489E-90E0-E768BB02DA9D}" type="slidenum">
              <a:rPr lang="en-US" smtClean="0"/>
              <a:t>5</a:t>
            </a:fld>
            <a:endParaRPr lang="en-US"/>
          </a:p>
        </p:txBody>
      </p:sp>
      <p:cxnSp>
        <p:nvCxnSpPr>
          <p:cNvPr id="5" name="Straight Connector 4">
            <a:extLst>
              <a:ext uri="{FF2B5EF4-FFF2-40B4-BE49-F238E27FC236}">
                <a16:creationId xmlns:a16="http://schemas.microsoft.com/office/drawing/2014/main" id="{384639A6-5D21-B8C3-2271-B8BEC0769443}"/>
              </a:ext>
            </a:extLst>
          </p:cNvPr>
          <p:cNvCxnSpPr>
            <a:cxnSpLocks/>
          </p:cNvCxnSpPr>
          <p:nvPr/>
        </p:nvCxnSpPr>
        <p:spPr>
          <a:xfrm>
            <a:off x="0" y="577159"/>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EE1D9F25-171B-41FB-B270-7CF563E2D804}"/>
              </a:ext>
            </a:extLst>
          </p:cNvPr>
          <p:cNvCxnSpPr>
            <a:cxnSpLocks/>
          </p:cNvCxnSpPr>
          <p:nvPr/>
        </p:nvCxnSpPr>
        <p:spPr>
          <a:xfrm>
            <a:off x="-152400" y="6372915"/>
            <a:ext cx="93361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43A9F4D-08F0-280D-EC43-B8FF13943BFC}"/>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9333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2D63D4-B2CA-95EE-CE41-5B75A054C1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2B13E-0F7B-46F6-793C-64E3CEC4081E}"/>
              </a:ext>
            </a:extLst>
          </p:cNvPr>
          <p:cNvSpPr>
            <a:spLocks noGrp="1"/>
          </p:cNvSpPr>
          <p:nvPr>
            <p:ph type="title"/>
          </p:nvPr>
        </p:nvSpPr>
        <p:spPr>
          <a:xfrm>
            <a:off x="457200" y="274637"/>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a:t>
            </a:r>
            <a:endParaRPr lang="en-US" b="1" dirty="0"/>
          </a:p>
        </p:txBody>
      </p:sp>
      <p:sp>
        <p:nvSpPr>
          <p:cNvPr id="3" name="Content Placeholder 2">
            <a:extLst>
              <a:ext uri="{FF2B5EF4-FFF2-40B4-BE49-F238E27FC236}">
                <a16:creationId xmlns:a16="http://schemas.microsoft.com/office/drawing/2014/main" id="{B80C6D64-0ABD-7A39-5DD9-4139815CF0DD}"/>
              </a:ext>
            </a:extLst>
          </p:cNvPr>
          <p:cNvSpPr>
            <a:spLocks noGrp="1"/>
          </p:cNvSpPr>
          <p:nvPr>
            <p:ph idx="1"/>
          </p:nvPr>
        </p:nvSpPr>
        <p:spPr>
          <a:xfrm>
            <a:off x="457200" y="745087"/>
            <a:ext cx="8229600" cy="5381077"/>
          </a:xfrm>
        </p:spPr>
        <p:txBody>
          <a:bodyPr>
            <a:normAutofit/>
          </a:bodyPr>
          <a:lstStyle/>
          <a:p>
            <a:pPr algn="just">
              <a:lnSpc>
                <a:spcPct val="150000"/>
              </a:lnSpc>
            </a:pPr>
            <a:r>
              <a:rPr lang="en-US" sz="2400" dirty="0">
                <a:latin typeface="Times New Roman" panose="02020603050405020304" pitchFamily="18" charset="0"/>
                <a:cs typeface="Times New Roman" panose="02020603050405020304" pitchFamily="18" charset="0"/>
              </a:rPr>
              <a:t>The kinetics of reactions in a non-isothermal PFR can be complex due to change in  </a:t>
            </a:r>
            <a:r>
              <a:rPr lang="en-US" sz="2400">
                <a:latin typeface="Times New Roman" panose="02020603050405020304" pitchFamily="18" charset="0"/>
                <a:cs typeface="Times New Roman" panose="02020603050405020304" pitchFamily="18" charset="0"/>
              </a:rPr>
              <a:t>temperature along </a:t>
            </a:r>
            <a:r>
              <a:rPr lang="en-US" sz="2400" dirty="0">
                <a:latin typeface="Times New Roman" panose="02020603050405020304" pitchFamily="18" charset="0"/>
                <a:cs typeface="Times New Roman" panose="02020603050405020304" pitchFamily="18" charset="0"/>
              </a:rPr>
              <a:t>the reactor. </a:t>
            </a:r>
          </a:p>
          <a:p>
            <a:pPr algn="just">
              <a:lnSpc>
                <a:spcPct val="150000"/>
              </a:lnSpc>
            </a:pPr>
            <a:r>
              <a:rPr lang="en-US" sz="2400" dirty="0">
                <a:latin typeface="Times New Roman" panose="02020603050405020304" pitchFamily="18" charset="0"/>
                <a:cs typeface="Times New Roman" panose="02020603050405020304" pitchFamily="18" charset="0"/>
              </a:rPr>
              <a:t>Temperature affects reaction rates according to the Arrhenius equation. i.e. temperature change impacts conversion and selectivity.</a:t>
            </a:r>
          </a:p>
          <a:p>
            <a:pPr algn="just">
              <a:lnSpc>
                <a:spcPct val="150000"/>
              </a:lnSpc>
            </a:pPr>
            <a:r>
              <a:rPr lang="en-US" sz="2400" dirty="0">
                <a:latin typeface="Times New Roman" panose="02020603050405020304" pitchFamily="18" charset="0"/>
                <a:cs typeface="Times New Roman" panose="02020603050405020304" pitchFamily="18" charset="0"/>
              </a:rPr>
              <a:t>Non-isothermal PFR model equations typically involve differential equations that account mass transfer, heat transfer, and reaction kinetics.</a:t>
            </a:r>
          </a:p>
          <a:p>
            <a:pPr algn="just"/>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3A012E04-6750-96AD-41C1-847A02CD4D45}"/>
              </a:ext>
            </a:extLst>
          </p:cNvPr>
          <p:cNvSpPr>
            <a:spLocks noGrp="1"/>
          </p:cNvSpPr>
          <p:nvPr>
            <p:ph type="sldNum" sz="quarter" idx="12"/>
          </p:nvPr>
        </p:nvSpPr>
        <p:spPr/>
        <p:txBody>
          <a:bodyPr/>
          <a:lstStyle/>
          <a:p>
            <a:fld id="{919B44EC-D1D5-489E-90E0-E768BB02DA9D}" type="slidenum">
              <a:rPr lang="en-US" smtClean="0"/>
              <a:t>6</a:t>
            </a:fld>
            <a:endParaRPr lang="en-US"/>
          </a:p>
        </p:txBody>
      </p:sp>
      <p:cxnSp>
        <p:nvCxnSpPr>
          <p:cNvPr id="5" name="Straight Connector 4">
            <a:extLst>
              <a:ext uri="{FF2B5EF4-FFF2-40B4-BE49-F238E27FC236}">
                <a16:creationId xmlns:a16="http://schemas.microsoft.com/office/drawing/2014/main" id="{89999780-60BF-87FA-5BE8-71BFEF6B58C5}"/>
              </a:ext>
            </a:extLst>
          </p:cNvPr>
          <p:cNvCxnSpPr>
            <a:cxnSpLocks/>
          </p:cNvCxnSpPr>
          <p:nvPr/>
        </p:nvCxnSpPr>
        <p:spPr>
          <a:xfrm>
            <a:off x="0" y="74508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859858E-60B1-38C3-F917-78631D1B05DD}"/>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08DE77D-7E32-B692-22D6-BBF81743587F}"/>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96848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A4BE0-D5D4-1460-AA9B-13666D07EF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2DF89A-18C6-0AB5-9CD0-D53148D88AAD}"/>
              </a:ext>
            </a:extLst>
          </p:cNvPr>
          <p:cNvSpPr>
            <a:spLocks noGrp="1"/>
          </p:cNvSpPr>
          <p:nvPr>
            <p:ph type="title"/>
          </p:nvPr>
        </p:nvSpPr>
        <p:spPr>
          <a:xfrm>
            <a:off x="457200" y="274637"/>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a:t>
            </a:r>
            <a:endParaRPr lang="en-US" b="1" dirty="0"/>
          </a:p>
        </p:txBody>
      </p:sp>
      <p:sp>
        <p:nvSpPr>
          <p:cNvPr id="3" name="Content Placeholder 2">
            <a:extLst>
              <a:ext uri="{FF2B5EF4-FFF2-40B4-BE49-F238E27FC236}">
                <a16:creationId xmlns:a16="http://schemas.microsoft.com/office/drawing/2014/main" id="{E0656AB1-17C8-B453-F6BA-28B0C254B837}"/>
              </a:ext>
            </a:extLst>
          </p:cNvPr>
          <p:cNvSpPr>
            <a:spLocks noGrp="1"/>
          </p:cNvSpPr>
          <p:nvPr>
            <p:ph idx="1"/>
          </p:nvPr>
        </p:nvSpPr>
        <p:spPr>
          <a:xfrm>
            <a:off x="457200" y="838200"/>
            <a:ext cx="8458200" cy="5287963"/>
          </a:xfrm>
        </p:spPr>
        <p:txBody>
          <a:bodyPr/>
          <a:lstStyle/>
          <a:p>
            <a:pPr marL="0" indent="0" algn="just">
              <a:lnSpc>
                <a:spcPct val="150000"/>
              </a:lnSpc>
              <a:buNone/>
            </a:pPr>
            <a:r>
              <a:rPr lang="en-US" sz="2600" dirty="0">
                <a:latin typeface="Times New Roman" panose="02020603050405020304" pitchFamily="18" charset="0"/>
                <a:cs typeface="Times New Roman" panose="02020603050405020304" pitchFamily="18" charset="0"/>
              </a:rPr>
              <a:t>Non-isothermal PFR is vital in chemical engineering for its ability to handle complex reactions with varying temperatures. </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Therefore, understanding its </a:t>
            </a:r>
            <a:r>
              <a:rPr lang="en-US" sz="2600" b="1" dirty="0">
                <a:latin typeface="Times New Roman" panose="02020603050405020304" pitchFamily="18" charset="0"/>
                <a:cs typeface="Times New Roman" panose="02020603050405020304" pitchFamily="18" charset="0"/>
              </a:rPr>
              <a:t>design</a:t>
            </a:r>
            <a:r>
              <a:rPr lang="en-US" sz="2600" dirty="0">
                <a:latin typeface="Times New Roman" panose="02020603050405020304" pitchFamily="18" charset="0"/>
                <a:cs typeface="Times New Roman" panose="02020603050405020304" pitchFamily="18" charset="0"/>
              </a:rPr>
              <a:t>, </a:t>
            </a:r>
            <a:r>
              <a:rPr lang="en-US" sz="2600" b="1" dirty="0">
                <a:latin typeface="Times New Roman" panose="02020603050405020304" pitchFamily="18" charset="0"/>
                <a:cs typeface="Times New Roman" panose="02020603050405020304" pitchFamily="18" charset="0"/>
              </a:rPr>
              <a:t>operation</a:t>
            </a:r>
            <a:r>
              <a:rPr lang="en-US" sz="2600" dirty="0">
                <a:latin typeface="Times New Roman" panose="02020603050405020304" pitchFamily="18" charset="0"/>
                <a:cs typeface="Times New Roman" panose="02020603050405020304" pitchFamily="18" charset="0"/>
              </a:rPr>
              <a:t>, and </a:t>
            </a:r>
            <a:r>
              <a:rPr lang="en-US" sz="2600" b="1" dirty="0">
                <a:latin typeface="Times New Roman" panose="02020603050405020304" pitchFamily="18" charset="0"/>
                <a:cs typeface="Times New Roman" panose="02020603050405020304" pitchFamily="18" charset="0"/>
              </a:rPr>
              <a:t>modeling</a:t>
            </a:r>
            <a:r>
              <a:rPr lang="en-US" sz="2600" dirty="0">
                <a:latin typeface="Times New Roman" panose="02020603050405020304" pitchFamily="18" charset="0"/>
                <a:cs typeface="Times New Roman" panose="02020603050405020304" pitchFamily="18" charset="0"/>
              </a:rPr>
              <a:t> is essential for optimizing industrial processes and ensuring safety and efficiency in chemical processing industry.</a:t>
            </a:r>
          </a:p>
          <a:p>
            <a:pPr marL="0" indent="0">
              <a:buNone/>
            </a:pPr>
            <a:endParaRPr lang="en-US" dirty="0"/>
          </a:p>
        </p:txBody>
      </p:sp>
      <p:sp>
        <p:nvSpPr>
          <p:cNvPr id="4" name="Slide Number Placeholder 3">
            <a:extLst>
              <a:ext uri="{FF2B5EF4-FFF2-40B4-BE49-F238E27FC236}">
                <a16:creationId xmlns:a16="http://schemas.microsoft.com/office/drawing/2014/main" id="{00B83023-34A4-A0E6-92CF-ADB30D6AE107}"/>
              </a:ext>
            </a:extLst>
          </p:cNvPr>
          <p:cNvSpPr>
            <a:spLocks noGrp="1"/>
          </p:cNvSpPr>
          <p:nvPr>
            <p:ph type="sldNum" sz="quarter" idx="12"/>
          </p:nvPr>
        </p:nvSpPr>
        <p:spPr/>
        <p:txBody>
          <a:bodyPr/>
          <a:lstStyle/>
          <a:p>
            <a:fld id="{919B44EC-D1D5-489E-90E0-E768BB02DA9D}" type="slidenum">
              <a:rPr lang="en-US" smtClean="0"/>
              <a:t>7</a:t>
            </a:fld>
            <a:endParaRPr lang="en-US"/>
          </a:p>
        </p:txBody>
      </p:sp>
      <p:cxnSp>
        <p:nvCxnSpPr>
          <p:cNvPr id="5" name="Straight Connector 4">
            <a:extLst>
              <a:ext uri="{FF2B5EF4-FFF2-40B4-BE49-F238E27FC236}">
                <a16:creationId xmlns:a16="http://schemas.microsoft.com/office/drawing/2014/main" id="{BBA2E510-CF82-83C9-3748-3D390C7E7E78}"/>
              </a:ext>
            </a:extLst>
          </p:cNvPr>
          <p:cNvCxnSpPr>
            <a:cxnSpLocks/>
          </p:cNvCxnSpPr>
          <p:nvPr/>
        </p:nvCxnSpPr>
        <p:spPr>
          <a:xfrm>
            <a:off x="0" y="74508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3EE082F2-E0FE-521A-72E3-D0CB5004343E}"/>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FCCD38E-156B-A291-F49F-6FA836BC1583}"/>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12920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EE0E57-095B-6574-E6CD-78F9C2BF0A5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E97593-7F4C-3101-5456-3BAB7F4BC793}"/>
              </a:ext>
            </a:extLst>
          </p:cNvPr>
          <p:cNvSpPr>
            <a:spLocks noGrp="1"/>
          </p:cNvSpPr>
          <p:nvPr>
            <p:ph type="title"/>
          </p:nvPr>
        </p:nvSpPr>
        <p:spPr>
          <a:xfrm>
            <a:off x="381000" y="84657"/>
            <a:ext cx="8229600" cy="457199"/>
          </a:xfrm>
        </p:spPr>
        <p:txBody>
          <a:bodyPr>
            <a:normAutofit fontScale="90000"/>
          </a:bodyPr>
          <a:lstStyle/>
          <a:p>
            <a:r>
              <a:rPr lang="en-US" altLang="en-US" sz="3600" b="1" dirty="0">
                <a:solidFill>
                  <a:srgbClr val="002060"/>
                </a:solidFill>
                <a:latin typeface="Times New Roman" panose="02020603050405020304" pitchFamily="18" charset="0"/>
                <a:cs typeface="Times New Roman" panose="02020603050405020304" pitchFamily="18" charset="0"/>
              </a:rPr>
              <a:t>6.2 . Non-isothermal PFR design parameters</a:t>
            </a:r>
            <a:endParaRPr lang="en-US" b="1" dirty="0"/>
          </a:p>
        </p:txBody>
      </p:sp>
      <p:sp>
        <p:nvSpPr>
          <p:cNvPr id="3" name="Content Placeholder 2">
            <a:extLst>
              <a:ext uri="{FF2B5EF4-FFF2-40B4-BE49-F238E27FC236}">
                <a16:creationId xmlns:a16="http://schemas.microsoft.com/office/drawing/2014/main" id="{F24C7492-603E-2C89-540A-18D09F0B3CA7}"/>
              </a:ext>
            </a:extLst>
          </p:cNvPr>
          <p:cNvSpPr>
            <a:spLocks noGrp="1"/>
          </p:cNvSpPr>
          <p:nvPr>
            <p:ph idx="1"/>
          </p:nvPr>
        </p:nvSpPr>
        <p:spPr>
          <a:xfrm>
            <a:off x="152400" y="541855"/>
            <a:ext cx="8839200" cy="5584309"/>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Designing a non-isothermal PFR involves several key parameters that influence its performance, efficiency, and safety.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Some of the design parameters are the followings:</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Size/volume of </a:t>
            </a:r>
            <a:r>
              <a:rPr lang="en-US" sz="2200" b="1">
                <a:latin typeface="Times New Roman" panose="02020603050405020304" pitchFamily="18" charset="0"/>
                <a:cs typeface="Times New Roman" panose="02020603050405020304" pitchFamily="18" charset="0"/>
              </a:rPr>
              <a:t>the reactor</a:t>
            </a:r>
            <a:r>
              <a:rPr lang="en-US" sz="2200" b="1"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The reactants </a:t>
            </a:r>
            <a:r>
              <a:rPr lang="en-US" sz="2200" b="1" dirty="0">
                <a:latin typeface="Times New Roman" panose="02020603050405020304" pitchFamily="18" charset="0"/>
                <a:cs typeface="Times New Roman" panose="02020603050405020304" pitchFamily="18" charset="0"/>
              </a:rPr>
              <a:t>concentrations</a:t>
            </a:r>
            <a:r>
              <a:rPr lang="en-US" sz="2200" dirty="0">
                <a:latin typeface="Times New Roman" panose="02020603050405020304" pitchFamily="18" charset="0"/>
                <a:cs typeface="Times New Roman" panose="02020603050405020304" pitchFamily="18" charset="0"/>
              </a:rPr>
              <a:t> and </a:t>
            </a:r>
            <a:r>
              <a:rPr lang="en-US" sz="2200" b="1" dirty="0">
                <a:latin typeface="Times New Roman" panose="02020603050405020304" pitchFamily="18" charset="0"/>
                <a:cs typeface="Times New Roman" panose="02020603050405020304" pitchFamily="18" charset="0"/>
              </a:rPr>
              <a:t>temperature</a:t>
            </a:r>
            <a:r>
              <a:rPr lang="en-US" sz="2200" dirty="0">
                <a:latin typeface="Times New Roman" panose="02020603050405020304" pitchFamily="18" charset="0"/>
                <a:cs typeface="Times New Roman" panose="02020603050405020304" pitchFamily="18" charset="0"/>
              </a:rPr>
              <a:t> vary with  reactor  size/ volume. </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For example</a:t>
            </a:r>
            <a:r>
              <a:rPr lang="en-US" sz="2200" dirty="0">
                <a:latin typeface="Times New Roman" panose="02020603050405020304" pitchFamily="18" charset="0"/>
                <a:cs typeface="Times New Roman" panose="02020603050405020304" pitchFamily="18" charset="0"/>
              </a:rPr>
              <a:t>, the length of the reactor affects the space  time of the reactants, which is crucial for achieving the desired conversion; and the diameter of the reactor influences the flow regime (laminar vs. turbulent) and heat transfer characteristics.</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C294B94-8BBF-7B1F-DE88-F55C72AC04F2}"/>
              </a:ext>
            </a:extLst>
          </p:cNvPr>
          <p:cNvSpPr>
            <a:spLocks noGrp="1"/>
          </p:cNvSpPr>
          <p:nvPr>
            <p:ph type="sldNum" sz="quarter" idx="12"/>
          </p:nvPr>
        </p:nvSpPr>
        <p:spPr/>
        <p:txBody>
          <a:bodyPr/>
          <a:lstStyle/>
          <a:p>
            <a:fld id="{919B44EC-D1D5-489E-90E0-E768BB02DA9D}" type="slidenum">
              <a:rPr lang="en-US" smtClean="0"/>
              <a:t>8</a:t>
            </a:fld>
            <a:endParaRPr lang="en-US"/>
          </a:p>
        </p:txBody>
      </p:sp>
      <p:cxnSp>
        <p:nvCxnSpPr>
          <p:cNvPr id="5" name="Straight Connector 4">
            <a:extLst>
              <a:ext uri="{FF2B5EF4-FFF2-40B4-BE49-F238E27FC236}">
                <a16:creationId xmlns:a16="http://schemas.microsoft.com/office/drawing/2014/main" id="{3E68314A-A0CC-4F9C-D785-2DF64C0A2251}"/>
              </a:ext>
            </a:extLst>
          </p:cNvPr>
          <p:cNvCxnSpPr>
            <a:cxnSpLocks/>
          </p:cNvCxnSpPr>
          <p:nvPr/>
        </p:nvCxnSpPr>
        <p:spPr>
          <a:xfrm>
            <a:off x="19878" y="541856"/>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50B699B-D4D9-F3D0-969A-510383DFD6E0}"/>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3657404-2730-EFAB-CDB0-EBE5D661753C}"/>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0324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BA458-9C82-077C-70A6-E15C51B5F4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4F52A2-772D-BDD8-E918-D31478760D98}"/>
              </a:ext>
            </a:extLst>
          </p:cNvPr>
          <p:cNvSpPr>
            <a:spLocks noGrp="1"/>
          </p:cNvSpPr>
          <p:nvPr>
            <p:ph type="title"/>
          </p:nvPr>
        </p:nvSpPr>
        <p:spPr>
          <a:xfrm>
            <a:off x="457200" y="274637"/>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a:t>
            </a:r>
            <a:endParaRPr lang="en-US" b="1" dirty="0"/>
          </a:p>
        </p:txBody>
      </p:sp>
      <p:sp>
        <p:nvSpPr>
          <p:cNvPr id="3" name="Content Placeholder 2">
            <a:extLst>
              <a:ext uri="{FF2B5EF4-FFF2-40B4-BE49-F238E27FC236}">
                <a16:creationId xmlns:a16="http://schemas.microsoft.com/office/drawing/2014/main" id="{797EB667-CEF3-C2AF-CFE0-6A11E3570C55}"/>
              </a:ext>
            </a:extLst>
          </p:cNvPr>
          <p:cNvSpPr>
            <a:spLocks noGrp="1"/>
          </p:cNvSpPr>
          <p:nvPr>
            <p:ph idx="1"/>
          </p:nvPr>
        </p:nvSpPr>
        <p:spPr>
          <a:xfrm>
            <a:off x="304800" y="731836"/>
            <a:ext cx="8382000" cy="539432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Volumetric flow rate: </a:t>
            </a:r>
            <a:r>
              <a:rPr lang="en-US" sz="2400" dirty="0">
                <a:latin typeface="Times New Roman" panose="02020603050405020304" pitchFamily="18" charset="0"/>
                <a:cs typeface="Times New Roman" panose="02020603050405020304" pitchFamily="18" charset="0"/>
              </a:rPr>
              <a:t>The volumetric flow rate of the reactants through the reactor determines the space  time.</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Space time: </a:t>
            </a:r>
            <a:r>
              <a:rPr lang="en-US" sz="2400" dirty="0">
                <a:latin typeface="Times New Roman" panose="02020603050405020304" pitchFamily="18" charset="0"/>
                <a:cs typeface="Times New Roman" panose="02020603050405020304" pitchFamily="18" charset="0"/>
              </a:rPr>
              <a:t>It is a measure of the time that a volume of fluid spends in the reactor, which is essential for reaction completion.</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Reaction kinetics: </a:t>
            </a:r>
            <a:r>
              <a:rPr lang="en-US" sz="2400" dirty="0">
                <a:latin typeface="Times New Roman" panose="02020603050405020304" pitchFamily="18" charset="0"/>
                <a:cs typeface="Times New Roman" panose="02020603050405020304" pitchFamily="18" charset="0"/>
              </a:rPr>
              <a:t>The temperature-dependent reaction rate constant and reaction order are key parameters, which are crucial for modeling non-isothermal PFR.</a:t>
            </a:r>
          </a:p>
        </p:txBody>
      </p:sp>
      <p:sp>
        <p:nvSpPr>
          <p:cNvPr id="4" name="Slide Number Placeholder 3">
            <a:extLst>
              <a:ext uri="{FF2B5EF4-FFF2-40B4-BE49-F238E27FC236}">
                <a16:creationId xmlns:a16="http://schemas.microsoft.com/office/drawing/2014/main" id="{E9489BBE-6211-13CB-7E01-B347DD01485E}"/>
              </a:ext>
            </a:extLst>
          </p:cNvPr>
          <p:cNvSpPr>
            <a:spLocks noGrp="1"/>
          </p:cNvSpPr>
          <p:nvPr>
            <p:ph type="sldNum" sz="quarter" idx="12"/>
          </p:nvPr>
        </p:nvSpPr>
        <p:spPr/>
        <p:txBody>
          <a:bodyPr/>
          <a:lstStyle/>
          <a:p>
            <a:fld id="{919B44EC-D1D5-489E-90E0-E768BB02DA9D}" type="slidenum">
              <a:rPr lang="en-US" smtClean="0"/>
              <a:t>9</a:t>
            </a:fld>
            <a:endParaRPr lang="en-US"/>
          </a:p>
        </p:txBody>
      </p:sp>
      <p:cxnSp>
        <p:nvCxnSpPr>
          <p:cNvPr id="5" name="Straight Connector 4">
            <a:extLst>
              <a:ext uri="{FF2B5EF4-FFF2-40B4-BE49-F238E27FC236}">
                <a16:creationId xmlns:a16="http://schemas.microsoft.com/office/drawing/2014/main" id="{F86CA298-D550-8864-D5F7-574047CDF717}"/>
              </a:ext>
            </a:extLst>
          </p:cNvPr>
          <p:cNvCxnSpPr>
            <a:cxnSpLocks/>
          </p:cNvCxnSpPr>
          <p:nvPr/>
        </p:nvCxnSpPr>
        <p:spPr>
          <a:xfrm>
            <a:off x="0" y="74508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752B18E-C554-7C20-CEB6-837150708507}"/>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1B2C9B4-4F53-B57C-66D5-BBE1CA2C2814}"/>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9</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057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501DCC-0B8D-4565-CCBB-27117EDA6DE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AF3774-98E4-C4F3-F7B7-B6B672CEFF79}"/>
              </a:ext>
            </a:extLst>
          </p:cNvPr>
          <p:cNvSpPr>
            <a:spLocks noGrp="1"/>
          </p:cNvSpPr>
          <p:nvPr>
            <p:ph type="title"/>
          </p:nvPr>
        </p:nvSpPr>
        <p:spPr>
          <a:xfrm>
            <a:off x="457200" y="116647"/>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a:t>
            </a:r>
            <a:endParaRPr lang="en-US" b="1" dirty="0"/>
          </a:p>
        </p:txBody>
      </p:sp>
      <p:sp>
        <p:nvSpPr>
          <p:cNvPr id="3" name="Content Placeholder 2">
            <a:extLst>
              <a:ext uri="{FF2B5EF4-FFF2-40B4-BE49-F238E27FC236}">
                <a16:creationId xmlns:a16="http://schemas.microsoft.com/office/drawing/2014/main" id="{A3635D01-B022-9331-0784-732C4537B6D1}"/>
              </a:ext>
            </a:extLst>
          </p:cNvPr>
          <p:cNvSpPr>
            <a:spLocks noGrp="1"/>
          </p:cNvSpPr>
          <p:nvPr>
            <p:ph idx="1"/>
          </p:nvPr>
        </p:nvSpPr>
        <p:spPr>
          <a:xfrm>
            <a:off x="152400" y="616742"/>
            <a:ext cx="8839200" cy="5509422"/>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Heat transfer coefficient: </a:t>
            </a:r>
            <a:r>
              <a:rPr lang="en-US" sz="2400" dirty="0">
                <a:latin typeface="Times New Roman" panose="02020603050405020304" pitchFamily="18" charset="0"/>
                <a:cs typeface="Times New Roman" panose="02020603050405020304" pitchFamily="18" charset="0"/>
              </a:rPr>
              <a:t>It quantifies how effectively heat is transferred between the reactor contents and the surrounding. </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Heat transfer area: </a:t>
            </a:r>
            <a:r>
              <a:rPr lang="en-US" sz="2400" dirty="0">
                <a:latin typeface="Times New Roman" panose="02020603050405020304" pitchFamily="18" charset="0"/>
                <a:cs typeface="Times New Roman" panose="02020603050405020304" pitchFamily="18" charset="0"/>
              </a:rPr>
              <a:t>The surface area available for heat exchange must be sufficient to maintain desired temperature profiles along the </a:t>
            </a:r>
            <a:r>
              <a:rPr lang="en-US" sz="2400">
                <a:latin typeface="Times New Roman" panose="02020603050405020304" pitchFamily="18" charset="0"/>
                <a:cs typeface="Times New Roman" panose="02020603050405020304" pitchFamily="18" charset="0"/>
              </a:rPr>
              <a:t>reactor length.</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Specific heat capacity: </a:t>
            </a:r>
            <a:r>
              <a:rPr lang="en-US" sz="2400" dirty="0">
                <a:latin typeface="Times New Roman" panose="02020603050405020304" pitchFamily="18" charset="0"/>
                <a:cs typeface="Times New Roman" panose="02020603050405020304" pitchFamily="18" charset="0"/>
              </a:rPr>
              <a:t>The specific heat capacity of reactants and products influences how much temperature changes with heat addition or removal.</a:t>
            </a:r>
          </a:p>
        </p:txBody>
      </p:sp>
      <p:sp>
        <p:nvSpPr>
          <p:cNvPr id="4" name="Slide Number Placeholder 3">
            <a:extLst>
              <a:ext uri="{FF2B5EF4-FFF2-40B4-BE49-F238E27FC236}">
                <a16:creationId xmlns:a16="http://schemas.microsoft.com/office/drawing/2014/main" id="{2AABE31D-2AA5-78E4-03D7-569A294AA508}"/>
              </a:ext>
            </a:extLst>
          </p:cNvPr>
          <p:cNvSpPr>
            <a:spLocks noGrp="1"/>
          </p:cNvSpPr>
          <p:nvPr>
            <p:ph type="sldNum" sz="quarter" idx="12"/>
          </p:nvPr>
        </p:nvSpPr>
        <p:spPr/>
        <p:txBody>
          <a:bodyPr/>
          <a:lstStyle/>
          <a:p>
            <a:fld id="{919B44EC-D1D5-489E-90E0-E768BB02DA9D}" type="slidenum">
              <a:rPr lang="en-US" smtClean="0"/>
              <a:t>10</a:t>
            </a:fld>
            <a:endParaRPr lang="en-US"/>
          </a:p>
        </p:txBody>
      </p:sp>
      <p:cxnSp>
        <p:nvCxnSpPr>
          <p:cNvPr id="5" name="Straight Connector 4">
            <a:extLst>
              <a:ext uri="{FF2B5EF4-FFF2-40B4-BE49-F238E27FC236}">
                <a16:creationId xmlns:a16="http://schemas.microsoft.com/office/drawing/2014/main" id="{8DBA9B26-E02D-E3BA-5DFD-7E326A17EBF0}"/>
              </a:ext>
            </a:extLst>
          </p:cNvPr>
          <p:cNvCxnSpPr>
            <a:cxnSpLocks/>
          </p:cNvCxnSpPr>
          <p:nvPr/>
        </p:nvCxnSpPr>
        <p:spPr>
          <a:xfrm flipV="1">
            <a:off x="-114300" y="616743"/>
            <a:ext cx="9372600" cy="26506"/>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EAB7AE2A-F9E7-E2C7-3161-A04A29A3ABC7}"/>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C38CFC4-DAD3-6CF8-E764-D43746D76F10}"/>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288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B460E-BC9F-CB0E-B90A-FC336F428E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D92ADC-B7EB-574F-6CE5-163E16538FD1}"/>
              </a:ext>
            </a:extLst>
          </p:cNvPr>
          <p:cNvSpPr>
            <a:spLocks noGrp="1"/>
          </p:cNvSpPr>
          <p:nvPr>
            <p:ph type="title"/>
          </p:nvPr>
        </p:nvSpPr>
        <p:spPr>
          <a:xfrm>
            <a:off x="457200" y="274637"/>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a:t>
            </a:r>
            <a:endParaRPr lang="en-US" b="1" dirty="0"/>
          </a:p>
        </p:txBody>
      </p:sp>
      <p:sp>
        <p:nvSpPr>
          <p:cNvPr id="3" name="Content Placeholder 2">
            <a:extLst>
              <a:ext uri="{FF2B5EF4-FFF2-40B4-BE49-F238E27FC236}">
                <a16:creationId xmlns:a16="http://schemas.microsoft.com/office/drawing/2014/main" id="{64D80C85-20DF-B753-A3E8-06B2E66CC602}"/>
              </a:ext>
            </a:extLst>
          </p:cNvPr>
          <p:cNvSpPr>
            <a:spLocks noGrp="1"/>
          </p:cNvSpPr>
          <p:nvPr>
            <p:ph idx="1"/>
          </p:nvPr>
        </p:nvSpPr>
        <p:spPr>
          <a:xfrm>
            <a:off x="304800" y="758342"/>
            <a:ext cx="8686800" cy="5367822"/>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Temperature: </a:t>
            </a:r>
            <a:r>
              <a:rPr lang="en-US" sz="2400" dirty="0">
                <a:latin typeface="Times New Roman" panose="02020603050405020304" pitchFamily="18" charset="0"/>
                <a:cs typeface="Times New Roman" panose="02020603050405020304" pitchFamily="18" charset="0"/>
              </a:rPr>
              <a:t>The temperature of reactants that are </a:t>
            </a:r>
            <a:r>
              <a:rPr lang="en-US" sz="2400">
                <a:latin typeface="Times New Roman" panose="02020603050405020304" pitchFamily="18" charset="0"/>
                <a:cs typeface="Times New Roman" panose="02020603050405020304" pitchFamily="18" charset="0"/>
              </a:rPr>
              <a:t>entering to the </a:t>
            </a:r>
            <a:r>
              <a:rPr lang="en-US" sz="2400" dirty="0">
                <a:latin typeface="Times New Roman" panose="02020603050405020304" pitchFamily="18" charset="0"/>
                <a:cs typeface="Times New Roman" panose="02020603050405020304" pitchFamily="18" charset="0"/>
              </a:rPr>
              <a:t>reactor can significantly affect reaction rates and conversion.</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Cooling/heating medium: </a:t>
            </a:r>
            <a:r>
              <a:rPr lang="en-US" sz="2400" dirty="0">
                <a:latin typeface="Times New Roman" panose="02020603050405020304" pitchFamily="18" charset="0"/>
                <a:cs typeface="Times New Roman" panose="02020603050405020304" pitchFamily="18" charset="0"/>
              </a:rPr>
              <a:t>The type of fluid used for temperature control (example, water or oil) and its flow rate can impact the reactor's thermal management.</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Operating pressure: </a:t>
            </a:r>
            <a:r>
              <a:rPr lang="en-US" sz="2400" dirty="0">
                <a:latin typeface="Times New Roman" panose="02020603050405020304" pitchFamily="18" charset="0"/>
                <a:cs typeface="Times New Roman" panose="02020603050405020304" pitchFamily="18" charset="0"/>
              </a:rPr>
              <a:t>The pressure within the reactor can influence reaction kinetics, phase behavior, and safety considerations.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C3044C8C-338A-8440-2C1B-D6D2CAB7AC6B}"/>
              </a:ext>
            </a:extLst>
          </p:cNvPr>
          <p:cNvSpPr>
            <a:spLocks noGrp="1"/>
          </p:cNvSpPr>
          <p:nvPr>
            <p:ph type="sldNum" sz="quarter" idx="12"/>
          </p:nvPr>
        </p:nvSpPr>
        <p:spPr/>
        <p:txBody>
          <a:bodyPr/>
          <a:lstStyle/>
          <a:p>
            <a:fld id="{919B44EC-D1D5-489E-90E0-E768BB02DA9D}" type="slidenum">
              <a:rPr lang="en-US" smtClean="0"/>
              <a:t>11</a:t>
            </a:fld>
            <a:endParaRPr lang="en-US"/>
          </a:p>
        </p:txBody>
      </p:sp>
      <p:cxnSp>
        <p:nvCxnSpPr>
          <p:cNvPr id="5" name="Straight Connector 4">
            <a:extLst>
              <a:ext uri="{FF2B5EF4-FFF2-40B4-BE49-F238E27FC236}">
                <a16:creationId xmlns:a16="http://schemas.microsoft.com/office/drawing/2014/main" id="{A50595A5-EF7B-CE33-9885-37C0A2EE6E28}"/>
              </a:ext>
            </a:extLst>
          </p:cNvPr>
          <p:cNvCxnSpPr>
            <a:cxnSpLocks/>
          </p:cNvCxnSpPr>
          <p:nvPr/>
        </p:nvCxnSpPr>
        <p:spPr>
          <a:xfrm>
            <a:off x="0" y="74508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E4B77D3-0444-B2FA-B2F8-E340FAFD4922}"/>
              </a:ext>
            </a:extLst>
          </p:cNvPr>
          <p:cNvCxnSpPr>
            <a:cxnSpLocks/>
          </p:cNvCxnSpPr>
          <p:nvPr/>
        </p:nvCxnSpPr>
        <p:spPr>
          <a:xfrm>
            <a:off x="-76200" y="6356350"/>
            <a:ext cx="92599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354CB21-6309-59AD-3D77-2AE8AF948CE0}"/>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236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B51CF-8BCF-4A08-B50E-98B3FCA3D9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9BB657-2F28-036D-3245-DC0B42A3687D}"/>
              </a:ext>
            </a:extLst>
          </p:cNvPr>
          <p:cNvSpPr>
            <a:spLocks noGrp="1"/>
          </p:cNvSpPr>
          <p:nvPr>
            <p:ph type="title"/>
          </p:nvPr>
        </p:nvSpPr>
        <p:spPr>
          <a:xfrm>
            <a:off x="457200" y="119960"/>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a:t>
            </a:r>
            <a:endParaRPr lang="en-US" b="1" dirty="0"/>
          </a:p>
        </p:txBody>
      </p:sp>
      <p:sp>
        <p:nvSpPr>
          <p:cNvPr id="3" name="Content Placeholder 2">
            <a:extLst>
              <a:ext uri="{FF2B5EF4-FFF2-40B4-BE49-F238E27FC236}">
                <a16:creationId xmlns:a16="http://schemas.microsoft.com/office/drawing/2014/main" id="{D7A212FA-961F-19FF-F5E3-7116116E1AB0}"/>
              </a:ext>
            </a:extLst>
          </p:cNvPr>
          <p:cNvSpPr>
            <a:spLocks noGrp="1"/>
          </p:cNvSpPr>
          <p:nvPr>
            <p:ph idx="1"/>
          </p:nvPr>
        </p:nvSpPr>
        <p:spPr>
          <a:xfrm>
            <a:off x="304800" y="758342"/>
            <a:ext cx="8686800" cy="5367822"/>
          </a:xfrm>
        </p:spPr>
        <p:txBody>
          <a:bodyPr/>
          <a:lstStyle/>
          <a:p>
            <a:pPr marL="0" indent="0" algn="just">
              <a:lnSpc>
                <a:spcPct val="150000"/>
              </a:lnSpc>
              <a:buNone/>
            </a:pPr>
            <a:r>
              <a:rPr lang="en-US" sz="2600" dirty="0">
                <a:latin typeface="Times New Roman" panose="02020603050405020304" pitchFamily="18" charset="0"/>
                <a:cs typeface="Times New Roman" panose="02020603050405020304" pitchFamily="18" charset="0"/>
              </a:rPr>
              <a:t>The design of a non-isothermal plug flow reactor requires careful consideration of these parameters to ensure efficient operation, optimal conversion, and safety. </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Proper modeling and simulation are also essential in predicting performance under various conditions and guiding design choices.</a:t>
            </a:r>
          </a:p>
          <a:p>
            <a:endParaRPr lang="en-US" dirty="0"/>
          </a:p>
        </p:txBody>
      </p:sp>
      <p:sp>
        <p:nvSpPr>
          <p:cNvPr id="4" name="Slide Number Placeholder 3">
            <a:extLst>
              <a:ext uri="{FF2B5EF4-FFF2-40B4-BE49-F238E27FC236}">
                <a16:creationId xmlns:a16="http://schemas.microsoft.com/office/drawing/2014/main" id="{616C0855-7806-FD01-F46A-7B4AB4287FB1}"/>
              </a:ext>
            </a:extLst>
          </p:cNvPr>
          <p:cNvSpPr>
            <a:spLocks noGrp="1"/>
          </p:cNvSpPr>
          <p:nvPr>
            <p:ph type="sldNum" sz="quarter" idx="12"/>
          </p:nvPr>
        </p:nvSpPr>
        <p:spPr/>
        <p:txBody>
          <a:bodyPr/>
          <a:lstStyle/>
          <a:p>
            <a:fld id="{919B44EC-D1D5-489E-90E0-E768BB02DA9D}" type="slidenum">
              <a:rPr lang="en-US" smtClean="0"/>
              <a:t>12</a:t>
            </a:fld>
            <a:endParaRPr lang="en-US"/>
          </a:p>
        </p:txBody>
      </p:sp>
      <p:cxnSp>
        <p:nvCxnSpPr>
          <p:cNvPr id="5" name="Straight Connector 4">
            <a:extLst>
              <a:ext uri="{FF2B5EF4-FFF2-40B4-BE49-F238E27FC236}">
                <a16:creationId xmlns:a16="http://schemas.microsoft.com/office/drawing/2014/main" id="{B4200B9F-9F88-9A65-9948-1B1A81E00A6E}"/>
              </a:ext>
            </a:extLst>
          </p:cNvPr>
          <p:cNvCxnSpPr>
            <a:cxnSpLocks/>
          </p:cNvCxnSpPr>
          <p:nvPr/>
        </p:nvCxnSpPr>
        <p:spPr>
          <a:xfrm>
            <a:off x="-152400" y="718928"/>
            <a:ext cx="941832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E71257C-A649-30EC-0844-1892308DB585}"/>
              </a:ext>
            </a:extLst>
          </p:cNvPr>
          <p:cNvCxnSpPr>
            <a:cxnSpLocks/>
          </p:cNvCxnSpPr>
          <p:nvPr/>
        </p:nvCxnSpPr>
        <p:spPr>
          <a:xfrm>
            <a:off x="-72888" y="6356350"/>
            <a:ext cx="932688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EBFC092-109B-04F5-9624-A4C6D69F00E1}"/>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3530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284D8F-CC0D-A1C7-06EE-D07C50B0FC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F5B292-E0D4-90D1-28C0-5B0A8D0F16B7}"/>
              </a:ext>
            </a:extLst>
          </p:cNvPr>
          <p:cNvSpPr>
            <a:spLocks noGrp="1"/>
          </p:cNvSpPr>
          <p:nvPr>
            <p:ph type="title"/>
          </p:nvPr>
        </p:nvSpPr>
        <p:spPr>
          <a:xfrm>
            <a:off x="457200" y="274637"/>
            <a:ext cx="8229600" cy="457199"/>
          </a:xfrm>
        </p:spPr>
        <p:txBody>
          <a:bodyPr>
            <a:noAutofit/>
          </a:bodyPr>
          <a:lstStyle/>
          <a:p>
            <a:pPr algn="just"/>
            <a:r>
              <a:rPr lang="en-US" altLang="en-US" sz="2800" b="1" dirty="0">
                <a:solidFill>
                  <a:srgbClr val="002060"/>
                </a:solidFill>
                <a:latin typeface="Times New Roman" panose="02020603050405020304" pitchFamily="18" charset="0"/>
                <a:cs typeface="Times New Roman" panose="02020603050405020304" pitchFamily="18" charset="0"/>
              </a:rPr>
              <a:t>6.3. Space time and volume of non-isothermal PFR </a:t>
            </a:r>
            <a:endParaRPr lang="en-US" sz="3600" b="1" dirty="0"/>
          </a:p>
        </p:txBody>
      </p:sp>
      <p:sp>
        <p:nvSpPr>
          <p:cNvPr id="3" name="Content Placeholder 2">
            <a:extLst>
              <a:ext uri="{FF2B5EF4-FFF2-40B4-BE49-F238E27FC236}">
                <a16:creationId xmlns:a16="http://schemas.microsoft.com/office/drawing/2014/main" id="{175A60D4-EDDA-7C0D-175F-800923049C9D}"/>
              </a:ext>
            </a:extLst>
          </p:cNvPr>
          <p:cNvSpPr>
            <a:spLocks noGrp="1"/>
          </p:cNvSpPr>
          <p:nvPr>
            <p:ph idx="1"/>
          </p:nvPr>
        </p:nvSpPr>
        <p:spPr>
          <a:xfrm>
            <a:off x="457200" y="838202"/>
            <a:ext cx="8382000" cy="5287962"/>
          </a:xfrm>
        </p:spPr>
        <p:txBody>
          <a:bodyPr/>
          <a:lstStyle/>
          <a:p>
            <a:pPr marL="0" indent="0" algn="just">
              <a:lnSpc>
                <a:spcPct val="150000"/>
              </a:lnSpc>
              <a:buNone/>
            </a:pPr>
            <a:r>
              <a:rPr lang="en-US" sz="2800" b="1" dirty="0">
                <a:latin typeface="Times New Roman" panose="02020603050405020304" pitchFamily="18" charset="0"/>
                <a:cs typeface="Times New Roman" panose="02020603050405020304" pitchFamily="18" charset="0"/>
              </a:rPr>
              <a:t>6.3.1. Space time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space time (τ) of a plug flow reactor (PFR) is a measure of the time required that a volume of fluid spends in the reactor.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an important parameter in reactor design and </a:t>
            </a:r>
            <a:r>
              <a:rPr lang="en-US" sz="2400">
                <a:latin typeface="Times New Roman" panose="02020603050405020304" pitchFamily="18" charset="0"/>
                <a:cs typeface="Times New Roman" panose="02020603050405020304" pitchFamily="18" charset="0"/>
              </a:rPr>
              <a:t>operation.</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directly relates to the residence time of the reactants within the reactor and, consequently, to the extent of reaction that can occur.</a:t>
            </a:r>
          </a:p>
          <a:p>
            <a:endParaRPr lang="en-US" dirty="0"/>
          </a:p>
        </p:txBody>
      </p:sp>
      <p:sp>
        <p:nvSpPr>
          <p:cNvPr id="4" name="Slide Number Placeholder 3">
            <a:extLst>
              <a:ext uri="{FF2B5EF4-FFF2-40B4-BE49-F238E27FC236}">
                <a16:creationId xmlns:a16="http://schemas.microsoft.com/office/drawing/2014/main" id="{5315C416-DF78-7BF6-2242-B14CF80B9612}"/>
              </a:ext>
            </a:extLst>
          </p:cNvPr>
          <p:cNvSpPr>
            <a:spLocks noGrp="1"/>
          </p:cNvSpPr>
          <p:nvPr>
            <p:ph type="sldNum" sz="quarter" idx="12"/>
          </p:nvPr>
        </p:nvSpPr>
        <p:spPr/>
        <p:txBody>
          <a:bodyPr/>
          <a:lstStyle/>
          <a:p>
            <a:fld id="{919B44EC-D1D5-489E-90E0-E768BB02DA9D}" type="slidenum">
              <a:rPr lang="en-US" smtClean="0"/>
              <a:t>13</a:t>
            </a:fld>
            <a:endParaRPr lang="en-US"/>
          </a:p>
        </p:txBody>
      </p:sp>
      <p:cxnSp>
        <p:nvCxnSpPr>
          <p:cNvPr id="5" name="Straight Connector 4">
            <a:extLst>
              <a:ext uri="{FF2B5EF4-FFF2-40B4-BE49-F238E27FC236}">
                <a16:creationId xmlns:a16="http://schemas.microsoft.com/office/drawing/2014/main" id="{8AC320FB-6804-7820-70F0-BB553A022D52}"/>
              </a:ext>
            </a:extLst>
          </p:cNvPr>
          <p:cNvCxnSpPr>
            <a:cxnSpLocks/>
          </p:cNvCxnSpPr>
          <p:nvPr/>
        </p:nvCxnSpPr>
        <p:spPr>
          <a:xfrm>
            <a:off x="0" y="74508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2C33DAFA-7887-9179-4240-C954687EFE4A}"/>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0B02E11-7D33-8ECE-4BD8-A46E08492CE4}"/>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13</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0568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429D5-D40D-FDD6-4DE4-FB3EF55561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B34FBE-D2D6-0D9B-7399-219F90C50052}"/>
              </a:ext>
            </a:extLst>
          </p:cNvPr>
          <p:cNvSpPr>
            <a:spLocks noGrp="1"/>
          </p:cNvSpPr>
          <p:nvPr>
            <p:ph type="title"/>
          </p:nvPr>
        </p:nvSpPr>
        <p:spPr>
          <a:xfrm>
            <a:off x="457200" y="274637"/>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a:t>
            </a:r>
            <a:endParaRPr lang="en-US" b="1" dirty="0"/>
          </a:p>
        </p:txBody>
      </p:sp>
      <p:sp>
        <p:nvSpPr>
          <p:cNvPr id="3" name="Content Placeholder 2">
            <a:extLst>
              <a:ext uri="{FF2B5EF4-FFF2-40B4-BE49-F238E27FC236}">
                <a16:creationId xmlns:a16="http://schemas.microsoft.com/office/drawing/2014/main" id="{E3306271-4B6E-66CE-6B4C-231FBB02DD51}"/>
              </a:ext>
            </a:extLst>
          </p:cNvPr>
          <p:cNvSpPr>
            <a:spLocks noGrp="1"/>
          </p:cNvSpPr>
          <p:nvPr>
            <p:ph idx="1"/>
          </p:nvPr>
        </p:nvSpPr>
        <p:spPr>
          <a:xfrm>
            <a:off x="228600" y="758342"/>
            <a:ext cx="8763000" cy="5367822"/>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space time for a plug flow reactor is defined as: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τ = V /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rPr>
              <a:t>o                                                                                          </a:t>
            </a:r>
            <a:r>
              <a:rPr lang="en-US" sz="2400" dirty="0">
                <a:latin typeface="Times New Roman" panose="02020603050405020304" pitchFamily="18" charset="0"/>
                <a:cs typeface="Times New Roman" panose="02020603050405020304" pitchFamily="18" charset="0"/>
              </a:rPr>
              <a:t>(6.1)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τ is space time, V is volume of the reactor, and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rPr>
              <a:t>o </a:t>
            </a:r>
            <a:r>
              <a:rPr lang="en-US" sz="2400" dirty="0">
                <a:latin typeface="Times New Roman" panose="02020603050405020304" pitchFamily="18" charset="0"/>
                <a:cs typeface="Times New Roman" panose="02020603050405020304" pitchFamily="18" charset="0"/>
              </a:rPr>
              <a:t>is volumetric flow rate of the reactants entering the reactor.</a:t>
            </a:r>
          </a:p>
          <a:p>
            <a:pPr marL="0" indent="0" algn="just">
              <a:buNone/>
            </a:pPr>
            <a:r>
              <a:rPr lang="en-US" sz="2400" b="1" dirty="0">
                <a:latin typeface="Times New Roman" panose="02020603050405020304" pitchFamily="18" charset="0"/>
                <a:cs typeface="Times New Roman" panose="02020603050405020304" pitchFamily="18" charset="0"/>
              </a:rPr>
              <a:t>Volume of reactor</a:t>
            </a:r>
            <a:r>
              <a:rPr lang="en-US" sz="2400" dirty="0">
                <a:latin typeface="Times New Roman" panose="02020603050405020304" pitchFamily="18" charset="0"/>
                <a:cs typeface="Times New Roman" panose="02020603050405020304" pitchFamily="18" charset="0"/>
              </a:rPr>
              <a:t>: It is the total volume available for the reaction to take place.</a:t>
            </a:r>
          </a:p>
          <a:p>
            <a:pPr marL="0" indent="0" algn="just">
              <a:buNone/>
            </a:pPr>
            <a:r>
              <a:rPr lang="en-US" sz="2400" b="1" dirty="0">
                <a:latin typeface="Times New Roman" panose="02020603050405020304" pitchFamily="18" charset="0"/>
                <a:cs typeface="Times New Roman" panose="02020603050405020304" pitchFamily="18" charset="0"/>
              </a:rPr>
              <a:t>Volumetric flow rate: </a:t>
            </a:r>
            <a:r>
              <a:rPr lang="en-US" sz="2400" dirty="0">
                <a:latin typeface="Times New Roman" panose="02020603050405020304" pitchFamily="18" charset="0"/>
                <a:cs typeface="Times New Roman" panose="02020603050405020304" pitchFamily="18" charset="0"/>
              </a:rPr>
              <a:t>It is the rate at which reactants are fed into the reactor.</a:t>
            </a:r>
          </a:p>
          <a:p>
            <a:pPr marL="0" indent="0" algn="just">
              <a:buNone/>
            </a:pPr>
            <a:r>
              <a:rPr lang="en-US" sz="26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endParaRPr lang="en-US" dirty="0"/>
          </a:p>
        </p:txBody>
      </p:sp>
      <p:sp>
        <p:nvSpPr>
          <p:cNvPr id="4" name="Slide Number Placeholder 3">
            <a:extLst>
              <a:ext uri="{FF2B5EF4-FFF2-40B4-BE49-F238E27FC236}">
                <a16:creationId xmlns:a16="http://schemas.microsoft.com/office/drawing/2014/main" id="{AFDA46BF-BE09-6AF4-331F-C8225916EE51}"/>
              </a:ext>
            </a:extLst>
          </p:cNvPr>
          <p:cNvSpPr>
            <a:spLocks noGrp="1"/>
          </p:cNvSpPr>
          <p:nvPr>
            <p:ph type="sldNum" sz="quarter" idx="12"/>
          </p:nvPr>
        </p:nvSpPr>
        <p:spPr/>
        <p:txBody>
          <a:bodyPr/>
          <a:lstStyle/>
          <a:p>
            <a:fld id="{919B44EC-D1D5-489E-90E0-E768BB02DA9D}" type="slidenum">
              <a:rPr lang="en-US" smtClean="0"/>
              <a:t>14</a:t>
            </a:fld>
            <a:endParaRPr lang="en-US"/>
          </a:p>
        </p:txBody>
      </p:sp>
      <p:cxnSp>
        <p:nvCxnSpPr>
          <p:cNvPr id="5" name="Straight Connector 4">
            <a:extLst>
              <a:ext uri="{FF2B5EF4-FFF2-40B4-BE49-F238E27FC236}">
                <a16:creationId xmlns:a16="http://schemas.microsoft.com/office/drawing/2014/main" id="{15AA4BAD-0904-56D9-A0F4-DE12EF2D5519}"/>
              </a:ext>
            </a:extLst>
          </p:cNvPr>
          <p:cNvCxnSpPr>
            <a:cxnSpLocks/>
          </p:cNvCxnSpPr>
          <p:nvPr/>
        </p:nvCxnSpPr>
        <p:spPr>
          <a:xfrm>
            <a:off x="0" y="74508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811C9DF-9EAD-FB01-0EE8-064D5EB510A8}"/>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129522E-420A-2306-7B83-E92C340F19A3}"/>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4586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C9C96-3F10-CE4F-1074-08E29FE99A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235BF5-825A-E38E-AB12-D85D0F3BFD85}"/>
              </a:ext>
            </a:extLst>
          </p:cNvPr>
          <p:cNvSpPr>
            <a:spLocks noGrp="1"/>
          </p:cNvSpPr>
          <p:nvPr>
            <p:ph type="title"/>
          </p:nvPr>
        </p:nvSpPr>
        <p:spPr>
          <a:xfrm>
            <a:off x="457200" y="274637"/>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a:t>
            </a:r>
            <a:endParaRPr lang="en-US" b="1" dirty="0"/>
          </a:p>
        </p:txBody>
      </p:sp>
      <p:sp>
        <p:nvSpPr>
          <p:cNvPr id="3" name="Content Placeholder 2">
            <a:extLst>
              <a:ext uri="{FF2B5EF4-FFF2-40B4-BE49-F238E27FC236}">
                <a16:creationId xmlns:a16="http://schemas.microsoft.com/office/drawing/2014/main" id="{15E86AEA-3F44-903D-0FB2-FA4D7D4901B4}"/>
              </a:ext>
            </a:extLst>
          </p:cNvPr>
          <p:cNvSpPr>
            <a:spLocks noGrp="1"/>
          </p:cNvSpPr>
          <p:nvPr>
            <p:ph idx="1"/>
          </p:nvPr>
        </p:nvSpPr>
        <p:spPr>
          <a:xfrm>
            <a:off x="381000" y="745088"/>
            <a:ext cx="8458200" cy="5381076"/>
          </a:xfrm>
        </p:spPr>
        <p:txBody>
          <a:bodyPr>
            <a:normAutofit fontScale="92500"/>
          </a:bodyPr>
          <a:lstStyle/>
          <a:p>
            <a:pPr algn="just">
              <a:lnSpc>
                <a:spcPct val="150000"/>
              </a:lnSpc>
            </a:pPr>
            <a:r>
              <a:rPr lang="en-US" sz="2400" dirty="0">
                <a:latin typeface="Times New Roman" panose="02020603050405020304" pitchFamily="18" charset="0"/>
                <a:cs typeface="Times New Roman" panose="02020603050405020304" pitchFamily="18" charset="0"/>
              </a:rPr>
              <a:t>The space time affects how long reactants are in contact with each other, which influences </a:t>
            </a:r>
            <a:r>
              <a:rPr lang="en-US" sz="2400" b="1" dirty="0">
                <a:latin typeface="Times New Roman" panose="02020603050405020304" pitchFamily="18" charset="0"/>
                <a:cs typeface="Times New Roman" panose="02020603050405020304" pitchFamily="18" charset="0"/>
              </a:rPr>
              <a:t>conversion, rates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product yields</a:t>
            </a:r>
            <a:r>
              <a:rPr lang="en-US" sz="2400" dirty="0">
                <a:latin typeface="Times New Roman" panose="02020603050405020304" pitchFamily="18" charset="0"/>
                <a:cs typeface="Times New Roman" panose="02020603050405020304" pitchFamily="18" charset="0"/>
              </a:rPr>
              <a:t>.</a:t>
            </a:r>
          </a:p>
          <a:p>
            <a:pPr algn="just">
              <a:lnSpc>
                <a:spcPct val="150000"/>
              </a:lnSpc>
            </a:pPr>
            <a:r>
              <a:rPr lang="en-US" sz="2400" dirty="0">
                <a:latin typeface="Times New Roman" panose="02020603050405020304" pitchFamily="18" charset="0"/>
                <a:cs typeface="Times New Roman" panose="02020603050405020304" pitchFamily="18" charset="0"/>
              </a:rPr>
              <a:t>It can be used to compare different types of reactors regarding their efficiency and performance.</a:t>
            </a:r>
          </a:p>
          <a:p>
            <a:pPr algn="just">
              <a:lnSpc>
                <a:spcPct val="150000"/>
              </a:lnSpc>
            </a:pPr>
            <a:r>
              <a:rPr lang="en-US" sz="2400" dirty="0">
                <a:latin typeface="Times New Roman" panose="02020603050405020304" pitchFamily="18" charset="0"/>
                <a:cs typeface="Times New Roman" panose="02020603050405020304" pitchFamily="18" charset="0"/>
              </a:rPr>
              <a:t>It is a critical parameter in the design and operation of plug flow reactors, which  influences reaction kinetics and overall reactor performance. </a:t>
            </a:r>
          </a:p>
          <a:p>
            <a:pPr algn="just">
              <a:lnSpc>
                <a:spcPct val="150000"/>
              </a:lnSpc>
            </a:pPr>
            <a:r>
              <a:rPr lang="en-US" sz="2400" dirty="0">
                <a:latin typeface="Times New Roman" panose="02020603050405020304" pitchFamily="18" charset="0"/>
                <a:cs typeface="Times New Roman" panose="02020603050405020304" pitchFamily="18" charset="0"/>
              </a:rPr>
              <a:t>Proper understanding of space time can lead to more efficient reactor designs and optimized chemical processes.</a:t>
            </a:r>
          </a:p>
          <a:p>
            <a:pPr marL="0" indent="0">
              <a:buNone/>
            </a:pPr>
            <a:endParaRPr lang="en-US" dirty="0"/>
          </a:p>
        </p:txBody>
      </p:sp>
      <p:sp>
        <p:nvSpPr>
          <p:cNvPr id="4" name="Slide Number Placeholder 3">
            <a:extLst>
              <a:ext uri="{FF2B5EF4-FFF2-40B4-BE49-F238E27FC236}">
                <a16:creationId xmlns:a16="http://schemas.microsoft.com/office/drawing/2014/main" id="{B93F29F4-1DB5-E8C0-43DB-540EEB0EA748}"/>
              </a:ext>
            </a:extLst>
          </p:cNvPr>
          <p:cNvSpPr>
            <a:spLocks noGrp="1"/>
          </p:cNvSpPr>
          <p:nvPr>
            <p:ph type="sldNum" sz="quarter" idx="12"/>
          </p:nvPr>
        </p:nvSpPr>
        <p:spPr/>
        <p:txBody>
          <a:bodyPr/>
          <a:lstStyle/>
          <a:p>
            <a:fld id="{919B44EC-D1D5-489E-90E0-E768BB02DA9D}" type="slidenum">
              <a:rPr lang="en-US" smtClean="0"/>
              <a:t>15</a:t>
            </a:fld>
            <a:endParaRPr lang="en-US"/>
          </a:p>
        </p:txBody>
      </p:sp>
      <p:cxnSp>
        <p:nvCxnSpPr>
          <p:cNvPr id="5" name="Straight Connector 4">
            <a:extLst>
              <a:ext uri="{FF2B5EF4-FFF2-40B4-BE49-F238E27FC236}">
                <a16:creationId xmlns:a16="http://schemas.microsoft.com/office/drawing/2014/main" id="{F7F9DDC5-AF98-9990-191A-4B682F3726B2}"/>
              </a:ext>
            </a:extLst>
          </p:cNvPr>
          <p:cNvCxnSpPr>
            <a:cxnSpLocks/>
          </p:cNvCxnSpPr>
          <p:nvPr/>
        </p:nvCxnSpPr>
        <p:spPr>
          <a:xfrm>
            <a:off x="0" y="74508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9E8505A-47AF-284B-F6A0-4194061F7964}"/>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FEEE07A-F7C0-DED2-6569-34AC6289FFC0}"/>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15</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73053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34454-F517-C1EE-2536-C68A1B1BF8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740F09-8DCD-BAC7-0FCF-4C062CB5B96A}"/>
              </a:ext>
            </a:extLst>
          </p:cNvPr>
          <p:cNvSpPr>
            <a:spLocks noGrp="1"/>
          </p:cNvSpPr>
          <p:nvPr>
            <p:ph type="title"/>
          </p:nvPr>
        </p:nvSpPr>
        <p:spPr>
          <a:xfrm>
            <a:off x="457200" y="274637"/>
            <a:ext cx="6096000" cy="457199"/>
          </a:xfrm>
        </p:spPr>
        <p:txBody>
          <a:bodyPr>
            <a:normAutofit fontScale="90000"/>
          </a:bodyPr>
          <a:lstStyle/>
          <a:p>
            <a:pPr algn="just"/>
            <a:br>
              <a:rPr lang="en-US" altLang="en-US" sz="3100" b="1" dirty="0">
                <a:solidFill>
                  <a:srgbClr val="002060"/>
                </a:solidFill>
                <a:latin typeface="Times New Roman" panose="02020603050405020304" pitchFamily="18" charset="0"/>
                <a:cs typeface="Times New Roman" panose="02020603050405020304" pitchFamily="18" charset="0"/>
              </a:rPr>
            </a:br>
            <a:r>
              <a:rPr lang="en-US" altLang="en-US" sz="3100" b="1" dirty="0">
                <a:solidFill>
                  <a:srgbClr val="002060"/>
                </a:solidFill>
                <a:latin typeface="Times New Roman" panose="02020603050405020304" pitchFamily="18" charset="0"/>
                <a:cs typeface="Times New Roman" panose="02020603050405020304" pitchFamily="18" charset="0"/>
              </a:rPr>
              <a:t>6.3.2.  Volume of non-isothermal PFR</a:t>
            </a:r>
            <a:br>
              <a:rPr lang="en-US" sz="3600" dirty="0">
                <a:latin typeface="Times New Roman" panose="02020603050405020304" pitchFamily="18" charset="0"/>
                <a:cs typeface="Times New Roman" panose="02020603050405020304" pitchFamily="18" charset="0"/>
              </a:rPr>
            </a:br>
            <a:r>
              <a:rPr lang="en-US" altLang="en-US" sz="3600" b="1" dirty="0">
                <a:solidFill>
                  <a:srgbClr val="002060"/>
                </a:solidFill>
                <a:latin typeface="Times New Roman" panose="02020603050405020304" pitchFamily="18" charset="0"/>
                <a:cs typeface="Times New Roman" panose="02020603050405020304" pitchFamily="18" charset="0"/>
              </a:rPr>
              <a:t> </a:t>
            </a:r>
            <a:endParaRPr lang="en-US" b="1" dirty="0"/>
          </a:p>
        </p:txBody>
      </p:sp>
      <p:sp>
        <p:nvSpPr>
          <p:cNvPr id="3" name="Content Placeholder 2">
            <a:extLst>
              <a:ext uri="{FF2B5EF4-FFF2-40B4-BE49-F238E27FC236}">
                <a16:creationId xmlns:a16="http://schemas.microsoft.com/office/drawing/2014/main" id="{E7822395-BF2B-7A3F-F789-A52B8AA98479}"/>
              </a:ext>
            </a:extLst>
          </p:cNvPr>
          <p:cNvSpPr>
            <a:spLocks noGrp="1"/>
          </p:cNvSpPr>
          <p:nvPr>
            <p:ph idx="1"/>
          </p:nvPr>
        </p:nvSpPr>
        <p:spPr>
          <a:xfrm>
            <a:off x="228600" y="758342"/>
            <a:ext cx="8610600" cy="5367822"/>
          </a:xfrm>
        </p:spPr>
        <p:txBody>
          <a:bodyPr>
            <a:normAutofit/>
          </a:bodyPr>
          <a:lstStyle/>
          <a:p>
            <a:pPr algn="just">
              <a:lnSpc>
                <a:spcPct val="150000"/>
              </a:lnSpc>
            </a:pPr>
            <a:r>
              <a:rPr lang="en-US" sz="2400" dirty="0">
                <a:latin typeface="Times New Roman" panose="02020603050405020304" pitchFamily="18" charset="0"/>
                <a:cs typeface="Times New Roman" panose="02020603050405020304" pitchFamily="18" charset="0"/>
              </a:rPr>
              <a:t>The volume of a non-isothermal plug flow reactor is determined through a </a:t>
            </a:r>
            <a:r>
              <a:rPr lang="en-US" sz="2400" b="1" dirty="0">
                <a:latin typeface="Times New Roman" panose="02020603050405020304" pitchFamily="18" charset="0"/>
                <a:cs typeface="Times New Roman" panose="02020603050405020304" pitchFamily="18" charset="0"/>
              </a:rPr>
              <a:t>combination of material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energy balances</a:t>
            </a:r>
            <a:r>
              <a:rPr lang="en-US" sz="2400" dirty="0">
                <a:latin typeface="Times New Roman" panose="02020603050405020304" pitchFamily="18" charset="0"/>
                <a:cs typeface="Times New Roman" panose="02020603050405020304" pitchFamily="18" charset="0"/>
              </a:rPr>
              <a:t>, taking into account the </a:t>
            </a:r>
            <a:r>
              <a:rPr lang="en-US" sz="2400" b="1" dirty="0">
                <a:latin typeface="Times New Roman" panose="02020603050405020304" pitchFamily="18" charset="0"/>
                <a:cs typeface="Times New Roman" panose="02020603050405020304" pitchFamily="18" charset="0"/>
              </a:rPr>
              <a:t>effects of temperature </a:t>
            </a:r>
            <a:r>
              <a:rPr lang="en-US" sz="2400" dirty="0">
                <a:latin typeface="Times New Roman" panose="02020603050405020304" pitchFamily="18" charset="0"/>
                <a:cs typeface="Times New Roman" panose="02020603050405020304" pitchFamily="18" charset="0"/>
              </a:rPr>
              <a:t>on reaction kinetics and heat transfer. </a:t>
            </a:r>
          </a:p>
          <a:p>
            <a:pPr algn="just">
              <a:lnSpc>
                <a:spcPct val="150000"/>
              </a:lnSpc>
            </a:pPr>
            <a:r>
              <a:rPr lang="en-US" sz="2400" dirty="0">
                <a:latin typeface="Times New Roman" panose="02020603050405020304" pitchFamily="18" charset="0"/>
                <a:cs typeface="Times New Roman" panose="02020603050405020304" pitchFamily="18" charset="0"/>
              </a:rPr>
              <a:t>Both materials and energy balances equations are mutually dependent on each other.</a:t>
            </a:r>
          </a:p>
          <a:p>
            <a:pPr algn="just">
              <a:lnSpc>
                <a:spcPct val="150000"/>
              </a:lnSpc>
            </a:pPr>
            <a:r>
              <a:rPr lang="en-US" sz="2400" dirty="0">
                <a:latin typeface="Times New Roman" panose="02020603050405020304" pitchFamily="18" charset="0"/>
                <a:cs typeface="Times New Roman" panose="02020603050405020304" pitchFamily="18" charset="0"/>
              </a:rPr>
              <a:t>Solving </a:t>
            </a:r>
            <a:r>
              <a:rPr lang="en-US" sz="2400">
                <a:latin typeface="Times New Roman" panose="02020603050405020304" pitchFamily="18" charset="0"/>
                <a:cs typeface="Times New Roman" panose="02020603050405020304" pitchFamily="18" charset="0"/>
              </a:rPr>
              <a:t>both of them </a:t>
            </a:r>
            <a:r>
              <a:rPr lang="en-US" sz="2400" dirty="0">
                <a:latin typeface="Times New Roman" panose="02020603050405020304" pitchFamily="18" charset="0"/>
                <a:cs typeface="Times New Roman" panose="02020603050405020304" pitchFamily="18" charset="0"/>
              </a:rPr>
              <a:t>simultaneously  using numerical method/ software tools  to find the required volume.</a:t>
            </a:r>
          </a:p>
          <a:p>
            <a:pPr marL="0" indent="0">
              <a:buNone/>
            </a:pPr>
            <a:endParaRPr lang="en-US" dirty="0"/>
          </a:p>
        </p:txBody>
      </p:sp>
      <p:sp>
        <p:nvSpPr>
          <p:cNvPr id="4" name="Slide Number Placeholder 3">
            <a:extLst>
              <a:ext uri="{FF2B5EF4-FFF2-40B4-BE49-F238E27FC236}">
                <a16:creationId xmlns:a16="http://schemas.microsoft.com/office/drawing/2014/main" id="{9C85DE6A-FCEC-68AC-AFCD-3E34EB5D964D}"/>
              </a:ext>
            </a:extLst>
          </p:cNvPr>
          <p:cNvSpPr>
            <a:spLocks noGrp="1"/>
          </p:cNvSpPr>
          <p:nvPr>
            <p:ph type="sldNum" sz="quarter" idx="12"/>
          </p:nvPr>
        </p:nvSpPr>
        <p:spPr/>
        <p:txBody>
          <a:bodyPr/>
          <a:lstStyle/>
          <a:p>
            <a:fld id="{919B44EC-D1D5-489E-90E0-E768BB02DA9D}" type="slidenum">
              <a:rPr lang="en-US" smtClean="0"/>
              <a:t>16</a:t>
            </a:fld>
            <a:endParaRPr lang="en-US"/>
          </a:p>
        </p:txBody>
      </p:sp>
      <p:cxnSp>
        <p:nvCxnSpPr>
          <p:cNvPr id="5" name="Straight Connector 4">
            <a:extLst>
              <a:ext uri="{FF2B5EF4-FFF2-40B4-BE49-F238E27FC236}">
                <a16:creationId xmlns:a16="http://schemas.microsoft.com/office/drawing/2014/main" id="{237FDEE2-1011-0185-E461-8F690DF7185F}"/>
              </a:ext>
            </a:extLst>
          </p:cNvPr>
          <p:cNvCxnSpPr>
            <a:cxnSpLocks/>
          </p:cNvCxnSpPr>
          <p:nvPr/>
        </p:nvCxnSpPr>
        <p:spPr>
          <a:xfrm>
            <a:off x="0" y="745088"/>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1EEB82C-4F98-1D1E-BB97-613F17D95D04}"/>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98AA61F-C225-D3FD-3FBA-FD53B56E127D}"/>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16</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24530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9D82B-6B58-4BEC-77F9-95511E96D3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D067CA-E23E-F4F1-9489-91C23E29D10E}"/>
              </a:ext>
            </a:extLst>
          </p:cNvPr>
          <p:cNvSpPr>
            <a:spLocks noGrp="1"/>
          </p:cNvSpPr>
          <p:nvPr>
            <p:ph type="title"/>
          </p:nvPr>
        </p:nvSpPr>
        <p:spPr>
          <a:xfrm>
            <a:off x="533400" y="77583"/>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 </a:t>
            </a:r>
            <a:endParaRPr lang="en-US" b="1" dirty="0"/>
          </a:p>
        </p:txBody>
      </p:sp>
      <p:sp>
        <p:nvSpPr>
          <p:cNvPr id="3" name="Content Placeholder 2">
            <a:extLst>
              <a:ext uri="{FF2B5EF4-FFF2-40B4-BE49-F238E27FC236}">
                <a16:creationId xmlns:a16="http://schemas.microsoft.com/office/drawing/2014/main" id="{F7CA2309-3264-29DA-623E-A111CCB1946C}"/>
              </a:ext>
            </a:extLst>
          </p:cNvPr>
          <p:cNvSpPr>
            <a:spLocks noGrp="1"/>
          </p:cNvSpPr>
          <p:nvPr>
            <p:ph idx="1"/>
          </p:nvPr>
        </p:nvSpPr>
        <p:spPr>
          <a:xfrm>
            <a:off x="152400" y="485083"/>
            <a:ext cx="8915400" cy="5641081"/>
          </a:xfrm>
        </p:spPr>
        <p:txBody>
          <a:bodyPr/>
          <a:lstStyle/>
          <a:p>
            <a:pPr algn="just">
              <a:lnSpc>
                <a:spcPct val="150000"/>
              </a:lnSpc>
            </a:pPr>
            <a:r>
              <a:rPr lang="en-US" sz="2400" dirty="0">
                <a:latin typeface="Times New Roman" panose="02020603050405020304" pitchFamily="18" charset="0"/>
                <a:cs typeface="Times New Roman" panose="02020603050405020304" pitchFamily="18" charset="0"/>
              </a:rPr>
              <a:t>The analysis of materials and energy balance equations requires numerical methods due to the complexity introduced by varying temperature along the reactor length. </a:t>
            </a:r>
          </a:p>
          <a:p>
            <a:pPr algn="just">
              <a:lnSpc>
                <a:spcPct val="150000"/>
              </a:lnSpc>
            </a:pPr>
            <a:r>
              <a:rPr lang="en-US" sz="2400" dirty="0">
                <a:latin typeface="Times New Roman" panose="02020603050405020304" pitchFamily="18" charset="0"/>
                <a:cs typeface="Times New Roman" panose="02020603050405020304" pitchFamily="18" charset="0"/>
              </a:rPr>
              <a:t>Optimizing the volume of a non-isothermal PFR involves balancing some factors, including reaction kinetics, heat transfer, and conversion to maximize the desired product. </a:t>
            </a:r>
          </a:p>
          <a:p>
            <a:pPr algn="just">
              <a:lnSpc>
                <a:spcPct val="150000"/>
              </a:lnSpc>
            </a:pPr>
            <a:r>
              <a:rPr lang="en-US" sz="2400" dirty="0">
                <a:latin typeface="Times New Roman" panose="02020603050405020304" pitchFamily="18" charset="0"/>
                <a:cs typeface="Times New Roman" panose="02020603050405020304" pitchFamily="18" charset="0"/>
              </a:rPr>
              <a:t>The goal is to achieve the desired conversion of reactants while minimizing the reactor volume and associated costs.</a:t>
            </a:r>
          </a:p>
          <a:p>
            <a:pPr marL="0" indent="0">
              <a:buNone/>
            </a:pPr>
            <a:endParaRPr lang="en-US" dirty="0"/>
          </a:p>
        </p:txBody>
      </p:sp>
      <p:sp>
        <p:nvSpPr>
          <p:cNvPr id="4" name="Slide Number Placeholder 3">
            <a:extLst>
              <a:ext uri="{FF2B5EF4-FFF2-40B4-BE49-F238E27FC236}">
                <a16:creationId xmlns:a16="http://schemas.microsoft.com/office/drawing/2014/main" id="{E137603A-84DC-AD23-BD1D-F73707637700}"/>
              </a:ext>
            </a:extLst>
          </p:cNvPr>
          <p:cNvSpPr>
            <a:spLocks noGrp="1"/>
          </p:cNvSpPr>
          <p:nvPr>
            <p:ph type="sldNum" sz="quarter" idx="12"/>
          </p:nvPr>
        </p:nvSpPr>
        <p:spPr/>
        <p:txBody>
          <a:bodyPr/>
          <a:lstStyle/>
          <a:p>
            <a:fld id="{919B44EC-D1D5-489E-90E0-E768BB02DA9D}" type="slidenum">
              <a:rPr lang="en-US" smtClean="0"/>
              <a:t>17</a:t>
            </a:fld>
            <a:endParaRPr lang="en-US"/>
          </a:p>
        </p:txBody>
      </p:sp>
      <p:cxnSp>
        <p:nvCxnSpPr>
          <p:cNvPr id="5" name="Straight Connector 4">
            <a:extLst>
              <a:ext uri="{FF2B5EF4-FFF2-40B4-BE49-F238E27FC236}">
                <a16:creationId xmlns:a16="http://schemas.microsoft.com/office/drawing/2014/main" id="{6430DBC7-FDEF-EC98-2F31-B575233FD9C3}"/>
              </a:ext>
            </a:extLst>
          </p:cNvPr>
          <p:cNvCxnSpPr>
            <a:cxnSpLocks/>
          </p:cNvCxnSpPr>
          <p:nvPr/>
        </p:nvCxnSpPr>
        <p:spPr>
          <a:xfrm>
            <a:off x="0" y="485084"/>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FF6EE232-8C91-4C86-E8A0-2F1493D2BBD0}"/>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77AF92C-BD9F-487E-1347-CFA61F5C66A6}"/>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17</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9523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12884-7C46-BE2E-4193-F4FABB4616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AA79AA-F6FD-8D62-9F0B-A58CCB402AE9}"/>
              </a:ext>
            </a:extLst>
          </p:cNvPr>
          <p:cNvSpPr>
            <a:spLocks noGrp="1"/>
          </p:cNvSpPr>
          <p:nvPr>
            <p:ph type="title"/>
          </p:nvPr>
        </p:nvSpPr>
        <p:spPr>
          <a:xfrm>
            <a:off x="152400" y="133212"/>
            <a:ext cx="8534400" cy="354149"/>
          </a:xfrm>
        </p:spPr>
        <p:txBody>
          <a:bodyPr>
            <a:normAutofit fontScale="90000"/>
          </a:bodyPr>
          <a:lstStyle/>
          <a:p>
            <a:pPr algn="just"/>
            <a:br>
              <a:rPr lang="en-US" sz="3600" b="1" dirty="0">
                <a:latin typeface="Times New Roman" panose="02020603050405020304" pitchFamily="18" charset="0"/>
                <a:cs typeface="Times New Roman" panose="02020603050405020304" pitchFamily="18" charset="0"/>
              </a:rPr>
            </a:br>
            <a:r>
              <a:rPr lang="en-US" sz="3100" b="1" dirty="0">
                <a:latin typeface="Times New Roman" panose="02020603050405020304" pitchFamily="18" charset="0"/>
                <a:cs typeface="Times New Roman" panose="02020603050405020304" pitchFamily="18" charset="0"/>
              </a:rPr>
              <a:t>6.4. Performance measures for non-isothermal PFR</a:t>
            </a:r>
            <a:br>
              <a:rPr lang="en-US" dirty="0"/>
            </a:br>
            <a:r>
              <a:rPr lang="en-US" altLang="en-US" sz="3600" b="1" dirty="0">
                <a:solidFill>
                  <a:srgbClr val="002060"/>
                </a:solidFill>
                <a:latin typeface="Times New Roman" panose="02020603050405020304" pitchFamily="18" charset="0"/>
                <a:cs typeface="Times New Roman" panose="02020603050405020304" pitchFamily="18" charset="0"/>
              </a:rPr>
              <a:t> </a:t>
            </a:r>
            <a:endParaRPr lang="en-US" b="1" dirty="0"/>
          </a:p>
        </p:txBody>
      </p:sp>
      <p:sp>
        <p:nvSpPr>
          <p:cNvPr id="3" name="Content Placeholder 2">
            <a:extLst>
              <a:ext uri="{FF2B5EF4-FFF2-40B4-BE49-F238E27FC236}">
                <a16:creationId xmlns:a16="http://schemas.microsoft.com/office/drawing/2014/main" id="{BAB39BBE-C170-B788-ACBA-AC6D13D73F24}"/>
              </a:ext>
            </a:extLst>
          </p:cNvPr>
          <p:cNvSpPr>
            <a:spLocks noGrp="1"/>
          </p:cNvSpPr>
          <p:nvPr>
            <p:ph idx="1"/>
          </p:nvPr>
        </p:nvSpPr>
        <p:spPr>
          <a:xfrm>
            <a:off x="152400" y="609601"/>
            <a:ext cx="8915400" cy="5516564"/>
          </a:xfrm>
        </p:spPr>
        <p:txBody>
          <a:bodyPr>
            <a:normAutofit/>
          </a:bodyPr>
          <a:lstStyle/>
          <a:p>
            <a:pPr marL="0" indent="0" algn="just">
              <a:lnSpc>
                <a:spcPct val="110000"/>
              </a:lnSpc>
              <a:buNone/>
            </a:pPr>
            <a:r>
              <a:rPr lang="en-US" sz="2400" dirty="0">
                <a:latin typeface="Times New Roman" panose="02020603050405020304" pitchFamily="18" charset="0"/>
                <a:cs typeface="Times New Roman" panose="02020603050405020304" pitchFamily="18" charset="0"/>
              </a:rPr>
              <a:t>The performance of a non-isothermal PFR can be assessed using various measures that reflect the reactor's efficiency, effectiveness, and operational characteristics. </a:t>
            </a:r>
          </a:p>
          <a:p>
            <a:pPr marL="0" indent="0" algn="just">
              <a:lnSpc>
                <a:spcPct val="110000"/>
              </a:lnSpc>
              <a:buNone/>
            </a:pPr>
            <a:r>
              <a:rPr lang="en-US" sz="2400" dirty="0">
                <a:latin typeface="Times New Roman" panose="02020603050405020304" pitchFamily="18" charset="0"/>
                <a:cs typeface="Times New Roman" panose="02020603050405020304" pitchFamily="18" charset="0"/>
              </a:rPr>
              <a:t>Some key performance measures for non-isothermal PFR are the followings:</a:t>
            </a:r>
          </a:p>
          <a:p>
            <a:pPr marL="0" indent="0" algn="just">
              <a:lnSpc>
                <a:spcPct val="110000"/>
              </a:lnSpc>
              <a:buNone/>
            </a:pPr>
            <a:r>
              <a:rPr lang="en-US" sz="2400" b="1" dirty="0">
                <a:latin typeface="Times New Roman" panose="02020603050405020304" pitchFamily="18" charset="0"/>
                <a:cs typeface="Times New Roman" panose="02020603050405020304" pitchFamily="18" charset="0"/>
              </a:rPr>
              <a:t>Conversion</a:t>
            </a:r>
            <a:r>
              <a:rPr lang="en-US" sz="2400" dirty="0">
                <a:latin typeface="Times New Roman" panose="02020603050405020304" pitchFamily="18" charset="0"/>
                <a:cs typeface="Times New Roman" panose="02020603050405020304" pitchFamily="18" charset="0"/>
              </a:rPr>
              <a:t>: It is a measure of how much of the reactant is transformed into products through the end of the reactor.</a:t>
            </a:r>
          </a:p>
          <a:p>
            <a:pPr marL="0" indent="0" algn="just">
              <a:lnSpc>
                <a:spcPct val="110000"/>
              </a:lnSpc>
              <a:buNone/>
            </a:pPr>
            <a:r>
              <a:rPr lang="en-US" sz="2400" b="1" dirty="0">
                <a:latin typeface="Times New Roman" panose="02020603050405020304" pitchFamily="18" charset="0"/>
                <a:cs typeface="Times New Roman" panose="02020603050405020304" pitchFamily="18" charset="0"/>
              </a:rPr>
              <a:t>Space time</a:t>
            </a:r>
            <a:r>
              <a:rPr lang="en-US" sz="2400" dirty="0">
                <a:latin typeface="Times New Roman" panose="02020603050405020304" pitchFamily="18" charset="0"/>
                <a:cs typeface="Times New Roman" panose="02020603050405020304" pitchFamily="18" charset="0"/>
              </a:rPr>
              <a:t>: It is the time required that a fluid element spends in the reactor.</a:t>
            </a:r>
          </a:p>
          <a:p>
            <a:pPr marL="0" indent="0" algn="just">
              <a:lnSpc>
                <a:spcPct val="110000"/>
              </a:lnSpc>
              <a:buNone/>
            </a:pPr>
            <a:r>
              <a:rPr lang="en-US" sz="2400" b="1" dirty="0">
                <a:latin typeface="Times New Roman" panose="02020603050405020304" pitchFamily="18" charset="0"/>
                <a:cs typeface="Times New Roman" panose="02020603050405020304" pitchFamily="18" charset="0"/>
              </a:rPr>
              <a:t>Selectivity: </a:t>
            </a:r>
            <a:r>
              <a:rPr lang="en-US" sz="2400" dirty="0">
                <a:latin typeface="Times New Roman" panose="02020603050405020304" pitchFamily="18" charset="0"/>
                <a:cs typeface="Times New Roman" panose="02020603050405020304" pitchFamily="18" charset="0"/>
              </a:rPr>
              <a:t>It refers to the ratio of the desired product to undesired products formed during the reaction.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97714FE4-8ACD-803A-ED00-DA9E7F096640}"/>
              </a:ext>
            </a:extLst>
          </p:cNvPr>
          <p:cNvSpPr>
            <a:spLocks noGrp="1"/>
          </p:cNvSpPr>
          <p:nvPr>
            <p:ph type="sldNum" sz="quarter" idx="12"/>
          </p:nvPr>
        </p:nvSpPr>
        <p:spPr/>
        <p:txBody>
          <a:bodyPr/>
          <a:lstStyle/>
          <a:p>
            <a:fld id="{919B44EC-D1D5-489E-90E0-E768BB02DA9D}" type="slidenum">
              <a:rPr lang="en-US" smtClean="0"/>
              <a:t>18</a:t>
            </a:fld>
            <a:endParaRPr lang="en-US"/>
          </a:p>
        </p:txBody>
      </p:sp>
      <p:cxnSp>
        <p:nvCxnSpPr>
          <p:cNvPr id="5" name="Straight Connector 4">
            <a:extLst>
              <a:ext uri="{FF2B5EF4-FFF2-40B4-BE49-F238E27FC236}">
                <a16:creationId xmlns:a16="http://schemas.microsoft.com/office/drawing/2014/main" id="{02D6D3AA-7703-DACB-BFE9-183A492667DB}"/>
              </a:ext>
            </a:extLst>
          </p:cNvPr>
          <p:cNvCxnSpPr>
            <a:cxnSpLocks/>
          </p:cNvCxnSpPr>
          <p:nvPr/>
        </p:nvCxnSpPr>
        <p:spPr>
          <a:xfrm>
            <a:off x="0" y="6096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394DE94-9CA2-ABEA-EE7F-D65E2F1BC7A2}"/>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3692397-B521-E9CC-1E0B-BD7AF24E8361}"/>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18</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63702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FE4A8B-6622-E589-9833-D5EBBB07B1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5BCCF4-B5B0-560D-A46F-3CCF050F8DCC}"/>
              </a:ext>
            </a:extLst>
          </p:cNvPr>
          <p:cNvSpPr>
            <a:spLocks noGrp="1"/>
          </p:cNvSpPr>
          <p:nvPr>
            <p:ph type="title"/>
          </p:nvPr>
        </p:nvSpPr>
        <p:spPr>
          <a:xfrm>
            <a:off x="533400" y="77583"/>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 </a:t>
            </a:r>
            <a:endParaRPr lang="en-US" b="1" dirty="0"/>
          </a:p>
        </p:txBody>
      </p:sp>
      <p:sp>
        <p:nvSpPr>
          <p:cNvPr id="3" name="Content Placeholder 2">
            <a:extLst>
              <a:ext uri="{FF2B5EF4-FFF2-40B4-BE49-F238E27FC236}">
                <a16:creationId xmlns:a16="http://schemas.microsoft.com/office/drawing/2014/main" id="{C9BDB76E-1EEF-9975-F1D8-CE40107AF14A}"/>
              </a:ext>
            </a:extLst>
          </p:cNvPr>
          <p:cNvSpPr>
            <a:spLocks noGrp="1"/>
          </p:cNvSpPr>
          <p:nvPr>
            <p:ph idx="1"/>
          </p:nvPr>
        </p:nvSpPr>
        <p:spPr>
          <a:xfrm>
            <a:off x="152400" y="485083"/>
            <a:ext cx="8915400" cy="5641081"/>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Yield: </a:t>
            </a:r>
            <a:r>
              <a:rPr lang="en-US" sz="2400" dirty="0">
                <a:latin typeface="Times New Roman" panose="02020603050405020304" pitchFamily="18" charset="0"/>
                <a:cs typeface="Times New Roman" panose="02020603050405020304" pitchFamily="18" charset="0"/>
              </a:rPr>
              <a:t>It is a measure of the amount of desired product formed relative to the amount of reactant consumed.</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Temperature profile: </a:t>
            </a:r>
            <a:r>
              <a:rPr lang="en-US" sz="2400" dirty="0">
                <a:latin typeface="Times New Roman" panose="02020603050405020304" pitchFamily="18" charset="0"/>
                <a:cs typeface="Times New Roman" panose="02020603050405020304" pitchFamily="18" charset="0"/>
              </a:rPr>
              <a:t>The temperature profile along the length of the reactor, which affects reaction rates and conversion.</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Heat transfer coefficient: </a:t>
            </a:r>
            <a:r>
              <a:rPr lang="en-US" sz="2400" dirty="0">
                <a:latin typeface="Times New Roman" panose="02020603050405020304" pitchFamily="18" charset="0"/>
                <a:cs typeface="Times New Roman" panose="02020603050405020304" pitchFamily="18" charset="0"/>
              </a:rPr>
              <a:t>It measures how effectively heat is transferred between the reactor contents and any cooling/heating jackets, which is essential for exothermic or endothermic reactions.</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Reaction rate</a:t>
            </a:r>
            <a:r>
              <a:rPr lang="en-US" sz="2400" dirty="0">
                <a:latin typeface="Times New Roman" panose="02020603050405020304" pitchFamily="18" charset="0"/>
                <a:cs typeface="Times New Roman" panose="02020603050405020304" pitchFamily="18" charset="0"/>
              </a:rPr>
              <a:t>: It indicates how quickly reactants are converted into products.</a:t>
            </a:r>
          </a:p>
          <a:p>
            <a:pPr marL="0" indent="0">
              <a:buNone/>
            </a:pPr>
            <a:endParaRPr lang="en-US" dirty="0"/>
          </a:p>
        </p:txBody>
      </p:sp>
      <p:sp>
        <p:nvSpPr>
          <p:cNvPr id="4" name="Slide Number Placeholder 3">
            <a:extLst>
              <a:ext uri="{FF2B5EF4-FFF2-40B4-BE49-F238E27FC236}">
                <a16:creationId xmlns:a16="http://schemas.microsoft.com/office/drawing/2014/main" id="{75A24CC5-D796-68C6-7FAB-A4190E25D37F}"/>
              </a:ext>
            </a:extLst>
          </p:cNvPr>
          <p:cNvSpPr>
            <a:spLocks noGrp="1"/>
          </p:cNvSpPr>
          <p:nvPr>
            <p:ph type="sldNum" sz="quarter" idx="12"/>
          </p:nvPr>
        </p:nvSpPr>
        <p:spPr/>
        <p:txBody>
          <a:bodyPr/>
          <a:lstStyle/>
          <a:p>
            <a:fld id="{919B44EC-D1D5-489E-90E0-E768BB02DA9D}" type="slidenum">
              <a:rPr lang="en-US" smtClean="0"/>
              <a:t>19</a:t>
            </a:fld>
            <a:endParaRPr lang="en-US"/>
          </a:p>
        </p:txBody>
      </p:sp>
      <p:cxnSp>
        <p:nvCxnSpPr>
          <p:cNvPr id="5" name="Straight Connector 4">
            <a:extLst>
              <a:ext uri="{FF2B5EF4-FFF2-40B4-BE49-F238E27FC236}">
                <a16:creationId xmlns:a16="http://schemas.microsoft.com/office/drawing/2014/main" id="{FD5B9069-F0DD-EEE1-8599-43F7B100D7CF}"/>
              </a:ext>
            </a:extLst>
          </p:cNvPr>
          <p:cNvCxnSpPr>
            <a:cxnSpLocks/>
          </p:cNvCxnSpPr>
          <p:nvPr/>
        </p:nvCxnSpPr>
        <p:spPr>
          <a:xfrm>
            <a:off x="0" y="485084"/>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743266F-B7C7-6B54-6D20-F56EAF1D441F}"/>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908386D-5C70-E632-DB95-5A70300B4540}"/>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19</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9404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D4D2D-497F-CA61-EE8B-B8B1D58EAA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C48539-1872-F539-9018-7FA92016D1B8}"/>
              </a:ext>
            </a:extLst>
          </p:cNvPr>
          <p:cNvSpPr>
            <a:spLocks noGrp="1"/>
          </p:cNvSpPr>
          <p:nvPr>
            <p:ph type="title"/>
          </p:nvPr>
        </p:nvSpPr>
        <p:spPr>
          <a:xfrm>
            <a:off x="533400" y="77583"/>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 </a:t>
            </a:r>
            <a:endParaRPr lang="en-US" b="1" dirty="0"/>
          </a:p>
        </p:txBody>
      </p:sp>
      <p:sp>
        <p:nvSpPr>
          <p:cNvPr id="3" name="Content Placeholder 2">
            <a:extLst>
              <a:ext uri="{FF2B5EF4-FFF2-40B4-BE49-F238E27FC236}">
                <a16:creationId xmlns:a16="http://schemas.microsoft.com/office/drawing/2014/main" id="{5E1BF4D8-D6DB-96DA-B682-87324FB4C714}"/>
              </a:ext>
            </a:extLst>
          </p:cNvPr>
          <p:cNvSpPr>
            <a:spLocks noGrp="1"/>
          </p:cNvSpPr>
          <p:nvPr>
            <p:ph idx="1"/>
          </p:nvPr>
        </p:nvSpPr>
        <p:spPr>
          <a:xfrm>
            <a:off x="152400" y="485083"/>
            <a:ext cx="8915400" cy="5641081"/>
          </a:xfrm>
        </p:spPr>
        <p:txBody>
          <a:bodyPr>
            <a:normAutofit/>
          </a:bodyPr>
          <a:lstStyle/>
          <a:p>
            <a:pPr marL="0" indent="0" algn="just">
              <a:lnSpc>
                <a:spcPct val="150000"/>
              </a:lnSpc>
              <a:buNone/>
            </a:pPr>
            <a:r>
              <a:rPr lang="en-US" sz="2400">
                <a:latin typeface="Times New Roman" panose="02020603050405020304" pitchFamily="18" charset="0"/>
                <a:cs typeface="Times New Roman" panose="02020603050405020304" pitchFamily="18" charset="0"/>
              </a:rPr>
              <a:t>The reaction rate </a:t>
            </a:r>
            <a:r>
              <a:rPr lang="en-US" sz="2400" dirty="0">
                <a:latin typeface="Times New Roman" panose="02020603050405020304" pitchFamily="18" charset="0"/>
                <a:cs typeface="Times New Roman" panose="02020603050405020304" pitchFamily="18" charset="0"/>
              </a:rPr>
              <a:t>can vary with temperature and  concentrations of reactants, which affects the  reactor performance.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performance measures for a non-isothermal PFR encompass a variety of factors that are critical for evaluating its efficiency and effectiveness.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Therefore, the above-mentioned parameters could be considered to optimize reactor design and its operation for a specific chemical processes.</a:t>
            </a:r>
          </a:p>
          <a:p>
            <a:pPr marL="0" indent="0">
              <a:buNone/>
            </a:pPr>
            <a:endParaRPr lang="en-US" dirty="0"/>
          </a:p>
        </p:txBody>
      </p:sp>
      <p:sp>
        <p:nvSpPr>
          <p:cNvPr id="4" name="Slide Number Placeholder 3">
            <a:extLst>
              <a:ext uri="{FF2B5EF4-FFF2-40B4-BE49-F238E27FC236}">
                <a16:creationId xmlns:a16="http://schemas.microsoft.com/office/drawing/2014/main" id="{012CCDB8-8F76-CDE0-E281-84CD306EA958}"/>
              </a:ext>
            </a:extLst>
          </p:cNvPr>
          <p:cNvSpPr>
            <a:spLocks noGrp="1"/>
          </p:cNvSpPr>
          <p:nvPr>
            <p:ph type="sldNum" sz="quarter" idx="12"/>
          </p:nvPr>
        </p:nvSpPr>
        <p:spPr/>
        <p:txBody>
          <a:bodyPr/>
          <a:lstStyle/>
          <a:p>
            <a:fld id="{919B44EC-D1D5-489E-90E0-E768BB02DA9D}" type="slidenum">
              <a:rPr lang="en-US" smtClean="0"/>
              <a:t>20</a:t>
            </a:fld>
            <a:endParaRPr lang="en-US"/>
          </a:p>
        </p:txBody>
      </p:sp>
      <p:cxnSp>
        <p:nvCxnSpPr>
          <p:cNvPr id="5" name="Straight Connector 4">
            <a:extLst>
              <a:ext uri="{FF2B5EF4-FFF2-40B4-BE49-F238E27FC236}">
                <a16:creationId xmlns:a16="http://schemas.microsoft.com/office/drawing/2014/main" id="{4DFAC6FB-3763-950A-2C2E-32793CA40BB8}"/>
              </a:ext>
            </a:extLst>
          </p:cNvPr>
          <p:cNvCxnSpPr>
            <a:cxnSpLocks/>
          </p:cNvCxnSpPr>
          <p:nvPr/>
        </p:nvCxnSpPr>
        <p:spPr>
          <a:xfrm>
            <a:off x="0" y="485084"/>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DAAD88E9-EA1B-40BA-F1A7-B655E7900FDC}"/>
              </a:ext>
            </a:extLst>
          </p:cNvPr>
          <p:cNvCxnSpPr>
            <a:cxnSpLocks/>
          </p:cNvCxnSpPr>
          <p:nvPr/>
        </p:nvCxnSpPr>
        <p:spPr>
          <a:xfrm>
            <a:off x="-152401" y="6372915"/>
            <a:ext cx="941832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7C014D9-9FC8-8593-83F1-E4EF38C93957}"/>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20</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55092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3191C-D318-AF52-65BA-B2D44D2946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F64B72-65A2-EDE4-E7A8-47D34A5EFF93}"/>
              </a:ext>
            </a:extLst>
          </p:cNvPr>
          <p:cNvSpPr>
            <a:spLocks noGrp="1"/>
          </p:cNvSpPr>
          <p:nvPr>
            <p:ph type="title"/>
          </p:nvPr>
        </p:nvSpPr>
        <p:spPr>
          <a:xfrm>
            <a:off x="533400" y="77583"/>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Activity 6.1 </a:t>
            </a:r>
            <a:endParaRPr lang="en-US" b="1" dirty="0"/>
          </a:p>
        </p:txBody>
      </p:sp>
      <p:sp>
        <p:nvSpPr>
          <p:cNvPr id="3" name="Content Placeholder 2">
            <a:extLst>
              <a:ext uri="{FF2B5EF4-FFF2-40B4-BE49-F238E27FC236}">
                <a16:creationId xmlns:a16="http://schemas.microsoft.com/office/drawing/2014/main" id="{586B0000-964B-3628-4563-791704695873}"/>
              </a:ext>
            </a:extLst>
          </p:cNvPr>
          <p:cNvSpPr>
            <a:spLocks noGrp="1"/>
          </p:cNvSpPr>
          <p:nvPr>
            <p:ph idx="1"/>
          </p:nvPr>
        </p:nvSpPr>
        <p:spPr>
          <a:xfrm>
            <a:off x="381000" y="551348"/>
            <a:ext cx="8534400" cy="5087452"/>
          </a:xfrm>
        </p:spPr>
        <p:txBody>
          <a:bodyPr>
            <a:normAutofit/>
          </a:bodyPr>
          <a:lstStyle/>
          <a:p>
            <a:pPr marL="514350" indent="-514350">
              <a:lnSpc>
                <a:spcPct val="150000"/>
              </a:lnSpc>
              <a:buAutoNum type="arabicPeriod"/>
            </a:pPr>
            <a:r>
              <a:rPr lang="en-US" sz="2400" dirty="0">
                <a:solidFill>
                  <a:srgbClr val="0070C0"/>
                </a:solidFill>
                <a:latin typeface="Times New Roman" panose="02020603050405020304" pitchFamily="18" charset="0"/>
                <a:cs typeface="Times New Roman" panose="02020603050405020304" pitchFamily="18" charset="0"/>
              </a:rPr>
              <a:t>What is non-isothermal PFR?</a:t>
            </a:r>
          </a:p>
          <a:p>
            <a:pPr marL="514350" indent="-514350">
              <a:lnSpc>
                <a:spcPct val="150000"/>
              </a:lnSpc>
              <a:buAutoNum type="arabicPeriod"/>
            </a:pPr>
            <a:r>
              <a:rPr lang="en-US" sz="2400" dirty="0">
                <a:solidFill>
                  <a:srgbClr val="0070C0"/>
                </a:solidFill>
                <a:latin typeface="Times New Roman" panose="02020603050405020304" pitchFamily="18" charset="0"/>
                <a:cs typeface="Times New Roman" panose="02020603050405020304" pitchFamily="18" charset="0"/>
              </a:rPr>
              <a:t>Describe some characteristics of non-isothermal PFR.</a:t>
            </a:r>
          </a:p>
          <a:p>
            <a:pPr marL="514350" indent="-514350">
              <a:lnSpc>
                <a:spcPct val="150000"/>
              </a:lnSpc>
              <a:buAutoNum type="arabicPeriod"/>
            </a:pPr>
            <a:r>
              <a:rPr lang="en-US" sz="2400" dirty="0">
                <a:solidFill>
                  <a:srgbClr val="0070C0"/>
                </a:solidFill>
                <a:latin typeface="Times New Roman" panose="02020603050405020304" pitchFamily="18" charset="0"/>
                <a:cs typeface="Times New Roman" panose="02020603050405020304" pitchFamily="18" charset="0"/>
              </a:rPr>
              <a:t>What are some of the performance measures for non-isothermal PFR?</a:t>
            </a:r>
          </a:p>
          <a:p>
            <a:pPr marL="514350" indent="-514350">
              <a:lnSpc>
                <a:spcPct val="150000"/>
              </a:lnSpc>
              <a:buAutoNum type="arabicPeriod"/>
            </a:pPr>
            <a:r>
              <a:rPr lang="en-US" altLang="en-US" sz="2400" dirty="0">
                <a:solidFill>
                  <a:srgbClr val="0070C0"/>
                </a:solidFill>
                <a:latin typeface="Times New Roman" panose="02020603050405020304" pitchFamily="18" charset="0"/>
                <a:cs typeface="Times New Roman" panose="02020603050405020304" pitchFamily="18" charset="0"/>
              </a:rPr>
              <a:t>Explain some design parameters for  non-isothermal PFR. </a:t>
            </a:r>
            <a:endParaRPr lang="en-US" sz="2400" dirty="0">
              <a:solidFill>
                <a:srgbClr val="0070C0"/>
              </a:solidFill>
              <a:latin typeface="Times New Roman" panose="02020603050405020304" pitchFamily="18" charset="0"/>
              <a:cs typeface="Times New Roman" panose="02020603050405020304" pitchFamily="18" charset="0"/>
            </a:endParaRPr>
          </a:p>
          <a:p>
            <a:pPr marL="514350" indent="-514350">
              <a:lnSpc>
                <a:spcPct val="150000"/>
              </a:lnSpc>
              <a:buAutoNum type="arabicPeriod"/>
            </a:pPr>
            <a:r>
              <a:rPr lang="en-US" sz="2400" dirty="0">
                <a:solidFill>
                  <a:srgbClr val="0070C0"/>
                </a:solidFill>
                <a:latin typeface="Times New Roman" panose="02020603050405020304" pitchFamily="18" charset="0"/>
                <a:cs typeface="Times New Roman" panose="02020603050405020304" pitchFamily="18" charset="0"/>
              </a:rPr>
              <a:t>Justify how the volume of  non-isothermal PFR is determined.</a:t>
            </a:r>
          </a:p>
          <a:p>
            <a:pPr marL="514350" indent="-514350">
              <a:lnSpc>
                <a:spcPct val="150000"/>
              </a:lnSpc>
              <a:buAutoNum type="arabicPeriod"/>
            </a:pPr>
            <a:endParaRPr lang="en-US" sz="2400" dirty="0">
              <a:latin typeface="Times New Roman" panose="02020603050405020304" pitchFamily="18" charset="0"/>
              <a:cs typeface="Times New Roman" panose="02020603050405020304" pitchFamily="18" charset="0"/>
            </a:endParaRPr>
          </a:p>
          <a:p>
            <a:pPr marL="514350" indent="-514350">
              <a:lnSpc>
                <a:spcPct val="150000"/>
              </a:lnSpc>
              <a:buAutoNum type="arabicPeriod"/>
            </a:pPr>
            <a:endParaRPr lang="en-US" sz="2400" dirty="0">
              <a:solidFill>
                <a:srgbClr val="0070C0"/>
              </a:solidFill>
              <a:latin typeface="Times New Roman" panose="02020603050405020304" pitchFamily="18" charset="0"/>
              <a:cs typeface="Times New Roman" panose="02020603050405020304" pitchFamily="18" charset="0"/>
            </a:endParaRPr>
          </a:p>
          <a:p>
            <a:pPr marL="514350" indent="-514350">
              <a:buAutoNum type="arabicPeriod"/>
            </a:pPr>
            <a:endParaRPr lang="en-US" dirty="0"/>
          </a:p>
        </p:txBody>
      </p:sp>
      <p:sp>
        <p:nvSpPr>
          <p:cNvPr id="4" name="Slide Number Placeholder 3">
            <a:extLst>
              <a:ext uri="{FF2B5EF4-FFF2-40B4-BE49-F238E27FC236}">
                <a16:creationId xmlns:a16="http://schemas.microsoft.com/office/drawing/2014/main" id="{E50E101D-BB91-2ECA-3440-4F9C7628BC0E}"/>
              </a:ext>
            </a:extLst>
          </p:cNvPr>
          <p:cNvSpPr>
            <a:spLocks noGrp="1"/>
          </p:cNvSpPr>
          <p:nvPr>
            <p:ph type="sldNum" sz="quarter" idx="12"/>
          </p:nvPr>
        </p:nvSpPr>
        <p:spPr/>
        <p:txBody>
          <a:bodyPr/>
          <a:lstStyle/>
          <a:p>
            <a:fld id="{919B44EC-D1D5-489E-90E0-E768BB02DA9D}" type="slidenum">
              <a:rPr lang="en-US" smtClean="0"/>
              <a:t>21</a:t>
            </a:fld>
            <a:endParaRPr lang="en-US"/>
          </a:p>
        </p:txBody>
      </p:sp>
      <p:cxnSp>
        <p:nvCxnSpPr>
          <p:cNvPr id="5" name="Straight Connector 4">
            <a:extLst>
              <a:ext uri="{FF2B5EF4-FFF2-40B4-BE49-F238E27FC236}">
                <a16:creationId xmlns:a16="http://schemas.microsoft.com/office/drawing/2014/main" id="{D96D51CF-6C51-9910-22D0-ED2B37E5E44D}"/>
              </a:ext>
            </a:extLst>
          </p:cNvPr>
          <p:cNvCxnSpPr>
            <a:cxnSpLocks/>
          </p:cNvCxnSpPr>
          <p:nvPr/>
        </p:nvCxnSpPr>
        <p:spPr>
          <a:xfrm>
            <a:off x="0" y="562666"/>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5987148-48CC-4740-6EFB-F62F6BC822BE}"/>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F25BBC8-E7E7-E107-76A9-A8AEE3F482C3}"/>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4556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BF064-08FB-E7CD-846C-07382BC50E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C2850E-7A88-2ED0-7854-A21E54E1B8EB}"/>
              </a:ext>
            </a:extLst>
          </p:cNvPr>
          <p:cNvSpPr>
            <a:spLocks noGrp="1"/>
          </p:cNvSpPr>
          <p:nvPr>
            <p:ph type="title"/>
          </p:nvPr>
        </p:nvSpPr>
        <p:spPr>
          <a:xfrm>
            <a:off x="533400" y="77583"/>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a:t>
            </a:r>
            <a:endParaRPr lang="en-US" b="1" dirty="0"/>
          </a:p>
        </p:txBody>
      </p:sp>
      <p:sp>
        <p:nvSpPr>
          <p:cNvPr id="3" name="Content Placeholder 2">
            <a:extLst>
              <a:ext uri="{FF2B5EF4-FFF2-40B4-BE49-F238E27FC236}">
                <a16:creationId xmlns:a16="http://schemas.microsoft.com/office/drawing/2014/main" id="{AE9AE5A0-34CF-1925-E244-87515C5217ED}"/>
              </a:ext>
            </a:extLst>
          </p:cNvPr>
          <p:cNvSpPr>
            <a:spLocks noGrp="1"/>
          </p:cNvSpPr>
          <p:nvPr>
            <p:ph idx="1"/>
          </p:nvPr>
        </p:nvSpPr>
        <p:spPr>
          <a:xfrm>
            <a:off x="190500" y="609601"/>
            <a:ext cx="8915400" cy="5618127"/>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Answers (Activity 6.1):</a:t>
            </a:r>
          </a:p>
          <a:p>
            <a:pPr marL="514350" indent="-514350" algn="just">
              <a:buAutoNum type="arabicPeriod"/>
            </a:pPr>
            <a:r>
              <a:rPr lang="en-US" sz="2400" dirty="0">
                <a:solidFill>
                  <a:srgbClr val="0070C0"/>
                </a:solidFill>
                <a:latin typeface="Times New Roman" panose="02020603050405020304" pitchFamily="18" charset="0"/>
                <a:cs typeface="Times New Roman" panose="02020603050405020304" pitchFamily="18" charset="0"/>
              </a:rPr>
              <a:t>What is non-isothermal PFR?</a:t>
            </a:r>
          </a:p>
          <a:p>
            <a:pPr marL="0" indent="0" algn="just">
              <a:lnSpc>
                <a:spcPct val="110000"/>
              </a:lnSpc>
              <a:buNone/>
            </a:pPr>
            <a:r>
              <a:rPr lang="en-US" sz="2200" dirty="0">
                <a:latin typeface="Times New Roman" panose="02020603050405020304" pitchFamily="18" charset="0"/>
                <a:cs typeface="Times New Roman" panose="02020603050405020304" pitchFamily="18" charset="0"/>
              </a:rPr>
              <a:t>Non-isothermal plug flow reactor  is a type of chemical reactor where the flow of reactants occurs in a plug flow manner, and concentration of reactants and temperature varies with the length a reactor.</a:t>
            </a:r>
            <a:endParaRPr lang="en-US" sz="2200" dirty="0">
              <a:solidFill>
                <a:srgbClr val="0070C0"/>
              </a:solidFill>
              <a:latin typeface="Times New Roman" panose="02020603050405020304" pitchFamily="18" charset="0"/>
              <a:cs typeface="Times New Roman" panose="02020603050405020304" pitchFamily="18" charset="0"/>
            </a:endParaRPr>
          </a:p>
          <a:p>
            <a:pPr marL="0" indent="0">
              <a:lnSpc>
                <a:spcPct val="110000"/>
              </a:lnSpc>
              <a:buNone/>
            </a:pPr>
            <a:r>
              <a:rPr lang="en-US" sz="2400" dirty="0">
                <a:solidFill>
                  <a:srgbClr val="0070C0"/>
                </a:solidFill>
                <a:latin typeface="Times New Roman" panose="02020603050405020304" pitchFamily="18" charset="0"/>
                <a:cs typeface="Times New Roman" panose="02020603050405020304" pitchFamily="18" charset="0"/>
              </a:rPr>
              <a:t>2. Describe some characteristics of non-isothermal PFR.</a:t>
            </a:r>
          </a:p>
          <a:p>
            <a:pPr algn="just">
              <a:lnSpc>
                <a:spcPct val="110000"/>
              </a:lnSpc>
            </a:pPr>
            <a:r>
              <a:rPr lang="en-US" sz="2200" dirty="0">
                <a:latin typeface="Times New Roman" panose="02020603050405020304" pitchFamily="18" charset="0"/>
                <a:cs typeface="Times New Roman" panose="02020603050405020304" pitchFamily="18" charset="0"/>
              </a:rPr>
              <a:t>Fluid moves through the reactor with concentration gradient along the length of a reactor. </a:t>
            </a:r>
          </a:p>
          <a:p>
            <a:pPr algn="just">
              <a:lnSpc>
                <a:spcPct val="110000"/>
              </a:lnSpc>
            </a:pPr>
            <a:r>
              <a:rPr lang="en-US" sz="2200" dirty="0">
                <a:latin typeface="Times New Roman" panose="02020603050405020304" pitchFamily="18" charset="0"/>
                <a:cs typeface="Times New Roman" panose="02020603050405020304" pitchFamily="18" charset="0"/>
              </a:rPr>
              <a:t>Non-isothermal PFR experiences temperature changes along the length of the reactor due to exothermic or endothermic reactions.</a:t>
            </a:r>
          </a:p>
          <a:p>
            <a:pPr algn="just">
              <a:lnSpc>
                <a:spcPct val="110000"/>
              </a:lnSpc>
            </a:pPr>
            <a:r>
              <a:rPr lang="en-US" sz="2200" dirty="0">
                <a:latin typeface="Times New Roman" panose="02020603050405020304" pitchFamily="18" charset="0"/>
                <a:cs typeface="Times New Roman" panose="02020603050405020304" pitchFamily="18" charset="0"/>
              </a:rPr>
              <a:t>Non-isothermal PFR often involves heat exchange with its surroundings or internal heat transfer mechanisms</a:t>
            </a:r>
            <a:r>
              <a:rPr lang="en-US" sz="2400" dirty="0">
                <a:latin typeface="Times New Roman" panose="02020603050405020304" pitchFamily="18" charset="0"/>
                <a:cs typeface="Times New Roman" panose="02020603050405020304" pitchFamily="18" charset="0"/>
              </a:rPr>
              <a:t>. </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514350" indent="-514350">
              <a:lnSpc>
                <a:spcPct val="150000"/>
              </a:lnSpc>
              <a:buAutoNum type="arabicPeriod"/>
            </a:pPr>
            <a:endParaRPr lang="en-US" sz="2400" dirty="0">
              <a:solidFill>
                <a:srgbClr val="0070C0"/>
              </a:solidFill>
              <a:latin typeface="Times New Roman" panose="02020603050405020304" pitchFamily="18" charset="0"/>
              <a:cs typeface="Times New Roman" panose="02020603050405020304" pitchFamily="18" charset="0"/>
            </a:endParaRPr>
          </a:p>
          <a:p>
            <a:pPr marL="514350" indent="-514350">
              <a:buAutoNum type="arabicPeriod"/>
            </a:pPr>
            <a:endParaRPr lang="en-US" dirty="0"/>
          </a:p>
        </p:txBody>
      </p:sp>
      <p:sp>
        <p:nvSpPr>
          <p:cNvPr id="4" name="Slide Number Placeholder 3">
            <a:extLst>
              <a:ext uri="{FF2B5EF4-FFF2-40B4-BE49-F238E27FC236}">
                <a16:creationId xmlns:a16="http://schemas.microsoft.com/office/drawing/2014/main" id="{25A8EAD9-74FD-6558-5B0B-983361D1FA87}"/>
              </a:ext>
            </a:extLst>
          </p:cNvPr>
          <p:cNvSpPr>
            <a:spLocks noGrp="1"/>
          </p:cNvSpPr>
          <p:nvPr>
            <p:ph type="sldNum" sz="quarter" idx="12"/>
          </p:nvPr>
        </p:nvSpPr>
        <p:spPr/>
        <p:txBody>
          <a:bodyPr/>
          <a:lstStyle/>
          <a:p>
            <a:fld id="{919B44EC-D1D5-489E-90E0-E768BB02DA9D}" type="slidenum">
              <a:rPr lang="en-US" smtClean="0"/>
              <a:t>22</a:t>
            </a:fld>
            <a:endParaRPr lang="en-US"/>
          </a:p>
        </p:txBody>
      </p:sp>
      <p:cxnSp>
        <p:nvCxnSpPr>
          <p:cNvPr id="5" name="Straight Connector 4">
            <a:extLst>
              <a:ext uri="{FF2B5EF4-FFF2-40B4-BE49-F238E27FC236}">
                <a16:creationId xmlns:a16="http://schemas.microsoft.com/office/drawing/2014/main" id="{15C109DB-F257-E8D7-80B7-BDA9C22EFED3}"/>
              </a:ext>
            </a:extLst>
          </p:cNvPr>
          <p:cNvCxnSpPr>
            <a:cxnSpLocks/>
          </p:cNvCxnSpPr>
          <p:nvPr/>
        </p:nvCxnSpPr>
        <p:spPr>
          <a:xfrm>
            <a:off x="0" y="562666"/>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1DFC584-00E2-9BD2-04C4-88F26F27EC18}"/>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2244240-D1C9-036A-667B-F91BE2D2592D}"/>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22</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66174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34ACC-98EF-DC92-43D4-8D12C35B35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EF1DEA-12FF-B3D5-9A06-C7A64BB57822}"/>
              </a:ext>
            </a:extLst>
          </p:cNvPr>
          <p:cNvSpPr>
            <a:spLocks noGrp="1"/>
          </p:cNvSpPr>
          <p:nvPr>
            <p:ph type="title"/>
          </p:nvPr>
        </p:nvSpPr>
        <p:spPr>
          <a:xfrm>
            <a:off x="533400" y="77583"/>
            <a:ext cx="8229600" cy="457199"/>
          </a:xfrm>
        </p:spPr>
        <p:txBody>
          <a:bodyPr>
            <a:normAutofit fontScale="90000"/>
          </a:bodyPr>
          <a:lstStyle/>
          <a:p>
            <a:pPr algn="just"/>
            <a:r>
              <a:rPr lang="en-US" sz="3600" b="1" noProof="0" dirty="0">
                <a:solidFill>
                  <a:srgbClr val="002060"/>
                </a:solidFill>
                <a:latin typeface="Times New Roman" panose="02020603050405020304" pitchFamily="18" charset="0"/>
                <a:cs typeface="Times New Roman" panose="02020603050405020304" pitchFamily="18" charset="0"/>
              </a:rPr>
              <a:t>Cont’d</a:t>
            </a:r>
            <a:endParaRPr lang="en-US" b="1" noProof="0" dirty="0"/>
          </a:p>
        </p:txBody>
      </p:sp>
      <p:sp>
        <p:nvSpPr>
          <p:cNvPr id="3" name="Content Placeholder 2">
            <a:extLst>
              <a:ext uri="{FF2B5EF4-FFF2-40B4-BE49-F238E27FC236}">
                <a16:creationId xmlns:a16="http://schemas.microsoft.com/office/drawing/2014/main" id="{E4EC82E9-960D-8DA7-541C-39B8679D25D4}"/>
              </a:ext>
            </a:extLst>
          </p:cNvPr>
          <p:cNvSpPr>
            <a:spLocks noGrp="1"/>
          </p:cNvSpPr>
          <p:nvPr>
            <p:ph idx="1"/>
          </p:nvPr>
        </p:nvSpPr>
        <p:spPr>
          <a:xfrm>
            <a:off x="190500" y="609601"/>
            <a:ext cx="8915400" cy="5618127"/>
          </a:xfrm>
        </p:spPr>
        <p:txBody>
          <a:bodyPr>
            <a:normAutofit/>
          </a:bodyPr>
          <a:lstStyle/>
          <a:p>
            <a:pPr marL="0" indent="0">
              <a:buNone/>
            </a:pPr>
            <a:r>
              <a:rPr lang="en-US" sz="2200" b="1" noProof="0" dirty="0">
                <a:latin typeface="Times New Roman" panose="02020603050405020304" pitchFamily="18" charset="0"/>
                <a:cs typeface="Times New Roman" panose="02020603050405020304" pitchFamily="18" charset="0"/>
              </a:rPr>
              <a:t>Answers (Activity 6.1):</a:t>
            </a:r>
          </a:p>
          <a:p>
            <a:pPr marL="0" indent="0">
              <a:buNone/>
            </a:pPr>
            <a:r>
              <a:rPr lang="en-US" sz="2200" b="1" noProof="0" dirty="0">
                <a:solidFill>
                  <a:srgbClr val="0070C0"/>
                </a:solidFill>
                <a:latin typeface="Times New Roman" panose="02020603050405020304" pitchFamily="18" charset="0"/>
                <a:cs typeface="Times New Roman" panose="02020603050405020304" pitchFamily="18" charset="0"/>
              </a:rPr>
              <a:t>3. </a:t>
            </a:r>
            <a:r>
              <a:rPr lang="en-US" sz="2200" noProof="0" dirty="0">
                <a:solidFill>
                  <a:srgbClr val="0070C0"/>
                </a:solidFill>
                <a:latin typeface="Times New Roman" panose="02020603050405020304" pitchFamily="18" charset="0"/>
                <a:cs typeface="Times New Roman" panose="02020603050405020304" pitchFamily="18" charset="0"/>
              </a:rPr>
              <a:t>What are  some of the performance measures for non-isothermal PFR?</a:t>
            </a:r>
          </a:p>
          <a:p>
            <a:pPr marL="0" indent="0" algn="just">
              <a:buNone/>
            </a:pPr>
            <a:r>
              <a:rPr lang="en-US" sz="2200" noProof="0" dirty="0">
                <a:latin typeface="Times New Roman" panose="02020603050405020304" pitchFamily="18" charset="0"/>
                <a:cs typeface="Times New Roman" panose="02020603050405020304" pitchFamily="18" charset="0"/>
              </a:rPr>
              <a:t>Some of the performance measures for non-isothermal PFR are: </a:t>
            </a:r>
            <a:r>
              <a:rPr lang="en-US" sz="2200" b="1" noProof="0" dirty="0">
                <a:latin typeface="Times New Roman" panose="02020603050405020304" pitchFamily="18" charset="0"/>
                <a:cs typeface="Times New Roman" panose="02020603050405020304" pitchFamily="18" charset="0"/>
              </a:rPr>
              <a:t>conversion</a:t>
            </a:r>
            <a:r>
              <a:rPr lang="en-US" sz="2200" noProof="0" dirty="0">
                <a:latin typeface="Times New Roman" panose="02020603050405020304" pitchFamily="18" charset="0"/>
                <a:cs typeface="Times New Roman" panose="02020603050405020304" pitchFamily="18" charset="0"/>
              </a:rPr>
              <a:t>, space time, selectivity, yield, temperature profile, heat transfer coefficient and reaction rate.</a:t>
            </a:r>
          </a:p>
          <a:p>
            <a:pPr marL="0" indent="0">
              <a:buNone/>
            </a:pPr>
            <a:r>
              <a:rPr lang="en-US" sz="2200" noProof="0" dirty="0">
                <a:solidFill>
                  <a:srgbClr val="0070C0"/>
                </a:solidFill>
                <a:latin typeface="Times New Roman" panose="02020603050405020304" pitchFamily="18" charset="0"/>
                <a:cs typeface="Times New Roman" panose="02020603050405020304" pitchFamily="18" charset="0"/>
              </a:rPr>
              <a:t>4. Explain some design parameters for  non-isothermal PFR. </a:t>
            </a:r>
          </a:p>
          <a:p>
            <a:pPr algn="just"/>
            <a:r>
              <a:rPr lang="en-US" sz="2200" b="1" noProof="0" dirty="0">
                <a:latin typeface="Times New Roman" panose="02020603050405020304" pitchFamily="18" charset="0"/>
                <a:cs typeface="Times New Roman" panose="02020603050405020304" pitchFamily="18" charset="0"/>
              </a:rPr>
              <a:t>Volume of the reactor: </a:t>
            </a:r>
            <a:r>
              <a:rPr lang="en-US" sz="2200" noProof="0" dirty="0">
                <a:latin typeface="Times New Roman" panose="02020603050405020304" pitchFamily="18" charset="0"/>
                <a:cs typeface="Times New Roman" panose="02020603050405020304" pitchFamily="18" charset="0"/>
              </a:rPr>
              <a:t>The reactants concentration and temperature vary with  reactor volume. </a:t>
            </a:r>
          </a:p>
          <a:p>
            <a:pPr algn="just"/>
            <a:r>
              <a:rPr lang="en-US" sz="2200" b="1" noProof="0" dirty="0">
                <a:latin typeface="Times New Roman" panose="02020603050405020304" pitchFamily="18" charset="0"/>
                <a:cs typeface="Times New Roman" panose="02020603050405020304" pitchFamily="18" charset="0"/>
              </a:rPr>
              <a:t>Volumetric flow rate: </a:t>
            </a:r>
            <a:r>
              <a:rPr lang="en-US" sz="2200" noProof="0" dirty="0">
                <a:latin typeface="Times New Roman" panose="02020603050405020304" pitchFamily="18" charset="0"/>
                <a:cs typeface="Times New Roman" panose="02020603050405020304" pitchFamily="18" charset="0"/>
              </a:rPr>
              <a:t>determines the space  time.</a:t>
            </a:r>
          </a:p>
          <a:p>
            <a:pPr algn="just"/>
            <a:r>
              <a:rPr lang="en-US" sz="2200" b="1" noProof="0" dirty="0">
                <a:latin typeface="Times New Roman" panose="02020603050405020304" pitchFamily="18" charset="0"/>
                <a:cs typeface="Times New Roman" panose="02020603050405020304" pitchFamily="18" charset="0"/>
              </a:rPr>
              <a:t>Space time: </a:t>
            </a:r>
            <a:r>
              <a:rPr lang="en-US" sz="2200" noProof="0" dirty="0">
                <a:latin typeface="Times New Roman" panose="02020603050405020304" pitchFamily="18" charset="0"/>
                <a:cs typeface="Times New Roman" panose="02020603050405020304" pitchFamily="18" charset="0"/>
              </a:rPr>
              <a:t>It is a measure reaction completion.</a:t>
            </a:r>
          </a:p>
          <a:p>
            <a:pPr algn="just"/>
            <a:r>
              <a:rPr lang="en-US" sz="2000" b="1" noProof="0" dirty="0">
                <a:latin typeface="Times New Roman" panose="02020603050405020304" pitchFamily="18" charset="0"/>
                <a:cs typeface="Times New Roman" panose="02020603050405020304" pitchFamily="18" charset="0"/>
              </a:rPr>
              <a:t>Temperature: </a:t>
            </a:r>
            <a:r>
              <a:rPr lang="en-US" sz="2000" noProof="0" dirty="0">
                <a:latin typeface="Times New Roman" panose="02020603050405020304" pitchFamily="18" charset="0"/>
                <a:cs typeface="Times New Roman" panose="02020603050405020304" pitchFamily="18" charset="0"/>
              </a:rPr>
              <a:t>It affects reaction rates and conversion.</a:t>
            </a:r>
          </a:p>
          <a:p>
            <a:pPr algn="just"/>
            <a:r>
              <a:rPr lang="en-US" sz="2000" b="1" noProof="0" dirty="0">
                <a:latin typeface="Times New Roman" panose="02020603050405020304" pitchFamily="18" charset="0"/>
                <a:cs typeface="Times New Roman" panose="02020603050405020304" pitchFamily="18" charset="0"/>
              </a:rPr>
              <a:t>Hea transfer area</a:t>
            </a:r>
            <a:r>
              <a:rPr lang="en-US" sz="2000" noProof="0" dirty="0">
                <a:latin typeface="Times New Roman" panose="02020603050405020304" pitchFamily="18" charset="0"/>
                <a:cs typeface="Times New Roman" panose="02020603050405020304" pitchFamily="18" charset="0"/>
              </a:rPr>
              <a:t>: It  determines rate of heat exchange. </a:t>
            </a:r>
          </a:p>
          <a:p>
            <a:pPr algn="just"/>
            <a:endParaRPr lang="en-US" sz="2200" noProof="0" dirty="0">
              <a:latin typeface="Times New Roman" panose="02020603050405020304" pitchFamily="18" charset="0"/>
              <a:cs typeface="Times New Roman" panose="02020603050405020304" pitchFamily="18" charset="0"/>
            </a:endParaRPr>
          </a:p>
          <a:p>
            <a:pPr marL="0" indent="0" algn="just">
              <a:buNone/>
            </a:pPr>
            <a:endParaRPr lang="en-US" sz="2400" noProof="0" dirty="0">
              <a:latin typeface="Times New Roman" panose="02020603050405020304" pitchFamily="18" charset="0"/>
              <a:cs typeface="Times New Roman" panose="02020603050405020304" pitchFamily="18" charset="0"/>
            </a:endParaRPr>
          </a:p>
          <a:p>
            <a:pPr marL="0" indent="0">
              <a:lnSpc>
                <a:spcPct val="150000"/>
              </a:lnSpc>
              <a:buNone/>
            </a:pPr>
            <a:endParaRPr lang="en-US" sz="2400" noProof="0" dirty="0">
              <a:solidFill>
                <a:srgbClr val="0070C0"/>
              </a:solidFill>
              <a:latin typeface="Times New Roman" panose="02020603050405020304" pitchFamily="18" charset="0"/>
              <a:cs typeface="Times New Roman" panose="02020603050405020304" pitchFamily="18" charset="0"/>
            </a:endParaRPr>
          </a:p>
          <a:p>
            <a:pPr marL="514350" indent="-514350">
              <a:buAutoNum type="arabicPeriod"/>
            </a:pPr>
            <a:endParaRPr lang="en-US" noProof="0" dirty="0"/>
          </a:p>
        </p:txBody>
      </p:sp>
      <p:sp>
        <p:nvSpPr>
          <p:cNvPr id="4" name="Slide Number Placeholder 3">
            <a:extLst>
              <a:ext uri="{FF2B5EF4-FFF2-40B4-BE49-F238E27FC236}">
                <a16:creationId xmlns:a16="http://schemas.microsoft.com/office/drawing/2014/main" id="{47148EB8-AA71-7EEB-8658-F45284E8513D}"/>
              </a:ext>
            </a:extLst>
          </p:cNvPr>
          <p:cNvSpPr>
            <a:spLocks noGrp="1"/>
          </p:cNvSpPr>
          <p:nvPr>
            <p:ph type="sldNum" sz="quarter" idx="12"/>
          </p:nvPr>
        </p:nvSpPr>
        <p:spPr/>
        <p:txBody>
          <a:bodyPr/>
          <a:lstStyle/>
          <a:p>
            <a:fld id="{919B44EC-D1D5-489E-90E0-E768BB02DA9D}" type="slidenum">
              <a:rPr lang="en-US" noProof="0" smtClean="0"/>
              <a:t>23</a:t>
            </a:fld>
            <a:endParaRPr lang="en-US" noProof="0" dirty="0"/>
          </a:p>
        </p:txBody>
      </p:sp>
      <p:cxnSp>
        <p:nvCxnSpPr>
          <p:cNvPr id="5" name="Straight Connector 4">
            <a:extLst>
              <a:ext uri="{FF2B5EF4-FFF2-40B4-BE49-F238E27FC236}">
                <a16:creationId xmlns:a16="http://schemas.microsoft.com/office/drawing/2014/main" id="{5506E300-34F5-0B94-6044-78D0BA0BF616}"/>
              </a:ext>
            </a:extLst>
          </p:cNvPr>
          <p:cNvCxnSpPr>
            <a:cxnSpLocks/>
          </p:cNvCxnSpPr>
          <p:nvPr/>
        </p:nvCxnSpPr>
        <p:spPr>
          <a:xfrm>
            <a:off x="0" y="562666"/>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3C09907-2D16-F1BC-1856-AE8E7B35C2B4}"/>
              </a:ext>
            </a:extLst>
          </p:cNvPr>
          <p:cNvCxnSpPr>
            <a:cxnSpLocks/>
          </p:cNvCxnSpPr>
          <p:nvPr/>
        </p:nvCxnSpPr>
        <p:spPr>
          <a:xfrm>
            <a:off x="-152400" y="6372915"/>
            <a:ext cx="93361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3CB7902-B710-911A-E7D1-15CED063CCE5}"/>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noProof="0" smtClean="0">
                <a:solidFill>
                  <a:prstClr val="black"/>
                </a:solidFill>
                <a:latin typeface="Times New Roman" panose="02020603050405020304" pitchFamily="18" charset="0"/>
                <a:cs typeface="Times New Roman" panose="02020603050405020304" pitchFamily="18" charset="0"/>
              </a:rPr>
              <a:pPr>
                <a:defRPr/>
              </a:pPr>
              <a:t>23</a:t>
            </a:fld>
            <a:endParaRPr lang="en-US" b="1" noProof="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64562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236517-1235-7C97-3590-075BC73A9F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29CDFC-04CF-E19B-9548-E97C26A7770A}"/>
              </a:ext>
            </a:extLst>
          </p:cNvPr>
          <p:cNvSpPr>
            <a:spLocks noGrp="1"/>
          </p:cNvSpPr>
          <p:nvPr>
            <p:ph type="title"/>
          </p:nvPr>
        </p:nvSpPr>
        <p:spPr>
          <a:xfrm>
            <a:off x="533400" y="77583"/>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Cont’d</a:t>
            </a:r>
            <a:endParaRPr lang="en-US" b="1" dirty="0"/>
          </a:p>
        </p:txBody>
      </p:sp>
      <p:sp>
        <p:nvSpPr>
          <p:cNvPr id="3" name="Content Placeholder 2">
            <a:extLst>
              <a:ext uri="{FF2B5EF4-FFF2-40B4-BE49-F238E27FC236}">
                <a16:creationId xmlns:a16="http://schemas.microsoft.com/office/drawing/2014/main" id="{B8D094B2-3B22-81C8-F504-B9239B37BB86}"/>
              </a:ext>
            </a:extLst>
          </p:cNvPr>
          <p:cNvSpPr>
            <a:spLocks noGrp="1"/>
          </p:cNvSpPr>
          <p:nvPr>
            <p:ph idx="1"/>
          </p:nvPr>
        </p:nvSpPr>
        <p:spPr>
          <a:xfrm>
            <a:off x="190500" y="609601"/>
            <a:ext cx="8420100" cy="5618127"/>
          </a:xfrm>
        </p:spPr>
        <p:txBody>
          <a:bodyPr>
            <a:normAutofit/>
          </a:bodyPr>
          <a:lstStyle/>
          <a:p>
            <a:pPr marL="0" indent="0">
              <a:buNone/>
            </a:pPr>
            <a:r>
              <a:rPr lang="en-US" sz="2200" b="1" dirty="0">
                <a:latin typeface="Times New Roman" panose="02020603050405020304" pitchFamily="18" charset="0"/>
                <a:cs typeface="Times New Roman" panose="02020603050405020304" pitchFamily="18" charset="0"/>
              </a:rPr>
              <a:t>Answers (Activity 6.1):</a:t>
            </a:r>
          </a:p>
          <a:p>
            <a:pPr marL="0" indent="0" algn="just">
              <a:lnSpc>
                <a:spcPct val="150000"/>
              </a:lnSpc>
              <a:buNone/>
            </a:pPr>
            <a:r>
              <a:rPr lang="en-US" sz="2000" dirty="0">
                <a:solidFill>
                  <a:srgbClr val="0070C0"/>
                </a:solidFill>
                <a:latin typeface="Times New Roman" panose="02020603050405020304" pitchFamily="18" charset="0"/>
                <a:cs typeface="Times New Roman" panose="02020603050405020304" pitchFamily="18" charset="0"/>
              </a:rPr>
              <a:t>5</a:t>
            </a:r>
            <a:r>
              <a:rPr lang="en-US" sz="2400" dirty="0">
                <a:solidFill>
                  <a:srgbClr val="0070C0"/>
                </a:solidFill>
                <a:latin typeface="Times New Roman" panose="02020603050405020304" pitchFamily="18" charset="0"/>
                <a:cs typeface="Times New Roman" panose="02020603050405020304" pitchFamily="18" charset="0"/>
              </a:rPr>
              <a:t>. Justify  how the volume of  non-isothermal PFR is determined.</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volume of a non-isothermal PFR is determined through a </a:t>
            </a:r>
            <a:r>
              <a:rPr lang="en-US" sz="2400" b="1" dirty="0">
                <a:latin typeface="Times New Roman" panose="02020603050405020304" pitchFamily="18" charset="0"/>
                <a:cs typeface="Times New Roman" panose="02020603050405020304" pitchFamily="18" charset="0"/>
              </a:rPr>
              <a:t>combination of material </a:t>
            </a:r>
            <a:r>
              <a:rPr lang="en-US" sz="2400"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rPr>
              <a:t>energy balances</a:t>
            </a:r>
            <a:r>
              <a:rPr lang="en-US" sz="2400" dirty="0">
                <a:latin typeface="Times New Roman" panose="02020603050405020304" pitchFamily="18" charset="0"/>
                <a:cs typeface="Times New Roman" panose="02020603050405020304" pitchFamily="18" charset="0"/>
              </a:rPr>
              <a:t>, taking into account the </a:t>
            </a:r>
            <a:r>
              <a:rPr lang="en-US" sz="2400" b="1" dirty="0">
                <a:latin typeface="Times New Roman" panose="02020603050405020304" pitchFamily="18" charset="0"/>
                <a:cs typeface="Times New Roman" panose="02020603050405020304" pitchFamily="18" charset="0"/>
              </a:rPr>
              <a:t>effects of temperature </a:t>
            </a:r>
            <a:r>
              <a:rPr lang="en-US" sz="2400" dirty="0">
                <a:latin typeface="Times New Roman" panose="02020603050405020304" pitchFamily="18" charset="0"/>
                <a:cs typeface="Times New Roman" panose="02020603050405020304" pitchFamily="18" charset="0"/>
              </a:rPr>
              <a:t>on reaction kinetics and heat transfer. i.e. solving the material balance and energy balance equations simultaneously using numerical method/ software tools  to find the required volume.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buNone/>
            </a:pPr>
            <a:endParaRPr lang="en-US" sz="2000" dirty="0">
              <a:solidFill>
                <a:srgbClr val="0070C0"/>
              </a:solidFill>
              <a:latin typeface="Times New Roman" panose="02020603050405020304" pitchFamily="18" charset="0"/>
              <a:cs typeface="Times New Roman" panose="02020603050405020304" pitchFamily="18" charset="0"/>
            </a:endParaRPr>
          </a:p>
          <a:p>
            <a:pPr marL="0" indent="0" algn="just">
              <a:buNone/>
            </a:pPr>
            <a:endParaRPr lang="en-US" sz="2200" dirty="0">
              <a:latin typeface="Times New Roman" panose="02020603050405020304" pitchFamily="18" charset="0"/>
              <a:cs typeface="Times New Roman" panose="02020603050405020304" pitchFamily="18" charset="0"/>
            </a:endParaRP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solidFill>
                <a:srgbClr val="0070C0"/>
              </a:solidFill>
              <a:latin typeface="Times New Roman" panose="02020603050405020304" pitchFamily="18" charset="0"/>
              <a:cs typeface="Times New Roman" panose="02020603050405020304" pitchFamily="18" charset="0"/>
            </a:endParaRPr>
          </a:p>
          <a:p>
            <a:pPr marL="514350" indent="-514350">
              <a:buAutoNum type="arabicPeriod"/>
            </a:pPr>
            <a:endParaRPr lang="en-US" dirty="0"/>
          </a:p>
        </p:txBody>
      </p:sp>
      <p:sp>
        <p:nvSpPr>
          <p:cNvPr id="4" name="Slide Number Placeholder 3">
            <a:extLst>
              <a:ext uri="{FF2B5EF4-FFF2-40B4-BE49-F238E27FC236}">
                <a16:creationId xmlns:a16="http://schemas.microsoft.com/office/drawing/2014/main" id="{A5DFEDDD-FDEC-D8FA-8143-1C649191BDAE}"/>
              </a:ext>
            </a:extLst>
          </p:cNvPr>
          <p:cNvSpPr>
            <a:spLocks noGrp="1"/>
          </p:cNvSpPr>
          <p:nvPr>
            <p:ph type="sldNum" sz="quarter" idx="12"/>
          </p:nvPr>
        </p:nvSpPr>
        <p:spPr/>
        <p:txBody>
          <a:bodyPr/>
          <a:lstStyle/>
          <a:p>
            <a:fld id="{919B44EC-D1D5-489E-90E0-E768BB02DA9D}" type="slidenum">
              <a:rPr lang="en-US" smtClean="0"/>
              <a:t>24</a:t>
            </a:fld>
            <a:endParaRPr lang="en-US"/>
          </a:p>
        </p:txBody>
      </p:sp>
      <p:cxnSp>
        <p:nvCxnSpPr>
          <p:cNvPr id="5" name="Straight Connector 4">
            <a:extLst>
              <a:ext uri="{FF2B5EF4-FFF2-40B4-BE49-F238E27FC236}">
                <a16:creationId xmlns:a16="http://schemas.microsoft.com/office/drawing/2014/main" id="{D3474EC4-180E-F218-E7ED-BF6F37318AF3}"/>
              </a:ext>
            </a:extLst>
          </p:cNvPr>
          <p:cNvCxnSpPr>
            <a:cxnSpLocks/>
          </p:cNvCxnSpPr>
          <p:nvPr/>
        </p:nvCxnSpPr>
        <p:spPr>
          <a:xfrm>
            <a:off x="0" y="562666"/>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6E304BA-BCC7-FC64-4FBE-AF96CB06E363}"/>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F773F8F-3EDD-F058-9053-B726670CC85D}"/>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24</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44077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28C37-E32B-503E-E4E4-15A354622AB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638885-BE94-8DCB-C2EC-A1F039BCBC73}"/>
              </a:ext>
            </a:extLst>
          </p:cNvPr>
          <p:cNvSpPr>
            <a:spLocks noGrp="1"/>
          </p:cNvSpPr>
          <p:nvPr>
            <p:ph type="title"/>
          </p:nvPr>
        </p:nvSpPr>
        <p:spPr>
          <a:xfrm>
            <a:off x="533400" y="187983"/>
            <a:ext cx="7772400" cy="457199"/>
          </a:xfrm>
        </p:spPr>
        <p:txBody>
          <a:bodyPr>
            <a:normAutofit fontScale="90000"/>
          </a:bodyPr>
          <a:lstStyle/>
          <a:p>
            <a:pPr algn="just"/>
            <a:br>
              <a:rPr lang="en-US" sz="3600"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br>
            <a:r>
              <a:rPr lang="en-US" sz="3600"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t>6.5. Non-isothermal PFR design equations  </a:t>
            </a:r>
            <a:br>
              <a:rPr lang="en-US" sz="3600"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br>
            <a:r>
              <a:rPr lang="en-US" altLang="en-US" sz="3600" b="1" dirty="0">
                <a:solidFill>
                  <a:srgbClr val="002060"/>
                </a:solidFill>
                <a:latin typeface="Times New Roman" panose="02020603050405020304" pitchFamily="18" charset="0"/>
                <a:cs typeface="Times New Roman" panose="02020603050405020304" pitchFamily="18" charset="0"/>
              </a:rPr>
              <a:t> </a:t>
            </a:r>
            <a:endParaRPr lang="en-US" b="1" dirty="0"/>
          </a:p>
        </p:txBody>
      </p:sp>
      <p:sp>
        <p:nvSpPr>
          <p:cNvPr id="3" name="Content Placeholder 2">
            <a:extLst>
              <a:ext uri="{FF2B5EF4-FFF2-40B4-BE49-F238E27FC236}">
                <a16:creationId xmlns:a16="http://schemas.microsoft.com/office/drawing/2014/main" id="{FC5BF2EB-461B-8CD5-CAE2-8C2DD3102021}"/>
              </a:ext>
            </a:extLst>
          </p:cNvPr>
          <p:cNvSpPr>
            <a:spLocks noGrp="1"/>
          </p:cNvSpPr>
          <p:nvPr>
            <p:ph idx="1"/>
          </p:nvPr>
        </p:nvSpPr>
        <p:spPr>
          <a:xfrm>
            <a:off x="134178" y="878819"/>
            <a:ext cx="8915400" cy="5247345"/>
          </a:xfrm>
        </p:spPr>
        <p:txBody>
          <a:bodyPr/>
          <a:lstStyle/>
          <a:p>
            <a:pPr marL="0" indent="0">
              <a:buNone/>
            </a:pPr>
            <a:r>
              <a:rPr lang="en-US" sz="2800" b="1" dirty="0">
                <a:latin typeface="Times New Roman" panose="02020603050405020304" pitchFamily="18" charset="0"/>
                <a:cs typeface="Times New Roman" panose="02020603050405020304" pitchFamily="18" charset="0"/>
              </a:rPr>
              <a:t>6.5.1 Materials balance equation</a:t>
            </a:r>
          </a:p>
          <a:p>
            <a:pPr marL="0" indent="0" algn="just">
              <a:buNone/>
            </a:pPr>
            <a:r>
              <a:rPr lang="en-US" sz="2400" dirty="0">
                <a:latin typeface="Times New Roman" panose="02020603050405020304" pitchFamily="18" charset="0"/>
                <a:cs typeface="Times New Roman" panose="02020603050405020304" pitchFamily="18" charset="0"/>
              </a:rPr>
              <a:t>The concentration/ conversion of reactant A varies with reactor volume.</a:t>
            </a:r>
          </a:p>
          <a:p>
            <a:pPr marL="0" indent="0" algn="just">
              <a:buNone/>
            </a:pPr>
            <a:r>
              <a:rPr lang="en-US" sz="2400" dirty="0">
                <a:latin typeface="Times New Roman" panose="02020603050405020304" pitchFamily="18" charset="0"/>
                <a:cs typeface="Times New Roman" panose="02020603050405020304" pitchFamily="18" charset="0"/>
              </a:rPr>
              <a:t>The materials balance for PFR is  conducted by considering differential volume across the flow of   reactant A as shown in </a:t>
            </a:r>
            <a:r>
              <a:rPr lang="en-US" sz="2400" b="1" dirty="0">
                <a:latin typeface="Times New Roman" panose="02020603050405020304" pitchFamily="18" charset="0"/>
                <a:cs typeface="Times New Roman" panose="02020603050405020304" pitchFamily="18" charset="0"/>
              </a:rPr>
              <a:t>Figure 6.2 </a:t>
            </a:r>
            <a:r>
              <a:rPr lang="en-US" sz="2400" b="1" dirty="0">
                <a:solidFill>
                  <a:srgbClr val="0070C0"/>
                </a:solidFill>
                <a:latin typeface="Times New Roman" panose="02020603050405020304" pitchFamily="18" charset="0"/>
                <a:cs typeface="Times New Roman" panose="02020603050405020304" pitchFamily="18" charset="0"/>
              </a:rPr>
              <a:t>(</a:t>
            </a:r>
            <a:r>
              <a:rPr lang="en-US" sz="2400" b="1" dirty="0" err="1">
                <a:solidFill>
                  <a:srgbClr val="0070C0"/>
                </a:solidFill>
                <a:latin typeface="Times New Roman" panose="02020603050405020304" pitchFamily="18" charset="0"/>
                <a:cs typeface="Times New Roman" panose="02020603050405020304" pitchFamily="18" charset="0"/>
              </a:rPr>
              <a:t>Levenspiel</a:t>
            </a:r>
            <a:r>
              <a:rPr lang="en-US" sz="2400" b="1" dirty="0">
                <a:solidFill>
                  <a:srgbClr val="0070C0"/>
                </a:solidFill>
                <a:latin typeface="Times New Roman" panose="02020603050405020304" pitchFamily="18" charset="0"/>
                <a:cs typeface="Times New Roman" panose="02020603050405020304" pitchFamily="18" charset="0"/>
              </a:rPr>
              <a:t>, 2011, pg.101).</a:t>
            </a:r>
          </a:p>
          <a:p>
            <a:pPr marL="0" indent="0">
              <a:buNone/>
            </a:pPr>
            <a:endParaRPr lang="en-US" dirty="0"/>
          </a:p>
          <a:p>
            <a:pPr marL="0" indent="0">
              <a:buNone/>
            </a:pPr>
            <a:endParaRPr lang="en-US" dirty="0"/>
          </a:p>
        </p:txBody>
      </p:sp>
      <p:sp>
        <p:nvSpPr>
          <p:cNvPr id="4" name="Slide Number Placeholder 3">
            <a:extLst>
              <a:ext uri="{FF2B5EF4-FFF2-40B4-BE49-F238E27FC236}">
                <a16:creationId xmlns:a16="http://schemas.microsoft.com/office/drawing/2014/main" id="{28A91A37-F318-CD35-C441-2821B133DA18}"/>
              </a:ext>
            </a:extLst>
          </p:cNvPr>
          <p:cNvSpPr>
            <a:spLocks noGrp="1"/>
          </p:cNvSpPr>
          <p:nvPr>
            <p:ph type="sldNum" sz="quarter" idx="12"/>
          </p:nvPr>
        </p:nvSpPr>
        <p:spPr/>
        <p:txBody>
          <a:bodyPr/>
          <a:lstStyle/>
          <a:p>
            <a:fld id="{919B44EC-D1D5-489E-90E0-E768BB02DA9D}" type="slidenum">
              <a:rPr lang="en-US" smtClean="0"/>
              <a:t>25</a:t>
            </a:fld>
            <a:endParaRPr lang="en-US"/>
          </a:p>
        </p:txBody>
      </p:sp>
      <p:cxnSp>
        <p:nvCxnSpPr>
          <p:cNvPr id="5" name="Straight Connector 4">
            <a:extLst>
              <a:ext uri="{FF2B5EF4-FFF2-40B4-BE49-F238E27FC236}">
                <a16:creationId xmlns:a16="http://schemas.microsoft.com/office/drawing/2014/main" id="{998FABD6-26C3-0CA5-39ED-EEEFB2A63C81}"/>
              </a:ext>
            </a:extLst>
          </p:cNvPr>
          <p:cNvCxnSpPr>
            <a:cxnSpLocks/>
          </p:cNvCxnSpPr>
          <p:nvPr/>
        </p:nvCxnSpPr>
        <p:spPr>
          <a:xfrm>
            <a:off x="39757" y="7620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3453C6C-31F7-8DB1-38D2-3880205DEAAA}"/>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E5DC206-B805-087E-1372-C3E16F7A2754}"/>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25</a:t>
            </a:fld>
            <a:endParaRPr lang="en-US" b="1" dirty="0">
              <a:solidFill>
                <a:prstClr val="black"/>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30" name="Ink 29">
                <a:extLst>
                  <a:ext uri="{FF2B5EF4-FFF2-40B4-BE49-F238E27FC236}">
                    <a16:creationId xmlns:a16="http://schemas.microsoft.com/office/drawing/2014/main" id="{24B6590E-AF31-F8F1-0565-F5DD8D20392A}"/>
                  </a:ext>
                </a:extLst>
              </p14:cNvPr>
              <p14:cNvContentPartPr/>
              <p14:nvPr/>
            </p14:nvContentPartPr>
            <p14:xfrm>
              <a:off x="1719391" y="2484532"/>
              <a:ext cx="360" cy="360"/>
            </p14:xfrm>
          </p:contentPart>
        </mc:Choice>
        <mc:Fallback xmlns="">
          <p:pic>
            <p:nvPicPr>
              <p:cNvPr id="30" name="Ink 29">
                <a:extLst>
                  <a:ext uri="{FF2B5EF4-FFF2-40B4-BE49-F238E27FC236}">
                    <a16:creationId xmlns:a16="http://schemas.microsoft.com/office/drawing/2014/main" id="{24B6590E-AF31-F8F1-0565-F5DD8D20392A}"/>
                  </a:ext>
                </a:extLst>
              </p:cNvPr>
              <p:cNvPicPr/>
              <p:nvPr/>
            </p:nvPicPr>
            <p:blipFill>
              <a:blip r:embed="rId3"/>
              <a:stretch>
                <a:fillRect/>
              </a:stretch>
            </p:blipFill>
            <p:spPr>
              <a:xfrm>
                <a:off x="1713271" y="2478412"/>
                <a:ext cx="12600" cy="12600"/>
              </a:xfrm>
              <a:prstGeom prst="rect">
                <a:avLst/>
              </a:prstGeom>
            </p:spPr>
          </p:pic>
        </mc:Fallback>
      </mc:AlternateContent>
      <p:grpSp>
        <p:nvGrpSpPr>
          <p:cNvPr id="232" name="Group 231">
            <a:extLst>
              <a:ext uri="{FF2B5EF4-FFF2-40B4-BE49-F238E27FC236}">
                <a16:creationId xmlns:a16="http://schemas.microsoft.com/office/drawing/2014/main" id="{671F0829-65B4-EC20-31F9-C9A70CBFA22B}"/>
              </a:ext>
            </a:extLst>
          </p:cNvPr>
          <p:cNvGrpSpPr/>
          <p:nvPr/>
        </p:nvGrpSpPr>
        <p:grpSpPr>
          <a:xfrm>
            <a:off x="304800" y="3276611"/>
            <a:ext cx="6571500" cy="2192995"/>
            <a:chOff x="486939" y="1383339"/>
            <a:chExt cx="6571500" cy="2192995"/>
          </a:xfrm>
        </p:grpSpPr>
        <p:grpSp>
          <p:nvGrpSpPr>
            <p:cNvPr id="228" name="Group 227">
              <a:extLst>
                <a:ext uri="{FF2B5EF4-FFF2-40B4-BE49-F238E27FC236}">
                  <a16:creationId xmlns:a16="http://schemas.microsoft.com/office/drawing/2014/main" id="{16FC1F81-2EBD-9E41-EF10-D2F02C33644B}"/>
                </a:ext>
              </a:extLst>
            </p:cNvPr>
            <p:cNvGrpSpPr/>
            <p:nvPr/>
          </p:nvGrpSpPr>
          <p:grpSpPr>
            <a:xfrm>
              <a:off x="486939" y="1383339"/>
              <a:ext cx="6571500" cy="2192995"/>
              <a:chOff x="486939" y="1383339"/>
              <a:chExt cx="6571500" cy="2192995"/>
            </a:xfrm>
          </p:grpSpPr>
          <p:sp>
            <p:nvSpPr>
              <p:cNvPr id="24" name="TextBox 23">
                <a:extLst>
                  <a:ext uri="{FF2B5EF4-FFF2-40B4-BE49-F238E27FC236}">
                    <a16:creationId xmlns:a16="http://schemas.microsoft.com/office/drawing/2014/main" id="{AA4F7D83-3CD1-2693-B17E-60612CCA6ABA}"/>
                  </a:ext>
                </a:extLst>
              </p:cNvPr>
              <p:cNvSpPr txBox="1"/>
              <p:nvPr/>
            </p:nvSpPr>
            <p:spPr>
              <a:xfrm>
                <a:off x="3352800" y="1383339"/>
                <a:ext cx="838200"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dV</a:t>
                </a:r>
              </a:p>
            </p:txBody>
          </p:sp>
          <p:cxnSp>
            <p:nvCxnSpPr>
              <p:cNvPr id="26" name="Straight Arrow Connector 25">
                <a:extLst>
                  <a:ext uri="{FF2B5EF4-FFF2-40B4-BE49-F238E27FC236}">
                    <a16:creationId xmlns:a16="http://schemas.microsoft.com/office/drawing/2014/main" id="{D7814764-C3CF-21C8-90E9-43FEC7E8A317}"/>
                  </a:ext>
                </a:extLst>
              </p:cNvPr>
              <p:cNvCxnSpPr/>
              <p:nvPr/>
            </p:nvCxnSpPr>
            <p:spPr>
              <a:xfrm flipH="1">
                <a:off x="3581400" y="1752600"/>
                <a:ext cx="228600" cy="228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F4F3A3A0-488D-1C58-7D82-C400B6F8E173}"/>
                  </a:ext>
                </a:extLst>
              </p:cNvPr>
              <p:cNvCxnSpPr/>
              <p:nvPr/>
            </p:nvCxnSpPr>
            <p:spPr>
              <a:xfrm>
                <a:off x="3458817" y="1752600"/>
                <a:ext cx="0" cy="290517"/>
              </a:xfrm>
              <a:prstGeom prst="line">
                <a:avLst/>
              </a:prstGeom>
            </p:spPr>
            <p:style>
              <a:lnRef idx="1">
                <a:schemeClr val="dk1"/>
              </a:lnRef>
              <a:fillRef idx="0">
                <a:schemeClr val="dk1"/>
              </a:fillRef>
              <a:effectRef idx="0">
                <a:schemeClr val="dk1"/>
              </a:effectRef>
              <a:fontRef idx="minor">
                <a:schemeClr val="tx1"/>
              </a:fontRef>
            </p:style>
          </p:cxnSp>
          <p:cxnSp>
            <p:nvCxnSpPr>
              <p:cNvPr id="213" name="Straight Connector 212">
                <a:extLst>
                  <a:ext uri="{FF2B5EF4-FFF2-40B4-BE49-F238E27FC236}">
                    <a16:creationId xmlns:a16="http://schemas.microsoft.com/office/drawing/2014/main" id="{BA1525BF-48F9-2478-FCD6-378A30DF3BF5}"/>
                  </a:ext>
                </a:extLst>
              </p:cNvPr>
              <p:cNvCxnSpPr/>
              <p:nvPr/>
            </p:nvCxnSpPr>
            <p:spPr>
              <a:xfrm>
                <a:off x="3733800" y="1752600"/>
                <a:ext cx="0" cy="290517"/>
              </a:xfrm>
              <a:prstGeom prst="line">
                <a:avLst/>
              </a:prstGeom>
            </p:spPr>
            <p:style>
              <a:lnRef idx="1">
                <a:schemeClr val="dk1"/>
              </a:lnRef>
              <a:fillRef idx="0">
                <a:schemeClr val="dk1"/>
              </a:fillRef>
              <a:effectRef idx="0">
                <a:schemeClr val="dk1"/>
              </a:effectRef>
              <a:fontRef idx="minor">
                <a:schemeClr val="tx1"/>
              </a:fontRef>
            </p:style>
          </p:cxnSp>
          <p:grpSp>
            <p:nvGrpSpPr>
              <p:cNvPr id="227" name="Group 226">
                <a:extLst>
                  <a:ext uri="{FF2B5EF4-FFF2-40B4-BE49-F238E27FC236}">
                    <a16:creationId xmlns:a16="http://schemas.microsoft.com/office/drawing/2014/main" id="{1A6B57DA-37BE-784B-0D29-C528926F03C8}"/>
                  </a:ext>
                </a:extLst>
              </p:cNvPr>
              <p:cNvGrpSpPr/>
              <p:nvPr/>
            </p:nvGrpSpPr>
            <p:grpSpPr>
              <a:xfrm>
                <a:off x="486939" y="1880979"/>
                <a:ext cx="6571500" cy="1695355"/>
                <a:chOff x="486939" y="1880979"/>
                <a:chExt cx="6571500" cy="1695355"/>
              </a:xfrm>
            </p:grpSpPr>
            <p:cxnSp>
              <p:nvCxnSpPr>
                <p:cNvPr id="19" name="Straight Connector 18">
                  <a:extLst>
                    <a:ext uri="{FF2B5EF4-FFF2-40B4-BE49-F238E27FC236}">
                      <a16:creationId xmlns:a16="http://schemas.microsoft.com/office/drawing/2014/main" id="{6E37FA13-6BFB-F36A-7C9E-736045260B5A}"/>
                    </a:ext>
                  </a:extLst>
                </p:cNvPr>
                <p:cNvCxnSpPr/>
                <p:nvPr/>
              </p:nvCxnSpPr>
              <p:spPr>
                <a:xfrm>
                  <a:off x="1905000" y="2057400"/>
                  <a:ext cx="3505200"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20" name="Straight Connector 19">
                  <a:extLst>
                    <a:ext uri="{FF2B5EF4-FFF2-40B4-BE49-F238E27FC236}">
                      <a16:creationId xmlns:a16="http://schemas.microsoft.com/office/drawing/2014/main" id="{38F87E4C-DCDA-C994-1213-301828F82B87}"/>
                    </a:ext>
                  </a:extLst>
                </p:cNvPr>
                <p:cNvCxnSpPr/>
                <p:nvPr/>
              </p:nvCxnSpPr>
              <p:spPr>
                <a:xfrm>
                  <a:off x="1905000" y="3048000"/>
                  <a:ext cx="3505200" cy="0"/>
                </a:xfrm>
                <a:prstGeom prst="line">
                  <a:avLst/>
                </a:prstGeom>
              </p:spPr>
              <p:style>
                <a:lnRef idx="3">
                  <a:schemeClr val="accent3"/>
                </a:lnRef>
                <a:fillRef idx="0">
                  <a:schemeClr val="accent3"/>
                </a:fillRef>
                <a:effectRef idx="2">
                  <a:schemeClr val="accent3"/>
                </a:effectRef>
                <a:fontRef idx="minor">
                  <a:schemeClr val="tx1"/>
                </a:fontRef>
              </p:style>
            </p:cxnSp>
            <p:sp>
              <p:nvSpPr>
                <p:cNvPr id="21" name="Flowchart: Connector 20">
                  <a:extLst>
                    <a:ext uri="{FF2B5EF4-FFF2-40B4-BE49-F238E27FC236}">
                      <a16:creationId xmlns:a16="http://schemas.microsoft.com/office/drawing/2014/main" id="{68D8B872-DB15-1B68-5685-C8D81B57C524}"/>
                    </a:ext>
                  </a:extLst>
                </p:cNvPr>
                <p:cNvSpPr/>
                <p:nvPr/>
              </p:nvSpPr>
              <p:spPr>
                <a:xfrm>
                  <a:off x="1752600" y="2057399"/>
                  <a:ext cx="457200" cy="990601"/>
                </a:xfrm>
                <a:prstGeom prst="flowChartConnector">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22" name="Flowchart: Connector 21">
                  <a:extLst>
                    <a:ext uri="{FF2B5EF4-FFF2-40B4-BE49-F238E27FC236}">
                      <a16:creationId xmlns:a16="http://schemas.microsoft.com/office/drawing/2014/main" id="{D39D34B8-5FBF-23B6-053E-1C44E9739DCF}"/>
                    </a:ext>
                  </a:extLst>
                </p:cNvPr>
                <p:cNvSpPr/>
                <p:nvPr/>
              </p:nvSpPr>
              <p:spPr>
                <a:xfrm>
                  <a:off x="5108713" y="2049116"/>
                  <a:ext cx="457200" cy="990601"/>
                </a:xfrm>
                <a:prstGeom prst="flowChartConnector">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US"/>
                </a:p>
              </p:txBody>
            </p:sp>
            <p:sp>
              <p:nvSpPr>
                <p:cNvPr id="23" name="Flowchart: Connector 22">
                  <a:extLst>
                    <a:ext uri="{FF2B5EF4-FFF2-40B4-BE49-F238E27FC236}">
                      <a16:creationId xmlns:a16="http://schemas.microsoft.com/office/drawing/2014/main" id="{CBDE385D-C1BF-F2F2-CA23-8E9BAC76B9F9}"/>
                    </a:ext>
                  </a:extLst>
                </p:cNvPr>
                <p:cNvSpPr/>
                <p:nvPr/>
              </p:nvSpPr>
              <p:spPr>
                <a:xfrm>
                  <a:off x="3429000" y="2073966"/>
                  <a:ext cx="304800" cy="990601"/>
                </a:xfrm>
                <a:prstGeom prst="flowChartConnector">
                  <a:avLst/>
                </a:prstGeom>
                <a:solidFill>
                  <a:schemeClr val="accent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8" name="Straight Arrow Connector 207">
                  <a:extLst>
                    <a:ext uri="{FF2B5EF4-FFF2-40B4-BE49-F238E27FC236}">
                      <a16:creationId xmlns:a16="http://schemas.microsoft.com/office/drawing/2014/main" id="{575CD38E-E750-8189-CFA3-B021F42FEA0B}"/>
                    </a:ext>
                  </a:extLst>
                </p:cNvPr>
                <p:cNvCxnSpPr>
                  <a:cxnSpLocks/>
                </p:cNvCxnSpPr>
                <p:nvPr/>
              </p:nvCxnSpPr>
              <p:spPr>
                <a:xfrm>
                  <a:off x="5334000" y="2484532"/>
                  <a:ext cx="53340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214" name="TextBox 213">
                  <a:extLst>
                    <a:ext uri="{FF2B5EF4-FFF2-40B4-BE49-F238E27FC236}">
                      <a16:creationId xmlns:a16="http://schemas.microsoft.com/office/drawing/2014/main" id="{16F14415-B906-5F1F-1687-C72CC71669E5}"/>
                    </a:ext>
                  </a:extLst>
                </p:cNvPr>
                <p:cNvSpPr txBox="1"/>
                <p:nvPr/>
              </p:nvSpPr>
              <p:spPr>
                <a:xfrm>
                  <a:off x="486939" y="1880979"/>
                  <a:ext cx="1143000"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Ao</a:t>
                  </a:r>
                </a:p>
                <a:p>
                  <a:r>
                    <a:rPr lang="en-US" sz="2400" dirty="0">
                      <a:latin typeface="Times New Roman" panose="02020603050405020304" pitchFamily="18" charset="0"/>
                      <a:cs typeface="Times New Roman" panose="02020603050405020304" pitchFamily="18" charset="0"/>
                    </a:rPr>
                    <a:t>F</a:t>
                  </a:r>
                  <a:r>
                    <a:rPr lang="en-US" sz="2400" baseline="-25000" dirty="0">
                      <a:latin typeface="Times New Roman" panose="02020603050405020304" pitchFamily="18" charset="0"/>
                      <a:cs typeface="Times New Roman" panose="02020603050405020304" pitchFamily="18" charset="0"/>
                    </a:rPr>
                    <a:t>Ao</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Ao</a:t>
                  </a:r>
                  <a:r>
                    <a:rPr lang="en-US" sz="2400" dirty="0">
                      <a:latin typeface="Times New Roman" panose="02020603050405020304" pitchFamily="18" charset="0"/>
                      <a:cs typeface="Times New Roman" panose="02020603050405020304" pitchFamily="18" charset="0"/>
                    </a:rPr>
                    <a:t>= 0</a:t>
                  </a:r>
                </a:p>
                <a:p>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o</a:t>
                  </a:r>
                  <a:endParaRPr lang="en-US" sz="2400" baseline="-25000" dirty="0">
                    <a:latin typeface="Times New Roman" panose="02020603050405020304" pitchFamily="18" charset="0"/>
                    <a:cs typeface="Times New Roman" panose="02020603050405020304" pitchFamily="18" charset="0"/>
                  </a:endParaRPr>
                </a:p>
              </p:txBody>
            </p:sp>
            <p:sp>
              <p:nvSpPr>
                <p:cNvPr id="218" name="TextBox 217">
                  <a:extLst>
                    <a:ext uri="{FF2B5EF4-FFF2-40B4-BE49-F238E27FC236}">
                      <a16:creationId xmlns:a16="http://schemas.microsoft.com/office/drawing/2014/main" id="{17C8FF92-6375-794F-81C0-7B91656A4CA1}"/>
                    </a:ext>
                  </a:extLst>
                </p:cNvPr>
                <p:cNvSpPr txBox="1"/>
                <p:nvPr/>
              </p:nvSpPr>
              <p:spPr>
                <a:xfrm>
                  <a:off x="5915439" y="2006674"/>
                  <a:ext cx="1143000"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C</a:t>
                  </a:r>
                  <a:r>
                    <a:rPr lang="en-US" sz="2400" baseline="-25000" dirty="0">
                      <a:latin typeface="Times New Roman" panose="02020603050405020304" pitchFamily="18" charset="0"/>
                      <a:cs typeface="Times New Roman" panose="02020603050405020304" pitchFamily="18" charset="0"/>
                    </a:rPr>
                    <a:t>A</a:t>
                  </a:r>
                </a:p>
                <a:p>
                  <a:r>
                    <a:rPr lang="en-US" sz="2400" dirty="0">
                      <a:latin typeface="Times New Roman" panose="02020603050405020304" pitchFamily="18" charset="0"/>
                      <a:cs typeface="Times New Roman" panose="02020603050405020304" pitchFamily="18" charset="0"/>
                    </a:rPr>
                    <a:t>F</a:t>
                  </a:r>
                  <a:r>
                    <a:rPr lang="en-US" sz="2400" baseline="-25000" dirty="0">
                      <a:latin typeface="Times New Roman" panose="02020603050405020304" pitchFamily="18" charset="0"/>
                      <a:cs typeface="Times New Roman" panose="02020603050405020304" pitchFamily="18" charset="0"/>
                    </a:rPr>
                    <a:t>A</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A</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sym typeface="Symbol" panose="05050102010706020507" pitchFamily="18" charset="2"/>
                    </a:rPr>
                    <a:t></a:t>
                  </a:r>
                  <a:endParaRPr lang="en-US" sz="2400" baseline="-25000" dirty="0">
                    <a:latin typeface="Times New Roman" panose="02020603050405020304" pitchFamily="18" charset="0"/>
                    <a:cs typeface="Times New Roman" panose="02020603050405020304" pitchFamily="18" charset="0"/>
                  </a:endParaRPr>
                </a:p>
              </p:txBody>
            </p:sp>
            <p:cxnSp>
              <p:nvCxnSpPr>
                <p:cNvPr id="220" name="Straight Arrow Connector 219">
                  <a:extLst>
                    <a:ext uri="{FF2B5EF4-FFF2-40B4-BE49-F238E27FC236}">
                      <a16:creationId xmlns:a16="http://schemas.microsoft.com/office/drawing/2014/main" id="{2070238D-D917-EC22-ECE3-D32104118499}"/>
                    </a:ext>
                  </a:extLst>
                </p:cNvPr>
                <p:cNvCxnSpPr>
                  <a:cxnSpLocks/>
                  <a:endCxn id="23" idx="2"/>
                </p:cNvCxnSpPr>
                <p:nvPr/>
              </p:nvCxnSpPr>
              <p:spPr>
                <a:xfrm>
                  <a:off x="2895600" y="2569267"/>
                  <a:ext cx="533400"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224" name="TextBox 223">
                  <a:extLst>
                    <a:ext uri="{FF2B5EF4-FFF2-40B4-BE49-F238E27FC236}">
                      <a16:creationId xmlns:a16="http://schemas.microsoft.com/office/drawing/2014/main" id="{09DE5E98-4EBB-0DE4-3CF1-97BA0B43DD8F}"/>
                    </a:ext>
                  </a:extLst>
                </p:cNvPr>
                <p:cNvSpPr txBox="1"/>
                <p:nvPr/>
              </p:nvSpPr>
              <p:spPr>
                <a:xfrm>
                  <a:off x="2590800" y="2174219"/>
                  <a:ext cx="563140"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F</a:t>
                  </a:r>
                  <a:r>
                    <a:rPr lang="en-US" sz="2000" baseline="-25000" dirty="0">
                      <a:latin typeface="Times New Roman" panose="02020603050405020304" pitchFamily="18" charset="0"/>
                      <a:cs typeface="Times New Roman" panose="02020603050405020304" pitchFamily="18" charset="0"/>
                    </a:rPr>
                    <a:t>A</a:t>
                  </a:r>
                </a:p>
              </p:txBody>
            </p:sp>
            <p:cxnSp>
              <p:nvCxnSpPr>
                <p:cNvPr id="225" name="Straight Arrow Connector 224">
                  <a:extLst>
                    <a:ext uri="{FF2B5EF4-FFF2-40B4-BE49-F238E27FC236}">
                      <a16:creationId xmlns:a16="http://schemas.microsoft.com/office/drawing/2014/main" id="{471D5930-12B7-6C0E-C47E-3BA76A9FCBCC}"/>
                    </a:ext>
                  </a:extLst>
                </p:cNvPr>
                <p:cNvCxnSpPr>
                  <a:cxnSpLocks/>
                </p:cNvCxnSpPr>
                <p:nvPr/>
              </p:nvCxnSpPr>
              <p:spPr>
                <a:xfrm>
                  <a:off x="3733800" y="2569267"/>
                  <a:ext cx="533400" cy="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226" name="TextBox 225">
                  <a:extLst>
                    <a:ext uri="{FF2B5EF4-FFF2-40B4-BE49-F238E27FC236}">
                      <a16:creationId xmlns:a16="http://schemas.microsoft.com/office/drawing/2014/main" id="{F1FD80DE-D992-153B-2DE9-7A5B089C8FFF}"/>
                    </a:ext>
                  </a:extLst>
                </p:cNvPr>
                <p:cNvSpPr txBox="1"/>
                <p:nvPr/>
              </p:nvSpPr>
              <p:spPr>
                <a:xfrm>
                  <a:off x="3927536" y="2128188"/>
                  <a:ext cx="1025464"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F</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+dF</a:t>
                  </a:r>
                  <a:r>
                    <a:rPr lang="en-US" sz="2000" baseline="-25000" dirty="0">
                      <a:latin typeface="Times New Roman" panose="02020603050405020304" pitchFamily="18" charset="0"/>
                      <a:cs typeface="Times New Roman" panose="02020603050405020304" pitchFamily="18" charset="0"/>
                    </a:rPr>
                    <a:t>A</a:t>
                  </a:r>
                </a:p>
              </p:txBody>
            </p:sp>
          </p:grpSp>
        </p:grpSp>
        <p:cxnSp>
          <p:nvCxnSpPr>
            <p:cNvPr id="230" name="Straight Arrow Connector 229">
              <a:extLst>
                <a:ext uri="{FF2B5EF4-FFF2-40B4-BE49-F238E27FC236}">
                  <a16:creationId xmlns:a16="http://schemas.microsoft.com/office/drawing/2014/main" id="{A45F4EF6-A5D7-A028-6DF1-7D68DE8A672B}"/>
                </a:ext>
              </a:extLst>
            </p:cNvPr>
            <p:cNvCxnSpPr>
              <a:cxnSpLocks/>
            </p:cNvCxnSpPr>
            <p:nvPr/>
          </p:nvCxnSpPr>
          <p:spPr>
            <a:xfrm>
              <a:off x="1371600" y="2484532"/>
              <a:ext cx="533400"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grpSp>
      <p:sp>
        <p:nvSpPr>
          <p:cNvPr id="233" name="TextBox 232">
            <a:extLst>
              <a:ext uri="{FF2B5EF4-FFF2-40B4-BE49-F238E27FC236}">
                <a16:creationId xmlns:a16="http://schemas.microsoft.com/office/drawing/2014/main" id="{A5357077-22B9-AA8A-839B-74443792EE9C}"/>
              </a:ext>
            </a:extLst>
          </p:cNvPr>
          <p:cNvSpPr txBox="1"/>
          <p:nvPr/>
        </p:nvSpPr>
        <p:spPr>
          <a:xfrm>
            <a:off x="457199" y="5339616"/>
            <a:ext cx="5228061" cy="830997"/>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ahoma" pitchFamily="34" charset="0"/>
                <a:cs typeface="Times New Roman" panose="02020603050405020304" pitchFamily="18" charset="0"/>
              </a:rPr>
              <a:t>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ahoma" pitchFamily="34" charset="0"/>
                <a:cs typeface="Times New Roman" panose="02020603050405020304" pitchFamily="18" charset="0"/>
              </a:rPr>
              <a:t>Figure 6.2. </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ahoma" pitchFamily="34" charset="0"/>
                <a:cs typeface="Times New Roman" panose="02020603050405020304" pitchFamily="18" charset="0"/>
              </a:rPr>
              <a:t>Chemical reaction in differential volume of PFR</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972842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A029D-F755-B5B9-0D4E-14A0026998B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A28333D-9FCA-7C67-A1BC-3354A2F61949}"/>
                  </a:ext>
                </a:extLst>
              </p:cNvPr>
              <p:cNvSpPr>
                <a:spLocks noGrp="1"/>
              </p:cNvSpPr>
              <p:nvPr>
                <p:ph idx="1"/>
              </p:nvPr>
            </p:nvSpPr>
            <p:spPr>
              <a:xfrm>
                <a:off x="381000" y="563364"/>
                <a:ext cx="8610600" cy="5668323"/>
              </a:xfrm>
            </p:spPr>
            <p:txBody>
              <a:bodyPr>
                <a:normAutofit/>
              </a:bodyPr>
              <a:lstStyle/>
              <a:p>
                <a:pPr marL="0" indent="0">
                  <a:buNone/>
                </a:pPr>
                <a:r>
                  <a:rPr lang="en-US" sz="2400" spc="-150" dirty="0">
                    <a:latin typeface="Times New Roman" panose="02020603050405020304" pitchFamily="18" charset="0"/>
                    <a:cs typeface="Times New Roman" panose="02020603050405020304" pitchFamily="18" charset="0"/>
                  </a:rPr>
                  <a:t>Consider the following simple reaction as shown in </a:t>
                </a:r>
                <a:r>
                  <a:rPr lang="en-US" sz="2400" b="1" spc="-150" dirty="0">
                    <a:latin typeface="Times New Roman" panose="02020603050405020304" pitchFamily="18" charset="0"/>
                    <a:cs typeface="Times New Roman" panose="02020603050405020304" pitchFamily="18" charset="0"/>
                  </a:rPr>
                  <a:t>equation (6.2). </a:t>
                </a:r>
              </a:p>
              <a:p>
                <a:pPr marL="0" indent="0">
                  <a:buNone/>
                </a:pPr>
                <a:r>
                  <a:rPr lang="en-US" sz="2400" spc="-150" dirty="0">
                    <a:latin typeface="Times New Roman" panose="02020603050405020304" pitchFamily="18" charset="0"/>
                    <a:cs typeface="Times New Roman" panose="02020603050405020304" pitchFamily="18" charset="0"/>
                  </a:rPr>
                  <a:t>A------------------&gt; R                                                                     (6.2)</a:t>
                </a:r>
              </a:p>
              <a:p>
                <a:pPr marL="0" indent="0">
                  <a:buNone/>
                </a:pPr>
                <a:r>
                  <a:rPr lang="en-US" sz="2400" spc="-150" dirty="0">
                    <a:latin typeface="Times New Roman" panose="02020603050405020304" pitchFamily="18" charset="0"/>
                    <a:cs typeface="Times New Roman" panose="02020603050405020304" pitchFamily="18" charset="0"/>
                  </a:rPr>
                  <a:t>Where: A is reactant and R is product. </a:t>
                </a:r>
              </a:p>
              <a:p>
                <a:pPr marL="0" indent="0" algn="just">
                  <a:buNone/>
                </a:pPr>
                <a:r>
                  <a:rPr lang="en-US" sz="2400" spc="-150" dirty="0">
                    <a:latin typeface="Times New Roman" panose="02020603050405020304" pitchFamily="18" charset="0"/>
                    <a:cs typeface="Times New Roman" panose="02020603050405020304" pitchFamily="18" charset="0"/>
                  </a:rPr>
                  <a:t>The  chemical  reaction  of  species A  flows  across  in  a  differential  </a:t>
                </a:r>
                <a:r>
                  <a:rPr lang="en-US" sz="2400" b="1" spc="-150" dirty="0">
                    <a:solidFill>
                      <a:srgbClr val="0070C0"/>
                    </a:solidFill>
                    <a:latin typeface="Times New Roman" panose="02020603050405020304" pitchFamily="18" charset="0"/>
                    <a:cs typeface="Times New Roman" panose="02020603050405020304" pitchFamily="18" charset="0"/>
                  </a:rPr>
                  <a:t>elemental volume (dV)  </a:t>
                </a:r>
                <a:r>
                  <a:rPr lang="en-US" sz="2400" spc="-150" dirty="0">
                    <a:latin typeface="Times New Roman" panose="02020603050405020304" pitchFamily="18" charset="0"/>
                    <a:cs typeface="Times New Roman" panose="02020603050405020304" pitchFamily="18" charset="0"/>
                  </a:rPr>
                  <a:t>is depicted  in </a:t>
                </a:r>
                <a:r>
                  <a:rPr lang="en-US" sz="2400" b="1" spc="-150" dirty="0">
                    <a:solidFill>
                      <a:srgbClr val="0070C0"/>
                    </a:solidFill>
                    <a:latin typeface="Times New Roman" panose="02020603050405020304" pitchFamily="18" charset="0"/>
                    <a:cs typeface="Times New Roman" panose="02020603050405020304" pitchFamily="18" charset="0"/>
                  </a:rPr>
                  <a:t>Figure 6.2.</a:t>
                </a:r>
              </a:p>
              <a:p>
                <a:pPr marL="0" indent="0">
                  <a:buNone/>
                </a:pPr>
                <a:r>
                  <a:rPr lang="en-US" sz="2400" dirty="0">
                    <a:latin typeface="Times New Roman" panose="02020603050405020304" pitchFamily="18" charset="0"/>
                    <a:cs typeface="Times New Roman" panose="02020603050405020304" pitchFamily="18" charset="0"/>
                  </a:rPr>
                  <a:t>The material balance equation of  species A for PFR is given by:</a:t>
                </a:r>
              </a:p>
              <a:p>
                <a:pPr marL="0" indent="0">
                  <a:buNone/>
                </a:pPr>
                <a14:m>
                  <m:oMath xmlns:m="http://schemas.openxmlformats.org/officeDocument/2006/math">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V</m:t>
                    </m:r>
                    <m:r>
                      <a:rPr lang="en-US" sz="2400">
                        <a:latin typeface="Cambria Math"/>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V</m:t>
                    </m:r>
                    <m:r>
                      <a:rPr lang="en-US" sz="2400" baseline="-25000">
                        <a:latin typeface="Cambria Math" panose="02040503050406030204" pitchFamily="18" charset="0"/>
                      </a:rPr>
                      <m:t>+</m:t>
                    </m:r>
                    <m:r>
                      <m:rPr>
                        <m:sty m:val="p"/>
                      </m:rPr>
                      <a:rPr lang="en-US" sz="2400" baseline="-25000">
                        <a:latin typeface="Cambria Math" panose="02040503050406030204" pitchFamily="18" charset="0"/>
                      </a:rPr>
                      <m:t>dV</m:t>
                    </m:r>
                    <m:r>
                      <a:rPr lang="en-US" sz="2400">
                        <a:latin typeface="Cambria Math" panose="02040503050406030204" pitchFamily="18" charset="0"/>
                      </a:rPr>
                      <m:t>+</m:t>
                    </m:r>
                    <m:sSub>
                      <m:sSubPr>
                        <m:ctrlPr>
                          <a:rPr lang="en-US" sz="2400" i="1">
                            <a:latin typeface="Cambria Math" panose="02040503050406030204" pitchFamily="18" charset="0"/>
                          </a:rPr>
                        </m:ctrlPr>
                      </m:sSubPr>
                      <m:e>
                        <m:r>
                          <m:rPr>
                            <m:sty m:val="p"/>
                          </m:rPr>
                          <a:rPr lang="en-US" sz="2400">
                            <a:latin typeface="Cambria Math"/>
                          </a:rPr>
                          <m:t>r</m:t>
                        </m:r>
                      </m:e>
                      <m:sub>
                        <m:r>
                          <m:rPr>
                            <m:sty m:val="p"/>
                          </m:rPr>
                          <a:rPr lang="en-US" sz="2400">
                            <a:latin typeface="Cambria Math" panose="02040503050406030204" pitchFamily="18" charset="0"/>
                          </a:rPr>
                          <m:t>A</m:t>
                        </m:r>
                      </m:sub>
                    </m:sSub>
                    <m:r>
                      <m:rPr>
                        <m:sty m:val="p"/>
                      </m:rPr>
                      <a:rPr lang="en-US" sz="2400">
                        <a:latin typeface="Cambria Math" panose="02040503050406030204" pitchFamily="18" charset="0"/>
                      </a:rPr>
                      <m:t>d</m:t>
                    </m:r>
                    <m:r>
                      <m:rPr>
                        <m:sty m:val="p"/>
                      </m:rPr>
                      <a:rPr lang="en-US" sz="2400">
                        <a:latin typeface="Cambria Math"/>
                      </a:rPr>
                      <m:t>V</m:t>
                    </m:r>
                    <m:r>
                      <a:rPr lang="en-US" sz="2400">
                        <a:latin typeface="Cambria Math"/>
                      </a:rPr>
                      <m:t>=0</m:t>
                    </m:r>
                  </m:oMath>
                </a14:m>
                <a:r>
                  <a:rPr lang="en-US" sz="2400" dirty="0">
                    <a:latin typeface="Times New Roman" panose="02020603050405020304" pitchFamily="18" charset="0"/>
                    <a:cs typeface="Times New Roman" panose="02020603050405020304" pitchFamily="18" charset="0"/>
                  </a:rPr>
                  <a:t>                                  (6.3)</a:t>
                </a:r>
              </a:p>
              <a:p>
                <a:pPr marL="0" indent="0">
                  <a:buNone/>
                </a:pPr>
                <a:r>
                  <a:rPr lang="en-US" sz="2400" dirty="0">
                    <a:latin typeface="Times New Roman" panose="02020603050405020304" pitchFamily="18" charset="0"/>
                    <a:cs typeface="Times New Roman" panose="02020603050405020304" pitchFamily="18" charset="0"/>
                  </a:rPr>
                  <a:t>Let’s re-arrange and  take the limit of the differential volume of equation (6.3), you get:.</a:t>
                </a:r>
              </a:p>
              <a:p>
                <a:pPr marL="0" indent="0">
                  <a:buNone/>
                </a:pPr>
                <a14:m>
                  <m:oMath xmlns:m="http://schemas.openxmlformats.org/officeDocument/2006/math">
                    <m:func>
                      <m:funcPr>
                        <m:ctrlPr>
                          <a:rPr lang="en-US" sz="2400" i="1">
                            <a:latin typeface="Cambria Math" panose="02040503050406030204" pitchFamily="18" charset="0"/>
                            <a:cs typeface="Times New Roman" panose="02020603050405020304" pitchFamily="18" charset="0"/>
                          </a:rPr>
                        </m:ctrlPr>
                      </m:funcPr>
                      <m:fName>
                        <m:limLow>
                          <m:limLowPr>
                            <m:ctrlPr>
                              <a:rPr lang="en-US" sz="2400" i="1">
                                <a:latin typeface="Cambria Math" panose="02040503050406030204" pitchFamily="18" charset="0"/>
                                <a:cs typeface="Times New Roman" panose="02020603050405020304" pitchFamily="18" charset="0"/>
                              </a:rPr>
                            </m:ctrlPr>
                          </m:limLowPr>
                          <m:e>
                            <m:r>
                              <m:rPr>
                                <m:sty m:val="p"/>
                              </m:rPr>
                              <a:rPr lang="en-US" sz="2400">
                                <a:latin typeface="Cambria Math" panose="02040503050406030204" pitchFamily="18" charset="0"/>
                                <a:cs typeface="Times New Roman" panose="02020603050405020304" pitchFamily="18" charset="0"/>
                              </a:rPr>
                              <m:t>lim</m:t>
                            </m:r>
                          </m:e>
                          <m:lim>
                            <m:r>
                              <a:rPr lang="en-US" sz="2400" i="1">
                                <a:latin typeface="Cambria Math" panose="02040503050406030204" pitchFamily="18" charset="0"/>
                                <a:cs typeface="Times New Roman" panose="02020603050405020304" pitchFamily="18" charset="0"/>
                              </a:rPr>
                              <m:t>𝑑𝑉</m:t>
                            </m:r>
                            <m:r>
                              <a:rPr lang="en-US" sz="2400" i="1">
                                <a:latin typeface="Cambria Math" panose="02040503050406030204" pitchFamily="18" charset="0"/>
                                <a:ea typeface="Cambria Math" panose="02040503050406030204" pitchFamily="18" charset="0"/>
                                <a:cs typeface="Times New Roman" panose="02020603050405020304" pitchFamily="18" charset="0"/>
                              </a:rPr>
                              <m:t>→0</m:t>
                            </m:r>
                          </m:lim>
                        </m:limLow>
                      </m:fName>
                      <m:e>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V</m:t>
                            </m:r>
                            <m:r>
                              <a:rPr lang="en-US" sz="2400">
                                <a:latin typeface="Cambria Math"/>
                              </a:rPr>
                              <m:t>−</m:t>
                            </m:r>
                            <m:sSub>
                              <m:sSubPr>
                                <m:ctrlPr>
                                  <a:rPr lang="en-US" sz="2400" i="1">
                                    <a:latin typeface="Cambria Math" panose="02040503050406030204" pitchFamily="18" charset="0"/>
                                  </a:rPr>
                                </m:ctrlPr>
                              </m:sSubPr>
                              <m:e>
                                <m:r>
                                  <m:rPr>
                                    <m:sty m:val="p"/>
                                  </m:rPr>
                                  <a:rPr lang="en-US" sz="2400">
                                    <a:latin typeface="Cambria Math"/>
                                  </a:rPr>
                                  <m:t>F</m:t>
                                </m:r>
                              </m:e>
                              <m:sub>
                                <m:r>
                                  <m:rPr>
                                    <m:sty m:val="p"/>
                                  </m:rPr>
                                  <a:rPr lang="en-US" sz="2400">
                                    <a:latin typeface="Cambria Math" panose="02040503050406030204" pitchFamily="18" charset="0"/>
                                  </a:rPr>
                                  <m:t>A</m:t>
                                </m:r>
                              </m:sub>
                            </m:sSub>
                            <m:r>
                              <a:rPr lang="en-US" sz="2400" i="1">
                                <a:latin typeface="Cambria Math" panose="02040503050406030204" pitchFamily="18" charset="0"/>
                                <a:sym typeface="Symbol" panose="05050102010706020507" pitchFamily="18" charset="2"/>
                              </a:rPr>
                              <m:t></m:t>
                            </m:r>
                            <m:r>
                              <m:rPr>
                                <m:sty m:val="p"/>
                              </m:rPr>
                              <a:rPr lang="en-US" sz="2400" baseline="-25000">
                                <a:latin typeface="Cambria Math" panose="02040503050406030204" pitchFamily="18" charset="0"/>
                              </a:rPr>
                              <m:t>V</m:t>
                            </m:r>
                            <m:r>
                              <a:rPr lang="en-US" sz="2400">
                                <a:latin typeface="Cambria Math" panose="02040503050406030204" pitchFamily="18" charset="0"/>
                              </a:rPr>
                              <m:t>+</m:t>
                            </m:r>
                            <m:r>
                              <m:rPr>
                                <m:sty m:val="p"/>
                              </m:rPr>
                              <a:rPr lang="en-US" sz="2400" baseline="-25000">
                                <a:latin typeface="Cambria Math" panose="02040503050406030204" pitchFamily="18" charset="0"/>
                              </a:rPr>
                              <m:t>dV</m:t>
                            </m:r>
                            <m:r>
                              <a:rPr lang="en-US" sz="2400" i="1">
                                <a:latin typeface="Cambria Math" panose="02040503050406030204" pitchFamily="18" charset="0"/>
                              </a:rPr>
                              <m:t>)</m:t>
                            </m:r>
                          </m:num>
                          <m:den>
                            <m:r>
                              <a:rPr lang="en-US" sz="2400" i="1">
                                <a:latin typeface="Cambria Math" panose="02040503050406030204" pitchFamily="18" charset="0"/>
                                <a:cs typeface="Times New Roman" panose="02020603050405020304" pitchFamily="18" charset="0"/>
                              </a:rPr>
                              <m:t>𝑑𝑉</m:t>
                            </m:r>
                          </m:den>
                        </m:f>
                      </m:e>
                    </m:func>
                  </m:oMath>
                </a14:m>
                <a:r>
                  <a:rPr lang="en-US" sz="2400" dirty="0">
                    <a:latin typeface="Times New Roman" panose="02020603050405020304" pitchFamily="18" charset="0"/>
                    <a:cs typeface="Times New Roman" panose="02020603050405020304" pitchFamily="18" charset="0"/>
                  </a:rPr>
                  <a:t> = </a:t>
                </a:r>
                <a14:m>
                  <m:oMath xmlns:m="http://schemas.openxmlformats.org/officeDocument/2006/math">
                    <m:f>
                      <m:fPr>
                        <m:ctrlPr>
                          <a:rPr lang="en-US" sz="2400" i="1" dirty="0">
                            <a:latin typeface="Cambria Math" panose="02040503050406030204" pitchFamily="18" charset="0"/>
                            <a:cs typeface="Times New Roman" panose="02020603050405020304" pitchFamily="18" charset="0"/>
                          </a:rPr>
                        </m:ctrlPr>
                      </m:fPr>
                      <m:num>
                        <m:sSub>
                          <m:sSubPr>
                            <m:ctrlPr>
                              <a:rPr lang="en-US" sz="2400" i="1" dirty="0">
                                <a:latin typeface="Cambria Math" panose="02040503050406030204" pitchFamily="18" charset="0"/>
                                <a:cs typeface="Times New Roman" panose="02020603050405020304" pitchFamily="18" charset="0"/>
                              </a:rPr>
                            </m:ctrlPr>
                          </m:sSubPr>
                          <m:e>
                            <m:r>
                              <a:rPr lang="en-US" sz="2400" i="1" dirty="0">
                                <a:latin typeface="Cambria Math" panose="02040503050406030204" pitchFamily="18" charset="0"/>
                                <a:cs typeface="Times New Roman" panose="02020603050405020304" pitchFamily="18" charset="0"/>
                              </a:rPr>
                              <m:t>𝑑𝐹</m:t>
                            </m:r>
                          </m:e>
                          <m:sub>
                            <m:r>
                              <a:rPr lang="en-US" sz="2400" i="1" dirty="0">
                                <a:latin typeface="Cambria Math" panose="02040503050406030204" pitchFamily="18" charset="0"/>
                                <a:cs typeface="Times New Roman" panose="02020603050405020304" pitchFamily="18" charset="0"/>
                              </a:rPr>
                              <m:t>𝐴</m:t>
                            </m:r>
                          </m:sub>
                        </m:sSub>
                      </m:num>
                      <m:den>
                        <m:r>
                          <a:rPr lang="en-US" sz="2400" i="1" dirty="0">
                            <a:latin typeface="Cambria Math" panose="02040503050406030204" pitchFamily="18" charset="0"/>
                            <a:cs typeface="Times New Roman" panose="02020603050405020304" pitchFamily="18" charset="0"/>
                          </a:rPr>
                          <m:t>𝑑𝑉</m:t>
                        </m:r>
                      </m:den>
                    </m:f>
                    <m:r>
                      <a:rPr lang="en-US" sz="2400" i="1" dirty="0">
                        <a:latin typeface="Cambria Math" panose="02040503050406030204" pitchFamily="18" charset="0"/>
                        <a:cs typeface="Times New Roman" panose="02020603050405020304" pitchFamily="18" charset="0"/>
                      </a:rPr>
                      <m:t>=</m:t>
                    </m:r>
                  </m:oMath>
                </a14:m>
                <a:r>
                  <a:rPr lang="en-US" sz="2400" dirty="0"/>
                  <a:t> </a:t>
                </a:r>
                <a14:m>
                  <m:oMath xmlns:m="http://schemas.openxmlformats.org/officeDocument/2006/math">
                    <m:sSub>
                      <m:sSubPr>
                        <m:ctrlPr>
                          <a:rPr lang="en-US" sz="2400" i="1">
                            <a:latin typeface="Cambria Math" panose="02040503050406030204" pitchFamily="18" charset="0"/>
                          </a:rPr>
                        </m:ctrlPr>
                      </m:sSubPr>
                      <m:e>
                        <m:r>
                          <m:rPr>
                            <m:sty m:val="p"/>
                          </m:rPr>
                          <a:rPr lang="en-US" sz="2400">
                            <a:latin typeface="Cambria Math"/>
                          </a:rPr>
                          <m:t>r</m:t>
                        </m:r>
                      </m:e>
                      <m:sub>
                        <m:r>
                          <m:rPr>
                            <m:sty m:val="p"/>
                          </m:rPr>
                          <a:rPr lang="en-US" sz="2400">
                            <a:latin typeface="Cambria Math" panose="02040503050406030204" pitchFamily="18" charset="0"/>
                          </a:rPr>
                          <m:t>A</m:t>
                        </m:r>
                      </m:sub>
                    </m:sSub>
                    <m:r>
                      <a:rPr lang="en-US" sz="2400" i="1">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                                  (6.4)</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buNone/>
                </a:pPr>
                <a:endParaRPr lang="en-US" sz="2400" b="1" spc="-150" dirty="0">
                  <a:solidFill>
                    <a:srgbClr val="0070C0"/>
                  </a:solidFill>
                  <a:latin typeface="Times New Roman" panose="02020603050405020304" pitchFamily="18" charset="0"/>
                  <a:cs typeface="Times New Roman" panose="02020603050405020304" pitchFamily="18" charset="0"/>
                </a:endParaRPr>
              </a:p>
              <a:p>
                <a:pPr marL="0" indent="0" algn="just">
                  <a:buNone/>
                </a:pPr>
                <a:endParaRPr lang="en-US" sz="2400" spc="-15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A28333D-9FCA-7C67-A1BC-3354A2F61949}"/>
                  </a:ext>
                </a:extLst>
              </p:cNvPr>
              <p:cNvSpPr>
                <a:spLocks noGrp="1" noRot="1" noChangeAspect="1" noMove="1" noResize="1" noEditPoints="1" noAdjustHandles="1" noChangeArrowheads="1" noChangeShapeType="1" noTextEdit="1"/>
              </p:cNvSpPr>
              <p:nvPr>
                <p:ph idx="1"/>
              </p:nvPr>
            </p:nvSpPr>
            <p:spPr>
              <a:xfrm>
                <a:off x="381000" y="563364"/>
                <a:ext cx="8610600" cy="5668323"/>
              </a:xfrm>
              <a:blipFill>
                <a:blip r:embed="rId2"/>
                <a:stretch>
                  <a:fillRect l="-1133" t="-860" r="-1062"/>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2FD02740-96A7-BB27-495D-2FE0995DE34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Title 1">
            <a:extLst>
              <a:ext uri="{FF2B5EF4-FFF2-40B4-BE49-F238E27FC236}">
                <a16:creationId xmlns:a16="http://schemas.microsoft.com/office/drawing/2014/main" id="{765BBCAF-E426-9608-2116-2B5A3B10FA98}"/>
              </a:ext>
            </a:extLst>
          </p:cNvPr>
          <p:cNvSpPr>
            <a:spLocks noGrp="1"/>
          </p:cNvSpPr>
          <p:nvPr>
            <p:ph type="title"/>
          </p:nvPr>
        </p:nvSpPr>
        <p:spPr>
          <a:xfrm>
            <a:off x="467139" y="102152"/>
            <a:ext cx="8229600" cy="288087"/>
          </a:xfrm>
        </p:spPr>
        <p:txBody>
          <a:bodyPr>
            <a:noAutofit/>
          </a:bodyPr>
          <a:lstStyle/>
          <a:p>
            <a:pPr algn="just"/>
            <a:r>
              <a:rPr lang="en-US" sz="3200" b="1" dirty="0">
                <a:solidFill>
                  <a:srgbClr val="7030A0"/>
                </a:solidFill>
                <a:latin typeface="Times New Roman" panose="02020603050405020304" pitchFamily="18" charset="0"/>
                <a:ea typeface="Tahoma" pitchFamily="34" charset="0"/>
                <a:cs typeface="Times New Roman" panose="02020603050405020304" pitchFamily="18" charset="0"/>
              </a:rPr>
              <a:t>Cont’d</a:t>
            </a:r>
            <a:endParaRPr lang="en-US" sz="3200" b="1" dirty="0">
              <a:latin typeface="Times New Roman" panose="02020603050405020304" pitchFamily="18" charset="0"/>
              <a:cs typeface="Times New Roman" panose="02020603050405020304" pitchFamily="18" charset="0"/>
            </a:endParaRPr>
          </a:p>
        </p:txBody>
      </p:sp>
      <p:sp>
        <p:nvSpPr>
          <p:cNvPr id="2" name="Slide Number Placeholder 5">
            <a:extLst>
              <a:ext uri="{FF2B5EF4-FFF2-40B4-BE49-F238E27FC236}">
                <a16:creationId xmlns:a16="http://schemas.microsoft.com/office/drawing/2014/main" id="{3EDE16C3-518B-DACB-FE6C-2D3E6A462467}"/>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6" name="Straight Connector 5">
            <a:extLst>
              <a:ext uri="{FF2B5EF4-FFF2-40B4-BE49-F238E27FC236}">
                <a16:creationId xmlns:a16="http://schemas.microsoft.com/office/drawing/2014/main" id="{19AD7865-9D38-D671-9727-2CB3F23B2AA3}"/>
              </a:ext>
            </a:extLst>
          </p:cNvPr>
          <p:cNvCxnSpPr>
            <a:cxnSpLocks/>
          </p:cNvCxnSpPr>
          <p:nvPr/>
        </p:nvCxnSpPr>
        <p:spPr>
          <a:xfrm>
            <a:off x="0" y="514901"/>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97C20862-CC08-2355-1548-42DD3476EBB3}"/>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833816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878E9-EFBA-5006-DCEA-653D443866EB}"/>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746EF9F-133F-3D70-BCD2-B047D54AA159}"/>
                  </a:ext>
                </a:extLst>
              </p:cNvPr>
              <p:cNvSpPr>
                <a:spLocks noGrp="1"/>
              </p:cNvSpPr>
              <p:nvPr>
                <p:ph idx="1"/>
              </p:nvPr>
            </p:nvSpPr>
            <p:spPr>
              <a:xfrm>
                <a:off x="228600" y="550112"/>
                <a:ext cx="8763000" cy="5806238"/>
              </a:xfrm>
            </p:spPr>
            <p:txBody>
              <a:bodyPr>
                <a:normAutofit/>
              </a:bodyPr>
              <a:lstStyle/>
              <a:p>
                <a:pPr marL="0" indent="0">
                  <a:buNone/>
                </a:pPr>
                <a14:m>
                  <m:oMath xmlns:m="http://schemas.openxmlformats.org/officeDocument/2006/math">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𝐴𝑜</m:t>
                        </m:r>
                      </m:sub>
                    </m:sSub>
                    <m:r>
                      <a:rPr lang="en-US" sz="2400" i="1">
                        <a:latin typeface="Cambria Math" panose="02040503050406030204" pitchFamily="18" charset="0"/>
                        <a:ea typeface="Tahoma" pitchFamily="34" charset="0"/>
                        <a:cs typeface="Times New Roman" panose="02020603050405020304" pitchFamily="18" charset="0"/>
                      </a:rPr>
                      <m:t>(1−</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𝑋</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oMath>
                </a14:m>
                <a:r>
                  <a:rPr lang="en-US" sz="2400" dirty="0">
                    <a:latin typeface="Times New Roman" panose="02020603050405020304" pitchFamily="18" charset="0"/>
                    <a:ea typeface="Tahoma" pitchFamily="34" charset="0"/>
                    <a:cs typeface="Times New Roman" panose="02020603050405020304" pitchFamily="18" charset="0"/>
                  </a:rPr>
                  <a:t>                                                        (6.5)</a:t>
                </a:r>
              </a:p>
              <a:p>
                <a:pPr marL="0" indent="0">
                  <a:buNone/>
                </a:pPr>
                <a:r>
                  <a:rPr lang="en-US" sz="2400" dirty="0">
                    <a:latin typeface="Times New Roman" panose="02020603050405020304" pitchFamily="18" charset="0"/>
                    <a:ea typeface="Tahoma" pitchFamily="34" charset="0"/>
                    <a:cs typeface="Times New Roman" panose="02020603050405020304" pitchFamily="18" charset="0"/>
                  </a:rPr>
                  <a:t> By differentiating equation (6.5), you get:</a:t>
                </a:r>
              </a:p>
              <a:p>
                <a:pPr marL="0" indent="0">
                  <a:buNone/>
                </a:pPr>
                <a14:m>
                  <m:oMath xmlns:m="http://schemas.openxmlformats.org/officeDocument/2006/math">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𝑑𝐹</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m:t>
                        </m:r>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𝐴𝑜</m:t>
                        </m:r>
                      </m:sub>
                    </m:sSub>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𝑑𝑋</m:t>
                        </m:r>
                      </m:e>
                      <m:sub>
                        <m:r>
                          <a:rPr lang="en-US" sz="2400" i="1">
                            <a:latin typeface="Cambria Math" panose="02040503050406030204" pitchFamily="18" charset="0"/>
                            <a:ea typeface="Tahoma" pitchFamily="34" charset="0"/>
                            <a:cs typeface="Times New Roman" panose="02020603050405020304" pitchFamily="18" charset="0"/>
                          </a:rPr>
                          <m:t>𝐴</m:t>
                        </m:r>
                      </m:sub>
                    </m:sSub>
                  </m:oMath>
                </a14:m>
                <a:r>
                  <a:rPr lang="en-US" sz="2400" dirty="0">
                    <a:latin typeface="Times New Roman" panose="02020603050405020304" pitchFamily="18" charset="0"/>
                    <a:ea typeface="Tahoma" pitchFamily="34" charset="0"/>
                    <a:cs typeface="Times New Roman" panose="02020603050405020304" pitchFamily="18" charset="0"/>
                  </a:rPr>
                  <a:t>                                                           (6.6)</a:t>
                </a:r>
              </a:p>
              <a:p>
                <a:pPr marL="0" indent="0">
                  <a:lnSpc>
                    <a:spcPct val="150000"/>
                  </a:lnSpc>
                  <a:buNone/>
                </a:pPr>
                <a:r>
                  <a:rPr lang="en-US" sz="2400" dirty="0">
                    <a:latin typeface="Times New Roman" panose="02020603050405020304" pitchFamily="18" charset="0"/>
                    <a:cs typeface="Times New Roman" panose="02020603050405020304" pitchFamily="18" charset="0"/>
                  </a:rPr>
                  <a:t>By substituting equation (6.6) into equation (6.4), you get:</a:t>
                </a:r>
              </a:p>
              <a:p>
                <a:pPr marL="0" indent="0">
                  <a:lnSpc>
                    <a:spcPct val="150000"/>
                  </a:lnSpc>
                  <a:buNone/>
                </a:pPr>
                <a14:m>
                  <m:oMath xmlns:m="http://schemas.openxmlformats.org/officeDocument/2006/math">
                    <m:f>
                      <m:fPr>
                        <m:ctrlPr>
                          <a:rPr lang="en-US" sz="2400" i="1" dirty="0">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𝑑𝑋</m:t>
                            </m:r>
                          </m:e>
                          <m:sub>
                            <m:r>
                              <a:rPr lang="en-US" sz="2400" i="1">
                                <a:latin typeface="Cambria Math" panose="02040503050406030204" pitchFamily="18" charset="0"/>
                                <a:ea typeface="Tahoma" pitchFamily="34" charset="0"/>
                                <a:cs typeface="Times New Roman" panose="02020603050405020304" pitchFamily="18" charset="0"/>
                              </a:rPr>
                              <m:t>𝐴</m:t>
                            </m:r>
                          </m:sub>
                        </m:sSub>
                      </m:num>
                      <m:den>
                        <m:r>
                          <a:rPr lang="en-US" sz="2400" i="1" dirty="0">
                            <a:latin typeface="Cambria Math" panose="02040503050406030204" pitchFamily="18" charset="0"/>
                            <a:cs typeface="Times New Roman" panose="02020603050405020304" pitchFamily="18" charset="0"/>
                          </a:rPr>
                          <m:t>𝑑𝑉</m:t>
                        </m:r>
                      </m:den>
                    </m:f>
                    <m:r>
                      <a:rPr lang="en-US" sz="2400" i="1" dirty="0">
                        <a:latin typeface="Cambria Math" panose="02040503050406030204" pitchFamily="18" charset="0"/>
                        <a:cs typeface="Times New Roman" panose="02020603050405020304" pitchFamily="18" charset="0"/>
                      </a:rPr>
                      <m:t>=</m:t>
                    </m:r>
                  </m:oMath>
                </a14:m>
                <a:r>
                  <a:rPr lang="en-US" sz="2400" dirty="0"/>
                  <a:t>  </a:t>
                </a:r>
                <a14:m>
                  <m:oMath xmlns:m="http://schemas.openxmlformats.org/officeDocument/2006/math">
                    <m:f>
                      <m:fPr>
                        <m:ctrlPr>
                          <a:rPr lang="en-US" sz="2400" i="1" dirty="0" smtClean="0">
                            <a:latin typeface="Cambria Math" panose="02040503050406030204" pitchFamily="18" charset="0"/>
                          </a:rPr>
                        </m:ctrlPr>
                      </m:fPr>
                      <m:num>
                        <m:sSub>
                          <m:sSubPr>
                            <m:ctrlPr>
                              <a:rPr lang="en-US" sz="2400" i="1">
                                <a:latin typeface="Cambria Math" panose="02040503050406030204" pitchFamily="18" charset="0"/>
                              </a:rPr>
                            </m:ctrlPr>
                          </m:sSubPr>
                          <m:e>
                            <m:r>
                              <a:rPr lang="en-US" sz="2400" b="0" i="0" smtClean="0">
                                <a:latin typeface="Cambria Math" panose="02040503050406030204" pitchFamily="18" charset="0"/>
                              </a:rPr>
                              <m:t>(−</m:t>
                            </m:r>
                            <m:r>
                              <m:rPr>
                                <m:sty m:val="p"/>
                              </m:rPr>
                              <a:rPr lang="en-US" sz="2400">
                                <a:latin typeface="Cambria Math"/>
                              </a:rPr>
                              <m:t>r</m:t>
                            </m:r>
                          </m:e>
                          <m:sub>
                            <m:r>
                              <m:rPr>
                                <m:sty m:val="p"/>
                              </m:rPr>
                              <a:rPr lang="en-US" sz="2400">
                                <a:latin typeface="Cambria Math" panose="02040503050406030204" pitchFamily="18" charset="0"/>
                              </a:rPr>
                              <m:t>A</m:t>
                            </m:r>
                          </m:sub>
                        </m:sSub>
                        <m:r>
                          <a:rPr lang="en-US" sz="2400" b="0" i="1" smtClean="0">
                            <a:latin typeface="Cambria Math" panose="02040503050406030204" pitchFamily="18" charset="0"/>
                          </a:rPr>
                          <m:t>)</m:t>
                        </m:r>
                      </m:num>
                      <m:den>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𝐴𝑜</m:t>
                            </m:r>
                          </m:sub>
                        </m:sSub>
                      </m:den>
                    </m:f>
                  </m:oMath>
                </a14:m>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ahoma" pitchFamily="34" charset="0"/>
                    <a:cs typeface="Times New Roman" panose="02020603050405020304" pitchFamily="18" charset="0"/>
                  </a:rPr>
                  <a:t>(6.7)</a:t>
                </a:r>
                <a:endParaRPr lang="en-US" sz="2400"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ea typeface="Tahoma" pitchFamily="34" charset="0"/>
                    <a:cs typeface="Times New Roman" panose="02020603050405020304" pitchFamily="18" charset="0"/>
                  </a:rPr>
                  <a:t>This is materials balance equation for design of a PFR using conversion of reactant  A.</a:t>
                </a:r>
              </a:p>
              <a:p>
                <a:pPr marL="0" indent="0">
                  <a:buNone/>
                </a:pPr>
                <a:r>
                  <a:rPr lang="en-US" sz="2400" dirty="0">
                    <a:solidFill>
                      <a:srgbClr val="0070C0"/>
                    </a:solidFill>
                    <a:latin typeface="Times New Roman" panose="02020603050405020304" pitchFamily="18" charset="0"/>
                    <a:ea typeface="Tahoma" pitchFamily="34" charset="0"/>
                    <a:cs typeface="Times New Roman" panose="02020603050405020304" pitchFamily="18" charset="0"/>
                  </a:rPr>
                  <a:t>Where: V is volume of reactor, </a:t>
                </a:r>
                <a:r>
                  <a:rPr lang="en-US" sz="2400" dirty="0" err="1">
                    <a:solidFill>
                      <a:srgbClr val="0070C0"/>
                    </a:solidFill>
                    <a:latin typeface="Times New Roman" panose="02020603050405020304" pitchFamily="18" charset="0"/>
                    <a:ea typeface="Tahoma" pitchFamily="34" charset="0"/>
                    <a:cs typeface="Times New Roman" panose="02020603050405020304" pitchFamily="18" charset="0"/>
                  </a:rPr>
                  <a:t>F</a:t>
                </a:r>
                <a:r>
                  <a:rPr lang="en-US" sz="2400" baseline="-25000" dirty="0" err="1">
                    <a:solidFill>
                      <a:srgbClr val="0070C0"/>
                    </a:solidFill>
                    <a:latin typeface="Times New Roman" panose="02020603050405020304" pitchFamily="18" charset="0"/>
                    <a:ea typeface="Tahoma" pitchFamily="34" charset="0"/>
                    <a:cs typeface="Times New Roman" panose="02020603050405020304" pitchFamily="18" charset="0"/>
                  </a:rPr>
                  <a:t>Ao</a:t>
                </a:r>
                <a:r>
                  <a:rPr lang="en-US" sz="2400" dirty="0">
                    <a:solidFill>
                      <a:srgbClr val="0070C0"/>
                    </a:solidFill>
                    <a:latin typeface="Times New Roman" panose="02020603050405020304" pitchFamily="18" charset="0"/>
                    <a:ea typeface="Tahoma" pitchFamily="34" charset="0"/>
                    <a:cs typeface="Times New Roman" panose="02020603050405020304" pitchFamily="18" charset="0"/>
                  </a:rPr>
                  <a:t>  molar flow rate of  reactant A at the inlet, X</a:t>
                </a:r>
                <a:r>
                  <a:rPr lang="en-US" sz="2400" baseline="-25000" dirty="0">
                    <a:solidFill>
                      <a:srgbClr val="0070C0"/>
                    </a:solidFill>
                    <a:latin typeface="Times New Roman" panose="02020603050405020304" pitchFamily="18" charset="0"/>
                    <a:ea typeface="Tahoma" pitchFamily="34" charset="0"/>
                    <a:cs typeface="Times New Roman" panose="02020603050405020304" pitchFamily="18" charset="0"/>
                  </a:rPr>
                  <a:t>A</a:t>
                </a:r>
                <a:r>
                  <a:rPr lang="en-US" sz="2400" dirty="0">
                    <a:solidFill>
                      <a:srgbClr val="0070C0"/>
                    </a:solidFill>
                    <a:latin typeface="Times New Roman" panose="02020603050405020304" pitchFamily="18" charset="0"/>
                    <a:ea typeface="Tahoma" pitchFamily="34" charset="0"/>
                    <a:cs typeface="Times New Roman" panose="02020603050405020304" pitchFamily="18" charset="0"/>
                  </a:rPr>
                  <a:t> is conversion of reactant  A, and (-</a:t>
                </a:r>
                <a:r>
                  <a:rPr lang="en-US" sz="2400" dirty="0" err="1">
                    <a:solidFill>
                      <a:srgbClr val="0070C0"/>
                    </a:solidFill>
                    <a:latin typeface="Times New Roman" panose="02020603050405020304" pitchFamily="18" charset="0"/>
                    <a:ea typeface="Tahoma" pitchFamily="34" charset="0"/>
                    <a:cs typeface="Times New Roman" panose="02020603050405020304" pitchFamily="18" charset="0"/>
                  </a:rPr>
                  <a:t>r</a:t>
                </a:r>
                <a:r>
                  <a:rPr lang="en-US" sz="2400" baseline="-25000" dirty="0" err="1">
                    <a:solidFill>
                      <a:srgbClr val="0070C0"/>
                    </a:solidFill>
                    <a:latin typeface="Times New Roman" panose="02020603050405020304" pitchFamily="18" charset="0"/>
                    <a:ea typeface="Tahoma" pitchFamily="34" charset="0"/>
                    <a:cs typeface="Times New Roman" panose="02020603050405020304" pitchFamily="18" charset="0"/>
                  </a:rPr>
                  <a:t>A</a:t>
                </a:r>
                <a:r>
                  <a:rPr lang="en-US" sz="2400" dirty="0">
                    <a:solidFill>
                      <a:srgbClr val="0070C0"/>
                    </a:solidFill>
                    <a:latin typeface="Times New Roman" panose="02020603050405020304" pitchFamily="18" charset="0"/>
                    <a:ea typeface="Tahoma" pitchFamily="34" charset="0"/>
                    <a:cs typeface="Times New Roman" panose="02020603050405020304" pitchFamily="18" charset="0"/>
                  </a:rPr>
                  <a:t>) is reaction rate of reactant A. </a:t>
                </a:r>
              </a:p>
              <a:p>
                <a:pPr marL="0" indent="0">
                  <a:lnSpc>
                    <a:spcPct val="150000"/>
                  </a:lnSpc>
                  <a:buNone/>
                </a:pPr>
                <a:r>
                  <a:rPr lang="en-US" sz="2400" b="1" dirty="0">
                    <a:latin typeface="Times New Roman" panose="02020603050405020304" pitchFamily="18" charset="0"/>
                    <a:cs typeface="Times New Roman" panose="02020603050405020304" pitchFamily="18" charset="0"/>
                  </a:rPr>
                  <a:t>(Refer Lecture 5)</a:t>
                </a:r>
              </a:p>
              <a:p>
                <a:pPr marL="0" indent="0">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746EF9F-133F-3D70-BCD2-B047D54AA159}"/>
                  </a:ext>
                </a:extLst>
              </p:cNvPr>
              <p:cNvSpPr>
                <a:spLocks noGrp="1" noRot="1" noChangeAspect="1" noMove="1" noResize="1" noEditPoints="1" noAdjustHandles="1" noChangeArrowheads="1" noChangeShapeType="1" noTextEdit="1"/>
              </p:cNvSpPr>
              <p:nvPr>
                <p:ph idx="1"/>
              </p:nvPr>
            </p:nvSpPr>
            <p:spPr>
              <a:xfrm>
                <a:off x="228600" y="550112"/>
                <a:ext cx="8763000" cy="5806238"/>
              </a:xfrm>
              <a:blipFill>
                <a:blip r:embed="rId2"/>
                <a:stretch>
                  <a:fillRect l="-1113" t="-839"/>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DE8FEB58-A58C-1A61-CD7F-F13DFB1A586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Title 1">
            <a:extLst>
              <a:ext uri="{FF2B5EF4-FFF2-40B4-BE49-F238E27FC236}">
                <a16:creationId xmlns:a16="http://schemas.microsoft.com/office/drawing/2014/main" id="{5C29B234-BC3B-10A4-8765-4BE0B34BE0A7}"/>
              </a:ext>
            </a:extLst>
          </p:cNvPr>
          <p:cNvSpPr>
            <a:spLocks noGrp="1"/>
          </p:cNvSpPr>
          <p:nvPr>
            <p:ph type="title"/>
          </p:nvPr>
        </p:nvSpPr>
        <p:spPr>
          <a:xfrm>
            <a:off x="457200" y="136525"/>
            <a:ext cx="8229600" cy="365124"/>
          </a:xfrm>
        </p:spPr>
        <p:txBody>
          <a:bodyPr>
            <a:noAutofit/>
          </a:bodyPr>
          <a:lstStyle/>
          <a:p>
            <a:pPr algn="just"/>
            <a:r>
              <a:rPr lang="en-US" sz="3200" b="1" dirty="0">
                <a:solidFill>
                  <a:srgbClr val="7030A0"/>
                </a:solidFill>
                <a:latin typeface="Times New Roman" panose="02020603050405020304" pitchFamily="18" charset="0"/>
                <a:ea typeface="Tahoma" pitchFamily="34" charset="0"/>
                <a:cs typeface="Times New Roman" panose="02020603050405020304" pitchFamily="18" charset="0"/>
              </a:rPr>
              <a:t>Cont’d</a:t>
            </a:r>
            <a:endParaRPr lang="en-US" sz="3200" b="1" dirty="0">
              <a:latin typeface="Times New Roman" panose="02020603050405020304" pitchFamily="18" charset="0"/>
              <a:cs typeface="Times New Roman" panose="02020603050405020304" pitchFamily="18" charset="0"/>
            </a:endParaRPr>
          </a:p>
        </p:txBody>
      </p:sp>
      <p:sp>
        <p:nvSpPr>
          <p:cNvPr id="2" name="Slide Number Placeholder 5">
            <a:extLst>
              <a:ext uri="{FF2B5EF4-FFF2-40B4-BE49-F238E27FC236}">
                <a16:creationId xmlns:a16="http://schemas.microsoft.com/office/drawing/2014/main" id="{ED8CA509-BD08-D67B-E22F-24FF4D61CA42}"/>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6" name="Straight Connector 5">
            <a:extLst>
              <a:ext uri="{FF2B5EF4-FFF2-40B4-BE49-F238E27FC236}">
                <a16:creationId xmlns:a16="http://schemas.microsoft.com/office/drawing/2014/main" id="{58374B87-475B-7B15-DC5B-C1F985424169}"/>
              </a:ext>
            </a:extLst>
          </p:cNvPr>
          <p:cNvCxnSpPr>
            <a:cxnSpLocks/>
          </p:cNvCxnSpPr>
          <p:nvPr/>
        </p:nvCxnSpPr>
        <p:spPr>
          <a:xfrm>
            <a:off x="0" y="514901"/>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BA5F3107-19D8-7099-10F7-A2AEE10E7A22}"/>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989274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9C93AE-C95A-322C-EADF-8FA7C046A36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B53C2C-AE47-9EF4-E85F-055BC99A190C}"/>
              </a:ext>
            </a:extLst>
          </p:cNvPr>
          <p:cNvSpPr>
            <a:spLocks noGrp="1"/>
          </p:cNvSpPr>
          <p:nvPr>
            <p:ph idx="1"/>
          </p:nvPr>
        </p:nvSpPr>
        <p:spPr>
          <a:xfrm>
            <a:off x="228600" y="619541"/>
            <a:ext cx="8763000" cy="5736809"/>
          </a:xfrm>
        </p:spPr>
        <p:txBody>
          <a:bodyPr>
            <a:normAutofit/>
          </a:bodyPr>
          <a:lstStyle/>
          <a:p>
            <a:pPr algn="just"/>
            <a:r>
              <a:rPr lang="en-US" sz="2400" dirty="0">
                <a:latin typeface="Times New Roman" panose="02020603050405020304" pitchFamily="18" charset="0"/>
                <a:ea typeface="Tahoma" pitchFamily="34" charset="0"/>
                <a:cs typeface="Times New Roman" panose="02020603050405020304" pitchFamily="18" charset="0"/>
              </a:rPr>
              <a:t>For non-isothermal PFR, the material balance  equation describes that the conversion of reactant A varies with a reactor volume.</a:t>
            </a:r>
          </a:p>
          <a:p>
            <a:pPr algn="just"/>
            <a:r>
              <a:rPr lang="en-US" sz="2400" dirty="0">
                <a:latin typeface="Times New Roman" panose="02020603050405020304" pitchFamily="18" charset="0"/>
                <a:ea typeface="Tahoma" pitchFamily="34" charset="0"/>
                <a:cs typeface="Times New Roman" panose="02020603050405020304" pitchFamily="18" charset="0"/>
              </a:rPr>
              <a:t>The reaction rate is a function of temperature and concentration.</a:t>
            </a:r>
          </a:p>
          <a:p>
            <a:pPr algn="just"/>
            <a:r>
              <a:rPr lang="en-US" sz="2400" dirty="0">
                <a:latin typeface="Times New Roman" panose="02020603050405020304" pitchFamily="18" charset="0"/>
                <a:ea typeface="Tahoma" pitchFamily="34" charset="0"/>
                <a:cs typeface="Times New Roman" panose="02020603050405020304" pitchFamily="18" charset="0"/>
              </a:rPr>
              <a:t>The temperature varies  with  the volume of a PFR. </a:t>
            </a:r>
          </a:p>
          <a:p>
            <a:pPr algn="just"/>
            <a:r>
              <a:rPr lang="en-US" sz="2400" dirty="0">
                <a:latin typeface="Times New Roman" panose="02020603050405020304" pitchFamily="18" charset="0"/>
                <a:ea typeface="Tahoma" pitchFamily="34" charset="0"/>
                <a:cs typeface="Times New Roman" panose="02020603050405020304" pitchFamily="18" charset="0"/>
              </a:rPr>
              <a:t>To determine the volume of a non-isothermal PFR, both materials and energy balance equations are mandatory since temperature varies with volume of PFR.</a:t>
            </a:r>
          </a:p>
          <a:p>
            <a:pPr marL="0" indent="0" algn="just">
              <a:buNone/>
            </a:pPr>
            <a:r>
              <a:rPr lang="en-US" sz="2400" dirty="0">
                <a:latin typeface="Times New Roman" panose="02020603050405020304" pitchFamily="18" charset="0"/>
                <a:ea typeface="Tahoma" pitchFamily="34" charset="0"/>
                <a:cs typeface="Times New Roman" panose="02020603050405020304" pitchFamily="18" charset="0"/>
              </a:rPr>
              <a:t> </a:t>
            </a:r>
            <a:r>
              <a:rPr lang="en-US" sz="2400" b="1" dirty="0">
                <a:latin typeface="Times New Roman" panose="02020603050405020304" pitchFamily="18" charset="0"/>
                <a:ea typeface="Tahoma" pitchFamily="34" charset="0"/>
                <a:cs typeface="Times New Roman" panose="02020603050405020304" pitchFamily="18" charset="0"/>
              </a:rPr>
              <a:t>However</a:t>
            </a:r>
            <a:r>
              <a:rPr lang="en-US" sz="2400" dirty="0">
                <a:latin typeface="Times New Roman" panose="02020603050405020304" pitchFamily="18" charset="0"/>
                <a:ea typeface="Tahoma" pitchFamily="34" charset="0"/>
                <a:cs typeface="Times New Roman" panose="02020603050405020304" pitchFamily="18" charset="0"/>
              </a:rPr>
              <a:t>, in the case of isothermal PFR, material balance is enough to determine the volume of a PFR.</a:t>
            </a:r>
          </a:p>
        </p:txBody>
      </p:sp>
      <p:sp>
        <p:nvSpPr>
          <p:cNvPr id="5" name="Slide Number Placeholder 4">
            <a:extLst>
              <a:ext uri="{FF2B5EF4-FFF2-40B4-BE49-F238E27FC236}">
                <a16:creationId xmlns:a16="http://schemas.microsoft.com/office/drawing/2014/main" id="{03A74B90-2F4D-C037-B2B5-E88124E6C2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Title 1">
            <a:extLst>
              <a:ext uri="{FF2B5EF4-FFF2-40B4-BE49-F238E27FC236}">
                <a16:creationId xmlns:a16="http://schemas.microsoft.com/office/drawing/2014/main" id="{32976B2D-E5D4-0BE2-228A-D79EDD8C409C}"/>
              </a:ext>
            </a:extLst>
          </p:cNvPr>
          <p:cNvSpPr>
            <a:spLocks noGrp="1"/>
          </p:cNvSpPr>
          <p:nvPr>
            <p:ph type="title"/>
          </p:nvPr>
        </p:nvSpPr>
        <p:spPr>
          <a:xfrm>
            <a:off x="457200" y="162342"/>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5973A1A8-A9B2-129C-D748-921548A6DF6C}"/>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6" name="Straight Connector 5">
            <a:extLst>
              <a:ext uri="{FF2B5EF4-FFF2-40B4-BE49-F238E27FC236}">
                <a16:creationId xmlns:a16="http://schemas.microsoft.com/office/drawing/2014/main" id="{85B0D2AE-C94D-0FB8-FE55-F6E2A47A59A7}"/>
              </a:ext>
            </a:extLst>
          </p:cNvPr>
          <p:cNvCxnSpPr>
            <a:cxnSpLocks/>
          </p:cNvCxnSpPr>
          <p:nvPr/>
        </p:nvCxnSpPr>
        <p:spPr>
          <a:xfrm>
            <a:off x="0" y="619541"/>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4EA3061E-3794-26AA-D203-39C2DFBD48CD}"/>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250136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E414F4-5C66-E923-329D-EC670EA1FE45}"/>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EE6C4D8-4263-69EC-5FD3-A1921A0E0F0C}"/>
                  </a:ext>
                </a:extLst>
              </p:cNvPr>
              <p:cNvSpPr>
                <a:spLocks noGrp="1"/>
              </p:cNvSpPr>
              <p:nvPr>
                <p:ph idx="1"/>
              </p:nvPr>
            </p:nvSpPr>
            <p:spPr>
              <a:xfrm>
                <a:off x="228600" y="589724"/>
                <a:ext cx="8763000" cy="5766626"/>
              </a:xfrm>
            </p:spPr>
            <p:txBody>
              <a:bodyPr>
                <a:normAutofit/>
              </a:bodyPr>
              <a:lstStyle/>
              <a:p>
                <a:pPr marL="0" indent="0">
                  <a:buNone/>
                </a:pPr>
                <a:r>
                  <a:rPr lang="en-US" sz="2400" dirty="0">
                    <a:latin typeface="Times New Roman" panose="02020603050405020304" pitchFamily="18" charset="0"/>
                    <a:ea typeface="Tahoma" pitchFamily="34" charset="0"/>
                    <a:cs typeface="Times New Roman" panose="02020603050405020304" pitchFamily="18" charset="0"/>
                  </a:rPr>
                  <a:t>The molar flow rate is equal to the product of concentration and volumetric flow rate.</a:t>
                </a:r>
              </a:p>
              <a:p>
                <a:pPr marL="0" indent="0">
                  <a:lnSpc>
                    <a:spcPct val="150000"/>
                  </a:lnSpc>
                  <a:buNone/>
                </a:pPr>
                <a14:m>
                  <m:oMath xmlns:m="http://schemas.openxmlformats.org/officeDocument/2006/math">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𝐴𝑜</m:t>
                        </m:r>
                      </m:sub>
                    </m:sSub>
                    <m:r>
                      <a:rPr lang="en-US" sz="2400" i="1">
                        <a:latin typeface="Cambria Math" panose="02040503050406030204" pitchFamily="18" charset="0"/>
                        <a:ea typeface="Tahoma" pitchFamily="34" charset="0"/>
                        <a:cs typeface="Times New Roman" panose="02020603050405020304" pitchFamily="18" charset="0"/>
                      </a:rPr>
                      <m:t>=</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𝐶</m:t>
                        </m:r>
                      </m:e>
                      <m:sub>
                        <m:r>
                          <a:rPr lang="en-US" sz="2400" i="1">
                            <a:latin typeface="Cambria Math" panose="02040503050406030204" pitchFamily="18" charset="0"/>
                            <a:ea typeface="Tahoma" pitchFamily="34" charset="0"/>
                            <a:cs typeface="Times New Roman" panose="02020603050405020304" pitchFamily="18" charset="0"/>
                          </a:rPr>
                          <m:t>𝐴𝑜</m:t>
                        </m:r>
                      </m:sub>
                    </m:sSub>
                    <m:r>
                      <a:rPr lang="en-US" sz="2400" i="1">
                        <a:latin typeface="Cambria Math" panose="02040503050406030204" pitchFamily="18" charset="0"/>
                        <a:ea typeface="Tahoma" pitchFamily="34" charset="0"/>
                        <a:cs typeface="Times New Roman" panose="02020603050405020304" pitchFamily="18" charset="0"/>
                        <a:sym typeface="Symbol" panose="05050102010706020507" pitchFamily="18" charset="2"/>
                      </a:rPr>
                      <m:t></m:t>
                    </m:r>
                  </m:oMath>
                </a14:m>
                <a:r>
                  <a:rPr lang="en-US" sz="2400" baseline="-25000" dirty="0">
                    <a:latin typeface="Times New Roman" panose="02020603050405020304" pitchFamily="18" charset="0"/>
                    <a:ea typeface="Tahoma" pitchFamily="34" charset="0"/>
                    <a:cs typeface="Times New Roman" panose="02020603050405020304" pitchFamily="18" charset="0"/>
                  </a:rPr>
                  <a:t>o</a:t>
                </a:r>
                <a:r>
                  <a:rPr lang="en-US" sz="2400" dirty="0">
                    <a:latin typeface="Times New Roman" panose="02020603050405020304" pitchFamily="18" charset="0"/>
                    <a:ea typeface="Tahoma" pitchFamily="34" charset="0"/>
                    <a:cs typeface="Times New Roman" panose="02020603050405020304" pitchFamily="18" charset="0"/>
                  </a:rPr>
                  <a:t>                                                                       (6.8)</a:t>
                </a:r>
              </a:p>
              <a:p>
                <a:pPr marL="0" indent="0">
                  <a:lnSpc>
                    <a:spcPct val="150000"/>
                  </a:lnSpc>
                  <a:buNone/>
                </a:pPr>
                <a14:m>
                  <m:oMath xmlns:m="http://schemas.openxmlformats.org/officeDocument/2006/math">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𝐹</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𝐶</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sym typeface="Symbol" panose="05050102010706020507" pitchFamily="18" charset="2"/>
                      </a:rPr>
                      <m:t></m:t>
                    </m:r>
                    <m:r>
                      <a:rPr lang="en-US" sz="2400" i="1" baseline="-25000">
                        <a:latin typeface="Cambria Math" panose="02040503050406030204" pitchFamily="18" charset="0"/>
                        <a:ea typeface="Tahoma" pitchFamily="34" charset="0"/>
                        <a:cs typeface="Times New Roman" panose="02020603050405020304" pitchFamily="18" charset="0"/>
                        <a:sym typeface="Symbol" panose="05050102010706020507" pitchFamily="18" charset="2"/>
                      </a:rPr>
                      <m:t>𝑜</m:t>
                    </m:r>
                  </m:oMath>
                </a14:m>
                <a:r>
                  <a:rPr lang="en-US" sz="2400" dirty="0">
                    <a:latin typeface="Times New Roman" panose="02020603050405020304" pitchFamily="18" charset="0"/>
                    <a:ea typeface="Tahoma" pitchFamily="34" charset="0"/>
                    <a:cs typeface="Times New Roman" panose="02020603050405020304" pitchFamily="18" charset="0"/>
                  </a:rPr>
                  <a:t>                                                                           (6.9)</a:t>
                </a:r>
              </a:p>
              <a:p>
                <a:pPr marL="0" indent="0" algn="just">
                  <a:buNone/>
                </a:pPr>
                <a:r>
                  <a:rPr lang="en-US" sz="2400" dirty="0">
                    <a:latin typeface="Times New Roman" panose="02020603050405020304" pitchFamily="18" charset="0"/>
                    <a:ea typeface="Tahoma" pitchFamily="34" charset="0"/>
                    <a:cs typeface="Times New Roman" panose="02020603050405020304" pitchFamily="18" charset="0"/>
                  </a:rPr>
                  <a:t>The space time is obtained using the  basic design equation in terms of conversion  for constant volumetric flow rate:</a:t>
                </a:r>
              </a:p>
              <a:p>
                <a:pPr marL="0" indent="0">
                  <a:lnSpc>
                    <a:spcPct val="150000"/>
                  </a:lnSpc>
                  <a:buNone/>
                </a:pPr>
                <a:r>
                  <a:rPr lang="en-US" sz="2400" b="1" dirty="0">
                    <a:latin typeface="Times New Roman" panose="02020603050405020304" pitchFamily="18" charset="0"/>
                    <a:ea typeface="Tahoma" pitchFamily="34" charset="0"/>
                    <a:cs typeface="Times New Roman" panose="02020603050405020304" pitchFamily="18" charset="0"/>
                  </a:rPr>
                  <a:t>  </a:t>
                </a:r>
                <a14:m>
                  <m:oMath xmlns:m="http://schemas.openxmlformats.org/officeDocument/2006/math">
                    <m:r>
                      <a:rPr lang="en-US" sz="2400" b="1" i="1">
                        <a:solidFill>
                          <a:srgbClr val="0070C0"/>
                        </a:solidFill>
                        <a:latin typeface="Cambria Math"/>
                        <a:ea typeface="Cambria Math"/>
                        <a:cs typeface="Tahoma" pitchFamily="34" charset="0"/>
                      </a:rPr>
                      <m:t>𝝉</m:t>
                    </m:r>
                    <m:r>
                      <a:rPr lang="en-US" sz="2400" b="1" i="1">
                        <a:solidFill>
                          <a:srgbClr val="0070C0"/>
                        </a:solidFill>
                        <a:latin typeface="Cambria Math"/>
                        <a:ea typeface="Cambria Math"/>
                        <a:cs typeface="Tahoma" pitchFamily="34" charset="0"/>
                      </a:rPr>
                      <m:t>=</m:t>
                    </m:r>
                    <m:f>
                      <m:fPr>
                        <m:ctrlPr>
                          <a:rPr lang="en-US" sz="2400" b="1" i="1">
                            <a:solidFill>
                              <a:srgbClr val="0070C0"/>
                            </a:solidFill>
                            <a:latin typeface="Cambria Math" panose="02040503050406030204" pitchFamily="18" charset="0"/>
                            <a:ea typeface="Cambria Math"/>
                            <a:cs typeface="Tahoma" pitchFamily="34" charset="0"/>
                          </a:rPr>
                        </m:ctrlPr>
                      </m:fPr>
                      <m:num>
                        <m:r>
                          <a:rPr lang="en-US" sz="2400" b="1" i="1">
                            <a:solidFill>
                              <a:srgbClr val="0070C0"/>
                            </a:solidFill>
                            <a:latin typeface="Cambria Math"/>
                            <a:ea typeface="Cambria Math"/>
                            <a:cs typeface="Tahoma" pitchFamily="34" charset="0"/>
                          </a:rPr>
                          <m:t>𝑽</m:t>
                        </m:r>
                      </m:num>
                      <m:den>
                        <m:sSub>
                          <m:sSubPr>
                            <m:ctrlPr>
                              <a:rPr lang="en-US" sz="2400" b="1" i="1">
                                <a:solidFill>
                                  <a:srgbClr val="0070C0"/>
                                </a:solidFill>
                                <a:latin typeface="Cambria Math" panose="02040503050406030204" pitchFamily="18" charset="0"/>
                                <a:ea typeface="Cambria Math"/>
                                <a:cs typeface="Tahoma" pitchFamily="34" charset="0"/>
                              </a:rPr>
                            </m:ctrlPr>
                          </m:sSubPr>
                          <m:e>
                            <m:r>
                              <a:rPr lang="en-US" sz="2400" b="1" i="1">
                                <a:solidFill>
                                  <a:srgbClr val="0070C0"/>
                                </a:solidFill>
                                <a:latin typeface="Cambria Math"/>
                                <a:ea typeface="Cambria Math"/>
                                <a:cs typeface="Tahoma" pitchFamily="34" charset="0"/>
                              </a:rPr>
                              <m:t>𝝊</m:t>
                            </m:r>
                          </m:e>
                          <m:sub>
                            <m:r>
                              <a:rPr lang="en-US" sz="2400" b="1" i="1">
                                <a:solidFill>
                                  <a:srgbClr val="0070C0"/>
                                </a:solidFill>
                                <a:latin typeface="Cambria Math"/>
                                <a:ea typeface="Cambria Math"/>
                                <a:cs typeface="Tahoma" pitchFamily="34" charset="0"/>
                              </a:rPr>
                              <m:t>𝟎</m:t>
                            </m:r>
                          </m:sub>
                        </m:sSub>
                      </m:den>
                    </m:f>
                    <m:r>
                      <a:rPr lang="en-US" sz="2400" b="1" i="1">
                        <a:solidFill>
                          <a:srgbClr val="0070C0"/>
                        </a:solidFill>
                        <a:latin typeface="Cambria Math"/>
                        <a:ea typeface="Cambria Math"/>
                        <a:cs typeface="Tahoma" pitchFamily="34" charset="0"/>
                      </a:rPr>
                      <m:t>=</m:t>
                    </m:r>
                    <m:sSub>
                      <m:sSubPr>
                        <m:ctrlPr>
                          <a:rPr lang="en-US" sz="2400" b="1" i="1">
                            <a:solidFill>
                              <a:srgbClr val="0070C0"/>
                            </a:solidFill>
                            <a:latin typeface="Cambria Math" panose="02040503050406030204" pitchFamily="18" charset="0"/>
                            <a:ea typeface="Cambria Math"/>
                            <a:cs typeface="Tahoma" pitchFamily="34" charset="0"/>
                          </a:rPr>
                        </m:ctrlPr>
                      </m:sSubPr>
                      <m:e>
                        <m:r>
                          <a:rPr lang="en-US" sz="2400" b="1" i="1">
                            <a:solidFill>
                              <a:srgbClr val="0070C0"/>
                            </a:solidFill>
                            <a:latin typeface="Cambria Math"/>
                            <a:ea typeface="Cambria Math"/>
                            <a:cs typeface="Tahoma" pitchFamily="34" charset="0"/>
                          </a:rPr>
                          <m:t>𝑪</m:t>
                        </m:r>
                      </m:e>
                      <m:sub>
                        <m:r>
                          <a:rPr lang="en-US" sz="2400" b="1" i="1">
                            <a:solidFill>
                              <a:srgbClr val="0070C0"/>
                            </a:solidFill>
                            <a:latin typeface="Cambria Math"/>
                            <a:ea typeface="Cambria Math"/>
                            <a:cs typeface="Tahoma" pitchFamily="34" charset="0"/>
                          </a:rPr>
                          <m:t>𝑨</m:t>
                        </m:r>
                        <m:r>
                          <a:rPr lang="en-US" sz="2400" b="1" i="1">
                            <a:solidFill>
                              <a:srgbClr val="0070C0"/>
                            </a:solidFill>
                            <a:latin typeface="Cambria Math"/>
                            <a:ea typeface="Cambria Math"/>
                            <a:cs typeface="Tahoma" pitchFamily="34" charset="0"/>
                          </a:rPr>
                          <m:t>𝟎</m:t>
                        </m:r>
                      </m:sub>
                    </m:sSub>
                    <m:nary>
                      <m:naryPr>
                        <m:limLoc m:val="undOvr"/>
                        <m:ctrlPr>
                          <a:rPr lang="en-US" sz="2400" b="1" i="1">
                            <a:solidFill>
                              <a:srgbClr val="0070C0"/>
                            </a:solidFill>
                            <a:latin typeface="Cambria Math" panose="02040503050406030204" pitchFamily="18" charset="0"/>
                            <a:ea typeface="Cambria Math"/>
                            <a:cs typeface="Tahoma" pitchFamily="34" charset="0"/>
                          </a:rPr>
                        </m:ctrlPr>
                      </m:naryPr>
                      <m:sub>
                        <m:r>
                          <m:rPr>
                            <m:brk m:alnAt="24"/>
                          </m:rPr>
                          <a:rPr lang="en-US" sz="2400" b="1" i="1">
                            <a:solidFill>
                              <a:srgbClr val="0070C0"/>
                            </a:solidFill>
                            <a:latin typeface="Cambria Math"/>
                            <a:ea typeface="Cambria Math"/>
                            <a:cs typeface="Tahoma" pitchFamily="34" charset="0"/>
                          </a:rPr>
                          <m:t>𝟎</m:t>
                        </m:r>
                      </m:sub>
                      <m:sup>
                        <m:sSub>
                          <m:sSubPr>
                            <m:ctrlPr>
                              <a:rPr lang="en-US" sz="2400" b="1" i="1">
                                <a:solidFill>
                                  <a:srgbClr val="0070C0"/>
                                </a:solidFill>
                                <a:latin typeface="Cambria Math" panose="02040503050406030204" pitchFamily="18" charset="0"/>
                                <a:ea typeface="Cambria Math"/>
                                <a:cs typeface="Tahoma" pitchFamily="34" charset="0"/>
                              </a:rPr>
                            </m:ctrlPr>
                          </m:sSubPr>
                          <m:e>
                            <m:r>
                              <a:rPr lang="en-US" sz="2400" b="1" i="1">
                                <a:solidFill>
                                  <a:srgbClr val="0070C0"/>
                                </a:solidFill>
                                <a:latin typeface="Cambria Math"/>
                                <a:ea typeface="Cambria Math"/>
                                <a:cs typeface="Tahoma" pitchFamily="34" charset="0"/>
                              </a:rPr>
                              <m:t>𝑿</m:t>
                            </m:r>
                          </m:e>
                          <m:sub>
                            <m:r>
                              <a:rPr lang="en-US" sz="2400" b="1" i="1">
                                <a:solidFill>
                                  <a:srgbClr val="0070C0"/>
                                </a:solidFill>
                                <a:latin typeface="Cambria Math"/>
                                <a:ea typeface="Cambria Math"/>
                                <a:cs typeface="Tahoma" pitchFamily="34" charset="0"/>
                              </a:rPr>
                              <m:t>𝑨</m:t>
                            </m:r>
                          </m:sub>
                        </m:sSub>
                      </m:sup>
                      <m:e>
                        <m:f>
                          <m:fPr>
                            <m:ctrlPr>
                              <a:rPr lang="en-US" sz="2400" b="1" i="1">
                                <a:solidFill>
                                  <a:srgbClr val="0070C0"/>
                                </a:solidFill>
                                <a:latin typeface="Cambria Math" panose="02040503050406030204" pitchFamily="18" charset="0"/>
                                <a:ea typeface="Cambria Math"/>
                                <a:cs typeface="Tahoma" pitchFamily="34" charset="0"/>
                              </a:rPr>
                            </m:ctrlPr>
                          </m:fPr>
                          <m:num>
                            <m:sSub>
                              <m:sSubPr>
                                <m:ctrlPr>
                                  <a:rPr lang="en-US" sz="2400" b="1" i="1">
                                    <a:solidFill>
                                      <a:srgbClr val="0070C0"/>
                                    </a:solidFill>
                                    <a:latin typeface="Cambria Math" panose="02040503050406030204" pitchFamily="18" charset="0"/>
                                    <a:ea typeface="Cambria Math"/>
                                    <a:cs typeface="Tahoma" pitchFamily="34" charset="0"/>
                                  </a:rPr>
                                </m:ctrlPr>
                              </m:sSubPr>
                              <m:e>
                                <m:r>
                                  <a:rPr lang="en-US" sz="2400" b="1" i="1">
                                    <a:solidFill>
                                      <a:srgbClr val="0070C0"/>
                                    </a:solidFill>
                                    <a:latin typeface="Cambria Math"/>
                                    <a:ea typeface="Cambria Math"/>
                                    <a:cs typeface="Tahoma" pitchFamily="34" charset="0"/>
                                  </a:rPr>
                                  <m:t>𝒅𝑿</m:t>
                                </m:r>
                              </m:e>
                              <m:sub>
                                <m:r>
                                  <a:rPr lang="en-US" sz="2400" b="1" i="1">
                                    <a:solidFill>
                                      <a:srgbClr val="0070C0"/>
                                    </a:solidFill>
                                    <a:latin typeface="Cambria Math"/>
                                    <a:ea typeface="Cambria Math"/>
                                    <a:cs typeface="Tahoma" pitchFamily="34" charset="0"/>
                                  </a:rPr>
                                  <m:t>𝑨</m:t>
                                </m:r>
                              </m:sub>
                            </m:sSub>
                          </m:num>
                          <m:den>
                            <m:sSub>
                              <m:sSubPr>
                                <m:ctrlPr>
                                  <a:rPr lang="en-US" sz="2400" b="1" i="1">
                                    <a:solidFill>
                                      <a:srgbClr val="0070C0"/>
                                    </a:solidFill>
                                    <a:latin typeface="Cambria Math" panose="02040503050406030204" pitchFamily="18" charset="0"/>
                                    <a:ea typeface="Cambria Math"/>
                                    <a:cs typeface="Tahoma" pitchFamily="34" charset="0"/>
                                  </a:rPr>
                                </m:ctrlPr>
                              </m:sSubPr>
                              <m:e>
                                <m:r>
                                  <a:rPr lang="en-US" sz="2400" b="1" i="1" smtClean="0">
                                    <a:solidFill>
                                      <a:srgbClr val="0070C0"/>
                                    </a:solidFill>
                                    <a:latin typeface="Cambria Math" panose="02040503050406030204" pitchFamily="18" charset="0"/>
                                    <a:ea typeface="Cambria Math"/>
                                    <a:cs typeface="Tahoma" pitchFamily="34" charset="0"/>
                                  </a:rPr>
                                  <m:t>(</m:t>
                                </m:r>
                                <m:r>
                                  <a:rPr lang="en-US" sz="2400" b="1" i="1">
                                    <a:solidFill>
                                      <a:srgbClr val="0070C0"/>
                                    </a:solidFill>
                                    <a:latin typeface="Cambria Math"/>
                                    <a:ea typeface="Cambria Math"/>
                                    <a:cs typeface="Tahoma" pitchFamily="34" charset="0"/>
                                  </a:rPr>
                                  <m:t>−</m:t>
                                </m:r>
                                <m:r>
                                  <a:rPr lang="en-US" sz="2400" b="1" i="1">
                                    <a:solidFill>
                                      <a:srgbClr val="0070C0"/>
                                    </a:solidFill>
                                    <a:latin typeface="Cambria Math"/>
                                    <a:ea typeface="Cambria Math"/>
                                    <a:cs typeface="Tahoma" pitchFamily="34" charset="0"/>
                                  </a:rPr>
                                  <m:t>𝒓</m:t>
                                </m:r>
                              </m:e>
                              <m:sub>
                                <m:r>
                                  <a:rPr lang="en-US" sz="2400" b="1" i="1">
                                    <a:solidFill>
                                      <a:srgbClr val="0070C0"/>
                                    </a:solidFill>
                                    <a:latin typeface="Cambria Math"/>
                                    <a:ea typeface="Cambria Math"/>
                                    <a:cs typeface="Tahoma" pitchFamily="34" charset="0"/>
                                  </a:rPr>
                                  <m:t>𝑨</m:t>
                                </m:r>
                              </m:sub>
                            </m:sSub>
                            <m:r>
                              <a:rPr lang="en-US" sz="2400" b="1" i="1" smtClean="0">
                                <a:solidFill>
                                  <a:srgbClr val="0070C0"/>
                                </a:solidFill>
                                <a:latin typeface="Cambria Math" panose="02040503050406030204" pitchFamily="18" charset="0"/>
                                <a:ea typeface="Cambria Math"/>
                                <a:cs typeface="Tahoma" pitchFamily="34" charset="0"/>
                              </a:rPr>
                              <m:t>)</m:t>
                            </m:r>
                          </m:den>
                        </m:f>
                      </m:e>
                    </m:nary>
                  </m:oMath>
                </a14:m>
                <a:r>
                  <a:rPr lang="en-US" sz="2400" b="1" dirty="0">
                    <a:solidFill>
                      <a:srgbClr val="0070C0"/>
                    </a:solidFill>
                    <a:latin typeface="Times New Roman" panose="02020603050405020304" pitchFamily="18" charset="0"/>
                    <a:ea typeface="Tahoma" pitchFamily="34" charset="0"/>
                    <a:cs typeface="Times New Roman" panose="02020603050405020304" pitchFamily="18" charset="0"/>
                  </a:rPr>
                  <a:t>                                                    </a:t>
                </a:r>
                <a:r>
                  <a:rPr lang="en-US" sz="2400" dirty="0">
                    <a:latin typeface="Times New Roman" panose="02020603050405020304" pitchFamily="18" charset="0"/>
                    <a:ea typeface="Tahoma" pitchFamily="34" charset="0"/>
                    <a:cs typeface="Times New Roman" panose="02020603050405020304" pitchFamily="18" charset="0"/>
                  </a:rPr>
                  <a:t>(6.10)</a:t>
                </a:r>
              </a:p>
              <a:p>
                <a:pPr marL="0" indent="0">
                  <a:lnSpc>
                    <a:spcPct val="150000"/>
                  </a:lnSpc>
                  <a:buNone/>
                </a:pPr>
                <a14:m>
                  <m:oMath xmlns:m="http://schemas.openxmlformats.org/officeDocument/2006/math">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𝐶</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𝐶</m:t>
                        </m:r>
                      </m:e>
                      <m:sub>
                        <m:r>
                          <a:rPr lang="en-US" sz="2400" i="1">
                            <a:latin typeface="Cambria Math" panose="02040503050406030204" pitchFamily="18" charset="0"/>
                            <a:ea typeface="Tahoma" pitchFamily="34" charset="0"/>
                            <a:cs typeface="Times New Roman" panose="02020603050405020304" pitchFamily="18" charset="0"/>
                          </a:rPr>
                          <m:t>𝐴𝑜</m:t>
                        </m:r>
                      </m:sub>
                    </m:sSub>
                    <m:r>
                      <a:rPr lang="en-US" sz="2400" i="1">
                        <a:latin typeface="Cambria Math" panose="02040503050406030204" pitchFamily="18" charset="0"/>
                        <a:ea typeface="Tahoma" pitchFamily="34" charset="0"/>
                        <a:cs typeface="Times New Roman" panose="02020603050405020304" pitchFamily="18" charset="0"/>
                      </a:rPr>
                      <m:t>(1−</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𝑋</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oMath>
                </a14:m>
                <a:r>
                  <a:rPr lang="en-US" sz="2400" dirty="0">
                    <a:latin typeface="Times New Roman" panose="02020603050405020304" pitchFamily="18" charset="0"/>
                    <a:ea typeface="Tahoma" pitchFamily="34" charset="0"/>
                    <a:cs typeface="Times New Roman" panose="02020603050405020304" pitchFamily="18" charset="0"/>
                  </a:rPr>
                  <a:t>                                                               (6.11)</a:t>
                </a:r>
              </a:p>
              <a:p>
                <a:pPr marL="0" indent="0">
                  <a:lnSpc>
                    <a:spcPct val="150000"/>
                  </a:lnSpc>
                  <a:buNone/>
                </a:pPr>
                <a:endParaRPr lang="en-US" sz="2400" dirty="0">
                  <a:latin typeface="Times New Roman" panose="02020603050405020304" pitchFamily="18" charset="0"/>
                  <a:ea typeface="Tahoma" pitchFamily="34" charset="0"/>
                  <a:cs typeface="Times New Roman" panose="02020603050405020304" pitchFamily="18" charset="0"/>
                </a:endParaRPr>
              </a:p>
              <a:p>
                <a:pPr marL="0" indent="0">
                  <a:buNone/>
                </a:pPr>
                <a:endParaRPr lang="en-US" sz="2400" dirty="0">
                  <a:latin typeface="Times New Roman" panose="02020603050405020304" pitchFamily="18" charset="0"/>
                  <a:ea typeface="Tahoma" pitchFamily="34"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ea typeface="Tahoma" pitchFamily="34"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2EE6C4D8-4263-69EC-5FD3-A1921A0E0F0C}"/>
                  </a:ext>
                </a:extLst>
              </p:cNvPr>
              <p:cNvSpPr>
                <a:spLocks noGrp="1" noRot="1" noChangeAspect="1" noMove="1" noResize="1" noEditPoints="1" noAdjustHandles="1" noChangeArrowheads="1" noChangeShapeType="1" noTextEdit="1"/>
              </p:cNvSpPr>
              <p:nvPr>
                <p:ph idx="1"/>
              </p:nvPr>
            </p:nvSpPr>
            <p:spPr>
              <a:xfrm>
                <a:off x="228600" y="589724"/>
                <a:ext cx="8763000" cy="5766626"/>
              </a:xfrm>
              <a:blipFill>
                <a:blip r:embed="rId2"/>
                <a:stretch>
                  <a:fillRect l="-1113" t="-846" r="-1044"/>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C02D30B6-9CED-6EB1-5F6A-6380C3BC4E5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Title 1">
            <a:extLst>
              <a:ext uri="{FF2B5EF4-FFF2-40B4-BE49-F238E27FC236}">
                <a16:creationId xmlns:a16="http://schemas.microsoft.com/office/drawing/2014/main" id="{53E7A4E5-290B-F8A2-7B16-8B94E5A6D52B}"/>
              </a:ext>
            </a:extLst>
          </p:cNvPr>
          <p:cNvSpPr>
            <a:spLocks noGrp="1"/>
          </p:cNvSpPr>
          <p:nvPr>
            <p:ph type="title"/>
          </p:nvPr>
        </p:nvSpPr>
        <p:spPr>
          <a:xfrm>
            <a:off x="457200" y="132525"/>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52E41530-078A-E0E3-689B-567373570DAA}"/>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6" name="Straight Connector 5">
            <a:extLst>
              <a:ext uri="{FF2B5EF4-FFF2-40B4-BE49-F238E27FC236}">
                <a16:creationId xmlns:a16="http://schemas.microsoft.com/office/drawing/2014/main" id="{6B0C2E76-D03D-DBCC-3759-94C6CC424C3C}"/>
              </a:ext>
            </a:extLst>
          </p:cNvPr>
          <p:cNvCxnSpPr>
            <a:cxnSpLocks/>
          </p:cNvCxnSpPr>
          <p:nvPr/>
        </p:nvCxnSpPr>
        <p:spPr>
          <a:xfrm>
            <a:off x="0" y="589724"/>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BCDDF05D-BC1E-0415-4EAB-3362622321F4}"/>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10271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877A8-5EC4-FFC4-EF08-4EBF6882475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1355DC0-D5FF-2909-77C0-D2940CEBA1D3}"/>
                  </a:ext>
                </a:extLst>
              </p:cNvPr>
              <p:cNvSpPr>
                <a:spLocks noGrp="1"/>
              </p:cNvSpPr>
              <p:nvPr>
                <p:ph idx="1"/>
              </p:nvPr>
            </p:nvSpPr>
            <p:spPr>
              <a:xfrm>
                <a:off x="228600" y="589724"/>
                <a:ext cx="8763000" cy="5766626"/>
              </a:xfrm>
            </p:spPr>
            <p:txBody>
              <a:bodyPr>
                <a:normAutofit/>
              </a:bodyPr>
              <a:lstStyle/>
              <a:p>
                <a:pPr marL="0" indent="0">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By differentiating equation (6.11), you get: </a:t>
                </a:r>
              </a:p>
              <a:p>
                <a:pPr marL="0" indent="0">
                  <a:lnSpc>
                    <a:spcPct val="150000"/>
                  </a:lnSpc>
                  <a:buNone/>
                </a:pPr>
                <a14:m>
                  <m:oMath xmlns:m="http://schemas.openxmlformats.org/officeDocument/2006/math">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𝑑𝐶</m:t>
                        </m:r>
                      </m:e>
                      <m:sub>
                        <m:r>
                          <a:rPr lang="en-US" sz="2400" i="1">
                            <a:latin typeface="Cambria Math" panose="02040503050406030204" pitchFamily="18" charset="0"/>
                            <a:ea typeface="Tahoma" pitchFamily="34" charset="0"/>
                            <a:cs typeface="Times New Roman" panose="02020603050405020304" pitchFamily="18" charset="0"/>
                          </a:rPr>
                          <m:t>𝐴</m:t>
                        </m:r>
                      </m:sub>
                    </m:sSub>
                    <m:r>
                      <a:rPr lang="en-US" sz="2400" i="1">
                        <a:latin typeface="Cambria Math" panose="02040503050406030204" pitchFamily="18" charset="0"/>
                        <a:ea typeface="Tahoma" pitchFamily="34" charset="0"/>
                        <a:cs typeface="Times New Roman" panose="02020603050405020304" pitchFamily="18" charset="0"/>
                      </a:rPr>
                      <m:t>=−</m:t>
                    </m:r>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𝐶</m:t>
                        </m:r>
                      </m:e>
                      <m:sub>
                        <m:r>
                          <a:rPr lang="en-US" sz="2400" i="1">
                            <a:latin typeface="Cambria Math" panose="02040503050406030204" pitchFamily="18" charset="0"/>
                            <a:ea typeface="Tahoma" pitchFamily="34" charset="0"/>
                            <a:cs typeface="Times New Roman" panose="02020603050405020304" pitchFamily="18" charset="0"/>
                          </a:rPr>
                          <m:t>𝐴𝑜</m:t>
                        </m:r>
                      </m:sub>
                    </m:sSub>
                    <m:sSub>
                      <m:sSubPr>
                        <m:ctrlPr>
                          <a:rPr lang="en-US" sz="2400" i="1">
                            <a:latin typeface="Cambria Math" panose="02040503050406030204" pitchFamily="18" charset="0"/>
                            <a:ea typeface="Tahoma" pitchFamily="34" charset="0"/>
                            <a:cs typeface="Times New Roman" panose="02020603050405020304" pitchFamily="18" charset="0"/>
                          </a:rPr>
                        </m:ctrlPr>
                      </m:sSubPr>
                      <m:e>
                        <m:r>
                          <a:rPr lang="en-US" sz="2400" i="1">
                            <a:latin typeface="Cambria Math" panose="02040503050406030204" pitchFamily="18" charset="0"/>
                            <a:ea typeface="Tahoma" pitchFamily="34" charset="0"/>
                            <a:cs typeface="Times New Roman" panose="02020603050405020304" pitchFamily="18" charset="0"/>
                          </a:rPr>
                          <m:t>𝑑𝑋</m:t>
                        </m:r>
                      </m:e>
                      <m:sub>
                        <m:r>
                          <a:rPr lang="en-US" sz="2400" i="1">
                            <a:latin typeface="Cambria Math" panose="02040503050406030204" pitchFamily="18" charset="0"/>
                            <a:ea typeface="Tahoma" pitchFamily="34" charset="0"/>
                            <a:cs typeface="Times New Roman" panose="02020603050405020304" pitchFamily="18" charset="0"/>
                          </a:rPr>
                          <m:t>𝐴</m:t>
                        </m:r>
                      </m:sub>
                    </m:sSub>
                  </m:oMath>
                </a14:m>
                <a:r>
                  <a:rPr lang="en-US" sz="2400" dirty="0">
                    <a:latin typeface="Times New Roman" panose="02020603050405020304" pitchFamily="18" charset="0"/>
                    <a:ea typeface="Tahoma" pitchFamily="34" charset="0"/>
                    <a:cs typeface="Times New Roman" panose="02020603050405020304" pitchFamily="18" charset="0"/>
                  </a:rPr>
                  <a:t>                                                               (6.12)</a:t>
                </a:r>
              </a:p>
              <a:p>
                <a:pPr marL="0" indent="0">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The space time is also obtained using the  basic design equation in terms of concentration for constant volumetric flow rate:</a:t>
                </a:r>
                <a:br>
                  <a:rPr lang="en-US" sz="2400" dirty="0">
                    <a:latin typeface="Times New Roman" panose="02020603050405020304" pitchFamily="18" charset="0"/>
                    <a:ea typeface="Tahoma" pitchFamily="34" charset="0"/>
                    <a:cs typeface="Times New Roman" panose="02020603050405020304" pitchFamily="18" charset="0"/>
                  </a:rPr>
                </a:br>
                <a14:m>
                  <m:oMath xmlns:m="http://schemas.openxmlformats.org/officeDocument/2006/math">
                    <m:r>
                      <a:rPr lang="en-US" sz="2400" i="1">
                        <a:solidFill>
                          <a:srgbClr val="C00000"/>
                        </a:solidFill>
                        <a:latin typeface="Cambria Math"/>
                        <a:ea typeface="Cambria Math"/>
                        <a:cs typeface="Tahoma" pitchFamily="34" charset="0"/>
                      </a:rPr>
                      <m:t>𝜏</m:t>
                    </m:r>
                    <m:r>
                      <a:rPr lang="en-US" sz="2400" i="1">
                        <a:solidFill>
                          <a:srgbClr val="C00000"/>
                        </a:solidFill>
                        <a:latin typeface="Cambria Math"/>
                        <a:ea typeface="Cambria Math"/>
                        <a:cs typeface="Tahoma" pitchFamily="34" charset="0"/>
                      </a:rPr>
                      <m:t>=</m:t>
                    </m:r>
                    <m:f>
                      <m:fPr>
                        <m:ctrlPr>
                          <a:rPr lang="en-US" sz="2400" i="1">
                            <a:solidFill>
                              <a:srgbClr val="C00000"/>
                            </a:solidFill>
                            <a:latin typeface="Cambria Math" panose="02040503050406030204" pitchFamily="18" charset="0"/>
                            <a:ea typeface="Cambria Math"/>
                            <a:cs typeface="Tahoma" pitchFamily="34" charset="0"/>
                          </a:rPr>
                        </m:ctrlPr>
                      </m:fPr>
                      <m:num>
                        <m:r>
                          <a:rPr lang="en-US" sz="2400" i="1">
                            <a:solidFill>
                              <a:srgbClr val="C00000"/>
                            </a:solidFill>
                            <a:latin typeface="Cambria Math"/>
                            <a:ea typeface="Cambria Math"/>
                            <a:cs typeface="Tahoma" pitchFamily="34" charset="0"/>
                          </a:rPr>
                          <m:t>𝑉</m:t>
                        </m:r>
                      </m:num>
                      <m:den>
                        <m:sSub>
                          <m:sSubPr>
                            <m:ctrlPr>
                              <a:rPr lang="en-US" sz="2400" i="1">
                                <a:solidFill>
                                  <a:srgbClr val="C00000"/>
                                </a:solidFill>
                                <a:latin typeface="Cambria Math" panose="02040503050406030204" pitchFamily="18" charset="0"/>
                                <a:ea typeface="Cambria Math"/>
                                <a:cs typeface="Tahoma" pitchFamily="34" charset="0"/>
                              </a:rPr>
                            </m:ctrlPr>
                          </m:sSubPr>
                          <m:e>
                            <m:r>
                              <a:rPr lang="en-US" sz="2400" i="1">
                                <a:solidFill>
                                  <a:srgbClr val="C00000"/>
                                </a:solidFill>
                                <a:latin typeface="Cambria Math"/>
                                <a:ea typeface="Cambria Math"/>
                                <a:cs typeface="Tahoma" pitchFamily="34" charset="0"/>
                              </a:rPr>
                              <m:t>𝜐</m:t>
                            </m:r>
                          </m:e>
                          <m:sub>
                            <m:r>
                              <a:rPr lang="en-US" sz="2400" i="1">
                                <a:solidFill>
                                  <a:srgbClr val="C00000"/>
                                </a:solidFill>
                                <a:latin typeface="Cambria Math"/>
                                <a:ea typeface="Cambria Math"/>
                                <a:cs typeface="Tahoma" pitchFamily="34" charset="0"/>
                              </a:rPr>
                              <m:t>0</m:t>
                            </m:r>
                          </m:sub>
                        </m:sSub>
                      </m:den>
                    </m:f>
                    <m:r>
                      <a:rPr lang="en-US" sz="2400" i="1">
                        <a:solidFill>
                          <a:srgbClr val="C00000"/>
                        </a:solidFill>
                        <a:latin typeface="Cambria Math"/>
                        <a:ea typeface="Cambria Math"/>
                        <a:cs typeface="Tahoma" pitchFamily="34" charset="0"/>
                      </a:rPr>
                      <m:t>=</m:t>
                    </m:r>
                    <m:nary>
                      <m:naryPr>
                        <m:limLoc m:val="undOvr"/>
                        <m:ctrlPr>
                          <a:rPr lang="en-US" sz="2400" i="1">
                            <a:solidFill>
                              <a:srgbClr val="C00000"/>
                            </a:solidFill>
                            <a:latin typeface="Cambria Math" panose="02040503050406030204" pitchFamily="18" charset="0"/>
                            <a:ea typeface="Cambria Math"/>
                            <a:cs typeface="Tahoma" pitchFamily="34" charset="0"/>
                          </a:rPr>
                        </m:ctrlPr>
                      </m:naryPr>
                      <m:sub>
                        <m:sSub>
                          <m:sSubPr>
                            <m:ctrlPr>
                              <a:rPr lang="en-US" sz="2400" i="1">
                                <a:solidFill>
                                  <a:srgbClr val="C00000"/>
                                </a:solidFill>
                                <a:latin typeface="Cambria Math" panose="02040503050406030204" pitchFamily="18" charset="0"/>
                                <a:ea typeface="Cambria Math"/>
                                <a:cs typeface="Tahoma" pitchFamily="34" charset="0"/>
                              </a:rPr>
                            </m:ctrlPr>
                          </m:sSubPr>
                          <m:e>
                            <m:r>
                              <a:rPr lang="en-US" sz="2400" i="1">
                                <a:solidFill>
                                  <a:srgbClr val="C00000"/>
                                </a:solidFill>
                                <a:latin typeface="Cambria Math"/>
                                <a:ea typeface="Cambria Math"/>
                                <a:cs typeface="Tahoma" pitchFamily="34" charset="0"/>
                              </a:rPr>
                              <m:t>𝐶</m:t>
                            </m:r>
                          </m:e>
                          <m:sub>
                            <m:r>
                              <a:rPr lang="en-US" sz="2400" i="1">
                                <a:solidFill>
                                  <a:srgbClr val="C00000"/>
                                </a:solidFill>
                                <a:latin typeface="Cambria Math"/>
                                <a:ea typeface="Cambria Math"/>
                                <a:cs typeface="Tahoma" pitchFamily="34" charset="0"/>
                              </a:rPr>
                              <m:t>𝐴</m:t>
                            </m:r>
                            <m:r>
                              <a:rPr lang="en-US" sz="2400" i="1">
                                <a:solidFill>
                                  <a:srgbClr val="C00000"/>
                                </a:solidFill>
                                <a:latin typeface="Cambria Math"/>
                                <a:ea typeface="Cambria Math"/>
                                <a:cs typeface="Tahoma" pitchFamily="34" charset="0"/>
                              </a:rPr>
                              <m:t>0</m:t>
                            </m:r>
                          </m:sub>
                        </m:sSub>
                      </m:sub>
                      <m:sup>
                        <m:sSub>
                          <m:sSubPr>
                            <m:ctrlPr>
                              <a:rPr lang="en-US" sz="2400" i="1">
                                <a:solidFill>
                                  <a:srgbClr val="C00000"/>
                                </a:solidFill>
                                <a:latin typeface="Cambria Math" panose="02040503050406030204" pitchFamily="18" charset="0"/>
                                <a:ea typeface="Cambria Math"/>
                                <a:cs typeface="Tahoma" pitchFamily="34" charset="0"/>
                              </a:rPr>
                            </m:ctrlPr>
                          </m:sSubPr>
                          <m:e>
                            <m:r>
                              <a:rPr lang="en-US" sz="2400" i="1">
                                <a:solidFill>
                                  <a:srgbClr val="C00000"/>
                                </a:solidFill>
                                <a:latin typeface="Cambria Math"/>
                                <a:ea typeface="Cambria Math"/>
                                <a:cs typeface="Tahoma" pitchFamily="34" charset="0"/>
                              </a:rPr>
                              <m:t>𝐶</m:t>
                            </m:r>
                          </m:e>
                          <m:sub>
                            <m:r>
                              <a:rPr lang="en-US" sz="2400" i="1">
                                <a:solidFill>
                                  <a:srgbClr val="C00000"/>
                                </a:solidFill>
                                <a:latin typeface="Cambria Math"/>
                                <a:ea typeface="Cambria Math"/>
                                <a:cs typeface="Tahoma" pitchFamily="34" charset="0"/>
                              </a:rPr>
                              <m:t>𝐴</m:t>
                            </m:r>
                          </m:sub>
                        </m:sSub>
                      </m:sup>
                      <m:e>
                        <m:f>
                          <m:fPr>
                            <m:ctrlPr>
                              <a:rPr lang="en-US" sz="2400" i="1">
                                <a:solidFill>
                                  <a:srgbClr val="C00000"/>
                                </a:solidFill>
                                <a:latin typeface="Cambria Math" panose="02040503050406030204" pitchFamily="18" charset="0"/>
                                <a:ea typeface="Cambria Math"/>
                                <a:cs typeface="Tahoma" pitchFamily="34" charset="0"/>
                              </a:rPr>
                            </m:ctrlPr>
                          </m:fPr>
                          <m:num>
                            <m:sSub>
                              <m:sSubPr>
                                <m:ctrlPr>
                                  <a:rPr lang="en-US" sz="2400" i="1">
                                    <a:solidFill>
                                      <a:srgbClr val="C00000"/>
                                    </a:solidFill>
                                    <a:latin typeface="Cambria Math" panose="02040503050406030204" pitchFamily="18" charset="0"/>
                                    <a:ea typeface="Cambria Math"/>
                                    <a:cs typeface="Tahoma" pitchFamily="34" charset="0"/>
                                  </a:rPr>
                                </m:ctrlPr>
                              </m:sSubPr>
                              <m:e>
                                <m:r>
                                  <a:rPr lang="en-US" sz="2400" i="1">
                                    <a:solidFill>
                                      <a:srgbClr val="C00000"/>
                                    </a:solidFill>
                                    <a:latin typeface="Cambria Math"/>
                                    <a:ea typeface="Cambria Math"/>
                                    <a:cs typeface="Tahoma" pitchFamily="34" charset="0"/>
                                  </a:rPr>
                                  <m:t>𝑑𝐶</m:t>
                                </m:r>
                              </m:e>
                              <m:sub>
                                <m:r>
                                  <a:rPr lang="en-US" sz="2400" i="1">
                                    <a:solidFill>
                                      <a:srgbClr val="C00000"/>
                                    </a:solidFill>
                                    <a:latin typeface="Cambria Math"/>
                                    <a:ea typeface="Cambria Math"/>
                                    <a:cs typeface="Tahoma" pitchFamily="34" charset="0"/>
                                  </a:rPr>
                                  <m:t>𝐴</m:t>
                                </m:r>
                              </m:sub>
                            </m:sSub>
                          </m:num>
                          <m:den>
                            <m:sSub>
                              <m:sSubPr>
                                <m:ctrlPr>
                                  <a:rPr lang="en-US" sz="2400" i="1">
                                    <a:solidFill>
                                      <a:srgbClr val="C00000"/>
                                    </a:solidFill>
                                    <a:latin typeface="Cambria Math" panose="02040503050406030204" pitchFamily="18" charset="0"/>
                                    <a:ea typeface="Cambria Math"/>
                                    <a:cs typeface="Tahoma" pitchFamily="34" charset="0"/>
                                  </a:rPr>
                                </m:ctrlPr>
                              </m:sSubPr>
                              <m:e>
                                <m:r>
                                  <a:rPr lang="en-US" sz="2400" b="0" i="1" smtClean="0">
                                    <a:solidFill>
                                      <a:srgbClr val="C00000"/>
                                    </a:solidFill>
                                    <a:latin typeface="Cambria Math" panose="02040503050406030204" pitchFamily="18" charset="0"/>
                                    <a:ea typeface="Cambria Math"/>
                                    <a:cs typeface="Tahoma" pitchFamily="34" charset="0"/>
                                  </a:rPr>
                                  <m:t>(</m:t>
                                </m:r>
                                <m:r>
                                  <a:rPr lang="en-US" sz="2400" i="1">
                                    <a:solidFill>
                                      <a:srgbClr val="C00000"/>
                                    </a:solidFill>
                                    <a:latin typeface="Cambria Math"/>
                                    <a:ea typeface="Cambria Math"/>
                                    <a:cs typeface="Tahoma" pitchFamily="34" charset="0"/>
                                  </a:rPr>
                                  <m:t>−</m:t>
                                </m:r>
                                <m:r>
                                  <a:rPr lang="en-US" sz="2400" i="1">
                                    <a:solidFill>
                                      <a:srgbClr val="C00000"/>
                                    </a:solidFill>
                                    <a:latin typeface="Cambria Math"/>
                                    <a:ea typeface="Cambria Math"/>
                                    <a:cs typeface="Tahoma" pitchFamily="34" charset="0"/>
                                  </a:rPr>
                                  <m:t>𝑟</m:t>
                                </m:r>
                              </m:e>
                              <m:sub>
                                <m:r>
                                  <a:rPr lang="en-US" sz="2400" i="1">
                                    <a:solidFill>
                                      <a:srgbClr val="C00000"/>
                                    </a:solidFill>
                                    <a:latin typeface="Cambria Math"/>
                                    <a:ea typeface="Cambria Math"/>
                                    <a:cs typeface="Tahoma" pitchFamily="34" charset="0"/>
                                  </a:rPr>
                                  <m:t>𝐴</m:t>
                                </m:r>
                              </m:sub>
                            </m:sSub>
                            <m:r>
                              <a:rPr lang="en-US" sz="2400" b="0" i="1" smtClean="0">
                                <a:solidFill>
                                  <a:srgbClr val="C00000"/>
                                </a:solidFill>
                                <a:latin typeface="Cambria Math" panose="02040503050406030204" pitchFamily="18" charset="0"/>
                                <a:ea typeface="Cambria Math"/>
                                <a:cs typeface="Tahoma" pitchFamily="34" charset="0"/>
                              </a:rPr>
                              <m:t>)</m:t>
                            </m:r>
                          </m:den>
                        </m:f>
                      </m:e>
                    </m:nary>
                  </m:oMath>
                </a14:m>
                <a:r>
                  <a:rPr lang="en-US" sz="2400" dirty="0">
                    <a:latin typeface="Times New Roman" panose="02020603050405020304" pitchFamily="18" charset="0"/>
                    <a:ea typeface="Tahoma" pitchFamily="34" charset="0"/>
                    <a:cs typeface="Times New Roman" panose="02020603050405020304" pitchFamily="18" charset="0"/>
                  </a:rPr>
                  <a:t>                                                               (6.13)</a:t>
                </a:r>
              </a:p>
              <a:p>
                <a:pPr marL="0" indent="0">
                  <a:lnSpc>
                    <a:spcPct val="150000"/>
                  </a:lnSpc>
                  <a:buNone/>
                </a:pPr>
                <a:r>
                  <a:rPr lang="en-US" sz="2400" dirty="0">
                    <a:latin typeface="Times New Roman" panose="02020603050405020304" pitchFamily="18" charset="0"/>
                    <a:ea typeface="Tahoma" pitchFamily="34" charset="0"/>
                    <a:cs typeface="Times New Roman" panose="02020603050405020304" pitchFamily="18" charset="0"/>
                  </a:rPr>
                  <a:t>Where: </a:t>
                </a:r>
                <a:r>
                  <a:rPr lang="en-US" sz="2400" dirty="0">
                    <a:latin typeface="Times New Roman" panose="02020603050405020304" pitchFamily="18" charset="0"/>
                    <a:ea typeface="Tahoma" pitchFamily="34" charset="0"/>
                    <a:cs typeface="Times New Roman" panose="02020603050405020304" pitchFamily="18" charset="0"/>
                    <a:sym typeface="Symbol" panose="05050102010706020507" pitchFamily="18" charset="2"/>
                  </a:rPr>
                  <a:t> is space time  of fluids in PFR, </a:t>
                </a:r>
                <a:r>
                  <a:rPr lang="en-US" sz="2400" dirty="0">
                    <a:latin typeface="Times New Roman" panose="02020603050405020304" pitchFamily="18" charset="0"/>
                    <a:ea typeface="Tahoma" pitchFamily="34" charset="0"/>
                    <a:cs typeface="Times New Roman" panose="02020603050405020304" pitchFamily="18" charset="0"/>
                  </a:rPr>
                  <a:t>C</a:t>
                </a:r>
                <a:r>
                  <a:rPr lang="en-US" sz="2400" baseline="-25000" dirty="0">
                    <a:latin typeface="Times New Roman" panose="02020603050405020304" pitchFamily="18" charset="0"/>
                    <a:ea typeface="Tahoma" pitchFamily="34" charset="0"/>
                    <a:cs typeface="Times New Roman" panose="02020603050405020304" pitchFamily="18" charset="0"/>
                  </a:rPr>
                  <a:t>Ao</a:t>
                </a:r>
                <a:r>
                  <a:rPr lang="en-US" sz="2400" dirty="0">
                    <a:latin typeface="Times New Roman" panose="02020603050405020304" pitchFamily="18" charset="0"/>
                    <a:ea typeface="Tahoma" pitchFamily="34" charset="0"/>
                    <a:cs typeface="Times New Roman" panose="02020603050405020304" pitchFamily="18" charset="0"/>
                  </a:rPr>
                  <a:t>  is initial concentration of species A, C</a:t>
                </a:r>
                <a:r>
                  <a:rPr lang="en-US" sz="2400" baseline="-25000" dirty="0">
                    <a:latin typeface="Times New Roman" panose="02020603050405020304" pitchFamily="18" charset="0"/>
                    <a:ea typeface="Tahoma" pitchFamily="34" charset="0"/>
                    <a:cs typeface="Times New Roman" panose="02020603050405020304" pitchFamily="18" charset="0"/>
                  </a:rPr>
                  <a:t>A</a:t>
                </a:r>
                <a:r>
                  <a:rPr lang="en-US" sz="2400" dirty="0">
                    <a:latin typeface="Times New Roman" panose="02020603050405020304" pitchFamily="18" charset="0"/>
                    <a:ea typeface="Tahoma" pitchFamily="34" charset="0"/>
                    <a:cs typeface="Times New Roman" panose="02020603050405020304" pitchFamily="18" charset="0"/>
                  </a:rPr>
                  <a:t> is concentration of species A at any length of PFR, and </a:t>
                </a:r>
                <a:r>
                  <a:rPr lang="en-US" sz="2400" dirty="0" err="1">
                    <a:latin typeface="Times New Roman" panose="02020603050405020304" pitchFamily="18" charset="0"/>
                    <a:ea typeface="Tahoma" pitchFamily="34" charset="0"/>
                    <a:cs typeface="Times New Roman" panose="02020603050405020304" pitchFamily="18" charset="0"/>
                  </a:rPr>
                  <a:t>r</a:t>
                </a:r>
                <a:r>
                  <a:rPr lang="en-US" sz="2400" baseline="-25000" dirty="0" err="1">
                    <a:latin typeface="Times New Roman" panose="02020603050405020304" pitchFamily="18" charset="0"/>
                    <a:ea typeface="Tahoma" pitchFamily="34" charset="0"/>
                    <a:cs typeface="Times New Roman" panose="02020603050405020304" pitchFamily="18" charset="0"/>
                  </a:rPr>
                  <a:t>A</a:t>
                </a:r>
                <a:r>
                  <a:rPr lang="en-US" sz="2400" dirty="0">
                    <a:latin typeface="Times New Roman" panose="02020603050405020304" pitchFamily="18" charset="0"/>
                    <a:ea typeface="Tahoma" pitchFamily="34" charset="0"/>
                    <a:cs typeface="Times New Roman" panose="02020603050405020304" pitchFamily="18" charset="0"/>
                  </a:rPr>
                  <a:t> is reaction rate of species A.</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ea typeface="Tahoma" pitchFamily="34" charset="0"/>
                  <a:cs typeface="Times New Roman" panose="02020603050405020304" pitchFamily="18" charset="0"/>
                </a:endParaRPr>
              </a:p>
              <a:p>
                <a:pPr marL="0" indent="0">
                  <a:buNone/>
                </a:pPr>
                <a:endParaRPr lang="en-US" dirty="0"/>
              </a:p>
            </p:txBody>
          </p:sp>
        </mc:Choice>
        <mc:Fallback xmlns="">
          <p:sp>
            <p:nvSpPr>
              <p:cNvPr id="3" name="Content Placeholder 2">
                <a:extLst>
                  <a:ext uri="{FF2B5EF4-FFF2-40B4-BE49-F238E27FC236}">
                    <a16:creationId xmlns:a16="http://schemas.microsoft.com/office/drawing/2014/main" id="{71355DC0-D5FF-2909-77C0-D2940CEBA1D3}"/>
                  </a:ext>
                </a:extLst>
              </p:cNvPr>
              <p:cNvSpPr>
                <a:spLocks noGrp="1" noRot="1" noChangeAspect="1" noMove="1" noResize="1" noEditPoints="1" noAdjustHandles="1" noChangeArrowheads="1" noChangeShapeType="1" noTextEdit="1"/>
              </p:cNvSpPr>
              <p:nvPr>
                <p:ph idx="1"/>
              </p:nvPr>
            </p:nvSpPr>
            <p:spPr>
              <a:xfrm>
                <a:off x="228600" y="589724"/>
                <a:ext cx="8763000" cy="5766626"/>
              </a:xfrm>
              <a:blipFill>
                <a:blip r:embed="rId2"/>
                <a:stretch>
                  <a:fillRect l="-1113"/>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9F620DA6-D999-A3AD-5345-D16675B764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Title 1">
            <a:extLst>
              <a:ext uri="{FF2B5EF4-FFF2-40B4-BE49-F238E27FC236}">
                <a16:creationId xmlns:a16="http://schemas.microsoft.com/office/drawing/2014/main" id="{53C9A904-E177-E3D3-9ABD-92DA67BEA067}"/>
              </a:ext>
            </a:extLst>
          </p:cNvPr>
          <p:cNvSpPr>
            <a:spLocks noGrp="1"/>
          </p:cNvSpPr>
          <p:nvPr>
            <p:ph type="title"/>
          </p:nvPr>
        </p:nvSpPr>
        <p:spPr>
          <a:xfrm>
            <a:off x="457200" y="132525"/>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098320C3-275D-80AD-9828-62650F5867AA}"/>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6" name="Straight Connector 5">
            <a:extLst>
              <a:ext uri="{FF2B5EF4-FFF2-40B4-BE49-F238E27FC236}">
                <a16:creationId xmlns:a16="http://schemas.microsoft.com/office/drawing/2014/main" id="{C192CA1F-5694-375D-1959-9DD884E39F2E}"/>
              </a:ext>
            </a:extLst>
          </p:cNvPr>
          <p:cNvCxnSpPr>
            <a:cxnSpLocks/>
          </p:cNvCxnSpPr>
          <p:nvPr/>
        </p:nvCxnSpPr>
        <p:spPr>
          <a:xfrm>
            <a:off x="0" y="589724"/>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42BCD84C-5319-D2D4-77EE-2745BABD21D4}"/>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280841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01680-A780-C8BD-EA87-63F06CFE4F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ADFDF1-7453-6630-0DCB-CEAA988CA17F}"/>
              </a:ext>
            </a:extLst>
          </p:cNvPr>
          <p:cNvSpPr>
            <a:spLocks noGrp="1"/>
          </p:cNvSpPr>
          <p:nvPr>
            <p:ph type="title"/>
          </p:nvPr>
        </p:nvSpPr>
        <p:spPr>
          <a:xfrm>
            <a:off x="533400" y="77583"/>
            <a:ext cx="8229600" cy="457199"/>
          </a:xfrm>
        </p:spPr>
        <p:txBody>
          <a:bodyPr>
            <a:normAutofit fontScale="90000"/>
          </a:bodyPr>
          <a:lstStyle/>
          <a:p>
            <a:pPr algn="just"/>
            <a:r>
              <a:rPr lang="en-US" altLang="en-US" sz="3600" b="1" dirty="0">
                <a:solidFill>
                  <a:srgbClr val="002060"/>
                </a:solidFill>
                <a:latin typeface="Times New Roman" panose="02020603050405020304" pitchFamily="18" charset="0"/>
                <a:cs typeface="Times New Roman" panose="02020603050405020304" pitchFamily="18" charset="0"/>
              </a:rPr>
              <a:t>6.5.2. Energy balance equation </a:t>
            </a:r>
            <a:endParaRPr lang="en-US" b="1" dirty="0"/>
          </a:p>
        </p:txBody>
      </p:sp>
      <p:sp>
        <p:nvSpPr>
          <p:cNvPr id="3" name="Content Placeholder 2">
            <a:extLst>
              <a:ext uri="{FF2B5EF4-FFF2-40B4-BE49-F238E27FC236}">
                <a16:creationId xmlns:a16="http://schemas.microsoft.com/office/drawing/2014/main" id="{7AB12C14-0509-7E27-F929-302046D707A4}"/>
              </a:ext>
            </a:extLst>
          </p:cNvPr>
          <p:cNvSpPr>
            <a:spLocks noGrp="1"/>
          </p:cNvSpPr>
          <p:nvPr>
            <p:ph idx="1"/>
          </p:nvPr>
        </p:nvSpPr>
        <p:spPr>
          <a:xfrm>
            <a:off x="381000" y="582543"/>
            <a:ext cx="8382000" cy="4980057"/>
          </a:xfrm>
        </p:spPr>
        <p:txBody>
          <a:bodyPr>
            <a:normAutofit/>
          </a:bodyPr>
          <a:lstStyle/>
          <a:p>
            <a:pPr algn="just">
              <a:lnSpc>
                <a:spcPct val="110000"/>
              </a:lnSpc>
            </a:pPr>
            <a:r>
              <a:rPr lang="en-US" sz="2400" dirty="0">
                <a:latin typeface="Times New Roman" panose="02020603050405020304" pitchFamily="18" charset="0"/>
                <a:cs typeface="Times New Roman" panose="02020603050405020304" pitchFamily="18" charset="0"/>
              </a:rPr>
              <a:t>In a non-isothermal PFR, the temperature of the reacting mixture can vary along the length of the reactor due to heat generation from the reaction or absorption of heat transfer with the surroundings. </a:t>
            </a:r>
          </a:p>
          <a:p>
            <a:pPr algn="just">
              <a:lnSpc>
                <a:spcPct val="110000"/>
              </a:lnSpc>
            </a:pPr>
            <a:r>
              <a:rPr lang="en-US" sz="2400" dirty="0">
                <a:latin typeface="Times New Roman" panose="02020603050405020304" pitchFamily="18" charset="0"/>
                <a:cs typeface="Times New Roman" panose="02020603050405020304" pitchFamily="18" charset="0"/>
              </a:rPr>
              <a:t>This variation in temperature affects reaction rates and conversions, making the design and analysis of non-isothermal PFRs more complex than isothermal systems.</a:t>
            </a:r>
          </a:p>
          <a:p>
            <a:pPr algn="just">
              <a:lnSpc>
                <a:spcPct val="110000"/>
              </a:lnSpc>
            </a:pPr>
            <a:r>
              <a:rPr lang="en-US" sz="2400" dirty="0">
                <a:latin typeface="Times New Roman" panose="02020603050405020304" pitchFamily="18" charset="0"/>
                <a:cs typeface="Times New Roman" panose="02020603050405020304" pitchFamily="18" charset="0"/>
              </a:rPr>
              <a:t>The heat balance for a non-isothermal PFR takes into account the heat generated by the reaction, and heat exchange with any cooling or heating jackets.</a:t>
            </a:r>
          </a:p>
          <a:p>
            <a:pPr marL="0" indent="0">
              <a:buNone/>
            </a:pPr>
            <a:endParaRPr lang="en-US" dirty="0"/>
          </a:p>
        </p:txBody>
      </p:sp>
      <p:sp>
        <p:nvSpPr>
          <p:cNvPr id="4" name="Slide Number Placeholder 3">
            <a:extLst>
              <a:ext uri="{FF2B5EF4-FFF2-40B4-BE49-F238E27FC236}">
                <a16:creationId xmlns:a16="http://schemas.microsoft.com/office/drawing/2014/main" id="{ACACDE09-9305-0ABA-5801-FD832B280757}"/>
              </a:ext>
            </a:extLst>
          </p:cNvPr>
          <p:cNvSpPr>
            <a:spLocks noGrp="1"/>
          </p:cNvSpPr>
          <p:nvPr>
            <p:ph type="sldNum" sz="quarter" idx="12"/>
          </p:nvPr>
        </p:nvSpPr>
        <p:spPr/>
        <p:txBody>
          <a:bodyPr/>
          <a:lstStyle/>
          <a:p>
            <a:fld id="{919B44EC-D1D5-489E-90E0-E768BB02DA9D}" type="slidenum">
              <a:rPr lang="en-US" smtClean="0"/>
              <a:t>31</a:t>
            </a:fld>
            <a:endParaRPr lang="en-US"/>
          </a:p>
        </p:txBody>
      </p:sp>
      <p:cxnSp>
        <p:nvCxnSpPr>
          <p:cNvPr id="5" name="Straight Connector 4">
            <a:extLst>
              <a:ext uri="{FF2B5EF4-FFF2-40B4-BE49-F238E27FC236}">
                <a16:creationId xmlns:a16="http://schemas.microsoft.com/office/drawing/2014/main" id="{3909F031-4C61-5D30-04E7-8EC88DF47CA8}"/>
              </a:ext>
            </a:extLst>
          </p:cNvPr>
          <p:cNvCxnSpPr>
            <a:cxnSpLocks/>
          </p:cNvCxnSpPr>
          <p:nvPr/>
        </p:nvCxnSpPr>
        <p:spPr>
          <a:xfrm>
            <a:off x="0" y="582544"/>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E97A4032-3687-42A2-5BB7-B7FF54BD257D}"/>
              </a:ext>
            </a:extLst>
          </p:cNvPr>
          <p:cNvCxnSpPr>
            <a:cxnSpLocks/>
          </p:cNvCxnSpPr>
          <p:nvPr/>
        </p:nvCxnSpPr>
        <p:spPr>
          <a:xfrm>
            <a:off x="0" y="6372915"/>
            <a:ext cx="9183757"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7D4D97B-1718-2996-3EEE-B131895F594F}"/>
              </a:ext>
            </a:extLst>
          </p:cNvPr>
          <p:cNvSpPr txBox="1">
            <a:spLocks/>
          </p:cNvSpPr>
          <p:nvPr/>
        </p:nvSpPr>
        <p:spPr>
          <a:xfrm>
            <a:off x="1676400" y="6372915"/>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919B44EC-D1D5-489E-90E0-E768BB02DA9D}" type="slidenum">
              <a:rPr lang="en-US" b="1" smtClean="0">
                <a:solidFill>
                  <a:prstClr val="black"/>
                </a:solidFill>
                <a:latin typeface="Times New Roman" panose="02020603050405020304" pitchFamily="18" charset="0"/>
                <a:cs typeface="Times New Roman" panose="02020603050405020304" pitchFamily="18" charset="0"/>
              </a:rPr>
              <a:pPr>
                <a:defRPr/>
              </a:pPr>
              <a:t>31</a:t>
            </a:fld>
            <a:endParaRPr lang="en-US"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08496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FFBB04-4979-2ED9-5A0F-2AFB768AEE84}"/>
              </a:ext>
            </a:extLst>
          </p:cNvPr>
          <p:cNvSpPr>
            <a:spLocks noGrp="1"/>
          </p:cNvSpPr>
          <p:nvPr>
            <p:ph idx="1"/>
          </p:nvPr>
        </p:nvSpPr>
        <p:spPr>
          <a:xfrm>
            <a:off x="228600" y="838200"/>
            <a:ext cx="8915400" cy="5518148"/>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Let’s consider an energy balance  in small  differential volume as shown in </a:t>
            </a:r>
            <a:r>
              <a:rPr lang="en-US" sz="2400" b="1" dirty="0">
                <a:latin typeface="Times New Roman" panose="02020603050405020304" pitchFamily="18" charset="0"/>
                <a:cs typeface="Times New Roman" panose="02020603050405020304" pitchFamily="18" charset="0"/>
              </a:rPr>
              <a:t>Figure 6.3 </a:t>
            </a:r>
            <a:r>
              <a:rPr lang="en-US" sz="2400" b="1" dirty="0">
                <a:solidFill>
                  <a:srgbClr val="0070C0"/>
                </a:solidFill>
                <a:latin typeface="Times New Roman" panose="02020603050405020304" pitchFamily="18" charset="0"/>
                <a:cs typeface="Times New Roman" panose="02020603050405020304" pitchFamily="18" charset="0"/>
              </a:rPr>
              <a:t>(Fogler, 2015, pg. 499).</a:t>
            </a:r>
            <a:endParaRPr lang="en-US" sz="2400" dirty="0">
              <a:solidFill>
                <a:srgbClr val="0070C0"/>
              </a:solidFill>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It is assumed that there is no work done (</a:t>
            </a:r>
            <a:r>
              <a:rPr lang="en-US" sz="2400" i="1" dirty="0">
                <a:latin typeface="Times New Roman" panose="02020603050405020304" pitchFamily="18" charset="0"/>
                <a:cs typeface="Times New Roman" panose="02020603050405020304" pitchFamily="18" charset="0"/>
              </a:rPr>
              <a:t>W</a:t>
            </a:r>
            <a:r>
              <a:rPr lang="en-US" sz="2400" baseline="-25000" dirty="0">
                <a:latin typeface="Times New Roman" panose="02020603050405020304" pitchFamily="18" charset="0"/>
                <a:cs typeface="Times New Roman" panose="02020603050405020304" pitchFamily="18" charset="0"/>
              </a:rPr>
              <a:t>S</a:t>
            </a:r>
            <a:r>
              <a:rPr lang="en-US" sz="2400" dirty="0">
                <a:latin typeface="Times New Roman" panose="02020603050405020304" pitchFamily="18" charset="0"/>
                <a:cs typeface="Times New Roman" panose="02020603050405020304" pitchFamily="18" charset="0"/>
              </a:rPr>
              <a:t> =  0 ), and  no radial gradients  in the reactor. </a:t>
            </a:r>
          </a:p>
          <a:p>
            <a:pPr marL="0" indent="0" algn="just">
              <a:buNone/>
            </a:pPr>
            <a:r>
              <a:rPr lang="en-US" sz="2400" dirty="0">
                <a:latin typeface="Times New Roman" panose="02020603050405020304" pitchFamily="18" charset="0"/>
                <a:ea typeface="Tahoma" pitchFamily="34" charset="0"/>
                <a:cs typeface="Times New Roman" panose="02020603050405020304" pitchFamily="18" charset="0"/>
              </a:rPr>
              <a:t>To develop energy balance equation for non-isothermal PFR, take  a differential section of the reactor volume, ΔV.</a:t>
            </a:r>
          </a:p>
          <a:p>
            <a:pPr marL="0" indent="0">
              <a:buNone/>
            </a:pPr>
            <a:br>
              <a:rPr lang="en-US" dirty="0"/>
            </a:br>
            <a:endParaRPr lang="en-US" dirty="0"/>
          </a:p>
          <a:p>
            <a:pPr marL="0" indent="0">
              <a:buNone/>
            </a:pPr>
            <a:endParaRPr lang="en-US" sz="3200" dirty="0"/>
          </a:p>
          <a:p>
            <a:pPr marL="0" indent="0">
              <a:buNone/>
            </a:pPr>
            <a:endParaRPr lang="en-US" sz="3200" dirty="0"/>
          </a:p>
          <a:p>
            <a:pPr marL="0" indent="0">
              <a:buNone/>
            </a:pPr>
            <a:endParaRPr lang="en-US" sz="3200" dirty="0"/>
          </a:p>
          <a:p>
            <a:pPr marL="0" indent="0">
              <a:buNone/>
            </a:pPr>
            <a:endParaRPr lang="en-US" sz="3200" dirty="0"/>
          </a:p>
          <a:p>
            <a:pPr marL="0" indent="0">
              <a:buNone/>
            </a:pPr>
            <a:endParaRPr lang="en-US" sz="3200" dirty="0"/>
          </a:p>
          <a:p>
            <a:pPr marL="0" indent="0">
              <a:buNone/>
            </a:pPr>
            <a:endParaRPr lang="en-US" dirty="0"/>
          </a:p>
        </p:txBody>
      </p:sp>
      <p:sp>
        <p:nvSpPr>
          <p:cNvPr id="5" name="Slide Number Placeholder 4">
            <a:extLst>
              <a:ext uri="{FF2B5EF4-FFF2-40B4-BE49-F238E27FC236}">
                <a16:creationId xmlns:a16="http://schemas.microsoft.com/office/drawing/2014/main" id="{16892263-E277-E456-8A62-3E63A7D50A9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pic>
        <p:nvPicPr>
          <p:cNvPr id="6" name="Picture 2">
            <a:extLst>
              <a:ext uri="{FF2B5EF4-FFF2-40B4-BE49-F238E27FC236}">
                <a16:creationId xmlns:a16="http://schemas.microsoft.com/office/drawing/2014/main" id="{39625715-20E8-F418-364D-F9EE5E81762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1000"/>
                    </a14:imgEffect>
                    <a14:imgEffect>
                      <a14:colorTemperature colorTemp="6400"/>
                    </a14:imgEffect>
                  </a14:imgLayer>
                </a14:imgProps>
              </a:ext>
              <a:ext uri="{28A0092B-C50C-407E-A947-70E740481C1C}">
                <a14:useLocalDpi xmlns:a14="http://schemas.microsoft.com/office/drawing/2010/main" val="0"/>
              </a:ext>
            </a:extLst>
          </a:blip>
          <a:srcRect/>
          <a:stretch>
            <a:fillRect/>
          </a:stretch>
        </p:blipFill>
        <p:spPr bwMode="auto">
          <a:xfrm>
            <a:off x="255104" y="3461394"/>
            <a:ext cx="6026459" cy="2175174"/>
          </a:xfrm>
          <a:prstGeom prst="rect">
            <a:avLst/>
          </a:prstGeom>
          <a:noFill/>
          <a:ln>
            <a:noFill/>
          </a:ln>
          <a:effectLst/>
        </p:spPr>
      </p:pic>
      <p:sp>
        <p:nvSpPr>
          <p:cNvPr id="7" name="Title 1">
            <a:extLst>
              <a:ext uri="{FF2B5EF4-FFF2-40B4-BE49-F238E27FC236}">
                <a16:creationId xmlns:a16="http://schemas.microsoft.com/office/drawing/2014/main" id="{6B68CD9C-5E5A-8994-C4D9-566027BEF861}"/>
              </a:ext>
            </a:extLst>
          </p:cNvPr>
          <p:cNvSpPr>
            <a:spLocks noGrp="1"/>
          </p:cNvSpPr>
          <p:nvPr>
            <p:ph type="title"/>
          </p:nvPr>
        </p:nvSpPr>
        <p:spPr>
          <a:xfrm>
            <a:off x="457200" y="184988"/>
            <a:ext cx="8229600" cy="423025"/>
          </a:xfrm>
        </p:spPr>
        <p:txBody>
          <a:bodyPr>
            <a:noAutofit/>
          </a:bodyPr>
          <a:lstStyle/>
          <a:p>
            <a:pPr algn="l"/>
            <a:r>
              <a:rPr lang="en-US" sz="3200" b="1" dirty="0">
                <a:solidFill>
                  <a:srgbClr val="7030A0"/>
                </a:solidFill>
                <a:latin typeface="Times New Roman" panose="02020603050405020304" pitchFamily="18" charset="0"/>
                <a:cs typeface="Times New Roman" panose="02020603050405020304" pitchFamily="18" charset="0"/>
              </a:rPr>
              <a:t>Cont</a:t>
            </a:r>
            <a:r>
              <a:rPr lang="en-US" sz="2800" b="1" dirty="0">
                <a:solidFill>
                  <a:srgbClr val="7030A0"/>
                </a:solidFill>
                <a:latin typeface="Times New Roman" panose="02020603050405020304" pitchFamily="18" charset="0"/>
                <a:cs typeface="Times New Roman" panose="02020603050405020304" pitchFamily="18" charset="0"/>
              </a:rPr>
              <a:t>’d</a:t>
            </a:r>
          </a:p>
        </p:txBody>
      </p:sp>
      <p:sp>
        <p:nvSpPr>
          <p:cNvPr id="2" name="Slide Number Placeholder 5">
            <a:extLst>
              <a:ext uri="{FF2B5EF4-FFF2-40B4-BE49-F238E27FC236}">
                <a16:creationId xmlns:a16="http://schemas.microsoft.com/office/drawing/2014/main" id="{F8F24918-AD8A-7993-1E63-D9CD00BC2C77}"/>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8" name="Straight Connector 7">
            <a:extLst>
              <a:ext uri="{FF2B5EF4-FFF2-40B4-BE49-F238E27FC236}">
                <a16:creationId xmlns:a16="http://schemas.microsoft.com/office/drawing/2014/main" id="{DF1AD9E8-8097-2334-AAEF-8612F37ED302}"/>
              </a:ext>
            </a:extLst>
          </p:cNvPr>
          <p:cNvCxnSpPr>
            <a:cxnSpLocks/>
          </p:cNvCxnSpPr>
          <p:nvPr/>
        </p:nvCxnSpPr>
        <p:spPr>
          <a:xfrm flipV="1">
            <a:off x="-33130" y="6858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EF584F34-6F6E-0856-AEA0-F8BDD2877F3B}"/>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TextBox 3">
            <a:extLst>
              <a:ext uri="{FF2B5EF4-FFF2-40B4-BE49-F238E27FC236}">
                <a16:creationId xmlns:a16="http://schemas.microsoft.com/office/drawing/2014/main" id="{7F63636D-BB2B-5097-E089-2FBB2AC1E1FC}"/>
              </a:ext>
            </a:extLst>
          </p:cNvPr>
          <p:cNvSpPr txBox="1"/>
          <p:nvPr/>
        </p:nvSpPr>
        <p:spPr>
          <a:xfrm>
            <a:off x="1066800" y="5788967"/>
            <a:ext cx="4373674"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6.3. </a:t>
            </a:r>
            <a:r>
              <a:rPr lang="en-US" sz="2400" dirty="0">
                <a:latin typeface="Times New Roman" panose="02020603050405020304" pitchFamily="18" charset="0"/>
                <a:cs typeface="Times New Roman" panose="02020603050405020304" pitchFamily="18" charset="0"/>
              </a:rPr>
              <a:t>Non-isothermal PFR</a:t>
            </a:r>
          </a:p>
        </p:txBody>
      </p:sp>
    </p:spTree>
    <p:extLst>
      <p:ext uri="{BB962C8B-B14F-4D97-AF65-F5344CB8AC3E}">
        <p14:creationId xmlns:p14="http://schemas.microsoft.com/office/powerpoint/2010/main" val="16912974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BAEAB-CE11-E285-6C4C-F05BFBB181D2}"/>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88BA57B-6026-75C4-55F9-484EE841C14A}"/>
                  </a:ext>
                </a:extLst>
              </p:cNvPr>
              <p:cNvSpPr>
                <a:spLocks noGrp="1"/>
              </p:cNvSpPr>
              <p:nvPr>
                <p:ph idx="1"/>
              </p:nvPr>
            </p:nvSpPr>
            <p:spPr>
              <a:xfrm>
                <a:off x="228600" y="608012"/>
                <a:ext cx="8763000" cy="5518151"/>
              </a:xfrm>
            </p:spPr>
            <p:txBody>
              <a:bodyPr>
                <a:normAutofit fontScale="25000" lnSpcReduction="20000"/>
              </a:bodyPr>
              <a:lstStyle/>
              <a:p>
                <a:pPr marL="0" indent="0" algn="just">
                  <a:lnSpc>
                    <a:spcPct val="120000"/>
                  </a:lnSpc>
                  <a:buNone/>
                </a:pPr>
                <a:r>
                  <a:rPr lang="en-US" sz="9600" dirty="0">
                    <a:latin typeface="Times New Roman" panose="02020603050405020304" pitchFamily="18" charset="0"/>
                    <a:cs typeface="Times New Roman" panose="02020603050405020304" pitchFamily="18" charset="0"/>
                  </a:rPr>
                  <a:t>The energy balance on the differential volume ΔV is given by: </a:t>
                </a:r>
                <a:br>
                  <a:rPr lang="en-US" sz="9600" dirty="0">
                    <a:latin typeface="Times New Roman" panose="02020603050405020304" pitchFamily="18" charset="0"/>
                    <a:cs typeface="Times New Roman" panose="02020603050405020304" pitchFamily="18" charset="0"/>
                  </a:rPr>
                </a:br>
                <a:r>
                  <a:rPr lang="en-US" sz="9600" dirty="0">
                    <a:latin typeface="Times New Roman" panose="02020603050405020304" pitchFamily="18" charset="0"/>
                    <a:cs typeface="Times New Roman" panose="02020603050405020304" pitchFamily="18" charset="0"/>
                  </a:rPr>
                  <a:t>  </a:t>
                </a:r>
                <a14:m>
                  <m:oMath xmlns:m="http://schemas.openxmlformats.org/officeDocument/2006/math">
                    <m:r>
                      <a:rPr lang="en-US" sz="9600" i="1" smtClean="0">
                        <a:latin typeface="Cambria Math"/>
                        <a:ea typeface="Cambria Math"/>
                      </a:rPr>
                      <m:t>∆</m:t>
                    </m:r>
                    <m:acc>
                      <m:accPr>
                        <m:chr m:val="̇"/>
                        <m:ctrlPr>
                          <a:rPr lang="en-US" sz="9600" i="1" smtClean="0">
                            <a:latin typeface="Cambria Math" panose="02040503050406030204" pitchFamily="18" charset="0"/>
                          </a:rPr>
                        </m:ctrlPr>
                      </m:accPr>
                      <m:e>
                        <m:r>
                          <a:rPr lang="en-US" sz="9600" b="0" i="1" smtClean="0">
                            <a:latin typeface="Cambria Math"/>
                          </a:rPr>
                          <m:t>𝑄</m:t>
                        </m:r>
                      </m:e>
                    </m:acc>
                    <m:r>
                      <a:rPr lang="en-US" sz="9600" b="0" i="1" smtClean="0">
                        <a:latin typeface="Cambria Math"/>
                      </a:rPr>
                      <m:t>+</m:t>
                    </m:r>
                    <m:nary>
                      <m:naryPr>
                        <m:chr m:val="∑"/>
                        <m:subHide m:val="on"/>
                        <m:supHide m:val="on"/>
                        <m:ctrlPr>
                          <a:rPr lang="en-US" sz="9600" b="0" i="1" smtClean="0">
                            <a:latin typeface="Cambria Math" panose="02040503050406030204" pitchFamily="18" charset="0"/>
                          </a:rPr>
                        </m:ctrlPr>
                      </m:naryPr>
                      <m:sub/>
                      <m:sup/>
                      <m:e>
                        <m:sSub>
                          <m:sSubPr>
                            <m:ctrlPr>
                              <a:rPr lang="en-US" sz="9600" b="0" i="1" smtClean="0">
                                <a:latin typeface="Cambria Math" panose="02040503050406030204" pitchFamily="18" charset="0"/>
                              </a:rPr>
                            </m:ctrlPr>
                          </m:sSubPr>
                          <m:e>
                            <m:r>
                              <a:rPr lang="en-US" sz="9600" b="0" i="1" smtClean="0">
                                <a:latin typeface="Cambria Math"/>
                              </a:rPr>
                              <m:t>𝐹</m:t>
                            </m:r>
                          </m:e>
                          <m:sub>
                            <m:r>
                              <a:rPr lang="en-US" sz="9600" b="0" i="1" smtClean="0">
                                <a:latin typeface="Cambria Math"/>
                              </a:rPr>
                              <m:t>𝑖</m:t>
                            </m:r>
                          </m:sub>
                        </m:sSub>
                        <m:sSub>
                          <m:sSubPr>
                            <m:ctrlPr>
                              <a:rPr lang="en-US" sz="9600" b="0" i="1" smtClean="0">
                                <a:latin typeface="Cambria Math" panose="02040503050406030204" pitchFamily="18" charset="0"/>
                              </a:rPr>
                            </m:ctrlPr>
                          </m:sSubPr>
                          <m:e>
                            <m:r>
                              <a:rPr lang="en-US" sz="9600" b="0" i="1" smtClean="0">
                                <a:latin typeface="Cambria Math"/>
                              </a:rPr>
                              <m:t>𝐻</m:t>
                            </m:r>
                          </m:e>
                          <m:sub>
                            <m:r>
                              <a:rPr lang="en-US" sz="9600" b="0" i="1" smtClean="0">
                                <a:latin typeface="Cambria Math"/>
                              </a:rPr>
                              <m:t>𝑖</m:t>
                            </m:r>
                          </m:sub>
                        </m:sSub>
                        <m:sSub>
                          <m:sSubPr>
                            <m:ctrlPr>
                              <a:rPr lang="en-US" sz="9600" b="0" i="1" smtClean="0">
                                <a:latin typeface="Cambria Math" panose="02040503050406030204" pitchFamily="18" charset="0"/>
                              </a:rPr>
                            </m:ctrlPr>
                          </m:sSubPr>
                          <m:e>
                            <m:r>
                              <a:rPr lang="en-US" sz="9600" b="0" i="1" smtClean="0">
                                <a:latin typeface="Cambria Math"/>
                                <a:ea typeface="Cambria Math"/>
                              </a:rPr>
                              <m:t>│</m:t>
                            </m:r>
                          </m:e>
                          <m:sub>
                            <m:r>
                              <a:rPr lang="en-US" sz="9600" b="0" i="1" smtClean="0">
                                <a:latin typeface="Cambria Math"/>
                              </a:rPr>
                              <m:t>𝑉</m:t>
                            </m:r>
                          </m:sub>
                        </m:sSub>
                        <m:r>
                          <a:rPr lang="en-US" sz="9600" b="0" i="1" smtClean="0">
                            <a:latin typeface="Cambria Math"/>
                          </a:rPr>
                          <m:t>−</m:t>
                        </m:r>
                        <m:nary>
                          <m:naryPr>
                            <m:chr m:val="∑"/>
                            <m:subHide m:val="on"/>
                            <m:supHide m:val="on"/>
                            <m:ctrlPr>
                              <a:rPr lang="en-US" sz="9600" b="0" i="1" smtClean="0">
                                <a:latin typeface="Cambria Math" panose="02040503050406030204" pitchFamily="18" charset="0"/>
                              </a:rPr>
                            </m:ctrlPr>
                          </m:naryPr>
                          <m:sub/>
                          <m:sup/>
                          <m:e>
                            <m:sSub>
                              <m:sSubPr>
                                <m:ctrlPr>
                                  <a:rPr lang="en-US" sz="9600" b="0" i="1" smtClean="0">
                                    <a:latin typeface="Cambria Math" panose="02040503050406030204" pitchFamily="18" charset="0"/>
                                  </a:rPr>
                                </m:ctrlPr>
                              </m:sSubPr>
                              <m:e>
                                <m:r>
                                  <a:rPr lang="en-US" sz="9600" b="0" i="1" smtClean="0">
                                    <a:latin typeface="Cambria Math"/>
                                  </a:rPr>
                                  <m:t>𝐹</m:t>
                                </m:r>
                              </m:e>
                              <m:sub>
                                <m:r>
                                  <a:rPr lang="en-US" sz="9600" b="0" i="1" smtClean="0">
                                    <a:latin typeface="Cambria Math"/>
                                  </a:rPr>
                                  <m:t>𝑖</m:t>
                                </m:r>
                              </m:sub>
                            </m:sSub>
                            <m:sSub>
                              <m:sSubPr>
                                <m:ctrlPr>
                                  <a:rPr lang="en-US" sz="9600" b="0" i="1" smtClean="0">
                                    <a:latin typeface="Cambria Math" panose="02040503050406030204" pitchFamily="18" charset="0"/>
                                  </a:rPr>
                                </m:ctrlPr>
                              </m:sSubPr>
                              <m:e>
                                <m:r>
                                  <a:rPr lang="en-US" sz="9600" b="0" i="1" smtClean="0">
                                    <a:latin typeface="Cambria Math"/>
                                  </a:rPr>
                                  <m:t>𝐻</m:t>
                                </m:r>
                              </m:e>
                              <m:sub>
                                <m:r>
                                  <a:rPr lang="en-US" sz="9600" b="0" i="1" smtClean="0">
                                    <a:latin typeface="Cambria Math"/>
                                  </a:rPr>
                                  <m:t>𝑖</m:t>
                                </m:r>
                              </m:sub>
                            </m:sSub>
                            <m:sSub>
                              <m:sSubPr>
                                <m:ctrlPr>
                                  <a:rPr lang="en-US" sz="9600" b="0" i="1" smtClean="0">
                                    <a:latin typeface="Cambria Math" panose="02040503050406030204" pitchFamily="18" charset="0"/>
                                  </a:rPr>
                                </m:ctrlPr>
                              </m:sSubPr>
                              <m:e>
                                <m:r>
                                  <a:rPr lang="en-US" sz="9600" b="0" i="1" smtClean="0">
                                    <a:latin typeface="Cambria Math"/>
                                    <a:ea typeface="Cambria Math"/>
                                  </a:rPr>
                                  <m:t>│</m:t>
                                </m:r>
                              </m:e>
                              <m:sub>
                                <m:r>
                                  <a:rPr lang="en-US" sz="9600" b="0" i="1" smtClean="0">
                                    <a:latin typeface="Cambria Math"/>
                                  </a:rPr>
                                  <m:t>𝑉</m:t>
                                </m:r>
                                <m:r>
                                  <a:rPr lang="en-US" sz="9600" b="0" i="1" smtClean="0">
                                    <a:latin typeface="Cambria Math"/>
                                  </a:rPr>
                                  <m:t>+∆</m:t>
                                </m:r>
                                <m:r>
                                  <a:rPr lang="en-US" sz="9600" b="0" i="1" smtClean="0">
                                    <a:latin typeface="Cambria Math"/>
                                    <a:ea typeface="Cambria Math"/>
                                  </a:rPr>
                                  <m:t>𝑉</m:t>
                                </m:r>
                              </m:sub>
                            </m:sSub>
                            <m:r>
                              <a:rPr lang="en-US" sz="9600" b="0" i="1" smtClean="0">
                                <a:latin typeface="Cambria Math"/>
                              </a:rPr>
                              <m:t>=0</m:t>
                            </m:r>
                          </m:e>
                        </m:nary>
                      </m:e>
                    </m:nary>
                  </m:oMath>
                </a14:m>
                <a:r>
                  <a:rPr lang="en-US" sz="9600" dirty="0">
                    <a:latin typeface="Times New Roman" panose="02020603050405020304" pitchFamily="18" charset="0"/>
                    <a:cs typeface="Times New Roman" panose="02020603050405020304" pitchFamily="18" charset="0"/>
                  </a:rPr>
                  <a:t>                       (6.14)</a:t>
                </a:r>
              </a:p>
              <a:p>
                <a:pPr marL="0" indent="0" algn="just">
                  <a:lnSpc>
                    <a:spcPct val="120000"/>
                  </a:lnSpc>
                  <a:buNone/>
                </a:pPr>
                <a:r>
                  <a:rPr lang="en-US" sz="9600" dirty="0">
                    <a:latin typeface="Times New Roman" panose="02020603050405020304" pitchFamily="18" charset="0"/>
                    <a:cs typeface="Times New Roman" panose="02020603050405020304" pitchFamily="18" charset="0"/>
                  </a:rPr>
                  <a:t>  </a:t>
                </a:r>
                <a14:m>
                  <m:oMath xmlns:m="http://schemas.openxmlformats.org/officeDocument/2006/math">
                    <m:r>
                      <a:rPr lang="en-US" sz="9600" i="1">
                        <a:latin typeface="Cambria Math"/>
                        <a:ea typeface="Cambria Math"/>
                      </a:rPr>
                      <m:t>∆</m:t>
                    </m:r>
                    <m:acc>
                      <m:accPr>
                        <m:chr m:val="̇"/>
                        <m:ctrlPr>
                          <a:rPr lang="en-US" sz="9600" i="1">
                            <a:latin typeface="Cambria Math" panose="02040503050406030204" pitchFamily="18" charset="0"/>
                          </a:rPr>
                        </m:ctrlPr>
                      </m:accPr>
                      <m:e>
                        <m:r>
                          <a:rPr lang="en-US" sz="9600" i="1">
                            <a:latin typeface="Cambria Math"/>
                          </a:rPr>
                          <m:t>𝑄</m:t>
                        </m:r>
                      </m:e>
                    </m:acc>
                    <m:r>
                      <a:rPr lang="en-US" sz="9600" b="0" i="1" smtClean="0">
                        <a:latin typeface="Cambria Math"/>
                      </a:rPr>
                      <m:t>=</m:t>
                    </m:r>
                    <m:r>
                      <a:rPr lang="en-US" sz="9600" b="0" i="1" smtClean="0">
                        <a:latin typeface="Cambria Math"/>
                      </a:rPr>
                      <m:t>𝑈</m:t>
                    </m:r>
                    <m:r>
                      <a:rPr lang="en-US" sz="9600" b="0" i="1" smtClean="0">
                        <a:latin typeface="Cambria Math"/>
                        <a:ea typeface="Cambria Math"/>
                      </a:rPr>
                      <m:t>∆</m:t>
                    </m:r>
                    <m:r>
                      <a:rPr lang="en-US" sz="9600" b="0" i="1" smtClean="0">
                        <a:latin typeface="Cambria Math"/>
                        <a:ea typeface="Cambria Math"/>
                      </a:rPr>
                      <m:t>𝐴</m:t>
                    </m:r>
                    <m:r>
                      <a:rPr lang="en-US" sz="9600" b="0" i="1" smtClean="0">
                        <a:latin typeface="Cambria Math"/>
                        <a:ea typeface="Cambria Math"/>
                      </a:rPr>
                      <m:t>(</m:t>
                    </m:r>
                    <m:sSub>
                      <m:sSubPr>
                        <m:ctrlPr>
                          <a:rPr lang="en-US" sz="9600" b="0" i="1" smtClean="0">
                            <a:latin typeface="Cambria Math" panose="02040503050406030204" pitchFamily="18" charset="0"/>
                            <a:ea typeface="Cambria Math"/>
                          </a:rPr>
                        </m:ctrlPr>
                      </m:sSubPr>
                      <m:e>
                        <m:r>
                          <a:rPr lang="en-US" sz="9600" b="0" i="1" smtClean="0">
                            <a:latin typeface="Cambria Math"/>
                            <a:ea typeface="Cambria Math"/>
                          </a:rPr>
                          <m:t>𝑇</m:t>
                        </m:r>
                      </m:e>
                      <m:sub>
                        <m:r>
                          <a:rPr lang="en-US" sz="9600" b="0" i="1" smtClean="0">
                            <a:latin typeface="Cambria Math"/>
                            <a:ea typeface="Cambria Math"/>
                          </a:rPr>
                          <m:t>𝑎</m:t>
                        </m:r>
                      </m:sub>
                    </m:sSub>
                    <m:r>
                      <a:rPr lang="en-US" sz="9600" b="0" i="1" smtClean="0">
                        <a:latin typeface="Cambria Math"/>
                        <a:ea typeface="Cambria Math"/>
                      </a:rPr>
                      <m:t>−</m:t>
                    </m:r>
                    <m:r>
                      <a:rPr lang="en-US" sz="9600" b="0" i="1" smtClean="0">
                        <a:latin typeface="Cambria Math"/>
                        <a:ea typeface="Cambria Math"/>
                      </a:rPr>
                      <m:t>𝑇</m:t>
                    </m:r>
                    <m:r>
                      <a:rPr lang="en-US" sz="9600" b="0" i="1" smtClean="0">
                        <a:latin typeface="Cambria Math"/>
                        <a:ea typeface="Cambria Math"/>
                      </a:rPr>
                      <m:t>)</m:t>
                    </m:r>
                  </m:oMath>
                </a14:m>
                <a:r>
                  <a:rPr lang="en-US" sz="9600" dirty="0">
                    <a:latin typeface="Times New Roman" panose="02020603050405020304" pitchFamily="18" charset="0"/>
                    <a:cs typeface="Times New Roman" panose="02020603050405020304" pitchFamily="18" charset="0"/>
                  </a:rPr>
                  <a:t>                                                  (6.15)</a:t>
                </a:r>
              </a:p>
              <a:p>
                <a:pPr marL="0" indent="0" algn="just">
                  <a:lnSpc>
                    <a:spcPct val="120000"/>
                  </a:lnSpc>
                  <a:buNone/>
                </a:pPr>
                <a:r>
                  <a:rPr lang="en-US" sz="9600" dirty="0">
                    <a:latin typeface="Times New Roman" panose="02020603050405020304" pitchFamily="18" charset="0"/>
                    <a:cs typeface="Times New Roman" panose="02020603050405020304" pitchFamily="18" charset="0"/>
                  </a:rPr>
                  <a:t>  </a:t>
                </a:r>
                <a14:m>
                  <m:oMath xmlns:m="http://schemas.openxmlformats.org/officeDocument/2006/math">
                    <m:r>
                      <a:rPr lang="en-US" sz="9600" b="0" i="1" smtClean="0">
                        <a:latin typeface="Cambria Math"/>
                      </a:rPr>
                      <m:t>𝑎</m:t>
                    </m:r>
                    <m:r>
                      <a:rPr lang="en-US" sz="9600" b="0" i="1" smtClean="0">
                        <a:latin typeface="Cambria Math"/>
                      </a:rPr>
                      <m:t>=</m:t>
                    </m:r>
                    <m:f>
                      <m:fPr>
                        <m:ctrlPr>
                          <a:rPr lang="en-US" sz="9600" b="0" i="1" smtClean="0">
                            <a:latin typeface="Cambria Math" panose="02040503050406030204" pitchFamily="18" charset="0"/>
                          </a:rPr>
                        </m:ctrlPr>
                      </m:fPr>
                      <m:num>
                        <m:r>
                          <a:rPr lang="en-US" sz="9600" b="0" i="1" smtClean="0">
                            <a:latin typeface="Cambria Math"/>
                          </a:rPr>
                          <m:t>𝐴</m:t>
                        </m:r>
                      </m:num>
                      <m:den>
                        <m:r>
                          <a:rPr lang="en-US" sz="9600" b="0" i="1" smtClean="0">
                            <a:latin typeface="Cambria Math"/>
                          </a:rPr>
                          <m:t>𝑉</m:t>
                        </m:r>
                      </m:den>
                    </m:f>
                    <m:r>
                      <a:rPr lang="en-US" sz="9600" b="0" i="1" smtClean="0">
                        <a:latin typeface="Cambria Math"/>
                      </a:rPr>
                      <m:t>=</m:t>
                    </m:r>
                    <m:f>
                      <m:fPr>
                        <m:ctrlPr>
                          <a:rPr lang="el-GR" sz="9600" b="0" i="1" smtClean="0">
                            <a:latin typeface="Cambria Math" panose="02040503050406030204" pitchFamily="18" charset="0"/>
                            <a:ea typeface="Cambria Math"/>
                          </a:rPr>
                        </m:ctrlPr>
                      </m:fPr>
                      <m:num>
                        <m:r>
                          <m:rPr>
                            <m:sty m:val="p"/>
                          </m:rPr>
                          <a:rPr lang="el-GR" sz="9600" i="1">
                            <a:latin typeface="Cambria Math"/>
                            <a:ea typeface="Cambria Math"/>
                          </a:rPr>
                          <m:t>π</m:t>
                        </m:r>
                        <m:r>
                          <a:rPr lang="en-US" sz="9600" b="0" i="1" smtClean="0">
                            <a:latin typeface="Cambria Math"/>
                            <a:ea typeface="Cambria Math"/>
                          </a:rPr>
                          <m:t>𝐷𝐿</m:t>
                        </m:r>
                      </m:num>
                      <m:den>
                        <m:f>
                          <m:fPr>
                            <m:ctrlPr>
                              <a:rPr lang="el-GR" sz="9600" b="0" i="1" smtClean="0">
                                <a:latin typeface="Cambria Math" panose="02040503050406030204" pitchFamily="18" charset="0"/>
                                <a:ea typeface="Cambria Math"/>
                              </a:rPr>
                            </m:ctrlPr>
                          </m:fPr>
                          <m:num>
                            <m:r>
                              <m:rPr>
                                <m:sty m:val="p"/>
                              </m:rPr>
                              <a:rPr lang="el-GR" sz="9600" i="1">
                                <a:latin typeface="Cambria Math"/>
                                <a:ea typeface="Cambria Math"/>
                              </a:rPr>
                              <m:t>π</m:t>
                            </m:r>
                            <m:sSup>
                              <m:sSupPr>
                                <m:ctrlPr>
                                  <a:rPr lang="el-GR" sz="9600" i="1" smtClean="0">
                                    <a:latin typeface="Cambria Math" panose="02040503050406030204" pitchFamily="18" charset="0"/>
                                    <a:ea typeface="Cambria Math"/>
                                  </a:rPr>
                                </m:ctrlPr>
                              </m:sSupPr>
                              <m:e>
                                <m:r>
                                  <a:rPr lang="en-US" sz="9600" b="0" i="1" smtClean="0">
                                    <a:latin typeface="Cambria Math"/>
                                    <a:ea typeface="Cambria Math"/>
                                  </a:rPr>
                                  <m:t>𝐷</m:t>
                                </m:r>
                              </m:e>
                              <m:sup>
                                <m:r>
                                  <a:rPr lang="en-US" sz="9600" b="0" i="1" smtClean="0">
                                    <a:latin typeface="Cambria Math"/>
                                    <a:ea typeface="Cambria Math"/>
                                  </a:rPr>
                                  <m:t>2</m:t>
                                </m:r>
                              </m:sup>
                            </m:sSup>
                            <m:r>
                              <a:rPr lang="en-US" sz="9600" b="0" i="1" smtClean="0">
                                <a:latin typeface="Cambria Math"/>
                                <a:ea typeface="Cambria Math"/>
                              </a:rPr>
                              <m:t>𝐿</m:t>
                            </m:r>
                          </m:num>
                          <m:den>
                            <m:r>
                              <a:rPr lang="en-US" sz="9600" b="0" i="1" smtClean="0">
                                <a:latin typeface="Cambria Math"/>
                                <a:ea typeface="Cambria Math"/>
                              </a:rPr>
                              <m:t>4</m:t>
                            </m:r>
                          </m:den>
                        </m:f>
                      </m:den>
                    </m:f>
                    <m:r>
                      <a:rPr lang="en-US" sz="9600" b="0" i="1" smtClean="0">
                        <a:latin typeface="Cambria Math"/>
                        <a:ea typeface="Cambria Math"/>
                      </a:rPr>
                      <m:t>=</m:t>
                    </m:r>
                    <m:f>
                      <m:fPr>
                        <m:ctrlPr>
                          <a:rPr lang="en-US" sz="9600" b="0" i="1" smtClean="0">
                            <a:latin typeface="Cambria Math" panose="02040503050406030204" pitchFamily="18" charset="0"/>
                            <a:ea typeface="Cambria Math"/>
                          </a:rPr>
                        </m:ctrlPr>
                      </m:fPr>
                      <m:num>
                        <m:r>
                          <a:rPr lang="en-US" sz="9600" b="0" i="1" smtClean="0">
                            <a:latin typeface="Cambria Math"/>
                            <a:ea typeface="Cambria Math"/>
                          </a:rPr>
                          <m:t>4</m:t>
                        </m:r>
                      </m:num>
                      <m:den>
                        <m:r>
                          <a:rPr lang="en-US" sz="9600" b="0" i="1" smtClean="0">
                            <a:latin typeface="Cambria Math"/>
                            <a:ea typeface="Cambria Math"/>
                          </a:rPr>
                          <m:t>𝐷</m:t>
                        </m:r>
                      </m:den>
                    </m:f>
                  </m:oMath>
                </a14:m>
                <a:r>
                  <a:rPr lang="en-US" sz="9600" dirty="0">
                    <a:latin typeface="Times New Roman" panose="02020603050405020304" pitchFamily="18" charset="0"/>
                    <a:cs typeface="Times New Roman" panose="02020603050405020304" pitchFamily="18" charset="0"/>
                  </a:rPr>
                  <a:t>                                                      (6.16)</a:t>
                </a:r>
              </a:p>
              <a:p>
                <a:pPr marL="0" indent="0" algn="just">
                  <a:lnSpc>
                    <a:spcPct val="120000"/>
                  </a:lnSpc>
                  <a:buNone/>
                </a:pPr>
                <a14:m>
                  <m:oMath xmlns:m="http://schemas.openxmlformats.org/officeDocument/2006/math">
                    <m:r>
                      <a:rPr lang="en-US" sz="9600" i="1">
                        <a:latin typeface="Cambria Math"/>
                        <a:ea typeface="Cambria Math"/>
                      </a:rPr>
                      <m:t>𝑑𝐴</m:t>
                    </m:r>
                    <m:r>
                      <a:rPr lang="en-US" sz="9600" i="1">
                        <a:latin typeface="Cambria Math"/>
                        <a:ea typeface="Cambria Math"/>
                      </a:rPr>
                      <m:t>=</m:t>
                    </m:r>
                    <m:r>
                      <a:rPr lang="en-US" sz="9600" i="1">
                        <a:latin typeface="Cambria Math"/>
                        <a:ea typeface="Cambria Math"/>
                      </a:rPr>
                      <m:t>𝑎𝑑𝑉</m:t>
                    </m:r>
                  </m:oMath>
                </a14:m>
                <a:r>
                  <a:rPr lang="en-US" sz="9600" dirty="0">
                    <a:latin typeface="Times New Roman" panose="02020603050405020304" pitchFamily="18" charset="0"/>
                    <a:cs typeface="Times New Roman" panose="02020603050405020304" pitchFamily="18" charset="0"/>
                  </a:rPr>
                  <a:t>                                                                     (6.17)</a:t>
                </a:r>
              </a:p>
              <a:p>
                <a:pPr marL="0" indent="0" algn="just">
                  <a:buNone/>
                </a:pPr>
                <a:r>
                  <a:rPr lang="en-US" sz="9600" dirty="0">
                    <a:latin typeface="Times New Roman" panose="02020603050405020304" pitchFamily="18" charset="0"/>
                    <a:cs typeface="Times New Roman" panose="02020603050405020304" pitchFamily="18" charset="0"/>
                  </a:rPr>
                  <a:t>Where: a is the heat exchange area per unit volume of reactor, A is surface area for heat transfer, V is  volume of a reactor, Q is rate of heat addition, U is overall heat transfer coefficient,  F</a:t>
                </a:r>
                <a:r>
                  <a:rPr lang="en-US" sz="9600" baseline="-25000" dirty="0">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is molar flow rate of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H</a:t>
                </a:r>
                <a:r>
                  <a:rPr lang="en-US" sz="9600" baseline="-25000" dirty="0">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is enthalpy of species </a:t>
                </a:r>
                <a:r>
                  <a:rPr lang="en-US" sz="9600" dirty="0" err="1">
                    <a:latin typeface="Times New Roman" panose="02020603050405020304" pitchFamily="18" charset="0"/>
                    <a:cs typeface="Times New Roman" panose="02020603050405020304" pitchFamily="18" charset="0"/>
                  </a:rPr>
                  <a:t>i</a:t>
                </a:r>
                <a:r>
                  <a:rPr lang="en-US" sz="9600" dirty="0">
                    <a:latin typeface="Times New Roman" panose="02020603050405020304" pitchFamily="18" charset="0"/>
                    <a:cs typeface="Times New Roman" panose="02020603050405020304" pitchFamily="18" charset="0"/>
                  </a:rPr>
                  <a:t>, L is length of a reactor, and D is reactor diameter.</a:t>
                </a:r>
              </a:p>
              <a:p>
                <a:pPr marL="0" indent="0" algn="just">
                  <a:buNone/>
                </a:pPr>
                <a:endParaRPr lang="en-US" sz="14400" dirty="0"/>
              </a:p>
            </p:txBody>
          </p:sp>
        </mc:Choice>
        <mc:Fallback xmlns="">
          <p:sp>
            <p:nvSpPr>
              <p:cNvPr id="3" name="Content Placeholder 2">
                <a:extLst>
                  <a:ext uri="{FF2B5EF4-FFF2-40B4-BE49-F238E27FC236}">
                    <a16:creationId xmlns:a16="http://schemas.microsoft.com/office/drawing/2014/main" id="{688BA57B-6026-75C4-55F9-484EE841C14A}"/>
                  </a:ext>
                </a:extLst>
              </p:cNvPr>
              <p:cNvSpPr>
                <a:spLocks noGrp="1" noRot="1" noChangeAspect="1" noMove="1" noResize="1" noEditPoints="1" noAdjustHandles="1" noChangeArrowheads="1" noChangeShapeType="1" noTextEdit="1"/>
              </p:cNvSpPr>
              <p:nvPr>
                <p:ph idx="1"/>
              </p:nvPr>
            </p:nvSpPr>
            <p:spPr>
              <a:xfrm>
                <a:off x="228600" y="608012"/>
                <a:ext cx="8763000" cy="5518151"/>
              </a:xfrm>
              <a:blipFill>
                <a:blip r:embed="rId2"/>
                <a:stretch>
                  <a:fillRect l="-1113" t="-884" r="-1044"/>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2711E487-EA77-AC90-4DA9-5827BD7AAFA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Title 1">
            <a:extLst>
              <a:ext uri="{FF2B5EF4-FFF2-40B4-BE49-F238E27FC236}">
                <a16:creationId xmlns:a16="http://schemas.microsoft.com/office/drawing/2014/main" id="{E5EBCE55-2E2D-79B6-8F79-73151E50CD70}"/>
              </a:ext>
            </a:extLst>
          </p:cNvPr>
          <p:cNvSpPr>
            <a:spLocks noGrp="1"/>
          </p:cNvSpPr>
          <p:nvPr>
            <p:ph type="title"/>
          </p:nvPr>
        </p:nvSpPr>
        <p:spPr>
          <a:xfrm>
            <a:off x="457200" y="184988"/>
            <a:ext cx="8229600" cy="423025"/>
          </a:xfrm>
        </p:spPr>
        <p:txBody>
          <a:bodyPr>
            <a:noAutofit/>
          </a:bodyPr>
          <a:lstStyle/>
          <a:p>
            <a:pPr algn="l"/>
            <a:r>
              <a:rPr lang="en-US" sz="2800" b="1" dirty="0">
                <a:solidFill>
                  <a:srgbClr val="7030A0"/>
                </a:solidFill>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77EC2CC8-3C10-3183-FBE7-196639654213}"/>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8" name="Straight Connector 7">
            <a:extLst>
              <a:ext uri="{FF2B5EF4-FFF2-40B4-BE49-F238E27FC236}">
                <a16:creationId xmlns:a16="http://schemas.microsoft.com/office/drawing/2014/main" id="{9E950504-1B8E-FEF2-4205-AE671FD9ED99}"/>
              </a:ext>
            </a:extLst>
          </p:cNvPr>
          <p:cNvCxnSpPr>
            <a:cxnSpLocks/>
          </p:cNvCxnSpPr>
          <p:nvPr/>
        </p:nvCxnSpPr>
        <p:spPr>
          <a:xfrm>
            <a:off x="0" y="608013"/>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9" name="Straight Connector 8">
            <a:extLst>
              <a:ext uri="{FF2B5EF4-FFF2-40B4-BE49-F238E27FC236}">
                <a16:creationId xmlns:a16="http://schemas.microsoft.com/office/drawing/2014/main" id="{FB114A5C-EC97-DECD-F3F1-E319E45F9DDF}"/>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732069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CCC5B9A-63FB-AA15-2422-EBAD3CF61353}"/>
                  </a:ext>
                </a:extLst>
              </p:cNvPr>
              <p:cNvSpPr>
                <a:spLocks noGrp="1"/>
              </p:cNvSpPr>
              <p:nvPr>
                <p:ph idx="1"/>
              </p:nvPr>
            </p:nvSpPr>
            <p:spPr>
              <a:xfrm>
                <a:off x="228600" y="570002"/>
                <a:ext cx="8686800" cy="5478747"/>
              </a:xfrm>
            </p:spPr>
            <p:txBody>
              <a:bodyPr>
                <a:normAutofit fontScale="55000" lnSpcReduction="20000"/>
              </a:bodyPr>
              <a:lstStyle/>
              <a:p>
                <a:pPr marL="0" indent="0">
                  <a:lnSpc>
                    <a:spcPct val="120000"/>
                  </a:lnSpc>
                  <a:buNone/>
                </a:pPr>
                <a:r>
                  <a:rPr lang="en-US" sz="4400" dirty="0">
                    <a:solidFill>
                      <a:schemeClr val="tx1"/>
                    </a:solidFill>
                    <a:latin typeface="Times New Roman" panose="02020603050405020304" pitchFamily="18" charset="0"/>
                    <a:cs typeface="Times New Roman" panose="02020603050405020304" pitchFamily="18" charset="0"/>
                  </a:rPr>
                  <a:t>By substituting equations (6.15- 6.17) into equation (6.14), you get:</a:t>
                </a:r>
              </a:p>
              <a:p>
                <a:pPr marL="0" indent="0">
                  <a:lnSpc>
                    <a:spcPct val="170000"/>
                  </a:lnSpc>
                  <a:buNone/>
                </a:pPr>
                <a14:m>
                  <m:oMath xmlns:m="http://schemas.openxmlformats.org/officeDocument/2006/math">
                    <m:r>
                      <m:rPr>
                        <m:sty m:val="p"/>
                      </m:rPr>
                      <a:rPr lang="en-US" sz="4400" i="0" smtClean="0">
                        <a:solidFill>
                          <a:schemeClr val="tx1"/>
                        </a:solidFill>
                        <a:latin typeface="Cambria Math"/>
                      </a:rPr>
                      <m:t>U</m:t>
                    </m:r>
                    <m:r>
                      <m:rPr>
                        <m:sty m:val="p"/>
                      </m:rPr>
                      <a:rPr lang="en-US" sz="4400" b="0" i="0" smtClean="0">
                        <a:solidFill>
                          <a:schemeClr val="tx1"/>
                        </a:solidFill>
                        <a:latin typeface="Cambria Math"/>
                      </a:rPr>
                      <m:t>a</m:t>
                    </m:r>
                    <m:r>
                      <a:rPr lang="en-US" sz="4400" i="0" smtClean="0">
                        <a:solidFill>
                          <a:schemeClr val="tx1"/>
                        </a:solidFill>
                        <a:latin typeface="Cambria Math"/>
                        <a:ea typeface="Cambria Math"/>
                      </a:rPr>
                      <m:t>∆</m:t>
                    </m:r>
                    <m:r>
                      <m:rPr>
                        <m:sty m:val="p"/>
                      </m:rPr>
                      <a:rPr lang="en-US" sz="4400" b="0" i="0" smtClean="0">
                        <a:solidFill>
                          <a:schemeClr val="tx1"/>
                        </a:solidFill>
                        <a:latin typeface="Cambria Math"/>
                        <a:ea typeface="Cambria Math"/>
                      </a:rPr>
                      <m:t>V</m:t>
                    </m:r>
                    <m:d>
                      <m:dPr>
                        <m:ctrlPr>
                          <a:rPr lang="en-US" sz="4400" b="0" i="1" smtClean="0">
                            <a:solidFill>
                              <a:schemeClr val="tx1"/>
                            </a:solidFill>
                            <a:latin typeface="Cambria Math" panose="02040503050406030204" pitchFamily="18" charset="0"/>
                            <a:ea typeface="Cambria Math"/>
                          </a:rPr>
                        </m:ctrlPr>
                      </m:dPr>
                      <m:e>
                        <m:sSub>
                          <m:sSubPr>
                            <m:ctrlPr>
                              <a:rPr lang="en-US" sz="4400" i="1">
                                <a:solidFill>
                                  <a:schemeClr val="tx1"/>
                                </a:solidFill>
                                <a:latin typeface="Cambria Math" panose="02040503050406030204" pitchFamily="18" charset="0"/>
                                <a:ea typeface="Cambria Math"/>
                              </a:rPr>
                            </m:ctrlPr>
                          </m:sSubPr>
                          <m:e>
                            <m:r>
                              <m:rPr>
                                <m:sty m:val="p"/>
                              </m:rPr>
                              <a:rPr lang="en-US" sz="4400" i="0" smtClean="0">
                                <a:solidFill>
                                  <a:schemeClr val="tx1"/>
                                </a:solidFill>
                                <a:latin typeface="Cambria Math"/>
                                <a:ea typeface="Cambria Math"/>
                              </a:rPr>
                              <m:t>T</m:t>
                            </m:r>
                          </m:e>
                          <m:sub>
                            <m:r>
                              <m:rPr>
                                <m:sty m:val="p"/>
                              </m:rPr>
                              <a:rPr lang="en-US" sz="4400" i="0" smtClean="0">
                                <a:solidFill>
                                  <a:schemeClr val="tx1"/>
                                </a:solidFill>
                                <a:latin typeface="Cambria Math"/>
                                <a:ea typeface="Cambria Math"/>
                              </a:rPr>
                              <m:t>a</m:t>
                            </m:r>
                          </m:sub>
                        </m:sSub>
                        <m:r>
                          <a:rPr lang="en-US" sz="4400" i="0" smtClean="0">
                            <a:solidFill>
                              <a:schemeClr val="tx1"/>
                            </a:solidFill>
                            <a:latin typeface="Cambria Math"/>
                            <a:ea typeface="Cambria Math"/>
                          </a:rPr>
                          <m:t>−</m:t>
                        </m:r>
                        <m:r>
                          <m:rPr>
                            <m:sty m:val="p"/>
                          </m:rPr>
                          <a:rPr lang="en-US" sz="4400" i="0" smtClean="0">
                            <a:solidFill>
                              <a:schemeClr val="tx1"/>
                            </a:solidFill>
                            <a:latin typeface="Cambria Math"/>
                            <a:ea typeface="Cambria Math"/>
                          </a:rPr>
                          <m:t>T</m:t>
                        </m:r>
                      </m:e>
                    </m:d>
                    <m:r>
                      <a:rPr lang="en-US" sz="4400" b="0" i="0" smtClean="0">
                        <a:solidFill>
                          <a:schemeClr val="tx1"/>
                        </a:solidFill>
                        <a:latin typeface="Cambria Math"/>
                        <a:ea typeface="Cambria Math"/>
                      </a:rPr>
                      <m:t>+</m:t>
                    </m:r>
                    <m:nary>
                      <m:naryPr>
                        <m:chr m:val="∑"/>
                        <m:subHide m:val="on"/>
                        <m:supHide m:val="on"/>
                        <m:ctrlPr>
                          <a:rPr lang="en-US" sz="4400" i="1">
                            <a:solidFill>
                              <a:schemeClr val="tx1"/>
                            </a:solidFill>
                            <a:latin typeface="Cambria Math" panose="02040503050406030204" pitchFamily="18" charset="0"/>
                          </a:rPr>
                        </m:ctrlPr>
                      </m:naryPr>
                      <m:sub/>
                      <m:sup/>
                      <m:e>
                        <m:sSub>
                          <m:sSubPr>
                            <m:ctrlPr>
                              <a:rPr lang="en-US" sz="4400" i="1">
                                <a:solidFill>
                                  <a:schemeClr val="tx1"/>
                                </a:solidFill>
                                <a:latin typeface="Cambria Math" panose="02040503050406030204" pitchFamily="18" charset="0"/>
                              </a:rPr>
                            </m:ctrlPr>
                          </m:sSubPr>
                          <m:e>
                            <m:r>
                              <m:rPr>
                                <m:sty m:val="p"/>
                              </m:rPr>
                              <a:rPr lang="en-US" sz="4400" i="0" smtClean="0">
                                <a:solidFill>
                                  <a:schemeClr val="tx1"/>
                                </a:solidFill>
                                <a:latin typeface="Cambria Math"/>
                              </a:rPr>
                              <m:t>F</m:t>
                            </m:r>
                          </m:e>
                          <m:sub>
                            <m:r>
                              <m:rPr>
                                <m:sty m:val="p"/>
                              </m:rPr>
                              <a:rPr lang="en-US" sz="4400" i="0" smtClean="0">
                                <a:solidFill>
                                  <a:schemeClr val="tx1"/>
                                </a:solidFill>
                                <a:latin typeface="Cambria Math"/>
                              </a:rPr>
                              <m:t>i</m:t>
                            </m:r>
                          </m:sub>
                        </m:sSub>
                        <m:sSub>
                          <m:sSubPr>
                            <m:ctrlPr>
                              <a:rPr lang="en-US" sz="4400" i="1">
                                <a:solidFill>
                                  <a:schemeClr val="tx1"/>
                                </a:solidFill>
                                <a:latin typeface="Cambria Math" panose="02040503050406030204" pitchFamily="18" charset="0"/>
                              </a:rPr>
                            </m:ctrlPr>
                          </m:sSubPr>
                          <m:e>
                            <m:r>
                              <m:rPr>
                                <m:sty m:val="p"/>
                              </m:rPr>
                              <a:rPr lang="en-US" sz="4400" i="0" smtClean="0">
                                <a:solidFill>
                                  <a:schemeClr val="tx1"/>
                                </a:solidFill>
                                <a:latin typeface="Cambria Math"/>
                              </a:rPr>
                              <m:t>H</m:t>
                            </m:r>
                          </m:e>
                          <m:sub>
                            <m:r>
                              <m:rPr>
                                <m:sty m:val="p"/>
                              </m:rPr>
                              <a:rPr lang="en-US" sz="4400" i="0" smtClean="0">
                                <a:solidFill>
                                  <a:schemeClr val="tx1"/>
                                </a:solidFill>
                                <a:latin typeface="Cambria Math"/>
                              </a:rPr>
                              <m:t>i</m:t>
                            </m:r>
                          </m:sub>
                        </m:sSub>
                        <m:sSub>
                          <m:sSubPr>
                            <m:ctrlPr>
                              <a:rPr lang="en-US" sz="4400" i="1">
                                <a:solidFill>
                                  <a:schemeClr val="tx1"/>
                                </a:solidFill>
                                <a:latin typeface="Cambria Math" panose="02040503050406030204" pitchFamily="18" charset="0"/>
                              </a:rPr>
                            </m:ctrlPr>
                          </m:sSubPr>
                          <m:e>
                            <m:r>
                              <a:rPr lang="en-US" sz="4400" i="0" smtClean="0">
                                <a:solidFill>
                                  <a:schemeClr val="tx1"/>
                                </a:solidFill>
                                <a:latin typeface="Cambria Math"/>
                                <a:ea typeface="Cambria Math"/>
                              </a:rPr>
                              <m:t>│</m:t>
                            </m:r>
                          </m:e>
                          <m:sub>
                            <m:r>
                              <m:rPr>
                                <m:sty m:val="p"/>
                              </m:rPr>
                              <a:rPr lang="en-US" sz="4400" i="0" smtClean="0">
                                <a:solidFill>
                                  <a:schemeClr val="tx1"/>
                                </a:solidFill>
                                <a:latin typeface="Cambria Math"/>
                              </a:rPr>
                              <m:t>V</m:t>
                            </m:r>
                          </m:sub>
                        </m:sSub>
                        <m:r>
                          <a:rPr lang="en-US" sz="4400" i="0" smtClean="0">
                            <a:solidFill>
                              <a:schemeClr val="tx1"/>
                            </a:solidFill>
                            <a:latin typeface="Cambria Math"/>
                          </a:rPr>
                          <m:t>−</m:t>
                        </m:r>
                        <m:nary>
                          <m:naryPr>
                            <m:chr m:val="∑"/>
                            <m:subHide m:val="on"/>
                            <m:supHide m:val="on"/>
                            <m:ctrlPr>
                              <a:rPr lang="en-US" sz="4400" i="1">
                                <a:solidFill>
                                  <a:schemeClr val="tx1"/>
                                </a:solidFill>
                                <a:latin typeface="Cambria Math" panose="02040503050406030204" pitchFamily="18" charset="0"/>
                              </a:rPr>
                            </m:ctrlPr>
                          </m:naryPr>
                          <m:sub/>
                          <m:sup/>
                          <m:e>
                            <m:sSub>
                              <m:sSubPr>
                                <m:ctrlPr>
                                  <a:rPr lang="en-US" sz="4400" i="1">
                                    <a:solidFill>
                                      <a:schemeClr val="tx1"/>
                                    </a:solidFill>
                                    <a:latin typeface="Cambria Math" panose="02040503050406030204" pitchFamily="18" charset="0"/>
                                  </a:rPr>
                                </m:ctrlPr>
                              </m:sSubPr>
                              <m:e>
                                <m:r>
                                  <m:rPr>
                                    <m:sty m:val="p"/>
                                  </m:rPr>
                                  <a:rPr lang="en-US" sz="4400" i="0" smtClean="0">
                                    <a:solidFill>
                                      <a:schemeClr val="tx1"/>
                                    </a:solidFill>
                                    <a:latin typeface="Cambria Math"/>
                                  </a:rPr>
                                  <m:t>F</m:t>
                                </m:r>
                              </m:e>
                              <m:sub>
                                <m:r>
                                  <m:rPr>
                                    <m:sty m:val="p"/>
                                  </m:rPr>
                                  <a:rPr lang="en-US" sz="4400" i="0" smtClean="0">
                                    <a:solidFill>
                                      <a:schemeClr val="tx1"/>
                                    </a:solidFill>
                                    <a:latin typeface="Cambria Math"/>
                                  </a:rPr>
                                  <m:t>i</m:t>
                                </m:r>
                              </m:sub>
                            </m:sSub>
                            <m:sSub>
                              <m:sSubPr>
                                <m:ctrlPr>
                                  <a:rPr lang="en-US" sz="4400" i="1">
                                    <a:solidFill>
                                      <a:schemeClr val="tx1"/>
                                    </a:solidFill>
                                    <a:latin typeface="Cambria Math" panose="02040503050406030204" pitchFamily="18" charset="0"/>
                                  </a:rPr>
                                </m:ctrlPr>
                              </m:sSubPr>
                              <m:e>
                                <m:r>
                                  <m:rPr>
                                    <m:sty m:val="p"/>
                                  </m:rPr>
                                  <a:rPr lang="en-US" sz="4400" i="0" smtClean="0">
                                    <a:solidFill>
                                      <a:schemeClr val="tx1"/>
                                    </a:solidFill>
                                    <a:latin typeface="Cambria Math"/>
                                  </a:rPr>
                                  <m:t>H</m:t>
                                </m:r>
                              </m:e>
                              <m:sub>
                                <m:r>
                                  <m:rPr>
                                    <m:sty m:val="p"/>
                                  </m:rPr>
                                  <a:rPr lang="en-US" sz="4400" i="0" smtClean="0">
                                    <a:solidFill>
                                      <a:schemeClr val="tx1"/>
                                    </a:solidFill>
                                    <a:latin typeface="Cambria Math"/>
                                  </a:rPr>
                                  <m:t>i</m:t>
                                </m:r>
                              </m:sub>
                            </m:sSub>
                            <m:sSub>
                              <m:sSubPr>
                                <m:ctrlPr>
                                  <a:rPr lang="en-US" sz="4400" i="1">
                                    <a:solidFill>
                                      <a:schemeClr val="tx1"/>
                                    </a:solidFill>
                                    <a:latin typeface="Cambria Math" panose="02040503050406030204" pitchFamily="18" charset="0"/>
                                  </a:rPr>
                                </m:ctrlPr>
                              </m:sSubPr>
                              <m:e>
                                <m:r>
                                  <a:rPr lang="en-US" sz="4400" i="0" smtClean="0">
                                    <a:solidFill>
                                      <a:schemeClr val="tx1"/>
                                    </a:solidFill>
                                    <a:latin typeface="Cambria Math"/>
                                    <a:ea typeface="Cambria Math"/>
                                  </a:rPr>
                                  <m:t>│</m:t>
                                </m:r>
                              </m:e>
                              <m:sub>
                                <m:r>
                                  <m:rPr>
                                    <m:sty m:val="p"/>
                                  </m:rPr>
                                  <a:rPr lang="en-US" sz="4400" i="0" smtClean="0">
                                    <a:solidFill>
                                      <a:schemeClr val="tx1"/>
                                    </a:solidFill>
                                    <a:latin typeface="Cambria Math"/>
                                  </a:rPr>
                                  <m:t>V</m:t>
                                </m:r>
                                <m:r>
                                  <a:rPr lang="en-US" sz="4400" i="0" smtClean="0">
                                    <a:solidFill>
                                      <a:schemeClr val="tx1"/>
                                    </a:solidFill>
                                    <a:latin typeface="Cambria Math"/>
                                  </a:rPr>
                                  <m:t>+∆</m:t>
                                </m:r>
                                <m:r>
                                  <m:rPr>
                                    <m:sty m:val="p"/>
                                  </m:rPr>
                                  <a:rPr lang="en-US" sz="4400" i="0" smtClean="0">
                                    <a:solidFill>
                                      <a:schemeClr val="tx1"/>
                                    </a:solidFill>
                                    <a:latin typeface="Cambria Math"/>
                                    <a:ea typeface="Cambria Math"/>
                                  </a:rPr>
                                  <m:t>V</m:t>
                                </m:r>
                              </m:sub>
                            </m:sSub>
                            <m:r>
                              <a:rPr lang="en-US" sz="4400" i="0" smtClean="0">
                                <a:solidFill>
                                  <a:schemeClr val="tx1"/>
                                </a:solidFill>
                                <a:latin typeface="Cambria Math"/>
                              </a:rPr>
                              <m:t>=0</m:t>
                            </m:r>
                          </m:e>
                        </m:nary>
                      </m:e>
                    </m:nary>
                  </m:oMath>
                </a14:m>
                <a:r>
                  <a:rPr lang="en-US" sz="4400" dirty="0">
                    <a:solidFill>
                      <a:schemeClr val="tx1"/>
                    </a:solidFill>
                    <a:latin typeface="Times New Roman" panose="02020603050405020304" pitchFamily="18" charset="0"/>
                    <a:cs typeface="Times New Roman" panose="02020603050405020304" pitchFamily="18" charset="0"/>
                  </a:rPr>
                  <a:t>              (6.18)</a:t>
                </a:r>
              </a:p>
              <a:p>
                <a:pPr marL="0" indent="0">
                  <a:lnSpc>
                    <a:spcPct val="120000"/>
                  </a:lnSpc>
                  <a:buNone/>
                </a:pPr>
                <a:r>
                  <a:rPr lang="en-US" sz="4400" dirty="0">
                    <a:solidFill>
                      <a:schemeClr val="tx1"/>
                    </a:solidFill>
                    <a:latin typeface="Times New Roman" panose="02020603050405020304" pitchFamily="18" charset="0"/>
                    <a:cs typeface="Times New Roman" panose="02020603050405020304" pitchFamily="18" charset="0"/>
                  </a:rPr>
                  <a:t> Dividing equation (6.18)  by ΔV, you get:  </a:t>
                </a:r>
              </a:p>
              <a:p>
                <a:pPr marL="0" indent="0">
                  <a:buNone/>
                </a:pPr>
                <a:r>
                  <a:rPr lang="en-US" sz="4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a:rPr lang="en-US" sz="4400" i="1">
                        <a:solidFill>
                          <a:schemeClr val="tx1"/>
                        </a:solidFill>
                        <a:latin typeface="Cambria Math"/>
                      </a:rPr>
                      <m:t>𝑈𝑎</m:t>
                    </m:r>
                    <m:d>
                      <m:dPr>
                        <m:ctrlPr>
                          <a:rPr lang="en-US" sz="4400" i="1">
                            <a:solidFill>
                              <a:schemeClr val="tx1"/>
                            </a:solidFill>
                            <a:latin typeface="Cambria Math" panose="02040503050406030204" pitchFamily="18" charset="0"/>
                            <a:ea typeface="Cambria Math"/>
                          </a:rPr>
                        </m:ctrlPr>
                      </m:dPr>
                      <m:e>
                        <m:sSub>
                          <m:sSubPr>
                            <m:ctrlPr>
                              <a:rPr lang="en-US" sz="4400" i="1">
                                <a:solidFill>
                                  <a:schemeClr val="tx1"/>
                                </a:solidFill>
                                <a:latin typeface="Cambria Math" panose="02040503050406030204" pitchFamily="18" charset="0"/>
                                <a:ea typeface="Cambria Math"/>
                              </a:rPr>
                            </m:ctrlPr>
                          </m:sSubPr>
                          <m:e>
                            <m:r>
                              <a:rPr lang="en-US" sz="4400" i="1">
                                <a:solidFill>
                                  <a:schemeClr val="tx1"/>
                                </a:solidFill>
                                <a:latin typeface="Cambria Math"/>
                                <a:ea typeface="Cambria Math"/>
                              </a:rPr>
                              <m:t>𝑇</m:t>
                            </m:r>
                          </m:e>
                          <m:sub>
                            <m:r>
                              <a:rPr lang="en-US" sz="4400" i="1">
                                <a:solidFill>
                                  <a:schemeClr val="tx1"/>
                                </a:solidFill>
                                <a:latin typeface="Cambria Math"/>
                                <a:ea typeface="Cambria Math"/>
                              </a:rPr>
                              <m:t>𝑎</m:t>
                            </m:r>
                          </m:sub>
                        </m:sSub>
                        <m:r>
                          <a:rPr lang="en-US" sz="4400" i="1">
                            <a:solidFill>
                              <a:schemeClr val="tx1"/>
                            </a:solidFill>
                            <a:latin typeface="Cambria Math"/>
                            <a:ea typeface="Cambria Math"/>
                          </a:rPr>
                          <m:t>−</m:t>
                        </m:r>
                        <m:r>
                          <a:rPr lang="en-US" sz="4400" i="1">
                            <a:solidFill>
                              <a:schemeClr val="tx1"/>
                            </a:solidFill>
                            <a:latin typeface="Cambria Math"/>
                            <a:ea typeface="Cambria Math"/>
                          </a:rPr>
                          <m:t>𝑇</m:t>
                        </m:r>
                      </m:e>
                    </m:d>
                    <m:r>
                      <a:rPr lang="en-US" sz="4400" i="1">
                        <a:solidFill>
                          <a:schemeClr val="tx1"/>
                        </a:solidFill>
                        <a:latin typeface="Cambria Math"/>
                        <a:ea typeface="Cambria Math"/>
                      </a:rPr>
                      <m:t>+</m:t>
                    </m:r>
                    <m:f>
                      <m:fPr>
                        <m:ctrlPr>
                          <a:rPr lang="en-US" sz="4400" i="1" smtClean="0">
                            <a:solidFill>
                              <a:schemeClr val="tx1"/>
                            </a:solidFill>
                            <a:latin typeface="Cambria Math" panose="02040503050406030204" pitchFamily="18" charset="0"/>
                            <a:ea typeface="Cambria Math"/>
                          </a:rPr>
                        </m:ctrlPr>
                      </m:fPr>
                      <m:num>
                        <m:nary>
                          <m:naryPr>
                            <m:chr m:val="∑"/>
                            <m:subHide m:val="on"/>
                            <m:supHide m:val="on"/>
                            <m:ctrlPr>
                              <a:rPr lang="en-US" sz="4400" i="1" smtClean="0">
                                <a:solidFill>
                                  <a:schemeClr val="tx1"/>
                                </a:solidFill>
                                <a:latin typeface="Cambria Math" panose="02040503050406030204" pitchFamily="18" charset="0"/>
                                <a:ea typeface="Cambria Math"/>
                              </a:rPr>
                            </m:ctrlPr>
                          </m:naryPr>
                          <m:sub/>
                          <m:sup/>
                          <m:e>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rPr>
                                  <m:t>𝐹</m:t>
                                </m:r>
                              </m:e>
                              <m:sub>
                                <m:r>
                                  <a:rPr lang="en-US" sz="4400" i="1">
                                    <a:solidFill>
                                      <a:schemeClr val="tx1"/>
                                    </a:solidFill>
                                    <a:latin typeface="Cambria Math"/>
                                  </a:rPr>
                                  <m:t>𝑖</m:t>
                                </m:r>
                              </m:sub>
                            </m:sSub>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rPr>
                                  <m:t>𝐻</m:t>
                                </m:r>
                              </m:e>
                              <m:sub>
                                <m:r>
                                  <a:rPr lang="en-US" sz="4400" i="1">
                                    <a:solidFill>
                                      <a:schemeClr val="tx1"/>
                                    </a:solidFill>
                                    <a:latin typeface="Cambria Math"/>
                                  </a:rPr>
                                  <m:t>𝑖</m:t>
                                </m:r>
                              </m:sub>
                            </m:sSub>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ea typeface="Cambria Math"/>
                                  </a:rPr>
                                  <m:t>│</m:t>
                                </m:r>
                              </m:e>
                              <m:sub>
                                <m:r>
                                  <a:rPr lang="en-US" sz="4400" i="1">
                                    <a:solidFill>
                                      <a:schemeClr val="tx1"/>
                                    </a:solidFill>
                                    <a:latin typeface="Cambria Math"/>
                                  </a:rPr>
                                  <m:t>𝑉</m:t>
                                </m:r>
                              </m:sub>
                            </m:sSub>
                          </m:e>
                        </m:nary>
                        <m:r>
                          <a:rPr lang="en-US" sz="4400" b="0" i="1" smtClean="0">
                            <a:solidFill>
                              <a:schemeClr val="tx1"/>
                            </a:solidFill>
                            <a:latin typeface="Cambria Math"/>
                            <a:ea typeface="Cambria Math"/>
                          </a:rPr>
                          <m:t>−</m:t>
                        </m:r>
                        <m:nary>
                          <m:naryPr>
                            <m:chr m:val="∑"/>
                            <m:subHide m:val="on"/>
                            <m:supHide m:val="on"/>
                            <m:ctrlPr>
                              <a:rPr lang="en-US" sz="4400" b="0" i="1" smtClean="0">
                                <a:solidFill>
                                  <a:schemeClr val="tx1"/>
                                </a:solidFill>
                                <a:latin typeface="Cambria Math" panose="02040503050406030204" pitchFamily="18" charset="0"/>
                                <a:ea typeface="Cambria Math"/>
                              </a:rPr>
                            </m:ctrlPr>
                          </m:naryPr>
                          <m:sub/>
                          <m:sup/>
                          <m:e>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rPr>
                                  <m:t>𝐹</m:t>
                                </m:r>
                              </m:e>
                              <m:sub>
                                <m:r>
                                  <a:rPr lang="en-US" sz="4400" i="1">
                                    <a:solidFill>
                                      <a:schemeClr val="tx1"/>
                                    </a:solidFill>
                                    <a:latin typeface="Cambria Math"/>
                                  </a:rPr>
                                  <m:t>𝑖</m:t>
                                </m:r>
                              </m:sub>
                            </m:sSub>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rPr>
                                  <m:t>𝐻</m:t>
                                </m:r>
                              </m:e>
                              <m:sub>
                                <m:r>
                                  <a:rPr lang="en-US" sz="4400" i="1">
                                    <a:solidFill>
                                      <a:schemeClr val="tx1"/>
                                    </a:solidFill>
                                    <a:latin typeface="Cambria Math"/>
                                  </a:rPr>
                                  <m:t>𝑖</m:t>
                                </m:r>
                              </m:sub>
                            </m:sSub>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ea typeface="Cambria Math"/>
                                  </a:rPr>
                                  <m:t>│</m:t>
                                </m:r>
                              </m:e>
                              <m:sub>
                                <m:r>
                                  <a:rPr lang="en-US" sz="4400" i="1">
                                    <a:solidFill>
                                      <a:schemeClr val="tx1"/>
                                    </a:solidFill>
                                    <a:latin typeface="Cambria Math"/>
                                  </a:rPr>
                                  <m:t>𝑉</m:t>
                                </m:r>
                                <m:r>
                                  <a:rPr lang="en-US" sz="4400" i="1">
                                    <a:solidFill>
                                      <a:schemeClr val="tx1"/>
                                    </a:solidFill>
                                    <a:latin typeface="Cambria Math"/>
                                  </a:rPr>
                                  <m:t>+∆</m:t>
                                </m:r>
                                <m:r>
                                  <a:rPr lang="en-US" sz="4400" i="1">
                                    <a:solidFill>
                                      <a:schemeClr val="tx1"/>
                                    </a:solidFill>
                                    <a:latin typeface="Cambria Math"/>
                                    <a:ea typeface="Cambria Math"/>
                                  </a:rPr>
                                  <m:t>𝑉</m:t>
                                </m:r>
                              </m:sub>
                            </m:sSub>
                          </m:e>
                        </m:nary>
                      </m:num>
                      <m:den>
                        <m:r>
                          <a:rPr lang="en-US" sz="4400" i="1" smtClean="0">
                            <a:solidFill>
                              <a:schemeClr val="tx1"/>
                            </a:solidFill>
                            <a:latin typeface="Cambria Math"/>
                            <a:ea typeface="Cambria Math"/>
                          </a:rPr>
                          <m:t>∆</m:t>
                        </m:r>
                        <m:r>
                          <a:rPr lang="en-US" sz="4400" b="0" i="1" smtClean="0">
                            <a:solidFill>
                              <a:schemeClr val="tx1"/>
                            </a:solidFill>
                            <a:latin typeface="Cambria Math"/>
                            <a:ea typeface="Cambria Math"/>
                          </a:rPr>
                          <m:t>𝑉</m:t>
                        </m:r>
                      </m:den>
                    </m:f>
                    <m:r>
                      <a:rPr lang="en-US" sz="4400" b="0" i="1" smtClean="0">
                        <a:solidFill>
                          <a:schemeClr val="tx1"/>
                        </a:solidFill>
                        <a:latin typeface="Cambria Math"/>
                        <a:ea typeface="Cambria Math"/>
                      </a:rPr>
                      <m:t>=0</m:t>
                    </m:r>
                  </m:oMath>
                </a14:m>
                <a:r>
                  <a:rPr lang="en-US" sz="4400" dirty="0">
                    <a:solidFill>
                      <a:schemeClr val="tx1"/>
                    </a:solidFill>
                    <a:latin typeface="Times New Roman" panose="02020603050405020304" pitchFamily="18" charset="0"/>
                    <a:cs typeface="Times New Roman" panose="02020603050405020304" pitchFamily="18" charset="0"/>
                  </a:rPr>
                  <a:t>                          (6.19)</a:t>
                </a:r>
              </a:p>
              <a:p>
                <a:pPr marL="0" indent="0">
                  <a:lnSpc>
                    <a:spcPct val="170000"/>
                  </a:lnSpc>
                  <a:buNone/>
                </a:pPr>
                <a:r>
                  <a:rPr lang="en-US" sz="4400" dirty="0">
                    <a:solidFill>
                      <a:schemeClr val="tx1"/>
                    </a:solidFill>
                    <a:latin typeface="Times New Roman" panose="02020603050405020304" pitchFamily="18" charset="0"/>
                    <a:cs typeface="Times New Roman" panose="02020603050405020304" pitchFamily="18" charset="0"/>
                  </a:rPr>
                  <a:t>By  taking  the limit as Δ</a:t>
                </a:r>
                <a:r>
                  <a:rPr lang="en-US" sz="4400" i="1" dirty="0">
                    <a:solidFill>
                      <a:schemeClr val="tx1"/>
                    </a:solidFill>
                    <a:latin typeface="Times New Roman" panose="02020603050405020304" pitchFamily="18" charset="0"/>
                    <a:cs typeface="Times New Roman" panose="02020603050405020304" pitchFamily="18" charset="0"/>
                  </a:rPr>
                  <a:t>V </a:t>
                </a:r>
                <a:r>
                  <a:rPr lang="en-US" sz="4400" dirty="0">
                    <a:solidFill>
                      <a:schemeClr val="tx1"/>
                    </a:solidFill>
                    <a:latin typeface="Times New Roman" panose="02020603050405020304" pitchFamily="18" charset="0"/>
                    <a:cs typeface="Times New Roman" panose="02020603050405020304" pitchFamily="18" charset="0"/>
                  </a:rPr>
                  <a:t>→ 0 ( equation 6.20), then you get:</a:t>
                </a:r>
              </a:p>
              <a:p>
                <a:pPr marL="0" indent="0">
                  <a:buNone/>
                </a:pPr>
                <a:r>
                  <a:rPr lang="en-US" sz="4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a:rPr lang="en-US" sz="4400" i="1">
                        <a:solidFill>
                          <a:schemeClr val="tx1"/>
                        </a:solidFill>
                        <a:latin typeface="Cambria Math"/>
                      </a:rPr>
                      <m:t>𝑈𝑎</m:t>
                    </m:r>
                    <m:d>
                      <m:dPr>
                        <m:ctrlPr>
                          <a:rPr lang="en-US" sz="4400" i="1">
                            <a:solidFill>
                              <a:schemeClr val="tx1"/>
                            </a:solidFill>
                            <a:latin typeface="Cambria Math" panose="02040503050406030204" pitchFamily="18" charset="0"/>
                            <a:ea typeface="Cambria Math"/>
                          </a:rPr>
                        </m:ctrlPr>
                      </m:dPr>
                      <m:e>
                        <m:sSub>
                          <m:sSubPr>
                            <m:ctrlPr>
                              <a:rPr lang="en-US" sz="4400" i="1">
                                <a:solidFill>
                                  <a:schemeClr val="tx1"/>
                                </a:solidFill>
                                <a:latin typeface="Cambria Math" panose="02040503050406030204" pitchFamily="18" charset="0"/>
                                <a:ea typeface="Cambria Math"/>
                              </a:rPr>
                            </m:ctrlPr>
                          </m:sSubPr>
                          <m:e>
                            <m:r>
                              <a:rPr lang="en-US" sz="4400" i="1">
                                <a:solidFill>
                                  <a:schemeClr val="tx1"/>
                                </a:solidFill>
                                <a:latin typeface="Cambria Math"/>
                                <a:ea typeface="Cambria Math"/>
                              </a:rPr>
                              <m:t>𝑇</m:t>
                            </m:r>
                          </m:e>
                          <m:sub>
                            <m:r>
                              <a:rPr lang="en-US" sz="4400" i="1">
                                <a:solidFill>
                                  <a:schemeClr val="tx1"/>
                                </a:solidFill>
                                <a:latin typeface="Cambria Math"/>
                                <a:ea typeface="Cambria Math"/>
                              </a:rPr>
                              <m:t>𝑎</m:t>
                            </m:r>
                          </m:sub>
                        </m:sSub>
                        <m:r>
                          <a:rPr lang="en-US" sz="4400" i="1">
                            <a:solidFill>
                              <a:schemeClr val="tx1"/>
                            </a:solidFill>
                            <a:latin typeface="Cambria Math"/>
                            <a:ea typeface="Cambria Math"/>
                          </a:rPr>
                          <m:t>−</m:t>
                        </m:r>
                        <m:r>
                          <a:rPr lang="en-US" sz="4400" i="1">
                            <a:solidFill>
                              <a:schemeClr val="tx1"/>
                            </a:solidFill>
                            <a:latin typeface="Cambria Math"/>
                            <a:ea typeface="Cambria Math"/>
                          </a:rPr>
                          <m:t>𝑇</m:t>
                        </m:r>
                      </m:e>
                    </m:d>
                    <m:r>
                      <a:rPr lang="en-US" sz="4400" b="0" i="1" smtClean="0">
                        <a:solidFill>
                          <a:schemeClr val="tx1"/>
                        </a:solidFill>
                        <a:latin typeface="Cambria Math"/>
                        <a:ea typeface="Cambria Math"/>
                      </a:rPr>
                      <m:t>+</m:t>
                    </m:r>
                    <m:func>
                      <m:funcPr>
                        <m:ctrlPr>
                          <a:rPr lang="en-US" sz="4400" b="0" i="1" smtClean="0">
                            <a:solidFill>
                              <a:schemeClr val="tx1"/>
                            </a:solidFill>
                            <a:latin typeface="Cambria Math" panose="02040503050406030204" pitchFamily="18" charset="0"/>
                            <a:ea typeface="Cambria Math"/>
                          </a:rPr>
                        </m:ctrlPr>
                      </m:funcPr>
                      <m:fName>
                        <m:limLow>
                          <m:limLowPr>
                            <m:ctrlPr>
                              <a:rPr lang="en-US" sz="4400" b="0" i="1" smtClean="0">
                                <a:solidFill>
                                  <a:schemeClr val="tx1"/>
                                </a:solidFill>
                                <a:latin typeface="Cambria Math" panose="02040503050406030204" pitchFamily="18" charset="0"/>
                                <a:ea typeface="Cambria Math"/>
                              </a:rPr>
                            </m:ctrlPr>
                          </m:limLowPr>
                          <m:e>
                            <m:r>
                              <m:rPr>
                                <m:sty m:val="p"/>
                              </m:rPr>
                              <a:rPr lang="en-US" sz="4400" b="0" i="0" smtClean="0">
                                <a:solidFill>
                                  <a:schemeClr val="tx1"/>
                                </a:solidFill>
                                <a:latin typeface="Cambria Math"/>
                                <a:ea typeface="Cambria Math"/>
                              </a:rPr>
                              <m:t>lim</m:t>
                            </m:r>
                          </m:e>
                          <m:lim>
                            <m:r>
                              <a:rPr lang="en-US" sz="4400" i="1">
                                <a:solidFill>
                                  <a:schemeClr val="tx1"/>
                                </a:solidFill>
                                <a:latin typeface="Cambria Math"/>
                                <a:ea typeface="Cambria Math"/>
                              </a:rPr>
                              <m:t>∆</m:t>
                            </m:r>
                            <m:r>
                              <a:rPr lang="en-US" sz="4400" i="1">
                                <a:solidFill>
                                  <a:schemeClr val="tx1"/>
                                </a:solidFill>
                                <a:latin typeface="Cambria Math"/>
                                <a:ea typeface="Cambria Math"/>
                              </a:rPr>
                              <m:t>𝑉</m:t>
                            </m:r>
                            <m:r>
                              <a:rPr lang="en-US" sz="4400" i="1">
                                <a:solidFill>
                                  <a:schemeClr val="tx1"/>
                                </a:solidFill>
                                <a:latin typeface="Cambria Math"/>
                                <a:ea typeface="Cambria Math"/>
                              </a:rPr>
                              <m:t>⟶0</m:t>
                            </m:r>
                          </m:lim>
                        </m:limLow>
                      </m:fName>
                      <m:e>
                        <m:f>
                          <m:fPr>
                            <m:ctrlPr>
                              <a:rPr lang="en-US" sz="4400" b="0" i="1" smtClean="0">
                                <a:solidFill>
                                  <a:schemeClr val="tx1"/>
                                </a:solidFill>
                                <a:latin typeface="Cambria Math" panose="02040503050406030204" pitchFamily="18" charset="0"/>
                                <a:ea typeface="Cambria Math"/>
                              </a:rPr>
                            </m:ctrlPr>
                          </m:fPr>
                          <m:num>
                            <m:nary>
                              <m:naryPr>
                                <m:chr m:val="∑"/>
                                <m:subHide m:val="on"/>
                                <m:supHide m:val="on"/>
                                <m:ctrlPr>
                                  <a:rPr lang="en-US" sz="4400" i="1">
                                    <a:solidFill>
                                      <a:schemeClr val="tx1"/>
                                    </a:solidFill>
                                    <a:latin typeface="Cambria Math" panose="02040503050406030204" pitchFamily="18" charset="0"/>
                                    <a:ea typeface="Cambria Math"/>
                                  </a:rPr>
                                </m:ctrlPr>
                              </m:naryPr>
                              <m:sub/>
                              <m:sup/>
                              <m:e>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rPr>
                                      <m:t>𝐹</m:t>
                                    </m:r>
                                  </m:e>
                                  <m:sub>
                                    <m:r>
                                      <a:rPr lang="en-US" sz="4400" i="1">
                                        <a:solidFill>
                                          <a:schemeClr val="tx1"/>
                                        </a:solidFill>
                                        <a:latin typeface="Cambria Math"/>
                                      </a:rPr>
                                      <m:t>𝑖</m:t>
                                    </m:r>
                                  </m:sub>
                                </m:sSub>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rPr>
                                      <m:t>𝐻</m:t>
                                    </m:r>
                                  </m:e>
                                  <m:sub>
                                    <m:r>
                                      <a:rPr lang="en-US" sz="4400" i="1">
                                        <a:solidFill>
                                          <a:schemeClr val="tx1"/>
                                        </a:solidFill>
                                        <a:latin typeface="Cambria Math"/>
                                      </a:rPr>
                                      <m:t>𝑖</m:t>
                                    </m:r>
                                  </m:sub>
                                </m:sSub>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ea typeface="Cambria Math"/>
                                      </a:rPr>
                                      <m:t>│</m:t>
                                    </m:r>
                                  </m:e>
                                  <m:sub>
                                    <m:r>
                                      <a:rPr lang="en-US" sz="4400" i="1">
                                        <a:solidFill>
                                          <a:schemeClr val="tx1"/>
                                        </a:solidFill>
                                        <a:latin typeface="Cambria Math"/>
                                      </a:rPr>
                                      <m:t>𝑉</m:t>
                                    </m:r>
                                  </m:sub>
                                </m:sSub>
                              </m:e>
                            </m:nary>
                            <m:r>
                              <a:rPr lang="en-US" sz="4400" i="1">
                                <a:solidFill>
                                  <a:schemeClr val="tx1"/>
                                </a:solidFill>
                                <a:latin typeface="Cambria Math"/>
                                <a:ea typeface="Cambria Math"/>
                              </a:rPr>
                              <m:t>−</m:t>
                            </m:r>
                            <m:nary>
                              <m:naryPr>
                                <m:chr m:val="∑"/>
                                <m:subHide m:val="on"/>
                                <m:supHide m:val="on"/>
                                <m:ctrlPr>
                                  <a:rPr lang="en-US" sz="4400" i="1">
                                    <a:solidFill>
                                      <a:schemeClr val="tx1"/>
                                    </a:solidFill>
                                    <a:latin typeface="Cambria Math" panose="02040503050406030204" pitchFamily="18" charset="0"/>
                                    <a:ea typeface="Cambria Math"/>
                                  </a:rPr>
                                </m:ctrlPr>
                              </m:naryPr>
                              <m:sub/>
                              <m:sup/>
                              <m:e>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rPr>
                                      <m:t>𝐹</m:t>
                                    </m:r>
                                  </m:e>
                                  <m:sub>
                                    <m:r>
                                      <a:rPr lang="en-US" sz="4400" i="1">
                                        <a:solidFill>
                                          <a:schemeClr val="tx1"/>
                                        </a:solidFill>
                                        <a:latin typeface="Cambria Math"/>
                                      </a:rPr>
                                      <m:t>𝑖</m:t>
                                    </m:r>
                                  </m:sub>
                                </m:sSub>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rPr>
                                      <m:t>𝐻</m:t>
                                    </m:r>
                                  </m:e>
                                  <m:sub>
                                    <m:r>
                                      <a:rPr lang="en-US" sz="4400" i="1">
                                        <a:solidFill>
                                          <a:schemeClr val="tx1"/>
                                        </a:solidFill>
                                        <a:latin typeface="Cambria Math"/>
                                      </a:rPr>
                                      <m:t>𝑖</m:t>
                                    </m:r>
                                  </m:sub>
                                </m:sSub>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ea typeface="Cambria Math"/>
                                      </a:rPr>
                                      <m:t>│</m:t>
                                    </m:r>
                                  </m:e>
                                  <m:sub>
                                    <m:r>
                                      <a:rPr lang="en-US" sz="4400" i="1">
                                        <a:solidFill>
                                          <a:schemeClr val="tx1"/>
                                        </a:solidFill>
                                        <a:latin typeface="Cambria Math"/>
                                      </a:rPr>
                                      <m:t>𝑉</m:t>
                                    </m:r>
                                    <m:r>
                                      <a:rPr lang="en-US" sz="4400" i="1">
                                        <a:solidFill>
                                          <a:schemeClr val="tx1"/>
                                        </a:solidFill>
                                        <a:latin typeface="Cambria Math"/>
                                      </a:rPr>
                                      <m:t>+∆</m:t>
                                    </m:r>
                                    <m:r>
                                      <a:rPr lang="en-US" sz="4400" i="1">
                                        <a:solidFill>
                                          <a:schemeClr val="tx1"/>
                                        </a:solidFill>
                                        <a:latin typeface="Cambria Math"/>
                                        <a:ea typeface="Cambria Math"/>
                                      </a:rPr>
                                      <m:t>𝑉</m:t>
                                    </m:r>
                                  </m:sub>
                                </m:sSub>
                              </m:e>
                            </m:nary>
                          </m:num>
                          <m:den>
                            <m:r>
                              <a:rPr lang="en-US" sz="4400" i="1">
                                <a:solidFill>
                                  <a:schemeClr val="tx1"/>
                                </a:solidFill>
                                <a:latin typeface="Cambria Math"/>
                                <a:ea typeface="Cambria Math"/>
                              </a:rPr>
                              <m:t>∆</m:t>
                            </m:r>
                            <m:r>
                              <a:rPr lang="en-US" sz="4400" i="1">
                                <a:solidFill>
                                  <a:schemeClr val="tx1"/>
                                </a:solidFill>
                                <a:latin typeface="Cambria Math"/>
                                <a:ea typeface="Cambria Math"/>
                              </a:rPr>
                              <m:t>𝑉</m:t>
                            </m:r>
                          </m:den>
                        </m:f>
                      </m:e>
                    </m:func>
                    <m:r>
                      <a:rPr lang="en-US" sz="4400" i="1">
                        <a:solidFill>
                          <a:schemeClr val="tx1"/>
                        </a:solidFill>
                        <a:latin typeface="Cambria Math"/>
                        <a:ea typeface="Cambria Math"/>
                      </a:rPr>
                      <m:t>=0</m:t>
                    </m:r>
                  </m:oMath>
                </a14:m>
                <a:r>
                  <a:rPr lang="en-US" sz="4400" dirty="0">
                    <a:solidFill>
                      <a:schemeClr val="tx1"/>
                    </a:solidFill>
                    <a:latin typeface="Times New Roman" panose="02020603050405020304" pitchFamily="18" charset="0"/>
                    <a:cs typeface="Times New Roman" panose="02020603050405020304" pitchFamily="18" charset="0"/>
                  </a:rPr>
                  <a:t>                 (6.20)</a:t>
                </a:r>
              </a:p>
              <a:p>
                <a:pPr marL="0" indent="0">
                  <a:lnSpc>
                    <a:spcPct val="170000"/>
                  </a:lnSpc>
                  <a:buNone/>
                </a:pPr>
                <a:r>
                  <a:rPr lang="en-US" sz="4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r>
                      <a:rPr lang="en-US" sz="4400" i="1">
                        <a:solidFill>
                          <a:schemeClr val="tx1"/>
                        </a:solidFill>
                        <a:latin typeface="Cambria Math"/>
                      </a:rPr>
                      <m:t>𝑈𝑎</m:t>
                    </m:r>
                    <m:d>
                      <m:dPr>
                        <m:ctrlPr>
                          <a:rPr lang="en-US" sz="4400" i="1">
                            <a:solidFill>
                              <a:schemeClr val="tx1"/>
                            </a:solidFill>
                            <a:latin typeface="Cambria Math" panose="02040503050406030204" pitchFamily="18" charset="0"/>
                            <a:ea typeface="Cambria Math"/>
                          </a:rPr>
                        </m:ctrlPr>
                      </m:dPr>
                      <m:e>
                        <m:sSub>
                          <m:sSubPr>
                            <m:ctrlPr>
                              <a:rPr lang="en-US" sz="4400" i="1">
                                <a:solidFill>
                                  <a:schemeClr val="tx1"/>
                                </a:solidFill>
                                <a:latin typeface="Cambria Math" panose="02040503050406030204" pitchFamily="18" charset="0"/>
                                <a:ea typeface="Cambria Math"/>
                              </a:rPr>
                            </m:ctrlPr>
                          </m:sSubPr>
                          <m:e>
                            <m:r>
                              <a:rPr lang="en-US" sz="4400" i="1">
                                <a:solidFill>
                                  <a:schemeClr val="tx1"/>
                                </a:solidFill>
                                <a:latin typeface="Cambria Math"/>
                                <a:ea typeface="Cambria Math"/>
                              </a:rPr>
                              <m:t>𝑇</m:t>
                            </m:r>
                          </m:e>
                          <m:sub>
                            <m:r>
                              <a:rPr lang="en-US" sz="4400" i="1">
                                <a:solidFill>
                                  <a:schemeClr val="tx1"/>
                                </a:solidFill>
                                <a:latin typeface="Cambria Math"/>
                                <a:ea typeface="Cambria Math"/>
                              </a:rPr>
                              <m:t>𝑎</m:t>
                            </m:r>
                          </m:sub>
                        </m:sSub>
                        <m:r>
                          <a:rPr lang="en-US" sz="4400" i="1">
                            <a:solidFill>
                              <a:schemeClr val="tx1"/>
                            </a:solidFill>
                            <a:latin typeface="Cambria Math"/>
                            <a:ea typeface="Cambria Math"/>
                          </a:rPr>
                          <m:t>−</m:t>
                        </m:r>
                        <m:r>
                          <a:rPr lang="en-US" sz="4400" i="1">
                            <a:solidFill>
                              <a:schemeClr val="tx1"/>
                            </a:solidFill>
                            <a:latin typeface="Cambria Math"/>
                            <a:ea typeface="Cambria Math"/>
                          </a:rPr>
                          <m:t>𝑇</m:t>
                        </m:r>
                      </m:e>
                    </m:d>
                    <m:r>
                      <a:rPr lang="en-US" sz="4400" b="0" i="1" smtClean="0">
                        <a:solidFill>
                          <a:schemeClr val="tx1"/>
                        </a:solidFill>
                        <a:latin typeface="Cambria Math"/>
                        <a:ea typeface="Cambria Math"/>
                      </a:rPr>
                      <m:t>−</m:t>
                    </m:r>
                    <m:f>
                      <m:fPr>
                        <m:ctrlPr>
                          <a:rPr lang="en-US" sz="4400" b="0" i="1" smtClean="0">
                            <a:solidFill>
                              <a:schemeClr val="tx1"/>
                            </a:solidFill>
                            <a:latin typeface="Cambria Math" panose="02040503050406030204" pitchFamily="18" charset="0"/>
                            <a:ea typeface="Cambria Math"/>
                          </a:rPr>
                        </m:ctrlPr>
                      </m:fPr>
                      <m:num>
                        <m:r>
                          <a:rPr lang="en-US" sz="4400" b="0" i="1" smtClean="0">
                            <a:solidFill>
                              <a:schemeClr val="tx1"/>
                            </a:solidFill>
                            <a:latin typeface="Cambria Math"/>
                            <a:ea typeface="Cambria Math"/>
                          </a:rPr>
                          <m:t>𝑑</m:t>
                        </m:r>
                        <m:nary>
                          <m:naryPr>
                            <m:chr m:val="∑"/>
                            <m:subHide m:val="on"/>
                            <m:supHide m:val="on"/>
                            <m:ctrlPr>
                              <a:rPr lang="en-US" sz="4400" b="0" i="1" smtClean="0">
                                <a:solidFill>
                                  <a:schemeClr val="tx1"/>
                                </a:solidFill>
                                <a:latin typeface="Cambria Math" panose="02040503050406030204" pitchFamily="18" charset="0"/>
                                <a:ea typeface="Cambria Math"/>
                              </a:rPr>
                            </m:ctrlPr>
                          </m:naryPr>
                          <m:sub/>
                          <m:sup/>
                          <m:e>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rPr>
                                  <m:t>𝐹</m:t>
                                </m:r>
                              </m:e>
                              <m:sub>
                                <m:r>
                                  <a:rPr lang="en-US" sz="4400" i="1">
                                    <a:solidFill>
                                      <a:schemeClr val="tx1"/>
                                    </a:solidFill>
                                    <a:latin typeface="Cambria Math"/>
                                  </a:rPr>
                                  <m:t>𝑖</m:t>
                                </m:r>
                              </m:sub>
                            </m:sSub>
                            <m:sSub>
                              <m:sSubPr>
                                <m:ctrlPr>
                                  <a:rPr lang="en-US" sz="4400" i="1">
                                    <a:solidFill>
                                      <a:schemeClr val="tx1"/>
                                    </a:solidFill>
                                    <a:latin typeface="Cambria Math" panose="02040503050406030204" pitchFamily="18" charset="0"/>
                                  </a:rPr>
                                </m:ctrlPr>
                              </m:sSubPr>
                              <m:e>
                                <m:r>
                                  <a:rPr lang="en-US" sz="4400" i="1">
                                    <a:solidFill>
                                      <a:schemeClr val="tx1"/>
                                    </a:solidFill>
                                    <a:latin typeface="Cambria Math"/>
                                  </a:rPr>
                                  <m:t>𝐻</m:t>
                                </m:r>
                              </m:e>
                              <m:sub>
                                <m:r>
                                  <a:rPr lang="en-US" sz="4400" i="1">
                                    <a:solidFill>
                                      <a:schemeClr val="tx1"/>
                                    </a:solidFill>
                                    <a:latin typeface="Cambria Math"/>
                                  </a:rPr>
                                  <m:t>𝑖</m:t>
                                </m:r>
                              </m:sub>
                            </m:sSub>
                          </m:e>
                        </m:nary>
                      </m:num>
                      <m:den>
                        <m:r>
                          <a:rPr lang="en-US" sz="4400" b="0" i="1" smtClean="0">
                            <a:solidFill>
                              <a:schemeClr val="tx1"/>
                            </a:solidFill>
                            <a:latin typeface="Cambria Math"/>
                            <a:ea typeface="Cambria Math"/>
                          </a:rPr>
                          <m:t>𝑑𝑉</m:t>
                        </m:r>
                      </m:den>
                    </m:f>
                    <m:r>
                      <a:rPr lang="en-US" sz="4400" b="0" i="1" smtClean="0">
                        <a:solidFill>
                          <a:schemeClr val="tx1"/>
                        </a:solidFill>
                        <a:latin typeface="Cambria Math"/>
                        <a:ea typeface="Cambria Math"/>
                      </a:rPr>
                      <m:t>=0</m:t>
                    </m:r>
                  </m:oMath>
                </a14:m>
                <a:r>
                  <a:rPr lang="en-US" sz="4400" dirty="0">
                    <a:solidFill>
                      <a:schemeClr val="tx1"/>
                    </a:solidFill>
                    <a:latin typeface="Times New Roman" panose="02020603050405020304" pitchFamily="18" charset="0"/>
                    <a:cs typeface="Times New Roman" panose="02020603050405020304" pitchFamily="18" charset="0"/>
                  </a:rPr>
                  <a:t>                                               (6.21)</a:t>
                </a:r>
              </a:p>
              <a:p>
                <a:pPr marL="0" indent="0">
                  <a:buNone/>
                </a:pPr>
                <a:endParaRPr lang="en-US" dirty="0"/>
              </a:p>
            </p:txBody>
          </p:sp>
        </mc:Choice>
        <mc:Fallback xmlns="">
          <p:sp>
            <p:nvSpPr>
              <p:cNvPr id="3" name="Content Placeholder 2">
                <a:extLst>
                  <a:ext uri="{FF2B5EF4-FFF2-40B4-BE49-F238E27FC236}">
                    <a16:creationId xmlns:a16="http://schemas.microsoft.com/office/drawing/2014/main" id="{2CCC5B9A-63FB-AA15-2422-EBAD3CF61353}"/>
                  </a:ext>
                </a:extLst>
              </p:cNvPr>
              <p:cNvSpPr>
                <a:spLocks noGrp="1" noRot="1" noChangeAspect="1" noMove="1" noResize="1" noEditPoints="1" noAdjustHandles="1" noChangeArrowheads="1" noChangeShapeType="1" noTextEdit="1"/>
              </p:cNvSpPr>
              <p:nvPr>
                <p:ph idx="1"/>
              </p:nvPr>
            </p:nvSpPr>
            <p:spPr>
              <a:xfrm>
                <a:off x="228600" y="570002"/>
                <a:ext cx="8686800" cy="5478747"/>
              </a:xfrm>
              <a:blipFill>
                <a:blip r:embed="rId2"/>
                <a:stretch>
                  <a:fillRect l="-1123" t="-891"/>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4314365A-0B1E-07FA-22FA-FDA6449CA3D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5574E580-C32F-71F1-13E8-5F2DB6434177}"/>
              </a:ext>
            </a:extLst>
          </p:cNvPr>
          <p:cNvSpPr>
            <a:spLocks noGrp="1"/>
          </p:cNvSpPr>
          <p:nvPr>
            <p:ph type="title"/>
          </p:nvPr>
        </p:nvSpPr>
        <p:spPr>
          <a:xfrm>
            <a:off x="457200" y="64340"/>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EB905C0A-DE13-DBD5-70A6-6BBC1ABE6324}"/>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7A0573C8-A961-E33F-8BF0-810386A1C6DC}"/>
              </a:ext>
            </a:extLst>
          </p:cNvPr>
          <p:cNvCxnSpPr>
            <a:cxnSpLocks/>
          </p:cNvCxnSpPr>
          <p:nvPr/>
        </p:nvCxnSpPr>
        <p:spPr>
          <a:xfrm>
            <a:off x="0" y="521539"/>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09489EFE-C6BB-B9DF-56BC-148BDB0F2B76}"/>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139336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AD992E3-3E94-65D9-967E-30217E6EEEA9}"/>
                  </a:ext>
                </a:extLst>
              </p:cNvPr>
              <p:cNvSpPr>
                <a:spLocks noGrp="1"/>
              </p:cNvSpPr>
              <p:nvPr>
                <p:ph idx="1"/>
              </p:nvPr>
            </p:nvSpPr>
            <p:spPr>
              <a:xfrm>
                <a:off x="304800" y="596506"/>
                <a:ext cx="8686800" cy="5651894"/>
              </a:xfrm>
            </p:spPr>
            <p:txBody>
              <a:bodyPr>
                <a:noAutofit/>
              </a:bodyPr>
              <a:lstStyle/>
              <a:p>
                <a:pPr marL="0" indent="0" algn="just">
                  <a:buNone/>
                </a:pPr>
                <a:r>
                  <a:rPr lang="en-US" sz="2400" dirty="0">
                    <a:solidFill>
                      <a:schemeClr val="tx1"/>
                    </a:solidFill>
                    <a:latin typeface="Times New Roman" panose="02020603050405020304" pitchFamily="18" charset="0"/>
                    <a:cs typeface="Times New Roman" panose="02020603050405020304" pitchFamily="18" charset="0"/>
                  </a:rPr>
                  <a:t>The differential of the enthalpy  of flow of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is given by:</a:t>
                </a:r>
              </a:p>
              <a:p>
                <a:pPr marL="0" indent="0" algn="just">
                  <a:buNone/>
                </a:pPr>
                <a14:m>
                  <m:oMath xmlns:m="http://schemas.openxmlformats.org/officeDocument/2006/math">
                    <m:f>
                      <m:fPr>
                        <m:ctrlPr>
                          <a:rPr lang="en-US" sz="2400" i="1">
                            <a:solidFill>
                              <a:schemeClr val="tx1"/>
                            </a:solidFill>
                            <a:latin typeface="Cambria Math" panose="02040503050406030204" pitchFamily="18" charset="0"/>
                            <a:ea typeface="Cambria Math"/>
                          </a:rPr>
                        </m:ctrlPr>
                      </m:fPr>
                      <m:num>
                        <m:r>
                          <a:rPr lang="en-US" sz="2400" i="1">
                            <a:solidFill>
                              <a:schemeClr val="tx1"/>
                            </a:solidFill>
                            <a:latin typeface="Cambria Math"/>
                            <a:ea typeface="Cambria Math"/>
                          </a:rPr>
                          <m:t>𝑑</m:t>
                        </m:r>
                        <m:nary>
                          <m:naryPr>
                            <m:chr m:val="∑"/>
                            <m:subHide m:val="on"/>
                            <m:supHide m:val="on"/>
                            <m:ctrlPr>
                              <a:rPr lang="en-US" sz="2400" i="1">
                                <a:solidFill>
                                  <a:schemeClr val="tx1"/>
                                </a:solidFill>
                                <a:latin typeface="Cambria Math" panose="02040503050406030204" pitchFamily="18" charset="0"/>
                                <a:ea typeface="Cambria Math"/>
                              </a:rPr>
                            </m:ctrlPr>
                          </m:naryPr>
                          <m:sub/>
                          <m:sup/>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𝐹</m:t>
                                </m:r>
                              </m:e>
                              <m:sub>
                                <m:r>
                                  <a:rPr lang="en-US" sz="2400" i="1">
                                    <a:solidFill>
                                      <a:schemeClr val="tx1"/>
                                    </a:solidFill>
                                    <a:latin typeface="Cambria Math"/>
                                  </a:rPr>
                                  <m:t>𝑖</m:t>
                                </m:r>
                              </m:sub>
                            </m:s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𝐻</m:t>
                                </m:r>
                              </m:e>
                              <m:sub>
                                <m:r>
                                  <a:rPr lang="en-US" sz="2400" i="1">
                                    <a:solidFill>
                                      <a:schemeClr val="tx1"/>
                                    </a:solidFill>
                                    <a:latin typeface="Cambria Math"/>
                                  </a:rPr>
                                  <m:t>𝑖</m:t>
                                </m:r>
                              </m:sub>
                            </m:sSub>
                          </m:e>
                        </m:nary>
                      </m:num>
                      <m:den>
                        <m:r>
                          <a:rPr lang="en-US" sz="2400" i="1">
                            <a:solidFill>
                              <a:schemeClr val="tx1"/>
                            </a:solidFill>
                            <a:latin typeface="Cambria Math"/>
                            <a:ea typeface="Cambria Math"/>
                          </a:rPr>
                          <m:t>𝑑𝑉</m:t>
                        </m:r>
                      </m:den>
                    </m:f>
                    <m:r>
                      <a:rPr lang="en-US" sz="2400" i="1">
                        <a:solidFill>
                          <a:schemeClr val="tx1"/>
                        </a:solidFill>
                        <a:latin typeface="Cambria Math"/>
                        <a:ea typeface="Cambria Math"/>
                      </a:rPr>
                      <m:t>=</m:t>
                    </m:r>
                    <m:nary>
                      <m:naryPr>
                        <m:chr m:val="∑"/>
                        <m:subHide m:val="on"/>
                        <m:supHide m:val="on"/>
                        <m:ctrlPr>
                          <a:rPr lang="en-US" sz="2400" i="1" smtClean="0">
                            <a:solidFill>
                              <a:schemeClr val="tx1"/>
                            </a:solidFill>
                            <a:latin typeface="Cambria Math" panose="02040503050406030204" pitchFamily="18" charset="0"/>
                            <a:ea typeface="Cambria Math"/>
                          </a:rPr>
                        </m:ctrlPr>
                      </m:naryPr>
                      <m:sub/>
                      <m:sup/>
                      <m:e>
                        <m:f>
                          <m:fPr>
                            <m:ctrlPr>
                              <a:rPr lang="en-US" sz="2400" i="1">
                                <a:solidFill>
                                  <a:schemeClr val="tx1"/>
                                </a:solidFill>
                                <a:latin typeface="Cambria Math" panose="02040503050406030204" pitchFamily="18" charset="0"/>
                                <a:ea typeface="Cambria Math"/>
                              </a:rPr>
                            </m:ctrlPr>
                          </m:fPr>
                          <m:num>
                            <m:r>
                              <a:rPr lang="en-US" sz="2400" i="1">
                                <a:solidFill>
                                  <a:schemeClr val="tx1"/>
                                </a:solidFill>
                                <a:latin typeface="Cambria Math"/>
                                <a:ea typeface="Cambria Math"/>
                              </a:rPr>
                              <m:t>𝑑</m:t>
                            </m:r>
                            <m:r>
                              <a:rPr lang="en-US" sz="2400" i="1">
                                <a:solidFill>
                                  <a:schemeClr val="tx1"/>
                                </a:solidFill>
                                <a:latin typeface="Cambria Math" panose="02040503050406030204" pitchFamily="18" charset="0"/>
                                <a:ea typeface="Cambria Math"/>
                              </a:rPr>
                              <m:t>𝐹𝑖</m:t>
                            </m:r>
                          </m:num>
                          <m:den>
                            <m:r>
                              <a:rPr lang="en-US" sz="2400" i="1">
                                <a:solidFill>
                                  <a:schemeClr val="tx1"/>
                                </a:solidFill>
                                <a:latin typeface="Cambria Math"/>
                                <a:ea typeface="Cambria Math"/>
                              </a:rPr>
                              <m:t>𝑑𝑉</m:t>
                            </m:r>
                          </m:den>
                        </m:f>
                      </m:e>
                    </m:nary>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𝐻</m:t>
                        </m:r>
                      </m:e>
                      <m:sub>
                        <m:r>
                          <a:rPr lang="en-US" sz="2400" i="1">
                            <a:solidFill>
                              <a:schemeClr val="tx1"/>
                            </a:solidFill>
                            <a:latin typeface="Cambria Math"/>
                          </a:rPr>
                          <m:t>𝑖</m:t>
                        </m:r>
                      </m:sub>
                    </m:sSub>
                    <m:r>
                      <a:rPr lang="en-US" sz="2400" b="0" i="1" smtClean="0">
                        <a:solidFill>
                          <a:schemeClr val="tx1"/>
                        </a:solidFill>
                        <a:latin typeface="Cambria Math" panose="02040503050406030204" pitchFamily="18" charset="0"/>
                      </a:rPr>
                      <m:t>+</m:t>
                    </m:r>
                    <m:nary>
                      <m:naryPr>
                        <m:chr m:val="∑"/>
                        <m:subHide m:val="on"/>
                        <m:supHide m:val="on"/>
                        <m:ctrlPr>
                          <a:rPr lang="en-US" sz="2400" i="1">
                            <a:solidFill>
                              <a:schemeClr val="tx1"/>
                            </a:solidFill>
                            <a:latin typeface="Cambria Math" panose="02040503050406030204" pitchFamily="18" charset="0"/>
                            <a:ea typeface="Cambria Math"/>
                          </a:rPr>
                        </m:ctrlPr>
                      </m:naryPr>
                      <m:sub/>
                      <m:sup/>
                      <m:e>
                        <m:f>
                          <m:fPr>
                            <m:ctrlPr>
                              <a:rPr lang="en-US" sz="2400" i="1">
                                <a:solidFill>
                                  <a:schemeClr val="tx1"/>
                                </a:solidFill>
                                <a:latin typeface="Cambria Math" panose="02040503050406030204" pitchFamily="18" charset="0"/>
                                <a:ea typeface="Cambria Math"/>
                              </a:rPr>
                            </m:ctrlPr>
                          </m:fPr>
                          <m:num>
                            <m:sSub>
                              <m:sSubPr>
                                <m:ctrlPr>
                                  <a:rPr lang="en-US" sz="2400" i="1">
                                    <a:solidFill>
                                      <a:schemeClr val="tx1"/>
                                    </a:solidFill>
                                    <a:latin typeface="Cambria Math" panose="02040503050406030204" pitchFamily="18" charset="0"/>
                                    <a:ea typeface="Cambria Math"/>
                                  </a:rPr>
                                </m:ctrlPr>
                              </m:sSubPr>
                              <m:e>
                                <m:r>
                                  <a:rPr lang="en-US" sz="2400" i="1">
                                    <a:solidFill>
                                      <a:schemeClr val="tx1"/>
                                    </a:solidFill>
                                    <a:latin typeface="Cambria Math"/>
                                    <a:ea typeface="Cambria Math"/>
                                  </a:rPr>
                                  <m:t>𝑑𝐻</m:t>
                                </m:r>
                              </m:e>
                              <m:sub>
                                <m:r>
                                  <a:rPr lang="en-US" sz="2400" i="1">
                                    <a:solidFill>
                                      <a:schemeClr val="tx1"/>
                                    </a:solidFill>
                                    <a:latin typeface="Cambria Math"/>
                                    <a:ea typeface="Cambria Math"/>
                                  </a:rPr>
                                  <m:t>𝑖</m:t>
                                </m:r>
                              </m:sub>
                            </m:sSub>
                          </m:num>
                          <m:den>
                            <m:r>
                              <a:rPr lang="en-US" sz="2400" i="1">
                                <a:solidFill>
                                  <a:schemeClr val="tx1"/>
                                </a:solidFill>
                                <a:latin typeface="Cambria Math"/>
                                <a:ea typeface="Cambria Math"/>
                              </a:rPr>
                              <m:t>𝑑𝑉</m:t>
                            </m:r>
                          </m:den>
                        </m:f>
                      </m:e>
                    </m:nary>
                    <m:sSub>
                      <m:sSubPr>
                        <m:ctrlPr>
                          <a:rPr lang="en-US" sz="2400" i="1">
                            <a:solidFill>
                              <a:schemeClr val="tx1"/>
                            </a:solidFill>
                            <a:latin typeface="Cambria Math" panose="02040503050406030204" pitchFamily="18" charset="0"/>
                            <a:ea typeface="Cambria Math"/>
                          </a:rPr>
                        </m:ctrlPr>
                      </m:sSubPr>
                      <m:e>
                        <m:r>
                          <a:rPr lang="en-US" sz="2400" i="1">
                            <a:solidFill>
                              <a:schemeClr val="tx1"/>
                            </a:solidFill>
                            <a:latin typeface="Cambria Math"/>
                            <a:ea typeface="Cambria Math"/>
                          </a:rPr>
                          <m:t>𝐹</m:t>
                        </m:r>
                      </m:e>
                      <m:sub>
                        <m:r>
                          <a:rPr lang="en-US" sz="2400" i="1">
                            <a:solidFill>
                              <a:schemeClr val="tx1"/>
                            </a:solidFill>
                            <a:latin typeface="Cambria Math"/>
                            <a:ea typeface="Cambria Math"/>
                          </a:rPr>
                          <m:t>𝑖</m:t>
                        </m:r>
                      </m:sub>
                    </m:sSub>
                  </m:oMath>
                </a14:m>
                <a:r>
                  <a:rPr lang="en-US" sz="2400" dirty="0">
                    <a:solidFill>
                      <a:schemeClr val="tx1"/>
                    </a:solidFill>
                    <a:latin typeface="Times New Roman" panose="02020603050405020304" pitchFamily="18" charset="0"/>
                    <a:cs typeface="Times New Roman" panose="02020603050405020304" pitchFamily="18" charset="0"/>
                  </a:rPr>
                  <a:t>                                      (6.22)</a:t>
                </a:r>
              </a:p>
              <a:p>
                <a:pPr marL="0" indent="0" algn="just">
                  <a:buNone/>
                </a:pPr>
                <a:r>
                  <a:rPr lang="en-US" sz="2400" dirty="0">
                    <a:solidFill>
                      <a:schemeClr val="tx1"/>
                    </a:solidFill>
                    <a:latin typeface="Times New Roman" panose="02020603050405020304" pitchFamily="18" charset="0"/>
                    <a:cs typeface="Times New Roman" panose="02020603050405020304" pitchFamily="18" charset="0"/>
                  </a:rPr>
                  <a:t>By substituting  equation (6.22) into equation (6.21), you get:</a:t>
                </a:r>
              </a:p>
              <a:p>
                <a:pPr marL="0" indent="0" algn="just">
                  <a:buNone/>
                </a:pPr>
                <a14:m>
                  <m:oMath xmlns:m="http://schemas.openxmlformats.org/officeDocument/2006/math">
                    <m:r>
                      <a:rPr lang="en-US" sz="2400" i="1" smtClean="0">
                        <a:solidFill>
                          <a:schemeClr val="tx1"/>
                        </a:solidFill>
                        <a:latin typeface="Cambria Math"/>
                      </a:rPr>
                      <m:t>𝑈𝑎</m:t>
                    </m:r>
                    <m:d>
                      <m:dPr>
                        <m:ctrlPr>
                          <a:rPr lang="en-US" sz="2400" i="1">
                            <a:solidFill>
                              <a:schemeClr val="tx1"/>
                            </a:solidFill>
                            <a:latin typeface="Cambria Math" panose="02040503050406030204" pitchFamily="18" charset="0"/>
                            <a:ea typeface="Cambria Math"/>
                          </a:rPr>
                        </m:ctrlPr>
                      </m:dPr>
                      <m:e>
                        <m:sSub>
                          <m:sSubPr>
                            <m:ctrlPr>
                              <a:rPr lang="en-US" sz="2400" i="1">
                                <a:solidFill>
                                  <a:schemeClr val="tx1"/>
                                </a:solidFill>
                                <a:latin typeface="Cambria Math" panose="02040503050406030204" pitchFamily="18" charset="0"/>
                                <a:ea typeface="Cambria Math"/>
                              </a:rPr>
                            </m:ctrlPr>
                          </m:sSubPr>
                          <m:e>
                            <m:r>
                              <a:rPr lang="en-US" sz="2400" i="1">
                                <a:solidFill>
                                  <a:schemeClr val="tx1"/>
                                </a:solidFill>
                                <a:latin typeface="Cambria Math"/>
                                <a:ea typeface="Cambria Math"/>
                              </a:rPr>
                              <m:t>𝑇</m:t>
                            </m:r>
                          </m:e>
                          <m:sub>
                            <m:r>
                              <a:rPr lang="en-US" sz="2400" i="1">
                                <a:solidFill>
                                  <a:schemeClr val="tx1"/>
                                </a:solidFill>
                                <a:latin typeface="Cambria Math"/>
                                <a:ea typeface="Cambria Math"/>
                              </a:rPr>
                              <m:t>𝑎</m:t>
                            </m:r>
                          </m:sub>
                        </m:sSub>
                        <m:r>
                          <a:rPr lang="en-US" sz="2400" i="1">
                            <a:solidFill>
                              <a:schemeClr val="tx1"/>
                            </a:solidFill>
                            <a:latin typeface="Cambria Math"/>
                            <a:ea typeface="Cambria Math"/>
                          </a:rPr>
                          <m:t>−</m:t>
                        </m:r>
                        <m:r>
                          <a:rPr lang="en-US" sz="2400" i="1">
                            <a:solidFill>
                              <a:schemeClr val="tx1"/>
                            </a:solidFill>
                            <a:latin typeface="Cambria Math"/>
                            <a:ea typeface="Cambria Math"/>
                          </a:rPr>
                          <m:t>𝑇</m:t>
                        </m:r>
                      </m:e>
                    </m:d>
                    <m:r>
                      <a:rPr lang="en-US" sz="2400" i="1">
                        <a:solidFill>
                          <a:schemeClr val="tx1"/>
                        </a:solidFill>
                        <a:latin typeface="Cambria Math"/>
                        <a:ea typeface="Cambria Math"/>
                      </a:rPr>
                      <m:t>−</m:t>
                    </m:r>
                    <m:nary>
                      <m:naryPr>
                        <m:chr m:val="∑"/>
                        <m:subHide m:val="on"/>
                        <m:supHide m:val="on"/>
                        <m:ctrlPr>
                          <a:rPr lang="en-US" sz="2400" i="1">
                            <a:solidFill>
                              <a:schemeClr val="tx1"/>
                            </a:solidFill>
                            <a:latin typeface="Cambria Math" panose="02040503050406030204" pitchFamily="18" charset="0"/>
                            <a:ea typeface="Cambria Math"/>
                          </a:rPr>
                        </m:ctrlPr>
                      </m:naryPr>
                      <m:sub/>
                      <m:sup/>
                      <m:e>
                        <m:f>
                          <m:fPr>
                            <m:ctrlPr>
                              <a:rPr lang="en-US" sz="2400" i="1">
                                <a:solidFill>
                                  <a:schemeClr val="tx1"/>
                                </a:solidFill>
                                <a:latin typeface="Cambria Math" panose="02040503050406030204" pitchFamily="18" charset="0"/>
                                <a:ea typeface="Cambria Math"/>
                              </a:rPr>
                            </m:ctrlPr>
                          </m:fPr>
                          <m:num>
                            <m:sSub>
                              <m:sSubPr>
                                <m:ctrlPr>
                                  <a:rPr lang="en-US" sz="2400" i="1">
                                    <a:solidFill>
                                      <a:schemeClr val="tx1"/>
                                    </a:solidFill>
                                    <a:latin typeface="Cambria Math" panose="02040503050406030204" pitchFamily="18" charset="0"/>
                                    <a:ea typeface="Cambria Math"/>
                                  </a:rPr>
                                </m:ctrlPr>
                              </m:sSubPr>
                              <m:e>
                                <m:r>
                                  <a:rPr lang="en-US" sz="2400" i="1">
                                    <a:solidFill>
                                      <a:schemeClr val="tx1"/>
                                    </a:solidFill>
                                    <a:latin typeface="Cambria Math"/>
                                    <a:ea typeface="Cambria Math"/>
                                  </a:rPr>
                                  <m:t>𝑑𝐹</m:t>
                                </m:r>
                              </m:e>
                              <m:sub>
                                <m:r>
                                  <a:rPr lang="en-US" sz="2400" i="1">
                                    <a:solidFill>
                                      <a:schemeClr val="tx1"/>
                                    </a:solidFill>
                                    <a:latin typeface="Cambria Math"/>
                                    <a:ea typeface="Cambria Math"/>
                                  </a:rPr>
                                  <m:t>𝑖</m:t>
                                </m:r>
                              </m:sub>
                            </m:sSub>
                          </m:num>
                          <m:den>
                            <m:r>
                              <a:rPr lang="en-US" sz="2400" i="1">
                                <a:solidFill>
                                  <a:schemeClr val="tx1"/>
                                </a:solidFill>
                                <a:latin typeface="Cambria Math"/>
                                <a:ea typeface="Cambria Math"/>
                              </a:rPr>
                              <m:t>𝑑𝑉</m:t>
                            </m:r>
                          </m:den>
                        </m:f>
                      </m:e>
                    </m:nary>
                    <m:sSub>
                      <m:sSubPr>
                        <m:ctrlPr>
                          <a:rPr lang="en-US" sz="2400" i="1">
                            <a:solidFill>
                              <a:schemeClr val="tx1"/>
                            </a:solidFill>
                            <a:latin typeface="Cambria Math" panose="02040503050406030204" pitchFamily="18" charset="0"/>
                            <a:ea typeface="Cambria Math"/>
                          </a:rPr>
                        </m:ctrlPr>
                      </m:sSubPr>
                      <m:e>
                        <m:r>
                          <a:rPr lang="en-US" sz="2400" i="1">
                            <a:solidFill>
                              <a:schemeClr val="tx1"/>
                            </a:solidFill>
                            <a:latin typeface="Cambria Math"/>
                            <a:ea typeface="Cambria Math"/>
                          </a:rPr>
                          <m:t>𝐻</m:t>
                        </m:r>
                      </m:e>
                      <m:sub>
                        <m:r>
                          <a:rPr lang="en-US" sz="2400" i="1">
                            <a:solidFill>
                              <a:schemeClr val="tx1"/>
                            </a:solidFill>
                            <a:latin typeface="Cambria Math"/>
                            <a:ea typeface="Cambria Math"/>
                          </a:rPr>
                          <m:t>𝑖</m:t>
                        </m:r>
                      </m:sub>
                    </m:sSub>
                    <m:r>
                      <a:rPr lang="en-US" sz="2400" i="1">
                        <a:solidFill>
                          <a:schemeClr val="tx1"/>
                        </a:solidFill>
                        <a:latin typeface="Cambria Math"/>
                        <a:ea typeface="Cambria Math"/>
                      </a:rPr>
                      <m:t>−</m:t>
                    </m:r>
                    <m:nary>
                      <m:naryPr>
                        <m:chr m:val="∑"/>
                        <m:subHide m:val="on"/>
                        <m:supHide m:val="on"/>
                        <m:ctrlPr>
                          <a:rPr lang="en-US" sz="2400" i="1">
                            <a:solidFill>
                              <a:schemeClr val="tx1"/>
                            </a:solidFill>
                            <a:latin typeface="Cambria Math" panose="02040503050406030204" pitchFamily="18" charset="0"/>
                            <a:ea typeface="Cambria Math"/>
                          </a:rPr>
                        </m:ctrlPr>
                      </m:naryPr>
                      <m:sub/>
                      <m:sup/>
                      <m:e>
                        <m:f>
                          <m:fPr>
                            <m:ctrlPr>
                              <a:rPr lang="en-US" sz="2400" i="1">
                                <a:solidFill>
                                  <a:schemeClr val="tx1"/>
                                </a:solidFill>
                                <a:latin typeface="Cambria Math" panose="02040503050406030204" pitchFamily="18" charset="0"/>
                                <a:ea typeface="Cambria Math"/>
                              </a:rPr>
                            </m:ctrlPr>
                          </m:fPr>
                          <m:num>
                            <m:sSub>
                              <m:sSubPr>
                                <m:ctrlPr>
                                  <a:rPr lang="en-US" sz="2400" i="1">
                                    <a:solidFill>
                                      <a:schemeClr val="tx1"/>
                                    </a:solidFill>
                                    <a:latin typeface="Cambria Math" panose="02040503050406030204" pitchFamily="18" charset="0"/>
                                    <a:ea typeface="Cambria Math"/>
                                  </a:rPr>
                                </m:ctrlPr>
                              </m:sSubPr>
                              <m:e>
                                <m:r>
                                  <a:rPr lang="en-US" sz="2400" i="1">
                                    <a:solidFill>
                                      <a:schemeClr val="tx1"/>
                                    </a:solidFill>
                                    <a:latin typeface="Cambria Math"/>
                                    <a:ea typeface="Cambria Math"/>
                                  </a:rPr>
                                  <m:t>𝑑𝐻</m:t>
                                </m:r>
                              </m:e>
                              <m:sub>
                                <m:r>
                                  <a:rPr lang="en-US" sz="2400" i="1">
                                    <a:solidFill>
                                      <a:schemeClr val="tx1"/>
                                    </a:solidFill>
                                    <a:latin typeface="Cambria Math"/>
                                    <a:ea typeface="Cambria Math"/>
                                  </a:rPr>
                                  <m:t>𝑖</m:t>
                                </m:r>
                              </m:sub>
                            </m:sSub>
                          </m:num>
                          <m:den>
                            <m:r>
                              <a:rPr lang="en-US" sz="2400" i="1">
                                <a:solidFill>
                                  <a:schemeClr val="tx1"/>
                                </a:solidFill>
                                <a:latin typeface="Cambria Math"/>
                                <a:ea typeface="Cambria Math"/>
                              </a:rPr>
                              <m:t>𝑑𝑉</m:t>
                            </m:r>
                          </m:den>
                        </m:f>
                      </m:e>
                    </m:nary>
                    <m:sSub>
                      <m:sSubPr>
                        <m:ctrlPr>
                          <a:rPr lang="en-US" sz="2400" i="1">
                            <a:solidFill>
                              <a:schemeClr val="tx1"/>
                            </a:solidFill>
                            <a:latin typeface="Cambria Math" panose="02040503050406030204" pitchFamily="18" charset="0"/>
                            <a:ea typeface="Cambria Math"/>
                          </a:rPr>
                        </m:ctrlPr>
                      </m:sSubPr>
                      <m:e>
                        <m:r>
                          <a:rPr lang="en-US" sz="2400" i="1">
                            <a:solidFill>
                              <a:schemeClr val="tx1"/>
                            </a:solidFill>
                            <a:latin typeface="Cambria Math"/>
                            <a:ea typeface="Cambria Math"/>
                          </a:rPr>
                          <m:t>𝐹</m:t>
                        </m:r>
                      </m:e>
                      <m:sub>
                        <m:r>
                          <a:rPr lang="en-US" sz="2400" i="1">
                            <a:solidFill>
                              <a:schemeClr val="tx1"/>
                            </a:solidFill>
                            <a:latin typeface="Cambria Math"/>
                            <a:ea typeface="Cambria Math"/>
                          </a:rPr>
                          <m:t>𝑖</m:t>
                        </m:r>
                      </m:sub>
                    </m:sSub>
                    <m:r>
                      <a:rPr lang="en-US" sz="2400" i="1">
                        <a:solidFill>
                          <a:schemeClr val="tx1"/>
                        </a:solidFill>
                        <a:latin typeface="Cambria Math"/>
                        <a:ea typeface="Cambria Math"/>
                      </a:rPr>
                      <m:t>=0</m:t>
                    </m:r>
                  </m:oMath>
                </a14:m>
                <a:r>
                  <a:rPr lang="en-US" sz="2400" dirty="0">
                    <a:solidFill>
                      <a:schemeClr val="tx1"/>
                    </a:solidFill>
                    <a:latin typeface="Times New Roman" panose="02020603050405020304" pitchFamily="18" charset="0"/>
                    <a:cs typeface="Times New Roman" panose="02020603050405020304" pitchFamily="18" charset="0"/>
                  </a:rPr>
                  <a:t>                        (6.23)</a:t>
                </a:r>
              </a:p>
              <a:p>
                <a:pPr marL="0" indent="0" algn="just">
                  <a:buNone/>
                </a:pPr>
                <a:r>
                  <a:rPr lang="en-US" sz="2400" dirty="0">
                    <a:solidFill>
                      <a:schemeClr val="tx1"/>
                    </a:solidFill>
                    <a:latin typeface="Times New Roman" panose="02020603050405020304" pitchFamily="18" charset="0"/>
                    <a:cs typeface="Times New Roman" panose="02020603050405020304" pitchFamily="18" charset="0"/>
                  </a:rPr>
                  <a:t>The non-isothermal PFR energy balance equation (6.23) has </a:t>
                </a:r>
                <a:r>
                  <a:rPr lang="en-US" sz="2400" b="1" dirty="0">
                    <a:solidFill>
                      <a:schemeClr val="tx1"/>
                    </a:solidFill>
                    <a:latin typeface="Times New Roman" panose="02020603050405020304" pitchFamily="18" charset="0"/>
                    <a:cs typeface="Times New Roman" panose="02020603050405020304" pitchFamily="18" charset="0"/>
                  </a:rPr>
                  <a:t>three energy</a:t>
                </a:r>
                <a:r>
                  <a:rPr lang="en-US" sz="2400" dirty="0">
                    <a:solidFill>
                      <a:schemeClr val="tx1"/>
                    </a:solidFill>
                    <a:latin typeface="Times New Roman" panose="02020603050405020304" pitchFamily="18" charset="0"/>
                    <a:cs typeface="Times New Roman" panose="02020603050405020304" pitchFamily="18" charset="0"/>
                  </a:rPr>
                  <a:t> terms: </a:t>
                </a:r>
                <a:r>
                  <a:rPr lang="en-US" sz="2400" b="1" dirty="0">
                    <a:solidFill>
                      <a:schemeClr val="tx1"/>
                    </a:solidFill>
                    <a:latin typeface="Times New Roman" panose="02020603050405020304" pitchFamily="18" charset="0"/>
                    <a:cs typeface="Times New Roman" panose="02020603050405020304" pitchFamily="18" charset="0"/>
                  </a:rPr>
                  <a:t>rate of heat addition</a:t>
                </a:r>
                <a:r>
                  <a:rPr lang="en-US" sz="2400" dirty="0">
                    <a:solidFill>
                      <a:schemeClr val="tx1"/>
                    </a:solidFill>
                    <a:latin typeface="Times New Roman" panose="02020603050405020304" pitchFamily="18" charset="0"/>
                    <a:cs typeface="Times New Roman" panose="02020603050405020304" pitchFamily="18" charset="0"/>
                  </a:rPr>
                  <a:t>, </a:t>
                </a:r>
                <a:r>
                  <a:rPr lang="en-US" sz="2400" b="1" dirty="0">
                    <a:solidFill>
                      <a:schemeClr val="tx1"/>
                    </a:solidFill>
                    <a:latin typeface="Times New Roman" panose="02020603050405020304" pitchFamily="18" charset="0"/>
                    <a:cs typeface="Times New Roman" panose="02020603050405020304" pitchFamily="18" charset="0"/>
                  </a:rPr>
                  <a:t>heat of reaction </a:t>
                </a:r>
                <a:r>
                  <a:rPr lang="en-US" sz="2400" dirty="0">
                    <a:solidFill>
                      <a:schemeClr val="tx1"/>
                    </a:solidFill>
                    <a:latin typeface="Times New Roman" panose="02020603050405020304" pitchFamily="18" charset="0"/>
                    <a:cs typeface="Times New Roman" panose="02020603050405020304" pitchFamily="18" charset="0"/>
                  </a:rPr>
                  <a:t>and </a:t>
                </a:r>
                <a:r>
                  <a:rPr lang="en-US" sz="2400" b="1" dirty="0">
                    <a:solidFill>
                      <a:schemeClr val="tx1"/>
                    </a:solidFill>
                    <a:latin typeface="Times New Roman" panose="02020603050405020304" pitchFamily="18" charset="0"/>
                    <a:cs typeface="Times New Roman" panose="02020603050405020304" pitchFamily="18" charset="0"/>
                  </a:rPr>
                  <a:t>enthalpy of flowing fluid</a:t>
                </a:r>
                <a:r>
                  <a:rPr lang="en-US" sz="2400" dirty="0">
                    <a:solidFill>
                      <a:schemeClr val="tx1"/>
                    </a:solidFill>
                    <a:latin typeface="Times New Roman" panose="02020603050405020304" pitchFamily="18" charset="0"/>
                    <a:cs typeface="Times New Roman" panose="02020603050405020304" pitchFamily="18" charset="0"/>
                  </a:rPr>
                  <a:t>.</a:t>
                </a:r>
              </a:p>
              <a:p>
                <a:pPr marL="0" indent="0" algn="just">
                  <a:buNone/>
                </a:pPr>
                <a:r>
                  <a:rPr lang="en-US" sz="2400" dirty="0">
                    <a:solidFill>
                      <a:schemeClr val="tx1"/>
                    </a:solidFill>
                    <a:latin typeface="Times New Roman" panose="02020603050405020304" pitchFamily="18" charset="0"/>
                    <a:cs typeface="Times New Roman" panose="02020603050405020304" pitchFamily="18" charset="0"/>
                  </a:rPr>
                  <a:t>The material balance design equation  of any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is given by:  </a:t>
                </a:r>
              </a:p>
              <a:p>
                <a:pPr marL="0" indent="0" algn="just">
                  <a:buNone/>
                </a:pPr>
                <a:r>
                  <a:rPr lang="en-US" sz="2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solidFill>
                              <a:schemeClr val="tx1"/>
                            </a:solidFill>
                            <a:latin typeface="Cambria Math" panose="02040503050406030204" pitchFamily="18" charset="0"/>
                          </a:rPr>
                        </m:ctrlPr>
                      </m:fPr>
                      <m:num>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𝑑𝐹</m:t>
                            </m:r>
                          </m:e>
                          <m:sub>
                            <m:r>
                              <a:rPr lang="en-US" sz="2400" i="1">
                                <a:solidFill>
                                  <a:schemeClr val="tx1"/>
                                </a:solidFill>
                                <a:latin typeface="Cambria Math"/>
                              </a:rPr>
                              <m:t>𝑖</m:t>
                            </m:r>
                          </m:sub>
                        </m:sSub>
                      </m:num>
                      <m:den>
                        <m:r>
                          <a:rPr lang="en-US" sz="2400" i="1">
                            <a:solidFill>
                              <a:schemeClr val="tx1"/>
                            </a:solidFill>
                            <a:latin typeface="Cambria Math"/>
                          </a:rPr>
                          <m:t>𝑑𝑉</m:t>
                        </m:r>
                      </m:den>
                    </m:f>
                    <m:r>
                      <a:rPr lang="en-US" sz="2400" i="1">
                        <a:solidFill>
                          <a:schemeClr val="tx1"/>
                        </a:solidFill>
                        <a:latin typeface="Cambria Math"/>
                      </a:rPr>
                      <m:t>=</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𝑟</m:t>
                        </m:r>
                      </m:e>
                      <m:sub>
                        <m:r>
                          <a:rPr lang="en-US" sz="2400" i="1">
                            <a:solidFill>
                              <a:schemeClr val="tx1"/>
                            </a:solidFill>
                            <a:latin typeface="Cambria Math"/>
                          </a:rPr>
                          <m:t>𝑖</m:t>
                        </m:r>
                      </m:sub>
                    </m:sSub>
                    <m:r>
                      <a:rPr lang="en-US" sz="2400" i="1">
                        <a:solidFill>
                          <a:schemeClr val="tx1"/>
                        </a:solidFill>
                        <a:latin typeface="Cambria Math"/>
                      </a:rPr>
                      <m:t>=</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ea typeface="Cambria Math"/>
                          </a:rPr>
                          <m:t>𝜐</m:t>
                        </m:r>
                      </m:e>
                      <m:sub>
                        <m:r>
                          <a:rPr lang="en-US" sz="2400" i="1">
                            <a:solidFill>
                              <a:schemeClr val="tx1"/>
                            </a:solidFill>
                            <a:latin typeface="Cambria Math"/>
                          </a:rPr>
                          <m:t>𝑖</m:t>
                        </m:r>
                      </m:sub>
                    </m:sSub>
                    <m:r>
                      <a:rPr lang="en-US" sz="2400" i="1">
                        <a:solidFill>
                          <a:schemeClr val="tx1"/>
                        </a:solidFill>
                        <a:latin typeface="Cambria Math"/>
                      </a:rPr>
                      <m:t>(</m:t>
                    </m:r>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m:t>
                        </m:r>
                        <m:r>
                          <a:rPr lang="en-US" sz="2400" i="1">
                            <a:solidFill>
                              <a:schemeClr val="tx1"/>
                            </a:solidFill>
                            <a:latin typeface="Cambria Math"/>
                          </a:rPr>
                          <m:t>𝑟</m:t>
                        </m:r>
                      </m:e>
                      <m:sub>
                        <m:r>
                          <a:rPr lang="en-US" sz="2400" i="1">
                            <a:solidFill>
                              <a:schemeClr val="tx1"/>
                            </a:solidFill>
                            <a:latin typeface="Cambria Math"/>
                          </a:rPr>
                          <m:t>𝐴</m:t>
                        </m:r>
                      </m:sub>
                    </m:sSub>
                    <m:r>
                      <a:rPr lang="en-US" sz="2400" i="1">
                        <a:solidFill>
                          <a:schemeClr val="tx1"/>
                        </a:solidFill>
                        <a:latin typeface="Cambria Math"/>
                      </a:rPr>
                      <m:t>)</m:t>
                    </m:r>
                  </m:oMath>
                </a14:m>
                <a:r>
                  <a:rPr lang="en-US" sz="2400" dirty="0">
                    <a:solidFill>
                      <a:schemeClr val="tx1"/>
                    </a:solidFill>
                    <a:latin typeface="Times New Roman" panose="02020603050405020304" pitchFamily="18" charset="0"/>
                    <a:cs typeface="Times New Roman" panose="02020603050405020304" pitchFamily="18" charset="0"/>
                  </a:rPr>
                  <a:t>                                                        (6.24)</a:t>
                </a:r>
              </a:p>
            </p:txBody>
          </p:sp>
        </mc:Choice>
        <mc:Fallback xmlns="">
          <p:sp>
            <p:nvSpPr>
              <p:cNvPr id="3" name="Content Placeholder 2">
                <a:extLst>
                  <a:ext uri="{FF2B5EF4-FFF2-40B4-BE49-F238E27FC236}">
                    <a16:creationId xmlns:a16="http://schemas.microsoft.com/office/drawing/2014/main" id="{9AD992E3-3E94-65D9-967E-30217E6EEEA9}"/>
                  </a:ext>
                </a:extLst>
              </p:cNvPr>
              <p:cNvSpPr>
                <a:spLocks noGrp="1" noRot="1" noChangeAspect="1" noMove="1" noResize="1" noEditPoints="1" noAdjustHandles="1" noChangeArrowheads="1" noChangeShapeType="1" noTextEdit="1"/>
              </p:cNvSpPr>
              <p:nvPr>
                <p:ph idx="1"/>
              </p:nvPr>
            </p:nvSpPr>
            <p:spPr>
              <a:xfrm>
                <a:off x="304800" y="596506"/>
                <a:ext cx="8686800" cy="5651894"/>
              </a:xfrm>
              <a:blipFill>
                <a:blip r:embed="rId2"/>
                <a:stretch>
                  <a:fillRect l="-1053" t="-863" r="-1053"/>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D4EA61FB-EBAC-519F-71BB-F247C1AF824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2292A070-B563-04CF-FDEE-5E1DF2AFBB0A}"/>
              </a:ext>
            </a:extLst>
          </p:cNvPr>
          <p:cNvSpPr>
            <a:spLocks noGrp="1"/>
          </p:cNvSpPr>
          <p:nvPr>
            <p:ph type="title"/>
          </p:nvPr>
        </p:nvSpPr>
        <p:spPr>
          <a:xfrm>
            <a:off x="304800" y="90844"/>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0DCCA59F-C9D8-9EAD-4548-5B1E39936F7B}"/>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02E66C1A-5744-7C50-BA3C-1A1F58D85980}"/>
              </a:ext>
            </a:extLst>
          </p:cNvPr>
          <p:cNvCxnSpPr>
            <a:cxnSpLocks/>
          </p:cNvCxnSpPr>
          <p:nvPr/>
        </p:nvCxnSpPr>
        <p:spPr>
          <a:xfrm>
            <a:off x="0" y="561295"/>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31724B73-81FB-26F4-E858-6CE75B0D911A}"/>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858527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E80BE-4A79-ACBB-FC43-12AC10B280C2}"/>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CF1BF35-B97D-4D18-6FF3-933D8FD20096}"/>
                  </a:ext>
                </a:extLst>
              </p:cNvPr>
              <p:cNvSpPr>
                <a:spLocks noGrp="1"/>
              </p:cNvSpPr>
              <p:nvPr>
                <p:ph idx="1"/>
              </p:nvPr>
            </p:nvSpPr>
            <p:spPr>
              <a:xfrm>
                <a:off x="304800" y="596506"/>
                <a:ext cx="8686800" cy="5651894"/>
              </a:xfrm>
            </p:spPr>
            <p:txBody>
              <a:bodyPr>
                <a:noAutofit/>
              </a:bodyPr>
              <a:lstStyle/>
              <a:p>
                <a:pPr marL="0" indent="0" algn="just">
                  <a:buNone/>
                </a:pPr>
                <a:r>
                  <a:rPr lang="en-US" sz="2400" dirty="0">
                    <a:solidFill>
                      <a:schemeClr val="tx1"/>
                    </a:solidFill>
                    <a:latin typeface="Times New Roman" panose="02020603050405020304" pitchFamily="18" charset="0"/>
                    <a:cs typeface="Times New Roman" panose="02020603050405020304" pitchFamily="18" charset="0"/>
                  </a:rPr>
                  <a:t>The enthalpy of  species </a:t>
                </a:r>
                <a:r>
                  <a:rPr lang="en-US" sz="2400" dirty="0" err="1">
                    <a:solidFill>
                      <a:schemeClr val="tx1"/>
                    </a:solidFill>
                    <a:latin typeface="Times New Roman" panose="02020603050405020304" pitchFamily="18" charset="0"/>
                    <a:cs typeface="Times New Roman" panose="02020603050405020304" pitchFamily="18" charset="0"/>
                  </a:rPr>
                  <a:t>i</a:t>
                </a:r>
                <a:r>
                  <a:rPr lang="en-US" sz="2400" dirty="0">
                    <a:solidFill>
                      <a:schemeClr val="tx1"/>
                    </a:solidFill>
                    <a:latin typeface="Times New Roman" panose="02020603050405020304" pitchFamily="18" charset="0"/>
                    <a:cs typeface="Times New Roman" panose="02020603050405020304" pitchFamily="18" charset="0"/>
                  </a:rPr>
                  <a:t> at any temperature T is the sum of  heat of formation at standard reference temperature and the area under the </a:t>
                </a:r>
                <a:r>
                  <a:rPr lang="en-US" sz="2400" dirty="0">
                    <a:latin typeface="Times New Roman" panose="02020603050405020304" pitchFamily="18" charset="0"/>
                    <a:cs typeface="Times New Roman" panose="02020603050405020304" pitchFamily="18" charset="0"/>
                  </a:rPr>
                  <a:t>curve</a:t>
                </a:r>
                <a:r>
                  <a:rPr lang="en-US" sz="2400" dirty="0">
                    <a:solidFill>
                      <a:schemeClr val="tx1"/>
                    </a:solidFill>
                    <a:latin typeface="Times New Roman" panose="02020603050405020304" pitchFamily="18" charset="0"/>
                    <a:cs typeface="Times New Roman" panose="02020603050405020304" pitchFamily="18" charset="0"/>
                  </a:rPr>
                  <a:t> of specific heat capacity  and temperature plot.</a:t>
                </a:r>
              </a:p>
              <a:p>
                <a:pPr marL="0" indent="0" algn="just">
                  <a:buNone/>
                </a:pPr>
                <a:r>
                  <a:rPr lang="en-US" sz="2400" dirty="0">
                    <a:latin typeface="Times New Roman" panose="02020603050405020304" pitchFamily="18" charset="0"/>
                    <a:cs typeface="Times New Roman" panose="02020603050405020304" pitchFamily="18" charset="0"/>
                  </a:rPr>
                  <a:t>The enthalpy of species at any T is given by:</a:t>
                </a:r>
                <a:endParaRPr lang="en-US" sz="2400" dirty="0">
                  <a:solidFill>
                    <a:schemeClr val="tx1"/>
                  </a:solidFill>
                  <a:latin typeface="Times New Roman" panose="02020603050405020304" pitchFamily="18" charset="0"/>
                  <a:cs typeface="Times New Roman" panose="02020603050405020304" pitchFamily="18" charset="0"/>
                </a:endParaRPr>
              </a:p>
              <a:p>
                <a:pPr marL="0" indent="0" algn="just">
                  <a:buNone/>
                </a:pPr>
                <a14:m>
                  <m:oMath xmlns:m="http://schemas.openxmlformats.org/officeDocument/2006/math">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𝐻</m:t>
                        </m:r>
                      </m:e>
                      <m:sub>
                        <m:r>
                          <a:rPr lang="en-US" sz="2400" i="1">
                            <a:solidFill>
                              <a:schemeClr val="tx1"/>
                            </a:solidFill>
                            <a:latin typeface="Cambria Math"/>
                          </a:rPr>
                          <m:t>𝑖</m:t>
                        </m:r>
                      </m:sub>
                    </m:sSub>
                    <m:r>
                      <a:rPr lang="en-US" sz="2400" i="1">
                        <a:solidFill>
                          <a:schemeClr val="tx1"/>
                        </a:solidFill>
                        <a:latin typeface="Cambria Math"/>
                      </a:rPr>
                      <m:t>=</m:t>
                    </m:r>
                    <m:sSup>
                      <m:sSupPr>
                        <m:ctrlPr>
                          <a:rPr lang="en-US" sz="2400" i="1">
                            <a:solidFill>
                              <a:schemeClr val="tx1"/>
                            </a:solidFill>
                            <a:latin typeface="Cambria Math" panose="02040503050406030204" pitchFamily="18" charset="0"/>
                          </a:rPr>
                        </m:ctrlPr>
                      </m:sSupPr>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𝐻</m:t>
                            </m:r>
                          </m:e>
                          <m:sub>
                            <m:r>
                              <a:rPr lang="en-US" sz="2400" i="1">
                                <a:solidFill>
                                  <a:schemeClr val="tx1"/>
                                </a:solidFill>
                                <a:latin typeface="Cambria Math"/>
                              </a:rPr>
                              <m:t>𝑖</m:t>
                            </m:r>
                          </m:sub>
                        </m:sSub>
                      </m:e>
                      <m:sup>
                        <m:r>
                          <a:rPr lang="en-US" sz="2400" i="1">
                            <a:solidFill>
                              <a:schemeClr val="tx1"/>
                            </a:solidFill>
                            <a:latin typeface="Cambria Math"/>
                          </a:rPr>
                          <m:t>𝑜</m:t>
                        </m:r>
                      </m:sup>
                    </m:sSup>
                    <m:d>
                      <m:dPr>
                        <m:ctrlPr>
                          <a:rPr lang="en-US" sz="2400" i="1">
                            <a:solidFill>
                              <a:schemeClr val="tx1"/>
                            </a:solidFill>
                            <a:latin typeface="Cambria Math" panose="02040503050406030204" pitchFamily="18" charset="0"/>
                          </a:rPr>
                        </m:ctrlPr>
                      </m:dPr>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𝑇</m:t>
                            </m:r>
                          </m:e>
                          <m:sub>
                            <m:r>
                              <a:rPr lang="en-US" sz="2400" i="1">
                                <a:solidFill>
                                  <a:schemeClr val="tx1"/>
                                </a:solidFill>
                                <a:latin typeface="Cambria Math"/>
                              </a:rPr>
                              <m:t>𝑅</m:t>
                            </m:r>
                          </m:sub>
                        </m:sSub>
                      </m:e>
                    </m:d>
                    <m:r>
                      <a:rPr lang="en-US" sz="2400" i="1">
                        <a:solidFill>
                          <a:schemeClr val="tx1"/>
                        </a:solidFill>
                        <a:latin typeface="Cambria Math"/>
                      </a:rPr>
                      <m:t>+</m:t>
                    </m:r>
                    <m:nary>
                      <m:naryPr>
                        <m:limLoc m:val="undOvr"/>
                        <m:ctrlPr>
                          <a:rPr lang="en-US" sz="2400" i="1" smtClean="0">
                            <a:solidFill>
                              <a:schemeClr val="tx1"/>
                            </a:solidFill>
                            <a:latin typeface="Cambria Math" panose="02040503050406030204" pitchFamily="18" charset="0"/>
                          </a:rPr>
                        </m:ctrlPr>
                      </m:naryPr>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𝑇</m:t>
                            </m:r>
                          </m:e>
                          <m:sub>
                            <m:r>
                              <a:rPr lang="en-US" sz="2400" i="1">
                                <a:solidFill>
                                  <a:schemeClr val="tx1"/>
                                </a:solidFill>
                                <a:latin typeface="Cambria Math"/>
                              </a:rPr>
                              <m:t>𝑅</m:t>
                            </m:r>
                          </m:sub>
                        </m:sSub>
                      </m:sub>
                      <m:sup>
                        <m:r>
                          <a:rPr lang="en-US" sz="2400" i="1">
                            <a:solidFill>
                              <a:schemeClr val="tx1"/>
                            </a:solidFill>
                            <a:latin typeface="Cambria Math"/>
                          </a:rPr>
                          <m:t>𝑇</m:t>
                        </m:r>
                      </m:sup>
                      <m:e>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𝐶</m:t>
                            </m:r>
                          </m:e>
                          <m:sub>
                            <m:sSub>
                              <m:sSubPr>
                                <m:ctrlPr>
                                  <a:rPr lang="en-US" sz="2400" i="1">
                                    <a:solidFill>
                                      <a:schemeClr val="tx1"/>
                                    </a:solidFill>
                                    <a:latin typeface="Cambria Math" panose="02040503050406030204" pitchFamily="18" charset="0"/>
                                  </a:rPr>
                                </m:ctrlPr>
                              </m:sSubPr>
                              <m:e>
                                <m:r>
                                  <a:rPr lang="en-US" sz="2400" i="1">
                                    <a:solidFill>
                                      <a:schemeClr val="tx1"/>
                                    </a:solidFill>
                                    <a:latin typeface="Cambria Math"/>
                                  </a:rPr>
                                  <m:t>𝑃</m:t>
                                </m:r>
                              </m:e>
                              <m:sub>
                                <m:r>
                                  <a:rPr lang="en-US" sz="2400" i="1">
                                    <a:solidFill>
                                      <a:schemeClr val="tx1"/>
                                    </a:solidFill>
                                    <a:latin typeface="Cambria Math"/>
                                  </a:rPr>
                                  <m:t>𝑖</m:t>
                                </m:r>
                              </m:sub>
                            </m:sSub>
                          </m:sub>
                        </m:sSub>
                        <m:r>
                          <a:rPr lang="en-US" sz="2400" i="1">
                            <a:solidFill>
                              <a:schemeClr val="tx1"/>
                            </a:solidFill>
                            <a:latin typeface="Cambria Math"/>
                          </a:rPr>
                          <m:t>𝑑𝑇</m:t>
                        </m:r>
                      </m:e>
                    </m:nary>
                  </m:oMath>
                </a14:m>
                <a:r>
                  <a:rPr lang="en-US" sz="2400" dirty="0">
                    <a:solidFill>
                      <a:schemeClr val="tx1"/>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6.25</a:t>
                </a:r>
                <a:r>
                  <a:rPr lang="en-US" sz="2400" dirty="0">
                    <a:solidFill>
                      <a:schemeClr val="tx1"/>
                    </a:solidFill>
                    <a:latin typeface="Times New Roman" panose="02020603050405020304" pitchFamily="18" charset="0"/>
                    <a:cs typeface="Times New Roman" panose="02020603050405020304" pitchFamily="18" charset="0"/>
                  </a:rPr>
                  <a:t>)  </a:t>
                </a:r>
              </a:p>
              <a:p>
                <a:pPr marL="0" indent="0" algn="just">
                  <a:buNone/>
                </a:pPr>
                <a:r>
                  <a:rPr lang="en-US" sz="2400" dirty="0">
                    <a:latin typeface="Times New Roman" panose="02020603050405020304" pitchFamily="18" charset="0"/>
                    <a:cs typeface="Times New Roman" panose="02020603050405020304" pitchFamily="18" charset="0"/>
                  </a:rPr>
                  <a:t>By differentiating equation (6.25) with respect to V, you get:  </a:t>
                </a:r>
                <a:r>
                  <a:rPr lang="en-US" sz="2400" dirty="0">
                    <a:solidFill>
                      <a:schemeClr val="tx1"/>
                    </a:solidFill>
                  </a:rPr>
                  <a:t>                              </a:t>
                </a:r>
              </a:p>
              <a:p>
                <a:pPr marL="0" indent="0" algn="just">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a:latin typeface="Cambria Math" panose="02040503050406030204" pitchFamily="18" charset="0"/>
                                <a:cs typeface="Times New Roman" panose="02020603050405020304" pitchFamily="18" charset="0"/>
                              </a:rPr>
                              <m:t>𝑑𝐻</m:t>
                            </m:r>
                          </m:e>
                          <m:sub>
                            <m:r>
                              <a:rPr lang="en-US" sz="2400">
                                <a:latin typeface="Cambria Math" panose="02040503050406030204" pitchFamily="18" charset="0"/>
                                <a:cs typeface="Times New Roman" panose="02020603050405020304" pitchFamily="18" charset="0"/>
                              </a:rPr>
                              <m:t>𝑖</m:t>
                            </m:r>
                          </m:sub>
                        </m:sSub>
                      </m:num>
                      <m:den>
                        <m:r>
                          <a:rPr lang="en-US" sz="2400">
                            <a:latin typeface="Cambria Math" panose="02040503050406030204" pitchFamily="18" charset="0"/>
                            <a:cs typeface="Times New Roman" panose="02020603050405020304" pitchFamily="18" charset="0"/>
                          </a:rPr>
                          <m:t>𝑑𝑉</m:t>
                        </m:r>
                      </m:den>
                    </m:f>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a:latin typeface="Cambria Math" panose="02040503050406030204" pitchFamily="18" charset="0"/>
                            <a:cs typeface="Times New Roman" panose="02020603050405020304" pitchFamily="18" charset="0"/>
                          </a:rPr>
                          <m:t>𝐶</m:t>
                        </m:r>
                      </m:e>
                      <m:sub>
                        <m:sSub>
                          <m:sSubPr>
                            <m:ctrlPr>
                              <a:rPr lang="en-US" sz="2400" i="1">
                                <a:latin typeface="Cambria Math" panose="02040503050406030204" pitchFamily="18" charset="0"/>
                                <a:cs typeface="Times New Roman" panose="02020603050405020304" pitchFamily="18" charset="0"/>
                              </a:rPr>
                            </m:ctrlPr>
                          </m:sSubPr>
                          <m:e>
                            <m:r>
                              <a:rPr lang="en-US" sz="2400">
                                <a:latin typeface="Cambria Math" panose="02040503050406030204" pitchFamily="18" charset="0"/>
                                <a:cs typeface="Times New Roman" panose="02020603050405020304" pitchFamily="18" charset="0"/>
                              </a:rPr>
                              <m:t>𝑃</m:t>
                            </m:r>
                          </m:e>
                          <m:sub>
                            <m:r>
                              <a:rPr lang="en-US" sz="2400">
                                <a:latin typeface="Cambria Math" panose="02040503050406030204" pitchFamily="18" charset="0"/>
                                <a:cs typeface="Times New Roman" panose="02020603050405020304" pitchFamily="18" charset="0"/>
                              </a:rPr>
                              <m:t>𝑖</m:t>
                            </m:r>
                          </m:sub>
                        </m:sSub>
                      </m:sub>
                    </m:sSub>
                    <m:f>
                      <m:fPr>
                        <m:ctrlPr>
                          <a:rPr lang="en-US" sz="2400" i="1">
                            <a:latin typeface="Cambria Math" panose="02040503050406030204" pitchFamily="18" charset="0"/>
                            <a:cs typeface="Times New Roman" panose="02020603050405020304" pitchFamily="18" charset="0"/>
                          </a:rPr>
                        </m:ctrlPr>
                      </m:fPr>
                      <m:num>
                        <m:r>
                          <a:rPr lang="en-US" sz="2400">
                            <a:latin typeface="Cambria Math" panose="02040503050406030204" pitchFamily="18" charset="0"/>
                            <a:cs typeface="Times New Roman" panose="02020603050405020304" pitchFamily="18" charset="0"/>
                          </a:rPr>
                          <m:t>𝑑𝑇</m:t>
                        </m:r>
                      </m:num>
                      <m:den>
                        <m:r>
                          <a:rPr lang="en-US" sz="2400">
                            <a:latin typeface="Cambria Math" panose="02040503050406030204" pitchFamily="18" charset="0"/>
                            <a:cs typeface="Times New Roman" panose="02020603050405020304" pitchFamily="18" charset="0"/>
                          </a:rPr>
                          <m:t>𝑑𝑉</m:t>
                        </m:r>
                      </m:den>
                    </m:f>
                  </m:oMath>
                </a14:m>
                <a:r>
                  <a:rPr lang="en-US" sz="2400" dirty="0">
                    <a:latin typeface="Times New Roman" panose="02020603050405020304" pitchFamily="18" charset="0"/>
                    <a:cs typeface="Times New Roman" panose="02020603050405020304" pitchFamily="18" charset="0"/>
                  </a:rPr>
                  <a:t>                                                               (6.26)   </a:t>
                </a:r>
              </a:p>
              <a:p>
                <a:pPr marL="0" indent="0" algn="just">
                  <a:buNone/>
                </a:pPr>
                <a:r>
                  <a:rPr lang="en-US" sz="2400" dirty="0">
                    <a:latin typeface="Times New Roman" panose="02020603050405020304" pitchFamily="18" charset="0"/>
                    <a:cs typeface="Times New Roman" panose="02020603050405020304" pitchFamily="18" charset="0"/>
                  </a:rPr>
                  <a:t>By substituting equations (6.24 &amp; 6.26) into equation (6.23), you get:              </a:t>
                </a:r>
              </a:p>
              <a:p>
                <a:pPr marL="0" indent="0" algn="just">
                  <a:buNone/>
                </a:pPr>
                <a14:m>
                  <m:oMath xmlns:m="http://schemas.openxmlformats.org/officeDocument/2006/math">
                    <m:r>
                      <a:rPr lang="en-US" sz="2400" i="1">
                        <a:latin typeface="Cambria Math"/>
                      </a:rPr>
                      <m:t>𝑈𝑎</m:t>
                    </m:r>
                    <m:d>
                      <m:dPr>
                        <m:ctrlPr>
                          <a:rPr lang="en-US" sz="2400" i="1">
                            <a:latin typeface="Cambria Math" panose="02040503050406030204" pitchFamily="18" charset="0"/>
                            <a:ea typeface="Cambria Math"/>
                          </a:rPr>
                        </m:ctrlPr>
                      </m:dPr>
                      <m:e>
                        <m:sSub>
                          <m:sSubPr>
                            <m:ctrlPr>
                              <a:rPr lang="en-US" sz="2400" i="1">
                                <a:latin typeface="Cambria Math" panose="02040503050406030204" pitchFamily="18" charset="0"/>
                                <a:ea typeface="Cambria Math"/>
                              </a:rPr>
                            </m:ctrlPr>
                          </m:sSubPr>
                          <m:e>
                            <m:r>
                              <a:rPr lang="en-US" sz="2400" i="1">
                                <a:latin typeface="Cambria Math"/>
                                <a:ea typeface="Cambria Math"/>
                              </a:rPr>
                              <m:t>𝑇</m:t>
                            </m:r>
                          </m:e>
                          <m:sub>
                            <m:r>
                              <a:rPr lang="en-US" sz="2400" i="1">
                                <a:latin typeface="Cambria Math"/>
                                <a:ea typeface="Cambria Math"/>
                              </a:rPr>
                              <m:t>𝑎</m:t>
                            </m:r>
                          </m:sub>
                        </m:sSub>
                        <m:r>
                          <a:rPr lang="en-US" sz="2400" i="1">
                            <a:latin typeface="Cambria Math"/>
                            <a:ea typeface="Cambria Math"/>
                          </a:rPr>
                          <m:t>−</m:t>
                        </m:r>
                        <m:r>
                          <a:rPr lang="en-US" sz="2400" i="1">
                            <a:latin typeface="Cambria Math"/>
                            <a:ea typeface="Cambria Math"/>
                          </a:rPr>
                          <m:t>𝑇</m:t>
                        </m:r>
                      </m:e>
                    </m:d>
                    <m:r>
                      <a:rPr lang="en-US" sz="2400" i="1">
                        <a:latin typeface="Cambria Math"/>
                        <a:ea typeface="Cambria Math"/>
                      </a:rPr>
                      <m:t>−</m:t>
                    </m:r>
                    <m:nary>
                      <m:naryPr>
                        <m:chr m:val="∑"/>
                        <m:subHide m:val="on"/>
                        <m:supHide m:val="on"/>
                        <m:ctrlPr>
                          <a:rPr lang="en-US" sz="2400" i="1">
                            <a:latin typeface="Cambria Math" panose="02040503050406030204" pitchFamily="18" charset="0"/>
                            <a:ea typeface="Cambria Math"/>
                          </a:rPr>
                        </m:ctrlPr>
                      </m:naryPr>
                      <m:sub/>
                      <m:sup/>
                      <m:e>
                        <m:sSub>
                          <m:sSubPr>
                            <m:ctrlPr>
                              <a:rPr lang="en-US" sz="2400" i="1">
                                <a:latin typeface="Cambria Math" panose="02040503050406030204" pitchFamily="18" charset="0"/>
                                <a:ea typeface="Cambria Math"/>
                              </a:rPr>
                            </m:ctrlPr>
                          </m:sSubPr>
                          <m:e>
                            <m:r>
                              <a:rPr lang="en-US" sz="2400" i="1">
                                <a:latin typeface="Cambria Math"/>
                                <a:ea typeface="Cambria Math"/>
                              </a:rPr>
                              <m:t>𝜐</m:t>
                            </m:r>
                          </m:e>
                          <m:sub>
                            <m:r>
                              <a:rPr lang="en-US" sz="2400" i="1">
                                <a:latin typeface="Cambria Math"/>
                                <a:ea typeface="Cambria Math"/>
                              </a:rPr>
                              <m:t>𝑖</m:t>
                            </m:r>
                          </m:sub>
                        </m:sSub>
                      </m:e>
                    </m:nary>
                    <m:sSub>
                      <m:sSubPr>
                        <m:ctrlPr>
                          <a:rPr lang="en-US" sz="2400" i="1">
                            <a:latin typeface="Cambria Math" panose="02040503050406030204" pitchFamily="18" charset="0"/>
                            <a:ea typeface="Cambria Math"/>
                          </a:rPr>
                        </m:ctrlPr>
                      </m:sSubPr>
                      <m:e>
                        <m:r>
                          <a:rPr lang="en-US" sz="2400" i="1">
                            <a:latin typeface="Cambria Math"/>
                            <a:ea typeface="Cambria Math"/>
                          </a:rPr>
                          <m:t>𝐻</m:t>
                        </m:r>
                      </m:e>
                      <m:sub>
                        <m:r>
                          <a:rPr lang="en-US" sz="2400" i="1">
                            <a:latin typeface="Cambria Math"/>
                            <a:ea typeface="Cambria Math"/>
                          </a:rPr>
                          <m:t>𝑖</m:t>
                        </m:r>
                      </m:sub>
                    </m:sSub>
                    <m:sSub>
                      <m:sSubPr>
                        <m:ctrlPr>
                          <a:rPr lang="en-US" sz="2400" i="1">
                            <a:latin typeface="Cambria Math" panose="02040503050406030204" pitchFamily="18" charset="0"/>
                            <a:ea typeface="Cambria Math"/>
                          </a:rPr>
                        </m:ctrlPr>
                      </m:sSubPr>
                      <m:e>
                        <m:r>
                          <a:rPr lang="en-US" sz="2400" i="1">
                            <a:latin typeface="Cambria Math"/>
                            <a:ea typeface="Cambria Math"/>
                          </a:rPr>
                          <m:t>(−</m:t>
                        </m:r>
                        <m:r>
                          <a:rPr lang="en-US" sz="2400" i="1">
                            <a:latin typeface="Cambria Math"/>
                            <a:ea typeface="Cambria Math"/>
                          </a:rPr>
                          <m:t>𝑟</m:t>
                        </m:r>
                      </m:e>
                      <m:sub>
                        <m:r>
                          <a:rPr lang="en-US" sz="2400" i="1">
                            <a:latin typeface="Cambria Math"/>
                            <a:ea typeface="Cambria Math"/>
                          </a:rPr>
                          <m:t>𝐴</m:t>
                        </m:r>
                      </m:sub>
                    </m:sSub>
                    <m:r>
                      <a:rPr lang="en-US" sz="2400" i="1">
                        <a:latin typeface="Cambria Math"/>
                        <a:ea typeface="Cambria Math"/>
                      </a:rPr>
                      <m:t>)−</m:t>
                    </m:r>
                    <m:nary>
                      <m:naryPr>
                        <m:chr m:val="∑"/>
                        <m:subHide m:val="on"/>
                        <m:supHide m:val="on"/>
                        <m:ctrlPr>
                          <a:rPr lang="en-US" sz="2400" i="1">
                            <a:latin typeface="Cambria Math" panose="02040503050406030204" pitchFamily="18" charset="0"/>
                            <a:ea typeface="Cambria Math"/>
                          </a:rPr>
                        </m:ctrlPr>
                      </m:naryPr>
                      <m:sub/>
                      <m:sup/>
                      <m:e>
                        <m:sSub>
                          <m:sSubPr>
                            <m:ctrlPr>
                              <a:rPr lang="en-US" sz="2400" i="1">
                                <a:latin typeface="Cambria Math" panose="02040503050406030204" pitchFamily="18" charset="0"/>
                                <a:ea typeface="Cambria Math"/>
                              </a:rPr>
                            </m:ctrlPr>
                          </m:sSubPr>
                          <m:e>
                            <m:r>
                              <a:rPr lang="en-US" sz="2400" i="1">
                                <a:latin typeface="Cambria Math"/>
                                <a:ea typeface="Cambria Math"/>
                              </a:rPr>
                              <m:t>𝐹</m:t>
                            </m:r>
                          </m:e>
                          <m:sub>
                            <m:r>
                              <a:rPr lang="en-US" sz="2400" i="1">
                                <a:latin typeface="Cambria Math"/>
                                <a:ea typeface="Cambria Math"/>
                              </a:rPr>
                              <m:t>𝑖</m:t>
                            </m:r>
                          </m:sub>
                        </m:sSub>
                        <m:sSub>
                          <m:sSubPr>
                            <m:ctrlPr>
                              <a:rPr lang="en-US" sz="2400" i="1">
                                <a:latin typeface="Cambria Math" panose="02040503050406030204" pitchFamily="18" charset="0"/>
                                <a:ea typeface="Cambria Math"/>
                              </a:rPr>
                            </m:ctrlPr>
                          </m:sSubPr>
                          <m:e>
                            <m:r>
                              <a:rPr lang="en-US" sz="2400" i="1">
                                <a:latin typeface="Cambria Math"/>
                                <a:ea typeface="Cambria Math"/>
                              </a:rPr>
                              <m:t>𝐶</m:t>
                            </m:r>
                          </m:e>
                          <m:sub>
                            <m:sSub>
                              <m:sSubPr>
                                <m:ctrlPr>
                                  <a:rPr lang="en-US" sz="2400" i="1">
                                    <a:latin typeface="Cambria Math" panose="02040503050406030204" pitchFamily="18" charset="0"/>
                                    <a:ea typeface="Cambria Math"/>
                                  </a:rPr>
                                </m:ctrlPr>
                              </m:sSubPr>
                              <m:e>
                                <m:r>
                                  <a:rPr lang="en-US" sz="2400" i="1">
                                    <a:latin typeface="Cambria Math"/>
                                    <a:ea typeface="Cambria Math"/>
                                  </a:rPr>
                                  <m:t>𝑃</m:t>
                                </m:r>
                              </m:e>
                              <m:sub>
                                <m:r>
                                  <a:rPr lang="en-US" sz="2400" i="1">
                                    <a:latin typeface="Cambria Math"/>
                                    <a:ea typeface="Cambria Math"/>
                                  </a:rPr>
                                  <m:t>𝑖</m:t>
                                </m:r>
                              </m:sub>
                            </m:sSub>
                          </m:sub>
                        </m:sSub>
                        <m:f>
                          <m:fPr>
                            <m:ctrlPr>
                              <a:rPr lang="en-US" sz="2400" i="1">
                                <a:latin typeface="Cambria Math" panose="02040503050406030204" pitchFamily="18" charset="0"/>
                                <a:ea typeface="Cambria Math"/>
                              </a:rPr>
                            </m:ctrlPr>
                          </m:fPr>
                          <m:num>
                            <m:r>
                              <a:rPr lang="en-US" sz="2400" i="1">
                                <a:latin typeface="Cambria Math"/>
                                <a:ea typeface="Cambria Math"/>
                              </a:rPr>
                              <m:t>𝑑𝑇</m:t>
                            </m:r>
                          </m:num>
                          <m:den>
                            <m:r>
                              <a:rPr lang="en-US" sz="2400" i="1">
                                <a:latin typeface="Cambria Math"/>
                                <a:ea typeface="Cambria Math"/>
                              </a:rPr>
                              <m:t>𝑑𝑉</m:t>
                            </m:r>
                          </m:den>
                        </m:f>
                      </m:e>
                    </m:nary>
                    <m:r>
                      <a:rPr lang="en-US" sz="2400" i="1">
                        <a:latin typeface="Cambria Math"/>
                        <a:ea typeface="Cambria Math"/>
                      </a:rPr>
                      <m:t>=0</m:t>
                    </m:r>
                  </m:oMath>
                </a14:m>
                <a:r>
                  <a:rPr lang="en-US" sz="2400" dirty="0">
                    <a:latin typeface="Times New Roman" panose="02020603050405020304" pitchFamily="18" charset="0"/>
                    <a:ea typeface="Cambria Math"/>
                    <a:cs typeface="Times New Roman" panose="02020603050405020304" pitchFamily="18" charset="0"/>
                  </a:rPr>
                  <a:t>            (6.27)</a:t>
                </a:r>
              </a:p>
              <a:p>
                <a:pPr marL="0" indent="0" algn="just">
                  <a:buNone/>
                </a:pPr>
                <a:r>
                  <a:rPr lang="en-US" sz="2400" dirty="0">
                    <a:latin typeface="Times New Roman" panose="02020603050405020304" pitchFamily="18" charset="0"/>
                    <a:cs typeface="Times New Roman" panose="02020603050405020304" pitchFamily="18" charset="0"/>
                  </a:rPr>
                  <a:t>                </a:t>
                </a:r>
              </a:p>
              <a:p>
                <a:pPr marL="0" indent="0" algn="just">
                  <a:buNone/>
                </a:pPr>
                <a:endParaRPr lang="en-US" sz="2400" dirty="0"/>
              </a:p>
            </p:txBody>
          </p:sp>
        </mc:Choice>
        <mc:Fallback xmlns="">
          <p:sp>
            <p:nvSpPr>
              <p:cNvPr id="3" name="Content Placeholder 2">
                <a:extLst>
                  <a:ext uri="{FF2B5EF4-FFF2-40B4-BE49-F238E27FC236}">
                    <a16:creationId xmlns:a16="http://schemas.microsoft.com/office/drawing/2014/main" id="{3CF1BF35-B97D-4D18-6FF3-933D8FD20096}"/>
                  </a:ext>
                </a:extLst>
              </p:cNvPr>
              <p:cNvSpPr>
                <a:spLocks noGrp="1" noRot="1" noChangeAspect="1" noMove="1" noResize="1" noEditPoints="1" noAdjustHandles="1" noChangeArrowheads="1" noChangeShapeType="1" noTextEdit="1"/>
              </p:cNvSpPr>
              <p:nvPr>
                <p:ph idx="1"/>
              </p:nvPr>
            </p:nvSpPr>
            <p:spPr>
              <a:xfrm>
                <a:off x="304800" y="596506"/>
                <a:ext cx="8686800" cy="5651894"/>
              </a:xfrm>
              <a:blipFill>
                <a:blip r:embed="rId2"/>
                <a:stretch>
                  <a:fillRect l="-1053" t="-863" r="-1053"/>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B6452582-3EB0-5096-1AAE-85BD2ABC235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553C408A-5BB6-6CE4-105A-EB52071711CA}"/>
              </a:ext>
            </a:extLst>
          </p:cNvPr>
          <p:cNvSpPr>
            <a:spLocks noGrp="1"/>
          </p:cNvSpPr>
          <p:nvPr>
            <p:ph type="title"/>
          </p:nvPr>
        </p:nvSpPr>
        <p:spPr>
          <a:xfrm>
            <a:off x="304800" y="90844"/>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C335CFE7-F2AB-091F-988F-1471EA7F8DF6}"/>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AAB1EA13-E5CB-9584-4748-DAA0E8A7D423}"/>
              </a:ext>
            </a:extLst>
          </p:cNvPr>
          <p:cNvCxnSpPr>
            <a:cxnSpLocks/>
          </p:cNvCxnSpPr>
          <p:nvPr/>
        </p:nvCxnSpPr>
        <p:spPr>
          <a:xfrm>
            <a:off x="0" y="561295"/>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B267BC74-8C12-B018-C65E-2065FD23FD51}"/>
              </a:ext>
            </a:extLst>
          </p:cNvPr>
          <p:cNvCxnSpPr>
            <a:cxnSpLocks/>
          </p:cNvCxnSpPr>
          <p:nvPr/>
        </p:nvCxnSpPr>
        <p:spPr>
          <a:xfrm>
            <a:off x="-76200" y="6356350"/>
            <a:ext cx="93726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2525006"/>
      </p:ext>
    </p:extLst>
  </p:cSld>
  <p:clrMapOvr>
    <a:masterClrMapping/>
  </p:clrMapOvr>
  <mc:AlternateContent xmlns:mc="http://schemas.openxmlformats.org/markup-compatibility/2006" xmlns:p14="http://schemas.microsoft.com/office/powerpoint/2010/main">
    <mc:Choice Requires="p14">
      <p:transition spd="slow" p14:dur="2000" advTm="74955"/>
    </mc:Choice>
    <mc:Fallback xmlns="">
      <p:transition spd="slow" advTm="7495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B3082-68F6-9789-23F3-72ED56B5F5AE}"/>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2B18FB1-7CC3-4717-236C-B79591575B57}"/>
                  </a:ext>
                </a:extLst>
              </p:cNvPr>
              <p:cNvSpPr>
                <a:spLocks noGrp="1"/>
              </p:cNvSpPr>
              <p:nvPr>
                <p:ph idx="1"/>
              </p:nvPr>
            </p:nvSpPr>
            <p:spPr>
              <a:xfrm>
                <a:off x="152400" y="596506"/>
                <a:ext cx="8839200" cy="5651894"/>
              </a:xfrm>
            </p:spPr>
            <p:txBody>
              <a:bodyPr>
                <a:noAutofit/>
              </a:bodyPr>
              <a:lstStyle/>
              <a:p>
                <a:pPr marL="0" indent="0" algn="just">
                  <a:buNone/>
                </a:pPr>
                <a:r>
                  <a:rPr lang="en-US" sz="2200" dirty="0">
                    <a:latin typeface="Times New Roman" panose="02020603050405020304" pitchFamily="18" charset="0"/>
                    <a:ea typeface="Cambria Math"/>
                    <a:cs typeface="Times New Roman" panose="02020603050405020304" pitchFamily="18" charset="0"/>
                  </a:rPr>
                  <a:t>The  change in heat of reaction for species </a:t>
                </a:r>
                <a:r>
                  <a:rPr lang="en-US" sz="2200" dirty="0" err="1">
                    <a:latin typeface="Times New Roman" panose="02020603050405020304" pitchFamily="18" charset="0"/>
                    <a:ea typeface="Cambria Math"/>
                    <a:cs typeface="Times New Roman" panose="02020603050405020304" pitchFamily="18" charset="0"/>
                  </a:rPr>
                  <a:t>i</a:t>
                </a:r>
                <a:r>
                  <a:rPr lang="en-US" sz="2200" dirty="0">
                    <a:latin typeface="Times New Roman" panose="02020603050405020304" pitchFamily="18" charset="0"/>
                    <a:ea typeface="Cambria Math"/>
                    <a:cs typeface="Times New Roman" panose="02020603050405020304" pitchFamily="18" charset="0"/>
                  </a:rPr>
                  <a:t> is given by:  </a:t>
                </a:r>
              </a:p>
              <a:p>
                <a:pPr marL="0" indent="0" algn="just">
                  <a:buNone/>
                </a:pPr>
                <a14:m>
                  <m:oMath xmlns:m="http://schemas.openxmlformats.org/officeDocument/2006/math">
                    <m:nary>
                      <m:naryPr>
                        <m:chr m:val="∑"/>
                        <m:subHide m:val="on"/>
                        <m:supHide m:val="on"/>
                        <m:ctrlPr>
                          <a:rPr lang="en-US" sz="2200" i="1">
                            <a:latin typeface="Cambria Math" panose="02040503050406030204" pitchFamily="18" charset="0"/>
                            <a:ea typeface="Cambria Math"/>
                          </a:rPr>
                        </m:ctrlPr>
                      </m:naryPr>
                      <m:sub/>
                      <m:sup/>
                      <m:e>
                        <m:sSub>
                          <m:sSubPr>
                            <m:ctrlPr>
                              <a:rPr lang="en-US" sz="2200" i="1">
                                <a:latin typeface="Cambria Math" panose="02040503050406030204" pitchFamily="18" charset="0"/>
                                <a:ea typeface="Cambria Math"/>
                              </a:rPr>
                            </m:ctrlPr>
                          </m:sSubPr>
                          <m:e>
                            <m:r>
                              <a:rPr lang="en-US" sz="2200" i="1">
                                <a:latin typeface="Cambria Math"/>
                                <a:ea typeface="Cambria Math"/>
                              </a:rPr>
                              <m:t>𝜐</m:t>
                            </m:r>
                          </m:e>
                          <m:sub>
                            <m:r>
                              <a:rPr lang="en-US" sz="2200" i="1">
                                <a:latin typeface="Cambria Math"/>
                                <a:ea typeface="Cambria Math"/>
                              </a:rPr>
                              <m:t>𝑖</m:t>
                            </m:r>
                          </m:sub>
                        </m:sSub>
                      </m:e>
                    </m:nary>
                    <m:sSub>
                      <m:sSubPr>
                        <m:ctrlPr>
                          <a:rPr lang="en-US" sz="2200" i="1">
                            <a:latin typeface="Cambria Math" panose="02040503050406030204" pitchFamily="18" charset="0"/>
                            <a:ea typeface="Cambria Math"/>
                          </a:rPr>
                        </m:ctrlPr>
                      </m:sSubPr>
                      <m:e>
                        <m:r>
                          <a:rPr lang="en-US" sz="2200" i="1">
                            <a:latin typeface="Cambria Math"/>
                            <a:ea typeface="Cambria Math"/>
                          </a:rPr>
                          <m:t>𝐻</m:t>
                        </m:r>
                      </m:e>
                      <m:sub>
                        <m:r>
                          <a:rPr lang="en-US" sz="2200" i="1">
                            <a:latin typeface="Cambria Math"/>
                            <a:ea typeface="Cambria Math"/>
                          </a:rPr>
                          <m:t>𝑖</m:t>
                        </m:r>
                      </m:sub>
                    </m:sSub>
                    <m:r>
                      <a:rPr lang="en-US" sz="2200">
                        <a:latin typeface="Cambria Math"/>
                        <a:ea typeface="Cambria Math"/>
                      </a:rPr>
                      <m:t>=</m:t>
                    </m:r>
                    <m:sSub>
                      <m:sSubPr>
                        <m:ctrlPr>
                          <a:rPr lang="en-US" sz="2200" i="1">
                            <a:latin typeface="Cambria Math" panose="02040503050406030204" pitchFamily="18" charset="0"/>
                            <a:ea typeface="Cambria Math"/>
                          </a:rPr>
                        </m:ctrlPr>
                      </m:sSubPr>
                      <m:e>
                        <m:r>
                          <a:rPr lang="en-US" sz="2200" i="1">
                            <a:latin typeface="Cambria Math"/>
                            <a:ea typeface="Cambria Math"/>
                          </a:rPr>
                          <m:t>∆</m:t>
                        </m:r>
                        <m:r>
                          <a:rPr lang="en-US" sz="2200" i="1">
                            <a:latin typeface="Cambria Math"/>
                            <a:ea typeface="Cambria Math"/>
                          </a:rPr>
                          <m:t>𝐻</m:t>
                        </m:r>
                      </m:e>
                      <m:sub>
                        <m:r>
                          <a:rPr lang="en-US" sz="2200" i="1">
                            <a:latin typeface="Cambria Math"/>
                            <a:ea typeface="Cambria Math"/>
                          </a:rPr>
                          <m:t>𝑅𝑥</m:t>
                        </m:r>
                      </m:sub>
                    </m:sSub>
                  </m:oMath>
                </a14:m>
                <a:r>
                  <a:rPr lang="en-US" sz="2200"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ea typeface="Cambria Math"/>
                    <a:cs typeface="Times New Roman" panose="02020603050405020304" pitchFamily="18" charset="0"/>
                  </a:rPr>
                  <a:t>(6.28)</a:t>
                </a:r>
              </a:p>
              <a:p>
                <a:pPr marL="0" indent="0" algn="just">
                  <a:buNone/>
                </a:pPr>
                <a:r>
                  <a:rPr lang="en-US" sz="2200" dirty="0">
                    <a:latin typeface="Times New Roman" panose="02020603050405020304" pitchFamily="18" charset="0"/>
                    <a:cs typeface="Times New Roman" panose="02020603050405020304" pitchFamily="18" charset="0"/>
                  </a:rPr>
                  <a:t>By re-arranging equation (6.27) ,and solving for dT/</a:t>
                </a:r>
                <a:r>
                  <a:rPr lang="en-US" sz="2200" dirty="0" err="1">
                    <a:latin typeface="Times New Roman" panose="02020603050405020304" pitchFamily="18" charset="0"/>
                    <a:cs typeface="Times New Roman" panose="02020603050405020304" pitchFamily="18" charset="0"/>
                  </a:rPr>
                  <a:t>dV</a:t>
                </a:r>
                <a:r>
                  <a:rPr lang="en-US" sz="2200" dirty="0">
                    <a:latin typeface="Times New Roman" panose="02020603050405020304" pitchFamily="18" charset="0"/>
                    <a:cs typeface="Times New Roman" panose="02020603050405020304" pitchFamily="18" charset="0"/>
                  </a:rPr>
                  <a:t>, you get:</a:t>
                </a:r>
              </a:p>
              <a:p>
                <a:pPr marL="0" indent="0" algn="just">
                  <a:buNone/>
                </a:pPr>
                <a14:m>
                  <m:oMath xmlns:m="http://schemas.openxmlformats.org/officeDocument/2006/math">
                    <m:f>
                      <m:fPr>
                        <m:ctrlPr>
                          <a:rPr lang="en-US" sz="2200" i="1">
                            <a:solidFill>
                              <a:srgbClr val="C00000"/>
                            </a:solidFill>
                            <a:latin typeface="Cambria Math" panose="02040503050406030204" pitchFamily="18" charset="0"/>
                            <a:ea typeface="Cambria Math"/>
                          </a:rPr>
                        </m:ctrlPr>
                      </m:fPr>
                      <m:num>
                        <m:r>
                          <a:rPr lang="en-US" sz="2200" i="1">
                            <a:solidFill>
                              <a:srgbClr val="C00000"/>
                            </a:solidFill>
                            <a:latin typeface="Cambria Math"/>
                            <a:ea typeface="Cambria Math"/>
                          </a:rPr>
                          <m:t>𝑑𝑇</m:t>
                        </m:r>
                      </m:num>
                      <m:den>
                        <m:r>
                          <a:rPr lang="en-US" sz="2200" i="1">
                            <a:solidFill>
                              <a:srgbClr val="C00000"/>
                            </a:solidFill>
                            <a:latin typeface="Cambria Math"/>
                            <a:ea typeface="Cambria Math"/>
                          </a:rPr>
                          <m:t>𝑑𝑉</m:t>
                        </m:r>
                      </m:den>
                    </m:f>
                    <m:r>
                      <a:rPr lang="en-US" sz="2200" i="1">
                        <a:solidFill>
                          <a:srgbClr val="C00000"/>
                        </a:solidFill>
                        <a:latin typeface="Cambria Math"/>
                        <a:ea typeface="Cambria Math"/>
                      </a:rPr>
                      <m:t>=</m:t>
                    </m:r>
                    <m:f>
                      <m:fPr>
                        <m:ctrlPr>
                          <a:rPr lang="en-US" sz="2200" i="1">
                            <a:solidFill>
                              <a:srgbClr val="C00000"/>
                            </a:solidFill>
                            <a:latin typeface="Cambria Math" panose="02040503050406030204" pitchFamily="18" charset="0"/>
                            <a:ea typeface="Cambria Math"/>
                          </a:rPr>
                        </m:ctrlPr>
                      </m:fPr>
                      <m:num>
                        <m:r>
                          <a:rPr lang="en-US" sz="2200" i="1">
                            <a:solidFill>
                              <a:srgbClr val="C00000"/>
                            </a:solidFill>
                            <a:latin typeface="Cambria Math"/>
                            <a:ea typeface="Cambria Math"/>
                          </a:rPr>
                          <m:t>−[</m:t>
                        </m:r>
                        <m:sSub>
                          <m:sSubPr>
                            <m:ctrlPr>
                              <a:rPr lang="en-US" sz="2200" i="1">
                                <a:solidFill>
                                  <a:srgbClr val="C00000"/>
                                </a:solidFill>
                                <a:latin typeface="Cambria Math" panose="02040503050406030204" pitchFamily="18" charset="0"/>
                                <a:ea typeface="Cambria Math"/>
                              </a:rPr>
                            </m:ctrlPr>
                          </m:sSubPr>
                          <m:e>
                            <m:r>
                              <a:rPr lang="en-US" sz="2200" i="1">
                                <a:solidFill>
                                  <a:srgbClr val="C00000"/>
                                </a:solidFill>
                                <a:latin typeface="Cambria Math"/>
                                <a:ea typeface="Cambria Math"/>
                              </a:rPr>
                              <m:t>∆</m:t>
                            </m:r>
                            <m:r>
                              <a:rPr lang="en-US" sz="2200" i="1">
                                <a:solidFill>
                                  <a:srgbClr val="C00000"/>
                                </a:solidFill>
                                <a:latin typeface="Cambria Math"/>
                                <a:ea typeface="Cambria Math"/>
                              </a:rPr>
                              <m:t>𝐻</m:t>
                            </m:r>
                          </m:e>
                          <m:sub>
                            <m:r>
                              <a:rPr lang="en-US" sz="2200" i="1">
                                <a:solidFill>
                                  <a:srgbClr val="C00000"/>
                                </a:solidFill>
                                <a:latin typeface="Cambria Math"/>
                                <a:ea typeface="Cambria Math"/>
                              </a:rPr>
                              <m:t>𝑅𝑥</m:t>
                            </m:r>
                          </m:sub>
                        </m:sSub>
                        <m:r>
                          <a:rPr lang="en-US" sz="2200" i="1">
                            <a:solidFill>
                              <a:srgbClr val="C00000"/>
                            </a:solidFill>
                            <a:latin typeface="Cambria Math"/>
                            <a:ea typeface="Cambria Math"/>
                          </a:rPr>
                          <m:t>]</m:t>
                        </m:r>
                        <m:sSub>
                          <m:sSubPr>
                            <m:ctrlPr>
                              <a:rPr lang="en-US" sz="2200" i="1">
                                <a:solidFill>
                                  <a:srgbClr val="C00000"/>
                                </a:solidFill>
                                <a:latin typeface="Cambria Math" panose="02040503050406030204" pitchFamily="18" charset="0"/>
                                <a:ea typeface="Cambria Math"/>
                              </a:rPr>
                            </m:ctrlPr>
                          </m:sSubPr>
                          <m:e>
                            <m:r>
                              <a:rPr lang="en-US" sz="2200" i="1">
                                <a:solidFill>
                                  <a:srgbClr val="C00000"/>
                                </a:solidFill>
                                <a:latin typeface="Cambria Math"/>
                                <a:ea typeface="Cambria Math"/>
                              </a:rPr>
                              <m:t>(−</m:t>
                            </m:r>
                            <m:r>
                              <a:rPr lang="en-US" sz="2200" i="1">
                                <a:solidFill>
                                  <a:srgbClr val="C00000"/>
                                </a:solidFill>
                                <a:latin typeface="Cambria Math"/>
                                <a:ea typeface="Cambria Math"/>
                              </a:rPr>
                              <m:t>𝑟</m:t>
                            </m:r>
                          </m:e>
                          <m:sub>
                            <m:r>
                              <a:rPr lang="en-US" sz="2200" i="1">
                                <a:solidFill>
                                  <a:srgbClr val="C00000"/>
                                </a:solidFill>
                                <a:latin typeface="Cambria Math"/>
                                <a:ea typeface="Cambria Math"/>
                              </a:rPr>
                              <m:t>𝐴</m:t>
                            </m:r>
                          </m:sub>
                        </m:sSub>
                        <m:r>
                          <a:rPr lang="en-US" sz="2200" i="1">
                            <a:solidFill>
                              <a:srgbClr val="C00000"/>
                            </a:solidFill>
                            <a:latin typeface="Cambria Math"/>
                            <a:ea typeface="Cambria Math"/>
                          </a:rPr>
                          <m:t>) − </m:t>
                        </m:r>
                        <m:r>
                          <a:rPr lang="en-US" sz="2200" i="1">
                            <a:solidFill>
                              <a:srgbClr val="C00000"/>
                            </a:solidFill>
                            <a:latin typeface="Cambria Math"/>
                            <a:ea typeface="Cambria Math"/>
                          </a:rPr>
                          <m:t>𝑈𝑎</m:t>
                        </m:r>
                        <m:r>
                          <a:rPr lang="en-US" sz="2200" i="1">
                            <a:solidFill>
                              <a:srgbClr val="C00000"/>
                            </a:solidFill>
                            <a:latin typeface="Cambria Math"/>
                            <a:ea typeface="Cambria Math"/>
                          </a:rPr>
                          <m:t>(</m:t>
                        </m:r>
                        <m:r>
                          <a:rPr lang="en-US" sz="2200" i="1">
                            <a:solidFill>
                              <a:srgbClr val="C00000"/>
                            </a:solidFill>
                            <a:latin typeface="Cambria Math"/>
                            <a:ea typeface="Cambria Math"/>
                          </a:rPr>
                          <m:t>𝑇</m:t>
                        </m:r>
                        <m:r>
                          <a:rPr lang="en-US" sz="2200" i="1">
                            <a:solidFill>
                              <a:srgbClr val="C00000"/>
                            </a:solidFill>
                            <a:latin typeface="Cambria Math"/>
                            <a:ea typeface="Cambria Math"/>
                          </a:rPr>
                          <m:t>−</m:t>
                        </m:r>
                        <m:sSub>
                          <m:sSubPr>
                            <m:ctrlPr>
                              <a:rPr lang="en-US" sz="2200" i="1">
                                <a:solidFill>
                                  <a:srgbClr val="C00000"/>
                                </a:solidFill>
                                <a:latin typeface="Cambria Math" panose="02040503050406030204" pitchFamily="18" charset="0"/>
                                <a:ea typeface="Cambria Math"/>
                              </a:rPr>
                            </m:ctrlPr>
                          </m:sSubPr>
                          <m:e>
                            <m:r>
                              <a:rPr lang="en-US" sz="2200" i="1">
                                <a:solidFill>
                                  <a:srgbClr val="C00000"/>
                                </a:solidFill>
                                <a:latin typeface="Cambria Math"/>
                                <a:ea typeface="Cambria Math"/>
                              </a:rPr>
                              <m:t>𝑇</m:t>
                            </m:r>
                          </m:e>
                          <m:sub>
                            <m:r>
                              <a:rPr lang="en-US" sz="2200" i="1">
                                <a:solidFill>
                                  <a:srgbClr val="C00000"/>
                                </a:solidFill>
                                <a:latin typeface="Cambria Math"/>
                                <a:ea typeface="Cambria Math"/>
                              </a:rPr>
                              <m:t>𝑎</m:t>
                            </m:r>
                          </m:sub>
                        </m:sSub>
                        <m:r>
                          <a:rPr lang="en-US" sz="2200" i="1">
                            <a:solidFill>
                              <a:srgbClr val="C00000"/>
                            </a:solidFill>
                            <a:latin typeface="Cambria Math"/>
                            <a:ea typeface="Cambria Math"/>
                          </a:rPr>
                          <m:t>)</m:t>
                        </m:r>
                      </m:num>
                      <m:den>
                        <m:nary>
                          <m:naryPr>
                            <m:chr m:val="∑"/>
                            <m:subHide m:val="on"/>
                            <m:supHide m:val="on"/>
                            <m:ctrlPr>
                              <a:rPr lang="en-US" sz="2200" i="1">
                                <a:solidFill>
                                  <a:srgbClr val="C00000"/>
                                </a:solidFill>
                                <a:latin typeface="Cambria Math" panose="02040503050406030204" pitchFamily="18" charset="0"/>
                                <a:ea typeface="Cambria Math"/>
                              </a:rPr>
                            </m:ctrlPr>
                          </m:naryPr>
                          <m:sub/>
                          <m:sup/>
                          <m:e>
                            <m:sSub>
                              <m:sSubPr>
                                <m:ctrlPr>
                                  <a:rPr lang="en-US" sz="2200" i="1">
                                    <a:solidFill>
                                      <a:srgbClr val="C00000"/>
                                    </a:solidFill>
                                    <a:latin typeface="Cambria Math" panose="02040503050406030204" pitchFamily="18" charset="0"/>
                                    <a:ea typeface="Cambria Math"/>
                                  </a:rPr>
                                </m:ctrlPr>
                              </m:sSubPr>
                              <m:e>
                                <m:r>
                                  <a:rPr lang="en-US" sz="2200" i="1">
                                    <a:solidFill>
                                      <a:srgbClr val="C00000"/>
                                    </a:solidFill>
                                    <a:latin typeface="Cambria Math"/>
                                    <a:ea typeface="Cambria Math"/>
                                  </a:rPr>
                                  <m:t>𝐹</m:t>
                                </m:r>
                              </m:e>
                              <m:sub>
                                <m:r>
                                  <a:rPr lang="en-US" sz="2200" i="1">
                                    <a:solidFill>
                                      <a:srgbClr val="C00000"/>
                                    </a:solidFill>
                                    <a:latin typeface="Cambria Math"/>
                                    <a:ea typeface="Cambria Math"/>
                                  </a:rPr>
                                  <m:t>𝑖</m:t>
                                </m:r>
                              </m:sub>
                            </m:sSub>
                            <m:sSub>
                              <m:sSubPr>
                                <m:ctrlPr>
                                  <a:rPr lang="en-US" sz="2200" i="1">
                                    <a:solidFill>
                                      <a:srgbClr val="C00000"/>
                                    </a:solidFill>
                                    <a:latin typeface="Cambria Math" panose="02040503050406030204" pitchFamily="18" charset="0"/>
                                    <a:ea typeface="Cambria Math"/>
                                  </a:rPr>
                                </m:ctrlPr>
                              </m:sSubPr>
                              <m:e>
                                <m:r>
                                  <a:rPr lang="en-US" sz="2200" i="1">
                                    <a:solidFill>
                                      <a:srgbClr val="C00000"/>
                                    </a:solidFill>
                                    <a:latin typeface="Cambria Math"/>
                                    <a:ea typeface="Cambria Math"/>
                                  </a:rPr>
                                  <m:t>𝐶</m:t>
                                </m:r>
                              </m:e>
                              <m:sub>
                                <m:sSub>
                                  <m:sSubPr>
                                    <m:ctrlPr>
                                      <a:rPr lang="en-US" sz="2200" i="1">
                                        <a:solidFill>
                                          <a:srgbClr val="C00000"/>
                                        </a:solidFill>
                                        <a:latin typeface="Cambria Math" panose="02040503050406030204" pitchFamily="18" charset="0"/>
                                        <a:ea typeface="Cambria Math"/>
                                      </a:rPr>
                                    </m:ctrlPr>
                                  </m:sSubPr>
                                  <m:e>
                                    <m:r>
                                      <a:rPr lang="en-US" sz="2200" i="1">
                                        <a:solidFill>
                                          <a:srgbClr val="C00000"/>
                                        </a:solidFill>
                                        <a:latin typeface="Cambria Math"/>
                                        <a:ea typeface="Cambria Math"/>
                                      </a:rPr>
                                      <m:t>𝑃</m:t>
                                    </m:r>
                                  </m:e>
                                  <m:sub>
                                    <m:r>
                                      <a:rPr lang="en-US" sz="2200" i="1">
                                        <a:solidFill>
                                          <a:srgbClr val="C00000"/>
                                        </a:solidFill>
                                        <a:latin typeface="Cambria Math"/>
                                        <a:ea typeface="Cambria Math"/>
                                      </a:rPr>
                                      <m:t>𝑖</m:t>
                                    </m:r>
                                  </m:sub>
                                </m:sSub>
                              </m:sub>
                            </m:sSub>
                          </m:e>
                        </m:nary>
                      </m:den>
                    </m:f>
                  </m:oMath>
                </a14:m>
                <a:r>
                  <a:rPr lang="en-US" sz="2200" dirty="0">
                    <a:latin typeface="Times New Roman" panose="02020603050405020304" pitchFamily="18" charset="0"/>
                    <a:cs typeface="Times New Roman" panose="02020603050405020304" pitchFamily="18" charset="0"/>
                  </a:rPr>
                  <a:t>                                      (6.29)</a:t>
                </a:r>
              </a:p>
              <a:p>
                <a:pPr marL="0" indent="0" algn="just">
                  <a:buNone/>
                </a:pPr>
                <a:r>
                  <a:rPr lang="en-US" sz="2200" b="1" dirty="0">
                    <a:solidFill>
                      <a:srgbClr val="7030A0"/>
                    </a:solidFill>
                    <a:latin typeface="Times New Roman" panose="02020603050405020304" pitchFamily="18" charset="0"/>
                    <a:cs typeface="Times New Roman" panose="02020603050405020304" pitchFamily="18" charset="0"/>
                  </a:rPr>
                  <a:t>This is the energy balance design equation for non-isothermal ideal  plug flow reactor.</a:t>
                </a:r>
              </a:p>
              <a:p>
                <a:pPr marL="0" indent="0" algn="just">
                  <a:buNone/>
                </a:pPr>
                <a:r>
                  <a:rPr lang="en-US" sz="2200" dirty="0">
                    <a:latin typeface="Times New Roman" panose="02020603050405020304" pitchFamily="18" charset="0"/>
                    <a:cs typeface="Times New Roman" panose="02020603050405020304" pitchFamily="18" charset="0"/>
                  </a:rPr>
                  <a:t>Where: T is temperature in the reactor, V is volume of PFR, </a:t>
                </a:r>
                <a:r>
                  <a:rPr lang="en-US" sz="2200" dirty="0">
                    <a:latin typeface="Times New Roman" panose="02020603050405020304" pitchFamily="18" charset="0"/>
                    <a:cs typeface="Times New Roman" panose="02020603050405020304" pitchFamily="18" charset="0"/>
                    <a:sym typeface="Symbol" panose="05050102010706020507" pitchFamily="18" charset="2"/>
                  </a:rPr>
                  <a:t></a:t>
                </a:r>
                <a:r>
                  <a:rPr lang="en-US" sz="2200" dirty="0" err="1">
                    <a:latin typeface="Times New Roman" panose="02020603050405020304" pitchFamily="18" charset="0"/>
                    <a:cs typeface="Times New Roman" panose="02020603050405020304" pitchFamily="18" charset="0"/>
                  </a:rPr>
                  <a:t>H</a:t>
                </a:r>
                <a:r>
                  <a:rPr lang="en-US" sz="2200" baseline="-25000" dirty="0" err="1">
                    <a:latin typeface="Times New Roman" panose="02020603050405020304" pitchFamily="18" charset="0"/>
                    <a:cs typeface="Times New Roman" panose="02020603050405020304" pitchFamily="18" charset="0"/>
                  </a:rPr>
                  <a:t>Rx</a:t>
                </a:r>
                <a:r>
                  <a:rPr lang="en-US" sz="2200" dirty="0">
                    <a:latin typeface="Times New Roman" panose="02020603050405020304" pitchFamily="18" charset="0"/>
                    <a:cs typeface="Times New Roman" panose="02020603050405020304" pitchFamily="18" charset="0"/>
                  </a:rPr>
                  <a:t> is change in heat of reaction, </a:t>
                </a:r>
                <a:r>
                  <a:rPr lang="en-US" sz="2200" dirty="0" err="1">
                    <a:latin typeface="Times New Roman" panose="02020603050405020304" pitchFamily="18" charset="0"/>
                    <a:cs typeface="Times New Roman" panose="02020603050405020304" pitchFamily="18" charset="0"/>
                  </a:rPr>
                  <a:t>r</a:t>
                </a:r>
                <a:r>
                  <a:rPr lang="en-US" sz="2200" baseline="-25000" dirty="0" err="1">
                    <a:latin typeface="Times New Roman" panose="02020603050405020304" pitchFamily="18" charset="0"/>
                    <a:cs typeface="Times New Roman" panose="02020603050405020304" pitchFamily="18" charset="0"/>
                  </a:rPr>
                  <a:t>A</a:t>
                </a:r>
                <a:r>
                  <a:rPr lang="en-US" sz="2200" dirty="0">
                    <a:latin typeface="Times New Roman" panose="02020603050405020304" pitchFamily="18" charset="0"/>
                    <a:cs typeface="Times New Roman" panose="02020603050405020304" pitchFamily="18" charset="0"/>
                  </a:rPr>
                  <a:t> is reaction rate of reactant A, U heat transfer coefficient, a is  heat transfer surface area per unit volume, v</a:t>
                </a:r>
                <a:r>
                  <a:rPr lang="en-US" sz="2200" baseline="-25000" dirty="0">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is stochiometric coefficient of species </a:t>
                </a:r>
                <a:r>
                  <a:rPr lang="en-US" sz="2200" dirty="0" err="1">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F</a:t>
                </a:r>
                <a:r>
                  <a:rPr lang="en-US" sz="2200" baseline="-25000" dirty="0">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is molar flow rate of species </a:t>
                </a:r>
                <a:r>
                  <a:rPr lang="en-US" sz="2200" dirty="0" err="1">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C</a:t>
                </a:r>
                <a:r>
                  <a:rPr lang="en-US" sz="2200" baseline="-25000" dirty="0">
                    <a:latin typeface="Times New Roman" panose="02020603050405020304" pitchFamily="18" charset="0"/>
                    <a:cs typeface="Times New Roman" panose="02020603050405020304" pitchFamily="18" charset="0"/>
                  </a:rPr>
                  <a:t>pi</a:t>
                </a:r>
                <a:r>
                  <a:rPr lang="en-US" sz="2200" dirty="0">
                    <a:latin typeface="Times New Roman" panose="02020603050405020304" pitchFamily="18" charset="0"/>
                    <a:cs typeface="Times New Roman" panose="02020603050405020304" pitchFamily="18" charset="0"/>
                  </a:rPr>
                  <a:t> is specific heat capacity of species </a:t>
                </a:r>
                <a:r>
                  <a:rPr lang="en-US" sz="2200" dirty="0" err="1">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and T</a:t>
                </a:r>
                <a:r>
                  <a:rPr lang="en-US" sz="2200" baseline="-25000" dirty="0">
                    <a:latin typeface="Times New Roman" panose="02020603050405020304" pitchFamily="18" charset="0"/>
                    <a:cs typeface="Times New Roman" panose="02020603050405020304" pitchFamily="18" charset="0"/>
                  </a:rPr>
                  <a:t>a </a:t>
                </a:r>
                <a:r>
                  <a:rPr lang="en-US" sz="2200" dirty="0">
                    <a:latin typeface="Times New Roman" panose="02020603050405020304" pitchFamily="18" charset="0"/>
                    <a:cs typeface="Times New Roman" panose="02020603050405020304" pitchFamily="18" charset="0"/>
                  </a:rPr>
                  <a:t>is temperature of rate of heat addition. </a:t>
                </a:r>
              </a:p>
            </p:txBody>
          </p:sp>
        </mc:Choice>
        <mc:Fallback xmlns="">
          <p:sp>
            <p:nvSpPr>
              <p:cNvPr id="3" name="Content Placeholder 2">
                <a:extLst>
                  <a:ext uri="{FF2B5EF4-FFF2-40B4-BE49-F238E27FC236}">
                    <a16:creationId xmlns:a16="http://schemas.microsoft.com/office/drawing/2014/main" id="{C2B18FB1-7CC3-4717-236C-B79591575B57}"/>
                  </a:ext>
                </a:extLst>
              </p:cNvPr>
              <p:cNvSpPr>
                <a:spLocks noGrp="1" noRot="1" noChangeAspect="1" noMove="1" noResize="1" noEditPoints="1" noAdjustHandles="1" noChangeArrowheads="1" noChangeShapeType="1" noTextEdit="1"/>
              </p:cNvSpPr>
              <p:nvPr>
                <p:ph idx="1"/>
              </p:nvPr>
            </p:nvSpPr>
            <p:spPr>
              <a:xfrm>
                <a:off x="152400" y="596506"/>
                <a:ext cx="8839200" cy="5651894"/>
              </a:xfrm>
              <a:blipFill>
                <a:blip r:embed="rId2"/>
                <a:stretch>
                  <a:fillRect l="-4759" t="-2481" r="-897"/>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4AB63750-5545-B07F-A681-B89E71ECB2D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AF5ACA07-1EDD-C277-A61F-D1B5A5D0126C}"/>
              </a:ext>
            </a:extLst>
          </p:cNvPr>
          <p:cNvSpPr>
            <a:spLocks noGrp="1"/>
          </p:cNvSpPr>
          <p:nvPr>
            <p:ph type="title"/>
          </p:nvPr>
        </p:nvSpPr>
        <p:spPr>
          <a:xfrm>
            <a:off x="304800" y="90844"/>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D0EBEA20-D792-1410-3967-EC8A48FC252A}"/>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B48808AE-A0AB-7D5C-AB89-365B6D479752}"/>
              </a:ext>
            </a:extLst>
          </p:cNvPr>
          <p:cNvCxnSpPr>
            <a:cxnSpLocks/>
          </p:cNvCxnSpPr>
          <p:nvPr/>
        </p:nvCxnSpPr>
        <p:spPr>
          <a:xfrm>
            <a:off x="0" y="561295"/>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1E5119AC-65ED-6F8D-2D86-F8C06D398E9D}"/>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695771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DC0BC-170C-C089-BCFF-A0F433013DC5}"/>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A2148E9-5DBF-D580-21C2-BB8B704BEA61}"/>
                  </a:ext>
                </a:extLst>
              </p:cNvPr>
              <p:cNvSpPr>
                <a:spLocks noGrp="1"/>
              </p:cNvSpPr>
              <p:nvPr>
                <p:ph idx="1"/>
              </p:nvPr>
            </p:nvSpPr>
            <p:spPr>
              <a:xfrm>
                <a:off x="228600" y="563365"/>
                <a:ext cx="8763000" cy="5792985"/>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Consider the following chemical reaction,  which shows reactants A &amp; B, and products C &amp; D with stochiometric coefficients of a, b, c and d, respectively.</a:t>
                </a:r>
              </a:p>
              <a:p>
                <a:pPr marL="0" indent="0">
                  <a:buNone/>
                </a:pPr>
                <a14:m>
                  <m:oMath xmlns:m="http://schemas.openxmlformats.org/officeDocument/2006/math">
                    <m:r>
                      <m:rPr>
                        <m:sty m:val="p"/>
                      </m:rPr>
                      <a:rPr lang="en-US" sz="2400" b="0" i="1">
                        <a:solidFill>
                          <a:srgbClr val="7030A0"/>
                        </a:solidFill>
                        <a:latin typeface="Cambria Math"/>
                      </a:rPr>
                      <m:t>A</m:t>
                    </m:r>
                    <m:r>
                      <a:rPr lang="en-US" sz="2400" b="0">
                        <a:solidFill>
                          <a:srgbClr val="7030A0"/>
                        </a:solidFill>
                        <a:latin typeface="Cambria Math"/>
                      </a:rPr>
                      <m:t>+</m:t>
                    </m:r>
                    <m:f>
                      <m:fPr>
                        <m:ctrlPr>
                          <a:rPr lang="en-US" sz="2400" i="1">
                            <a:solidFill>
                              <a:srgbClr val="7030A0"/>
                            </a:solidFill>
                            <a:latin typeface="Cambria Math" panose="02040503050406030204" pitchFamily="18" charset="0"/>
                          </a:rPr>
                        </m:ctrlPr>
                      </m:fPr>
                      <m:num>
                        <m:r>
                          <m:rPr>
                            <m:sty m:val="p"/>
                          </m:rPr>
                          <a:rPr lang="en-US" sz="2400" b="0" i="1">
                            <a:solidFill>
                              <a:srgbClr val="7030A0"/>
                            </a:solidFill>
                            <a:latin typeface="Cambria Math"/>
                          </a:rPr>
                          <m:t>b</m:t>
                        </m:r>
                      </m:num>
                      <m:den>
                        <m:r>
                          <m:rPr>
                            <m:sty m:val="p"/>
                          </m:rPr>
                          <a:rPr lang="en-US" sz="2400" b="0" i="1">
                            <a:solidFill>
                              <a:srgbClr val="7030A0"/>
                            </a:solidFill>
                            <a:latin typeface="Cambria Math"/>
                          </a:rPr>
                          <m:t>a</m:t>
                        </m:r>
                      </m:den>
                    </m:f>
                    <m:r>
                      <m:rPr>
                        <m:sty m:val="p"/>
                      </m:rPr>
                      <a:rPr lang="en-US" sz="2400" b="0" i="1">
                        <a:solidFill>
                          <a:srgbClr val="7030A0"/>
                        </a:solidFill>
                        <a:latin typeface="Cambria Math"/>
                      </a:rPr>
                      <m:t>B</m:t>
                    </m:r>
                    <m:r>
                      <a:rPr lang="en-US" sz="2400" b="0">
                        <a:solidFill>
                          <a:srgbClr val="7030A0"/>
                        </a:solidFill>
                        <a:latin typeface="Cambria Math"/>
                      </a:rPr>
                      <m:t>   −→ </m:t>
                    </m:r>
                    <m:f>
                      <m:fPr>
                        <m:ctrlPr>
                          <a:rPr lang="en-US" sz="2400" i="1">
                            <a:solidFill>
                              <a:srgbClr val="7030A0"/>
                            </a:solidFill>
                            <a:latin typeface="Cambria Math" panose="02040503050406030204" pitchFamily="18" charset="0"/>
                          </a:rPr>
                        </m:ctrlPr>
                      </m:fPr>
                      <m:num>
                        <m:r>
                          <m:rPr>
                            <m:sty m:val="p"/>
                          </m:rPr>
                          <a:rPr lang="en-US" sz="2400" b="0" i="1">
                            <a:solidFill>
                              <a:srgbClr val="7030A0"/>
                            </a:solidFill>
                            <a:latin typeface="Cambria Math"/>
                          </a:rPr>
                          <m:t>c</m:t>
                        </m:r>
                      </m:num>
                      <m:den>
                        <m:r>
                          <m:rPr>
                            <m:sty m:val="p"/>
                          </m:rPr>
                          <a:rPr lang="en-US" sz="2400" b="0" i="1">
                            <a:solidFill>
                              <a:srgbClr val="7030A0"/>
                            </a:solidFill>
                            <a:latin typeface="Cambria Math"/>
                          </a:rPr>
                          <m:t>a</m:t>
                        </m:r>
                      </m:den>
                    </m:f>
                    <m:r>
                      <m:rPr>
                        <m:sty m:val="p"/>
                      </m:rPr>
                      <a:rPr lang="en-US" sz="2400" b="0" i="1">
                        <a:solidFill>
                          <a:srgbClr val="7030A0"/>
                        </a:solidFill>
                        <a:latin typeface="Cambria Math"/>
                      </a:rPr>
                      <m:t>C</m:t>
                    </m:r>
                    <m:r>
                      <a:rPr lang="en-US" sz="2400" b="0">
                        <a:solidFill>
                          <a:srgbClr val="7030A0"/>
                        </a:solidFill>
                        <a:latin typeface="Cambria Math"/>
                      </a:rPr>
                      <m:t>+</m:t>
                    </m:r>
                    <m:f>
                      <m:fPr>
                        <m:ctrlPr>
                          <a:rPr lang="en-US" sz="2400" i="1">
                            <a:solidFill>
                              <a:srgbClr val="7030A0"/>
                            </a:solidFill>
                            <a:latin typeface="Cambria Math" panose="02040503050406030204" pitchFamily="18" charset="0"/>
                          </a:rPr>
                        </m:ctrlPr>
                      </m:fPr>
                      <m:num>
                        <m:r>
                          <m:rPr>
                            <m:sty m:val="p"/>
                          </m:rPr>
                          <a:rPr lang="en-US" sz="2400" b="0" i="1">
                            <a:solidFill>
                              <a:srgbClr val="7030A0"/>
                            </a:solidFill>
                            <a:latin typeface="Cambria Math"/>
                          </a:rPr>
                          <m:t>d</m:t>
                        </m:r>
                      </m:num>
                      <m:den>
                        <m:r>
                          <m:rPr>
                            <m:sty m:val="p"/>
                          </m:rPr>
                          <a:rPr lang="en-US" sz="2400" b="0" i="1">
                            <a:solidFill>
                              <a:srgbClr val="7030A0"/>
                            </a:solidFill>
                            <a:latin typeface="Cambria Math"/>
                          </a:rPr>
                          <m:t>a</m:t>
                        </m:r>
                      </m:den>
                    </m:f>
                    <m:r>
                      <m:rPr>
                        <m:sty m:val="p"/>
                      </m:rPr>
                      <a:rPr lang="en-US" sz="2400" b="0" i="1">
                        <a:solidFill>
                          <a:srgbClr val="7030A0"/>
                        </a:solidFill>
                        <a:latin typeface="Cambria Math"/>
                      </a:rPr>
                      <m:t>D</m:t>
                    </m:r>
                  </m:oMath>
                </a14:m>
                <a:r>
                  <a:rPr lang="en-US" sz="2400" dirty="0">
                    <a:solidFill>
                      <a:srgbClr val="7030A0"/>
                    </a:solidFill>
                    <a:latin typeface="Times New Roman" panose="02020603050405020304" pitchFamily="18" charset="0"/>
                    <a:cs typeface="Times New Roman" panose="02020603050405020304" pitchFamily="18" charset="0"/>
                  </a:rPr>
                  <a:t>                                           (6.30)</a:t>
                </a:r>
              </a:p>
              <a:p>
                <a:pPr marL="0" indent="0">
                  <a:buNone/>
                </a:pPr>
                <a:r>
                  <a:rPr lang="en-US" sz="2400" dirty="0">
                    <a:latin typeface="Times New Roman" panose="02020603050405020304" pitchFamily="18" charset="0"/>
                    <a:cs typeface="Times New Roman" panose="02020603050405020304" pitchFamily="18" charset="0"/>
                  </a:rPr>
                  <a:t>It is assumed that species A is  the limiting reactant.</a:t>
                </a:r>
              </a:p>
              <a:p>
                <a:pPr marL="0" indent="0">
                  <a:buNone/>
                </a:pPr>
                <a:r>
                  <a:rPr lang="en-US" sz="2400" dirty="0">
                    <a:latin typeface="Times New Roman" panose="02020603050405020304" pitchFamily="18" charset="0"/>
                    <a:cs typeface="Times New Roman" panose="02020603050405020304" pitchFamily="18" charset="0"/>
                  </a:rPr>
                  <a:t>The molar flow rates can be expressed in conversion form for each species:  </a:t>
                </a:r>
              </a:p>
              <a:p>
                <a:pPr marL="0" indent="0">
                  <a:buNone/>
                </a:pPr>
                <a14:m>
                  <m:oMath xmlns:m="http://schemas.openxmlformats.org/officeDocument/2006/math">
                    <m:sSub>
                      <m:sSubPr>
                        <m:ctrlPr>
                          <a:rPr lang="en-US" sz="2400" i="1">
                            <a:latin typeface="Cambria Math" panose="02040503050406030204" pitchFamily="18" charset="0"/>
                          </a:rPr>
                        </m:ctrlPr>
                      </m:sSubPr>
                      <m:e>
                        <m:r>
                          <a:rPr lang="en-US" sz="2400">
                            <a:latin typeface="Cambria Math" panose="02040503050406030204" pitchFamily="18" charset="0"/>
                          </a:rPr>
                          <m:t>𝐹</m:t>
                        </m:r>
                      </m:e>
                      <m:sub>
                        <m:r>
                          <a:rPr lang="en-US" sz="2400">
                            <a:latin typeface="Cambria Math" panose="02040503050406030204" pitchFamily="18" charset="0"/>
                          </a:rPr>
                          <m:t>𝑖</m:t>
                        </m:r>
                      </m:sub>
                    </m:sSub>
                    <m:r>
                      <a:rPr lang="en-US" sz="2400">
                        <a:latin typeface="Cambria Math" panose="02040503050406030204" pitchFamily="18" charset="0"/>
                      </a:rPr>
                      <m:t>=</m:t>
                    </m:r>
                    <m:sSub>
                      <m:sSubPr>
                        <m:ctrlPr>
                          <a:rPr lang="en-US" sz="2400" i="1">
                            <a:latin typeface="Cambria Math" panose="02040503050406030204" pitchFamily="18" charset="0"/>
                          </a:rPr>
                        </m:ctrlPr>
                      </m:sSubPr>
                      <m:e>
                        <m:r>
                          <a:rPr lang="en-US" sz="2400">
                            <a:latin typeface="Cambria Math" panose="02040503050406030204" pitchFamily="18" charset="0"/>
                          </a:rPr>
                          <m:t>𝐹</m:t>
                        </m:r>
                      </m:e>
                      <m:sub>
                        <m:r>
                          <a:rPr lang="en-US" sz="2400">
                            <a:latin typeface="Cambria Math" panose="02040503050406030204" pitchFamily="18" charset="0"/>
                          </a:rPr>
                          <m:t>𝐴</m:t>
                        </m:r>
                        <m:r>
                          <a:rPr lang="en-US" sz="2400">
                            <a:latin typeface="Cambria Math" panose="02040503050406030204" pitchFamily="18" charset="0"/>
                          </a:rPr>
                          <m:t>0</m:t>
                        </m:r>
                      </m:sub>
                    </m:sSub>
                    <m:r>
                      <a:rPr lang="en-US" sz="2400">
                        <a:latin typeface="Cambria Math" panose="02040503050406030204" pitchFamily="18" charset="0"/>
                      </a:rPr>
                      <m:t>(</m:t>
                    </m:r>
                    <m:sSub>
                      <m:sSubPr>
                        <m:ctrlPr>
                          <a:rPr lang="en-US" sz="2400" i="1">
                            <a:latin typeface="Cambria Math" panose="02040503050406030204" pitchFamily="18" charset="0"/>
                          </a:rPr>
                        </m:ctrlPr>
                      </m:sSubPr>
                      <m:e>
                        <m:r>
                          <m:rPr>
                            <m:sty m:val="p"/>
                          </m:rPr>
                          <a:rPr lang="el-GR" sz="2400">
                            <a:latin typeface="Cambria Math" panose="02040503050406030204" pitchFamily="18" charset="0"/>
                          </a:rPr>
                          <m:t>Φ</m:t>
                        </m:r>
                      </m:e>
                      <m:sub>
                        <m:r>
                          <a:rPr lang="en-US" sz="2400">
                            <a:latin typeface="Cambria Math" panose="02040503050406030204" pitchFamily="18" charset="0"/>
                          </a:rPr>
                          <m:t>𝑖</m:t>
                        </m:r>
                      </m:sub>
                    </m:sSub>
                    <m:r>
                      <a:rPr lang="en-US" sz="2400">
                        <a:latin typeface="Cambria Math" panose="02040503050406030204" pitchFamily="18" charset="0"/>
                      </a:rPr>
                      <m:t>+</m:t>
                    </m:r>
                    <m:sSub>
                      <m:sSubPr>
                        <m:ctrlPr>
                          <a:rPr lang="en-US" sz="2400" i="1">
                            <a:latin typeface="Cambria Math" panose="02040503050406030204" pitchFamily="18" charset="0"/>
                          </a:rPr>
                        </m:ctrlPr>
                      </m:sSubPr>
                      <m:e>
                        <m:r>
                          <a:rPr lang="en-US" sz="2400">
                            <a:latin typeface="Cambria Math" panose="02040503050406030204" pitchFamily="18" charset="0"/>
                          </a:rPr>
                          <m:t>𝜐</m:t>
                        </m:r>
                      </m:e>
                      <m:sub>
                        <m:r>
                          <a:rPr lang="en-US" sz="2400">
                            <a:latin typeface="Cambria Math" panose="02040503050406030204" pitchFamily="18" charset="0"/>
                          </a:rPr>
                          <m:t>𝑖</m:t>
                        </m:r>
                      </m:sub>
                    </m:sSub>
                    <m:sSub>
                      <m:sSubPr>
                        <m:ctrlPr>
                          <a:rPr lang="en-US" sz="2400" i="1">
                            <a:latin typeface="Cambria Math" panose="02040503050406030204" pitchFamily="18" charset="0"/>
                          </a:rPr>
                        </m:ctrlPr>
                      </m:sSubPr>
                      <m:e>
                        <m:r>
                          <a:rPr lang="en-US" sz="2400">
                            <a:latin typeface="Cambria Math" panose="02040503050406030204" pitchFamily="18" charset="0"/>
                          </a:rPr>
                          <m:t>𝑋</m:t>
                        </m:r>
                      </m:e>
                      <m:sub>
                        <m:r>
                          <a:rPr lang="en-US" sz="2400">
                            <a:latin typeface="Cambria Math" panose="02040503050406030204" pitchFamily="18" charset="0"/>
                          </a:rPr>
                          <m:t>𝐴</m:t>
                        </m:r>
                      </m:sub>
                    </m:sSub>
                    <m:r>
                      <a:rPr lang="en-US" sz="2400">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(6.31)</a:t>
                </a:r>
              </a:p>
              <a:p>
                <a:pPr marL="0" indent="0">
                  <a:buNone/>
                </a:pPr>
                <a:r>
                  <a:rPr lang="en-US" sz="2400" dirty="0">
                    <a:latin typeface="Times New Roman" panose="02020603050405020304" pitchFamily="18" charset="0"/>
                    <a:cs typeface="Times New Roman" panose="02020603050405020304" pitchFamily="18" charset="0"/>
                  </a:rPr>
                  <a:t>For molar flow rate of species, </a:t>
                </a:r>
                <a:r>
                  <a:rPr lang="en-US" sz="2400" i="1" dirty="0">
                    <a:latin typeface="Times New Roman" panose="02020603050405020304" pitchFamily="18" charset="0"/>
                    <a:cs typeface="Times New Roman" panose="02020603050405020304" pitchFamily="18" charset="0"/>
                  </a:rPr>
                  <a:t>A, B, C &amp; D </a:t>
                </a:r>
                <a:r>
                  <a:rPr lang="en-US" sz="2400" dirty="0">
                    <a:latin typeface="Times New Roman" panose="02020603050405020304" pitchFamily="18" charset="0"/>
                    <a:cs typeface="Times New Roman" panose="02020603050405020304" pitchFamily="18" charset="0"/>
                  </a:rPr>
                  <a:t>can be written as follows:</a:t>
                </a:r>
              </a:p>
              <a:p>
                <a:pPr marL="0" indent="0">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r>
                          <a:rPr lang="en-US" sz="2400" i="1">
                            <a:latin typeface="Cambria Math"/>
                          </a:rPr>
                          <m:t>0</m:t>
                        </m:r>
                      </m:sub>
                    </m:sSub>
                    <m:r>
                      <a:rPr lang="en-US" sz="2400" i="1">
                        <a:latin typeface="Cambria Math"/>
                      </a:rPr>
                      <m:t>(1−</m:t>
                    </m:r>
                    <m:sSub>
                      <m:sSubPr>
                        <m:ctrlPr>
                          <a:rPr lang="en-US" sz="2400" i="1">
                            <a:latin typeface="Cambria Math" panose="02040503050406030204" pitchFamily="18" charset="0"/>
                          </a:rPr>
                        </m:ctrlPr>
                      </m:sSubPr>
                      <m:e>
                        <m:r>
                          <a:rPr lang="en-US" sz="2400" i="1">
                            <a:latin typeface="Cambria Math"/>
                          </a:rPr>
                          <m:t>𝑋</m:t>
                        </m:r>
                      </m:e>
                      <m:sub>
                        <m:r>
                          <a:rPr lang="en-US" sz="2400" i="1">
                            <a:latin typeface="Cambria Math"/>
                          </a:rPr>
                          <m:t>𝐴</m:t>
                        </m:r>
                      </m:sub>
                    </m:sSub>
                    <m:r>
                      <a:rPr lang="en-US" sz="2400" i="1">
                        <a:latin typeface="Cambria Math"/>
                      </a:rPr>
                      <m:t>)</m:t>
                    </m:r>
                  </m:oMath>
                </a14:m>
                <a:r>
                  <a:rPr lang="en-US" sz="2400" dirty="0">
                    <a:latin typeface="Times New Roman" panose="02020603050405020304" pitchFamily="18" charset="0"/>
                    <a:cs typeface="Times New Roman" panose="02020603050405020304" pitchFamily="18" charset="0"/>
                  </a:rPr>
                  <a:t>                                                   (6.32)</a:t>
                </a:r>
              </a:p>
              <a:p>
                <a:pPr marL="0" indent="0">
                  <a:buNone/>
                </a:pPr>
                <a:endParaRPr lang="en-US" dirty="0"/>
              </a:p>
            </p:txBody>
          </p:sp>
        </mc:Choice>
        <mc:Fallback xmlns="">
          <p:sp>
            <p:nvSpPr>
              <p:cNvPr id="3" name="Content Placeholder 2">
                <a:extLst>
                  <a:ext uri="{FF2B5EF4-FFF2-40B4-BE49-F238E27FC236}">
                    <a16:creationId xmlns:a16="http://schemas.microsoft.com/office/drawing/2014/main" id="{6A2148E9-5DBF-D580-21C2-BB8B704BEA61}"/>
                  </a:ext>
                </a:extLst>
              </p:cNvPr>
              <p:cNvSpPr>
                <a:spLocks noGrp="1" noRot="1" noChangeAspect="1" noMove="1" noResize="1" noEditPoints="1" noAdjustHandles="1" noChangeArrowheads="1" noChangeShapeType="1" noTextEdit="1"/>
              </p:cNvSpPr>
              <p:nvPr>
                <p:ph idx="1"/>
              </p:nvPr>
            </p:nvSpPr>
            <p:spPr>
              <a:xfrm>
                <a:off x="228600" y="563365"/>
                <a:ext cx="8763000" cy="5792985"/>
              </a:xfrm>
              <a:blipFill>
                <a:blip r:embed="rId2"/>
                <a:stretch>
                  <a:fillRect l="-1113" t="-841" r="-1044"/>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9338EF86-ECF5-01D7-5CE9-D9EBB11A275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F5C44163-2869-75B7-28E6-262F7ECB368B}"/>
              </a:ext>
            </a:extLst>
          </p:cNvPr>
          <p:cNvSpPr>
            <a:spLocks noGrp="1"/>
          </p:cNvSpPr>
          <p:nvPr>
            <p:ph type="title"/>
          </p:nvPr>
        </p:nvSpPr>
        <p:spPr>
          <a:xfrm>
            <a:off x="457200" y="136525"/>
            <a:ext cx="8229600" cy="365124"/>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6A443823-6659-6727-3166-C328420C5634}"/>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D8659AD8-E506-B24F-A0DC-5BEA37FC8F22}"/>
              </a:ext>
            </a:extLst>
          </p:cNvPr>
          <p:cNvCxnSpPr>
            <a:cxnSpLocks/>
          </p:cNvCxnSpPr>
          <p:nvPr/>
        </p:nvCxnSpPr>
        <p:spPr>
          <a:xfrm>
            <a:off x="-38100" y="514901"/>
            <a:ext cx="92202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F3A1CC7D-8CB0-A098-411A-203F0BE982BB}"/>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750600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184CF-9C56-C69A-D86C-0044C12947DA}"/>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F31B7E7-8C7D-FBFD-1040-90C604B52546}"/>
                  </a:ext>
                </a:extLst>
              </p:cNvPr>
              <p:cNvSpPr>
                <a:spLocks noGrp="1"/>
              </p:cNvSpPr>
              <p:nvPr>
                <p:ph idx="1"/>
              </p:nvPr>
            </p:nvSpPr>
            <p:spPr>
              <a:xfrm>
                <a:off x="228600" y="563365"/>
                <a:ext cx="8763000" cy="5792985"/>
              </a:xfrm>
            </p:spPr>
            <p:txBody>
              <a:bodyPr>
                <a:normAutofit/>
              </a:bodyPr>
              <a:lstStyle/>
              <a:p>
                <a:pPr marL="0" indent="0">
                  <a:lnSpc>
                    <a:spcPct val="150000"/>
                  </a:lnSpc>
                  <a:buNone/>
                </a:pPr>
                <a14:m>
                  <m:oMath xmlns:m="http://schemas.openxmlformats.org/officeDocument/2006/math">
                    <m:sSub>
                      <m:sSubPr>
                        <m:ctrlPr>
                          <a:rPr lang="en-US" sz="2400" i="1" dirty="0">
                            <a:latin typeface="Cambria Math" panose="02040503050406030204" pitchFamily="18" charset="0"/>
                          </a:rPr>
                        </m:ctrlPr>
                      </m:sSubPr>
                      <m:e>
                        <m:r>
                          <a:rPr lang="en-US" sz="2400" i="1" dirty="0">
                            <a:latin typeface="Cambria Math"/>
                          </a:rPr>
                          <m:t>𝐹</m:t>
                        </m:r>
                      </m:e>
                      <m:sub>
                        <m:r>
                          <a:rPr lang="en-US" sz="2400" i="1" dirty="0">
                            <a:latin typeface="Cambria Math"/>
                          </a:rPr>
                          <m:t>𝐵</m:t>
                        </m:r>
                      </m:sub>
                    </m:sSub>
                    <m:r>
                      <a:rPr lang="en-US" sz="2400" i="1" dirty="0">
                        <a:latin typeface="Cambria Math"/>
                      </a:rPr>
                      <m:t>=</m:t>
                    </m:r>
                    <m:sSub>
                      <m:sSubPr>
                        <m:ctrlPr>
                          <a:rPr lang="en-US" sz="2400" i="1" dirty="0">
                            <a:latin typeface="Cambria Math" panose="02040503050406030204" pitchFamily="18" charset="0"/>
                          </a:rPr>
                        </m:ctrlPr>
                      </m:sSubPr>
                      <m:e>
                        <m:r>
                          <a:rPr lang="en-US" sz="2400" i="1" dirty="0">
                            <a:latin typeface="Cambria Math"/>
                          </a:rPr>
                          <m:t>𝐹</m:t>
                        </m:r>
                      </m:e>
                      <m:sub>
                        <m:r>
                          <a:rPr lang="en-US" sz="2400" i="1" dirty="0">
                            <a:latin typeface="Cambria Math"/>
                          </a:rPr>
                          <m:t>𝐴</m:t>
                        </m:r>
                        <m:r>
                          <a:rPr lang="en-US" sz="2400" i="1" dirty="0">
                            <a:latin typeface="Cambria Math"/>
                          </a:rPr>
                          <m:t>0</m:t>
                        </m:r>
                      </m:sub>
                    </m:sSub>
                    <m:r>
                      <a:rPr lang="en-US" sz="2400" i="1" dirty="0">
                        <a:latin typeface="Cambria Math"/>
                      </a:rPr>
                      <m:t>(</m:t>
                    </m:r>
                    <m:sSub>
                      <m:sSubPr>
                        <m:ctrlPr>
                          <a:rPr lang="en-US" sz="2400" i="1" dirty="0">
                            <a:latin typeface="Cambria Math" panose="02040503050406030204" pitchFamily="18" charset="0"/>
                          </a:rPr>
                        </m:ctrlPr>
                      </m:sSubPr>
                      <m:e>
                        <m:r>
                          <m:rPr>
                            <m:sty m:val="p"/>
                          </m:rPr>
                          <a:rPr lang="el-GR" sz="2400" i="1" dirty="0">
                            <a:latin typeface="Cambria Math"/>
                            <a:ea typeface="Cambria Math"/>
                          </a:rPr>
                          <m:t>Φ</m:t>
                        </m:r>
                      </m:e>
                      <m:sub>
                        <m:r>
                          <a:rPr lang="en-US" sz="2400" i="1" dirty="0">
                            <a:latin typeface="Cambria Math"/>
                          </a:rPr>
                          <m:t>𝐵</m:t>
                        </m:r>
                      </m:sub>
                    </m:sSub>
                    <m:r>
                      <a:rPr lang="en-US" sz="2400" i="1" dirty="0">
                        <a:latin typeface="Cambria Math"/>
                      </a:rPr>
                      <m:t>−</m:t>
                    </m:r>
                    <m:f>
                      <m:fPr>
                        <m:ctrlPr>
                          <a:rPr lang="en-US" sz="2400" i="1" dirty="0">
                            <a:latin typeface="Cambria Math" panose="02040503050406030204" pitchFamily="18" charset="0"/>
                          </a:rPr>
                        </m:ctrlPr>
                      </m:fPr>
                      <m:num>
                        <m:r>
                          <a:rPr lang="en-US" sz="2400" i="1" dirty="0">
                            <a:latin typeface="Cambria Math"/>
                          </a:rPr>
                          <m:t>𝑏</m:t>
                        </m:r>
                      </m:num>
                      <m:den>
                        <m:r>
                          <a:rPr lang="en-US" sz="2400" i="1" dirty="0">
                            <a:latin typeface="Cambria Math"/>
                          </a:rPr>
                          <m:t>𝑎</m:t>
                        </m:r>
                      </m:den>
                    </m:f>
                    <m:sSub>
                      <m:sSubPr>
                        <m:ctrlPr>
                          <a:rPr lang="en-US" sz="2400" i="1" dirty="0">
                            <a:latin typeface="Cambria Math" panose="02040503050406030204" pitchFamily="18" charset="0"/>
                          </a:rPr>
                        </m:ctrlPr>
                      </m:sSubPr>
                      <m:e>
                        <m:r>
                          <a:rPr lang="en-US" sz="2400" i="1" dirty="0">
                            <a:latin typeface="Cambria Math"/>
                          </a:rPr>
                          <m:t>𝑋</m:t>
                        </m:r>
                      </m:e>
                      <m:sub>
                        <m:r>
                          <a:rPr lang="en-US" sz="2400" i="1" dirty="0">
                            <a:latin typeface="Cambria Math"/>
                          </a:rPr>
                          <m:t>𝐴</m:t>
                        </m:r>
                      </m:sub>
                    </m:sSub>
                    <m:r>
                      <a:rPr lang="en-US" sz="2400" i="1" dirty="0">
                        <a:latin typeface="Cambria Math"/>
                      </a:rPr>
                      <m:t>)</m:t>
                    </m:r>
                  </m:oMath>
                </a14:m>
                <a:r>
                  <a:rPr lang="en-US" sz="2400" dirty="0">
                    <a:latin typeface="Times New Roman" panose="02020603050405020304" pitchFamily="18" charset="0"/>
                    <a:cs typeface="Times New Roman" panose="02020603050405020304" pitchFamily="18" charset="0"/>
                  </a:rPr>
                  <a:t>                                             (6.33)</a:t>
                </a:r>
              </a:p>
              <a:p>
                <a:pPr marL="0" indent="0">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rPr>
                        </m:ctrlPr>
                      </m:sSubPr>
                      <m:e>
                        <m:r>
                          <a:rPr lang="en-US" sz="2400" i="1" dirty="0">
                            <a:latin typeface="Cambria Math"/>
                          </a:rPr>
                          <m:t>𝐹</m:t>
                        </m:r>
                      </m:e>
                      <m:sub>
                        <m:r>
                          <a:rPr lang="en-US" sz="2400" i="1" dirty="0">
                            <a:latin typeface="Cambria Math"/>
                          </a:rPr>
                          <m:t>𝐶</m:t>
                        </m:r>
                      </m:sub>
                    </m:sSub>
                    <m:r>
                      <a:rPr lang="en-US" sz="2400" i="1" dirty="0">
                        <a:latin typeface="Cambria Math"/>
                      </a:rPr>
                      <m:t>=</m:t>
                    </m:r>
                    <m:sSub>
                      <m:sSubPr>
                        <m:ctrlPr>
                          <a:rPr lang="en-US" sz="2400" i="1" dirty="0">
                            <a:latin typeface="Cambria Math" panose="02040503050406030204" pitchFamily="18" charset="0"/>
                          </a:rPr>
                        </m:ctrlPr>
                      </m:sSubPr>
                      <m:e>
                        <m:r>
                          <a:rPr lang="en-US" sz="2400" i="1" dirty="0">
                            <a:latin typeface="Cambria Math"/>
                          </a:rPr>
                          <m:t>𝐹</m:t>
                        </m:r>
                      </m:e>
                      <m:sub>
                        <m:r>
                          <a:rPr lang="en-US" sz="2400" i="1" dirty="0">
                            <a:latin typeface="Cambria Math"/>
                          </a:rPr>
                          <m:t>𝐴</m:t>
                        </m:r>
                        <m:r>
                          <a:rPr lang="en-US" sz="2400" i="1" dirty="0">
                            <a:latin typeface="Cambria Math"/>
                          </a:rPr>
                          <m:t>0</m:t>
                        </m:r>
                      </m:sub>
                    </m:sSub>
                    <m:r>
                      <a:rPr lang="en-US" sz="2400" i="1" dirty="0">
                        <a:latin typeface="Cambria Math"/>
                      </a:rPr>
                      <m:t>(</m:t>
                    </m:r>
                    <m:sSub>
                      <m:sSubPr>
                        <m:ctrlPr>
                          <a:rPr lang="en-US" sz="2400" i="1" dirty="0">
                            <a:latin typeface="Cambria Math" panose="02040503050406030204" pitchFamily="18" charset="0"/>
                          </a:rPr>
                        </m:ctrlPr>
                      </m:sSubPr>
                      <m:e>
                        <m:r>
                          <m:rPr>
                            <m:sty m:val="p"/>
                          </m:rPr>
                          <a:rPr lang="el-GR" sz="2400" i="1" dirty="0">
                            <a:latin typeface="Cambria Math"/>
                            <a:ea typeface="Cambria Math"/>
                          </a:rPr>
                          <m:t>Φ</m:t>
                        </m:r>
                      </m:e>
                      <m:sub>
                        <m:r>
                          <a:rPr lang="en-US" sz="2400" i="1" dirty="0">
                            <a:latin typeface="Cambria Math"/>
                            <a:ea typeface="Cambria Math"/>
                          </a:rPr>
                          <m:t>𝐶</m:t>
                        </m:r>
                      </m:sub>
                    </m:sSub>
                    <m:r>
                      <a:rPr lang="en-US" sz="2400" i="1" dirty="0">
                        <a:latin typeface="Cambria Math"/>
                      </a:rPr>
                      <m:t>+</m:t>
                    </m:r>
                    <m:f>
                      <m:fPr>
                        <m:ctrlPr>
                          <a:rPr lang="en-US" sz="2400" i="1" dirty="0">
                            <a:latin typeface="Cambria Math" panose="02040503050406030204" pitchFamily="18" charset="0"/>
                          </a:rPr>
                        </m:ctrlPr>
                      </m:fPr>
                      <m:num>
                        <m:r>
                          <a:rPr lang="en-US" sz="2400" i="1" dirty="0">
                            <a:latin typeface="Cambria Math"/>
                          </a:rPr>
                          <m:t>𝑐</m:t>
                        </m:r>
                      </m:num>
                      <m:den>
                        <m:r>
                          <a:rPr lang="en-US" sz="2400" i="1" dirty="0">
                            <a:latin typeface="Cambria Math"/>
                          </a:rPr>
                          <m:t>𝑎</m:t>
                        </m:r>
                      </m:den>
                    </m:f>
                    <m:sSub>
                      <m:sSubPr>
                        <m:ctrlPr>
                          <a:rPr lang="en-US" sz="2400" i="1" dirty="0">
                            <a:latin typeface="Cambria Math" panose="02040503050406030204" pitchFamily="18" charset="0"/>
                          </a:rPr>
                        </m:ctrlPr>
                      </m:sSubPr>
                      <m:e>
                        <m:r>
                          <a:rPr lang="en-US" sz="2400" i="1" dirty="0">
                            <a:latin typeface="Cambria Math"/>
                          </a:rPr>
                          <m:t>𝑋</m:t>
                        </m:r>
                      </m:e>
                      <m:sub>
                        <m:r>
                          <a:rPr lang="en-US" sz="2400" i="1" dirty="0">
                            <a:latin typeface="Cambria Math"/>
                          </a:rPr>
                          <m:t>𝐴</m:t>
                        </m:r>
                      </m:sub>
                    </m:sSub>
                    <m:r>
                      <a:rPr lang="en-US" sz="2400" i="1" dirty="0">
                        <a:latin typeface="Cambria Math"/>
                      </a:rPr>
                      <m:t>)</m:t>
                    </m:r>
                  </m:oMath>
                </a14:m>
                <a:r>
                  <a:rPr lang="en-US" sz="2400" dirty="0">
                    <a:latin typeface="Times New Roman" panose="02020603050405020304" pitchFamily="18" charset="0"/>
                    <a:cs typeface="Times New Roman" panose="02020603050405020304" pitchFamily="18" charset="0"/>
                  </a:rPr>
                  <a:t>                                            (6.34)</a:t>
                </a:r>
              </a:p>
              <a:p>
                <a:pPr marL="0" indent="0">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dirty="0">
                            <a:latin typeface="Cambria Math" panose="02040503050406030204" pitchFamily="18" charset="0"/>
                          </a:rPr>
                        </m:ctrlPr>
                      </m:sSubPr>
                      <m:e>
                        <m:r>
                          <a:rPr lang="en-US" sz="2400" i="1" dirty="0">
                            <a:latin typeface="Cambria Math"/>
                          </a:rPr>
                          <m:t>𝐹</m:t>
                        </m:r>
                      </m:e>
                      <m:sub>
                        <m:r>
                          <a:rPr lang="en-US" sz="2400" i="1" dirty="0">
                            <a:latin typeface="Cambria Math"/>
                          </a:rPr>
                          <m:t>𝐷</m:t>
                        </m:r>
                      </m:sub>
                    </m:sSub>
                    <m:r>
                      <a:rPr lang="en-US" sz="2400" i="1" dirty="0">
                        <a:latin typeface="Cambria Math"/>
                      </a:rPr>
                      <m:t>=</m:t>
                    </m:r>
                    <m:sSub>
                      <m:sSubPr>
                        <m:ctrlPr>
                          <a:rPr lang="en-US" sz="2400" i="1" dirty="0">
                            <a:latin typeface="Cambria Math" panose="02040503050406030204" pitchFamily="18" charset="0"/>
                          </a:rPr>
                        </m:ctrlPr>
                      </m:sSubPr>
                      <m:e>
                        <m:r>
                          <a:rPr lang="en-US" sz="2400" i="1" dirty="0">
                            <a:latin typeface="Cambria Math"/>
                          </a:rPr>
                          <m:t>𝐹</m:t>
                        </m:r>
                      </m:e>
                      <m:sub>
                        <m:r>
                          <a:rPr lang="en-US" sz="2400" i="1" dirty="0">
                            <a:latin typeface="Cambria Math"/>
                          </a:rPr>
                          <m:t>𝐴</m:t>
                        </m:r>
                        <m:r>
                          <a:rPr lang="en-US" sz="2400" i="1" dirty="0">
                            <a:latin typeface="Cambria Math"/>
                          </a:rPr>
                          <m:t>0</m:t>
                        </m:r>
                      </m:sub>
                    </m:sSub>
                    <m:r>
                      <a:rPr lang="en-US" sz="2400" i="1" dirty="0">
                        <a:latin typeface="Cambria Math"/>
                      </a:rPr>
                      <m:t>(</m:t>
                    </m:r>
                    <m:sSub>
                      <m:sSubPr>
                        <m:ctrlPr>
                          <a:rPr lang="en-US" sz="2400" i="1" dirty="0">
                            <a:latin typeface="Cambria Math" panose="02040503050406030204" pitchFamily="18" charset="0"/>
                          </a:rPr>
                        </m:ctrlPr>
                      </m:sSubPr>
                      <m:e>
                        <m:r>
                          <m:rPr>
                            <m:sty m:val="p"/>
                          </m:rPr>
                          <a:rPr lang="el-GR" sz="2400" i="1" dirty="0">
                            <a:latin typeface="Cambria Math"/>
                            <a:ea typeface="Cambria Math"/>
                          </a:rPr>
                          <m:t>Φ</m:t>
                        </m:r>
                      </m:e>
                      <m:sub>
                        <m:r>
                          <a:rPr lang="en-US" sz="2400" i="1" dirty="0">
                            <a:latin typeface="Cambria Math"/>
                            <a:ea typeface="Cambria Math"/>
                          </a:rPr>
                          <m:t>𝐷</m:t>
                        </m:r>
                      </m:sub>
                    </m:sSub>
                    <m:r>
                      <a:rPr lang="en-US" sz="2400" i="1" dirty="0">
                        <a:latin typeface="Cambria Math"/>
                      </a:rPr>
                      <m:t>+</m:t>
                    </m:r>
                    <m:f>
                      <m:fPr>
                        <m:ctrlPr>
                          <a:rPr lang="en-US" sz="2400" i="1" dirty="0">
                            <a:latin typeface="Cambria Math" panose="02040503050406030204" pitchFamily="18" charset="0"/>
                          </a:rPr>
                        </m:ctrlPr>
                      </m:fPr>
                      <m:num>
                        <m:r>
                          <a:rPr lang="en-US" sz="2400" i="1" dirty="0">
                            <a:latin typeface="Cambria Math"/>
                          </a:rPr>
                          <m:t>𝑑</m:t>
                        </m:r>
                      </m:num>
                      <m:den>
                        <m:r>
                          <a:rPr lang="en-US" sz="2400" i="1" dirty="0">
                            <a:latin typeface="Cambria Math"/>
                          </a:rPr>
                          <m:t>𝑎</m:t>
                        </m:r>
                      </m:den>
                    </m:f>
                    <m:sSub>
                      <m:sSubPr>
                        <m:ctrlPr>
                          <a:rPr lang="en-US" sz="2400" i="1" dirty="0">
                            <a:latin typeface="Cambria Math" panose="02040503050406030204" pitchFamily="18" charset="0"/>
                          </a:rPr>
                        </m:ctrlPr>
                      </m:sSubPr>
                      <m:e>
                        <m:r>
                          <a:rPr lang="en-US" sz="2400" i="1" dirty="0">
                            <a:latin typeface="Cambria Math"/>
                          </a:rPr>
                          <m:t>𝑋</m:t>
                        </m:r>
                      </m:e>
                      <m:sub>
                        <m:r>
                          <a:rPr lang="en-US" sz="2400" i="1" dirty="0">
                            <a:latin typeface="Cambria Math"/>
                          </a:rPr>
                          <m:t>𝐴</m:t>
                        </m:r>
                      </m:sub>
                    </m:sSub>
                    <m:r>
                      <a:rPr lang="en-US" sz="2400" i="1" dirty="0">
                        <a:latin typeface="Cambria Math"/>
                      </a:rPr>
                      <m:t>)</m:t>
                    </m:r>
                  </m:oMath>
                </a14:m>
                <a:r>
                  <a:rPr lang="en-US" sz="2400" dirty="0">
                    <a:latin typeface="Times New Roman" panose="02020603050405020304" pitchFamily="18" charset="0"/>
                    <a:cs typeface="Times New Roman" panose="02020603050405020304" pitchFamily="18" charset="0"/>
                  </a:rPr>
                  <a:t>                                            (6.35)</a:t>
                </a:r>
              </a:p>
              <a:p>
                <a:pPr marL="0" indent="0">
                  <a:lnSpc>
                    <a:spcPct val="150000"/>
                  </a:lnSpc>
                  <a:buNone/>
                </a:pPr>
                <a14:m>
                  <m:oMath xmlns:m="http://schemas.openxmlformats.org/officeDocument/2006/math">
                    <m:sSub>
                      <m:sSubPr>
                        <m:ctrlPr>
                          <a:rPr lang="en-US" sz="2400" i="1">
                            <a:latin typeface="Cambria Math" panose="02040503050406030204" pitchFamily="18" charset="0"/>
                          </a:rPr>
                        </m:ctrlPr>
                      </m:sSubPr>
                      <m:e>
                        <m:r>
                          <m:rPr>
                            <m:sty m:val="p"/>
                          </m:rPr>
                          <a:rPr lang="el-GR" sz="2400" i="1">
                            <a:latin typeface="Cambria Math"/>
                            <a:ea typeface="Cambria Math"/>
                          </a:rPr>
                          <m:t>Φ</m:t>
                        </m:r>
                      </m:e>
                      <m:sub>
                        <m:r>
                          <a:rPr lang="en-US" sz="2400" b="0" i="1" smtClean="0">
                            <a:latin typeface="Cambria Math" panose="02040503050406030204" pitchFamily="18" charset="0"/>
                            <a:ea typeface="Cambria Math"/>
                          </a:rPr>
                          <m:t>𝑖</m:t>
                        </m:r>
                      </m:sub>
                    </m:sSub>
                    <m:r>
                      <a:rPr lang="en-US" sz="2400" i="1">
                        <a:latin typeface="Cambria Math"/>
                      </a:rPr>
                      <m:t>=</m:t>
                    </m:r>
                    <m:f>
                      <m:fPr>
                        <m:ctrlPr>
                          <a:rPr lang="en-US" sz="2400" i="1">
                            <a:latin typeface="Cambria Math" panose="02040503050406030204" pitchFamily="18" charset="0"/>
                          </a:rPr>
                        </m:ctrlPr>
                      </m:fPr>
                      <m:num>
                        <m:sSub>
                          <m:sSubPr>
                            <m:ctrlPr>
                              <a:rPr lang="en-US" sz="2400" i="1">
                                <a:latin typeface="Cambria Math" panose="02040503050406030204" pitchFamily="18" charset="0"/>
                              </a:rPr>
                            </m:ctrlPr>
                          </m:sSubPr>
                          <m:e>
                            <m:r>
                              <a:rPr lang="en-US" sz="2400" i="1">
                                <a:latin typeface="Cambria Math"/>
                              </a:rPr>
                              <m:t>𝐹</m:t>
                            </m:r>
                          </m:e>
                          <m:sub>
                            <m:r>
                              <a:rPr lang="en-US" sz="2400" b="0" i="1" smtClean="0">
                                <a:latin typeface="Cambria Math" panose="02040503050406030204" pitchFamily="18" charset="0"/>
                              </a:rPr>
                              <m:t>𝑖</m:t>
                            </m:r>
                            <m:r>
                              <a:rPr lang="en-US" sz="2400" i="1">
                                <a:latin typeface="Cambria Math"/>
                              </a:rPr>
                              <m:t>0</m:t>
                            </m:r>
                          </m:sub>
                        </m:sSub>
                      </m:num>
                      <m:den>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𝐴</m:t>
                            </m:r>
                            <m:r>
                              <a:rPr lang="en-US" sz="2400" i="1">
                                <a:latin typeface="Cambria Math"/>
                              </a:rPr>
                              <m:t>0</m:t>
                            </m:r>
                          </m:sub>
                        </m:sSub>
                      </m:den>
                    </m:f>
                    <m:r>
                      <a:rPr lang="en-US" sz="2400" i="1">
                        <a:latin typeface="Cambria Math" panose="02040503050406030204" pitchFamily="18" charset="0"/>
                      </a:rPr>
                      <m:t> </m:t>
                    </m:r>
                  </m:oMath>
                </a14:m>
                <a:r>
                  <a:rPr lang="en-US" sz="2400" dirty="0">
                    <a:latin typeface="Times New Roman" panose="02020603050405020304" pitchFamily="18" charset="0"/>
                    <a:cs typeface="Times New Roman" panose="02020603050405020304" pitchFamily="18" charset="0"/>
                  </a:rPr>
                  <a:t>                                                                  (6.36)</a:t>
                </a:r>
              </a:p>
              <a:p>
                <a:pPr marL="0" indent="0">
                  <a:lnSpc>
                    <a:spcPct val="150000"/>
                  </a:lnSpc>
                  <a:buNone/>
                </a:pPr>
                <a:r>
                  <a:rPr lang="en-US" sz="2400" dirty="0">
                    <a:latin typeface="Times New Roman" panose="02020603050405020304" pitchFamily="18" charset="0"/>
                    <a:cs typeface="Times New Roman" panose="02020603050405020304" pitchFamily="18" charset="0"/>
                  </a:rPr>
                  <a:t>Where: </a:t>
                </a:r>
                <a:r>
                  <a:rPr lang="el-GR" sz="2400" dirty="0">
                    <a:latin typeface="Times New Roman" panose="02020603050405020304" pitchFamily="18" charset="0"/>
                    <a:cs typeface="Times New Roman" panose="02020603050405020304" pitchFamily="18" charset="0"/>
                  </a:rPr>
                  <a:t>Φ</a:t>
                </a:r>
                <a:r>
                  <a:rPr lang="en-US" sz="2400" baseline="-250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molar flow rate ratio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to species A (species A is considered as the limiting reactant).</a:t>
                </a:r>
              </a:p>
              <a:p>
                <a:pPr marL="0" indent="0">
                  <a:buNone/>
                </a:pPr>
                <a:endParaRPr lang="en-US" dirty="0"/>
              </a:p>
            </p:txBody>
          </p:sp>
        </mc:Choice>
        <mc:Fallback xmlns="">
          <p:sp>
            <p:nvSpPr>
              <p:cNvPr id="3" name="Content Placeholder 2">
                <a:extLst>
                  <a:ext uri="{FF2B5EF4-FFF2-40B4-BE49-F238E27FC236}">
                    <a16:creationId xmlns:a16="http://schemas.microsoft.com/office/drawing/2014/main" id="{EF31B7E7-8C7D-FBFD-1040-90C604B52546}"/>
                  </a:ext>
                </a:extLst>
              </p:cNvPr>
              <p:cNvSpPr>
                <a:spLocks noGrp="1" noRot="1" noChangeAspect="1" noMove="1" noResize="1" noEditPoints="1" noAdjustHandles="1" noChangeArrowheads="1" noChangeShapeType="1" noTextEdit="1"/>
              </p:cNvSpPr>
              <p:nvPr>
                <p:ph idx="1"/>
              </p:nvPr>
            </p:nvSpPr>
            <p:spPr>
              <a:xfrm>
                <a:off x="228600" y="563365"/>
                <a:ext cx="8763000" cy="5792985"/>
              </a:xfrm>
              <a:blipFill>
                <a:blip r:embed="rId2"/>
                <a:stretch>
                  <a:fillRect l="-1113" r="-70"/>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CD4BF779-BB6D-08E2-3BBA-689A310F7BB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BE4DA2C0-70DA-EB0C-5398-98BF6C547A5C}"/>
              </a:ext>
            </a:extLst>
          </p:cNvPr>
          <p:cNvSpPr>
            <a:spLocks noGrp="1"/>
          </p:cNvSpPr>
          <p:nvPr>
            <p:ph type="title"/>
          </p:nvPr>
        </p:nvSpPr>
        <p:spPr>
          <a:xfrm>
            <a:off x="457200" y="136525"/>
            <a:ext cx="8229600" cy="365124"/>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847A6E6B-D06A-F2BF-F685-F9CCF39FC6A8}"/>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A73461B1-CA8F-1DA0-A7AE-E2BE8F79D22F}"/>
              </a:ext>
            </a:extLst>
          </p:cNvPr>
          <p:cNvCxnSpPr>
            <a:cxnSpLocks/>
          </p:cNvCxnSpPr>
          <p:nvPr/>
        </p:nvCxnSpPr>
        <p:spPr>
          <a:xfrm>
            <a:off x="-38100" y="514901"/>
            <a:ext cx="92202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CD5DE18A-6060-B1AA-FFE7-27EC4C362E71}"/>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205727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A736A72-ED9A-C917-ED7F-BADA2AD8960E}"/>
                  </a:ext>
                </a:extLst>
              </p:cNvPr>
              <p:cNvSpPr>
                <a:spLocks noGrp="1"/>
              </p:cNvSpPr>
              <p:nvPr>
                <p:ph idx="1"/>
              </p:nvPr>
            </p:nvSpPr>
            <p:spPr>
              <a:xfrm>
                <a:off x="381000" y="685800"/>
                <a:ext cx="8534400" cy="5256963"/>
              </a:xfrm>
            </p:spPr>
            <p:txBody>
              <a:bodyPr>
                <a:normAutofit fontScale="25000" lnSpcReduction="20000"/>
              </a:bodyPr>
              <a:lstStyle/>
              <a:p>
                <a:pPr marL="0" indent="0">
                  <a:lnSpc>
                    <a:spcPct val="120000"/>
                  </a:lnSpc>
                  <a:buNone/>
                </a:pPr>
                <a:r>
                  <a:rPr lang="en-US" sz="9600" dirty="0">
                    <a:latin typeface="Times New Roman" panose="02020603050405020304" pitchFamily="18" charset="0"/>
                    <a:cs typeface="Times New Roman" panose="02020603050405020304" pitchFamily="18" charset="0"/>
                  </a:rPr>
                  <a:t>By substituting equation (6.31) into equation (6.29), you get:            </a:t>
                </a:r>
              </a:p>
              <a:p>
                <a:pPr marL="0" indent="0">
                  <a:lnSpc>
                    <a:spcPct val="120000"/>
                  </a:lnSpc>
                  <a:buNone/>
                </a:pPr>
                <a:r>
                  <a:rPr lang="en-US" sz="96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9600" i="1">
                            <a:latin typeface="Cambria Math" panose="02040503050406030204" pitchFamily="18" charset="0"/>
                          </a:rPr>
                        </m:ctrlPr>
                      </m:fPr>
                      <m:num>
                        <m:r>
                          <a:rPr lang="en-US" sz="9600">
                            <a:latin typeface="Cambria Math" panose="02040503050406030204" pitchFamily="18" charset="0"/>
                          </a:rPr>
                          <m:t>𝑑𝑇</m:t>
                        </m:r>
                      </m:num>
                      <m:den>
                        <m:r>
                          <a:rPr lang="en-US" sz="9600">
                            <a:latin typeface="Cambria Math" panose="02040503050406030204" pitchFamily="18" charset="0"/>
                          </a:rPr>
                          <m:t>𝑑𝑉</m:t>
                        </m:r>
                      </m:den>
                    </m:f>
                    <m:r>
                      <a:rPr lang="en-US" sz="9600">
                        <a:latin typeface="Cambria Math" panose="02040503050406030204" pitchFamily="18" charset="0"/>
                      </a:rPr>
                      <m:t>=</m:t>
                    </m:r>
                    <m:f>
                      <m:fPr>
                        <m:ctrlPr>
                          <a:rPr lang="en-US" sz="9600" i="1">
                            <a:latin typeface="Cambria Math" panose="02040503050406030204" pitchFamily="18" charset="0"/>
                          </a:rPr>
                        </m:ctrlPr>
                      </m:fPr>
                      <m:num>
                        <m:sSub>
                          <m:sSubPr>
                            <m:ctrlPr>
                              <a:rPr lang="en-US" sz="9600" i="1">
                                <a:latin typeface="Cambria Math" panose="02040503050406030204" pitchFamily="18" charset="0"/>
                              </a:rPr>
                            </m:ctrlPr>
                          </m:sSubPr>
                          <m:e>
                            <m:r>
                              <a:rPr lang="en-US" sz="9600">
                                <a:latin typeface="Cambria Math" panose="02040503050406030204" pitchFamily="18" charset="0"/>
                              </a:rPr>
                              <m:t>∆</m:t>
                            </m:r>
                            <m:r>
                              <a:rPr lang="en-US" sz="9600">
                                <a:latin typeface="Cambria Math" panose="02040503050406030204" pitchFamily="18" charset="0"/>
                              </a:rPr>
                              <m:t>𝐻</m:t>
                            </m:r>
                          </m:e>
                          <m:sub>
                            <m:r>
                              <a:rPr lang="en-US" sz="9600">
                                <a:latin typeface="Cambria Math" panose="02040503050406030204" pitchFamily="18" charset="0"/>
                              </a:rPr>
                              <m:t>𝑅𝑥</m:t>
                            </m:r>
                          </m:sub>
                        </m:sSub>
                        <m:sSub>
                          <m:sSubPr>
                            <m:ctrlPr>
                              <a:rPr lang="en-US" sz="9600" i="1">
                                <a:latin typeface="Cambria Math" panose="02040503050406030204" pitchFamily="18" charset="0"/>
                              </a:rPr>
                            </m:ctrlPr>
                          </m:sSubPr>
                          <m:e>
                            <m:r>
                              <a:rPr lang="en-US" sz="9600">
                                <a:latin typeface="Cambria Math" panose="02040503050406030204" pitchFamily="18" charset="0"/>
                              </a:rPr>
                              <m:t>(</m:t>
                            </m:r>
                            <m:r>
                              <a:rPr lang="en-US" sz="9600">
                                <a:latin typeface="Cambria Math" panose="02040503050406030204" pitchFamily="18" charset="0"/>
                              </a:rPr>
                              <m:t>𝑟</m:t>
                            </m:r>
                          </m:e>
                          <m:sub>
                            <m:r>
                              <a:rPr lang="en-US" sz="9600">
                                <a:latin typeface="Cambria Math" panose="02040503050406030204" pitchFamily="18" charset="0"/>
                              </a:rPr>
                              <m:t>𝐴</m:t>
                            </m:r>
                          </m:sub>
                        </m:sSub>
                        <m:r>
                          <a:rPr lang="en-US" sz="9600">
                            <a:latin typeface="Cambria Math" panose="02040503050406030204" pitchFamily="18" charset="0"/>
                          </a:rPr>
                          <m:t>) − </m:t>
                        </m:r>
                        <m:r>
                          <a:rPr lang="en-US" sz="9600">
                            <a:latin typeface="Cambria Math" panose="02040503050406030204" pitchFamily="18" charset="0"/>
                          </a:rPr>
                          <m:t>𝑈𝑎</m:t>
                        </m:r>
                        <m:r>
                          <a:rPr lang="en-US" sz="9600">
                            <a:latin typeface="Cambria Math" panose="02040503050406030204" pitchFamily="18" charset="0"/>
                          </a:rPr>
                          <m:t>(</m:t>
                        </m:r>
                        <m:r>
                          <a:rPr lang="en-US" sz="9600">
                            <a:latin typeface="Cambria Math" panose="02040503050406030204" pitchFamily="18" charset="0"/>
                          </a:rPr>
                          <m:t>𝑇</m:t>
                        </m:r>
                        <m:r>
                          <a:rPr lang="en-US" sz="9600">
                            <a:latin typeface="Cambria Math" panose="02040503050406030204" pitchFamily="18" charset="0"/>
                          </a:rPr>
                          <m:t>−</m:t>
                        </m:r>
                        <m:sSub>
                          <m:sSubPr>
                            <m:ctrlPr>
                              <a:rPr lang="en-US" sz="9600" i="1">
                                <a:latin typeface="Cambria Math" panose="02040503050406030204" pitchFamily="18" charset="0"/>
                              </a:rPr>
                            </m:ctrlPr>
                          </m:sSubPr>
                          <m:e>
                            <m:r>
                              <a:rPr lang="en-US" sz="9600">
                                <a:latin typeface="Cambria Math" panose="02040503050406030204" pitchFamily="18" charset="0"/>
                              </a:rPr>
                              <m:t>𝑇</m:t>
                            </m:r>
                          </m:e>
                          <m:sub>
                            <m:r>
                              <a:rPr lang="en-US" sz="9600">
                                <a:latin typeface="Cambria Math" panose="02040503050406030204" pitchFamily="18" charset="0"/>
                              </a:rPr>
                              <m:t>𝑎</m:t>
                            </m:r>
                          </m:sub>
                        </m:sSub>
                        <m:r>
                          <a:rPr lang="en-US" sz="9600">
                            <a:latin typeface="Cambria Math" panose="02040503050406030204" pitchFamily="18" charset="0"/>
                          </a:rPr>
                          <m:t>)</m:t>
                        </m:r>
                      </m:num>
                      <m:den>
                        <m:nary>
                          <m:naryPr>
                            <m:chr m:val="∑"/>
                            <m:subHide m:val="on"/>
                            <m:supHide m:val="on"/>
                            <m:ctrlPr>
                              <a:rPr lang="en-US" sz="9600" i="1">
                                <a:latin typeface="Cambria Math" panose="02040503050406030204" pitchFamily="18" charset="0"/>
                              </a:rPr>
                            </m:ctrlPr>
                          </m:naryPr>
                          <m:sub/>
                          <m:sup/>
                          <m:e>
                            <m:sSub>
                              <m:sSubPr>
                                <m:ctrlPr>
                                  <a:rPr lang="en-US" sz="9600" i="1">
                                    <a:latin typeface="Cambria Math" panose="02040503050406030204" pitchFamily="18" charset="0"/>
                                  </a:rPr>
                                </m:ctrlPr>
                              </m:sSubPr>
                              <m:e>
                                <m:r>
                                  <a:rPr lang="en-US" sz="9600">
                                    <a:latin typeface="Cambria Math" panose="02040503050406030204" pitchFamily="18" charset="0"/>
                                  </a:rPr>
                                  <m:t>𝐹</m:t>
                                </m:r>
                              </m:e>
                              <m:sub>
                                <m:r>
                                  <a:rPr lang="en-US" sz="9600">
                                    <a:latin typeface="Cambria Math" panose="02040503050406030204" pitchFamily="18" charset="0"/>
                                  </a:rPr>
                                  <m:t>𝐴</m:t>
                                </m:r>
                                <m:r>
                                  <a:rPr lang="en-US" sz="9600">
                                    <a:latin typeface="Cambria Math" panose="02040503050406030204" pitchFamily="18" charset="0"/>
                                  </a:rPr>
                                  <m:t>0</m:t>
                                </m:r>
                              </m:sub>
                            </m:sSub>
                            <m:r>
                              <a:rPr lang="en-US" sz="9600">
                                <a:latin typeface="Cambria Math" panose="02040503050406030204" pitchFamily="18" charset="0"/>
                              </a:rPr>
                              <m:t>(</m:t>
                            </m:r>
                            <m:sSub>
                              <m:sSubPr>
                                <m:ctrlPr>
                                  <a:rPr lang="en-US" sz="9600" i="1">
                                    <a:latin typeface="Cambria Math" panose="02040503050406030204" pitchFamily="18" charset="0"/>
                                  </a:rPr>
                                </m:ctrlPr>
                              </m:sSubPr>
                              <m:e>
                                <m:r>
                                  <m:rPr>
                                    <m:sty m:val="p"/>
                                  </m:rPr>
                                  <a:rPr lang="el-GR" sz="9600">
                                    <a:latin typeface="Cambria Math" panose="02040503050406030204" pitchFamily="18" charset="0"/>
                                  </a:rPr>
                                  <m:t>Φ</m:t>
                                </m:r>
                              </m:e>
                              <m:sub>
                                <m:r>
                                  <a:rPr lang="en-US" sz="9600">
                                    <a:latin typeface="Cambria Math" panose="02040503050406030204" pitchFamily="18" charset="0"/>
                                  </a:rPr>
                                  <m:t>𝑖</m:t>
                                </m:r>
                              </m:sub>
                            </m:sSub>
                            <m:r>
                              <a:rPr lang="en-US" sz="9600">
                                <a:latin typeface="Cambria Math" panose="02040503050406030204" pitchFamily="18" charset="0"/>
                              </a:rPr>
                              <m:t>+</m:t>
                            </m:r>
                            <m:sSub>
                              <m:sSubPr>
                                <m:ctrlPr>
                                  <a:rPr lang="en-US" sz="9600" i="1">
                                    <a:latin typeface="Cambria Math" panose="02040503050406030204" pitchFamily="18" charset="0"/>
                                  </a:rPr>
                                </m:ctrlPr>
                              </m:sSubPr>
                              <m:e>
                                <m:r>
                                  <a:rPr lang="en-US" sz="9600">
                                    <a:latin typeface="Cambria Math" panose="02040503050406030204" pitchFamily="18" charset="0"/>
                                  </a:rPr>
                                  <m:t>𝜐</m:t>
                                </m:r>
                              </m:e>
                              <m:sub>
                                <m:r>
                                  <a:rPr lang="en-US" sz="9600">
                                    <a:latin typeface="Cambria Math" panose="02040503050406030204" pitchFamily="18" charset="0"/>
                                  </a:rPr>
                                  <m:t>𝑖</m:t>
                                </m:r>
                              </m:sub>
                            </m:sSub>
                            <m:sSub>
                              <m:sSubPr>
                                <m:ctrlPr>
                                  <a:rPr lang="en-US" sz="9600" i="1">
                                    <a:latin typeface="Cambria Math" panose="02040503050406030204" pitchFamily="18" charset="0"/>
                                  </a:rPr>
                                </m:ctrlPr>
                              </m:sSubPr>
                              <m:e>
                                <m:r>
                                  <a:rPr lang="en-US" sz="9600">
                                    <a:latin typeface="Cambria Math" panose="02040503050406030204" pitchFamily="18" charset="0"/>
                                  </a:rPr>
                                  <m:t>𝑋</m:t>
                                </m:r>
                              </m:e>
                              <m:sub>
                                <m:r>
                                  <a:rPr lang="en-US" sz="9600">
                                    <a:latin typeface="Cambria Math" panose="02040503050406030204" pitchFamily="18" charset="0"/>
                                  </a:rPr>
                                  <m:t>𝐴</m:t>
                                </m:r>
                              </m:sub>
                            </m:sSub>
                            <m:r>
                              <a:rPr lang="en-US" sz="9600">
                                <a:latin typeface="Cambria Math" panose="02040503050406030204" pitchFamily="18" charset="0"/>
                              </a:rPr>
                              <m:t>)</m:t>
                            </m:r>
                            <m:sSub>
                              <m:sSubPr>
                                <m:ctrlPr>
                                  <a:rPr lang="en-US" sz="9600" i="1">
                                    <a:latin typeface="Cambria Math" panose="02040503050406030204" pitchFamily="18" charset="0"/>
                                  </a:rPr>
                                </m:ctrlPr>
                              </m:sSubPr>
                              <m:e>
                                <m:r>
                                  <a:rPr lang="en-US" sz="9600">
                                    <a:latin typeface="Cambria Math" panose="02040503050406030204" pitchFamily="18" charset="0"/>
                                  </a:rPr>
                                  <m:t>𝐶</m:t>
                                </m:r>
                              </m:e>
                              <m:sub>
                                <m:sSub>
                                  <m:sSubPr>
                                    <m:ctrlPr>
                                      <a:rPr lang="en-US" sz="9600" i="1">
                                        <a:latin typeface="Cambria Math" panose="02040503050406030204" pitchFamily="18" charset="0"/>
                                      </a:rPr>
                                    </m:ctrlPr>
                                  </m:sSubPr>
                                  <m:e>
                                    <m:r>
                                      <a:rPr lang="en-US" sz="9600">
                                        <a:latin typeface="Cambria Math" panose="02040503050406030204" pitchFamily="18" charset="0"/>
                                      </a:rPr>
                                      <m:t>𝑃</m:t>
                                    </m:r>
                                  </m:e>
                                  <m:sub>
                                    <m:r>
                                      <a:rPr lang="en-US" sz="9600">
                                        <a:latin typeface="Cambria Math" panose="02040503050406030204" pitchFamily="18" charset="0"/>
                                      </a:rPr>
                                      <m:t>𝑖</m:t>
                                    </m:r>
                                  </m:sub>
                                </m:sSub>
                              </m:sub>
                            </m:sSub>
                          </m:e>
                        </m:nary>
                      </m:den>
                    </m:f>
                  </m:oMath>
                </a14:m>
                <a:r>
                  <a:rPr lang="en-US" sz="9600" dirty="0">
                    <a:latin typeface="Times New Roman" panose="02020603050405020304" pitchFamily="18" charset="0"/>
                    <a:cs typeface="Times New Roman" panose="02020603050405020304" pitchFamily="18" charset="0"/>
                  </a:rPr>
                  <a:t>                                           (6.37)</a:t>
                </a:r>
              </a:p>
              <a:p>
                <a:pPr marL="0" indent="0">
                  <a:lnSpc>
                    <a:spcPct val="120000"/>
                  </a:lnSpc>
                  <a:buNone/>
                </a:pPr>
                <a:r>
                  <a:rPr lang="en-US" sz="9600" dirty="0">
                    <a:latin typeface="Times New Roman" panose="02020603050405020304" pitchFamily="18" charset="0"/>
                    <a:cs typeface="Times New Roman" panose="02020603050405020304" pitchFamily="18" charset="0"/>
                  </a:rPr>
                  <a:t>Since </a:t>
                </a:r>
                <a14:m>
                  <m:oMath xmlns:m="http://schemas.openxmlformats.org/officeDocument/2006/math">
                    <m:sSub>
                      <m:sSubPr>
                        <m:ctrlPr>
                          <a:rPr lang="en-US" sz="9600" i="1">
                            <a:latin typeface="Cambria Math" panose="02040503050406030204" pitchFamily="18" charset="0"/>
                          </a:rPr>
                        </m:ctrlPr>
                      </m:sSubPr>
                      <m:e>
                        <m:r>
                          <a:rPr lang="en-US" sz="9600" i="1">
                            <a:latin typeface="Cambria Math"/>
                          </a:rPr>
                          <m:t>𝐹</m:t>
                        </m:r>
                      </m:e>
                      <m:sub>
                        <m:r>
                          <a:rPr lang="en-US" sz="9600" i="1">
                            <a:latin typeface="Cambria Math"/>
                          </a:rPr>
                          <m:t>𝐴</m:t>
                        </m:r>
                        <m:r>
                          <a:rPr lang="en-US" sz="9600" i="1">
                            <a:latin typeface="Cambria Math"/>
                          </a:rPr>
                          <m:t>0</m:t>
                        </m:r>
                      </m:sub>
                    </m:sSub>
                  </m:oMath>
                </a14:m>
                <a:r>
                  <a:rPr lang="en-US" sz="9600" dirty="0">
                    <a:latin typeface="Times New Roman" panose="02020603050405020304" pitchFamily="18" charset="0"/>
                    <a:cs typeface="Times New Roman" panose="02020603050405020304" pitchFamily="18" charset="0"/>
                  </a:rPr>
                  <a:t> is constant, it should be out of summation in equation (6.37); and the energy balance design equation of non-isothermal PFR can be written as:</a:t>
                </a:r>
              </a:p>
              <a:p>
                <a:pPr marL="0" indent="0">
                  <a:lnSpc>
                    <a:spcPct val="170000"/>
                  </a:lnSpc>
                  <a:buNone/>
                </a:pPr>
                <a:r>
                  <a:rPr lang="en-US" sz="96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9600" i="1">
                            <a:latin typeface="Cambria Math" panose="02040503050406030204" pitchFamily="18" charset="0"/>
                            <a:ea typeface="Cambria Math"/>
                          </a:rPr>
                        </m:ctrlPr>
                      </m:fPr>
                      <m:num>
                        <m:r>
                          <a:rPr lang="en-US" sz="9600" i="1">
                            <a:latin typeface="Cambria Math"/>
                            <a:ea typeface="Cambria Math"/>
                          </a:rPr>
                          <m:t>𝑑𝑇</m:t>
                        </m:r>
                      </m:num>
                      <m:den>
                        <m:r>
                          <a:rPr lang="en-US" sz="9600" i="1">
                            <a:latin typeface="Cambria Math"/>
                            <a:ea typeface="Cambria Math"/>
                          </a:rPr>
                          <m:t>𝑑𝑉</m:t>
                        </m:r>
                      </m:den>
                    </m:f>
                    <m:r>
                      <a:rPr lang="en-US" sz="9600" i="1">
                        <a:latin typeface="Cambria Math"/>
                        <a:ea typeface="Cambria Math"/>
                      </a:rPr>
                      <m:t>=</m:t>
                    </m:r>
                    <m:f>
                      <m:fPr>
                        <m:ctrlPr>
                          <a:rPr lang="en-US" sz="9600" i="1">
                            <a:latin typeface="Cambria Math" panose="02040503050406030204" pitchFamily="18" charset="0"/>
                            <a:ea typeface="Cambria Math"/>
                          </a:rPr>
                        </m:ctrlPr>
                      </m:fPr>
                      <m:num>
                        <m:sSub>
                          <m:sSubPr>
                            <m:ctrlPr>
                              <a:rPr lang="en-US" sz="9600" i="1">
                                <a:latin typeface="Cambria Math" panose="02040503050406030204" pitchFamily="18" charset="0"/>
                                <a:ea typeface="Cambria Math"/>
                              </a:rPr>
                            </m:ctrlPr>
                          </m:sSubPr>
                          <m:e>
                            <m:r>
                              <a:rPr lang="en-US" sz="9600" i="1">
                                <a:latin typeface="Cambria Math"/>
                                <a:ea typeface="Cambria Math"/>
                              </a:rPr>
                              <m:t>∆</m:t>
                            </m:r>
                            <m:r>
                              <a:rPr lang="en-US" sz="9600" i="1">
                                <a:latin typeface="Cambria Math"/>
                                <a:ea typeface="Cambria Math"/>
                              </a:rPr>
                              <m:t>𝐻</m:t>
                            </m:r>
                          </m:e>
                          <m:sub>
                            <m:r>
                              <a:rPr lang="en-US" sz="9600" b="0" i="1" smtClean="0">
                                <a:latin typeface="Cambria Math" panose="02040503050406030204" pitchFamily="18" charset="0"/>
                                <a:ea typeface="Cambria Math"/>
                              </a:rPr>
                              <m:t>𝑅</m:t>
                            </m:r>
                            <m:r>
                              <a:rPr lang="en-US" sz="9600" i="1">
                                <a:latin typeface="Cambria Math"/>
                                <a:ea typeface="Cambria Math"/>
                              </a:rPr>
                              <m:t>𝑥</m:t>
                            </m:r>
                          </m:sub>
                        </m:sSub>
                        <m:sSub>
                          <m:sSubPr>
                            <m:ctrlPr>
                              <a:rPr lang="en-US" sz="9600" i="1">
                                <a:latin typeface="Cambria Math" panose="02040503050406030204" pitchFamily="18" charset="0"/>
                                <a:ea typeface="Cambria Math"/>
                              </a:rPr>
                            </m:ctrlPr>
                          </m:sSubPr>
                          <m:e>
                            <m:r>
                              <a:rPr lang="en-US" sz="9600" i="1">
                                <a:latin typeface="Cambria Math"/>
                                <a:ea typeface="Cambria Math"/>
                              </a:rPr>
                              <m:t>(</m:t>
                            </m:r>
                            <m:r>
                              <a:rPr lang="en-US" sz="9600" i="1">
                                <a:latin typeface="Cambria Math"/>
                                <a:ea typeface="Cambria Math"/>
                              </a:rPr>
                              <m:t>𝑟</m:t>
                            </m:r>
                          </m:e>
                          <m:sub>
                            <m:r>
                              <a:rPr lang="en-US" sz="9600" i="1">
                                <a:latin typeface="Cambria Math"/>
                                <a:ea typeface="Cambria Math"/>
                              </a:rPr>
                              <m:t>𝐴</m:t>
                            </m:r>
                          </m:sub>
                        </m:sSub>
                        <m:r>
                          <a:rPr lang="en-US" sz="9600" i="1">
                            <a:latin typeface="Cambria Math"/>
                            <a:ea typeface="Cambria Math"/>
                          </a:rPr>
                          <m:t>) − </m:t>
                        </m:r>
                        <m:r>
                          <a:rPr lang="en-US" sz="9600" i="1">
                            <a:latin typeface="Cambria Math"/>
                            <a:ea typeface="Cambria Math"/>
                          </a:rPr>
                          <m:t>𝑈𝑎</m:t>
                        </m:r>
                        <m:r>
                          <a:rPr lang="en-US" sz="9600" i="1">
                            <a:latin typeface="Cambria Math"/>
                            <a:ea typeface="Cambria Math"/>
                          </a:rPr>
                          <m:t>(</m:t>
                        </m:r>
                        <m:r>
                          <a:rPr lang="en-US" sz="9600" i="1">
                            <a:latin typeface="Cambria Math"/>
                            <a:ea typeface="Cambria Math"/>
                          </a:rPr>
                          <m:t>𝑇</m:t>
                        </m:r>
                        <m:r>
                          <a:rPr lang="en-US" sz="9600" i="1">
                            <a:latin typeface="Cambria Math"/>
                            <a:ea typeface="Cambria Math"/>
                          </a:rPr>
                          <m:t>−</m:t>
                        </m:r>
                        <m:sSub>
                          <m:sSubPr>
                            <m:ctrlPr>
                              <a:rPr lang="en-US" sz="9600" i="1">
                                <a:latin typeface="Cambria Math" panose="02040503050406030204" pitchFamily="18" charset="0"/>
                                <a:ea typeface="Cambria Math"/>
                              </a:rPr>
                            </m:ctrlPr>
                          </m:sSubPr>
                          <m:e>
                            <m:r>
                              <a:rPr lang="en-US" sz="9600" i="1">
                                <a:latin typeface="Cambria Math"/>
                                <a:ea typeface="Cambria Math"/>
                              </a:rPr>
                              <m:t>𝑇</m:t>
                            </m:r>
                          </m:e>
                          <m:sub>
                            <m:r>
                              <a:rPr lang="en-US" sz="9600" i="1">
                                <a:latin typeface="Cambria Math"/>
                                <a:ea typeface="Cambria Math"/>
                              </a:rPr>
                              <m:t>𝑎</m:t>
                            </m:r>
                          </m:sub>
                        </m:sSub>
                        <m:r>
                          <a:rPr lang="en-US" sz="9600" i="1">
                            <a:latin typeface="Cambria Math"/>
                            <a:ea typeface="Cambria Math"/>
                          </a:rPr>
                          <m:t>)</m:t>
                        </m:r>
                      </m:num>
                      <m:den>
                        <m:sSub>
                          <m:sSubPr>
                            <m:ctrlPr>
                              <a:rPr lang="en-US" sz="9600" i="1">
                                <a:latin typeface="Cambria Math" panose="02040503050406030204" pitchFamily="18" charset="0"/>
                              </a:rPr>
                            </m:ctrlPr>
                          </m:sSubPr>
                          <m:e>
                            <m:r>
                              <a:rPr lang="en-US" sz="9600" i="1">
                                <a:latin typeface="Cambria Math"/>
                              </a:rPr>
                              <m:t>𝐹</m:t>
                            </m:r>
                          </m:e>
                          <m:sub>
                            <m:r>
                              <a:rPr lang="en-US" sz="9600" i="1">
                                <a:latin typeface="Cambria Math"/>
                              </a:rPr>
                              <m:t>𝐴</m:t>
                            </m:r>
                            <m:r>
                              <a:rPr lang="en-US" sz="9600" i="1">
                                <a:latin typeface="Cambria Math"/>
                              </a:rPr>
                              <m:t>0</m:t>
                            </m:r>
                          </m:sub>
                        </m:sSub>
                        <m:nary>
                          <m:naryPr>
                            <m:chr m:val="∑"/>
                            <m:subHide m:val="on"/>
                            <m:supHide m:val="on"/>
                            <m:ctrlPr>
                              <a:rPr lang="en-US" sz="9600" i="1">
                                <a:latin typeface="Cambria Math" panose="02040503050406030204" pitchFamily="18" charset="0"/>
                                <a:ea typeface="Cambria Math"/>
                              </a:rPr>
                            </m:ctrlPr>
                          </m:naryPr>
                          <m:sub/>
                          <m:sup/>
                          <m:e>
                            <m:r>
                              <a:rPr lang="en-US" sz="9600" i="1">
                                <a:latin typeface="Cambria Math"/>
                              </a:rPr>
                              <m:t> (</m:t>
                            </m:r>
                            <m:sSub>
                              <m:sSubPr>
                                <m:ctrlPr>
                                  <a:rPr lang="en-US" sz="9600" i="1">
                                    <a:latin typeface="Cambria Math" panose="02040503050406030204" pitchFamily="18" charset="0"/>
                                  </a:rPr>
                                </m:ctrlPr>
                              </m:sSubPr>
                              <m:e>
                                <m:r>
                                  <m:rPr>
                                    <m:sty m:val="p"/>
                                  </m:rPr>
                                  <a:rPr lang="el-GR" sz="9600" i="1">
                                    <a:latin typeface="Cambria Math"/>
                                    <a:ea typeface="Cambria Math"/>
                                  </a:rPr>
                                  <m:t>Φ</m:t>
                                </m:r>
                              </m:e>
                              <m:sub>
                                <m:r>
                                  <a:rPr lang="en-US" sz="9600" i="1">
                                    <a:latin typeface="Cambria Math"/>
                                  </a:rPr>
                                  <m:t>𝑖</m:t>
                                </m:r>
                              </m:sub>
                            </m:sSub>
                            <m:sSub>
                              <m:sSubPr>
                                <m:ctrlPr>
                                  <a:rPr lang="en-US" sz="9600" i="1">
                                    <a:latin typeface="Cambria Math" panose="02040503050406030204" pitchFamily="18" charset="0"/>
                                    <a:ea typeface="Cambria Math"/>
                                  </a:rPr>
                                </m:ctrlPr>
                              </m:sSubPr>
                              <m:e>
                                <m:r>
                                  <a:rPr lang="en-US" sz="9600" i="1">
                                    <a:latin typeface="Cambria Math"/>
                                    <a:ea typeface="Cambria Math"/>
                                  </a:rPr>
                                  <m:t>𝐶</m:t>
                                </m:r>
                              </m:e>
                              <m:sub>
                                <m:sSub>
                                  <m:sSubPr>
                                    <m:ctrlPr>
                                      <a:rPr lang="en-US" sz="9600" i="1">
                                        <a:latin typeface="Cambria Math" panose="02040503050406030204" pitchFamily="18" charset="0"/>
                                        <a:ea typeface="Cambria Math"/>
                                      </a:rPr>
                                    </m:ctrlPr>
                                  </m:sSubPr>
                                  <m:e>
                                    <m:r>
                                      <a:rPr lang="en-US" sz="9600" i="1">
                                        <a:latin typeface="Cambria Math"/>
                                        <a:ea typeface="Cambria Math"/>
                                      </a:rPr>
                                      <m:t>𝑃</m:t>
                                    </m:r>
                                  </m:e>
                                  <m:sub>
                                    <m:r>
                                      <a:rPr lang="en-US" sz="9600" i="1">
                                        <a:latin typeface="Cambria Math"/>
                                        <a:ea typeface="Cambria Math"/>
                                      </a:rPr>
                                      <m:t>𝑖</m:t>
                                    </m:r>
                                  </m:sub>
                                </m:sSub>
                              </m:sub>
                            </m:sSub>
                            <m:r>
                              <a:rPr lang="en-US" sz="9600" i="1">
                                <a:latin typeface="Cambria Math"/>
                              </a:rPr>
                              <m:t>+</m:t>
                            </m:r>
                            <m:sSub>
                              <m:sSubPr>
                                <m:ctrlPr>
                                  <a:rPr lang="en-US" sz="9600" i="1">
                                    <a:latin typeface="Cambria Math" panose="02040503050406030204" pitchFamily="18" charset="0"/>
                                  </a:rPr>
                                </m:ctrlPr>
                              </m:sSubPr>
                              <m:e>
                                <m:r>
                                  <a:rPr lang="en-US" sz="9600" i="1">
                                    <a:latin typeface="Cambria Math"/>
                                    <a:ea typeface="Cambria Math"/>
                                  </a:rPr>
                                  <m:t>𝜐</m:t>
                                </m:r>
                              </m:e>
                              <m:sub>
                                <m:r>
                                  <a:rPr lang="en-US" sz="9600" i="1">
                                    <a:latin typeface="Cambria Math"/>
                                  </a:rPr>
                                  <m:t>𝑖</m:t>
                                </m:r>
                              </m:sub>
                            </m:sSub>
                            <m:sSub>
                              <m:sSubPr>
                                <m:ctrlPr>
                                  <a:rPr lang="en-US" sz="9600" i="1">
                                    <a:latin typeface="Cambria Math" panose="02040503050406030204" pitchFamily="18" charset="0"/>
                                    <a:ea typeface="Cambria Math"/>
                                  </a:rPr>
                                </m:ctrlPr>
                              </m:sSubPr>
                              <m:e>
                                <m:r>
                                  <a:rPr lang="en-US" sz="9600" i="1">
                                    <a:latin typeface="Cambria Math"/>
                                    <a:ea typeface="Cambria Math"/>
                                  </a:rPr>
                                  <m:t>𝐶</m:t>
                                </m:r>
                              </m:e>
                              <m:sub>
                                <m:sSub>
                                  <m:sSubPr>
                                    <m:ctrlPr>
                                      <a:rPr lang="en-US" sz="9600" i="1">
                                        <a:latin typeface="Cambria Math" panose="02040503050406030204" pitchFamily="18" charset="0"/>
                                        <a:ea typeface="Cambria Math"/>
                                      </a:rPr>
                                    </m:ctrlPr>
                                  </m:sSubPr>
                                  <m:e>
                                    <m:r>
                                      <a:rPr lang="en-US" sz="9600" i="1">
                                        <a:latin typeface="Cambria Math"/>
                                        <a:ea typeface="Cambria Math"/>
                                      </a:rPr>
                                      <m:t>𝑃</m:t>
                                    </m:r>
                                  </m:e>
                                  <m:sub>
                                    <m:r>
                                      <a:rPr lang="en-US" sz="9600" i="1">
                                        <a:latin typeface="Cambria Math"/>
                                        <a:ea typeface="Cambria Math"/>
                                      </a:rPr>
                                      <m:t>𝑖</m:t>
                                    </m:r>
                                  </m:sub>
                                </m:sSub>
                              </m:sub>
                            </m:sSub>
                            <m:sSub>
                              <m:sSubPr>
                                <m:ctrlPr>
                                  <a:rPr lang="en-US" sz="9600" i="1">
                                    <a:latin typeface="Cambria Math" panose="02040503050406030204" pitchFamily="18" charset="0"/>
                                  </a:rPr>
                                </m:ctrlPr>
                              </m:sSubPr>
                              <m:e>
                                <m:r>
                                  <a:rPr lang="en-US" sz="9600" i="1">
                                    <a:latin typeface="Cambria Math"/>
                                  </a:rPr>
                                  <m:t>𝑋</m:t>
                                </m:r>
                              </m:e>
                              <m:sub>
                                <m:r>
                                  <a:rPr lang="en-US" sz="9600" i="1">
                                    <a:latin typeface="Cambria Math"/>
                                  </a:rPr>
                                  <m:t>𝐴</m:t>
                                </m:r>
                              </m:sub>
                            </m:sSub>
                            <m:r>
                              <a:rPr lang="en-US" sz="9600" i="1">
                                <a:latin typeface="Cambria Math"/>
                              </a:rPr>
                              <m:t>)</m:t>
                            </m:r>
                            <m:r>
                              <a:rPr lang="en-US" sz="9600" i="1">
                                <a:latin typeface="Cambria Math"/>
                                <a:ea typeface="Cambria Math"/>
                              </a:rPr>
                              <m:t> </m:t>
                            </m:r>
                          </m:e>
                        </m:nary>
                      </m:den>
                    </m:f>
                  </m:oMath>
                </a14:m>
                <a:r>
                  <a:rPr lang="en-US" sz="9600" dirty="0">
                    <a:latin typeface="Times New Roman" panose="02020603050405020304" pitchFamily="18" charset="0"/>
                    <a:cs typeface="Times New Roman" panose="02020603050405020304" pitchFamily="18" charset="0"/>
                  </a:rPr>
                  <a:t>                                        (6.38)                                </a:t>
                </a:r>
              </a:p>
              <a:p>
                <a:pPr marL="0" indent="0">
                  <a:buNone/>
                </a:pPr>
                <a:endParaRPr lang="en-US" dirty="0"/>
              </a:p>
              <a:p>
                <a:pPr marL="0" indent="0">
                  <a:buNone/>
                </a:pPr>
                <a14:m>
                  <m:oMath xmlns:m="http://schemas.openxmlformats.org/officeDocument/2006/math">
                    <m:sSub>
                      <m:sSubPr>
                        <m:ctrlPr>
                          <a:rPr lang="en-US" sz="9600" i="1">
                            <a:latin typeface="Cambria Math" panose="02040503050406030204" pitchFamily="18" charset="0"/>
                          </a:rPr>
                        </m:ctrlPr>
                      </m:sSubPr>
                      <m:e>
                        <m:sSub>
                          <m:sSubPr>
                            <m:ctrlPr>
                              <a:rPr lang="en-US" sz="9600" i="1">
                                <a:latin typeface="Cambria Math" panose="02040503050406030204" pitchFamily="18" charset="0"/>
                              </a:rPr>
                            </m:ctrlPr>
                          </m:sSubPr>
                          <m:e>
                            <m:r>
                              <a:rPr lang="en-US" sz="9600" i="1">
                                <a:latin typeface="Cambria Math"/>
                                <a:ea typeface="Cambria Math"/>
                              </a:rPr>
                              <m:t>𝜐</m:t>
                            </m:r>
                          </m:e>
                          <m:sub>
                            <m:r>
                              <a:rPr lang="en-US" sz="9600" i="1">
                                <a:latin typeface="Cambria Math"/>
                              </a:rPr>
                              <m:t>𝑖</m:t>
                            </m:r>
                          </m:sub>
                        </m:sSub>
                        <m:sSub>
                          <m:sSubPr>
                            <m:ctrlPr>
                              <a:rPr lang="en-US" sz="9600" i="1">
                                <a:latin typeface="Cambria Math" panose="02040503050406030204" pitchFamily="18" charset="0"/>
                                <a:ea typeface="Cambria Math"/>
                              </a:rPr>
                            </m:ctrlPr>
                          </m:sSubPr>
                          <m:e>
                            <m:r>
                              <a:rPr lang="en-US" sz="9600" i="1">
                                <a:latin typeface="Cambria Math"/>
                                <a:ea typeface="Cambria Math"/>
                              </a:rPr>
                              <m:t>𝐶</m:t>
                            </m:r>
                          </m:e>
                          <m:sub>
                            <m:sSub>
                              <m:sSubPr>
                                <m:ctrlPr>
                                  <a:rPr lang="en-US" sz="9600" i="1">
                                    <a:latin typeface="Cambria Math" panose="02040503050406030204" pitchFamily="18" charset="0"/>
                                    <a:ea typeface="Cambria Math"/>
                                  </a:rPr>
                                </m:ctrlPr>
                              </m:sSubPr>
                              <m:e>
                                <m:r>
                                  <a:rPr lang="en-US" sz="9600" i="1">
                                    <a:latin typeface="Cambria Math"/>
                                    <a:ea typeface="Cambria Math"/>
                                  </a:rPr>
                                  <m:t>𝑃</m:t>
                                </m:r>
                              </m:e>
                              <m:sub>
                                <m:r>
                                  <a:rPr lang="en-US" sz="9600" i="1">
                                    <a:latin typeface="Cambria Math"/>
                                    <a:ea typeface="Cambria Math"/>
                                  </a:rPr>
                                  <m:t>𝑖</m:t>
                                </m:r>
                              </m:sub>
                            </m:sSub>
                          </m:sub>
                        </m:sSub>
                        <m:r>
                          <a:rPr lang="en-US" sz="9600" b="0" i="1" smtClean="0">
                            <a:latin typeface="Cambria Math" panose="02040503050406030204" pitchFamily="18" charset="0"/>
                          </a:rPr>
                          <m:t>=</m:t>
                        </m:r>
                        <m:r>
                          <a:rPr lang="en-US" sz="9600" i="1">
                            <a:latin typeface="Cambria Math"/>
                            <a:ea typeface="Cambria Math"/>
                          </a:rPr>
                          <m:t>∆</m:t>
                        </m:r>
                        <m:r>
                          <a:rPr lang="en-US" sz="9600" i="1">
                            <a:latin typeface="Cambria Math"/>
                            <a:ea typeface="Cambria Math"/>
                          </a:rPr>
                          <m:t>𝐶</m:t>
                        </m:r>
                      </m:e>
                      <m:sub>
                        <m:r>
                          <a:rPr lang="en-US" sz="9600" i="1">
                            <a:latin typeface="Cambria Math"/>
                          </a:rPr>
                          <m:t>𝑃</m:t>
                        </m:r>
                      </m:sub>
                    </m:sSub>
                    <m:r>
                      <a:rPr lang="en-US" sz="9600" i="1">
                        <a:latin typeface="Cambria Math"/>
                      </a:rPr>
                      <m:t>=</m:t>
                    </m:r>
                    <m:f>
                      <m:fPr>
                        <m:ctrlPr>
                          <a:rPr lang="en-US" sz="9600" i="1">
                            <a:latin typeface="Cambria Math" panose="02040503050406030204" pitchFamily="18" charset="0"/>
                          </a:rPr>
                        </m:ctrlPr>
                      </m:fPr>
                      <m:num>
                        <m:r>
                          <a:rPr lang="en-US" sz="9600" i="1">
                            <a:latin typeface="Cambria Math"/>
                          </a:rPr>
                          <m:t>𝑑</m:t>
                        </m:r>
                      </m:num>
                      <m:den>
                        <m:r>
                          <a:rPr lang="en-US" sz="9600" i="1">
                            <a:latin typeface="Cambria Math"/>
                          </a:rPr>
                          <m:t>𝑎</m:t>
                        </m:r>
                      </m:den>
                    </m:f>
                    <m:sSub>
                      <m:sSubPr>
                        <m:ctrlPr>
                          <a:rPr lang="en-US" sz="9600" i="1">
                            <a:latin typeface="Cambria Math" panose="02040503050406030204" pitchFamily="18" charset="0"/>
                          </a:rPr>
                        </m:ctrlPr>
                      </m:sSubPr>
                      <m:e>
                        <m:r>
                          <a:rPr lang="en-US" sz="9600" i="1">
                            <a:latin typeface="Cambria Math"/>
                          </a:rPr>
                          <m:t>𝐶</m:t>
                        </m:r>
                      </m:e>
                      <m:sub>
                        <m:sSub>
                          <m:sSubPr>
                            <m:ctrlPr>
                              <a:rPr lang="en-US" sz="9600" i="1">
                                <a:latin typeface="Cambria Math" panose="02040503050406030204" pitchFamily="18" charset="0"/>
                              </a:rPr>
                            </m:ctrlPr>
                          </m:sSubPr>
                          <m:e>
                            <m:r>
                              <a:rPr lang="en-US" sz="9600" i="1">
                                <a:latin typeface="Cambria Math"/>
                              </a:rPr>
                              <m:t>𝑃</m:t>
                            </m:r>
                          </m:e>
                          <m:sub>
                            <m:r>
                              <a:rPr lang="en-US" sz="9600" i="1">
                                <a:latin typeface="Cambria Math"/>
                              </a:rPr>
                              <m:t>𝐷</m:t>
                            </m:r>
                          </m:sub>
                        </m:sSub>
                      </m:sub>
                    </m:sSub>
                    <m:r>
                      <a:rPr lang="en-US" sz="9600" i="1">
                        <a:latin typeface="Cambria Math"/>
                      </a:rPr>
                      <m:t>+</m:t>
                    </m:r>
                    <m:f>
                      <m:fPr>
                        <m:ctrlPr>
                          <a:rPr lang="en-US" sz="9600" i="1">
                            <a:latin typeface="Cambria Math" panose="02040503050406030204" pitchFamily="18" charset="0"/>
                          </a:rPr>
                        </m:ctrlPr>
                      </m:fPr>
                      <m:num>
                        <m:r>
                          <a:rPr lang="en-US" sz="9600" i="1">
                            <a:latin typeface="Cambria Math"/>
                          </a:rPr>
                          <m:t>𝑐</m:t>
                        </m:r>
                      </m:num>
                      <m:den>
                        <m:r>
                          <a:rPr lang="en-US" sz="9600" i="1">
                            <a:latin typeface="Cambria Math"/>
                          </a:rPr>
                          <m:t>𝑎</m:t>
                        </m:r>
                      </m:den>
                    </m:f>
                    <m:sSub>
                      <m:sSubPr>
                        <m:ctrlPr>
                          <a:rPr lang="en-US" sz="9600" i="1">
                            <a:latin typeface="Cambria Math" panose="02040503050406030204" pitchFamily="18" charset="0"/>
                          </a:rPr>
                        </m:ctrlPr>
                      </m:sSubPr>
                      <m:e>
                        <m:r>
                          <a:rPr lang="en-US" sz="9600" i="1">
                            <a:latin typeface="Cambria Math"/>
                          </a:rPr>
                          <m:t>𝐶</m:t>
                        </m:r>
                      </m:e>
                      <m:sub>
                        <m:sSub>
                          <m:sSubPr>
                            <m:ctrlPr>
                              <a:rPr lang="en-US" sz="9600" i="1">
                                <a:latin typeface="Cambria Math" panose="02040503050406030204" pitchFamily="18" charset="0"/>
                              </a:rPr>
                            </m:ctrlPr>
                          </m:sSubPr>
                          <m:e>
                            <m:r>
                              <a:rPr lang="en-US" sz="9600" i="1">
                                <a:latin typeface="Cambria Math"/>
                              </a:rPr>
                              <m:t>𝑃</m:t>
                            </m:r>
                          </m:e>
                          <m:sub>
                            <m:r>
                              <a:rPr lang="en-US" sz="9600" i="1">
                                <a:latin typeface="Cambria Math"/>
                              </a:rPr>
                              <m:t>𝐶</m:t>
                            </m:r>
                          </m:sub>
                        </m:sSub>
                      </m:sub>
                    </m:sSub>
                    <m:r>
                      <a:rPr lang="en-US" sz="9600" i="1">
                        <a:latin typeface="Cambria Math"/>
                      </a:rPr>
                      <m:t>−</m:t>
                    </m:r>
                    <m:f>
                      <m:fPr>
                        <m:ctrlPr>
                          <a:rPr lang="en-US" sz="9600" i="1">
                            <a:latin typeface="Cambria Math" panose="02040503050406030204" pitchFamily="18" charset="0"/>
                          </a:rPr>
                        </m:ctrlPr>
                      </m:fPr>
                      <m:num>
                        <m:r>
                          <a:rPr lang="en-US" sz="9600" i="1">
                            <a:latin typeface="Cambria Math"/>
                          </a:rPr>
                          <m:t>𝑏</m:t>
                        </m:r>
                      </m:num>
                      <m:den>
                        <m:r>
                          <a:rPr lang="en-US" sz="9600" i="1">
                            <a:latin typeface="Cambria Math"/>
                          </a:rPr>
                          <m:t>𝑎</m:t>
                        </m:r>
                      </m:den>
                    </m:f>
                    <m:sSub>
                      <m:sSubPr>
                        <m:ctrlPr>
                          <a:rPr lang="en-US" sz="9600" i="1">
                            <a:latin typeface="Cambria Math" panose="02040503050406030204" pitchFamily="18" charset="0"/>
                          </a:rPr>
                        </m:ctrlPr>
                      </m:sSubPr>
                      <m:e>
                        <m:r>
                          <a:rPr lang="en-US" sz="9600" i="1">
                            <a:latin typeface="Cambria Math"/>
                          </a:rPr>
                          <m:t>𝐶</m:t>
                        </m:r>
                      </m:e>
                      <m:sub>
                        <m:sSub>
                          <m:sSubPr>
                            <m:ctrlPr>
                              <a:rPr lang="en-US" sz="9600" i="1">
                                <a:latin typeface="Cambria Math" panose="02040503050406030204" pitchFamily="18" charset="0"/>
                              </a:rPr>
                            </m:ctrlPr>
                          </m:sSubPr>
                          <m:e>
                            <m:r>
                              <a:rPr lang="en-US" sz="9600" i="1">
                                <a:latin typeface="Cambria Math"/>
                              </a:rPr>
                              <m:t>𝑃</m:t>
                            </m:r>
                          </m:e>
                          <m:sub>
                            <m:r>
                              <a:rPr lang="en-US" sz="9600" i="1">
                                <a:latin typeface="Cambria Math"/>
                              </a:rPr>
                              <m:t>𝐵</m:t>
                            </m:r>
                          </m:sub>
                        </m:sSub>
                      </m:sub>
                    </m:sSub>
                    <m:r>
                      <a:rPr lang="en-US" sz="9600" i="1">
                        <a:latin typeface="Cambria Math"/>
                      </a:rPr>
                      <m:t>−</m:t>
                    </m:r>
                    <m:sSub>
                      <m:sSubPr>
                        <m:ctrlPr>
                          <a:rPr lang="en-US" sz="9600" i="1">
                            <a:latin typeface="Cambria Math" panose="02040503050406030204" pitchFamily="18" charset="0"/>
                          </a:rPr>
                        </m:ctrlPr>
                      </m:sSubPr>
                      <m:e>
                        <m:r>
                          <a:rPr lang="en-US" sz="9600" i="1">
                            <a:latin typeface="Cambria Math"/>
                          </a:rPr>
                          <m:t>𝐶</m:t>
                        </m:r>
                      </m:e>
                      <m:sub>
                        <m:sSub>
                          <m:sSubPr>
                            <m:ctrlPr>
                              <a:rPr lang="en-US" sz="9600" i="1">
                                <a:latin typeface="Cambria Math" panose="02040503050406030204" pitchFamily="18" charset="0"/>
                              </a:rPr>
                            </m:ctrlPr>
                          </m:sSubPr>
                          <m:e>
                            <m:r>
                              <a:rPr lang="en-US" sz="9600" i="1">
                                <a:latin typeface="Cambria Math"/>
                              </a:rPr>
                              <m:t>𝑃</m:t>
                            </m:r>
                          </m:e>
                          <m:sub>
                            <m:r>
                              <a:rPr lang="en-US" sz="9600" i="1">
                                <a:latin typeface="Cambria Math"/>
                              </a:rPr>
                              <m:t>𝐴</m:t>
                            </m:r>
                          </m:sub>
                        </m:sSub>
                      </m:sub>
                    </m:sSub>
                  </m:oMath>
                </a14:m>
                <a:r>
                  <a:rPr lang="en-US" sz="9600" dirty="0">
                    <a:latin typeface="Times New Roman" panose="02020603050405020304" pitchFamily="18" charset="0"/>
                    <a:cs typeface="Times New Roman" panose="02020603050405020304" pitchFamily="18" charset="0"/>
                  </a:rPr>
                  <a:t>             (6.39)</a:t>
                </a:r>
              </a:p>
              <a:p>
                <a:pPr marL="0" indent="0">
                  <a:buNone/>
                </a:pPr>
                <a:endParaRPr lang="en-US" dirty="0"/>
              </a:p>
            </p:txBody>
          </p:sp>
        </mc:Choice>
        <mc:Fallback xmlns="">
          <p:sp>
            <p:nvSpPr>
              <p:cNvPr id="3" name="Content Placeholder 2">
                <a:extLst>
                  <a:ext uri="{FF2B5EF4-FFF2-40B4-BE49-F238E27FC236}">
                    <a16:creationId xmlns:a16="http://schemas.microsoft.com/office/drawing/2014/main" id="{EA736A72-ED9A-C917-ED7F-BADA2AD8960E}"/>
                  </a:ext>
                </a:extLst>
              </p:cNvPr>
              <p:cNvSpPr>
                <a:spLocks noGrp="1" noRot="1" noChangeAspect="1" noMove="1" noResize="1" noEditPoints="1" noAdjustHandles="1" noChangeArrowheads="1" noChangeShapeType="1" noTextEdit="1"/>
              </p:cNvSpPr>
              <p:nvPr>
                <p:ph idx="1"/>
              </p:nvPr>
            </p:nvSpPr>
            <p:spPr>
              <a:xfrm>
                <a:off x="381000" y="685800"/>
                <a:ext cx="8534400" cy="5256963"/>
              </a:xfrm>
              <a:blipFill>
                <a:blip r:embed="rId2"/>
                <a:stretch>
                  <a:fillRect l="-1143" t="-928" r="-16143"/>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90532BFA-9583-7EAB-AC0F-DC26ECD0BD9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E3F797DF-910A-6811-BF65-C3719D0D4092}"/>
              </a:ext>
            </a:extLst>
          </p:cNvPr>
          <p:cNvSpPr>
            <a:spLocks noGrp="1"/>
          </p:cNvSpPr>
          <p:nvPr>
            <p:ph type="title"/>
          </p:nvPr>
        </p:nvSpPr>
        <p:spPr>
          <a:xfrm>
            <a:off x="457200" y="136525"/>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EBA175FF-B8D3-5A43-7E86-48311606406F}"/>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DF25F505-10E0-B7EE-7A00-7ACB35221D14}"/>
              </a:ext>
            </a:extLst>
          </p:cNvPr>
          <p:cNvCxnSpPr>
            <a:cxnSpLocks/>
          </p:cNvCxnSpPr>
          <p:nvPr/>
        </p:nvCxnSpPr>
        <p:spPr>
          <a:xfrm>
            <a:off x="-76200" y="593724"/>
            <a:ext cx="92202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2E3FB734-A3F2-B4FB-E2FA-0DE4FA6C1C56}"/>
              </a:ext>
            </a:extLst>
          </p:cNvPr>
          <p:cNvCxnSpPr>
            <a:cxnSpLocks/>
          </p:cNvCxnSpPr>
          <p:nvPr/>
        </p:nvCxnSpPr>
        <p:spPr>
          <a:xfrm>
            <a:off x="0" y="6372767"/>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403859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3861AC-9CE2-48F6-7502-355A44253007}"/>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436D63C-96CA-CAE4-2F83-80975A9934EB}"/>
                  </a:ext>
                </a:extLst>
              </p:cNvPr>
              <p:cNvSpPr>
                <a:spLocks noGrp="1"/>
              </p:cNvSpPr>
              <p:nvPr>
                <p:ph idx="1"/>
              </p:nvPr>
            </p:nvSpPr>
            <p:spPr>
              <a:xfrm>
                <a:off x="381000" y="685800"/>
                <a:ext cx="8534400" cy="5305424"/>
              </a:xfrm>
            </p:spPr>
            <p:txBody>
              <a:bodyPr>
                <a:normAutofit fontScale="25000" lnSpcReduction="20000"/>
              </a:bodyPr>
              <a:lstStyle/>
              <a:p>
                <a:pPr marL="0" indent="0">
                  <a:lnSpc>
                    <a:spcPct val="120000"/>
                  </a:lnSpc>
                  <a:buNone/>
                </a:pPr>
                <a:r>
                  <a:rPr lang="en-US" sz="9600" dirty="0">
                    <a:latin typeface="Times New Roman" panose="02020603050405020304" pitchFamily="18" charset="0"/>
                    <a:cs typeface="Times New Roman" panose="02020603050405020304" pitchFamily="18" charset="0"/>
                  </a:rPr>
                  <a:t>By substituting equation (6.39) into equation (6.38), you get:            </a:t>
                </a:r>
              </a:p>
              <a:p>
                <a:pPr marL="0" indent="0">
                  <a:lnSpc>
                    <a:spcPct val="120000"/>
                  </a:lnSpc>
                  <a:buNone/>
                </a:pPr>
                <a14:m>
                  <m:oMath xmlns:m="http://schemas.openxmlformats.org/officeDocument/2006/math">
                    <m:f>
                      <m:fPr>
                        <m:ctrlPr>
                          <a:rPr lang="en-US" sz="9600" b="1" i="1" smtClean="0">
                            <a:solidFill>
                              <a:srgbClr val="0070C0"/>
                            </a:solidFill>
                            <a:latin typeface="Cambria Math" panose="02040503050406030204" pitchFamily="18" charset="0"/>
                            <a:ea typeface="Cambria Math"/>
                          </a:rPr>
                        </m:ctrlPr>
                      </m:fPr>
                      <m:num>
                        <m:r>
                          <a:rPr lang="en-US" sz="9600" b="1" i="1">
                            <a:solidFill>
                              <a:srgbClr val="0070C0"/>
                            </a:solidFill>
                            <a:latin typeface="Cambria Math"/>
                            <a:ea typeface="Cambria Math"/>
                          </a:rPr>
                          <m:t>𝒅𝑻</m:t>
                        </m:r>
                      </m:num>
                      <m:den>
                        <m:r>
                          <a:rPr lang="en-US" sz="9600" b="1" i="1">
                            <a:solidFill>
                              <a:srgbClr val="0070C0"/>
                            </a:solidFill>
                            <a:latin typeface="Cambria Math"/>
                            <a:ea typeface="Cambria Math"/>
                          </a:rPr>
                          <m:t>𝒅𝑽</m:t>
                        </m:r>
                      </m:den>
                    </m:f>
                    <m:r>
                      <a:rPr lang="en-US" sz="9600" b="1" i="1">
                        <a:solidFill>
                          <a:srgbClr val="0070C0"/>
                        </a:solidFill>
                        <a:latin typeface="Cambria Math"/>
                        <a:ea typeface="Cambria Math"/>
                      </a:rPr>
                      <m:t>=</m:t>
                    </m:r>
                    <m:f>
                      <m:fPr>
                        <m:ctrlPr>
                          <a:rPr lang="en-US" sz="9600" b="1" i="1">
                            <a:solidFill>
                              <a:srgbClr val="0070C0"/>
                            </a:solidFill>
                            <a:latin typeface="Cambria Math" panose="02040503050406030204" pitchFamily="18" charset="0"/>
                            <a:ea typeface="Cambria Math"/>
                          </a:rPr>
                        </m:ctrlPr>
                      </m:fPr>
                      <m:num>
                        <m:sSub>
                          <m:sSubPr>
                            <m:ctrlPr>
                              <a:rPr lang="en-US" sz="9600" b="1" i="1">
                                <a:solidFill>
                                  <a:srgbClr val="0070C0"/>
                                </a:solidFill>
                                <a:latin typeface="Cambria Math" panose="02040503050406030204" pitchFamily="18" charset="0"/>
                                <a:ea typeface="Cambria Math"/>
                              </a:rPr>
                            </m:ctrlPr>
                          </m:sSubPr>
                          <m:e>
                            <m:r>
                              <a:rPr lang="en-US" sz="9600" b="1" i="1">
                                <a:solidFill>
                                  <a:srgbClr val="0070C0"/>
                                </a:solidFill>
                                <a:latin typeface="Cambria Math"/>
                                <a:ea typeface="Cambria Math"/>
                              </a:rPr>
                              <m:t>∆</m:t>
                            </m:r>
                            <m:r>
                              <a:rPr lang="en-US" sz="9600" b="1" i="1">
                                <a:solidFill>
                                  <a:srgbClr val="0070C0"/>
                                </a:solidFill>
                                <a:latin typeface="Cambria Math"/>
                                <a:ea typeface="Cambria Math"/>
                              </a:rPr>
                              <m:t>𝑯</m:t>
                            </m:r>
                          </m:e>
                          <m:sub>
                            <m:r>
                              <a:rPr lang="en-US" sz="9600" b="1" i="1" smtClean="0">
                                <a:solidFill>
                                  <a:srgbClr val="0070C0"/>
                                </a:solidFill>
                                <a:latin typeface="Cambria Math" panose="02040503050406030204" pitchFamily="18" charset="0"/>
                                <a:ea typeface="Cambria Math"/>
                              </a:rPr>
                              <m:t>𝑹</m:t>
                            </m:r>
                            <m:r>
                              <a:rPr lang="en-US" sz="9600" b="1" i="1">
                                <a:solidFill>
                                  <a:srgbClr val="0070C0"/>
                                </a:solidFill>
                                <a:latin typeface="Cambria Math"/>
                                <a:ea typeface="Cambria Math"/>
                              </a:rPr>
                              <m:t>𝒙</m:t>
                            </m:r>
                          </m:sub>
                        </m:sSub>
                        <m:sSub>
                          <m:sSubPr>
                            <m:ctrlPr>
                              <a:rPr lang="en-US" sz="9600" b="1" i="1">
                                <a:solidFill>
                                  <a:srgbClr val="0070C0"/>
                                </a:solidFill>
                                <a:latin typeface="Cambria Math" panose="02040503050406030204" pitchFamily="18" charset="0"/>
                                <a:ea typeface="Cambria Math"/>
                              </a:rPr>
                            </m:ctrlPr>
                          </m:sSubPr>
                          <m:e>
                            <m:r>
                              <a:rPr lang="en-US" sz="9600" b="1" i="1">
                                <a:solidFill>
                                  <a:srgbClr val="0070C0"/>
                                </a:solidFill>
                                <a:latin typeface="Cambria Math"/>
                                <a:ea typeface="Cambria Math"/>
                              </a:rPr>
                              <m:t>(</m:t>
                            </m:r>
                            <m:r>
                              <a:rPr lang="en-US" sz="9600" b="1" i="1">
                                <a:solidFill>
                                  <a:srgbClr val="0070C0"/>
                                </a:solidFill>
                                <a:latin typeface="Cambria Math"/>
                                <a:ea typeface="Cambria Math"/>
                              </a:rPr>
                              <m:t>𝒓</m:t>
                            </m:r>
                          </m:e>
                          <m:sub>
                            <m:r>
                              <a:rPr lang="en-US" sz="9600" b="1" i="1">
                                <a:solidFill>
                                  <a:srgbClr val="0070C0"/>
                                </a:solidFill>
                                <a:latin typeface="Cambria Math"/>
                                <a:ea typeface="Cambria Math"/>
                              </a:rPr>
                              <m:t>𝑨</m:t>
                            </m:r>
                          </m:sub>
                        </m:sSub>
                        <m:r>
                          <a:rPr lang="en-US" sz="9600" b="1" i="1">
                            <a:solidFill>
                              <a:srgbClr val="0070C0"/>
                            </a:solidFill>
                            <a:latin typeface="Cambria Math"/>
                            <a:ea typeface="Cambria Math"/>
                          </a:rPr>
                          <m:t>) − </m:t>
                        </m:r>
                        <m:r>
                          <a:rPr lang="en-US" sz="9600" b="1" i="1">
                            <a:solidFill>
                              <a:srgbClr val="0070C0"/>
                            </a:solidFill>
                            <a:latin typeface="Cambria Math"/>
                            <a:ea typeface="Cambria Math"/>
                          </a:rPr>
                          <m:t>𝑼𝒂</m:t>
                        </m:r>
                        <m:r>
                          <a:rPr lang="en-US" sz="9600" b="1" i="1">
                            <a:solidFill>
                              <a:srgbClr val="0070C0"/>
                            </a:solidFill>
                            <a:latin typeface="Cambria Math"/>
                            <a:ea typeface="Cambria Math"/>
                          </a:rPr>
                          <m:t>(</m:t>
                        </m:r>
                        <m:r>
                          <a:rPr lang="en-US" sz="9600" b="1" i="1">
                            <a:solidFill>
                              <a:srgbClr val="0070C0"/>
                            </a:solidFill>
                            <a:latin typeface="Cambria Math"/>
                            <a:ea typeface="Cambria Math"/>
                          </a:rPr>
                          <m:t>𝑻</m:t>
                        </m:r>
                        <m:r>
                          <a:rPr lang="en-US" sz="9600" b="1" i="1">
                            <a:solidFill>
                              <a:srgbClr val="0070C0"/>
                            </a:solidFill>
                            <a:latin typeface="Cambria Math"/>
                            <a:ea typeface="Cambria Math"/>
                          </a:rPr>
                          <m:t>−</m:t>
                        </m:r>
                        <m:sSub>
                          <m:sSubPr>
                            <m:ctrlPr>
                              <a:rPr lang="en-US" sz="9600" b="1" i="1">
                                <a:solidFill>
                                  <a:srgbClr val="0070C0"/>
                                </a:solidFill>
                                <a:latin typeface="Cambria Math" panose="02040503050406030204" pitchFamily="18" charset="0"/>
                                <a:ea typeface="Cambria Math"/>
                              </a:rPr>
                            </m:ctrlPr>
                          </m:sSubPr>
                          <m:e>
                            <m:r>
                              <a:rPr lang="en-US" sz="9600" b="1" i="1">
                                <a:solidFill>
                                  <a:srgbClr val="0070C0"/>
                                </a:solidFill>
                                <a:latin typeface="Cambria Math"/>
                                <a:ea typeface="Cambria Math"/>
                              </a:rPr>
                              <m:t>𝑻</m:t>
                            </m:r>
                          </m:e>
                          <m:sub>
                            <m:r>
                              <a:rPr lang="en-US" sz="9600" b="1" i="1">
                                <a:solidFill>
                                  <a:srgbClr val="0070C0"/>
                                </a:solidFill>
                                <a:latin typeface="Cambria Math"/>
                                <a:ea typeface="Cambria Math"/>
                              </a:rPr>
                              <m:t>𝒂</m:t>
                            </m:r>
                          </m:sub>
                        </m:sSub>
                        <m:r>
                          <a:rPr lang="en-US" sz="9600" b="1" i="1">
                            <a:solidFill>
                              <a:srgbClr val="0070C0"/>
                            </a:solidFill>
                            <a:latin typeface="Cambria Math"/>
                            <a:ea typeface="Cambria Math"/>
                          </a:rPr>
                          <m:t>)</m:t>
                        </m:r>
                      </m:num>
                      <m:den>
                        <m:sSub>
                          <m:sSubPr>
                            <m:ctrlPr>
                              <a:rPr lang="en-US" sz="9600" b="1" i="1">
                                <a:solidFill>
                                  <a:srgbClr val="0070C0"/>
                                </a:solidFill>
                                <a:latin typeface="Cambria Math" panose="02040503050406030204" pitchFamily="18" charset="0"/>
                              </a:rPr>
                            </m:ctrlPr>
                          </m:sSubPr>
                          <m:e>
                            <m:r>
                              <a:rPr lang="en-US" sz="9600" b="1" i="1">
                                <a:solidFill>
                                  <a:srgbClr val="0070C0"/>
                                </a:solidFill>
                                <a:latin typeface="Cambria Math"/>
                              </a:rPr>
                              <m:t>𝑭</m:t>
                            </m:r>
                          </m:e>
                          <m:sub>
                            <m:r>
                              <a:rPr lang="en-US" sz="9600" b="1" i="1">
                                <a:solidFill>
                                  <a:srgbClr val="0070C0"/>
                                </a:solidFill>
                                <a:latin typeface="Cambria Math"/>
                              </a:rPr>
                              <m:t>𝑨</m:t>
                            </m:r>
                            <m:r>
                              <a:rPr lang="en-US" sz="9600" b="1" i="1">
                                <a:solidFill>
                                  <a:srgbClr val="0070C0"/>
                                </a:solidFill>
                                <a:latin typeface="Cambria Math"/>
                              </a:rPr>
                              <m:t>𝟎</m:t>
                            </m:r>
                          </m:sub>
                        </m:sSub>
                        <m:nary>
                          <m:naryPr>
                            <m:chr m:val="∑"/>
                            <m:subHide m:val="on"/>
                            <m:supHide m:val="on"/>
                            <m:ctrlPr>
                              <a:rPr lang="en-US" sz="9600" b="1" i="1">
                                <a:solidFill>
                                  <a:srgbClr val="0070C0"/>
                                </a:solidFill>
                                <a:latin typeface="Cambria Math" panose="02040503050406030204" pitchFamily="18" charset="0"/>
                                <a:ea typeface="Cambria Math"/>
                              </a:rPr>
                            </m:ctrlPr>
                          </m:naryPr>
                          <m:sub/>
                          <m:sup/>
                          <m:e>
                            <m:r>
                              <a:rPr lang="en-US" sz="9600" b="1" i="1">
                                <a:solidFill>
                                  <a:srgbClr val="0070C0"/>
                                </a:solidFill>
                                <a:latin typeface="Cambria Math"/>
                              </a:rPr>
                              <m:t> (</m:t>
                            </m:r>
                            <m:sSub>
                              <m:sSubPr>
                                <m:ctrlPr>
                                  <a:rPr lang="en-US" sz="9600" b="1" i="1">
                                    <a:solidFill>
                                      <a:srgbClr val="0070C0"/>
                                    </a:solidFill>
                                    <a:latin typeface="Cambria Math" panose="02040503050406030204" pitchFamily="18" charset="0"/>
                                  </a:rPr>
                                </m:ctrlPr>
                              </m:sSubPr>
                              <m:e>
                                <m:r>
                                  <a:rPr lang="el-GR" sz="9600" b="1" i="1">
                                    <a:solidFill>
                                      <a:srgbClr val="0070C0"/>
                                    </a:solidFill>
                                    <a:latin typeface="Cambria Math"/>
                                    <a:ea typeface="Cambria Math"/>
                                  </a:rPr>
                                  <m:t>𝜱</m:t>
                                </m:r>
                              </m:e>
                              <m:sub>
                                <m:r>
                                  <a:rPr lang="en-US" sz="9600" b="1" i="1">
                                    <a:solidFill>
                                      <a:srgbClr val="0070C0"/>
                                    </a:solidFill>
                                    <a:latin typeface="Cambria Math"/>
                                  </a:rPr>
                                  <m:t>𝒊</m:t>
                                </m:r>
                              </m:sub>
                            </m:sSub>
                            <m:sSub>
                              <m:sSubPr>
                                <m:ctrlPr>
                                  <a:rPr lang="en-US" sz="9600" b="1" i="1">
                                    <a:solidFill>
                                      <a:srgbClr val="0070C0"/>
                                    </a:solidFill>
                                    <a:latin typeface="Cambria Math" panose="02040503050406030204" pitchFamily="18" charset="0"/>
                                    <a:ea typeface="Cambria Math"/>
                                  </a:rPr>
                                </m:ctrlPr>
                              </m:sSubPr>
                              <m:e>
                                <m:r>
                                  <a:rPr lang="en-US" sz="9600" b="1" i="1">
                                    <a:solidFill>
                                      <a:srgbClr val="0070C0"/>
                                    </a:solidFill>
                                    <a:latin typeface="Cambria Math"/>
                                    <a:ea typeface="Cambria Math"/>
                                  </a:rPr>
                                  <m:t>𝑪</m:t>
                                </m:r>
                              </m:e>
                              <m:sub>
                                <m:sSub>
                                  <m:sSubPr>
                                    <m:ctrlPr>
                                      <a:rPr lang="en-US" sz="9600" b="1" i="1">
                                        <a:solidFill>
                                          <a:srgbClr val="0070C0"/>
                                        </a:solidFill>
                                        <a:latin typeface="Cambria Math" panose="02040503050406030204" pitchFamily="18" charset="0"/>
                                        <a:ea typeface="Cambria Math"/>
                                      </a:rPr>
                                    </m:ctrlPr>
                                  </m:sSubPr>
                                  <m:e>
                                    <m:r>
                                      <a:rPr lang="en-US" sz="9600" b="1" i="1">
                                        <a:solidFill>
                                          <a:srgbClr val="0070C0"/>
                                        </a:solidFill>
                                        <a:latin typeface="Cambria Math"/>
                                        <a:ea typeface="Cambria Math"/>
                                      </a:rPr>
                                      <m:t>𝑷</m:t>
                                    </m:r>
                                  </m:e>
                                  <m:sub>
                                    <m:r>
                                      <a:rPr lang="en-US" sz="9600" b="1" i="1">
                                        <a:solidFill>
                                          <a:srgbClr val="0070C0"/>
                                        </a:solidFill>
                                        <a:latin typeface="Cambria Math"/>
                                        <a:ea typeface="Cambria Math"/>
                                      </a:rPr>
                                      <m:t>𝒊</m:t>
                                    </m:r>
                                  </m:sub>
                                </m:sSub>
                              </m:sub>
                            </m:sSub>
                            <m:r>
                              <a:rPr lang="en-US" sz="9600" b="1" i="1">
                                <a:solidFill>
                                  <a:srgbClr val="0070C0"/>
                                </a:solidFill>
                                <a:latin typeface="Cambria Math"/>
                              </a:rPr>
                              <m:t>+</m:t>
                            </m:r>
                            <m:sSub>
                              <m:sSubPr>
                                <m:ctrlPr>
                                  <a:rPr lang="en-US" sz="9600" b="1" i="1">
                                    <a:solidFill>
                                      <a:srgbClr val="0070C0"/>
                                    </a:solidFill>
                                    <a:latin typeface="Cambria Math" panose="02040503050406030204" pitchFamily="18" charset="0"/>
                                  </a:rPr>
                                </m:ctrlPr>
                              </m:sSubPr>
                              <m:e>
                                <m:r>
                                  <a:rPr lang="en-US" sz="9600" b="1" i="1">
                                    <a:solidFill>
                                      <a:srgbClr val="0070C0"/>
                                    </a:solidFill>
                                    <a:latin typeface="Cambria Math"/>
                                    <a:ea typeface="Cambria Math"/>
                                  </a:rPr>
                                  <m:t>∆</m:t>
                                </m:r>
                                <m:r>
                                  <a:rPr lang="en-US" sz="9600" b="1" i="1">
                                    <a:solidFill>
                                      <a:srgbClr val="0070C0"/>
                                    </a:solidFill>
                                    <a:latin typeface="Cambria Math"/>
                                    <a:ea typeface="Cambria Math"/>
                                  </a:rPr>
                                  <m:t>𝑪</m:t>
                                </m:r>
                              </m:e>
                              <m:sub>
                                <m:r>
                                  <a:rPr lang="en-US" sz="9600" b="1" i="1">
                                    <a:solidFill>
                                      <a:srgbClr val="0070C0"/>
                                    </a:solidFill>
                                    <a:latin typeface="Cambria Math"/>
                                  </a:rPr>
                                  <m:t>𝑷</m:t>
                                </m:r>
                              </m:sub>
                            </m:sSub>
                            <m:sSub>
                              <m:sSubPr>
                                <m:ctrlPr>
                                  <a:rPr lang="en-US" sz="9600" b="1" i="1">
                                    <a:solidFill>
                                      <a:srgbClr val="0070C0"/>
                                    </a:solidFill>
                                    <a:latin typeface="Cambria Math" panose="02040503050406030204" pitchFamily="18" charset="0"/>
                                  </a:rPr>
                                </m:ctrlPr>
                              </m:sSubPr>
                              <m:e>
                                <m:r>
                                  <a:rPr lang="en-US" sz="9600" b="1" i="1">
                                    <a:solidFill>
                                      <a:srgbClr val="0070C0"/>
                                    </a:solidFill>
                                    <a:latin typeface="Cambria Math"/>
                                  </a:rPr>
                                  <m:t>𝑿</m:t>
                                </m:r>
                              </m:e>
                              <m:sub>
                                <m:r>
                                  <a:rPr lang="en-US" sz="9600" b="1" i="1">
                                    <a:solidFill>
                                      <a:srgbClr val="0070C0"/>
                                    </a:solidFill>
                                    <a:latin typeface="Cambria Math"/>
                                  </a:rPr>
                                  <m:t>𝑨</m:t>
                                </m:r>
                              </m:sub>
                            </m:sSub>
                            <m:r>
                              <a:rPr lang="en-US" sz="9600" b="1" i="1">
                                <a:solidFill>
                                  <a:srgbClr val="0070C0"/>
                                </a:solidFill>
                                <a:latin typeface="Cambria Math"/>
                              </a:rPr>
                              <m:t>)</m:t>
                            </m:r>
                            <m:r>
                              <a:rPr lang="en-US" sz="9600" b="1" i="1">
                                <a:solidFill>
                                  <a:srgbClr val="0070C0"/>
                                </a:solidFill>
                                <a:latin typeface="Cambria Math"/>
                                <a:ea typeface="Cambria Math"/>
                              </a:rPr>
                              <m:t> </m:t>
                            </m:r>
                          </m:e>
                        </m:nary>
                      </m:den>
                    </m:f>
                  </m:oMath>
                </a14:m>
                <a:r>
                  <a:rPr lang="en-US" sz="9600" b="1" dirty="0">
                    <a:solidFill>
                      <a:srgbClr val="0070C0"/>
                    </a:solidFill>
                    <a:latin typeface="Times New Roman" panose="02020603050405020304" pitchFamily="18" charset="0"/>
                    <a:cs typeface="Times New Roman" panose="02020603050405020304" pitchFamily="18" charset="0"/>
                  </a:rPr>
                  <a:t>                                             (6.40)  </a:t>
                </a:r>
                <a:endParaRPr lang="en-US" sz="9600" b="1" dirty="0">
                  <a:latin typeface="Times New Roman" panose="02020603050405020304" pitchFamily="18" charset="0"/>
                  <a:cs typeface="Times New Roman" panose="02020603050405020304" pitchFamily="18" charset="0"/>
                </a:endParaRPr>
              </a:p>
              <a:p>
                <a:pPr marL="0" indent="0">
                  <a:lnSpc>
                    <a:spcPct val="120000"/>
                  </a:lnSpc>
                  <a:buNone/>
                </a:pPr>
                <a:r>
                  <a:rPr lang="en-US" sz="9600" dirty="0">
                    <a:latin typeface="Times New Roman" panose="02020603050405020304" pitchFamily="18" charset="0"/>
                    <a:cs typeface="Times New Roman" panose="02020603050405020304" pitchFamily="18" charset="0"/>
                  </a:rPr>
                  <a:t>If </a:t>
                </a:r>
                <a14:m>
                  <m:oMath xmlns:m="http://schemas.openxmlformats.org/officeDocument/2006/math">
                    <m:sSub>
                      <m:sSubPr>
                        <m:ctrlPr>
                          <a:rPr lang="en-US" sz="9600" i="1">
                            <a:latin typeface="Cambria Math" panose="02040503050406030204" pitchFamily="18" charset="0"/>
                          </a:rPr>
                        </m:ctrlPr>
                      </m:sSubPr>
                      <m:e>
                        <m:r>
                          <a:rPr lang="en-US" sz="9600" i="1">
                            <a:latin typeface="Cambria Math"/>
                            <a:ea typeface="Cambria Math"/>
                          </a:rPr>
                          <m:t>∆</m:t>
                        </m:r>
                        <m:r>
                          <a:rPr lang="en-US" sz="9600" i="1">
                            <a:latin typeface="Cambria Math"/>
                            <a:ea typeface="Cambria Math"/>
                          </a:rPr>
                          <m:t>𝐶</m:t>
                        </m:r>
                      </m:e>
                      <m:sub>
                        <m:r>
                          <a:rPr lang="en-US" sz="9600" i="1">
                            <a:latin typeface="Cambria Math"/>
                          </a:rPr>
                          <m:t>𝑃</m:t>
                        </m:r>
                      </m:sub>
                    </m:sSub>
                    <m:r>
                      <a:rPr lang="en-US" sz="9600" i="1">
                        <a:latin typeface="Cambria Math"/>
                        <a:ea typeface="Cambria Math"/>
                      </a:rPr>
                      <m:t>=</m:t>
                    </m:r>
                    <m:r>
                      <a:rPr lang="en-US" sz="9600" b="0" i="1" smtClean="0">
                        <a:latin typeface="Cambria Math"/>
                        <a:ea typeface="Cambria Math"/>
                      </a:rPr>
                      <m:t>0</m:t>
                    </m:r>
                  </m:oMath>
                </a14:m>
                <a:r>
                  <a:rPr lang="en-US" sz="9600" dirty="0">
                    <a:latin typeface="Times New Roman" panose="02020603050405020304" pitchFamily="18" charset="0"/>
                    <a:cs typeface="Times New Roman" panose="02020603050405020304" pitchFamily="18" charset="0"/>
                  </a:rPr>
                  <a:t>,  the energy balance design equation (6.40) can be reduced to:</a:t>
                </a:r>
              </a:p>
              <a:p>
                <a:pPr marL="0" indent="0">
                  <a:lnSpc>
                    <a:spcPct val="120000"/>
                  </a:lnSpc>
                  <a:buNone/>
                </a:pPr>
                <a:r>
                  <a:rPr lang="en-US" sz="96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9600" b="1" i="1" smtClean="0">
                            <a:solidFill>
                              <a:srgbClr val="0070C0"/>
                            </a:solidFill>
                            <a:latin typeface="Cambria Math" panose="02040503050406030204" pitchFamily="18" charset="0"/>
                            <a:ea typeface="Cambria Math"/>
                          </a:rPr>
                        </m:ctrlPr>
                      </m:fPr>
                      <m:num>
                        <m:r>
                          <a:rPr lang="en-US" sz="9600" b="1" i="1">
                            <a:solidFill>
                              <a:srgbClr val="0070C0"/>
                            </a:solidFill>
                            <a:latin typeface="Cambria Math"/>
                            <a:ea typeface="Cambria Math"/>
                          </a:rPr>
                          <m:t>𝒅𝑻</m:t>
                        </m:r>
                      </m:num>
                      <m:den>
                        <m:r>
                          <a:rPr lang="en-US" sz="9600" b="1" i="1">
                            <a:solidFill>
                              <a:srgbClr val="0070C0"/>
                            </a:solidFill>
                            <a:latin typeface="Cambria Math"/>
                            <a:ea typeface="Cambria Math"/>
                          </a:rPr>
                          <m:t>𝒅𝑽</m:t>
                        </m:r>
                      </m:den>
                    </m:f>
                    <m:r>
                      <a:rPr lang="en-US" sz="9600" b="1" i="1">
                        <a:solidFill>
                          <a:srgbClr val="0070C0"/>
                        </a:solidFill>
                        <a:latin typeface="Cambria Math"/>
                        <a:ea typeface="Cambria Math"/>
                      </a:rPr>
                      <m:t>=</m:t>
                    </m:r>
                    <m:f>
                      <m:fPr>
                        <m:ctrlPr>
                          <a:rPr lang="en-US" sz="9600" b="1" i="1">
                            <a:solidFill>
                              <a:srgbClr val="0070C0"/>
                            </a:solidFill>
                            <a:latin typeface="Cambria Math" panose="02040503050406030204" pitchFamily="18" charset="0"/>
                            <a:ea typeface="Cambria Math"/>
                          </a:rPr>
                        </m:ctrlPr>
                      </m:fPr>
                      <m:num>
                        <m:sSub>
                          <m:sSubPr>
                            <m:ctrlPr>
                              <a:rPr lang="en-US" sz="9600" b="1" i="1">
                                <a:solidFill>
                                  <a:srgbClr val="0070C0"/>
                                </a:solidFill>
                                <a:latin typeface="Cambria Math" panose="02040503050406030204" pitchFamily="18" charset="0"/>
                                <a:ea typeface="Cambria Math"/>
                              </a:rPr>
                            </m:ctrlPr>
                          </m:sSubPr>
                          <m:e>
                            <m:r>
                              <a:rPr lang="en-US" sz="9600" b="1" i="1">
                                <a:solidFill>
                                  <a:srgbClr val="0070C0"/>
                                </a:solidFill>
                                <a:latin typeface="Cambria Math"/>
                                <a:ea typeface="Cambria Math"/>
                              </a:rPr>
                              <m:t>∆</m:t>
                            </m:r>
                            <m:r>
                              <a:rPr lang="en-US" sz="9600" b="1" i="1">
                                <a:solidFill>
                                  <a:srgbClr val="0070C0"/>
                                </a:solidFill>
                                <a:latin typeface="Cambria Math"/>
                                <a:ea typeface="Cambria Math"/>
                              </a:rPr>
                              <m:t>𝑯</m:t>
                            </m:r>
                          </m:e>
                          <m:sub>
                            <m:r>
                              <a:rPr lang="en-US" sz="9600" b="1" i="1" smtClean="0">
                                <a:solidFill>
                                  <a:srgbClr val="0070C0"/>
                                </a:solidFill>
                                <a:latin typeface="Cambria Math" panose="02040503050406030204" pitchFamily="18" charset="0"/>
                                <a:ea typeface="Cambria Math"/>
                              </a:rPr>
                              <m:t>𝑹</m:t>
                            </m:r>
                            <m:r>
                              <a:rPr lang="en-US" sz="9600" b="1" i="1">
                                <a:solidFill>
                                  <a:srgbClr val="0070C0"/>
                                </a:solidFill>
                                <a:latin typeface="Cambria Math"/>
                                <a:ea typeface="Cambria Math"/>
                              </a:rPr>
                              <m:t>𝒙</m:t>
                            </m:r>
                          </m:sub>
                        </m:sSub>
                        <m:sSub>
                          <m:sSubPr>
                            <m:ctrlPr>
                              <a:rPr lang="en-US" sz="9600" b="1" i="1">
                                <a:solidFill>
                                  <a:srgbClr val="0070C0"/>
                                </a:solidFill>
                                <a:latin typeface="Cambria Math" panose="02040503050406030204" pitchFamily="18" charset="0"/>
                                <a:ea typeface="Cambria Math"/>
                              </a:rPr>
                            </m:ctrlPr>
                          </m:sSubPr>
                          <m:e>
                            <m:r>
                              <a:rPr lang="en-US" sz="9600" b="1" i="1">
                                <a:solidFill>
                                  <a:srgbClr val="0070C0"/>
                                </a:solidFill>
                                <a:latin typeface="Cambria Math"/>
                                <a:ea typeface="Cambria Math"/>
                              </a:rPr>
                              <m:t>(</m:t>
                            </m:r>
                            <m:r>
                              <a:rPr lang="en-US" sz="9600" b="1" i="1">
                                <a:solidFill>
                                  <a:srgbClr val="0070C0"/>
                                </a:solidFill>
                                <a:latin typeface="Cambria Math"/>
                                <a:ea typeface="Cambria Math"/>
                              </a:rPr>
                              <m:t>𝒓</m:t>
                            </m:r>
                          </m:e>
                          <m:sub>
                            <m:r>
                              <a:rPr lang="en-US" sz="9600" b="1" i="1">
                                <a:solidFill>
                                  <a:srgbClr val="0070C0"/>
                                </a:solidFill>
                                <a:latin typeface="Cambria Math"/>
                                <a:ea typeface="Cambria Math"/>
                              </a:rPr>
                              <m:t>𝑨</m:t>
                            </m:r>
                          </m:sub>
                        </m:sSub>
                        <m:r>
                          <a:rPr lang="en-US" sz="9600" b="1" i="1">
                            <a:solidFill>
                              <a:srgbClr val="0070C0"/>
                            </a:solidFill>
                            <a:latin typeface="Cambria Math"/>
                            <a:ea typeface="Cambria Math"/>
                          </a:rPr>
                          <m:t>) − </m:t>
                        </m:r>
                        <m:r>
                          <a:rPr lang="en-US" sz="9600" b="1" i="1">
                            <a:solidFill>
                              <a:srgbClr val="0070C0"/>
                            </a:solidFill>
                            <a:latin typeface="Cambria Math"/>
                            <a:ea typeface="Cambria Math"/>
                          </a:rPr>
                          <m:t>𝑼𝒂</m:t>
                        </m:r>
                        <m:r>
                          <a:rPr lang="en-US" sz="9600" b="1" i="1">
                            <a:solidFill>
                              <a:srgbClr val="0070C0"/>
                            </a:solidFill>
                            <a:latin typeface="Cambria Math"/>
                            <a:ea typeface="Cambria Math"/>
                          </a:rPr>
                          <m:t>(</m:t>
                        </m:r>
                        <m:r>
                          <a:rPr lang="en-US" sz="9600" b="1" i="1">
                            <a:solidFill>
                              <a:srgbClr val="0070C0"/>
                            </a:solidFill>
                            <a:latin typeface="Cambria Math"/>
                            <a:ea typeface="Cambria Math"/>
                          </a:rPr>
                          <m:t>𝑻</m:t>
                        </m:r>
                        <m:r>
                          <a:rPr lang="en-US" sz="9600" b="1" i="1">
                            <a:solidFill>
                              <a:srgbClr val="0070C0"/>
                            </a:solidFill>
                            <a:latin typeface="Cambria Math"/>
                            <a:ea typeface="Cambria Math"/>
                          </a:rPr>
                          <m:t>−</m:t>
                        </m:r>
                        <m:sSub>
                          <m:sSubPr>
                            <m:ctrlPr>
                              <a:rPr lang="en-US" sz="9600" b="1" i="1">
                                <a:solidFill>
                                  <a:srgbClr val="0070C0"/>
                                </a:solidFill>
                                <a:latin typeface="Cambria Math" panose="02040503050406030204" pitchFamily="18" charset="0"/>
                                <a:ea typeface="Cambria Math"/>
                              </a:rPr>
                            </m:ctrlPr>
                          </m:sSubPr>
                          <m:e>
                            <m:r>
                              <a:rPr lang="en-US" sz="9600" b="1" i="1">
                                <a:solidFill>
                                  <a:srgbClr val="0070C0"/>
                                </a:solidFill>
                                <a:latin typeface="Cambria Math"/>
                                <a:ea typeface="Cambria Math"/>
                              </a:rPr>
                              <m:t>𝑻</m:t>
                            </m:r>
                          </m:e>
                          <m:sub>
                            <m:r>
                              <a:rPr lang="en-US" sz="9600" b="1" i="1">
                                <a:solidFill>
                                  <a:srgbClr val="0070C0"/>
                                </a:solidFill>
                                <a:latin typeface="Cambria Math"/>
                                <a:ea typeface="Cambria Math"/>
                              </a:rPr>
                              <m:t>𝒂</m:t>
                            </m:r>
                          </m:sub>
                        </m:sSub>
                        <m:r>
                          <a:rPr lang="en-US" sz="9600" b="1" i="1">
                            <a:solidFill>
                              <a:srgbClr val="0070C0"/>
                            </a:solidFill>
                            <a:latin typeface="Cambria Math"/>
                            <a:ea typeface="Cambria Math"/>
                          </a:rPr>
                          <m:t>)</m:t>
                        </m:r>
                      </m:num>
                      <m:den>
                        <m:sSub>
                          <m:sSubPr>
                            <m:ctrlPr>
                              <a:rPr lang="en-US" sz="9600" b="1" i="1">
                                <a:solidFill>
                                  <a:srgbClr val="0070C0"/>
                                </a:solidFill>
                                <a:latin typeface="Cambria Math" panose="02040503050406030204" pitchFamily="18" charset="0"/>
                              </a:rPr>
                            </m:ctrlPr>
                          </m:sSubPr>
                          <m:e>
                            <m:r>
                              <a:rPr lang="en-US" sz="9600" b="1" i="1">
                                <a:solidFill>
                                  <a:srgbClr val="0070C0"/>
                                </a:solidFill>
                                <a:latin typeface="Cambria Math"/>
                              </a:rPr>
                              <m:t>𝑭</m:t>
                            </m:r>
                          </m:e>
                          <m:sub>
                            <m:r>
                              <a:rPr lang="en-US" sz="9600" b="1" i="1">
                                <a:solidFill>
                                  <a:srgbClr val="0070C0"/>
                                </a:solidFill>
                                <a:latin typeface="Cambria Math"/>
                              </a:rPr>
                              <m:t>𝑨</m:t>
                            </m:r>
                            <m:r>
                              <a:rPr lang="en-US" sz="9600" b="1" i="1">
                                <a:solidFill>
                                  <a:srgbClr val="0070C0"/>
                                </a:solidFill>
                                <a:latin typeface="Cambria Math"/>
                              </a:rPr>
                              <m:t>𝟎</m:t>
                            </m:r>
                          </m:sub>
                        </m:sSub>
                        <m:nary>
                          <m:naryPr>
                            <m:chr m:val="∑"/>
                            <m:subHide m:val="on"/>
                            <m:supHide m:val="on"/>
                            <m:ctrlPr>
                              <a:rPr lang="en-US" sz="9600" b="1" i="1">
                                <a:solidFill>
                                  <a:srgbClr val="0070C0"/>
                                </a:solidFill>
                                <a:latin typeface="Cambria Math" panose="02040503050406030204" pitchFamily="18" charset="0"/>
                                <a:ea typeface="Cambria Math"/>
                              </a:rPr>
                            </m:ctrlPr>
                          </m:naryPr>
                          <m:sub/>
                          <m:sup/>
                          <m:e>
                            <m:r>
                              <a:rPr lang="en-US" sz="9600" b="1" i="1">
                                <a:solidFill>
                                  <a:srgbClr val="0070C0"/>
                                </a:solidFill>
                                <a:latin typeface="Cambria Math"/>
                              </a:rPr>
                              <m:t> (</m:t>
                            </m:r>
                            <m:sSub>
                              <m:sSubPr>
                                <m:ctrlPr>
                                  <a:rPr lang="en-US" sz="9600" b="1" i="1">
                                    <a:solidFill>
                                      <a:srgbClr val="0070C0"/>
                                    </a:solidFill>
                                    <a:latin typeface="Cambria Math" panose="02040503050406030204" pitchFamily="18" charset="0"/>
                                  </a:rPr>
                                </m:ctrlPr>
                              </m:sSubPr>
                              <m:e>
                                <m:r>
                                  <a:rPr lang="el-GR" sz="9600" b="1" i="1">
                                    <a:solidFill>
                                      <a:srgbClr val="0070C0"/>
                                    </a:solidFill>
                                    <a:latin typeface="Cambria Math"/>
                                    <a:ea typeface="Cambria Math"/>
                                  </a:rPr>
                                  <m:t>𝜱</m:t>
                                </m:r>
                              </m:e>
                              <m:sub>
                                <m:r>
                                  <a:rPr lang="en-US" sz="9600" b="1" i="1">
                                    <a:solidFill>
                                      <a:srgbClr val="0070C0"/>
                                    </a:solidFill>
                                    <a:latin typeface="Cambria Math"/>
                                  </a:rPr>
                                  <m:t>𝒊</m:t>
                                </m:r>
                              </m:sub>
                            </m:sSub>
                            <m:sSub>
                              <m:sSubPr>
                                <m:ctrlPr>
                                  <a:rPr lang="en-US" sz="9600" b="1" i="1">
                                    <a:solidFill>
                                      <a:srgbClr val="0070C0"/>
                                    </a:solidFill>
                                    <a:latin typeface="Cambria Math" panose="02040503050406030204" pitchFamily="18" charset="0"/>
                                    <a:ea typeface="Cambria Math"/>
                                  </a:rPr>
                                </m:ctrlPr>
                              </m:sSubPr>
                              <m:e>
                                <m:r>
                                  <a:rPr lang="en-US" sz="9600" b="1" i="1">
                                    <a:solidFill>
                                      <a:srgbClr val="0070C0"/>
                                    </a:solidFill>
                                    <a:latin typeface="Cambria Math"/>
                                    <a:ea typeface="Cambria Math"/>
                                  </a:rPr>
                                  <m:t>𝑪</m:t>
                                </m:r>
                              </m:e>
                              <m:sub>
                                <m:sSub>
                                  <m:sSubPr>
                                    <m:ctrlPr>
                                      <a:rPr lang="en-US" sz="9600" b="1" i="1">
                                        <a:solidFill>
                                          <a:srgbClr val="0070C0"/>
                                        </a:solidFill>
                                        <a:latin typeface="Cambria Math" panose="02040503050406030204" pitchFamily="18" charset="0"/>
                                        <a:ea typeface="Cambria Math"/>
                                      </a:rPr>
                                    </m:ctrlPr>
                                  </m:sSubPr>
                                  <m:e>
                                    <m:r>
                                      <a:rPr lang="en-US" sz="9600" b="1" i="1">
                                        <a:solidFill>
                                          <a:srgbClr val="0070C0"/>
                                        </a:solidFill>
                                        <a:latin typeface="Cambria Math"/>
                                        <a:ea typeface="Cambria Math"/>
                                      </a:rPr>
                                      <m:t>𝑷</m:t>
                                    </m:r>
                                  </m:e>
                                  <m:sub>
                                    <m:r>
                                      <a:rPr lang="en-US" sz="9600" b="1" i="1">
                                        <a:solidFill>
                                          <a:srgbClr val="0070C0"/>
                                        </a:solidFill>
                                        <a:latin typeface="Cambria Math"/>
                                        <a:ea typeface="Cambria Math"/>
                                      </a:rPr>
                                      <m:t>𝒊</m:t>
                                    </m:r>
                                  </m:sub>
                                </m:sSub>
                              </m:sub>
                            </m:sSub>
                            <m:r>
                              <a:rPr lang="en-US" sz="9600" b="1" i="1">
                                <a:solidFill>
                                  <a:srgbClr val="0070C0"/>
                                </a:solidFill>
                                <a:latin typeface="Cambria Math"/>
                              </a:rPr>
                              <m:t>)</m:t>
                            </m:r>
                            <m:r>
                              <a:rPr lang="en-US" sz="9600" b="1" i="1">
                                <a:solidFill>
                                  <a:srgbClr val="0070C0"/>
                                </a:solidFill>
                                <a:latin typeface="Cambria Math"/>
                                <a:ea typeface="Cambria Math"/>
                              </a:rPr>
                              <m:t> </m:t>
                            </m:r>
                          </m:e>
                        </m:nary>
                      </m:den>
                    </m:f>
                  </m:oMath>
                </a14:m>
                <a:r>
                  <a:rPr lang="en-US" sz="9600" b="1" dirty="0">
                    <a:solidFill>
                      <a:srgbClr val="0070C0"/>
                    </a:solidFill>
                    <a:latin typeface="Times New Roman" panose="02020603050405020304" pitchFamily="18" charset="0"/>
                    <a:cs typeface="Times New Roman" panose="02020603050405020304" pitchFamily="18" charset="0"/>
                  </a:rPr>
                  <a:t>                                            (6.41)</a:t>
                </a:r>
              </a:p>
              <a:p>
                <a:pPr marL="0" indent="0">
                  <a:lnSpc>
                    <a:spcPct val="120000"/>
                  </a:lnSpc>
                  <a:buNone/>
                </a:pPr>
                <a:r>
                  <a:rPr lang="en-US" sz="9600" dirty="0">
                    <a:latin typeface="Times New Roman" panose="02020603050405020304" pitchFamily="18" charset="0"/>
                    <a:cs typeface="Times New Roman" panose="02020603050405020304" pitchFamily="18" charset="0"/>
                  </a:rPr>
                  <a:t>When the rate of  heat generated is greater than the rate of heat removed, the temperature increases in a PFR. </a:t>
                </a:r>
              </a:p>
              <a:p>
                <a:pPr marL="0" indent="0">
                  <a:lnSpc>
                    <a:spcPct val="170000"/>
                  </a:lnSpc>
                  <a:buNone/>
                </a:pPr>
                <a:endParaRPr lang="en-US" sz="96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436D63C-96CA-CAE4-2F83-80975A9934EB}"/>
                  </a:ext>
                </a:extLst>
              </p:cNvPr>
              <p:cNvSpPr>
                <a:spLocks noGrp="1" noRot="1" noChangeAspect="1" noMove="1" noResize="1" noEditPoints="1" noAdjustHandles="1" noChangeArrowheads="1" noChangeShapeType="1" noTextEdit="1"/>
              </p:cNvSpPr>
              <p:nvPr>
                <p:ph idx="1"/>
              </p:nvPr>
            </p:nvSpPr>
            <p:spPr>
              <a:xfrm>
                <a:off x="381000" y="685800"/>
                <a:ext cx="8534400" cy="5305424"/>
              </a:xfrm>
              <a:blipFill>
                <a:blip r:embed="rId2"/>
                <a:stretch>
                  <a:fillRect l="-1143" t="-920" r="-857"/>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DE291D7B-2789-1C50-B8CC-072CEF43044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0F746814-0842-5D3A-158E-A77B4A5F8F3C}"/>
              </a:ext>
            </a:extLst>
          </p:cNvPr>
          <p:cNvSpPr>
            <a:spLocks noGrp="1"/>
          </p:cNvSpPr>
          <p:nvPr>
            <p:ph type="title"/>
          </p:nvPr>
        </p:nvSpPr>
        <p:spPr>
          <a:xfrm>
            <a:off x="457200" y="136525"/>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C5F0E53C-7663-5EEA-1BF1-FEBBEA0B6BBB}"/>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5F9EEC2F-A7FF-533A-BAF8-032B0BC2DA82}"/>
              </a:ext>
            </a:extLst>
          </p:cNvPr>
          <p:cNvCxnSpPr>
            <a:cxnSpLocks/>
          </p:cNvCxnSpPr>
          <p:nvPr/>
        </p:nvCxnSpPr>
        <p:spPr>
          <a:xfrm>
            <a:off x="-76200" y="593724"/>
            <a:ext cx="92202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B89EEBCE-2F81-9B20-0538-491FE49653CC}"/>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828927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B635246-43BE-B0A4-AC04-483837A4486F}"/>
                  </a:ext>
                </a:extLst>
              </p:cNvPr>
              <p:cNvSpPr>
                <a:spLocks noGrp="1"/>
              </p:cNvSpPr>
              <p:nvPr>
                <p:ph idx="1"/>
              </p:nvPr>
            </p:nvSpPr>
            <p:spPr>
              <a:xfrm>
                <a:off x="457200" y="838200"/>
                <a:ext cx="8229600" cy="5410200"/>
              </a:xfrm>
            </p:spPr>
            <p:txBody>
              <a:bodyPr>
                <a:normAutofit/>
              </a:bodyPr>
              <a:lstStyle/>
              <a:p>
                <a:pPr marL="0" indent="0" algn="just">
                  <a:buNone/>
                </a:pPr>
                <a:r>
                  <a:rPr lang="en-US" sz="2400" dirty="0">
                    <a:solidFill>
                      <a:srgbClr val="C00000"/>
                    </a:solidFill>
                    <a:latin typeface="Times New Roman" panose="02020603050405020304" pitchFamily="18" charset="0"/>
                    <a:cs typeface="Times New Roman" panose="02020603050405020304" pitchFamily="18" charset="0"/>
                  </a:rPr>
                  <a:t>For </a:t>
                </a:r>
                <a:r>
                  <a:rPr lang="en-US" sz="2400" b="1" dirty="0">
                    <a:solidFill>
                      <a:srgbClr val="C00000"/>
                    </a:solidFill>
                    <a:latin typeface="Times New Roman" panose="02020603050405020304" pitchFamily="18" charset="0"/>
                    <a:cs typeface="Times New Roman" panose="02020603050405020304" pitchFamily="18" charset="0"/>
                  </a:rPr>
                  <a:t>adiabatic</a:t>
                </a:r>
                <a:r>
                  <a:rPr lang="en-US" sz="2400" dirty="0">
                    <a:solidFill>
                      <a:srgbClr val="C00000"/>
                    </a:solidFill>
                    <a:latin typeface="Times New Roman" panose="02020603050405020304" pitchFamily="18" charset="0"/>
                    <a:cs typeface="Times New Roman" panose="02020603050405020304" pitchFamily="18" charset="0"/>
                  </a:rPr>
                  <a:t> non-isothermal PFR,  the term rate of heat addition is zero.</a:t>
                </a:r>
              </a:p>
              <a:p>
                <a:pPr marL="0" indent="0" algn="just">
                  <a:buNone/>
                </a:pPr>
                <a:r>
                  <a:rPr lang="en-US" sz="2400" b="1" dirty="0">
                    <a:solidFill>
                      <a:srgbClr val="C00000"/>
                    </a:solidFill>
                    <a:latin typeface="Times New Roman" panose="02020603050405020304" pitchFamily="18" charset="0"/>
                    <a:cs typeface="Times New Roman" panose="02020603050405020304" pitchFamily="18" charset="0"/>
                  </a:rPr>
                  <a:t> </a:t>
                </a:r>
                <a14:m>
                  <m:oMath xmlns:m="http://schemas.openxmlformats.org/officeDocument/2006/math">
                    <m:r>
                      <a:rPr lang="en-US" sz="2400" b="0" i="1" smtClean="0">
                        <a:latin typeface="Cambria Math"/>
                      </a:rPr>
                      <m:t>𝑄</m:t>
                    </m:r>
                    <m:r>
                      <a:rPr lang="en-US" sz="2400" b="0" i="1" smtClean="0">
                        <a:latin typeface="Cambria Math"/>
                      </a:rPr>
                      <m:t>=</m:t>
                    </m:r>
                    <m:r>
                      <a:rPr lang="en-US" sz="2400" i="1">
                        <a:latin typeface="Cambria Math"/>
                      </a:rPr>
                      <m:t>𝑈𝑎</m:t>
                    </m:r>
                    <m:d>
                      <m:dPr>
                        <m:ctrlPr>
                          <a:rPr lang="en-US" sz="2400" i="1">
                            <a:latin typeface="Cambria Math" panose="02040503050406030204" pitchFamily="18" charset="0"/>
                            <a:ea typeface="Cambria Math"/>
                          </a:rPr>
                        </m:ctrlPr>
                      </m:dPr>
                      <m:e>
                        <m:sSub>
                          <m:sSubPr>
                            <m:ctrlPr>
                              <a:rPr lang="en-US" sz="2400" i="1">
                                <a:latin typeface="Cambria Math" panose="02040503050406030204" pitchFamily="18" charset="0"/>
                                <a:ea typeface="Cambria Math"/>
                              </a:rPr>
                            </m:ctrlPr>
                          </m:sSubPr>
                          <m:e>
                            <m:r>
                              <a:rPr lang="en-US" sz="2400" i="1">
                                <a:latin typeface="Cambria Math"/>
                                <a:ea typeface="Cambria Math"/>
                              </a:rPr>
                              <m:t>𝑇</m:t>
                            </m:r>
                            <m:r>
                              <a:rPr lang="en-US" sz="2400" b="0" i="1" smtClean="0">
                                <a:latin typeface="Cambria Math"/>
                                <a:ea typeface="Cambria Math"/>
                              </a:rPr>
                              <m:t>−</m:t>
                            </m:r>
                            <m:r>
                              <a:rPr lang="en-US" sz="2400" i="1">
                                <a:latin typeface="Cambria Math"/>
                                <a:ea typeface="Cambria Math"/>
                              </a:rPr>
                              <m:t>𝑇</m:t>
                            </m:r>
                          </m:e>
                          <m:sub>
                            <m:r>
                              <a:rPr lang="en-US" sz="2400" i="1">
                                <a:latin typeface="Cambria Math"/>
                                <a:ea typeface="Cambria Math"/>
                              </a:rPr>
                              <m:t>𝑎</m:t>
                            </m:r>
                          </m:sub>
                        </m:sSub>
                      </m:e>
                    </m:d>
                    <m:r>
                      <a:rPr lang="en-US" sz="2400" b="0" i="1" smtClean="0">
                        <a:latin typeface="Cambria Math"/>
                        <a:ea typeface="Cambria Math"/>
                      </a:rPr>
                      <m:t>=0</m:t>
                    </m:r>
                  </m:oMath>
                </a14:m>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(6.42)</a:t>
                </a:r>
              </a:p>
              <a:p>
                <a:pPr marL="0" indent="0" algn="just">
                  <a:buNone/>
                </a:pPr>
                <a:r>
                  <a:rPr lang="en-US" sz="2400" dirty="0">
                    <a:latin typeface="Times New Roman" panose="02020603050405020304" pitchFamily="18" charset="0"/>
                    <a:cs typeface="Times New Roman" panose="02020603050405020304" pitchFamily="18" charset="0"/>
                  </a:rPr>
                  <a:t>The energy balance design equation of non-isothermal PFR is reduced to: </a:t>
                </a:r>
              </a:p>
              <a:p>
                <a:pPr marL="0" indent="0" algn="just">
                  <a:buNone/>
                </a:pPr>
                <a14:m>
                  <m:oMath xmlns:m="http://schemas.openxmlformats.org/officeDocument/2006/math">
                    <m:f>
                      <m:fPr>
                        <m:ctrlPr>
                          <a:rPr lang="en-US" sz="2400" i="1">
                            <a:latin typeface="Cambria Math" panose="02040503050406030204" pitchFamily="18" charset="0"/>
                            <a:ea typeface="Cambria Math"/>
                          </a:rPr>
                        </m:ctrlPr>
                      </m:fPr>
                      <m:num>
                        <m:r>
                          <a:rPr lang="en-US" sz="2400" i="1">
                            <a:latin typeface="Cambria Math"/>
                            <a:ea typeface="Cambria Math"/>
                          </a:rPr>
                          <m:t>𝑑𝑇</m:t>
                        </m:r>
                      </m:num>
                      <m:den>
                        <m:r>
                          <a:rPr lang="en-US" sz="2400" i="1">
                            <a:latin typeface="Cambria Math"/>
                            <a:ea typeface="Cambria Math"/>
                          </a:rPr>
                          <m:t>𝑑𝑉</m:t>
                        </m:r>
                      </m:den>
                    </m:f>
                    <m:r>
                      <a:rPr lang="en-US" sz="2400" i="1">
                        <a:latin typeface="Cambria Math"/>
                        <a:ea typeface="Cambria Math"/>
                      </a:rPr>
                      <m:t>=</m:t>
                    </m:r>
                    <m:f>
                      <m:fPr>
                        <m:ctrlPr>
                          <a:rPr lang="en-US" sz="2400" i="1">
                            <a:latin typeface="Cambria Math" panose="02040503050406030204" pitchFamily="18" charset="0"/>
                            <a:ea typeface="Cambria Math"/>
                          </a:rPr>
                        </m:ctrlPr>
                      </m:fPr>
                      <m:num>
                        <m:sSub>
                          <m:sSubPr>
                            <m:ctrlPr>
                              <a:rPr lang="en-US" sz="2400" i="1">
                                <a:latin typeface="Cambria Math" panose="02040503050406030204" pitchFamily="18" charset="0"/>
                                <a:ea typeface="Cambria Math"/>
                              </a:rPr>
                            </m:ctrlPr>
                          </m:sSubPr>
                          <m:e>
                            <m:r>
                              <a:rPr lang="en-US" sz="2400" i="1">
                                <a:latin typeface="Cambria Math"/>
                                <a:ea typeface="Cambria Math"/>
                              </a:rPr>
                              <m:t>∆</m:t>
                            </m:r>
                            <m:r>
                              <a:rPr lang="en-US" sz="2400" i="1">
                                <a:latin typeface="Cambria Math"/>
                                <a:ea typeface="Cambria Math"/>
                              </a:rPr>
                              <m:t>𝐻</m:t>
                            </m:r>
                          </m:e>
                          <m:sub>
                            <m:r>
                              <a:rPr lang="en-US" sz="2400" i="1">
                                <a:latin typeface="Cambria Math"/>
                                <a:ea typeface="Cambria Math"/>
                              </a:rPr>
                              <m:t>𝑅𝑥</m:t>
                            </m:r>
                          </m:sub>
                        </m:sSub>
                        <m:sSub>
                          <m:sSubPr>
                            <m:ctrlPr>
                              <a:rPr lang="en-US" sz="2400" i="1">
                                <a:latin typeface="Cambria Math" panose="02040503050406030204" pitchFamily="18" charset="0"/>
                                <a:ea typeface="Cambria Math"/>
                              </a:rPr>
                            </m:ctrlPr>
                          </m:sSubPr>
                          <m:e>
                            <m:r>
                              <a:rPr lang="en-US" sz="2400" i="1">
                                <a:latin typeface="Cambria Math"/>
                                <a:ea typeface="Cambria Math"/>
                              </a:rPr>
                              <m:t>(</m:t>
                            </m:r>
                            <m:r>
                              <a:rPr lang="en-US" sz="2400" i="1">
                                <a:latin typeface="Cambria Math"/>
                                <a:ea typeface="Cambria Math"/>
                              </a:rPr>
                              <m:t>𝑟</m:t>
                            </m:r>
                          </m:e>
                          <m:sub>
                            <m:r>
                              <a:rPr lang="en-US" sz="2400" i="1">
                                <a:latin typeface="Cambria Math"/>
                                <a:ea typeface="Cambria Math"/>
                              </a:rPr>
                              <m:t>𝐴</m:t>
                            </m:r>
                          </m:sub>
                        </m:sSub>
                        <m:r>
                          <a:rPr lang="en-US" sz="2400" i="1">
                            <a:latin typeface="Cambria Math"/>
                            <a:ea typeface="Cambria Math"/>
                          </a:rPr>
                          <m:t>) </m:t>
                        </m:r>
                      </m:num>
                      <m:den>
                        <m:nary>
                          <m:naryPr>
                            <m:chr m:val="∑"/>
                            <m:subHide m:val="on"/>
                            <m:supHide m:val="on"/>
                            <m:ctrlPr>
                              <a:rPr lang="en-US" sz="2400" i="1">
                                <a:latin typeface="Cambria Math" panose="02040503050406030204" pitchFamily="18" charset="0"/>
                                <a:ea typeface="Cambria Math"/>
                              </a:rPr>
                            </m:ctrlPr>
                          </m:naryPr>
                          <m:sub/>
                          <m:sup/>
                          <m:e>
                            <m:sSub>
                              <m:sSubPr>
                                <m:ctrlPr>
                                  <a:rPr lang="en-US" sz="2400" i="1">
                                    <a:latin typeface="Cambria Math" panose="02040503050406030204" pitchFamily="18" charset="0"/>
                                    <a:ea typeface="Cambria Math"/>
                                  </a:rPr>
                                </m:ctrlPr>
                              </m:sSubPr>
                              <m:e>
                                <m:r>
                                  <a:rPr lang="en-US" sz="2400" i="1">
                                    <a:latin typeface="Cambria Math"/>
                                    <a:ea typeface="Cambria Math"/>
                                  </a:rPr>
                                  <m:t>𝐹</m:t>
                                </m:r>
                              </m:e>
                              <m:sub>
                                <m:r>
                                  <a:rPr lang="en-US" sz="2400" i="1">
                                    <a:latin typeface="Cambria Math"/>
                                    <a:ea typeface="Cambria Math"/>
                                  </a:rPr>
                                  <m:t>𝑖</m:t>
                                </m:r>
                              </m:sub>
                            </m:sSub>
                            <m:sSub>
                              <m:sSubPr>
                                <m:ctrlPr>
                                  <a:rPr lang="en-US" sz="2400" i="1">
                                    <a:latin typeface="Cambria Math" panose="02040503050406030204" pitchFamily="18" charset="0"/>
                                    <a:ea typeface="Cambria Math"/>
                                  </a:rPr>
                                </m:ctrlPr>
                              </m:sSubPr>
                              <m:e>
                                <m:r>
                                  <a:rPr lang="en-US" sz="2400" i="1">
                                    <a:latin typeface="Cambria Math"/>
                                    <a:ea typeface="Cambria Math"/>
                                  </a:rPr>
                                  <m:t>𝐶</m:t>
                                </m:r>
                              </m:e>
                              <m:sub>
                                <m:sSub>
                                  <m:sSubPr>
                                    <m:ctrlPr>
                                      <a:rPr lang="en-US" sz="2400" i="1">
                                        <a:latin typeface="Cambria Math" panose="02040503050406030204" pitchFamily="18" charset="0"/>
                                        <a:ea typeface="Cambria Math"/>
                                      </a:rPr>
                                    </m:ctrlPr>
                                  </m:sSubPr>
                                  <m:e>
                                    <m:r>
                                      <a:rPr lang="en-US" sz="2400" i="1">
                                        <a:latin typeface="Cambria Math"/>
                                        <a:ea typeface="Cambria Math"/>
                                      </a:rPr>
                                      <m:t>𝑃</m:t>
                                    </m:r>
                                  </m:e>
                                  <m:sub>
                                    <m:r>
                                      <a:rPr lang="en-US" sz="2400" i="1">
                                        <a:latin typeface="Cambria Math"/>
                                        <a:ea typeface="Cambria Math"/>
                                      </a:rPr>
                                      <m:t>𝑖</m:t>
                                    </m:r>
                                  </m:sub>
                                </m:sSub>
                              </m:sub>
                            </m:sSub>
                          </m:e>
                        </m:nary>
                      </m:den>
                    </m:f>
                  </m:oMath>
                </a14:m>
                <a:r>
                  <a:rPr lang="en-US" sz="2400" dirty="0">
                    <a:latin typeface="Times New Roman" panose="02020603050405020304" pitchFamily="18" charset="0"/>
                    <a:cs typeface="Times New Roman" panose="02020603050405020304" pitchFamily="18" charset="0"/>
                  </a:rPr>
                  <a:t>                                                          (6.43)</a:t>
                </a:r>
              </a:p>
              <a:p>
                <a:pPr marL="0" indent="0" algn="just">
                  <a:buNone/>
                </a:pPr>
                <a:r>
                  <a:rPr lang="en-US" sz="2400" dirty="0">
                    <a:latin typeface="Times New Roman" panose="02020603050405020304" pitchFamily="18" charset="0"/>
                    <a:cs typeface="Times New Roman" panose="02020603050405020304" pitchFamily="18" charset="0"/>
                  </a:rPr>
                  <a:t>For </a:t>
                </a:r>
                <a:r>
                  <a:rPr lang="en-US" sz="2400" b="1" dirty="0">
                    <a:latin typeface="Times New Roman" panose="02020603050405020304" pitchFamily="18" charset="0"/>
                    <a:cs typeface="Times New Roman" panose="02020603050405020304" pitchFamily="18" charset="0"/>
                  </a:rPr>
                  <a:t>adiabatic operation</a:t>
                </a:r>
                <a:r>
                  <a:rPr lang="en-US" sz="2400" dirty="0">
                    <a:latin typeface="Times New Roman" panose="02020603050405020304" pitchFamily="18" charset="0"/>
                    <a:cs typeface="Times New Roman" panose="02020603050405020304" pitchFamily="18" charset="0"/>
                  </a:rPr>
                  <a:t>, the temperature gradient in PFR is occurred due to </a:t>
                </a:r>
                <a:r>
                  <a:rPr lang="en-US" sz="2400" b="1" dirty="0">
                    <a:solidFill>
                      <a:srgbClr val="0070C0"/>
                    </a:solidFill>
                    <a:latin typeface="Times New Roman" panose="02020603050405020304" pitchFamily="18" charset="0"/>
                    <a:cs typeface="Times New Roman" panose="02020603050405020304" pitchFamily="18" charset="0"/>
                  </a:rPr>
                  <a:t>heat generation by exothermic reaction</a:t>
                </a:r>
                <a:r>
                  <a:rPr lang="en-US" sz="2400" dirty="0">
                    <a:latin typeface="Times New Roman" panose="02020603050405020304" pitchFamily="18" charset="0"/>
                    <a:cs typeface="Times New Roman" panose="02020603050405020304" pitchFamily="18" charset="0"/>
                  </a:rPr>
                  <a:t>.</a:t>
                </a:r>
              </a:p>
              <a:p>
                <a:pPr marL="0" indent="0">
                  <a:buNone/>
                </a:pPr>
                <a:r>
                  <a:rPr lang="en-US" sz="2800" b="1" dirty="0">
                    <a:solidFill>
                      <a:srgbClr val="7030A0"/>
                    </a:solidFill>
                    <a:latin typeface="Times New Roman" panose="02020603050405020304" pitchFamily="18" charset="0"/>
                    <a:cs typeface="Times New Roman" panose="02020603050405020304" pitchFamily="18" charset="0"/>
                  </a:rPr>
                  <a:t>   </a:t>
                </a:r>
                <a:endParaRPr lang="en-US" dirty="0"/>
              </a:p>
            </p:txBody>
          </p:sp>
        </mc:Choice>
        <mc:Fallback xmlns="">
          <p:sp>
            <p:nvSpPr>
              <p:cNvPr id="3" name="Content Placeholder 2">
                <a:extLst>
                  <a:ext uri="{FF2B5EF4-FFF2-40B4-BE49-F238E27FC236}">
                    <a16:creationId xmlns:a16="http://schemas.microsoft.com/office/drawing/2014/main" id="{3B635246-43BE-B0A4-AC04-483837A4486F}"/>
                  </a:ext>
                </a:extLst>
              </p:cNvPr>
              <p:cNvSpPr>
                <a:spLocks noGrp="1" noRot="1" noChangeAspect="1" noMove="1" noResize="1" noEditPoints="1" noAdjustHandles="1" noChangeArrowheads="1" noChangeShapeType="1" noTextEdit="1"/>
              </p:cNvSpPr>
              <p:nvPr>
                <p:ph idx="1"/>
              </p:nvPr>
            </p:nvSpPr>
            <p:spPr>
              <a:xfrm>
                <a:off x="457200" y="838200"/>
                <a:ext cx="8229600" cy="5410200"/>
              </a:xfrm>
              <a:blipFill>
                <a:blip r:embed="rId2"/>
                <a:stretch>
                  <a:fillRect l="-1111" t="-902" r="-1111"/>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C8364C95-0462-A4A3-1666-830FE99AEF7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7CD7EFA2-C76A-E43A-53E3-1313AC81A8A6}"/>
              </a:ext>
            </a:extLst>
          </p:cNvPr>
          <p:cNvSpPr>
            <a:spLocks noGrp="1"/>
          </p:cNvSpPr>
          <p:nvPr>
            <p:ph type="title"/>
          </p:nvPr>
        </p:nvSpPr>
        <p:spPr>
          <a:xfrm>
            <a:off x="440635" y="184988"/>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51A337CA-2D7A-EB40-E646-166C688E1978}"/>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A285B54B-274B-E8E6-8BA6-CCF633A4C37F}"/>
              </a:ext>
            </a:extLst>
          </p:cNvPr>
          <p:cNvCxnSpPr>
            <a:cxnSpLocks/>
          </p:cNvCxnSpPr>
          <p:nvPr/>
        </p:nvCxnSpPr>
        <p:spPr>
          <a:xfrm>
            <a:off x="0" y="642187"/>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F6BBF6D5-A785-E78E-18EE-606431AD7E15}"/>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604172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2F254C6-4A88-DA74-7AEE-65CE7C602EE1}"/>
                  </a:ext>
                </a:extLst>
              </p:cNvPr>
              <p:cNvSpPr>
                <a:spLocks noGrp="1"/>
              </p:cNvSpPr>
              <p:nvPr>
                <p:ph idx="1"/>
              </p:nvPr>
            </p:nvSpPr>
            <p:spPr>
              <a:xfrm>
                <a:off x="381000" y="642188"/>
                <a:ext cx="8534400" cy="5300576"/>
              </a:xfrm>
            </p:spPr>
            <p:txBody>
              <a:bodyPr>
                <a:normAutofit fontScale="25000" lnSpcReduction="20000"/>
              </a:bodyPr>
              <a:lstStyle/>
              <a:p>
                <a:pPr marL="0" indent="0">
                  <a:lnSpc>
                    <a:spcPct val="120000"/>
                  </a:lnSpc>
                  <a:buNone/>
                </a:pPr>
                <a:r>
                  <a:rPr lang="en-US" sz="800" dirty="0"/>
                  <a:t> </a:t>
                </a:r>
                <a:r>
                  <a:rPr lang="en-US" sz="8800" dirty="0">
                    <a:latin typeface="Times New Roman" panose="02020603050405020304" pitchFamily="18" charset="0"/>
                    <a:cs typeface="Times New Roman" panose="02020603050405020304" pitchFamily="18" charset="0"/>
                  </a:rPr>
                  <a:t>The rates of heat generation and  heat removal  can be written as follows:</a:t>
                </a:r>
                <a:endParaRPr lang="en-US" sz="8800" dirty="0">
                  <a:latin typeface="Times New Roman" panose="02020603050405020304" pitchFamily="18" charset="0"/>
                  <a:ea typeface="Cambria Math"/>
                  <a:cs typeface="Times New Roman" panose="02020603050405020304" pitchFamily="18" charset="0"/>
                </a:endParaRPr>
              </a:p>
              <a:p>
                <a:pPr marL="0" indent="0">
                  <a:lnSpc>
                    <a:spcPct val="120000"/>
                  </a:lnSpc>
                  <a:buNone/>
                </a:pPr>
                <a14:m>
                  <m:oMath xmlns:m="http://schemas.openxmlformats.org/officeDocument/2006/math">
                    <m:sSub>
                      <m:sSubPr>
                        <m:ctrlPr>
                          <a:rPr lang="en-US" sz="8800" i="1">
                            <a:latin typeface="Cambria Math" panose="02040503050406030204" pitchFamily="18" charset="0"/>
                            <a:ea typeface="Cambria Math"/>
                          </a:rPr>
                        </m:ctrlPr>
                      </m:sSubPr>
                      <m:e>
                        <m:sSub>
                          <m:sSubPr>
                            <m:ctrlPr>
                              <a:rPr lang="en-US" sz="8800" i="1">
                                <a:latin typeface="Cambria Math" panose="02040503050406030204" pitchFamily="18" charset="0"/>
                                <a:ea typeface="Cambria Math"/>
                              </a:rPr>
                            </m:ctrlPr>
                          </m:sSubPr>
                          <m:e>
                            <m:r>
                              <a:rPr lang="en-US" sz="8800" i="1">
                                <a:latin typeface="Cambria Math"/>
                                <a:ea typeface="Cambria Math"/>
                              </a:rPr>
                              <m:t>𝑄</m:t>
                            </m:r>
                          </m:e>
                          <m:sub>
                            <m:r>
                              <a:rPr lang="en-US" sz="8800" i="1">
                                <a:latin typeface="Cambria Math"/>
                                <a:ea typeface="Cambria Math"/>
                              </a:rPr>
                              <m:t>𝑔</m:t>
                            </m:r>
                          </m:sub>
                        </m:sSub>
                        <m:r>
                          <a:rPr lang="en-US" sz="8800" i="1">
                            <a:latin typeface="Cambria Math"/>
                            <a:ea typeface="Cambria Math"/>
                          </a:rPr>
                          <m:t>=∆</m:t>
                        </m:r>
                        <m:r>
                          <a:rPr lang="en-US" sz="8800" i="1">
                            <a:latin typeface="Cambria Math"/>
                            <a:ea typeface="Cambria Math"/>
                          </a:rPr>
                          <m:t>𝐻</m:t>
                        </m:r>
                      </m:e>
                      <m:sub>
                        <m:r>
                          <a:rPr lang="en-US" sz="8800" i="1">
                            <a:latin typeface="Cambria Math"/>
                            <a:ea typeface="Cambria Math"/>
                          </a:rPr>
                          <m:t>𝑅𝑥</m:t>
                        </m:r>
                      </m:sub>
                    </m:sSub>
                    <m:d>
                      <m:dPr>
                        <m:ctrlPr>
                          <a:rPr lang="en-US" sz="8800" i="1">
                            <a:latin typeface="Cambria Math" panose="02040503050406030204" pitchFamily="18" charset="0"/>
                            <a:ea typeface="Cambria Math"/>
                          </a:rPr>
                        </m:ctrlPr>
                      </m:dPr>
                      <m:e>
                        <m:sSub>
                          <m:sSubPr>
                            <m:ctrlPr>
                              <a:rPr lang="en-US" sz="8800" i="1">
                                <a:latin typeface="Cambria Math" panose="02040503050406030204" pitchFamily="18" charset="0"/>
                                <a:ea typeface="Cambria Math"/>
                              </a:rPr>
                            </m:ctrlPr>
                          </m:sSubPr>
                          <m:e>
                            <m:r>
                              <a:rPr lang="en-US" sz="8800" i="1">
                                <a:latin typeface="Cambria Math"/>
                                <a:ea typeface="Cambria Math"/>
                              </a:rPr>
                              <m:t>𝑟</m:t>
                            </m:r>
                          </m:e>
                          <m:sub>
                            <m:r>
                              <a:rPr lang="en-US" sz="8800" i="1">
                                <a:latin typeface="Cambria Math"/>
                                <a:ea typeface="Cambria Math"/>
                              </a:rPr>
                              <m:t>𝐴</m:t>
                            </m:r>
                          </m:sub>
                        </m:sSub>
                      </m:e>
                    </m:d>
                  </m:oMath>
                </a14:m>
                <a:r>
                  <a:rPr lang="en-US" sz="8800" dirty="0">
                    <a:latin typeface="Times New Roman" panose="02020603050405020304" pitchFamily="18" charset="0"/>
                    <a:cs typeface="Times New Roman" panose="02020603050405020304" pitchFamily="18" charset="0"/>
                  </a:rPr>
                  <a:t>                                                       (6.44)</a:t>
                </a:r>
              </a:p>
              <a:p>
                <a:pPr marL="0" indent="0">
                  <a:lnSpc>
                    <a:spcPct val="120000"/>
                  </a:lnSpc>
                  <a:buNone/>
                </a:pPr>
                <a14:m>
                  <m:oMath xmlns:m="http://schemas.openxmlformats.org/officeDocument/2006/math">
                    <m:sSub>
                      <m:sSubPr>
                        <m:ctrlPr>
                          <a:rPr lang="en-US" sz="8800" i="1">
                            <a:latin typeface="Cambria Math" panose="02040503050406030204" pitchFamily="18" charset="0"/>
                            <a:ea typeface="Cambria Math"/>
                          </a:rPr>
                        </m:ctrlPr>
                      </m:sSubPr>
                      <m:e>
                        <m:r>
                          <a:rPr lang="en-US" sz="8800" i="1">
                            <a:latin typeface="Cambria Math"/>
                            <a:ea typeface="Cambria Math"/>
                          </a:rPr>
                          <m:t>𝑄</m:t>
                        </m:r>
                      </m:e>
                      <m:sub>
                        <m:r>
                          <a:rPr lang="en-US" sz="8800" i="1">
                            <a:latin typeface="Cambria Math"/>
                            <a:ea typeface="Cambria Math"/>
                          </a:rPr>
                          <m:t>𝑟</m:t>
                        </m:r>
                      </m:sub>
                    </m:sSub>
                    <m:r>
                      <a:rPr lang="en-US" sz="8800" i="1">
                        <a:latin typeface="Cambria Math"/>
                        <a:ea typeface="Cambria Math"/>
                      </a:rPr>
                      <m:t>=</m:t>
                    </m:r>
                    <m:r>
                      <a:rPr lang="en-US" sz="8800" i="1">
                        <a:latin typeface="Cambria Math"/>
                        <a:ea typeface="Cambria Math"/>
                      </a:rPr>
                      <m:t>𝑈𝑎</m:t>
                    </m:r>
                    <m:r>
                      <a:rPr lang="en-US" sz="8800" i="1">
                        <a:latin typeface="Cambria Math"/>
                        <a:ea typeface="Cambria Math"/>
                      </a:rPr>
                      <m:t>(</m:t>
                    </m:r>
                    <m:r>
                      <a:rPr lang="en-US" sz="8800" i="1">
                        <a:latin typeface="Cambria Math"/>
                        <a:ea typeface="Cambria Math"/>
                      </a:rPr>
                      <m:t>𝑇</m:t>
                    </m:r>
                    <m:r>
                      <a:rPr lang="en-US" sz="8800" i="1">
                        <a:latin typeface="Cambria Math"/>
                        <a:ea typeface="Cambria Math"/>
                      </a:rPr>
                      <m:t>−</m:t>
                    </m:r>
                    <m:sSub>
                      <m:sSubPr>
                        <m:ctrlPr>
                          <a:rPr lang="en-US" sz="8800" i="1">
                            <a:latin typeface="Cambria Math" panose="02040503050406030204" pitchFamily="18" charset="0"/>
                            <a:ea typeface="Cambria Math"/>
                          </a:rPr>
                        </m:ctrlPr>
                      </m:sSubPr>
                      <m:e>
                        <m:r>
                          <a:rPr lang="en-US" sz="8800" i="1">
                            <a:latin typeface="Cambria Math"/>
                            <a:ea typeface="Cambria Math"/>
                          </a:rPr>
                          <m:t>𝑇</m:t>
                        </m:r>
                      </m:e>
                      <m:sub>
                        <m:r>
                          <a:rPr lang="en-US" sz="8800" i="1">
                            <a:latin typeface="Cambria Math"/>
                            <a:ea typeface="Cambria Math"/>
                          </a:rPr>
                          <m:t>𝑎</m:t>
                        </m:r>
                      </m:sub>
                    </m:sSub>
                    <m:r>
                      <a:rPr lang="en-US" sz="8800" i="1">
                        <a:latin typeface="Cambria Math"/>
                        <a:ea typeface="Cambria Math"/>
                      </a:rPr>
                      <m:t>)</m:t>
                    </m:r>
                  </m:oMath>
                </a14:m>
                <a:r>
                  <a:rPr lang="en-US" sz="8800" dirty="0">
                    <a:latin typeface="Times New Roman" panose="02020603050405020304" pitchFamily="18" charset="0"/>
                    <a:cs typeface="Times New Roman" panose="02020603050405020304" pitchFamily="18" charset="0"/>
                  </a:rPr>
                  <a:t>                                                    (6.45)</a:t>
                </a:r>
              </a:p>
              <a:p>
                <a:pPr marL="0" indent="0">
                  <a:lnSpc>
                    <a:spcPct val="120000"/>
                  </a:lnSpc>
                  <a:buNone/>
                </a:pPr>
                <a:r>
                  <a:rPr lang="en-US" sz="8800" dirty="0">
                    <a:latin typeface="Times New Roman" panose="02020603050405020304" pitchFamily="18" charset="0"/>
                    <a:cs typeface="Times New Roman" panose="02020603050405020304" pitchFamily="18" charset="0"/>
                  </a:rPr>
                  <a:t>Where: </a:t>
                </a:r>
                <a:r>
                  <a:rPr lang="en-US" sz="8800" dirty="0" err="1">
                    <a:latin typeface="Times New Roman" panose="02020603050405020304" pitchFamily="18" charset="0"/>
                    <a:cs typeface="Times New Roman" panose="02020603050405020304" pitchFamily="18" charset="0"/>
                  </a:rPr>
                  <a:t>Q</a:t>
                </a:r>
                <a:r>
                  <a:rPr lang="en-US" sz="8800" baseline="-25000" dirty="0" err="1">
                    <a:latin typeface="Times New Roman" panose="02020603050405020304" pitchFamily="18" charset="0"/>
                    <a:cs typeface="Times New Roman" panose="02020603050405020304" pitchFamily="18" charset="0"/>
                  </a:rPr>
                  <a:t>g</a:t>
                </a:r>
                <a:r>
                  <a:rPr lang="en-US" sz="8800" dirty="0">
                    <a:latin typeface="Times New Roman" panose="02020603050405020304" pitchFamily="18" charset="0"/>
                    <a:cs typeface="Times New Roman" panose="02020603050405020304" pitchFamily="18" charset="0"/>
                  </a:rPr>
                  <a:t> is heat generated, and </a:t>
                </a:r>
                <a:r>
                  <a:rPr lang="en-US" sz="8800" dirty="0" err="1">
                    <a:latin typeface="Times New Roman" panose="02020603050405020304" pitchFamily="18" charset="0"/>
                    <a:cs typeface="Times New Roman" panose="02020603050405020304" pitchFamily="18" charset="0"/>
                  </a:rPr>
                  <a:t>Q</a:t>
                </a:r>
                <a:r>
                  <a:rPr lang="en-US" sz="8800" baseline="-25000" dirty="0" err="1">
                    <a:latin typeface="Times New Roman" panose="02020603050405020304" pitchFamily="18" charset="0"/>
                    <a:cs typeface="Times New Roman" panose="02020603050405020304" pitchFamily="18" charset="0"/>
                  </a:rPr>
                  <a:t>r</a:t>
                </a:r>
                <a:r>
                  <a:rPr lang="en-US" sz="8800" dirty="0">
                    <a:latin typeface="Times New Roman" panose="02020603050405020304" pitchFamily="18" charset="0"/>
                    <a:cs typeface="Times New Roman" panose="02020603050405020304" pitchFamily="18" charset="0"/>
                  </a:rPr>
                  <a:t> is heat removed.</a:t>
                </a:r>
              </a:p>
              <a:p>
                <a:pPr marL="0" indent="0" algn="just">
                  <a:lnSpc>
                    <a:spcPct val="120000"/>
                  </a:lnSpc>
                  <a:buNone/>
                </a:pPr>
                <a:r>
                  <a:rPr lang="en-US" sz="8800" dirty="0">
                    <a:solidFill>
                      <a:srgbClr val="C00000"/>
                    </a:solidFill>
                    <a:latin typeface="Times New Roman" panose="02020603050405020304" pitchFamily="18" charset="0"/>
                    <a:cs typeface="Times New Roman" panose="02020603050405020304" pitchFamily="18" charset="0"/>
                  </a:rPr>
                  <a:t>The energy balance  design equation of  non-isothermal PFR in terms of heat generation and  heat removal is given by:</a:t>
                </a:r>
                <a:endParaRPr lang="en-US" sz="8800" dirty="0">
                  <a:latin typeface="Times New Roman" panose="02020603050405020304" pitchFamily="18" charset="0"/>
                  <a:cs typeface="Times New Roman" panose="02020603050405020304" pitchFamily="18" charset="0"/>
                </a:endParaRPr>
              </a:p>
              <a:p>
                <a:pPr marL="0" indent="0">
                  <a:lnSpc>
                    <a:spcPct val="120000"/>
                  </a:lnSpc>
                  <a:buNone/>
                </a:pPr>
                <a:r>
                  <a:rPr lang="en-US" sz="96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9600" i="1">
                            <a:latin typeface="Cambria Math" panose="02040503050406030204" pitchFamily="18" charset="0"/>
                            <a:ea typeface="Cambria Math"/>
                          </a:rPr>
                        </m:ctrlPr>
                      </m:fPr>
                      <m:num>
                        <m:r>
                          <a:rPr lang="en-US" sz="9600" i="1">
                            <a:latin typeface="Cambria Math"/>
                            <a:ea typeface="Cambria Math"/>
                          </a:rPr>
                          <m:t>𝑑𝑇</m:t>
                        </m:r>
                      </m:num>
                      <m:den>
                        <m:r>
                          <a:rPr lang="en-US" sz="9600" i="1">
                            <a:latin typeface="Cambria Math"/>
                            <a:ea typeface="Cambria Math"/>
                          </a:rPr>
                          <m:t>𝑑𝑉</m:t>
                        </m:r>
                      </m:den>
                    </m:f>
                    <m:r>
                      <a:rPr lang="en-US" sz="9600" i="1">
                        <a:latin typeface="Cambria Math"/>
                        <a:ea typeface="Cambria Math"/>
                      </a:rPr>
                      <m:t>=</m:t>
                    </m:r>
                    <m:f>
                      <m:fPr>
                        <m:ctrlPr>
                          <a:rPr lang="en-US" sz="9600" i="1">
                            <a:latin typeface="Cambria Math" panose="02040503050406030204" pitchFamily="18" charset="0"/>
                            <a:ea typeface="Cambria Math"/>
                          </a:rPr>
                        </m:ctrlPr>
                      </m:fPr>
                      <m:num>
                        <m:sSub>
                          <m:sSubPr>
                            <m:ctrlPr>
                              <a:rPr lang="en-US" sz="9600" i="1">
                                <a:latin typeface="Cambria Math" panose="02040503050406030204" pitchFamily="18" charset="0"/>
                                <a:ea typeface="Cambria Math"/>
                              </a:rPr>
                            </m:ctrlPr>
                          </m:sSubPr>
                          <m:e>
                            <m:r>
                              <a:rPr lang="en-US" sz="9600" i="1">
                                <a:latin typeface="Cambria Math"/>
                                <a:ea typeface="Cambria Math"/>
                              </a:rPr>
                              <m:t>𝑄</m:t>
                            </m:r>
                          </m:e>
                          <m:sub>
                            <m:r>
                              <a:rPr lang="en-US" sz="9600" i="1">
                                <a:latin typeface="Cambria Math"/>
                                <a:ea typeface="Cambria Math"/>
                              </a:rPr>
                              <m:t>𝑔</m:t>
                            </m:r>
                          </m:sub>
                        </m:sSub>
                        <m:r>
                          <a:rPr lang="en-US" sz="9600" i="1">
                            <a:latin typeface="Cambria Math"/>
                            <a:ea typeface="Cambria Math"/>
                          </a:rPr>
                          <m:t>−</m:t>
                        </m:r>
                        <m:sSub>
                          <m:sSubPr>
                            <m:ctrlPr>
                              <a:rPr lang="en-US" sz="9600" i="1">
                                <a:latin typeface="Cambria Math" panose="02040503050406030204" pitchFamily="18" charset="0"/>
                                <a:ea typeface="Cambria Math"/>
                              </a:rPr>
                            </m:ctrlPr>
                          </m:sSubPr>
                          <m:e>
                            <m:r>
                              <a:rPr lang="en-US" sz="9600" i="1">
                                <a:latin typeface="Cambria Math"/>
                                <a:ea typeface="Cambria Math"/>
                              </a:rPr>
                              <m:t>𝑄</m:t>
                            </m:r>
                          </m:e>
                          <m:sub>
                            <m:r>
                              <a:rPr lang="en-US" sz="9600" i="1">
                                <a:latin typeface="Cambria Math"/>
                                <a:ea typeface="Cambria Math"/>
                              </a:rPr>
                              <m:t>𝑟</m:t>
                            </m:r>
                          </m:sub>
                        </m:sSub>
                      </m:num>
                      <m:den>
                        <m:nary>
                          <m:naryPr>
                            <m:chr m:val="∑"/>
                            <m:subHide m:val="on"/>
                            <m:supHide m:val="on"/>
                            <m:ctrlPr>
                              <a:rPr lang="en-US" sz="9600" i="1">
                                <a:latin typeface="Cambria Math" panose="02040503050406030204" pitchFamily="18" charset="0"/>
                                <a:ea typeface="Cambria Math"/>
                              </a:rPr>
                            </m:ctrlPr>
                          </m:naryPr>
                          <m:sub/>
                          <m:sup/>
                          <m:e>
                            <m:sSub>
                              <m:sSubPr>
                                <m:ctrlPr>
                                  <a:rPr lang="en-US" sz="9600" i="1">
                                    <a:latin typeface="Cambria Math" panose="02040503050406030204" pitchFamily="18" charset="0"/>
                                    <a:ea typeface="Cambria Math"/>
                                  </a:rPr>
                                </m:ctrlPr>
                              </m:sSubPr>
                              <m:e>
                                <m:r>
                                  <a:rPr lang="en-US" sz="9600" i="1">
                                    <a:latin typeface="Cambria Math"/>
                                    <a:ea typeface="Cambria Math"/>
                                  </a:rPr>
                                  <m:t>𝐹</m:t>
                                </m:r>
                              </m:e>
                              <m:sub>
                                <m:r>
                                  <a:rPr lang="en-US" sz="9600" i="1">
                                    <a:latin typeface="Cambria Math"/>
                                    <a:ea typeface="Cambria Math"/>
                                  </a:rPr>
                                  <m:t>𝑖</m:t>
                                </m:r>
                              </m:sub>
                            </m:sSub>
                            <m:sSub>
                              <m:sSubPr>
                                <m:ctrlPr>
                                  <a:rPr lang="en-US" sz="9600" i="1">
                                    <a:latin typeface="Cambria Math" panose="02040503050406030204" pitchFamily="18" charset="0"/>
                                    <a:ea typeface="Cambria Math"/>
                                  </a:rPr>
                                </m:ctrlPr>
                              </m:sSubPr>
                              <m:e>
                                <m:r>
                                  <a:rPr lang="en-US" sz="9600" i="1">
                                    <a:latin typeface="Cambria Math"/>
                                    <a:ea typeface="Cambria Math"/>
                                  </a:rPr>
                                  <m:t>𝐶</m:t>
                                </m:r>
                              </m:e>
                              <m:sub>
                                <m:sSub>
                                  <m:sSubPr>
                                    <m:ctrlPr>
                                      <a:rPr lang="en-US" sz="9600" i="1">
                                        <a:latin typeface="Cambria Math" panose="02040503050406030204" pitchFamily="18" charset="0"/>
                                        <a:ea typeface="Cambria Math"/>
                                      </a:rPr>
                                    </m:ctrlPr>
                                  </m:sSubPr>
                                  <m:e>
                                    <m:r>
                                      <a:rPr lang="en-US" sz="9600" i="1">
                                        <a:latin typeface="Cambria Math"/>
                                        <a:ea typeface="Cambria Math"/>
                                      </a:rPr>
                                      <m:t>𝑃</m:t>
                                    </m:r>
                                  </m:e>
                                  <m:sub>
                                    <m:r>
                                      <a:rPr lang="en-US" sz="9600" i="1">
                                        <a:latin typeface="Cambria Math"/>
                                        <a:ea typeface="Cambria Math"/>
                                      </a:rPr>
                                      <m:t>𝑖</m:t>
                                    </m:r>
                                  </m:sub>
                                </m:sSub>
                              </m:sub>
                            </m:sSub>
                          </m:e>
                        </m:nary>
                      </m:den>
                    </m:f>
                  </m:oMath>
                </a14:m>
                <a:r>
                  <a:rPr lang="en-US" sz="9600" b="1" dirty="0">
                    <a:latin typeface="Times New Roman" panose="02020603050405020304" pitchFamily="18" charset="0"/>
                    <a:cs typeface="Times New Roman" panose="02020603050405020304" pitchFamily="18" charset="0"/>
                  </a:rPr>
                  <a:t>                                                       </a:t>
                </a:r>
                <a:r>
                  <a:rPr lang="en-US" sz="9600" dirty="0">
                    <a:latin typeface="Times New Roman" panose="02020603050405020304" pitchFamily="18" charset="0"/>
                    <a:cs typeface="Times New Roman" panose="02020603050405020304" pitchFamily="18" charset="0"/>
                  </a:rPr>
                  <a:t>(6.46)</a:t>
                </a:r>
              </a:p>
              <a:p>
                <a:pPr marL="0" indent="0" algn="just">
                  <a:lnSpc>
                    <a:spcPct val="120000"/>
                  </a:lnSpc>
                  <a:buNone/>
                </a:pPr>
                <a:r>
                  <a:rPr lang="en-US" sz="8800" dirty="0">
                    <a:latin typeface="Times New Roman" panose="02020603050405020304" pitchFamily="18" charset="0"/>
                    <a:cs typeface="Times New Roman" panose="02020603050405020304" pitchFamily="18" charset="0"/>
                  </a:rPr>
                  <a:t>For exothermic reactions, </a:t>
                </a:r>
                <a14:m>
                  <m:oMath xmlns:m="http://schemas.openxmlformats.org/officeDocument/2006/math">
                    <m:sSub>
                      <m:sSubPr>
                        <m:ctrlPr>
                          <a:rPr lang="en-US" sz="8800" i="1">
                            <a:latin typeface="Cambria Math" panose="02040503050406030204" pitchFamily="18" charset="0"/>
                            <a:ea typeface="Cambria Math"/>
                          </a:rPr>
                        </m:ctrlPr>
                      </m:sSubPr>
                      <m:e>
                        <m:r>
                          <a:rPr lang="en-US" sz="8800" i="1">
                            <a:latin typeface="Cambria Math"/>
                            <a:ea typeface="Cambria Math"/>
                          </a:rPr>
                          <m:t>𝑄</m:t>
                        </m:r>
                      </m:e>
                      <m:sub>
                        <m:r>
                          <a:rPr lang="en-US" sz="8800" i="1">
                            <a:latin typeface="Cambria Math"/>
                            <a:ea typeface="Cambria Math"/>
                          </a:rPr>
                          <m:t>𝑔</m:t>
                        </m:r>
                      </m:sub>
                    </m:sSub>
                  </m:oMath>
                </a14:m>
                <a:r>
                  <a:rPr lang="en-US" sz="8800" i="1" dirty="0">
                    <a:latin typeface="Times New Roman" panose="02020603050405020304" pitchFamily="18" charset="0"/>
                    <a:cs typeface="Times New Roman" panose="02020603050405020304" pitchFamily="18" charset="0"/>
                  </a:rPr>
                  <a:t> </a:t>
                </a:r>
                <a:r>
                  <a:rPr lang="en-US" sz="8800" dirty="0">
                    <a:latin typeface="Times New Roman" panose="02020603050405020304" pitchFamily="18" charset="0"/>
                    <a:cs typeface="Times New Roman" panose="02020603050405020304" pitchFamily="18" charset="0"/>
                  </a:rPr>
                  <a:t>is a positive number since change in heat of reaction and reaction rate of reactant A both have negative sign.</a:t>
                </a:r>
              </a:p>
              <a:p>
                <a:pPr marL="0" indent="0">
                  <a:buNone/>
                </a:pPr>
                <a:r>
                  <a:rPr lang="en-US" sz="9600" dirty="0">
                    <a:latin typeface="Times New Roman" panose="02020603050405020304" pitchFamily="18" charset="0"/>
                    <a:cs typeface="Times New Roman" panose="02020603050405020304" pitchFamily="18" charset="0"/>
                  </a:rPr>
                  <a:t>                                                                                                             </a:t>
                </a:r>
                <a:endParaRPr lang="en-US" sz="9600" b="1" dirty="0">
                  <a:latin typeface="Times New Roman" panose="02020603050405020304" pitchFamily="18" charset="0"/>
                  <a:cs typeface="Times New Roman" panose="02020603050405020304" pitchFamily="18" charset="0"/>
                </a:endParaRPr>
              </a:p>
              <a:p>
                <a:pPr marL="0" indent="0">
                  <a:buNone/>
                </a:pPr>
                <a:endParaRPr lang="en-US" sz="96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2F254C6-4A88-DA74-7AEE-65CE7C602EE1}"/>
                  </a:ext>
                </a:extLst>
              </p:cNvPr>
              <p:cNvSpPr>
                <a:spLocks noGrp="1" noRot="1" noChangeAspect="1" noMove="1" noResize="1" noEditPoints="1" noAdjustHandles="1" noChangeArrowheads="1" noChangeShapeType="1" noTextEdit="1"/>
              </p:cNvSpPr>
              <p:nvPr>
                <p:ph idx="1"/>
              </p:nvPr>
            </p:nvSpPr>
            <p:spPr>
              <a:xfrm>
                <a:off x="381000" y="642188"/>
                <a:ext cx="8534400" cy="5300576"/>
              </a:xfrm>
              <a:blipFill>
                <a:blip r:embed="rId2"/>
                <a:stretch>
                  <a:fillRect l="-929" t="-690" r="-857"/>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408CFA5B-DECE-AE47-97E7-A3E0DF50154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C98191AD-E68A-FDFA-2210-0848C7A104EE}"/>
              </a:ext>
            </a:extLst>
          </p:cNvPr>
          <p:cNvSpPr>
            <a:spLocks noGrp="1"/>
          </p:cNvSpPr>
          <p:nvPr>
            <p:ph type="title"/>
          </p:nvPr>
        </p:nvSpPr>
        <p:spPr>
          <a:xfrm>
            <a:off x="443948" y="184988"/>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D2C025E4-4BCE-93F7-E01E-741B2C2E52F2}"/>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1B00F40B-9656-8EAD-5773-1EE0484EA931}"/>
              </a:ext>
            </a:extLst>
          </p:cNvPr>
          <p:cNvCxnSpPr>
            <a:cxnSpLocks/>
          </p:cNvCxnSpPr>
          <p:nvPr/>
        </p:nvCxnSpPr>
        <p:spPr>
          <a:xfrm>
            <a:off x="0" y="642187"/>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ECA3DBCC-3DF1-1B71-AD0B-4062931EF62C}"/>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76662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C4954CD-B739-747C-1D54-464884E8A4EA}"/>
                  </a:ext>
                </a:extLst>
              </p:cNvPr>
              <p:cNvSpPr>
                <a:spLocks noGrp="1"/>
              </p:cNvSpPr>
              <p:nvPr>
                <p:ph idx="1"/>
              </p:nvPr>
            </p:nvSpPr>
            <p:spPr>
              <a:xfrm>
                <a:off x="304800" y="762000"/>
                <a:ext cx="8686800" cy="5594350"/>
              </a:xfrm>
            </p:spPr>
            <p:txBody>
              <a:bodyPr>
                <a:normAutofit/>
              </a:bodyPr>
              <a:lstStyle/>
              <a:p>
                <a:pPr marL="0" indent="0" algn="just">
                  <a:lnSpc>
                    <a:spcPct val="110000"/>
                  </a:lnSpc>
                  <a:buNone/>
                </a:pPr>
                <a:r>
                  <a:rPr lang="en-US" sz="2800" b="1" dirty="0">
                    <a:solidFill>
                      <a:srgbClr val="7030A0"/>
                    </a:solidFill>
                    <a:latin typeface="Times New Roman" panose="02020603050405020304" pitchFamily="18" charset="0"/>
                    <a:cs typeface="Times New Roman" panose="02020603050405020304" pitchFamily="18" charset="0"/>
                  </a:rPr>
                  <a:t>Energy balance for multiple reactions in PFR</a:t>
                </a:r>
                <a:endParaRPr lang="en-US" sz="2800" dirty="0">
                  <a:latin typeface="Times New Roman" panose="02020603050405020304" pitchFamily="18" charset="0"/>
                  <a:cs typeface="Times New Roman" panose="02020603050405020304" pitchFamily="18" charset="0"/>
                </a:endParaRPr>
              </a:p>
              <a:p>
                <a:pPr marL="0" indent="0" algn="just">
                  <a:lnSpc>
                    <a:spcPct val="110000"/>
                  </a:lnSpc>
                  <a:buNone/>
                </a:pPr>
                <a:r>
                  <a:rPr lang="en-US" sz="2200" dirty="0">
                    <a:latin typeface="Times New Roman" panose="02020603050405020304" pitchFamily="18" charset="0"/>
                    <a:cs typeface="Times New Roman" panose="02020603050405020304" pitchFamily="18" charset="0"/>
                  </a:rPr>
                  <a:t>The general energy balance equation for </a:t>
                </a:r>
                <a:r>
                  <a:rPr lang="en-US" sz="2200" b="1" dirty="0">
                    <a:solidFill>
                      <a:srgbClr val="0070C0"/>
                    </a:solidFill>
                    <a:latin typeface="Times New Roman" panose="02020603050405020304" pitchFamily="18" charset="0"/>
                    <a:cs typeface="Times New Roman" panose="02020603050405020304" pitchFamily="18" charset="0"/>
                  </a:rPr>
                  <a:t>multiple</a:t>
                </a:r>
                <a:r>
                  <a:rPr lang="en-US" sz="2200" dirty="0">
                    <a:solidFill>
                      <a:srgbClr val="0070C0"/>
                    </a:solidFill>
                    <a:latin typeface="Times New Roman" panose="02020603050405020304" pitchFamily="18" charset="0"/>
                    <a:cs typeface="Times New Roman" panose="02020603050405020304" pitchFamily="18" charset="0"/>
                  </a:rPr>
                  <a:t> </a:t>
                </a:r>
                <a:r>
                  <a:rPr lang="en-US" sz="2200" b="1" dirty="0">
                    <a:solidFill>
                      <a:srgbClr val="0070C0"/>
                    </a:solidFill>
                    <a:latin typeface="Times New Roman" panose="02020603050405020304" pitchFamily="18" charset="0"/>
                    <a:cs typeface="Times New Roman" panose="02020603050405020304" pitchFamily="18" charset="0"/>
                  </a:rPr>
                  <a:t>reactions</a:t>
                </a:r>
                <a:r>
                  <a:rPr lang="en-US" sz="2200" dirty="0">
                    <a:solidFill>
                      <a:srgbClr val="0070C0"/>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is slightly different  from that for a single reaction.  </a:t>
                </a:r>
              </a:p>
              <a:p>
                <a:pPr marL="0" indent="0" algn="just">
                  <a:lnSpc>
                    <a:spcPct val="110000"/>
                  </a:lnSpc>
                  <a:buNone/>
                </a:pPr>
                <a:r>
                  <a:rPr lang="en-US" sz="2200" dirty="0">
                    <a:latin typeface="Times New Roman" panose="02020603050405020304" pitchFamily="18" charset="0"/>
                    <a:cs typeface="Times New Roman" panose="02020603050405020304" pitchFamily="18" charset="0"/>
                  </a:rPr>
                  <a:t>A single reaction has </a:t>
                </a:r>
                <a:r>
                  <a:rPr lang="en-US" sz="2200" b="1" dirty="0">
                    <a:latin typeface="Times New Roman" panose="02020603050405020304" pitchFamily="18" charset="0"/>
                    <a:cs typeface="Times New Roman" panose="02020603050405020304" pitchFamily="18" charset="0"/>
                  </a:rPr>
                  <a:t>one rate equation </a:t>
                </a:r>
                <a:r>
                  <a:rPr lang="en-US" sz="2200" dirty="0">
                    <a:latin typeface="Times New Roman" panose="02020603050405020304" pitchFamily="18" charset="0"/>
                    <a:cs typeface="Times New Roman" panose="02020603050405020304" pitchFamily="18" charset="0"/>
                  </a:rPr>
                  <a:t>and </a:t>
                </a:r>
                <a:r>
                  <a:rPr lang="en-US" sz="2200" b="1" dirty="0">
                    <a:latin typeface="Times New Roman" panose="02020603050405020304" pitchFamily="18" charset="0"/>
                    <a:cs typeface="Times New Roman" panose="02020603050405020304" pitchFamily="18" charset="0"/>
                  </a:rPr>
                  <a:t>one heat of reaction </a:t>
                </a:r>
                <a:r>
                  <a:rPr lang="en-US" sz="2200">
                    <a:latin typeface="Times New Roman" panose="02020603050405020304" pitchFamily="18" charset="0"/>
                    <a:cs typeface="Times New Roman" panose="02020603050405020304" pitchFamily="18" charset="0"/>
                  </a:rPr>
                  <a:t>but  </a:t>
                </a:r>
                <a:r>
                  <a:rPr lang="en-US" sz="2200" dirty="0">
                    <a:latin typeface="Times New Roman" panose="02020603050405020304" pitchFamily="18" charset="0"/>
                    <a:cs typeface="Times New Roman" panose="02020603050405020304" pitchFamily="18" charset="0"/>
                  </a:rPr>
                  <a:t>multiple reactions have </a:t>
                </a:r>
                <a:r>
                  <a:rPr lang="en-US" sz="2200" b="1" dirty="0">
                    <a:latin typeface="Times New Roman" panose="02020603050405020304" pitchFamily="18" charset="0"/>
                    <a:cs typeface="Times New Roman" panose="02020603050405020304" pitchFamily="18" charset="0"/>
                  </a:rPr>
                  <a:t>more than one rate equations </a:t>
                </a:r>
                <a:r>
                  <a:rPr lang="en-US" sz="2200" dirty="0">
                    <a:latin typeface="Times New Roman" panose="02020603050405020304" pitchFamily="18" charset="0"/>
                    <a:cs typeface="Times New Roman" panose="02020603050405020304" pitchFamily="18" charset="0"/>
                  </a:rPr>
                  <a:t>and </a:t>
                </a:r>
                <a:r>
                  <a:rPr lang="en-US" sz="2200" b="1" dirty="0">
                    <a:latin typeface="Times New Roman" panose="02020603050405020304" pitchFamily="18" charset="0"/>
                    <a:cs typeface="Times New Roman" panose="02020603050405020304" pitchFamily="18" charset="0"/>
                  </a:rPr>
                  <a:t>heat of reactions</a:t>
                </a:r>
                <a:r>
                  <a:rPr lang="en-US" sz="2200" dirty="0">
                    <a:latin typeface="Times New Roman" panose="02020603050405020304" pitchFamily="18" charset="0"/>
                    <a:cs typeface="Times New Roman" panose="02020603050405020304" pitchFamily="18" charset="0"/>
                  </a:rPr>
                  <a:t>.</a:t>
                </a:r>
              </a:p>
              <a:p>
                <a:pPr marL="0" indent="0" algn="just">
                  <a:lnSpc>
                    <a:spcPct val="110000"/>
                  </a:lnSpc>
                  <a:buNone/>
                </a:pPr>
                <a:r>
                  <a:rPr lang="en-US" sz="2200" b="1" dirty="0">
                    <a:latin typeface="Times New Roman" panose="02020603050405020304" pitchFamily="18" charset="0"/>
                    <a:cs typeface="Times New Roman" panose="02020603050405020304" pitchFamily="18" charset="0"/>
                  </a:rPr>
                  <a:t>For multiple reactions</a:t>
                </a:r>
                <a:r>
                  <a:rPr lang="en-US" sz="2200" dirty="0">
                    <a:latin typeface="Times New Roman" panose="02020603050405020304" pitchFamily="18" charset="0"/>
                    <a:cs typeface="Times New Roman" panose="02020603050405020304" pitchFamily="18" charset="0"/>
                  </a:rPr>
                  <a:t>, the energy balance design equation for non-isothermal PFR is given by:</a:t>
                </a:r>
              </a:p>
              <a:p>
                <a:pPr marL="0" indent="0">
                  <a:lnSpc>
                    <a:spcPct val="110000"/>
                  </a:lnSpc>
                  <a:buNone/>
                </a:pPr>
                <a:r>
                  <a:rPr lang="en-US" sz="2200" dirty="0">
                    <a:latin typeface="Times New Roman" panose="02020603050405020304" pitchFamily="18" charset="0"/>
                    <a:cs typeface="Times New Roman" panose="02020603050405020304" pitchFamily="18" charset="0"/>
                  </a:rPr>
                  <a:t>  </a:t>
                </a:r>
                <a14:m>
                  <m:oMath xmlns:m="http://schemas.openxmlformats.org/officeDocument/2006/math">
                    <m:f>
                      <m:fPr>
                        <m:ctrlPr>
                          <a:rPr lang="en-US" sz="2200" i="1">
                            <a:solidFill>
                              <a:srgbClr val="C00000"/>
                            </a:solidFill>
                            <a:latin typeface="Cambria Math" panose="02040503050406030204" pitchFamily="18" charset="0"/>
                          </a:rPr>
                        </m:ctrlPr>
                      </m:fPr>
                      <m:num>
                        <m:r>
                          <a:rPr lang="en-US" sz="2200" i="1">
                            <a:solidFill>
                              <a:srgbClr val="C00000"/>
                            </a:solidFill>
                            <a:latin typeface="Cambria Math"/>
                          </a:rPr>
                          <m:t>𝑑𝑇</m:t>
                        </m:r>
                      </m:num>
                      <m:den>
                        <m:r>
                          <a:rPr lang="en-US" sz="2200" i="1">
                            <a:solidFill>
                              <a:srgbClr val="C00000"/>
                            </a:solidFill>
                            <a:latin typeface="Cambria Math"/>
                          </a:rPr>
                          <m:t>𝑑𝑉</m:t>
                        </m:r>
                      </m:den>
                    </m:f>
                    <m:r>
                      <a:rPr lang="en-US" sz="2200" i="1">
                        <a:solidFill>
                          <a:srgbClr val="C00000"/>
                        </a:solidFill>
                        <a:latin typeface="Cambria Math"/>
                      </a:rPr>
                      <m:t>=</m:t>
                    </m:r>
                    <m:f>
                      <m:fPr>
                        <m:ctrlPr>
                          <a:rPr lang="en-US" sz="2200" i="1">
                            <a:solidFill>
                              <a:srgbClr val="C00000"/>
                            </a:solidFill>
                            <a:latin typeface="Cambria Math" panose="02040503050406030204" pitchFamily="18" charset="0"/>
                          </a:rPr>
                        </m:ctrlPr>
                      </m:fPr>
                      <m:num>
                        <m:nary>
                          <m:naryPr>
                            <m:chr m:val="∑"/>
                            <m:ctrlPr>
                              <a:rPr lang="en-US" sz="2200" i="1">
                                <a:solidFill>
                                  <a:srgbClr val="C00000"/>
                                </a:solidFill>
                                <a:latin typeface="Cambria Math" panose="02040503050406030204" pitchFamily="18" charset="0"/>
                              </a:rPr>
                            </m:ctrlPr>
                          </m:naryPr>
                          <m:sub>
                            <m:r>
                              <m:rPr>
                                <m:brk m:alnAt="23"/>
                              </m:rPr>
                              <a:rPr lang="en-US" sz="2200" i="1">
                                <a:solidFill>
                                  <a:srgbClr val="C00000"/>
                                </a:solidFill>
                                <a:latin typeface="Cambria Math"/>
                              </a:rPr>
                              <m:t>𝑖</m:t>
                            </m:r>
                            <m:r>
                              <a:rPr lang="en-US" sz="2200" i="1">
                                <a:solidFill>
                                  <a:srgbClr val="C00000"/>
                                </a:solidFill>
                                <a:latin typeface="Cambria Math"/>
                              </a:rPr>
                              <m:t>=1</m:t>
                            </m:r>
                          </m:sub>
                          <m:sup>
                            <m:r>
                              <a:rPr lang="en-US" sz="2200" i="1">
                                <a:solidFill>
                                  <a:srgbClr val="C00000"/>
                                </a:solidFill>
                                <a:latin typeface="Cambria Math"/>
                              </a:rPr>
                              <m:t>𝑞</m:t>
                            </m:r>
                          </m:sup>
                          <m:e>
                            <m:sSub>
                              <m:sSubPr>
                                <m:ctrlPr>
                                  <a:rPr lang="en-US" sz="2200" i="1">
                                    <a:solidFill>
                                      <a:srgbClr val="C00000"/>
                                    </a:solidFill>
                                    <a:latin typeface="Cambria Math" panose="02040503050406030204" pitchFamily="18" charset="0"/>
                                  </a:rPr>
                                </m:ctrlPr>
                              </m:sSubPr>
                              <m:e>
                                <m:r>
                                  <a:rPr lang="en-US" sz="2200" i="1">
                                    <a:solidFill>
                                      <a:srgbClr val="C00000"/>
                                    </a:solidFill>
                                    <a:latin typeface="Cambria Math"/>
                                  </a:rPr>
                                  <m:t>𝑟</m:t>
                                </m:r>
                              </m:e>
                              <m:sub>
                                <m:r>
                                  <a:rPr lang="en-US" sz="2200" i="1">
                                    <a:solidFill>
                                      <a:srgbClr val="C00000"/>
                                    </a:solidFill>
                                    <a:latin typeface="Cambria Math"/>
                                  </a:rPr>
                                  <m:t>𝑖𝑗</m:t>
                                </m:r>
                              </m:sub>
                            </m:sSub>
                            <m:sSub>
                              <m:sSubPr>
                                <m:ctrlPr>
                                  <a:rPr lang="en-US" sz="2200" i="1">
                                    <a:solidFill>
                                      <a:srgbClr val="C00000"/>
                                    </a:solidFill>
                                    <a:latin typeface="Cambria Math" panose="02040503050406030204" pitchFamily="18" charset="0"/>
                                  </a:rPr>
                                </m:ctrlPr>
                              </m:sSubPr>
                              <m:e>
                                <m:r>
                                  <a:rPr lang="en-US" sz="2200" i="1">
                                    <a:solidFill>
                                      <a:srgbClr val="C00000"/>
                                    </a:solidFill>
                                    <a:latin typeface="Cambria Math"/>
                                    <a:ea typeface="Cambria Math"/>
                                  </a:rPr>
                                  <m:t>∆</m:t>
                                </m:r>
                                <m:r>
                                  <a:rPr lang="en-US" sz="2200" i="1">
                                    <a:solidFill>
                                      <a:srgbClr val="C00000"/>
                                    </a:solidFill>
                                    <a:latin typeface="Cambria Math"/>
                                    <a:ea typeface="Cambria Math"/>
                                  </a:rPr>
                                  <m:t>𝐻</m:t>
                                </m:r>
                              </m:e>
                              <m:sub>
                                <m:r>
                                  <a:rPr lang="en-US" sz="2200" i="1">
                                    <a:solidFill>
                                      <a:srgbClr val="C00000"/>
                                    </a:solidFill>
                                    <a:latin typeface="Cambria Math"/>
                                  </a:rPr>
                                  <m:t>𝑅𝑥</m:t>
                                </m:r>
                                <m:r>
                                  <a:rPr lang="en-US" sz="2200" i="1">
                                    <a:solidFill>
                                      <a:srgbClr val="C00000"/>
                                    </a:solidFill>
                                    <a:latin typeface="Cambria Math"/>
                                  </a:rPr>
                                  <m:t> </m:t>
                                </m:r>
                                <m:r>
                                  <a:rPr lang="en-US" sz="2200" i="1">
                                    <a:solidFill>
                                      <a:srgbClr val="C00000"/>
                                    </a:solidFill>
                                    <a:latin typeface="Cambria Math"/>
                                  </a:rPr>
                                  <m:t>𝑖</m:t>
                                </m:r>
                              </m:sub>
                            </m:sSub>
                          </m:e>
                        </m:nary>
                        <m:r>
                          <a:rPr lang="en-US" sz="2200" i="1">
                            <a:solidFill>
                              <a:srgbClr val="C00000"/>
                            </a:solidFill>
                            <a:latin typeface="Cambria Math"/>
                          </a:rPr>
                          <m:t>−</m:t>
                        </m:r>
                        <m:r>
                          <a:rPr lang="en-US" sz="2200" i="1">
                            <a:solidFill>
                              <a:srgbClr val="C00000"/>
                            </a:solidFill>
                            <a:latin typeface="Cambria Math"/>
                          </a:rPr>
                          <m:t>𝑈𝑎</m:t>
                        </m:r>
                        <m:r>
                          <a:rPr lang="en-US" sz="2200" i="1">
                            <a:solidFill>
                              <a:srgbClr val="C00000"/>
                            </a:solidFill>
                            <a:latin typeface="Cambria Math"/>
                          </a:rPr>
                          <m:t>(</m:t>
                        </m:r>
                        <m:r>
                          <a:rPr lang="en-US" sz="2200" i="1">
                            <a:solidFill>
                              <a:srgbClr val="C00000"/>
                            </a:solidFill>
                            <a:latin typeface="Cambria Math"/>
                          </a:rPr>
                          <m:t>𝑇</m:t>
                        </m:r>
                        <m:r>
                          <a:rPr lang="en-US" sz="2200" i="1">
                            <a:solidFill>
                              <a:srgbClr val="C00000"/>
                            </a:solidFill>
                            <a:latin typeface="Cambria Math"/>
                          </a:rPr>
                          <m:t>−</m:t>
                        </m:r>
                        <m:sSub>
                          <m:sSubPr>
                            <m:ctrlPr>
                              <a:rPr lang="en-US" sz="2200" i="1">
                                <a:solidFill>
                                  <a:srgbClr val="C00000"/>
                                </a:solidFill>
                                <a:latin typeface="Cambria Math" panose="02040503050406030204" pitchFamily="18" charset="0"/>
                              </a:rPr>
                            </m:ctrlPr>
                          </m:sSubPr>
                          <m:e>
                            <m:r>
                              <a:rPr lang="en-US" sz="2200" i="1">
                                <a:solidFill>
                                  <a:srgbClr val="C00000"/>
                                </a:solidFill>
                                <a:latin typeface="Cambria Math"/>
                              </a:rPr>
                              <m:t>𝑇</m:t>
                            </m:r>
                          </m:e>
                          <m:sub>
                            <m:r>
                              <a:rPr lang="en-US" sz="2200" i="1">
                                <a:solidFill>
                                  <a:srgbClr val="C00000"/>
                                </a:solidFill>
                                <a:latin typeface="Cambria Math"/>
                              </a:rPr>
                              <m:t>𝑎</m:t>
                            </m:r>
                          </m:sub>
                        </m:sSub>
                        <m:r>
                          <a:rPr lang="en-US" sz="2200" i="1">
                            <a:solidFill>
                              <a:srgbClr val="C00000"/>
                            </a:solidFill>
                            <a:latin typeface="Cambria Math"/>
                          </a:rPr>
                          <m:t>)</m:t>
                        </m:r>
                      </m:num>
                      <m:den>
                        <m:nary>
                          <m:naryPr>
                            <m:chr m:val="∑"/>
                            <m:ctrlPr>
                              <a:rPr lang="en-US" sz="2200" i="1">
                                <a:solidFill>
                                  <a:srgbClr val="C00000"/>
                                </a:solidFill>
                                <a:latin typeface="Cambria Math" panose="02040503050406030204" pitchFamily="18" charset="0"/>
                              </a:rPr>
                            </m:ctrlPr>
                          </m:naryPr>
                          <m:sub>
                            <m:r>
                              <m:rPr>
                                <m:brk m:alnAt="23"/>
                              </m:rPr>
                              <a:rPr lang="en-US" sz="2200" i="1">
                                <a:solidFill>
                                  <a:srgbClr val="C00000"/>
                                </a:solidFill>
                                <a:latin typeface="Cambria Math"/>
                              </a:rPr>
                              <m:t>𝑗</m:t>
                            </m:r>
                            <m:r>
                              <a:rPr lang="en-US" sz="2200" i="1">
                                <a:solidFill>
                                  <a:srgbClr val="C00000"/>
                                </a:solidFill>
                                <a:latin typeface="Cambria Math"/>
                              </a:rPr>
                              <m:t>=1</m:t>
                            </m:r>
                          </m:sub>
                          <m:sup>
                            <m:r>
                              <a:rPr lang="en-US" sz="2200" i="1">
                                <a:solidFill>
                                  <a:srgbClr val="C00000"/>
                                </a:solidFill>
                                <a:latin typeface="Cambria Math"/>
                              </a:rPr>
                              <m:t>𝑚</m:t>
                            </m:r>
                          </m:sup>
                          <m:e>
                            <m:sSub>
                              <m:sSubPr>
                                <m:ctrlPr>
                                  <a:rPr lang="en-US" sz="2200" i="1">
                                    <a:solidFill>
                                      <a:srgbClr val="C00000"/>
                                    </a:solidFill>
                                    <a:latin typeface="Cambria Math" panose="02040503050406030204" pitchFamily="18" charset="0"/>
                                  </a:rPr>
                                </m:ctrlPr>
                              </m:sSubPr>
                              <m:e>
                                <m:r>
                                  <a:rPr lang="en-US" sz="2200" i="1">
                                    <a:solidFill>
                                      <a:srgbClr val="C00000"/>
                                    </a:solidFill>
                                    <a:latin typeface="Cambria Math"/>
                                  </a:rPr>
                                  <m:t>𝐹</m:t>
                                </m:r>
                              </m:e>
                              <m:sub>
                                <m:r>
                                  <a:rPr lang="en-US" sz="2200" i="1">
                                    <a:solidFill>
                                      <a:srgbClr val="C00000"/>
                                    </a:solidFill>
                                    <a:latin typeface="Cambria Math"/>
                                  </a:rPr>
                                  <m:t>𝑗</m:t>
                                </m:r>
                              </m:sub>
                            </m:sSub>
                            <m:sSub>
                              <m:sSubPr>
                                <m:ctrlPr>
                                  <a:rPr lang="en-US" sz="2200" i="1">
                                    <a:solidFill>
                                      <a:srgbClr val="C00000"/>
                                    </a:solidFill>
                                    <a:latin typeface="Cambria Math" panose="02040503050406030204" pitchFamily="18" charset="0"/>
                                  </a:rPr>
                                </m:ctrlPr>
                              </m:sSubPr>
                              <m:e>
                                <m:r>
                                  <a:rPr lang="en-US" sz="2200" i="1">
                                    <a:solidFill>
                                      <a:srgbClr val="C00000"/>
                                    </a:solidFill>
                                    <a:latin typeface="Cambria Math"/>
                                  </a:rPr>
                                  <m:t>𝐶</m:t>
                                </m:r>
                              </m:e>
                              <m:sub>
                                <m:sSub>
                                  <m:sSubPr>
                                    <m:ctrlPr>
                                      <a:rPr lang="en-US" sz="2200" i="1">
                                        <a:solidFill>
                                          <a:srgbClr val="C00000"/>
                                        </a:solidFill>
                                        <a:latin typeface="Cambria Math" panose="02040503050406030204" pitchFamily="18" charset="0"/>
                                      </a:rPr>
                                    </m:ctrlPr>
                                  </m:sSubPr>
                                  <m:e>
                                    <m:r>
                                      <a:rPr lang="en-US" sz="2200" i="1">
                                        <a:solidFill>
                                          <a:srgbClr val="C00000"/>
                                        </a:solidFill>
                                        <a:latin typeface="Cambria Math"/>
                                      </a:rPr>
                                      <m:t>𝑃</m:t>
                                    </m:r>
                                  </m:e>
                                  <m:sub>
                                    <m:r>
                                      <a:rPr lang="en-US" sz="2200" i="1">
                                        <a:solidFill>
                                          <a:srgbClr val="C00000"/>
                                        </a:solidFill>
                                        <a:latin typeface="Cambria Math"/>
                                      </a:rPr>
                                      <m:t>𝑗</m:t>
                                    </m:r>
                                  </m:sub>
                                </m:sSub>
                              </m:sub>
                            </m:sSub>
                          </m:e>
                        </m:nary>
                      </m:den>
                    </m:f>
                  </m:oMath>
                </a14:m>
                <a:r>
                  <a:rPr lang="en-US" sz="2200" dirty="0">
                    <a:latin typeface="Times New Roman" panose="02020603050405020304" pitchFamily="18" charset="0"/>
                    <a:cs typeface="Times New Roman" panose="02020603050405020304" pitchFamily="18" charset="0"/>
                  </a:rPr>
                  <a:t>                                (6.47)</a:t>
                </a:r>
              </a:p>
              <a:p>
                <a:pPr marL="0" indent="0">
                  <a:lnSpc>
                    <a:spcPct val="110000"/>
                  </a:lnSpc>
                  <a:buNone/>
                </a:pPr>
                <a:r>
                  <a:rPr lang="en-US" sz="2200" dirty="0">
                    <a:latin typeface="Times New Roman" panose="02020603050405020304" pitchFamily="18" charset="0"/>
                    <a:cs typeface="Times New Roman" panose="02020603050405020304" pitchFamily="18" charset="0"/>
                  </a:rPr>
                  <a:t>where: </a:t>
                </a:r>
                <a:r>
                  <a:rPr lang="en-US" sz="2200" dirty="0" err="1">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is  number of reactions, and j is  species.                       </a:t>
                </a:r>
              </a:p>
              <a:p>
                <a:pPr marL="0" indent="0">
                  <a:buNone/>
                </a:pPr>
                <a:endParaRPr lang="en-US" dirty="0"/>
              </a:p>
            </p:txBody>
          </p:sp>
        </mc:Choice>
        <mc:Fallback xmlns="">
          <p:sp>
            <p:nvSpPr>
              <p:cNvPr id="3" name="Content Placeholder 2">
                <a:extLst>
                  <a:ext uri="{FF2B5EF4-FFF2-40B4-BE49-F238E27FC236}">
                    <a16:creationId xmlns:a16="http://schemas.microsoft.com/office/drawing/2014/main" id="{5C4954CD-B739-747C-1D54-464884E8A4EA}"/>
                  </a:ext>
                </a:extLst>
              </p:cNvPr>
              <p:cNvSpPr>
                <a:spLocks noGrp="1" noRot="1" noChangeAspect="1" noMove="1" noResize="1" noEditPoints="1" noAdjustHandles="1" noChangeArrowheads="1" noChangeShapeType="1" noTextEdit="1"/>
              </p:cNvSpPr>
              <p:nvPr>
                <p:ph idx="1"/>
              </p:nvPr>
            </p:nvSpPr>
            <p:spPr>
              <a:xfrm>
                <a:off x="304800" y="762000"/>
                <a:ext cx="8686800" cy="5594350"/>
              </a:xfrm>
              <a:blipFill>
                <a:blip r:embed="rId2"/>
                <a:stretch>
                  <a:fillRect l="-1404" t="-871" r="-912"/>
                </a:stretch>
              </a:blipFill>
            </p:spPr>
            <p:txBody>
              <a:bodyPr/>
              <a:lstStyle/>
              <a:p>
                <a:r>
                  <a:rPr lang="en-US">
                    <a:noFill/>
                  </a:rPr>
                  <a:t> </a:t>
                </a:r>
              </a:p>
            </p:txBody>
          </p:sp>
        </mc:Fallback>
      </mc:AlternateContent>
      <p:sp>
        <p:nvSpPr>
          <p:cNvPr id="5" name="Slide Number Placeholder 4">
            <a:extLst>
              <a:ext uri="{FF2B5EF4-FFF2-40B4-BE49-F238E27FC236}">
                <a16:creationId xmlns:a16="http://schemas.microsoft.com/office/drawing/2014/main" id="{CCD8480C-9277-C055-6ECC-CEEE14C801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Title 1">
            <a:extLst>
              <a:ext uri="{FF2B5EF4-FFF2-40B4-BE49-F238E27FC236}">
                <a16:creationId xmlns:a16="http://schemas.microsoft.com/office/drawing/2014/main" id="{CA469B9B-BB4C-A9ED-4FD6-60552240B877}"/>
              </a:ext>
            </a:extLst>
          </p:cNvPr>
          <p:cNvSpPr>
            <a:spLocks noGrp="1"/>
          </p:cNvSpPr>
          <p:nvPr>
            <p:ph type="title"/>
          </p:nvPr>
        </p:nvSpPr>
        <p:spPr>
          <a:xfrm>
            <a:off x="457200" y="184988"/>
            <a:ext cx="8229600" cy="457199"/>
          </a:xfrm>
        </p:spPr>
        <p:txBody>
          <a:bodyPr>
            <a:noAutofit/>
          </a:bodyPr>
          <a:lstStyle/>
          <a:p>
            <a:pPr algn="just"/>
            <a:r>
              <a:rPr lang="en-US" sz="3200" b="1" dirty="0">
                <a:latin typeface="Times New Roman" panose="02020603050405020304" pitchFamily="18" charset="0"/>
                <a:cs typeface="Times New Roman" panose="02020603050405020304" pitchFamily="18" charset="0"/>
              </a:rPr>
              <a:t>Cont’d</a:t>
            </a:r>
          </a:p>
        </p:txBody>
      </p:sp>
      <p:sp>
        <p:nvSpPr>
          <p:cNvPr id="2" name="Slide Number Placeholder 5">
            <a:extLst>
              <a:ext uri="{FF2B5EF4-FFF2-40B4-BE49-F238E27FC236}">
                <a16:creationId xmlns:a16="http://schemas.microsoft.com/office/drawing/2014/main" id="{D016701F-E633-28EB-140A-3DC05CE07836}"/>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7" name="Straight Connector 6">
            <a:extLst>
              <a:ext uri="{FF2B5EF4-FFF2-40B4-BE49-F238E27FC236}">
                <a16:creationId xmlns:a16="http://schemas.microsoft.com/office/drawing/2014/main" id="{1188E93E-1626-9B4B-EC02-9E5484DDDAED}"/>
              </a:ext>
            </a:extLst>
          </p:cNvPr>
          <p:cNvCxnSpPr>
            <a:cxnSpLocks/>
          </p:cNvCxnSpPr>
          <p:nvPr/>
        </p:nvCxnSpPr>
        <p:spPr>
          <a:xfrm>
            <a:off x="0" y="762000"/>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a:extLst>
              <a:ext uri="{FF2B5EF4-FFF2-40B4-BE49-F238E27FC236}">
                <a16:creationId xmlns:a16="http://schemas.microsoft.com/office/drawing/2014/main" id="{DE78EA5D-D13A-106D-5264-228EAB342F3B}"/>
              </a:ext>
            </a:extLst>
          </p:cNvPr>
          <p:cNvCxnSpPr>
            <a:cxnSpLocks/>
          </p:cNvCxnSpPr>
          <p:nvPr/>
        </p:nvCxnSpPr>
        <p:spPr>
          <a:xfrm>
            <a:off x="0" y="6356350"/>
            <a:ext cx="9144000" cy="0"/>
          </a:xfrm>
          <a:prstGeom prst="line">
            <a:avLst/>
          </a:prstGeom>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243890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8380BF-9DB5-A3B1-D89C-246BC5E799B3}"/>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4613F99-43BE-C47D-94C0-45453D1C80F8}"/>
                  </a:ext>
                </a:extLst>
              </p:cNvPr>
              <p:cNvSpPr>
                <a:spLocks noGrp="1"/>
              </p:cNvSpPr>
              <p:nvPr>
                <p:ph idx="1"/>
              </p:nvPr>
            </p:nvSpPr>
            <p:spPr>
              <a:xfrm>
                <a:off x="265471" y="583662"/>
                <a:ext cx="8642555" cy="5324503"/>
              </a:xfrm>
            </p:spPr>
            <p:txBody>
              <a:bodyPr>
                <a:normAutofit/>
              </a:bodyPr>
              <a:lstStyle/>
              <a:p>
                <a:pPr marL="0" indent="0" algn="just">
                  <a:buNone/>
                </a:pPr>
                <a:r>
                  <a:rPr lang="en-US" sz="2200" dirty="0">
                    <a:latin typeface="Times New Roman" panose="02020603050405020304" pitchFamily="18" charset="0"/>
                    <a:cs typeface="Times New Roman" panose="02020603050405020304" pitchFamily="18" charset="0"/>
                  </a:rPr>
                  <a:t>An irreversible gas-phase reaction is carried out in a plug flow reactor. Pure A enters into a reactor at a temperature of 25</a:t>
                </a:r>
                <a:r>
                  <a:rPr lang="en-US" sz="2200" baseline="30000" dirty="0">
                    <a:latin typeface="Times New Roman" panose="02020603050405020304" pitchFamily="18" charset="0"/>
                    <a:cs typeface="Times New Roman" panose="02020603050405020304" pitchFamily="18" charset="0"/>
                  </a:rPr>
                  <a:t>o</a:t>
                </a:r>
                <a:r>
                  <a:rPr lang="en-US" sz="2200" dirty="0">
                    <a:latin typeface="Times New Roman" panose="02020603050405020304" pitchFamily="18" charset="0"/>
                    <a:cs typeface="Times New Roman" panose="02020603050405020304" pitchFamily="18" charset="0"/>
                  </a:rPr>
                  <a:t>C. The heat supply per volume of a reactor at rate of </a:t>
                </a:r>
                <a:r>
                  <a:rPr lang="en-US" sz="2200">
                    <a:latin typeface="Times New Roman" panose="02020603050405020304" pitchFamily="18" charset="0"/>
                    <a:cs typeface="Times New Roman" panose="02020603050405020304" pitchFamily="18" charset="0"/>
                  </a:rPr>
                  <a:t>1.5 kJ/</a:t>
                </a:r>
                <a:r>
                  <a:rPr lang="en-US" sz="2200" dirty="0">
                    <a:latin typeface="Times New Roman" panose="02020603050405020304" pitchFamily="18" charset="0"/>
                    <a:cs typeface="Times New Roman" panose="02020603050405020304" pitchFamily="18" charset="0"/>
                  </a:rPr>
                  <a:t>dm</a:t>
                </a:r>
                <a:r>
                  <a:rPr lang="en-US" sz="2200" baseline="30000" dirty="0">
                    <a:latin typeface="Times New Roman" panose="02020603050405020304" pitchFamily="18" charset="0"/>
                    <a:cs typeface="Times New Roman" panose="02020603050405020304" pitchFamily="18" charset="0"/>
                  </a:rPr>
                  <a:t>3</a:t>
                </a:r>
                <a:r>
                  <a:rPr lang="en-US" sz="2200" dirty="0">
                    <a:latin typeface="Times New Roman" panose="02020603050405020304" pitchFamily="18" charset="0"/>
                    <a:cs typeface="Times New Roman" panose="02020603050405020304" pitchFamily="18" charset="0"/>
                  </a:rPr>
                  <a:t>.min, and a reactor operation is non- isothermal. The variation of density of the mixtures in a reactor is negligible. The reaction rates in both in the first reaction (</a:t>
                </a:r>
                <a:r>
                  <a:rPr lang="en-US" sz="2200" dirty="0" err="1">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 and second reaction (ii) are first order with respect to A. the volumetric flow rate is 0.1dm</a:t>
                </a:r>
                <a:r>
                  <a:rPr lang="en-US" sz="2200" baseline="30000" dirty="0">
                    <a:latin typeface="Times New Roman" panose="02020603050405020304" pitchFamily="18" charset="0"/>
                    <a:cs typeface="Times New Roman" panose="02020603050405020304" pitchFamily="18" charset="0"/>
                  </a:rPr>
                  <a:t>3</a:t>
                </a:r>
                <a:r>
                  <a:rPr lang="en-US" sz="2200" dirty="0">
                    <a:latin typeface="Times New Roman" panose="02020603050405020304" pitchFamily="18" charset="0"/>
                    <a:cs typeface="Times New Roman" panose="02020603050405020304" pitchFamily="18" charset="0"/>
                  </a:rPr>
                  <a:t>/min. The reactions are given below.</a:t>
                </a:r>
              </a:p>
              <a:p>
                <a:pPr marL="0" indent="0" algn="just">
                  <a:buNone/>
                </a:pPr>
                <a14:m>
                  <m:oMath xmlns:m="http://schemas.openxmlformats.org/officeDocument/2006/math">
                    <m:r>
                      <a:rPr lang="en-US" sz="2200" b="0" i="1" smtClean="0">
                        <a:latin typeface="Cambria Math" panose="02040503050406030204" pitchFamily="18" charset="0"/>
                        <a:cs typeface="Times New Roman" panose="02020603050405020304" pitchFamily="18" charset="0"/>
                      </a:rPr>
                      <m:t>𝐴</m:t>
                    </m:r>
                    <m:groupChr>
                      <m:groupChrPr>
                        <m:chr m:val="→"/>
                        <m:vertJc m:val="bot"/>
                        <m:ctrlPr>
                          <a:rPr lang="en-US" sz="2200" b="0" i="1" smtClean="0">
                            <a:latin typeface="Cambria Math" panose="02040503050406030204" pitchFamily="18" charset="0"/>
                            <a:cs typeface="Times New Roman" panose="02020603050405020304" pitchFamily="18" charset="0"/>
                          </a:rPr>
                        </m:ctrlPr>
                      </m:groupChrPr>
                      <m:e>
                        <m:sSub>
                          <m:sSubPr>
                            <m:ctrlPr>
                              <a:rPr lang="en-US" sz="2200" b="0" i="1" smtClean="0">
                                <a:latin typeface="Cambria Math" panose="02040503050406030204" pitchFamily="18" charset="0"/>
                                <a:cs typeface="Times New Roman" panose="02020603050405020304" pitchFamily="18" charset="0"/>
                              </a:rPr>
                            </m:ctrlPr>
                          </m:sSubPr>
                          <m:e>
                            <m:r>
                              <a:rPr lang="en-US" sz="2200" b="0" i="1" smtClean="0">
                                <a:latin typeface="Cambria Math" panose="02040503050406030204" pitchFamily="18" charset="0"/>
                                <a:cs typeface="Times New Roman" panose="02020603050405020304" pitchFamily="18" charset="0"/>
                              </a:rPr>
                              <m:t>𝑘</m:t>
                            </m:r>
                          </m:e>
                          <m:sub>
                            <m:r>
                              <a:rPr lang="en-US" sz="2200" b="0" i="1" smtClean="0">
                                <a:latin typeface="Cambria Math" panose="02040503050406030204" pitchFamily="18" charset="0"/>
                                <a:cs typeface="Times New Roman" panose="02020603050405020304" pitchFamily="18" charset="0"/>
                              </a:rPr>
                              <m:t>1</m:t>
                            </m:r>
                          </m:sub>
                        </m:sSub>
                      </m:e>
                    </m:groupChr>
                  </m:oMath>
                </a14:m>
                <a:r>
                  <a:rPr lang="en-US" sz="2200" dirty="0">
                    <a:latin typeface="Times New Roman" panose="02020603050405020304" pitchFamily="18" charset="0"/>
                    <a:cs typeface="Times New Roman" panose="02020603050405020304" pitchFamily="18" charset="0"/>
                  </a:rPr>
                  <a:t>B                          (desired reaction)                     (</a:t>
                </a:r>
                <a:r>
                  <a:rPr lang="en-US" sz="2200" dirty="0" err="1">
                    <a:latin typeface="Times New Roman" panose="02020603050405020304" pitchFamily="18" charset="0"/>
                    <a:cs typeface="Times New Roman" panose="02020603050405020304" pitchFamily="18" charset="0"/>
                  </a:rPr>
                  <a:t>i</a:t>
                </a:r>
                <a:r>
                  <a:rPr lang="en-US" sz="2200" dirty="0">
                    <a:latin typeface="Times New Roman" panose="02020603050405020304" pitchFamily="18" charset="0"/>
                    <a:cs typeface="Times New Roman" panose="02020603050405020304" pitchFamily="18" charset="0"/>
                  </a:rPr>
                  <a:t>)</a:t>
                </a:r>
              </a:p>
              <a:p>
                <a:pPr marL="0" indent="0" algn="just">
                  <a:buNone/>
                </a:pPr>
                <a14:m>
                  <m:oMath xmlns:m="http://schemas.openxmlformats.org/officeDocument/2006/math">
                    <m:r>
                      <a:rPr lang="en-US" sz="2200" i="1">
                        <a:latin typeface="Cambria Math" panose="02040503050406030204" pitchFamily="18" charset="0"/>
                        <a:cs typeface="Times New Roman" panose="02020603050405020304" pitchFamily="18" charset="0"/>
                      </a:rPr>
                      <m:t>𝐴</m:t>
                    </m:r>
                    <m:groupChr>
                      <m:groupChrPr>
                        <m:chr m:val="→"/>
                        <m:vertJc m:val="bot"/>
                        <m:ctrlPr>
                          <a:rPr lang="en-US" sz="2200" i="1">
                            <a:latin typeface="Cambria Math" panose="02040503050406030204" pitchFamily="18" charset="0"/>
                            <a:cs typeface="Times New Roman" panose="02020603050405020304" pitchFamily="18" charset="0"/>
                          </a:rPr>
                        </m:ctrlPr>
                      </m:groupChrPr>
                      <m:e>
                        <m:sSub>
                          <m:sSubPr>
                            <m:ctrlPr>
                              <a:rPr lang="en-US" sz="2200" i="1">
                                <a:latin typeface="Cambria Math" panose="02040503050406030204" pitchFamily="18" charset="0"/>
                                <a:cs typeface="Times New Roman" panose="02020603050405020304" pitchFamily="18" charset="0"/>
                              </a:rPr>
                            </m:ctrlPr>
                          </m:sSubPr>
                          <m:e>
                            <m:r>
                              <a:rPr lang="en-US" sz="2200" i="1">
                                <a:latin typeface="Cambria Math" panose="02040503050406030204" pitchFamily="18" charset="0"/>
                                <a:cs typeface="Times New Roman" panose="02020603050405020304" pitchFamily="18" charset="0"/>
                              </a:rPr>
                              <m:t>𝑘</m:t>
                            </m:r>
                          </m:e>
                          <m:sub>
                            <m:r>
                              <a:rPr lang="en-US" sz="2200" b="0" i="1" smtClean="0">
                                <a:latin typeface="Cambria Math" panose="02040503050406030204" pitchFamily="18" charset="0"/>
                                <a:cs typeface="Times New Roman" panose="02020603050405020304" pitchFamily="18" charset="0"/>
                              </a:rPr>
                              <m:t>2</m:t>
                            </m:r>
                          </m:sub>
                        </m:sSub>
                      </m:e>
                    </m:groupChr>
                    <m:r>
                      <m:rPr>
                        <m:sty m:val="p"/>
                      </m:rPr>
                      <a:rPr lang="en-US" sz="2200" b="0" i="0" smtClean="0">
                        <a:latin typeface="Cambria Math" panose="02040503050406030204" pitchFamily="18" charset="0"/>
                        <a:cs typeface="Times New Roman" panose="02020603050405020304" pitchFamily="18" charset="0"/>
                      </a:rPr>
                      <m:t>C</m:t>
                    </m:r>
                  </m:oMath>
                </a14:m>
                <a:r>
                  <a:rPr lang="en-US" sz="2200" dirty="0">
                    <a:latin typeface="Times New Roman" panose="02020603050405020304" pitchFamily="18" charset="0"/>
                    <a:cs typeface="Times New Roman" panose="02020603050405020304" pitchFamily="18" charset="0"/>
                  </a:rPr>
                  <a:t>                          (undesired reaction)                (ii)</a:t>
                </a:r>
              </a:p>
              <a:p>
                <a:pPr marL="0" indent="0" algn="just">
                  <a:buNone/>
                </a:pPr>
                <a:r>
                  <a:rPr lang="en-US" sz="2200" dirty="0">
                    <a:latin typeface="Times New Roman" panose="02020603050405020304" pitchFamily="18" charset="0"/>
                    <a:cs typeface="Times New Roman" panose="02020603050405020304" pitchFamily="18" charset="0"/>
                  </a:rPr>
                  <a:t>Based on the given data, plot the concentrations (A, B &amp; C), temperature and conversion of reactant  A gradients as a function of reactor volume.</a:t>
                </a:r>
              </a:p>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4613F99-43BE-C47D-94C0-45453D1C80F8}"/>
                  </a:ext>
                </a:extLst>
              </p:cNvPr>
              <p:cNvSpPr>
                <a:spLocks noGrp="1" noRot="1" noChangeAspect="1" noMove="1" noResize="1" noEditPoints="1" noAdjustHandles="1" noChangeArrowheads="1" noChangeShapeType="1" noTextEdit="1"/>
              </p:cNvSpPr>
              <p:nvPr>
                <p:ph idx="1"/>
              </p:nvPr>
            </p:nvSpPr>
            <p:spPr>
              <a:xfrm>
                <a:off x="265471" y="583662"/>
                <a:ext cx="8642555" cy="5324503"/>
              </a:xfrm>
              <a:blipFill>
                <a:blip r:embed="rId2"/>
                <a:stretch>
                  <a:fillRect l="-917" t="-802" r="-988"/>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9360E410-6143-ED59-DD7B-1168A73E3C23}"/>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45</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3470C107-1893-DFF4-8C41-BE1DBE01BB67}"/>
              </a:ext>
            </a:extLst>
          </p:cNvPr>
          <p:cNvCxnSpPr>
            <a:cxnSpLocks/>
          </p:cNvCxnSpPr>
          <p:nvPr/>
        </p:nvCxnSpPr>
        <p:spPr>
          <a:xfrm flipV="1">
            <a:off x="14748" y="548227"/>
            <a:ext cx="9144000" cy="35435"/>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48AED39E-DF64-A68D-FF18-4EC5C81764A1}"/>
              </a:ext>
            </a:extLst>
          </p:cNvPr>
          <p:cNvCxnSpPr>
            <a:cxnSpLocks/>
          </p:cNvCxnSpPr>
          <p:nvPr/>
        </p:nvCxnSpPr>
        <p:spPr>
          <a:xfrm flipV="1">
            <a:off x="0" y="6127898"/>
            <a:ext cx="9144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3DBDA3D4-8EAF-2044-9040-000958417446}"/>
              </a:ext>
            </a:extLst>
          </p:cNvPr>
          <p:cNvSpPr>
            <a:spLocks noGrp="1"/>
          </p:cNvSpPr>
          <p:nvPr>
            <p:ph type="title"/>
          </p:nvPr>
        </p:nvSpPr>
        <p:spPr>
          <a:xfrm>
            <a:off x="1066800" y="111607"/>
            <a:ext cx="5712515" cy="501872"/>
          </a:xfrm>
        </p:spPr>
        <p:txBody>
          <a:bodyPr>
            <a:noAutofit/>
          </a:bodyPr>
          <a:lstStyle/>
          <a:p>
            <a:pPr algn="just"/>
            <a:r>
              <a:rPr lang="en-US" sz="3200" b="1" dirty="0">
                <a:latin typeface="Times New Roman" panose="02020603050405020304" pitchFamily="18" charset="0"/>
                <a:cs typeface="Times New Roman" panose="02020603050405020304" pitchFamily="18" charset="0"/>
              </a:rPr>
              <a:t>Activity 6.2. </a:t>
            </a:r>
          </a:p>
        </p:txBody>
      </p:sp>
      <p:sp>
        <p:nvSpPr>
          <p:cNvPr id="7" name="Slide Number Placeholder 5">
            <a:extLst>
              <a:ext uri="{FF2B5EF4-FFF2-40B4-BE49-F238E27FC236}">
                <a16:creationId xmlns:a16="http://schemas.microsoft.com/office/drawing/2014/main" id="{C59A9BF4-64E2-F3A2-12A1-633DAF2A507A}"/>
              </a:ext>
            </a:extLst>
          </p:cNvPr>
          <p:cNvSpPr txBox="1">
            <a:spLocks/>
          </p:cNvSpPr>
          <p:nvPr/>
        </p:nvSpPr>
        <p:spPr>
          <a:xfrm>
            <a:off x="1981200" y="6265070"/>
            <a:ext cx="16002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45</a:t>
            </a:fld>
            <a:endParaRPr kumimoji="0" lang="en-US" sz="9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78561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968A4-29C9-D8C6-90F3-F47622B8928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920BF4-18A5-B34A-D63D-4EDAA6E8A364}"/>
              </a:ext>
            </a:extLst>
          </p:cNvPr>
          <p:cNvSpPr>
            <a:spLocks noGrp="1"/>
          </p:cNvSpPr>
          <p:nvPr>
            <p:ph idx="1"/>
          </p:nvPr>
        </p:nvSpPr>
        <p:spPr>
          <a:xfrm>
            <a:off x="265471" y="583662"/>
            <a:ext cx="8642555" cy="5324503"/>
          </a:xfrm>
        </p:spPr>
        <p:txBody>
          <a:bodyPr>
            <a:normAutofit/>
          </a:bodyPr>
          <a:lstStyle/>
          <a:p>
            <a:pPr marL="0" indent="0" algn="just">
              <a:lnSpc>
                <a:spcPct val="150000"/>
              </a:lnSpc>
              <a:buNone/>
            </a:pPr>
            <a:r>
              <a:rPr lang="en-US" b="1" dirty="0">
                <a:latin typeface="Times New Roman" panose="02020603050405020304" pitchFamily="18" charset="0"/>
                <a:cs typeface="Times New Roman" panose="02020603050405020304" pitchFamily="18" charset="0"/>
              </a:rPr>
              <a:t>Additional data for Activity 6.2 </a:t>
            </a: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err="1">
                <a:latin typeface="Times New Roman" panose="02020603050405020304" pitchFamily="18" charset="0"/>
                <a:cs typeface="Times New Roman" panose="02020603050405020304" pitchFamily="18" charset="0"/>
              </a:rPr>
              <a:t>C</a:t>
            </a:r>
            <a:r>
              <a:rPr lang="en-US" baseline="-25000" dirty="0" err="1">
                <a:latin typeface="Times New Roman" panose="02020603050405020304" pitchFamily="18" charset="0"/>
                <a:cs typeface="Times New Roman" panose="02020603050405020304" pitchFamily="18" charset="0"/>
              </a:rPr>
              <a:t>Ao</a:t>
            </a:r>
            <a:r>
              <a:rPr lang="en-US" baseline="-250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10 mol/dm</a:t>
            </a:r>
            <a:r>
              <a:rPr lang="en-US" baseline="30000" dirty="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t>
            </a:r>
            <a:r>
              <a:rPr lang="en-US" baseline="30000" dirty="0" err="1">
                <a:latin typeface="Times New Roman" panose="02020603050405020304" pitchFamily="18" charset="0"/>
                <a:cs typeface="Times New Roman" panose="02020603050405020304" pitchFamily="18" charset="0"/>
              </a:rPr>
              <a:t>o</a:t>
            </a:r>
            <a:r>
              <a:rPr lang="en-US" baseline="-25000" dirty="0" err="1">
                <a:latin typeface="Times New Roman" panose="02020603050405020304" pitchFamily="18" charset="0"/>
                <a:cs typeface="Times New Roman" panose="02020603050405020304" pitchFamily="18" charset="0"/>
              </a:rPr>
              <a:t>A</a:t>
            </a:r>
            <a:r>
              <a:rPr lang="en-US" baseline="-250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(298K) = 20 kJ/mol, </a:t>
            </a:r>
            <a:r>
              <a:rPr lang="en-US" dirty="0" err="1">
                <a:latin typeface="Times New Roman" panose="02020603050405020304" pitchFamily="18" charset="0"/>
                <a:cs typeface="Times New Roman" panose="02020603050405020304" pitchFamily="18" charset="0"/>
              </a:rPr>
              <a:t>H</a:t>
            </a:r>
            <a:r>
              <a:rPr lang="en-US" baseline="30000" dirty="0" err="1">
                <a:latin typeface="Times New Roman" panose="02020603050405020304" pitchFamily="18" charset="0"/>
                <a:cs typeface="Times New Roman" panose="02020603050405020304" pitchFamily="18" charset="0"/>
              </a:rPr>
              <a:t>o</a:t>
            </a:r>
            <a:r>
              <a:rPr lang="en-US" baseline="-25000" dirty="0" err="1">
                <a:latin typeface="Times New Roman" panose="02020603050405020304" pitchFamily="18" charset="0"/>
                <a:cs typeface="Times New Roman" panose="02020603050405020304" pitchFamily="18" charset="0"/>
              </a:rPr>
              <a:t>B</a:t>
            </a:r>
            <a:r>
              <a:rPr lang="en-US" baseline="-250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(298K) = 35 kJ/mol, </a:t>
            </a:r>
            <a:r>
              <a:rPr lang="en-US" dirty="0" err="1">
                <a:latin typeface="Times New Roman" panose="02020603050405020304" pitchFamily="18" charset="0"/>
                <a:cs typeface="Times New Roman" panose="02020603050405020304" pitchFamily="18" charset="0"/>
              </a:rPr>
              <a:t>H</a:t>
            </a:r>
            <a:r>
              <a:rPr lang="en-US" baseline="30000" dirty="0" err="1">
                <a:latin typeface="Times New Roman" panose="02020603050405020304" pitchFamily="18" charset="0"/>
                <a:cs typeface="Times New Roman" panose="02020603050405020304" pitchFamily="18" charset="0"/>
              </a:rPr>
              <a:t>o</a:t>
            </a:r>
            <a:r>
              <a:rPr lang="en-US" baseline="-25000" dirty="0" err="1">
                <a:latin typeface="Times New Roman" panose="02020603050405020304" pitchFamily="18" charset="0"/>
                <a:cs typeface="Times New Roman" panose="02020603050405020304" pitchFamily="18" charset="0"/>
              </a:rPr>
              <a:t>C</a:t>
            </a:r>
            <a:r>
              <a:rPr lang="en-US" dirty="0">
                <a:latin typeface="Times New Roman" panose="02020603050405020304" pitchFamily="18" charset="0"/>
                <a:cs typeface="Times New Roman" panose="02020603050405020304" pitchFamily="18" charset="0"/>
              </a:rPr>
              <a:t>(298K) = 15 kJ/mol, </a:t>
            </a:r>
            <a:r>
              <a:rPr lang="en-US" dirty="0" err="1">
                <a:latin typeface="Times New Roman" panose="02020603050405020304" pitchFamily="18" charset="0"/>
                <a:cs typeface="Times New Roman" panose="02020603050405020304" pitchFamily="18" charset="0"/>
              </a:rPr>
              <a:t>C</a:t>
            </a:r>
            <a:r>
              <a:rPr lang="en-US" baseline="-25000" dirty="0" err="1">
                <a:latin typeface="Times New Roman" panose="02020603050405020304" pitchFamily="18" charset="0"/>
                <a:cs typeface="Times New Roman" panose="02020603050405020304" pitchFamily="18" charset="0"/>
              </a:rPr>
              <a:t>pA</a:t>
            </a:r>
            <a:r>
              <a:rPr lang="en-US" baseline="-250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t>
            </a:r>
            <a:r>
              <a:rPr lang="en-US" baseline="-25000" dirty="0" err="1">
                <a:latin typeface="Times New Roman" panose="02020603050405020304" pitchFamily="18" charset="0"/>
                <a:cs typeface="Times New Roman" panose="02020603050405020304" pitchFamily="18" charset="0"/>
              </a:rPr>
              <a:t>pB</a:t>
            </a:r>
            <a:r>
              <a:rPr lang="en-US" baseline="-250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a:t>
            </a:r>
            <a:r>
              <a:rPr lang="en-US" baseline="-25000" dirty="0" err="1">
                <a:latin typeface="Times New Roman" panose="02020603050405020304" pitchFamily="18" charset="0"/>
                <a:cs typeface="Times New Roman" panose="02020603050405020304" pitchFamily="18" charset="0"/>
              </a:rPr>
              <a:t>pC</a:t>
            </a:r>
            <a:r>
              <a:rPr lang="en-US" baseline="-25000"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0.5 kJ/mol K, R=8.314 J/ </a:t>
            </a:r>
            <a:r>
              <a:rPr lang="en-US" dirty="0" err="1">
                <a:latin typeface="Times New Roman" panose="02020603050405020304" pitchFamily="18" charset="0"/>
                <a:cs typeface="Times New Roman" panose="02020603050405020304" pitchFamily="18" charset="0"/>
              </a:rPr>
              <a:t>mol.K</a:t>
            </a:r>
            <a:r>
              <a:rPr lang="en-US" dirty="0">
                <a:latin typeface="Times New Roman" panose="02020603050405020304" pitchFamily="18" charset="0"/>
                <a:cs typeface="Times New Roman" panose="02020603050405020304" pitchFamily="18" charset="0"/>
              </a:rPr>
              <a:t>,  k</a:t>
            </a:r>
            <a:r>
              <a:rPr lang="en-US" baseline="-25000" dirty="0">
                <a:latin typeface="Times New Roman" panose="02020603050405020304" pitchFamily="18" charset="0"/>
                <a:cs typeface="Times New Roman" panose="02020603050405020304" pitchFamily="18" charset="0"/>
              </a:rPr>
              <a:t>10 </a:t>
            </a:r>
            <a:r>
              <a:rPr lang="en-US" dirty="0">
                <a:latin typeface="Times New Roman" panose="02020603050405020304" pitchFamily="18" charset="0"/>
                <a:cs typeface="Times New Roman" panose="02020603050405020304" pitchFamily="18" charset="0"/>
              </a:rPr>
              <a:t>= 0.01 /min, k</a:t>
            </a:r>
            <a:r>
              <a:rPr lang="en-US" baseline="-25000" dirty="0">
                <a:latin typeface="Times New Roman" panose="02020603050405020304" pitchFamily="18" charset="0"/>
                <a:cs typeface="Times New Roman" panose="02020603050405020304" pitchFamily="18" charset="0"/>
              </a:rPr>
              <a:t>20 </a:t>
            </a:r>
            <a:r>
              <a:rPr lang="en-US" dirty="0">
                <a:latin typeface="Times New Roman" panose="02020603050405020304" pitchFamily="18" charset="0"/>
                <a:cs typeface="Times New Roman" panose="02020603050405020304" pitchFamily="18" charset="0"/>
              </a:rPr>
              <a:t>= 0.001/ min, E= 150J/ mol,  k</a:t>
            </a:r>
            <a:r>
              <a:rPr lang="en-US" baseline="-25000" dirty="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=k</a:t>
            </a:r>
            <a:r>
              <a:rPr lang="en-US" baseline="-25000" dirty="0">
                <a:latin typeface="Times New Roman" panose="02020603050405020304" pitchFamily="18" charset="0"/>
                <a:cs typeface="Times New Roman" panose="02020603050405020304" pitchFamily="18" charset="0"/>
              </a:rPr>
              <a:t>10 </a:t>
            </a:r>
            <a:r>
              <a:rPr lang="en-US" dirty="0">
                <a:latin typeface="Times New Roman" panose="02020603050405020304" pitchFamily="18" charset="0"/>
                <a:cs typeface="Times New Roman" panose="02020603050405020304" pitchFamily="18" charset="0"/>
              </a:rPr>
              <a:t>exp (-E/ RT), and k</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=k</a:t>
            </a:r>
            <a:r>
              <a:rPr lang="en-US" baseline="-25000" dirty="0">
                <a:latin typeface="Times New Roman" panose="02020603050405020304" pitchFamily="18" charset="0"/>
                <a:cs typeface="Times New Roman" panose="02020603050405020304" pitchFamily="18" charset="0"/>
              </a:rPr>
              <a:t>20 </a:t>
            </a:r>
            <a:r>
              <a:rPr lang="en-US" dirty="0">
                <a:latin typeface="Times New Roman" panose="02020603050405020304" pitchFamily="18" charset="0"/>
                <a:cs typeface="Times New Roman" panose="02020603050405020304" pitchFamily="18" charset="0"/>
              </a:rPr>
              <a:t>exp (-E/ RT)</a:t>
            </a:r>
            <a:endParaRPr lang="en-US" b="1" dirty="0">
              <a:latin typeface="Times New Roman" panose="02020603050405020304" pitchFamily="18" charset="0"/>
              <a:cs typeface="Times New Roman" panose="02020603050405020304" pitchFamily="18" charset="0"/>
            </a:endParaRPr>
          </a:p>
          <a:p>
            <a:pPr marL="0" indent="0" algn="just">
              <a:lnSpc>
                <a:spcPct val="150000"/>
              </a:lnSpc>
              <a:buNone/>
            </a:pPr>
            <a:r>
              <a:rPr lang="en-US" b="1" dirty="0">
                <a:latin typeface="Times New Roman" panose="02020603050405020304" pitchFamily="18" charset="0"/>
                <a:cs typeface="Times New Roman" panose="02020603050405020304" pitchFamily="18" charset="0"/>
              </a:rPr>
              <a:t>Given:  </a:t>
            </a:r>
            <a:r>
              <a:rPr lang="en-US" dirty="0">
                <a:latin typeface="Times New Roman" panose="02020603050405020304" pitchFamily="18" charset="0"/>
                <a:cs typeface="Times New Roman" panose="02020603050405020304" pitchFamily="18" charset="0"/>
              </a:rPr>
              <a:t>Non-isothermal PFR, first order reaction, and heat is added to the reactor. </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462A6EAC-3F8E-EF78-276C-A69D536200CF}"/>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46</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7B245FA8-46E2-DBE1-6AC6-324E2BFDC6F8}"/>
              </a:ext>
            </a:extLst>
          </p:cNvPr>
          <p:cNvCxnSpPr>
            <a:cxnSpLocks/>
          </p:cNvCxnSpPr>
          <p:nvPr/>
        </p:nvCxnSpPr>
        <p:spPr>
          <a:xfrm flipV="1">
            <a:off x="14748" y="548227"/>
            <a:ext cx="9144000" cy="35435"/>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68E4B9C-8B1B-E053-E6E1-434333B123FA}"/>
              </a:ext>
            </a:extLst>
          </p:cNvPr>
          <p:cNvCxnSpPr>
            <a:cxnSpLocks/>
          </p:cNvCxnSpPr>
          <p:nvPr/>
        </p:nvCxnSpPr>
        <p:spPr>
          <a:xfrm flipV="1">
            <a:off x="0" y="6157715"/>
            <a:ext cx="9144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7A0A919D-BD95-2F19-E435-1D5BD7E255FF}"/>
              </a:ext>
            </a:extLst>
          </p:cNvPr>
          <p:cNvSpPr>
            <a:spLocks noGrp="1"/>
          </p:cNvSpPr>
          <p:nvPr>
            <p:ph type="title"/>
          </p:nvPr>
        </p:nvSpPr>
        <p:spPr>
          <a:xfrm>
            <a:off x="1066800" y="111607"/>
            <a:ext cx="5712515" cy="501872"/>
          </a:xfrm>
        </p:spPr>
        <p:txBody>
          <a:bodyPr>
            <a:noAutofit/>
          </a:bodyPr>
          <a:lstStyle/>
          <a:p>
            <a:pPr algn="l"/>
            <a:r>
              <a:rPr lang="en-US" sz="3200" b="1" dirty="0">
                <a:latin typeface="Times New Roman" panose="02020603050405020304" pitchFamily="18" charset="0"/>
                <a:cs typeface="Times New Roman" panose="02020603050405020304" pitchFamily="18" charset="0"/>
              </a:rPr>
              <a:t>Cont’d </a:t>
            </a:r>
          </a:p>
        </p:txBody>
      </p:sp>
      <p:sp>
        <p:nvSpPr>
          <p:cNvPr id="7" name="Slide Number Placeholder 5">
            <a:extLst>
              <a:ext uri="{FF2B5EF4-FFF2-40B4-BE49-F238E27FC236}">
                <a16:creationId xmlns:a16="http://schemas.microsoft.com/office/drawing/2014/main" id="{62490814-9D82-18EB-DB52-A1EACCCFEA77}"/>
              </a:ext>
            </a:extLst>
          </p:cNvPr>
          <p:cNvSpPr txBox="1">
            <a:spLocks/>
          </p:cNvSpPr>
          <p:nvPr/>
        </p:nvSpPr>
        <p:spPr>
          <a:xfrm>
            <a:off x="1981200" y="6265070"/>
            <a:ext cx="16002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46</a:t>
            </a:fld>
            <a:endParaRPr kumimoji="0" lang="en-US" sz="9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98011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1849E-6FE4-C636-7F70-46EE7E2EB4E5}"/>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0A9B646-4978-1166-7CBC-07D91E3CEA56}"/>
                  </a:ext>
                </a:extLst>
              </p:cNvPr>
              <p:cNvSpPr>
                <a:spLocks noGrp="1"/>
              </p:cNvSpPr>
              <p:nvPr>
                <p:ph idx="1"/>
              </p:nvPr>
            </p:nvSpPr>
            <p:spPr>
              <a:xfrm>
                <a:off x="265471" y="583662"/>
                <a:ext cx="8642555" cy="5324503"/>
              </a:xfrm>
            </p:spPr>
            <p:txBody>
              <a:bodyPr>
                <a:normAutofit/>
              </a:bodyPr>
              <a:lstStyle/>
              <a:p>
                <a:pPr marL="0" indent="0" algn="just">
                  <a:buNone/>
                </a:pPr>
                <a:r>
                  <a:rPr lang="en-US" sz="2800" b="1" dirty="0">
                    <a:latin typeface="Times New Roman" panose="02020603050405020304" pitchFamily="18" charset="0"/>
                    <a:cs typeface="Times New Roman" panose="02020603050405020304" pitchFamily="18" charset="0"/>
                  </a:rPr>
                  <a:t>Solution: </a:t>
                </a:r>
              </a:p>
              <a:p>
                <a:pPr marL="0" indent="0" algn="just">
                  <a:buNone/>
                </a:pPr>
                <a:r>
                  <a:rPr lang="en-US" sz="2200" dirty="0">
                    <a:latin typeface="Times New Roman" panose="02020603050405020304" pitchFamily="18" charset="0"/>
                    <a:cs typeface="Times New Roman" panose="02020603050405020304" pitchFamily="18" charset="0"/>
                  </a:rPr>
                  <a:t>From materials balance, the design equation is given by:</a:t>
                </a:r>
                <a:endParaRPr lang="en-US" sz="2200" b="1" dirty="0">
                  <a:latin typeface="Times New Roman" panose="02020603050405020304" pitchFamily="18" charset="0"/>
                  <a:cs typeface="Times New Roman" panose="02020603050405020304" pitchFamily="18" charset="0"/>
                </a:endParaRPr>
              </a:p>
              <a:p>
                <a:pPr marL="0" indent="0" algn="just">
                  <a:buNone/>
                </a:pPr>
                <a14:m>
                  <m:oMath xmlns:m="http://schemas.openxmlformats.org/officeDocument/2006/math">
                    <m:f>
                      <m:fPr>
                        <m:ctrlPr>
                          <a:rPr lang="en-US" sz="2200" b="1" i="1" dirty="0" smtClean="0">
                            <a:solidFill>
                              <a:srgbClr val="7030A0"/>
                            </a:solidFill>
                            <a:latin typeface="Cambria Math" panose="02040503050406030204" pitchFamily="18" charset="0"/>
                            <a:cs typeface="Times New Roman" panose="02020603050405020304" pitchFamily="18" charset="0"/>
                          </a:rPr>
                        </m:ctrlPr>
                      </m:fPr>
                      <m:num>
                        <m:sSub>
                          <m:sSubPr>
                            <m:ctrlPr>
                              <a:rPr lang="en-US" sz="2200" b="1" i="1">
                                <a:solidFill>
                                  <a:srgbClr val="7030A0"/>
                                </a:solidFill>
                                <a:latin typeface="Cambria Math" panose="02040503050406030204" pitchFamily="18" charset="0"/>
                                <a:ea typeface="Tahoma" pitchFamily="34" charset="0"/>
                                <a:cs typeface="Times New Roman" panose="02020603050405020304" pitchFamily="18" charset="0"/>
                              </a:rPr>
                            </m:ctrlPr>
                          </m:sSubPr>
                          <m:e>
                            <m:r>
                              <a:rPr lang="en-US" sz="2200" b="1" i="1">
                                <a:solidFill>
                                  <a:srgbClr val="7030A0"/>
                                </a:solidFill>
                                <a:latin typeface="Cambria Math" panose="02040503050406030204" pitchFamily="18" charset="0"/>
                                <a:ea typeface="Tahoma" pitchFamily="34" charset="0"/>
                                <a:cs typeface="Times New Roman" panose="02020603050405020304" pitchFamily="18" charset="0"/>
                              </a:rPr>
                              <m:t>𝒅𝑿</m:t>
                            </m:r>
                          </m:e>
                          <m:sub>
                            <m:r>
                              <a:rPr lang="en-US" sz="2200" b="1" i="1">
                                <a:solidFill>
                                  <a:srgbClr val="7030A0"/>
                                </a:solidFill>
                                <a:latin typeface="Cambria Math" panose="02040503050406030204" pitchFamily="18" charset="0"/>
                                <a:ea typeface="Tahoma" pitchFamily="34" charset="0"/>
                                <a:cs typeface="Times New Roman" panose="02020603050405020304" pitchFamily="18" charset="0"/>
                              </a:rPr>
                              <m:t>𝑨</m:t>
                            </m:r>
                          </m:sub>
                        </m:sSub>
                      </m:num>
                      <m:den>
                        <m:r>
                          <a:rPr lang="en-US" sz="2200" b="1" i="1" dirty="0">
                            <a:solidFill>
                              <a:srgbClr val="7030A0"/>
                            </a:solidFill>
                            <a:latin typeface="Cambria Math" panose="02040503050406030204" pitchFamily="18" charset="0"/>
                            <a:cs typeface="Times New Roman" panose="02020603050405020304" pitchFamily="18" charset="0"/>
                          </a:rPr>
                          <m:t>𝒅𝑽</m:t>
                        </m:r>
                      </m:den>
                    </m:f>
                    <m:r>
                      <a:rPr lang="en-US" sz="2200" b="1" i="1" dirty="0">
                        <a:solidFill>
                          <a:srgbClr val="7030A0"/>
                        </a:solidFill>
                        <a:latin typeface="Cambria Math" panose="02040503050406030204" pitchFamily="18" charset="0"/>
                        <a:cs typeface="Times New Roman" panose="02020603050405020304" pitchFamily="18" charset="0"/>
                      </a:rPr>
                      <m:t>=</m:t>
                    </m:r>
                  </m:oMath>
                </a14:m>
                <a:r>
                  <a:rPr lang="en-US" sz="2200" b="1" dirty="0">
                    <a:solidFill>
                      <a:srgbClr val="7030A0"/>
                    </a:solidFill>
                  </a:rPr>
                  <a:t>  </a:t>
                </a:r>
                <a14:m>
                  <m:oMath xmlns:m="http://schemas.openxmlformats.org/officeDocument/2006/math">
                    <m:f>
                      <m:fPr>
                        <m:ctrlPr>
                          <a:rPr lang="en-US" sz="2200" b="1" i="1" dirty="0">
                            <a:solidFill>
                              <a:srgbClr val="7030A0"/>
                            </a:solidFill>
                            <a:latin typeface="Cambria Math" panose="02040503050406030204" pitchFamily="18" charset="0"/>
                          </a:rPr>
                        </m:ctrlPr>
                      </m:fPr>
                      <m:num>
                        <m:sSub>
                          <m:sSubPr>
                            <m:ctrlPr>
                              <a:rPr lang="en-US" sz="2200" b="1" i="1">
                                <a:solidFill>
                                  <a:srgbClr val="7030A0"/>
                                </a:solidFill>
                                <a:latin typeface="Cambria Math" panose="02040503050406030204" pitchFamily="18" charset="0"/>
                              </a:rPr>
                            </m:ctrlPr>
                          </m:sSubPr>
                          <m:e>
                            <m:r>
                              <a:rPr lang="en-US" sz="2200" b="1">
                                <a:solidFill>
                                  <a:srgbClr val="7030A0"/>
                                </a:solidFill>
                                <a:latin typeface="Cambria Math" panose="02040503050406030204" pitchFamily="18" charset="0"/>
                              </a:rPr>
                              <m:t>(−</m:t>
                            </m:r>
                            <m:r>
                              <a:rPr lang="en-US" sz="2200" b="1" i="1">
                                <a:solidFill>
                                  <a:srgbClr val="7030A0"/>
                                </a:solidFill>
                                <a:latin typeface="Cambria Math"/>
                              </a:rPr>
                              <m:t>𝐫</m:t>
                            </m:r>
                          </m:e>
                          <m:sub>
                            <m:r>
                              <a:rPr lang="en-US" sz="2200" b="1" i="1">
                                <a:solidFill>
                                  <a:srgbClr val="7030A0"/>
                                </a:solidFill>
                                <a:latin typeface="Cambria Math" panose="02040503050406030204" pitchFamily="18" charset="0"/>
                              </a:rPr>
                              <m:t>𝑨</m:t>
                            </m:r>
                          </m:sub>
                        </m:sSub>
                        <m:r>
                          <a:rPr lang="en-US" sz="2200" b="1" i="1">
                            <a:solidFill>
                              <a:srgbClr val="7030A0"/>
                            </a:solidFill>
                            <a:latin typeface="Cambria Math" panose="02040503050406030204" pitchFamily="18" charset="0"/>
                          </a:rPr>
                          <m:t>)</m:t>
                        </m:r>
                      </m:num>
                      <m:den>
                        <m:sSub>
                          <m:sSubPr>
                            <m:ctrlPr>
                              <a:rPr lang="en-US" sz="2200" b="1" i="1">
                                <a:solidFill>
                                  <a:srgbClr val="7030A0"/>
                                </a:solidFill>
                                <a:latin typeface="Cambria Math" panose="02040503050406030204" pitchFamily="18" charset="0"/>
                                <a:ea typeface="Tahoma" pitchFamily="34" charset="0"/>
                                <a:cs typeface="Times New Roman" panose="02020603050405020304" pitchFamily="18" charset="0"/>
                              </a:rPr>
                            </m:ctrlPr>
                          </m:sSubPr>
                          <m:e>
                            <m:r>
                              <a:rPr lang="en-US" sz="2200" b="1" i="1">
                                <a:solidFill>
                                  <a:srgbClr val="7030A0"/>
                                </a:solidFill>
                                <a:latin typeface="Cambria Math" panose="02040503050406030204" pitchFamily="18" charset="0"/>
                                <a:ea typeface="Tahoma" pitchFamily="34" charset="0"/>
                                <a:cs typeface="Times New Roman" panose="02020603050405020304" pitchFamily="18" charset="0"/>
                              </a:rPr>
                              <m:t>𝑭</m:t>
                            </m:r>
                          </m:e>
                          <m:sub>
                            <m:r>
                              <a:rPr lang="en-US" sz="2200" b="1" i="1">
                                <a:solidFill>
                                  <a:srgbClr val="7030A0"/>
                                </a:solidFill>
                                <a:latin typeface="Cambria Math" panose="02040503050406030204" pitchFamily="18" charset="0"/>
                                <a:ea typeface="Tahoma" pitchFamily="34" charset="0"/>
                                <a:cs typeface="Times New Roman" panose="02020603050405020304" pitchFamily="18" charset="0"/>
                              </a:rPr>
                              <m:t>𝑨𝒐</m:t>
                            </m:r>
                          </m:sub>
                        </m:sSub>
                      </m:den>
                    </m:f>
                  </m:oMath>
                </a14:m>
                <a:r>
                  <a:rPr lang="en-US" sz="2200" b="1" dirty="0">
                    <a:solidFill>
                      <a:srgbClr val="7030A0"/>
                    </a:solidFill>
                    <a:latin typeface="Times New Roman" panose="02020603050405020304" pitchFamily="18" charset="0"/>
                    <a:cs typeface="Times New Roman" panose="02020603050405020304" pitchFamily="18" charset="0"/>
                  </a:rPr>
                  <a:t>                                                                   </a:t>
                </a:r>
                <a:r>
                  <a:rPr lang="en-US" sz="2200" b="1" dirty="0">
                    <a:solidFill>
                      <a:srgbClr val="7030A0"/>
                    </a:solidFill>
                    <a:latin typeface="Times New Roman" panose="02020603050405020304" pitchFamily="18" charset="0"/>
                    <a:ea typeface="Tahoma" pitchFamily="34" charset="0"/>
                    <a:cs typeface="Times New Roman" panose="02020603050405020304" pitchFamily="18" charset="0"/>
                  </a:rPr>
                  <a:t>(6.7)</a:t>
                </a:r>
                <a:endParaRPr lang="en-US" sz="2200" b="1" dirty="0">
                  <a:solidFill>
                    <a:srgbClr val="7030A0"/>
                  </a:solidFill>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From energy balance, the design equation is given by:</a:t>
                </a:r>
              </a:p>
              <a:p>
                <a:pPr marL="0" indent="0" algn="just">
                  <a:buNone/>
                </a:pPr>
                <a14:m>
                  <m:oMath xmlns:m="http://schemas.openxmlformats.org/officeDocument/2006/math">
                    <m:f>
                      <m:fPr>
                        <m:ctrlPr>
                          <a:rPr lang="en-US" sz="2200" b="1" i="1">
                            <a:solidFill>
                              <a:srgbClr val="0070C0"/>
                            </a:solidFill>
                            <a:latin typeface="Cambria Math" panose="02040503050406030204" pitchFamily="18" charset="0"/>
                            <a:ea typeface="Cambria Math"/>
                          </a:rPr>
                        </m:ctrlPr>
                      </m:fPr>
                      <m:num>
                        <m:r>
                          <a:rPr lang="en-US" sz="2200" b="1" i="1">
                            <a:solidFill>
                              <a:srgbClr val="0070C0"/>
                            </a:solidFill>
                            <a:latin typeface="Cambria Math"/>
                            <a:ea typeface="Cambria Math"/>
                          </a:rPr>
                          <m:t>𝒅𝑻</m:t>
                        </m:r>
                      </m:num>
                      <m:den>
                        <m:r>
                          <a:rPr lang="en-US" sz="2200" b="1" i="1">
                            <a:solidFill>
                              <a:srgbClr val="0070C0"/>
                            </a:solidFill>
                            <a:latin typeface="Cambria Math"/>
                            <a:ea typeface="Cambria Math"/>
                          </a:rPr>
                          <m:t>𝒅𝑽</m:t>
                        </m:r>
                      </m:den>
                    </m:f>
                    <m:r>
                      <a:rPr lang="en-US" sz="2200" b="1" i="1">
                        <a:solidFill>
                          <a:srgbClr val="0070C0"/>
                        </a:solidFill>
                        <a:latin typeface="Cambria Math"/>
                        <a:ea typeface="Cambria Math"/>
                      </a:rPr>
                      <m:t>=</m:t>
                    </m:r>
                    <m:f>
                      <m:fPr>
                        <m:ctrlPr>
                          <a:rPr lang="en-US" sz="2200" b="1" i="1">
                            <a:solidFill>
                              <a:srgbClr val="0070C0"/>
                            </a:solidFill>
                            <a:latin typeface="Cambria Math" panose="02040503050406030204" pitchFamily="18" charset="0"/>
                            <a:ea typeface="Cambria Math"/>
                          </a:rPr>
                        </m:ctrlPr>
                      </m:fPr>
                      <m:num>
                        <m:sSub>
                          <m:sSubPr>
                            <m:ctrlPr>
                              <a:rPr lang="en-US" sz="2200" b="1" i="1">
                                <a:solidFill>
                                  <a:srgbClr val="0070C0"/>
                                </a:solidFill>
                                <a:latin typeface="Cambria Math" panose="02040503050406030204" pitchFamily="18" charset="0"/>
                                <a:ea typeface="Cambria Math"/>
                              </a:rPr>
                            </m:ctrlPr>
                          </m:sSubPr>
                          <m:e>
                            <m:r>
                              <a:rPr lang="en-US" sz="2200" b="1" i="1">
                                <a:solidFill>
                                  <a:srgbClr val="0070C0"/>
                                </a:solidFill>
                                <a:latin typeface="Cambria Math"/>
                                <a:ea typeface="Cambria Math"/>
                              </a:rPr>
                              <m:t>∆</m:t>
                            </m:r>
                            <m:r>
                              <a:rPr lang="en-US" sz="2200" b="1" i="1">
                                <a:solidFill>
                                  <a:srgbClr val="0070C0"/>
                                </a:solidFill>
                                <a:latin typeface="Cambria Math"/>
                                <a:ea typeface="Cambria Math"/>
                              </a:rPr>
                              <m:t>𝑯</m:t>
                            </m:r>
                          </m:e>
                          <m:sub>
                            <m:r>
                              <a:rPr lang="en-US" sz="2200" b="1" i="1">
                                <a:solidFill>
                                  <a:srgbClr val="0070C0"/>
                                </a:solidFill>
                                <a:latin typeface="Cambria Math" panose="02040503050406030204" pitchFamily="18" charset="0"/>
                                <a:ea typeface="Cambria Math"/>
                              </a:rPr>
                              <m:t>𝑹</m:t>
                            </m:r>
                            <m:r>
                              <a:rPr lang="en-US" sz="2200" b="1" i="1">
                                <a:solidFill>
                                  <a:srgbClr val="0070C0"/>
                                </a:solidFill>
                                <a:latin typeface="Cambria Math"/>
                                <a:ea typeface="Cambria Math"/>
                              </a:rPr>
                              <m:t>𝒙</m:t>
                            </m:r>
                          </m:sub>
                        </m:sSub>
                        <m:sSub>
                          <m:sSubPr>
                            <m:ctrlPr>
                              <a:rPr lang="en-US" sz="2200" b="1" i="1">
                                <a:solidFill>
                                  <a:srgbClr val="0070C0"/>
                                </a:solidFill>
                                <a:latin typeface="Cambria Math" panose="02040503050406030204" pitchFamily="18" charset="0"/>
                                <a:ea typeface="Cambria Math"/>
                              </a:rPr>
                            </m:ctrlPr>
                          </m:sSubPr>
                          <m:e>
                            <m:r>
                              <a:rPr lang="en-US" sz="2200" b="1" i="1">
                                <a:solidFill>
                                  <a:srgbClr val="0070C0"/>
                                </a:solidFill>
                                <a:latin typeface="Cambria Math"/>
                                <a:ea typeface="Cambria Math"/>
                              </a:rPr>
                              <m:t>(</m:t>
                            </m:r>
                            <m:r>
                              <a:rPr lang="en-US" sz="2200" b="1" i="1">
                                <a:solidFill>
                                  <a:srgbClr val="0070C0"/>
                                </a:solidFill>
                                <a:latin typeface="Cambria Math"/>
                                <a:ea typeface="Cambria Math"/>
                              </a:rPr>
                              <m:t>𝒓</m:t>
                            </m:r>
                          </m:e>
                          <m:sub>
                            <m:r>
                              <a:rPr lang="en-US" sz="2200" b="1" i="1">
                                <a:solidFill>
                                  <a:srgbClr val="0070C0"/>
                                </a:solidFill>
                                <a:latin typeface="Cambria Math"/>
                                <a:ea typeface="Cambria Math"/>
                              </a:rPr>
                              <m:t>𝑨</m:t>
                            </m:r>
                          </m:sub>
                        </m:sSub>
                        <m:r>
                          <a:rPr lang="en-US" sz="2200" b="1" i="1">
                            <a:solidFill>
                              <a:srgbClr val="0070C0"/>
                            </a:solidFill>
                            <a:latin typeface="Cambria Math"/>
                            <a:ea typeface="Cambria Math"/>
                          </a:rPr>
                          <m:t>) − </m:t>
                        </m:r>
                        <m:r>
                          <a:rPr lang="en-US" sz="2200" b="1" i="1">
                            <a:solidFill>
                              <a:srgbClr val="0070C0"/>
                            </a:solidFill>
                            <a:latin typeface="Cambria Math"/>
                            <a:ea typeface="Cambria Math"/>
                          </a:rPr>
                          <m:t>𝑼𝒂</m:t>
                        </m:r>
                        <m:r>
                          <a:rPr lang="en-US" sz="2200" b="1" i="1">
                            <a:solidFill>
                              <a:srgbClr val="0070C0"/>
                            </a:solidFill>
                            <a:latin typeface="Cambria Math"/>
                            <a:ea typeface="Cambria Math"/>
                          </a:rPr>
                          <m:t>(</m:t>
                        </m:r>
                        <m:r>
                          <a:rPr lang="en-US" sz="2200" b="1" i="1">
                            <a:solidFill>
                              <a:srgbClr val="0070C0"/>
                            </a:solidFill>
                            <a:latin typeface="Cambria Math"/>
                            <a:ea typeface="Cambria Math"/>
                          </a:rPr>
                          <m:t>𝑻</m:t>
                        </m:r>
                        <m:r>
                          <a:rPr lang="en-US" sz="2200" b="1" i="1">
                            <a:solidFill>
                              <a:srgbClr val="0070C0"/>
                            </a:solidFill>
                            <a:latin typeface="Cambria Math"/>
                            <a:ea typeface="Cambria Math"/>
                          </a:rPr>
                          <m:t>−</m:t>
                        </m:r>
                        <m:sSub>
                          <m:sSubPr>
                            <m:ctrlPr>
                              <a:rPr lang="en-US" sz="2200" b="1" i="1">
                                <a:solidFill>
                                  <a:srgbClr val="0070C0"/>
                                </a:solidFill>
                                <a:latin typeface="Cambria Math" panose="02040503050406030204" pitchFamily="18" charset="0"/>
                                <a:ea typeface="Cambria Math"/>
                              </a:rPr>
                            </m:ctrlPr>
                          </m:sSubPr>
                          <m:e>
                            <m:r>
                              <a:rPr lang="en-US" sz="2200" b="1" i="1">
                                <a:solidFill>
                                  <a:srgbClr val="0070C0"/>
                                </a:solidFill>
                                <a:latin typeface="Cambria Math"/>
                                <a:ea typeface="Cambria Math"/>
                              </a:rPr>
                              <m:t>𝑻</m:t>
                            </m:r>
                          </m:e>
                          <m:sub>
                            <m:r>
                              <a:rPr lang="en-US" sz="2200" b="1" i="1">
                                <a:solidFill>
                                  <a:srgbClr val="0070C0"/>
                                </a:solidFill>
                                <a:latin typeface="Cambria Math"/>
                                <a:ea typeface="Cambria Math"/>
                              </a:rPr>
                              <m:t>𝒂</m:t>
                            </m:r>
                          </m:sub>
                        </m:sSub>
                        <m:r>
                          <a:rPr lang="en-US" sz="2200" b="1" i="1">
                            <a:solidFill>
                              <a:srgbClr val="0070C0"/>
                            </a:solidFill>
                            <a:latin typeface="Cambria Math"/>
                            <a:ea typeface="Cambria Math"/>
                          </a:rPr>
                          <m:t>)</m:t>
                        </m:r>
                      </m:num>
                      <m:den>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a:rPr>
                              <m:t>𝑭</m:t>
                            </m:r>
                          </m:e>
                          <m:sub>
                            <m:r>
                              <a:rPr lang="en-US" sz="2200" b="1" i="1">
                                <a:solidFill>
                                  <a:srgbClr val="0070C0"/>
                                </a:solidFill>
                                <a:latin typeface="Cambria Math"/>
                              </a:rPr>
                              <m:t>𝑨</m:t>
                            </m:r>
                            <m:r>
                              <a:rPr lang="en-US" sz="2200" b="1" i="1">
                                <a:solidFill>
                                  <a:srgbClr val="0070C0"/>
                                </a:solidFill>
                                <a:latin typeface="Cambria Math"/>
                              </a:rPr>
                              <m:t>𝟎</m:t>
                            </m:r>
                          </m:sub>
                        </m:sSub>
                        <m:nary>
                          <m:naryPr>
                            <m:chr m:val="∑"/>
                            <m:subHide m:val="on"/>
                            <m:supHide m:val="on"/>
                            <m:ctrlPr>
                              <a:rPr lang="en-US" sz="2200" b="1" i="1">
                                <a:solidFill>
                                  <a:srgbClr val="0070C0"/>
                                </a:solidFill>
                                <a:latin typeface="Cambria Math" panose="02040503050406030204" pitchFamily="18" charset="0"/>
                                <a:ea typeface="Cambria Math"/>
                              </a:rPr>
                            </m:ctrlPr>
                          </m:naryPr>
                          <m:sub/>
                          <m:sup/>
                          <m:e>
                            <m:r>
                              <a:rPr lang="en-US" sz="2200" b="1" i="1">
                                <a:solidFill>
                                  <a:srgbClr val="0070C0"/>
                                </a:solidFill>
                                <a:latin typeface="Cambria Math"/>
                              </a:rPr>
                              <m:t> (</m:t>
                            </m:r>
                            <m:sSub>
                              <m:sSubPr>
                                <m:ctrlPr>
                                  <a:rPr lang="en-US" sz="2200" b="1" i="1">
                                    <a:solidFill>
                                      <a:srgbClr val="0070C0"/>
                                    </a:solidFill>
                                    <a:latin typeface="Cambria Math" panose="02040503050406030204" pitchFamily="18" charset="0"/>
                                  </a:rPr>
                                </m:ctrlPr>
                              </m:sSubPr>
                              <m:e>
                                <m:r>
                                  <a:rPr lang="el-GR" sz="2200" b="1" i="1">
                                    <a:solidFill>
                                      <a:srgbClr val="0070C0"/>
                                    </a:solidFill>
                                    <a:latin typeface="Cambria Math"/>
                                    <a:ea typeface="Cambria Math"/>
                                  </a:rPr>
                                  <m:t>𝜱</m:t>
                                </m:r>
                              </m:e>
                              <m:sub>
                                <m:r>
                                  <a:rPr lang="en-US" sz="2200" b="1" i="1">
                                    <a:solidFill>
                                      <a:srgbClr val="0070C0"/>
                                    </a:solidFill>
                                    <a:latin typeface="Cambria Math"/>
                                  </a:rPr>
                                  <m:t>𝒊</m:t>
                                </m:r>
                              </m:sub>
                            </m:sSub>
                            <m:sSub>
                              <m:sSubPr>
                                <m:ctrlPr>
                                  <a:rPr lang="en-US" sz="2200" b="1" i="1">
                                    <a:solidFill>
                                      <a:srgbClr val="0070C0"/>
                                    </a:solidFill>
                                    <a:latin typeface="Cambria Math" panose="02040503050406030204" pitchFamily="18" charset="0"/>
                                    <a:ea typeface="Cambria Math"/>
                                  </a:rPr>
                                </m:ctrlPr>
                              </m:sSubPr>
                              <m:e>
                                <m:r>
                                  <a:rPr lang="en-US" sz="2200" b="1" i="1">
                                    <a:solidFill>
                                      <a:srgbClr val="0070C0"/>
                                    </a:solidFill>
                                    <a:latin typeface="Cambria Math"/>
                                    <a:ea typeface="Cambria Math"/>
                                  </a:rPr>
                                  <m:t>𝑪</m:t>
                                </m:r>
                              </m:e>
                              <m:sub>
                                <m:sSub>
                                  <m:sSubPr>
                                    <m:ctrlPr>
                                      <a:rPr lang="en-US" sz="2200" b="1" i="1">
                                        <a:solidFill>
                                          <a:srgbClr val="0070C0"/>
                                        </a:solidFill>
                                        <a:latin typeface="Cambria Math" panose="02040503050406030204" pitchFamily="18" charset="0"/>
                                        <a:ea typeface="Cambria Math"/>
                                      </a:rPr>
                                    </m:ctrlPr>
                                  </m:sSubPr>
                                  <m:e>
                                    <m:r>
                                      <a:rPr lang="en-US" sz="2200" b="1" i="1">
                                        <a:solidFill>
                                          <a:srgbClr val="0070C0"/>
                                        </a:solidFill>
                                        <a:latin typeface="Cambria Math"/>
                                        <a:ea typeface="Cambria Math"/>
                                      </a:rPr>
                                      <m:t>𝑷</m:t>
                                    </m:r>
                                  </m:e>
                                  <m:sub>
                                    <m:r>
                                      <a:rPr lang="en-US" sz="2200" b="1" i="1">
                                        <a:solidFill>
                                          <a:srgbClr val="0070C0"/>
                                        </a:solidFill>
                                        <a:latin typeface="Cambria Math"/>
                                        <a:ea typeface="Cambria Math"/>
                                      </a:rPr>
                                      <m:t>𝒊</m:t>
                                    </m:r>
                                  </m:sub>
                                </m:sSub>
                              </m:sub>
                            </m:sSub>
                            <m:r>
                              <a:rPr lang="en-US" sz="2200" b="1" i="1">
                                <a:solidFill>
                                  <a:srgbClr val="0070C0"/>
                                </a:solidFill>
                                <a:latin typeface="Cambria Math"/>
                              </a:rPr>
                              <m:t>+</m:t>
                            </m:r>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a:ea typeface="Cambria Math"/>
                                  </a:rPr>
                                  <m:t>∆</m:t>
                                </m:r>
                                <m:r>
                                  <a:rPr lang="en-US" sz="2200" b="1" i="1">
                                    <a:solidFill>
                                      <a:srgbClr val="0070C0"/>
                                    </a:solidFill>
                                    <a:latin typeface="Cambria Math"/>
                                    <a:ea typeface="Cambria Math"/>
                                  </a:rPr>
                                  <m:t>𝑪</m:t>
                                </m:r>
                              </m:e>
                              <m:sub>
                                <m:r>
                                  <a:rPr lang="en-US" sz="2200" b="1" i="1">
                                    <a:solidFill>
                                      <a:srgbClr val="0070C0"/>
                                    </a:solidFill>
                                    <a:latin typeface="Cambria Math"/>
                                  </a:rPr>
                                  <m:t>𝑷</m:t>
                                </m:r>
                              </m:sub>
                            </m:sSub>
                            <m:sSub>
                              <m:sSubPr>
                                <m:ctrlPr>
                                  <a:rPr lang="en-US" sz="2200" b="1" i="1">
                                    <a:solidFill>
                                      <a:srgbClr val="0070C0"/>
                                    </a:solidFill>
                                    <a:latin typeface="Cambria Math" panose="02040503050406030204" pitchFamily="18" charset="0"/>
                                  </a:rPr>
                                </m:ctrlPr>
                              </m:sSubPr>
                              <m:e>
                                <m:r>
                                  <a:rPr lang="en-US" sz="2200" b="1" i="1">
                                    <a:solidFill>
                                      <a:srgbClr val="0070C0"/>
                                    </a:solidFill>
                                    <a:latin typeface="Cambria Math"/>
                                  </a:rPr>
                                  <m:t>𝑿</m:t>
                                </m:r>
                              </m:e>
                              <m:sub>
                                <m:r>
                                  <a:rPr lang="en-US" sz="2200" b="1" i="1">
                                    <a:solidFill>
                                      <a:srgbClr val="0070C0"/>
                                    </a:solidFill>
                                    <a:latin typeface="Cambria Math"/>
                                  </a:rPr>
                                  <m:t>𝑨</m:t>
                                </m:r>
                              </m:sub>
                            </m:sSub>
                            <m:r>
                              <a:rPr lang="en-US" sz="2200" b="1" i="1">
                                <a:solidFill>
                                  <a:srgbClr val="0070C0"/>
                                </a:solidFill>
                                <a:latin typeface="Cambria Math"/>
                              </a:rPr>
                              <m:t>)</m:t>
                            </m:r>
                            <m:r>
                              <a:rPr lang="en-US" sz="2200" b="1" i="1">
                                <a:solidFill>
                                  <a:srgbClr val="0070C0"/>
                                </a:solidFill>
                                <a:latin typeface="Cambria Math"/>
                                <a:ea typeface="Cambria Math"/>
                              </a:rPr>
                              <m:t> </m:t>
                            </m:r>
                          </m:e>
                        </m:nary>
                      </m:den>
                    </m:f>
                  </m:oMath>
                </a14:m>
                <a:r>
                  <a:rPr lang="en-US" sz="2200" b="1" dirty="0">
                    <a:solidFill>
                      <a:srgbClr val="0070C0"/>
                    </a:solidFill>
                    <a:latin typeface="Times New Roman" panose="02020603050405020304" pitchFamily="18" charset="0"/>
                    <a:cs typeface="Times New Roman" panose="02020603050405020304" pitchFamily="18" charset="0"/>
                  </a:rPr>
                  <a:t>                                             (6.40)</a:t>
                </a:r>
                <a:endParaRPr lang="en-US" sz="2200" b="1" dirty="0">
                  <a:latin typeface="Times New Roman" panose="02020603050405020304" pitchFamily="18" charset="0"/>
                  <a:cs typeface="Times New Roman" panose="02020603050405020304" pitchFamily="18" charset="0"/>
                </a:endParaRPr>
              </a:p>
              <a:p>
                <a:pPr marL="0" indent="0" algn="just">
                  <a:buNone/>
                </a:pPr>
                <a:r>
                  <a:rPr lang="en-US" sz="2200" dirty="0">
                    <a:latin typeface="Times New Roman" panose="02020603050405020304" pitchFamily="18" charset="0"/>
                    <a:cs typeface="Times New Roman" panose="02020603050405020304" pitchFamily="18" charset="0"/>
                  </a:rPr>
                  <a:t>The above two equations are mutually dependent on each other; hence, both should be solved simultaneously using numerical method/ software tools.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For this activity, let’s use polymath software tool to solve the equations. </a:t>
                </a:r>
              </a:p>
            </p:txBody>
          </p:sp>
        </mc:Choice>
        <mc:Fallback xmlns="">
          <p:sp>
            <p:nvSpPr>
              <p:cNvPr id="3" name="Content Placeholder 2">
                <a:extLst>
                  <a:ext uri="{FF2B5EF4-FFF2-40B4-BE49-F238E27FC236}">
                    <a16:creationId xmlns:a16="http://schemas.microsoft.com/office/drawing/2014/main" id="{C0A9B646-4978-1166-7CBC-07D91E3CEA56}"/>
                  </a:ext>
                </a:extLst>
              </p:cNvPr>
              <p:cNvSpPr>
                <a:spLocks noGrp="1" noRot="1" noChangeAspect="1" noMove="1" noResize="1" noEditPoints="1" noAdjustHandles="1" noChangeArrowheads="1" noChangeShapeType="1" noTextEdit="1"/>
              </p:cNvSpPr>
              <p:nvPr>
                <p:ph idx="1"/>
              </p:nvPr>
            </p:nvSpPr>
            <p:spPr>
              <a:xfrm>
                <a:off x="265471" y="583662"/>
                <a:ext cx="8642555" cy="5324503"/>
              </a:xfrm>
              <a:blipFill>
                <a:blip r:embed="rId2"/>
                <a:stretch>
                  <a:fillRect l="-1482" t="-1260" r="-988"/>
                </a:stretch>
              </a:blipFill>
            </p:spPr>
            <p:txBody>
              <a:bodyPr/>
              <a:lstStyle/>
              <a:p>
                <a:r>
                  <a:rPr lang="en-US">
                    <a:noFill/>
                  </a:rPr>
                  <a:t> </a:t>
                </a:r>
              </a:p>
            </p:txBody>
          </p:sp>
        </mc:Fallback>
      </mc:AlternateContent>
      <p:sp>
        <p:nvSpPr>
          <p:cNvPr id="4" name="Slide Number Placeholder 3">
            <a:extLst>
              <a:ext uri="{FF2B5EF4-FFF2-40B4-BE49-F238E27FC236}">
                <a16:creationId xmlns:a16="http://schemas.microsoft.com/office/drawing/2014/main" id="{01EA6689-2F24-1526-63C9-88BA99CCCE2A}"/>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47</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831DD8E3-1C48-6A95-C71C-E46A9FA70C34}"/>
              </a:ext>
            </a:extLst>
          </p:cNvPr>
          <p:cNvCxnSpPr>
            <a:cxnSpLocks/>
          </p:cNvCxnSpPr>
          <p:nvPr/>
        </p:nvCxnSpPr>
        <p:spPr>
          <a:xfrm flipV="1">
            <a:off x="14748" y="548227"/>
            <a:ext cx="9144000" cy="35435"/>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5563B1D-9BD3-A728-2AB5-6FB88327FFD7}"/>
              </a:ext>
            </a:extLst>
          </p:cNvPr>
          <p:cNvCxnSpPr>
            <a:cxnSpLocks/>
          </p:cNvCxnSpPr>
          <p:nvPr/>
        </p:nvCxnSpPr>
        <p:spPr>
          <a:xfrm flipV="1">
            <a:off x="-114300" y="6265070"/>
            <a:ext cx="93726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2D02ED50-4697-9EBC-5FCE-CCC4129CC749}"/>
              </a:ext>
            </a:extLst>
          </p:cNvPr>
          <p:cNvSpPr>
            <a:spLocks noGrp="1"/>
          </p:cNvSpPr>
          <p:nvPr>
            <p:ph type="title"/>
          </p:nvPr>
        </p:nvSpPr>
        <p:spPr>
          <a:xfrm>
            <a:off x="1066800" y="111607"/>
            <a:ext cx="5712515" cy="501872"/>
          </a:xfrm>
        </p:spPr>
        <p:txBody>
          <a:bodyPr>
            <a:noAutofit/>
          </a:bodyPr>
          <a:lstStyle/>
          <a:p>
            <a:pPr algn="l"/>
            <a:r>
              <a:rPr lang="en-US" sz="3200" b="1" dirty="0">
                <a:latin typeface="Times New Roman" panose="02020603050405020304" pitchFamily="18" charset="0"/>
                <a:cs typeface="Times New Roman" panose="02020603050405020304" pitchFamily="18" charset="0"/>
              </a:rPr>
              <a:t>Cont’d </a:t>
            </a:r>
          </a:p>
        </p:txBody>
      </p:sp>
      <p:sp>
        <p:nvSpPr>
          <p:cNvPr id="7" name="Slide Number Placeholder 5">
            <a:extLst>
              <a:ext uri="{FF2B5EF4-FFF2-40B4-BE49-F238E27FC236}">
                <a16:creationId xmlns:a16="http://schemas.microsoft.com/office/drawing/2014/main" id="{9C332BFA-B393-7B11-4C33-E9E545501EE9}"/>
              </a:ext>
            </a:extLst>
          </p:cNvPr>
          <p:cNvSpPr txBox="1">
            <a:spLocks/>
          </p:cNvSpPr>
          <p:nvPr/>
        </p:nvSpPr>
        <p:spPr>
          <a:xfrm>
            <a:off x="1981200" y="6265070"/>
            <a:ext cx="16002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47</a:t>
            </a:fld>
            <a:endParaRPr kumimoji="0" lang="en-US" sz="9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518816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C1A39-4D7A-F4C5-DB5B-AE9D0515AFC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ECE290-0095-3803-39E3-F7F118A7FEA9}"/>
              </a:ext>
            </a:extLst>
          </p:cNvPr>
          <p:cNvSpPr>
            <a:spLocks noGrp="1"/>
          </p:cNvSpPr>
          <p:nvPr>
            <p:ph idx="1"/>
          </p:nvPr>
        </p:nvSpPr>
        <p:spPr>
          <a:xfrm>
            <a:off x="265471" y="515201"/>
            <a:ext cx="8726129" cy="5623153"/>
          </a:xfrm>
        </p:spPr>
        <p:txBody>
          <a:bodyPr>
            <a:normAutofit fontScale="25000" lnSpcReduction="20000"/>
          </a:bodyPr>
          <a:lstStyle/>
          <a:p>
            <a:pPr marL="0" indent="0" algn="just">
              <a:lnSpc>
                <a:spcPct val="120000"/>
              </a:lnSpc>
              <a:buNone/>
            </a:pPr>
            <a:r>
              <a:rPr lang="en-US" sz="9600" b="1" dirty="0">
                <a:latin typeface="Times New Roman" panose="02020603050405020304" pitchFamily="18" charset="0"/>
                <a:cs typeface="Times New Roman" panose="02020603050405020304" pitchFamily="18" charset="0"/>
              </a:rPr>
              <a:t>(a) The polymath program for concentrations and temperature as a function of PFR volume.</a:t>
            </a:r>
          </a:p>
          <a:p>
            <a:pPr marL="0" indent="0" algn="just">
              <a:lnSpc>
                <a:spcPct val="120000"/>
              </a:lnSpc>
              <a:buNone/>
            </a:pPr>
            <a:r>
              <a:rPr lang="en-US" sz="8000" dirty="0">
                <a:solidFill>
                  <a:srgbClr val="7030A0"/>
                </a:solidFill>
                <a:latin typeface="Times New Roman" panose="02020603050405020304" pitchFamily="18" charset="0"/>
                <a:cs typeface="Times New Roman" panose="02020603050405020304" pitchFamily="18" charset="0"/>
              </a:rPr>
              <a:t>d(C</a:t>
            </a:r>
            <a:r>
              <a:rPr lang="en-US" sz="8000" baseline="-25000" dirty="0">
                <a:solidFill>
                  <a:srgbClr val="7030A0"/>
                </a:solidFill>
                <a:latin typeface="Times New Roman" panose="02020603050405020304" pitchFamily="18" charset="0"/>
                <a:cs typeface="Times New Roman" panose="02020603050405020304" pitchFamily="18" charset="0"/>
              </a:rPr>
              <a:t>A</a:t>
            </a:r>
            <a:r>
              <a:rPr lang="en-US" sz="8000" dirty="0">
                <a:solidFill>
                  <a:srgbClr val="7030A0"/>
                </a:solidFill>
                <a:latin typeface="Times New Roman" panose="02020603050405020304" pitchFamily="18" charset="0"/>
                <a:cs typeface="Times New Roman" panose="02020603050405020304" pitchFamily="18" charset="0"/>
              </a:rPr>
              <a:t>) / d(V) =- (k</a:t>
            </a:r>
            <a:r>
              <a:rPr lang="en-US" sz="8000" baseline="-25000" dirty="0">
                <a:solidFill>
                  <a:srgbClr val="7030A0"/>
                </a:solidFill>
                <a:latin typeface="Times New Roman" panose="02020603050405020304" pitchFamily="18" charset="0"/>
                <a:cs typeface="Times New Roman" panose="02020603050405020304" pitchFamily="18" charset="0"/>
              </a:rPr>
              <a:t>1</a:t>
            </a:r>
            <a:r>
              <a:rPr lang="en-US" sz="8000" dirty="0">
                <a:solidFill>
                  <a:srgbClr val="7030A0"/>
                </a:solidFill>
                <a:latin typeface="Times New Roman" panose="02020603050405020304" pitchFamily="18" charset="0"/>
                <a:cs typeface="Times New Roman" panose="02020603050405020304" pitchFamily="18" charset="0"/>
              </a:rPr>
              <a:t>+k</a:t>
            </a:r>
            <a:r>
              <a:rPr lang="en-US" sz="8000" baseline="-25000" dirty="0">
                <a:solidFill>
                  <a:srgbClr val="7030A0"/>
                </a:solidFill>
                <a:latin typeface="Times New Roman" panose="02020603050405020304" pitchFamily="18" charset="0"/>
                <a:cs typeface="Times New Roman" panose="02020603050405020304" pitchFamily="18" charset="0"/>
              </a:rPr>
              <a:t>2</a:t>
            </a:r>
            <a:r>
              <a:rPr lang="en-US" sz="8000" dirty="0">
                <a:solidFill>
                  <a:srgbClr val="7030A0"/>
                </a:solidFill>
                <a:latin typeface="Times New Roman" panose="02020603050405020304" pitchFamily="18" charset="0"/>
                <a:cs typeface="Times New Roman" panose="02020603050405020304" pitchFamily="18" charset="0"/>
              </a:rPr>
              <a:t>)*C</a:t>
            </a:r>
            <a:r>
              <a:rPr lang="en-US" sz="8000" baseline="-25000" dirty="0">
                <a:solidFill>
                  <a:srgbClr val="7030A0"/>
                </a:solidFill>
                <a:latin typeface="Times New Roman" panose="02020603050405020304" pitchFamily="18" charset="0"/>
                <a:cs typeface="Times New Roman" panose="02020603050405020304" pitchFamily="18" charset="0"/>
              </a:rPr>
              <a:t>A</a:t>
            </a:r>
            <a:r>
              <a:rPr lang="en-US" sz="8000" dirty="0">
                <a:solidFill>
                  <a:srgbClr val="7030A0"/>
                </a:solidFill>
                <a:latin typeface="Times New Roman" panose="02020603050405020304" pitchFamily="18" charset="0"/>
                <a:cs typeface="Times New Roman" panose="02020603050405020304" pitchFamily="18" charset="0"/>
              </a:rPr>
              <a:t>/v</a:t>
            </a:r>
            <a:r>
              <a:rPr lang="en-US" sz="8000" baseline="-25000" dirty="0">
                <a:solidFill>
                  <a:srgbClr val="7030A0"/>
                </a:solidFill>
                <a:latin typeface="Times New Roman" panose="02020603050405020304" pitchFamily="18" charset="0"/>
                <a:cs typeface="Times New Roman" panose="02020603050405020304" pitchFamily="18" charset="0"/>
              </a:rPr>
              <a:t>0</a:t>
            </a:r>
            <a:r>
              <a:rPr lang="en-US" sz="8000" dirty="0">
                <a:solidFill>
                  <a:srgbClr val="7030A0"/>
                </a:solidFill>
                <a:latin typeface="Times New Roman" panose="02020603050405020304" pitchFamily="18" charset="0"/>
                <a:cs typeface="Times New Roman" panose="02020603050405020304" pitchFamily="18" charset="0"/>
              </a:rPr>
              <a:t> </a:t>
            </a:r>
          </a:p>
          <a:p>
            <a:pPr marL="0" indent="0" algn="just">
              <a:lnSpc>
                <a:spcPct val="120000"/>
              </a:lnSpc>
              <a:buNone/>
            </a:pPr>
            <a:r>
              <a:rPr lang="en-US" sz="8000" dirty="0">
                <a:solidFill>
                  <a:srgbClr val="7030A0"/>
                </a:solidFill>
                <a:latin typeface="Times New Roman" panose="02020603050405020304" pitchFamily="18" charset="0"/>
                <a:cs typeface="Times New Roman" panose="02020603050405020304" pitchFamily="18" charset="0"/>
              </a:rPr>
              <a:t>C</a:t>
            </a:r>
            <a:r>
              <a:rPr lang="en-US" sz="8000" baseline="-25000" dirty="0">
                <a:solidFill>
                  <a:srgbClr val="7030A0"/>
                </a:solidFill>
                <a:latin typeface="Times New Roman" panose="02020603050405020304" pitchFamily="18" charset="0"/>
                <a:cs typeface="Times New Roman" panose="02020603050405020304" pitchFamily="18" charset="0"/>
              </a:rPr>
              <a:t>A</a:t>
            </a:r>
            <a:r>
              <a:rPr lang="en-US" sz="8000" dirty="0">
                <a:solidFill>
                  <a:srgbClr val="7030A0"/>
                </a:solidFill>
                <a:latin typeface="Times New Roman" panose="02020603050405020304" pitchFamily="18" charset="0"/>
                <a:cs typeface="Times New Roman" panose="02020603050405020304" pitchFamily="18" charset="0"/>
              </a:rPr>
              <a:t>(0)=10 # mol/dm</a:t>
            </a:r>
            <a:r>
              <a:rPr lang="en-US" sz="8000" baseline="30000" dirty="0">
                <a:solidFill>
                  <a:srgbClr val="7030A0"/>
                </a:solidFill>
                <a:latin typeface="Times New Roman" panose="02020603050405020304" pitchFamily="18" charset="0"/>
                <a:cs typeface="Times New Roman" panose="02020603050405020304" pitchFamily="18" charset="0"/>
              </a:rPr>
              <a:t>3</a:t>
            </a:r>
          </a:p>
          <a:p>
            <a:pPr marL="0" indent="0" algn="just">
              <a:lnSpc>
                <a:spcPct val="120000"/>
              </a:lnSpc>
              <a:buNone/>
            </a:pPr>
            <a:r>
              <a:rPr lang="en-US" sz="8000" dirty="0">
                <a:solidFill>
                  <a:srgbClr val="7030A0"/>
                </a:solidFill>
                <a:latin typeface="Times New Roman" panose="02020603050405020304" pitchFamily="18" charset="0"/>
                <a:cs typeface="Times New Roman" panose="02020603050405020304" pitchFamily="18" charset="0"/>
              </a:rPr>
              <a:t>d(C</a:t>
            </a:r>
            <a:r>
              <a:rPr lang="en-US" sz="8000" baseline="-25000" dirty="0">
                <a:solidFill>
                  <a:srgbClr val="7030A0"/>
                </a:solidFill>
                <a:latin typeface="Times New Roman" panose="02020603050405020304" pitchFamily="18" charset="0"/>
                <a:cs typeface="Times New Roman" panose="02020603050405020304" pitchFamily="18" charset="0"/>
              </a:rPr>
              <a:t>B</a:t>
            </a:r>
            <a:r>
              <a:rPr lang="en-US" sz="8000" dirty="0">
                <a:solidFill>
                  <a:srgbClr val="7030A0"/>
                </a:solidFill>
                <a:latin typeface="Times New Roman" panose="02020603050405020304" pitchFamily="18" charset="0"/>
                <a:cs typeface="Times New Roman" panose="02020603050405020304" pitchFamily="18" charset="0"/>
              </a:rPr>
              <a:t>) / d(V) =(k</a:t>
            </a:r>
            <a:r>
              <a:rPr lang="en-US" sz="8000" baseline="-25000" dirty="0">
                <a:solidFill>
                  <a:srgbClr val="7030A0"/>
                </a:solidFill>
                <a:latin typeface="Times New Roman" panose="02020603050405020304" pitchFamily="18" charset="0"/>
                <a:cs typeface="Times New Roman" panose="02020603050405020304" pitchFamily="18" charset="0"/>
              </a:rPr>
              <a:t>1</a:t>
            </a:r>
            <a:r>
              <a:rPr lang="en-US" sz="8000" dirty="0">
                <a:solidFill>
                  <a:srgbClr val="7030A0"/>
                </a:solidFill>
                <a:latin typeface="Times New Roman" panose="02020603050405020304" pitchFamily="18" charset="0"/>
                <a:cs typeface="Times New Roman" panose="02020603050405020304" pitchFamily="18" charset="0"/>
              </a:rPr>
              <a:t>*C</a:t>
            </a:r>
            <a:r>
              <a:rPr lang="en-US" sz="8000" baseline="-25000" dirty="0">
                <a:solidFill>
                  <a:srgbClr val="7030A0"/>
                </a:solidFill>
                <a:latin typeface="Times New Roman" panose="02020603050405020304" pitchFamily="18" charset="0"/>
                <a:cs typeface="Times New Roman" panose="02020603050405020304" pitchFamily="18" charset="0"/>
              </a:rPr>
              <a:t>A</a:t>
            </a:r>
            <a:r>
              <a:rPr lang="en-US" sz="8000" dirty="0">
                <a:solidFill>
                  <a:srgbClr val="7030A0"/>
                </a:solidFill>
                <a:latin typeface="Times New Roman" panose="02020603050405020304" pitchFamily="18" charset="0"/>
                <a:cs typeface="Times New Roman" panose="02020603050405020304" pitchFamily="18" charset="0"/>
              </a:rPr>
              <a:t>)/v</a:t>
            </a:r>
            <a:r>
              <a:rPr lang="en-US" sz="8000" baseline="-25000" dirty="0">
                <a:solidFill>
                  <a:srgbClr val="7030A0"/>
                </a:solidFill>
                <a:latin typeface="Times New Roman" panose="02020603050405020304" pitchFamily="18" charset="0"/>
                <a:cs typeface="Times New Roman" panose="02020603050405020304" pitchFamily="18" charset="0"/>
              </a:rPr>
              <a:t>0</a:t>
            </a:r>
            <a:r>
              <a:rPr lang="en-US" sz="8000" dirty="0">
                <a:solidFill>
                  <a:srgbClr val="7030A0"/>
                </a:solidFill>
                <a:latin typeface="Times New Roman" panose="02020603050405020304" pitchFamily="18" charset="0"/>
                <a:cs typeface="Times New Roman" panose="02020603050405020304" pitchFamily="18" charset="0"/>
              </a:rPr>
              <a:t> # Concentration of B per volume, mol/(dm</a:t>
            </a:r>
            <a:r>
              <a:rPr lang="en-US" sz="8000" baseline="30000" dirty="0">
                <a:solidFill>
                  <a:srgbClr val="7030A0"/>
                </a:solidFill>
                <a:latin typeface="Times New Roman" panose="02020603050405020304" pitchFamily="18" charset="0"/>
                <a:cs typeface="Times New Roman" panose="02020603050405020304" pitchFamily="18" charset="0"/>
              </a:rPr>
              <a:t>3</a:t>
            </a:r>
            <a:r>
              <a:rPr lang="en-US" sz="8000" dirty="0">
                <a:solidFill>
                  <a:srgbClr val="7030A0"/>
                </a:solidFill>
                <a:latin typeface="Times New Roman" panose="02020603050405020304" pitchFamily="18" charset="0"/>
                <a:cs typeface="Times New Roman" panose="02020603050405020304" pitchFamily="18" charset="0"/>
              </a:rPr>
              <a:t>)</a:t>
            </a:r>
            <a:r>
              <a:rPr lang="en-US" sz="8000" baseline="30000" dirty="0">
                <a:solidFill>
                  <a:srgbClr val="7030A0"/>
                </a:solidFill>
                <a:latin typeface="Times New Roman" panose="02020603050405020304" pitchFamily="18" charset="0"/>
                <a:cs typeface="Times New Roman" panose="02020603050405020304" pitchFamily="18" charset="0"/>
              </a:rPr>
              <a:t>2</a:t>
            </a:r>
          </a:p>
          <a:p>
            <a:pPr marL="0" indent="0" algn="just">
              <a:lnSpc>
                <a:spcPct val="120000"/>
              </a:lnSpc>
              <a:buNone/>
            </a:pPr>
            <a:r>
              <a:rPr lang="en-US" sz="8000" dirty="0">
                <a:solidFill>
                  <a:srgbClr val="7030A0"/>
                </a:solidFill>
                <a:latin typeface="Times New Roman" panose="02020603050405020304" pitchFamily="18" charset="0"/>
                <a:cs typeface="Times New Roman" panose="02020603050405020304" pitchFamily="18" charset="0"/>
              </a:rPr>
              <a:t>C</a:t>
            </a:r>
            <a:r>
              <a:rPr lang="en-US" sz="8000" baseline="-25000" dirty="0">
                <a:solidFill>
                  <a:srgbClr val="7030A0"/>
                </a:solidFill>
                <a:latin typeface="Times New Roman" panose="02020603050405020304" pitchFamily="18" charset="0"/>
                <a:cs typeface="Times New Roman" panose="02020603050405020304" pitchFamily="18" charset="0"/>
              </a:rPr>
              <a:t>B</a:t>
            </a:r>
            <a:r>
              <a:rPr lang="en-US" sz="8000" dirty="0">
                <a:solidFill>
                  <a:srgbClr val="7030A0"/>
                </a:solidFill>
                <a:latin typeface="Times New Roman" panose="02020603050405020304" pitchFamily="18" charset="0"/>
                <a:cs typeface="Times New Roman" panose="02020603050405020304" pitchFamily="18" charset="0"/>
              </a:rPr>
              <a:t>(0) = 0# mol/dm</a:t>
            </a:r>
            <a:r>
              <a:rPr lang="en-US" sz="8000" baseline="30000" dirty="0">
                <a:solidFill>
                  <a:srgbClr val="7030A0"/>
                </a:solidFill>
                <a:latin typeface="Times New Roman" panose="02020603050405020304" pitchFamily="18" charset="0"/>
                <a:cs typeface="Times New Roman" panose="02020603050405020304" pitchFamily="18" charset="0"/>
              </a:rPr>
              <a:t>3</a:t>
            </a:r>
          </a:p>
          <a:p>
            <a:pPr marL="0" indent="0" algn="just">
              <a:lnSpc>
                <a:spcPct val="120000"/>
              </a:lnSpc>
              <a:buNone/>
            </a:pPr>
            <a:r>
              <a:rPr lang="en-US" sz="8000" dirty="0">
                <a:solidFill>
                  <a:srgbClr val="7030A0"/>
                </a:solidFill>
                <a:latin typeface="Times New Roman" panose="02020603050405020304" pitchFamily="18" charset="0"/>
                <a:cs typeface="Times New Roman" panose="02020603050405020304" pitchFamily="18" charset="0"/>
              </a:rPr>
              <a:t>d(C</a:t>
            </a:r>
            <a:r>
              <a:rPr lang="en-US" sz="8000" baseline="-25000" dirty="0">
                <a:solidFill>
                  <a:srgbClr val="7030A0"/>
                </a:solidFill>
                <a:latin typeface="Times New Roman" panose="02020603050405020304" pitchFamily="18" charset="0"/>
                <a:cs typeface="Times New Roman" panose="02020603050405020304" pitchFamily="18" charset="0"/>
              </a:rPr>
              <a:t>C</a:t>
            </a:r>
            <a:r>
              <a:rPr lang="en-US" sz="8000" dirty="0">
                <a:solidFill>
                  <a:srgbClr val="7030A0"/>
                </a:solidFill>
                <a:latin typeface="Times New Roman" panose="02020603050405020304" pitchFamily="18" charset="0"/>
                <a:cs typeface="Times New Roman" panose="02020603050405020304" pitchFamily="18" charset="0"/>
              </a:rPr>
              <a:t>) / d(V) =(k</a:t>
            </a:r>
            <a:r>
              <a:rPr lang="en-US" sz="8000" baseline="-25000" dirty="0">
                <a:solidFill>
                  <a:srgbClr val="7030A0"/>
                </a:solidFill>
                <a:latin typeface="Times New Roman" panose="02020603050405020304" pitchFamily="18" charset="0"/>
                <a:cs typeface="Times New Roman" panose="02020603050405020304" pitchFamily="18" charset="0"/>
              </a:rPr>
              <a:t>2</a:t>
            </a:r>
            <a:r>
              <a:rPr lang="en-US" sz="8000" dirty="0">
                <a:solidFill>
                  <a:srgbClr val="7030A0"/>
                </a:solidFill>
                <a:latin typeface="Times New Roman" panose="02020603050405020304" pitchFamily="18" charset="0"/>
                <a:cs typeface="Times New Roman" panose="02020603050405020304" pitchFamily="18" charset="0"/>
              </a:rPr>
              <a:t>*C</a:t>
            </a:r>
            <a:r>
              <a:rPr lang="en-US" sz="8000" baseline="-25000" dirty="0">
                <a:solidFill>
                  <a:srgbClr val="7030A0"/>
                </a:solidFill>
                <a:latin typeface="Times New Roman" panose="02020603050405020304" pitchFamily="18" charset="0"/>
                <a:cs typeface="Times New Roman" panose="02020603050405020304" pitchFamily="18" charset="0"/>
              </a:rPr>
              <a:t>C</a:t>
            </a:r>
            <a:r>
              <a:rPr lang="en-US" sz="8000" dirty="0">
                <a:solidFill>
                  <a:srgbClr val="7030A0"/>
                </a:solidFill>
                <a:latin typeface="Times New Roman" panose="02020603050405020304" pitchFamily="18" charset="0"/>
                <a:cs typeface="Times New Roman" panose="02020603050405020304" pitchFamily="18" charset="0"/>
              </a:rPr>
              <a:t>)/v</a:t>
            </a:r>
            <a:r>
              <a:rPr lang="en-US" sz="8000" baseline="-25000" dirty="0">
                <a:solidFill>
                  <a:srgbClr val="7030A0"/>
                </a:solidFill>
                <a:latin typeface="Times New Roman" panose="02020603050405020304" pitchFamily="18" charset="0"/>
                <a:cs typeface="Times New Roman" panose="02020603050405020304" pitchFamily="18" charset="0"/>
              </a:rPr>
              <a:t>0</a:t>
            </a:r>
            <a:r>
              <a:rPr lang="en-US" sz="8000" dirty="0">
                <a:solidFill>
                  <a:srgbClr val="7030A0"/>
                </a:solidFill>
                <a:latin typeface="Times New Roman" panose="02020603050405020304" pitchFamily="18" charset="0"/>
                <a:cs typeface="Times New Roman" panose="02020603050405020304" pitchFamily="18" charset="0"/>
              </a:rPr>
              <a:t> # Concentration of C per volume, mol/(dm</a:t>
            </a:r>
            <a:r>
              <a:rPr lang="en-US" sz="8000" baseline="30000" dirty="0">
                <a:solidFill>
                  <a:srgbClr val="7030A0"/>
                </a:solidFill>
                <a:latin typeface="Times New Roman" panose="02020603050405020304" pitchFamily="18" charset="0"/>
                <a:cs typeface="Times New Roman" panose="02020603050405020304" pitchFamily="18" charset="0"/>
              </a:rPr>
              <a:t>3</a:t>
            </a:r>
            <a:r>
              <a:rPr lang="en-US" sz="8000" dirty="0">
                <a:solidFill>
                  <a:srgbClr val="7030A0"/>
                </a:solidFill>
                <a:latin typeface="Times New Roman" panose="02020603050405020304" pitchFamily="18" charset="0"/>
                <a:cs typeface="Times New Roman" panose="02020603050405020304" pitchFamily="18" charset="0"/>
              </a:rPr>
              <a:t>)</a:t>
            </a:r>
            <a:r>
              <a:rPr lang="en-US" sz="8000" baseline="30000" dirty="0">
                <a:solidFill>
                  <a:srgbClr val="7030A0"/>
                </a:solidFill>
                <a:latin typeface="Times New Roman" panose="02020603050405020304" pitchFamily="18" charset="0"/>
                <a:cs typeface="Times New Roman" panose="02020603050405020304" pitchFamily="18" charset="0"/>
              </a:rPr>
              <a:t>2</a:t>
            </a:r>
          </a:p>
          <a:p>
            <a:pPr marL="0" indent="0" algn="just">
              <a:lnSpc>
                <a:spcPct val="120000"/>
              </a:lnSpc>
              <a:buNone/>
            </a:pPr>
            <a:r>
              <a:rPr lang="en-US" sz="8000" dirty="0">
                <a:solidFill>
                  <a:srgbClr val="7030A0"/>
                </a:solidFill>
                <a:latin typeface="Times New Roman" panose="02020603050405020304" pitchFamily="18" charset="0"/>
                <a:cs typeface="Times New Roman" panose="02020603050405020304" pitchFamily="18" charset="0"/>
              </a:rPr>
              <a:t>C</a:t>
            </a:r>
            <a:r>
              <a:rPr lang="en-US" sz="8000" baseline="-25000" dirty="0">
                <a:solidFill>
                  <a:srgbClr val="7030A0"/>
                </a:solidFill>
                <a:latin typeface="Times New Roman" panose="02020603050405020304" pitchFamily="18" charset="0"/>
                <a:cs typeface="Times New Roman" panose="02020603050405020304" pitchFamily="18" charset="0"/>
              </a:rPr>
              <a:t>C</a:t>
            </a:r>
            <a:r>
              <a:rPr lang="en-US" sz="8000" dirty="0">
                <a:solidFill>
                  <a:srgbClr val="7030A0"/>
                </a:solidFill>
                <a:latin typeface="Times New Roman" panose="02020603050405020304" pitchFamily="18" charset="0"/>
                <a:cs typeface="Times New Roman" panose="02020603050405020304" pitchFamily="18" charset="0"/>
              </a:rPr>
              <a:t>(0) = 0# mol/dm</a:t>
            </a:r>
            <a:r>
              <a:rPr lang="en-US" sz="8000" baseline="30000" dirty="0">
                <a:solidFill>
                  <a:srgbClr val="7030A0"/>
                </a:solidFill>
                <a:latin typeface="Times New Roman" panose="02020603050405020304" pitchFamily="18" charset="0"/>
                <a:cs typeface="Times New Roman" panose="02020603050405020304" pitchFamily="18" charset="0"/>
              </a:rPr>
              <a:t>3</a:t>
            </a:r>
          </a:p>
          <a:p>
            <a:pPr marL="0" indent="0" algn="just">
              <a:lnSpc>
                <a:spcPct val="120000"/>
              </a:lnSpc>
              <a:buNone/>
            </a:pPr>
            <a:r>
              <a:rPr lang="en-US" sz="8000" dirty="0">
                <a:solidFill>
                  <a:srgbClr val="7030A0"/>
                </a:solidFill>
                <a:latin typeface="Times New Roman" panose="02020603050405020304" pitchFamily="18" charset="0"/>
                <a:cs typeface="Times New Roman" panose="02020603050405020304" pitchFamily="18" charset="0"/>
              </a:rPr>
              <a:t>X</a:t>
            </a:r>
            <a:r>
              <a:rPr lang="en-US" sz="8000" baseline="-25000" dirty="0">
                <a:solidFill>
                  <a:srgbClr val="7030A0"/>
                </a:solidFill>
                <a:latin typeface="Times New Roman" panose="02020603050405020304" pitchFamily="18" charset="0"/>
                <a:cs typeface="Times New Roman" panose="02020603050405020304" pitchFamily="18" charset="0"/>
              </a:rPr>
              <a:t>A</a:t>
            </a:r>
            <a:r>
              <a:rPr lang="en-US" sz="8000" dirty="0">
                <a:solidFill>
                  <a:srgbClr val="7030A0"/>
                </a:solidFill>
                <a:latin typeface="Times New Roman" panose="02020603050405020304" pitchFamily="18" charset="0"/>
                <a:cs typeface="Times New Roman" panose="02020603050405020304" pitchFamily="18" charset="0"/>
              </a:rPr>
              <a:t>= 1-(C</a:t>
            </a:r>
            <a:r>
              <a:rPr lang="en-US" sz="8000" baseline="-25000" dirty="0">
                <a:solidFill>
                  <a:srgbClr val="7030A0"/>
                </a:solidFill>
                <a:latin typeface="Times New Roman" panose="02020603050405020304" pitchFamily="18" charset="0"/>
                <a:cs typeface="Times New Roman" panose="02020603050405020304" pitchFamily="18" charset="0"/>
              </a:rPr>
              <a:t>A</a:t>
            </a:r>
            <a:r>
              <a:rPr lang="en-US" sz="8000" dirty="0">
                <a:solidFill>
                  <a:srgbClr val="7030A0"/>
                </a:solidFill>
                <a:latin typeface="Times New Roman" panose="02020603050405020304" pitchFamily="18" charset="0"/>
                <a:cs typeface="Times New Roman" panose="02020603050405020304" pitchFamily="18" charset="0"/>
              </a:rPr>
              <a:t>/C</a:t>
            </a:r>
            <a:r>
              <a:rPr lang="en-US" sz="8000" baseline="-25000" dirty="0">
                <a:solidFill>
                  <a:srgbClr val="7030A0"/>
                </a:solidFill>
                <a:latin typeface="Times New Roman" panose="02020603050405020304" pitchFamily="18" charset="0"/>
                <a:cs typeface="Times New Roman" panose="02020603050405020304" pitchFamily="18" charset="0"/>
              </a:rPr>
              <a:t>A0</a:t>
            </a:r>
            <a:r>
              <a:rPr lang="en-US" sz="8000" dirty="0">
                <a:solidFill>
                  <a:srgbClr val="7030A0"/>
                </a:solidFill>
                <a:latin typeface="Times New Roman" panose="02020603050405020304" pitchFamily="18" charset="0"/>
                <a:cs typeface="Times New Roman" panose="02020603050405020304" pitchFamily="18" charset="0"/>
              </a:rPr>
              <a:t>)# conversion of reactant A</a:t>
            </a:r>
          </a:p>
          <a:p>
            <a:pPr marL="0" indent="0" algn="just">
              <a:lnSpc>
                <a:spcPct val="120000"/>
              </a:lnSpc>
              <a:buNone/>
            </a:pPr>
            <a:r>
              <a:rPr lang="en-US" sz="8000" dirty="0">
                <a:solidFill>
                  <a:srgbClr val="7030A0"/>
                </a:solidFill>
                <a:latin typeface="Times New Roman" panose="02020603050405020304" pitchFamily="18" charset="0"/>
                <a:cs typeface="Times New Roman" panose="02020603050405020304" pitchFamily="18" charset="0"/>
              </a:rPr>
              <a:t>k</a:t>
            </a:r>
            <a:r>
              <a:rPr lang="en-US" sz="8000" baseline="-25000" dirty="0">
                <a:solidFill>
                  <a:srgbClr val="7030A0"/>
                </a:solidFill>
                <a:latin typeface="Times New Roman" panose="02020603050405020304" pitchFamily="18" charset="0"/>
                <a:cs typeface="Times New Roman" panose="02020603050405020304" pitchFamily="18" charset="0"/>
              </a:rPr>
              <a:t>1</a:t>
            </a:r>
            <a:r>
              <a:rPr lang="en-US" sz="8000" dirty="0">
                <a:solidFill>
                  <a:srgbClr val="7030A0"/>
                </a:solidFill>
                <a:latin typeface="Times New Roman" panose="02020603050405020304" pitchFamily="18" charset="0"/>
                <a:cs typeface="Times New Roman" panose="02020603050405020304" pitchFamily="18" charset="0"/>
              </a:rPr>
              <a:t>=k</a:t>
            </a:r>
            <a:r>
              <a:rPr lang="en-US" sz="8000" baseline="-25000" dirty="0">
                <a:solidFill>
                  <a:srgbClr val="7030A0"/>
                </a:solidFill>
                <a:latin typeface="Times New Roman" panose="02020603050405020304" pitchFamily="18" charset="0"/>
                <a:cs typeface="Times New Roman" panose="02020603050405020304" pitchFamily="18" charset="0"/>
              </a:rPr>
              <a:t>10</a:t>
            </a:r>
            <a:r>
              <a:rPr lang="en-US" sz="8000" dirty="0">
                <a:solidFill>
                  <a:srgbClr val="7030A0"/>
                </a:solidFill>
                <a:latin typeface="Times New Roman" panose="02020603050405020304" pitchFamily="18" charset="0"/>
                <a:cs typeface="Times New Roman" panose="02020603050405020304" pitchFamily="18" charset="0"/>
              </a:rPr>
              <a:t>*exp(-E/ (R*T)) # min</a:t>
            </a:r>
            <a:r>
              <a:rPr lang="en-US" sz="8000" baseline="30000" dirty="0">
                <a:solidFill>
                  <a:srgbClr val="7030A0"/>
                </a:solidFill>
                <a:latin typeface="Times New Roman" panose="02020603050405020304" pitchFamily="18" charset="0"/>
                <a:cs typeface="Times New Roman" panose="02020603050405020304" pitchFamily="18" charset="0"/>
              </a:rPr>
              <a:t>-1</a:t>
            </a:r>
            <a:r>
              <a:rPr lang="en-US" sz="8000" dirty="0">
                <a:solidFill>
                  <a:srgbClr val="7030A0"/>
                </a:solidFill>
                <a:latin typeface="Times New Roman" panose="02020603050405020304" pitchFamily="18" charset="0"/>
                <a:cs typeface="Times New Roman" panose="02020603050405020304" pitchFamily="18" charset="0"/>
              </a:rPr>
              <a:t>@T; k</a:t>
            </a:r>
            <a:r>
              <a:rPr lang="en-US" sz="8000" baseline="-25000" dirty="0">
                <a:solidFill>
                  <a:srgbClr val="7030A0"/>
                </a:solidFill>
                <a:latin typeface="Times New Roman" panose="02020603050405020304" pitchFamily="18" charset="0"/>
                <a:cs typeface="Times New Roman" panose="02020603050405020304" pitchFamily="18" charset="0"/>
              </a:rPr>
              <a:t>2</a:t>
            </a:r>
            <a:r>
              <a:rPr lang="en-US" sz="8000" dirty="0">
                <a:solidFill>
                  <a:srgbClr val="7030A0"/>
                </a:solidFill>
                <a:latin typeface="Times New Roman" panose="02020603050405020304" pitchFamily="18" charset="0"/>
                <a:cs typeface="Times New Roman" panose="02020603050405020304" pitchFamily="18" charset="0"/>
              </a:rPr>
              <a:t>=k</a:t>
            </a:r>
            <a:r>
              <a:rPr lang="en-US" sz="8000" baseline="-25000" dirty="0">
                <a:solidFill>
                  <a:srgbClr val="7030A0"/>
                </a:solidFill>
                <a:latin typeface="Times New Roman" panose="02020603050405020304" pitchFamily="18" charset="0"/>
                <a:cs typeface="Times New Roman" panose="02020603050405020304" pitchFamily="18" charset="0"/>
              </a:rPr>
              <a:t>20</a:t>
            </a:r>
            <a:r>
              <a:rPr lang="en-US" sz="8000" dirty="0">
                <a:solidFill>
                  <a:srgbClr val="7030A0"/>
                </a:solidFill>
                <a:latin typeface="Times New Roman" panose="02020603050405020304" pitchFamily="18" charset="0"/>
                <a:cs typeface="Times New Roman" panose="02020603050405020304" pitchFamily="18" charset="0"/>
              </a:rPr>
              <a:t>*exp(-E/(R*T)) # min</a:t>
            </a:r>
            <a:r>
              <a:rPr lang="en-US" sz="8000" baseline="30000" dirty="0">
                <a:solidFill>
                  <a:srgbClr val="7030A0"/>
                </a:solidFill>
                <a:latin typeface="Times New Roman" panose="02020603050405020304" pitchFamily="18" charset="0"/>
                <a:cs typeface="Times New Roman" panose="02020603050405020304" pitchFamily="18" charset="0"/>
              </a:rPr>
              <a:t>-1</a:t>
            </a:r>
            <a:r>
              <a:rPr lang="en-US" sz="8000" dirty="0">
                <a:solidFill>
                  <a:srgbClr val="7030A0"/>
                </a:solidFill>
                <a:latin typeface="Times New Roman" panose="02020603050405020304" pitchFamily="18" charset="0"/>
                <a:cs typeface="Times New Roman" panose="02020603050405020304" pitchFamily="18" charset="0"/>
              </a:rPr>
              <a:t>@ T</a:t>
            </a:r>
          </a:p>
          <a:p>
            <a:pPr marL="0" indent="0" algn="just">
              <a:lnSpc>
                <a:spcPct val="120000"/>
              </a:lnSpc>
              <a:buNone/>
            </a:pPr>
            <a:r>
              <a:rPr lang="en-US" sz="8000" dirty="0">
                <a:solidFill>
                  <a:srgbClr val="7030A0"/>
                </a:solidFill>
                <a:latin typeface="Times New Roman" panose="02020603050405020304" pitchFamily="18" charset="0"/>
                <a:cs typeface="Times New Roman" panose="02020603050405020304" pitchFamily="18" charset="0"/>
              </a:rPr>
              <a:t>d(T)/d(V)=(Q-</a:t>
            </a:r>
            <a:r>
              <a:rPr lang="en-US" sz="8000"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a:t>
            </a:r>
            <a:r>
              <a:rPr lang="en-US" sz="8000" dirty="0" err="1">
                <a:solidFill>
                  <a:srgbClr val="7030A0"/>
                </a:solidFill>
                <a:latin typeface="Times New Roman" panose="02020603050405020304" pitchFamily="18" charset="0"/>
                <a:cs typeface="Times New Roman" panose="02020603050405020304" pitchFamily="18" charset="0"/>
              </a:rPr>
              <a:t>H</a:t>
            </a:r>
            <a:r>
              <a:rPr lang="en-US" sz="8000" baseline="-25000" dirty="0" err="1">
                <a:solidFill>
                  <a:srgbClr val="7030A0"/>
                </a:solidFill>
                <a:latin typeface="Times New Roman" panose="02020603050405020304" pitchFamily="18" charset="0"/>
                <a:cs typeface="Times New Roman" panose="02020603050405020304" pitchFamily="18" charset="0"/>
              </a:rPr>
              <a:t>Rx</a:t>
            </a:r>
            <a:r>
              <a:rPr lang="en-US" sz="8000" dirty="0">
                <a:solidFill>
                  <a:srgbClr val="7030A0"/>
                </a:solidFill>
                <a:latin typeface="Times New Roman" panose="02020603050405020304" pitchFamily="18" charset="0"/>
                <a:cs typeface="Times New Roman" panose="02020603050405020304" pitchFamily="18" charset="0"/>
              </a:rPr>
              <a:t>*(</a:t>
            </a:r>
            <a:r>
              <a:rPr lang="en-US" sz="8000" dirty="0" err="1">
                <a:solidFill>
                  <a:srgbClr val="7030A0"/>
                </a:solidFill>
                <a:latin typeface="Times New Roman" panose="02020603050405020304" pitchFamily="18" charset="0"/>
                <a:cs typeface="Times New Roman" panose="02020603050405020304" pitchFamily="18" charset="0"/>
              </a:rPr>
              <a:t>r</a:t>
            </a:r>
            <a:r>
              <a:rPr lang="en-US" sz="8000" baseline="-25000" dirty="0" err="1">
                <a:solidFill>
                  <a:srgbClr val="7030A0"/>
                </a:solidFill>
                <a:latin typeface="Times New Roman" panose="02020603050405020304" pitchFamily="18" charset="0"/>
                <a:cs typeface="Times New Roman" panose="02020603050405020304" pitchFamily="18" charset="0"/>
              </a:rPr>
              <a:t>A</a:t>
            </a:r>
            <a:r>
              <a:rPr lang="en-US" sz="8000" dirty="0">
                <a:solidFill>
                  <a:srgbClr val="7030A0"/>
                </a:solidFill>
                <a:latin typeface="Times New Roman" panose="02020603050405020304" pitchFamily="18" charset="0"/>
                <a:cs typeface="Times New Roman" panose="02020603050405020304" pitchFamily="18" charset="0"/>
              </a:rPr>
              <a:t>))/((F</a:t>
            </a:r>
            <a:r>
              <a:rPr lang="en-US" sz="8000" baseline="-25000" dirty="0">
                <a:solidFill>
                  <a:srgbClr val="7030A0"/>
                </a:solidFill>
                <a:latin typeface="Times New Roman" panose="02020603050405020304" pitchFamily="18" charset="0"/>
                <a:cs typeface="Times New Roman" panose="02020603050405020304" pitchFamily="18" charset="0"/>
              </a:rPr>
              <a:t>A0</a:t>
            </a:r>
            <a:r>
              <a:rPr lang="en-US" sz="8000" dirty="0">
                <a:solidFill>
                  <a:srgbClr val="7030A0"/>
                </a:solidFill>
                <a:latin typeface="Times New Roman" panose="02020603050405020304" pitchFamily="18" charset="0"/>
                <a:cs typeface="Times New Roman" panose="02020603050405020304" pitchFamily="18" charset="0"/>
              </a:rPr>
              <a:t>*(1-X</a:t>
            </a:r>
            <a:r>
              <a:rPr lang="en-US" sz="8000" baseline="-25000" dirty="0">
                <a:solidFill>
                  <a:srgbClr val="7030A0"/>
                </a:solidFill>
                <a:latin typeface="Times New Roman" panose="02020603050405020304" pitchFamily="18" charset="0"/>
                <a:cs typeface="Times New Roman" panose="02020603050405020304" pitchFamily="18" charset="0"/>
              </a:rPr>
              <a:t>A</a:t>
            </a:r>
            <a:r>
              <a:rPr lang="en-US" sz="8000" dirty="0">
                <a:solidFill>
                  <a:srgbClr val="7030A0"/>
                </a:solidFill>
                <a:latin typeface="Times New Roman" panose="02020603050405020304" pitchFamily="18" charset="0"/>
                <a:cs typeface="Times New Roman" panose="02020603050405020304" pitchFamily="18" charset="0"/>
              </a:rPr>
              <a:t>)*C</a:t>
            </a:r>
            <a:r>
              <a:rPr lang="en-US" sz="8000" baseline="-25000" dirty="0">
                <a:solidFill>
                  <a:srgbClr val="7030A0"/>
                </a:solidFill>
                <a:latin typeface="Times New Roman" panose="02020603050405020304" pitchFamily="18" charset="0"/>
                <a:cs typeface="Times New Roman" panose="02020603050405020304" pitchFamily="18" charset="0"/>
              </a:rPr>
              <a:t>PA</a:t>
            </a:r>
            <a:r>
              <a:rPr lang="en-US" sz="8000" dirty="0">
                <a:solidFill>
                  <a:srgbClr val="7030A0"/>
                </a:solidFill>
                <a:latin typeface="Times New Roman" panose="02020603050405020304" pitchFamily="18" charset="0"/>
                <a:cs typeface="Times New Roman" panose="02020603050405020304" pitchFamily="18" charset="0"/>
              </a:rPr>
              <a:t> +(k</a:t>
            </a:r>
            <a:r>
              <a:rPr lang="en-US" sz="8000" baseline="-25000" dirty="0">
                <a:solidFill>
                  <a:srgbClr val="7030A0"/>
                </a:solidFill>
                <a:latin typeface="Times New Roman" panose="02020603050405020304" pitchFamily="18" charset="0"/>
                <a:cs typeface="Times New Roman" panose="02020603050405020304" pitchFamily="18" charset="0"/>
              </a:rPr>
              <a:t>10</a:t>
            </a:r>
            <a:r>
              <a:rPr lang="en-US" sz="8000" dirty="0">
                <a:solidFill>
                  <a:srgbClr val="7030A0"/>
                </a:solidFill>
                <a:latin typeface="Times New Roman" panose="02020603050405020304" pitchFamily="18" charset="0"/>
                <a:cs typeface="Times New Roman" panose="02020603050405020304" pitchFamily="18" charset="0"/>
              </a:rPr>
              <a:t>)/(k</a:t>
            </a:r>
            <a:r>
              <a:rPr lang="en-US" sz="8000" baseline="-25000" dirty="0">
                <a:solidFill>
                  <a:srgbClr val="7030A0"/>
                </a:solidFill>
                <a:latin typeface="Times New Roman" panose="02020603050405020304" pitchFamily="18" charset="0"/>
                <a:cs typeface="Times New Roman" panose="02020603050405020304" pitchFamily="18" charset="0"/>
              </a:rPr>
              <a:t>1</a:t>
            </a:r>
            <a:r>
              <a:rPr lang="en-US" sz="8000" dirty="0">
                <a:solidFill>
                  <a:srgbClr val="7030A0"/>
                </a:solidFill>
                <a:latin typeface="Times New Roman" panose="02020603050405020304" pitchFamily="18" charset="0"/>
                <a:cs typeface="Times New Roman" panose="02020603050405020304" pitchFamily="18" charset="0"/>
              </a:rPr>
              <a:t>+k</a:t>
            </a:r>
            <a:r>
              <a:rPr lang="en-US" sz="8000" baseline="-25000" dirty="0">
                <a:solidFill>
                  <a:srgbClr val="7030A0"/>
                </a:solidFill>
                <a:latin typeface="Times New Roman" panose="02020603050405020304" pitchFamily="18" charset="0"/>
                <a:cs typeface="Times New Roman" panose="02020603050405020304" pitchFamily="18" charset="0"/>
              </a:rPr>
              <a:t>2</a:t>
            </a:r>
            <a:r>
              <a:rPr lang="en-US" sz="8000" dirty="0">
                <a:solidFill>
                  <a:srgbClr val="7030A0"/>
                </a:solidFill>
                <a:latin typeface="Times New Roman" panose="02020603050405020304" pitchFamily="18" charset="0"/>
                <a:cs typeface="Times New Roman" panose="02020603050405020304" pitchFamily="18" charset="0"/>
              </a:rPr>
              <a:t>)*F</a:t>
            </a:r>
            <a:r>
              <a:rPr lang="en-US" sz="8000" baseline="-25000" dirty="0">
                <a:solidFill>
                  <a:srgbClr val="7030A0"/>
                </a:solidFill>
                <a:latin typeface="Times New Roman" panose="02020603050405020304" pitchFamily="18" charset="0"/>
                <a:cs typeface="Times New Roman" panose="02020603050405020304" pitchFamily="18" charset="0"/>
              </a:rPr>
              <a:t>A0</a:t>
            </a:r>
            <a:r>
              <a:rPr lang="en-US" sz="8000" dirty="0">
                <a:solidFill>
                  <a:srgbClr val="7030A0"/>
                </a:solidFill>
                <a:latin typeface="Times New Roman" panose="02020603050405020304" pitchFamily="18" charset="0"/>
                <a:cs typeface="Times New Roman" panose="02020603050405020304" pitchFamily="18" charset="0"/>
              </a:rPr>
              <a:t>*X</a:t>
            </a:r>
            <a:r>
              <a:rPr lang="en-US" sz="8000" baseline="-25000" dirty="0">
                <a:solidFill>
                  <a:srgbClr val="7030A0"/>
                </a:solidFill>
                <a:latin typeface="Times New Roman" panose="02020603050405020304" pitchFamily="18" charset="0"/>
                <a:cs typeface="Times New Roman" panose="02020603050405020304" pitchFamily="18" charset="0"/>
              </a:rPr>
              <a:t>A</a:t>
            </a:r>
            <a:r>
              <a:rPr lang="en-US" sz="8000" dirty="0">
                <a:solidFill>
                  <a:srgbClr val="7030A0"/>
                </a:solidFill>
                <a:latin typeface="Times New Roman" panose="02020603050405020304" pitchFamily="18" charset="0"/>
                <a:cs typeface="Times New Roman" panose="02020603050405020304" pitchFamily="18" charset="0"/>
              </a:rPr>
              <a:t>*C</a:t>
            </a:r>
            <a:r>
              <a:rPr lang="en-US" sz="8000" baseline="-25000" dirty="0">
                <a:solidFill>
                  <a:srgbClr val="7030A0"/>
                </a:solidFill>
                <a:latin typeface="Times New Roman" panose="02020603050405020304" pitchFamily="18" charset="0"/>
                <a:cs typeface="Times New Roman" panose="02020603050405020304" pitchFamily="18" charset="0"/>
              </a:rPr>
              <a:t>PB</a:t>
            </a:r>
            <a:r>
              <a:rPr lang="en-US" sz="8000" dirty="0">
                <a:solidFill>
                  <a:srgbClr val="7030A0"/>
                </a:solidFill>
                <a:latin typeface="Times New Roman" panose="02020603050405020304" pitchFamily="18" charset="0"/>
                <a:cs typeface="Times New Roman" panose="02020603050405020304" pitchFamily="18" charset="0"/>
              </a:rPr>
              <a:t>+(k</a:t>
            </a:r>
            <a:r>
              <a:rPr lang="en-US" sz="8000" baseline="-25000" dirty="0">
                <a:solidFill>
                  <a:srgbClr val="7030A0"/>
                </a:solidFill>
                <a:latin typeface="Times New Roman" panose="02020603050405020304" pitchFamily="18" charset="0"/>
                <a:cs typeface="Times New Roman" panose="02020603050405020304" pitchFamily="18" charset="0"/>
              </a:rPr>
              <a:t>2</a:t>
            </a:r>
            <a:r>
              <a:rPr lang="en-US" sz="8000" dirty="0">
                <a:solidFill>
                  <a:srgbClr val="7030A0"/>
                </a:solidFill>
                <a:latin typeface="Times New Roman" panose="02020603050405020304" pitchFamily="18" charset="0"/>
                <a:cs typeface="Times New Roman" panose="02020603050405020304" pitchFamily="18" charset="0"/>
              </a:rPr>
              <a:t>)/(k</a:t>
            </a:r>
            <a:r>
              <a:rPr lang="en-US" sz="8000" baseline="-25000" dirty="0">
                <a:solidFill>
                  <a:srgbClr val="7030A0"/>
                </a:solidFill>
                <a:latin typeface="Times New Roman" panose="02020603050405020304" pitchFamily="18" charset="0"/>
                <a:cs typeface="Times New Roman" panose="02020603050405020304" pitchFamily="18" charset="0"/>
              </a:rPr>
              <a:t>1</a:t>
            </a:r>
            <a:r>
              <a:rPr lang="en-US" sz="8000" dirty="0">
                <a:solidFill>
                  <a:srgbClr val="7030A0"/>
                </a:solidFill>
                <a:latin typeface="Times New Roman" panose="02020603050405020304" pitchFamily="18" charset="0"/>
                <a:cs typeface="Times New Roman" panose="02020603050405020304" pitchFamily="18" charset="0"/>
              </a:rPr>
              <a:t>+k</a:t>
            </a:r>
            <a:r>
              <a:rPr lang="en-US" sz="8000" baseline="-25000" dirty="0">
                <a:solidFill>
                  <a:srgbClr val="7030A0"/>
                </a:solidFill>
                <a:latin typeface="Times New Roman" panose="02020603050405020304" pitchFamily="18" charset="0"/>
                <a:cs typeface="Times New Roman" panose="02020603050405020304" pitchFamily="18" charset="0"/>
              </a:rPr>
              <a:t>2</a:t>
            </a:r>
            <a:r>
              <a:rPr lang="en-US" sz="8000" dirty="0">
                <a:solidFill>
                  <a:srgbClr val="7030A0"/>
                </a:solidFill>
                <a:latin typeface="Times New Roman" panose="02020603050405020304" pitchFamily="18" charset="0"/>
                <a:cs typeface="Times New Roman" panose="02020603050405020304" pitchFamily="18" charset="0"/>
              </a:rPr>
              <a:t>)*F</a:t>
            </a:r>
            <a:r>
              <a:rPr lang="en-US" sz="8000" baseline="-25000" dirty="0">
                <a:solidFill>
                  <a:srgbClr val="7030A0"/>
                </a:solidFill>
                <a:latin typeface="Times New Roman" panose="02020603050405020304" pitchFamily="18" charset="0"/>
                <a:cs typeface="Times New Roman" panose="02020603050405020304" pitchFamily="18" charset="0"/>
              </a:rPr>
              <a:t>A0</a:t>
            </a:r>
            <a:r>
              <a:rPr lang="en-US" sz="8000" dirty="0">
                <a:solidFill>
                  <a:srgbClr val="7030A0"/>
                </a:solidFill>
                <a:latin typeface="Times New Roman" panose="02020603050405020304" pitchFamily="18" charset="0"/>
                <a:cs typeface="Times New Roman" panose="02020603050405020304" pitchFamily="18" charset="0"/>
              </a:rPr>
              <a:t>*X</a:t>
            </a:r>
            <a:r>
              <a:rPr lang="en-US" sz="8000" baseline="-25000" dirty="0">
                <a:solidFill>
                  <a:srgbClr val="7030A0"/>
                </a:solidFill>
                <a:latin typeface="Times New Roman" panose="02020603050405020304" pitchFamily="18" charset="0"/>
                <a:cs typeface="Times New Roman" panose="02020603050405020304" pitchFamily="18" charset="0"/>
              </a:rPr>
              <a:t>A</a:t>
            </a:r>
            <a:r>
              <a:rPr lang="en-US" sz="8000" dirty="0">
                <a:solidFill>
                  <a:srgbClr val="7030A0"/>
                </a:solidFill>
                <a:latin typeface="Times New Roman" panose="02020603050405020304" pitchFamily="18" charset="0"/>
                <a:cs typeface="Times New Roman" panose="02020603050405020304" pitchFamily="18" charset="0"/>
              </a:rPr>
              <a:t>*C</a:t>
            </a:r>
            <a:r>
              <a:rPr lang="en-US" sz="8000" baseline="-25000" dirty="0">
                <a:solidFill>
                  <a:srgbClr val="7030A0"/>
                </a:solidFill>
                <a:latin typeface="Times New Roman" panose="02020603050405020304" pitchFamily="18" charset="0"/>
                <a:cs typeface="Times New Roman" panose="02020603050405020304" pitchFamily="18" charset="0"/>
              </a:rPr>
              <a:t>PC</a:t>
            </a:r>
            <a:r>
              <a:rPr lang="en-US" sz="8000" dirty="0">
                <a:solidFill>
                  <a:srgbClr val="7030A0"/>
                </a:solidFill>
                <a:latin typeface="Times New Roman" panose="02020603050405020304" pitchFamily="18" charset="0"/>
                <a:cs typeface="Times New Roman" panose="02020603050405020304" pitchFamily="18" charset="0"/>
              </a:rPr>
              <a:t>))# K/dm</a:t>
            </a:r>
            <a:r>
              <a:rPr lang="en-US" sz="8000" baseline="30000" dirty="0">
                <a:solidFill>
                  <a:srgbClr val="7030A0"/>
                </a:solidFill>
                <a:latin typeface="Times New Roman" panose="02020603050405020304" pitchFamily="18" charset="0"/>
                <a:cs typeface="Times New Roman" panose="02020603050405020304" pitchFamily="18" charset="0"/>
              </a:rPr>
              <a:t>3</a:t>
            </a:r>
          </a:p>
          <a:p>
            <a:pPr marL="0" indent="0" algn="just">
              <a:lnSpc>
                <a:spcPct val="120000"/>
              </a:lnSpc>
              <a:buNone/>
            </a:pPr>
            <a:r>
              <a:rPr lang="en-US" sz="8000" dirty="0">
                <a:solidFill>
                  <a:srgbClr val="7030A0"/>
                </a:solidFill>
                <a:latin typeface="Times New Roman" panose="02020603050405020304" pitchFamily="18" charset="0"/>
                <a:cs typeface="Times New Roman" panose="02020603050405020304" pitchFamily="18" charset="0"/>
              </a:rPr>
              <a:t>T(0) = 308# K</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1D6F397B-718F-AEF1-5CBC-FB7263C07C2D}"/>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48</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ECE0CA21-F084-2504-BF4D-69E0BF4D9463}"/>
              </a:ext>
            </a:extLst>
          </p:cNvPr>
          <p:cNvCxnSpPr>
            <a:cxnSpLocks/>
          </p:cNvCxnSpPr>
          <p:nvPr/>
        </p:nvCxnSpPr>
        <p:spPr>
          <a:xfrm flipV="1">
            <a:off x="0" y="479766"/>
            <a:ext cx="9144000" cy="35435"/>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08C2A866-4D86-3ABC-4017-690D38CD3E04}"/>
              </a:ext>
            </a:extLst>
          </p:cNvPr>
          <p:cNvCxnSpPr>
            <a:cxnSpLocks/>
          </p:cNvCxnSpPr>
          <p:nvPr/>
        </p:nvCxnSpPr>
        <p:spPr>
          <a:xfrm flipV="1">
            <a:off x="0" y="6247047"/>
            <a:ext cx="9144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BED5D81E-86DF-D686-4ED4-2E042AB82ADC}"/>
              </a:ext>
            </a:extLst>
          </p:cNvPr>
          <p:cNvSpPr>
            <a:spLocks noGrp="1"/>
          </p:cNvSpPr>
          <p:nvPr>
            <p:ph type="title"/>
          </p:nvPr>
        </p:nvSpPr>
        <p:spPr>
          <a:xfrm>
            <a:off x="1066800" y="111607"/>
            <a:ext cx="5712515" cy="299698"/>
          </a:xfrm>
        </p:spPr>
        <p:txBody>
          <a:bodyPr>
            <a:noAutofit/>
          </a:bodyPr>
          <a:lstStyle/>
          <a:p>
            <a:pPr algn="l"/>
            <a:r>
              <a:rPr lang="en-US" sz="3200" b="1" dirty="0">
                <a:latin typeface="Times New Roman" panose="02020603050405020304" pitchFamily="18" charset="0"/>
                <a:cs typeface="Times New Roman" panose="02020603050405020304" pitchFamily="18" charset="0"/>
              </a:rPr>
              <a:t>Cont’d </a:t>
            </a:r>
          </a:p>
        </p:txBody>
      </p:sp>
      <p:sp>
        <p:nvSpPr>
          <p:cNvPr id="7" name="Slide Number Placeholder 5">
            <a:extLst>
              <a:ext uri="{FF2B5EF4-FFF2-40B4-BE49-F238E27FC236}">
                <a16:creationId xmlns:a16="http://schemas.microsoft.com/office/drawing/2014/main" id="{01A71F12-767A-4284-2C83-A8B5481857B3}"/>
              </a:ext>
            </a:extLst>
          </p:cNvPr>
          <p:cNvSpPr txBox="1">
            <a:spLocks/>
          </p:cNvSpPr>
          <p:nvPr/>
        </p:nvSpPr>
        <p:spPr>
          <a:xfrm>
            <a:off x="1981200" y="6265070"/>
            <a:ext cx="16002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48</a:t>
            </a:fld>
            <a:endParaRPr kumimoji="0" lang="en-US" sz="9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450714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6B06CF-3F8E-A075-EDBE-F5244AE9DD2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3ED1DC-2AF9-D814-4E25-2BA458087153}"/>
              </a:ext>
            </a:extLst>
          </p:cNvPr>
          <p:cNvSpPr>
            <a:spLocks noGrp="1"/>
          </p:cNvSpPr>
          <p:nvPr>
            <p:ph idx="1"/>
          </p:nvPr>
        </p:nvSpPr>
        <p:spPr>
          <a:xfrm>
            <a:off x="265471" y="583662"/>
            <a:ext cx="8642555" cy="5324503"/>
          </a:xfrm>
        </p:spPr>
        <p:txBody>
          <a:bodyPr>
            <a:normAutofit/>
          </a:bodyPr>
          <a:lstStyle/>
          <a:p>
            <a:pPr marL="0" indent="0" algn="just">
              <a:buNone/>
            </a:pPr>
            <a:r>
              <a:rPr lang="en-US" dirty="0">
                <a:solidFill>
                  <a:srgbClr val="7030A0"/>
                </a:solidFill>
                <a:latin typeface="Times New Roman" panose="02020603050405020304" pitchFamily="18" charset="0"/>
                <a:cs typeface="Times New Roman" panose="02020603050405020304" pitchFamily="18" charset="0"/>
              </a:rPr>
              <a:t>v</a:t>
            </a:r>
            <a:r>
              <a:rPr lang="en-US" baseline="-25000" dirty="0">
                <a:solidFill>
                  <a:srgbClr val="7030A0"/>
                </a:solidFill>
                <a:latin typeface="Times New Roman" panose="02020603050405020304" pitchFamily="18" charset="0"/>
                <a:cs typeface="Times New Roman" panose="02020603050405020304" pitchFamily="18" charset="0"/>
              </a:rPr>
              <a:t>0</a:t>
            </a:r>
            <a:r>
              <a:rPr lang="en-US" dirty="0">
                <a:solidFill>
                  <a:srgbClr val="7030A0"/>
                </a:solidFill>
                <a:latin typeface="Times New Roman" panose="02020603050405020304" pitchFamily="18" charset="0"/>
                <a:cs typeface="Times New Roman" panose="02020603050405020304" pitchFamily="18" charset="0"/>
              </a:rPr>
              <a:t>=0.1# dm</a:t>
            </a:r>
            <a:r>
              <a:rPr lang="en-US" baseline="30000" dirty="0">
                <a:solidFill>
                  <a:srgbClr val="7030A0"/>
                </a:solidFill>
                <a:latin typeface="Times New Roman" panose="02020603050405020304" pitchFamily="18" charset="0"/>
                <a:cs typeface="Times New Roman" panose="02020603050405020304" pitchFamily="18" charset="0"/>
              </a:rPr>
              <a:t>3</a:t>
            </a:r>
            <a:r>
              <a:rPr lang="en-US" dirty="0">
                <a:solidFill>
                  <a:srgbClr val="7030A0"/>
                </a:solidFill>
                <a:latin typeface="Times New Roman" panose="02020603050405020304" pitchFamily="18" charset="0"/>
                <a:cs typeface="Times New Roman" panose="02020603050405020304" pitchFamily="18" charset="0"/>
              </a:rPr>
              <a:t>/min; k</a:t>
            </a:r>
            <a:r>
              <a:rPr lang="en-US" baseline="-25000" dirty="0">
                <a:solidFill>
                  <a:srgbClr val="7030A0"/>
                </a:solidFill>
                <a:latin typeface="Times New Roman" panose="02020603050405020304" pitchFamily="18" charset="0"/>
                <a:cs typeface="Times New Roman" panose="02020603050405020304" pitchFamily="18" charset="0"/>
              </a:rPr>
              <a:t>10</a:t>
            </a:r>
            <a:r>
              <a:rPr lang="en-US" dirty="0">
                <a:solidFill>
                  <a:srgbClr val="7030A0"/>
                </a:solidFill>
                <a:latin typeface="Times New Roman" panose="02020603050405020304" pitchFamily="18" charset="0"/>
                <a:cs typeface="Times New Roman" panose="02020603050405020304" pitchFamily="18" charset="0"/>
              </a:rPr>
              <a:t>=0.01 #min</a:t>
            </a:r>
            <a:r>
              <a:rPr lang="en-US" baseline="30000" dirty="0">
                <a:solidFill>
                  <a:srgbClr val="7030A0"/>
                </a:solidFill>
                <a:latin typeface="Times New Roman" panose="02020603050405020304" pitchFamily="18" charset="0"/>
                <a:cs typeface="Times New Roman" panose="02020603050405020304" pitchFamily="18" charset="0"/>
              </a:rPr>
              <a:t>-1</a:t>
            </a:r>
            <a:r>
              <a:rPr lang="en-US" dirty="0">
                <a:solidFill>
                  <a:srgbClr val="7030A0"/>
                </a:solidFill>
                <a:latin typeface="Times New Roman" panose="02020603050405020304" pitchFamily="18" charset="0"/>
                <a:cs typeface="Times New Roman" panose="02020603050405020304" pitchFamily="18" charset="0"/>
              </a:rPr>
              <a:t>@T</a:t>
            </a:r>
            <a:r>
              <a:rPr lang="en-US" baseline="-25000" dirty="0">
                <a:solidFill>
                  <a:srgbClr val="7030A0"/>
                </a:solidFill>
                <a:latin typeface="Times New Roman" panose="02020603050405020304" pitchFamily="18" charset="0"/>
                <a:cs typeface="Times New Roman" panose="02020603050405020304" pitchFamily="18" charset="0"/>
              </a:rPr>
              <a:t>R</a:t>
            </a:r>
            <a:r>
              <a:rPr lang="en-US" dirty="0">
                <a:solidFill>
                  <a:srgbClr val="7030A0"/>
                </a:solidFill>
                <a:latin typeface="Times New Roman" panose="02020603050405020304" pitchFamily="18" charset="0"/>
                <a:cs typeface="Times New Roman" panose="02020603050405020304" pitchFamily="18" charset="0"/>
              </a:rPr>
              <a:t>; k</a:t>
            </a:r>
            <a:r>
              <a:rPr lang="en-US" baseline="-25000" dirty="0">
                <a:solidFill>
                  <a:srgbClr val="7030A0"/>
                </a:solidFill>
                <a:latin typeface="Times New Roman" panose="02020603050405020304" pitchFamily="18" charset="0"/>
                <a:cs typeface="Times New Roman" panose="02020603050405020304" pitchFamily="18" charset="0"/>
              </a:rPr>
              <a:t>20</a:t>
            </a:r>
            <a:r>
              <a:rPr lang="en-US" dirty="0">
                <a:solidFill>
                  <a:srgbClr val="7030A0"/>
                </a:solidFill>
                <a:latin typeface="Times New Roman" panose="02020603050405020304" pitchFamily="18" charset="0"/>
                <a:cs typeface="Times New Roman" panose="02020603050405020304" pitchFamily="18" charset="0"/>
              </a:rPr>
              <a:t>=0.001 #min</a:t>
            </a:r>
            <a:r>
              <a:rPr lang="en-US" baseline="30000" dirty="0">
                <a:solidFill>
                  <a:srgbClr val="7030A0"/>
                </a:solidFill>
                <a:latin typeface="Times New Roman" panose="02020603050405020304" pitchFamily="18" charset="0"/>
                <a:cs typeface="Times New Roman" panose="02020603050405020304" pitchFamily="18" charset="0"/>
              </a:rPr>
              <a:t>-1</a:t>
            </a:r>
            <a:r>
              <a:rPr lang="en-US" dirty="0">
                <a:solidFill>
                  <a:srgbClr val="7030A0"/>
                </a:solidFill>
                <a:latin typeface="Times New Roman" panose="02020603050405020304" pitchFamily="18" charset="0"/>
                <a:cs typeface="Times New Roman" panose="02020603050405020304" pitchFamily="18" charset="0"/>
              </a:rPr>
              <a:t>@T</a:t>
            </a:r>
            <a:r>
              <a:rPr lang="en-US" baseline="-25000" dirty="0">
                <a:solidFill>
                  <a:srgbClr val="7030A0"/>
                </a:solidFill>
                <a:latin typeface="Times New Roman" panose="02020603050405020304" pitchFamily="18" charset="0"/>
                <a:cs typeface="Times New Roman" panose="02020603050405020304" pitchFamily="18" charset="0"/>
              </a:rPr>
              <a:t>R</a:t>
            </a:r>
            <a:r>
              <a:rPr lang="en-US" dirty="0">
                <a:solidFill>
                  <a:srgbClr val="7030A0"/>
                </a:solidFill>
                <a:latin typeface="Times New Roman" panose="02020603050405020304" pitchFamily="18" charset="0"/>
                <a:cs typeface="Times New Roman" panose="02020603050405020304" pitchFamily="18" charset="0"/>
              </a:rPr>
              <a:t>; R=8.314# J/</a:t>
            </a:r>
            <a:r>
              <a:rPr lang="en-US" dirty="0" err="1">
                <a:solidFill>
                  <a:srgbClr val="7030A0"/>
                </a:solidFill>
                <a:latin typeface="Times New Roman" panose="02020603050405020304" pitchFamily="18" charset="0"/>
                <a:cs typeface="Times New Roman" panose="02020603050405020304" pitchFamily="18" charset="0"/>
              </a:rPr>
              <a:t>mol.K</a:t>
            </a:r>
            <a:r>
              <a:rPr lang="en-US" dirty="0">
                <a:solidFill>
                  <a:srgbClr val="7030A0"/>
                </a:solidFill>
                <a:latin typeface="Times New Roman" panose="02020603050405020304" pitchFamily="18" charset="0"/>
                <a:cs typeface="Times New Roman" panose="02020603050405020304" pitchFamily="18" charset="0"/>
              </a:rPr>
              <a:t>; E=150# J/mol</a:t>
            </a:r>
          </a:p>
          <a:p>
            <a:pPr marL="0" indent="0" algn="just">
              <a:buNone/>
            </a:pPr>
            <a:r>
              <a:rPr lang="en-US" dirty="0" err="1">
                <a:solidFill>
                  <a:srgbClr val="7030A0"/>
                </a:solidFill>
                <a:latin typeface="Times New Roman" panose="02020603050405020304" pitchFamily="18" charset="0"/>
                <a:cs typeface="Times New Roman" panose="02020603050405020304" pitchFamily="18" charset="0"/>
              </a:rPr>
              <a:t>r</a:t>
            </a:r>
            <a:r>
              <a:rPr lang="en-US" baseline="-25000" dirty="0" err="1">
                <a:solidFill>
                  <a:srgbClr val="7030A0"/>
                </a:solidFill>
                <a:latin typeface="Times New Roman" panose="02020603050405020304" pitchFamily="18" charset="0"/>
                <a:cs typeface="Times New Roman" panose="02020603050405020304" pitchFamily="18" charset="0"/>
              </a:rPr>
              <a:t>A</a:t>
            </a:r>
            <a:r>
              <a:rPr lang="en-US" dirty="0">
                <a:solidFill>
                  <a:srgbClr val="7030A0"/>
                </a:solidFill>
                <a:latin typeface="Times New Roman" panose="02020603050405020304" pitchFamily="18" charset="0"/>
                <a:cs typeface="Times New Roman" panose="02020603050405020304" pitchFamily="18" charset="0"/>
              </a:rPr>
              <a:t>= -(k</a:t>
            </a:r>
            <a:r>
              <a:rPr lang="en-US" baseline="-25000" dirty="0">
                <a:solidFill>
                  <a:srgbClr val="7030A0"/>
                </a:solidFill>
                <a:latin typeface="Times New Roman" panose="02020603050405020304" pitchFamily="18" charset="0"/>
                <a:cs typeface="Times New Roman" panose="02020603050405020304" pitchFamily="18" charset="0"/>
              </a:rPr>
              <a:t>1</a:t>
            </a:r>
            <a:r>
              <a:rPr lang="en-US" dirty="0">
                <a:solidFill>
                  <a:srgbClr val="7030A0"/>
                </a:solidFill>
                <a:latin typeface="Times New Roman" panose="02020603050405020304" pitchFamily="18" charset="0"/>
                <a:cs typeface="Times New Roman" panose="02020603050405020304" pitchFamily="18" charset="0"/>
              </a:rPr>
              <a:t>+k</a:t>
            </a:r>
            <a:r>
              <a:rPr lang="en-US" baseline="-25000" dirty="0">
                <a:solidFill>
                  <a:srgbClr val="7030A0"/>
                </a:solidFill>
                <a:latin typeface="Times New Roman" panose="02020603050405020304" pitchFamily="18" charset="0"/>
                <a:cs typeface="Times New Roman" panose="02020603050405020304" pitchFamily="18" charset="0"/>
              </a:rPr>
              <a:t>2</a:t>
            </a:r>
            <a:r>
              <a:rPr lang="en-US" dirty="0">
                <a:solidFill>
                  <a:srgbClr val="7030A0"/>
                </a:solidFill>
                <a:latin typeface="Times New Roman" panose="02020603050405020304" pitchFamily="18" charset="0"/>
                <a:cs typeface="Times New Roman" panose="02020603050405020304" pitchFamily="18" charset="0"/>
              </a:rPr>
              <a:t>)*C</a:t>
            </a:r>
            <a:r>
              <a:rPr lang="en-US" baseline="-25000" dirty="0">
                <a:solidFill>
                  <a:srgbClr val="7030A0"/>
                </a:solidFill>
                <a:latin typeface="Times New Roman" panose="02020603050405020304" pitchFamily="18" charset="0"/>
                <a:cs typeface="Times New Roman" panose="02020603050405020304" pitchFamily="18" charset="0"/>
              </a:rPr>
              <a:t>A0</a:t>
            </a:r>
            <a:r>
              <a:rPr lang="en-US" dirty="0">
                <a:solidFill>
                  <a:srgbClr val="7030A0"/>
                </a:solidFill>
                <a:latin typeface="Times New Roman" panose="02020603050405020304" pitchFamily="18" charset="0"/>
                <a:cs typeface="Times New Roman" panose="02020603050405020304" pitchFamily="18" charset="0"/>
              </a:rPr>
              <a:t> # mol/dm</a:t>
            </a:r>
            <a:r>
              <a:rPr lang="en-US" baseline="30000" dirty="0">
                <a:solidFill>
                  <a:srgbClr val="7030A0"/>
                </a:solidFill>
                <a:latin typeface="Times New Roman" panose="02020603050405020304" pitchFamily="18" charset="0"/>
                <a:cs typeface="Times New Roman" panose="02020603050405020304" pitchFamily="18" charset="0"/>
              </a:rPr>
              <a:t>3</a:t>
            </a:r>
            <a:r>
              <a:rPr lang="en-US" dirty="0">
                <a:solidFill>
                  <a:srgbClr val="7030A0"/>
                </a:solidFill>
                <a:latin typeface="Times New Roman" panose="02020603050405020304" pitchFamily="18" charset="0"/>
                <a:cs typeface="Times New Roman" panose="02020603050405020304" pitchFamily="18" charset="0"/>
              </a:rPr>
              <a:t>.min</a:t>
            </a:r>
          </a:p>
          <a:p>
            <a:pPr marL="0" indent="0" algn="just">
              <a:buNone/>
            </a:pPr>
            <a:r>
              <a:rPr lang="en-US"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a:t>
            </a:r>
            <a:r>
              <a:rPr lang="en-US" dirty="0" err="1">
                <a:solidFill>
                  <a:srgbClr val="7030A0"/>
                </a:solidFill>
                <a:latin typeface="Times New Roman" panose="02020603050405020304" pitchFamily="18" charset="0"/>
                <a:cs typeface="Times New Roman" panose="02020603050405020304" pitchFamily="18" charset="0"/>
              </a:rPr>
              <a:t>H</a:t>
            </a:r>
            <a:r>
              <a:rPr lang="en-US" baseline="-25000" dirty="0" err="1">
                <a:solidFill>
                  <a:srgbClr val="7030A0"/>
                </a:solidFill>
                <a:latin typeface="Times New Roman" panose="02020603050405020304" pitchFamily="18" charset="0"/>
                <a:cs typeface="Times New Roman" panose="02020603050405020304" pitchFamily="18" charset="0"/>
              </a:rPr>
              <a:t>Rx</a:t>
            </a:r>
            <a:r>
              <a:rPr lang="en-US" dirty="0">
                <a:solidFill>
                  <a:srgbClr val="7030A0"/>
                </a:solidFill>
                <a:latin typeface="Times New Roman" panose="02020603050405020304" pitchFamily="18" charset="0"/>
                <a:cs typeface="Times New Roman" panose="02020603050405020304" pitchFamily="18" charset="0"/>
              </a:rPr>
              <a:t>= (k</a:t>
            </a:r>
            <a:r>
              <a:rPr lang="en-US" baseline="-25000" dirty="0">
                <a:solidFill>
                  <a:srgbClr val="7030A0"/>
                </a:solidFill>
                <a:latin typeface="Times New Roman" panose="02020603050405020304" pitchFamily="18" charset="0"/>
                <a:cs typeface="Times New Roman" panose="02020603050405020304" pitchFamily="18" charset="0"/>
              </a:rPr>
              <a:t>2</a:t>
            </a:r>
            <a:r>
              <a:rPr lang="en-US" dirty="0">
                <a:solidFill>
                  <a:srgbClr val="7030A0"/>
                </a:solidFill>
                <a:latin typeface="Times New Roman" panose="02020603050405020304" pitchFamily="18" charset="0"/>
                <a:cs typeface="Times New Roman" panose="02020603050405020304" pitchFamily="18" charset="0"/>
              </a:rPr>
              <a:t>/(k</a:t>
            </a:r>
            <a:r>
              <a:rPr lang="en-US" baseline="-25000" dirty="0">
                <a:solidFill>
                  <a:srgbClr val="7030A0"/>
                </a:solidFill>
                <a:latin typeface="Times New Roman" panose="02020603050405020304" pitchFamily="18" charset="0"/>
                <a:cs typeface="Times New Roman" panose="02020603050405020304" pitchFamily="18" charset="0"/>
              </a:rPr>
              <a:t>1</a:t>
            </a:r>
            <a:r>
              <a:rPr lang="en-US" dirty="0">
                <a:solidFill>
                  <a:srgbClr val="7030A0"/>
                </a:solidFill>
                <a:latin typeface="Times New Roman" panose="02020603050405020304" pitchFamily="18" charset="0"/>
                <a:cs typeface="Times New Roman" panose="02020603050405020304" pitchFamily="18" charset="0"/>
              </a:rPr>
              <a:t>+k</a:t>
            </a:r>
            <a:r>
              <a:rPr lang="en-US" baseline="-25000" dirty="0">
                <a:solidFill>
                  <a:srgbClr val="7030A0"/>
                </a:solidFill>
                <a:latin typeface="Times New Roman" panose="02020603050405020304" pitchFamily="18" charset="0"/>
                <a:cs typeface="Times New Roman" panose="02020603050405020304" pitchFamily="18" charset="0"/>
              </a:rPr>
              <a:t>2</a:t>
            </a:r>
            <a:r>
              <a:rPr lang="en-US" dirty="0">
                <a:solidFill>
                  <a:srgbClr val="7030A0"/>
                </a:solidFill>
                <a:latin typeface="Times New Roman" panose="02020603050405020304" pitchFamily="18" charset="0"/>
                <a:cs typeface="Times New Roman" panose="02020603050405020304" pitchFamily="18" charset="0"/>
              </a:rPr>
              <a:t>))*(H</a:t>
            </a:r>
            <a:r>
              <a:rPr lang="en-US" baseline="-25000" dirty="0">
                <a:solidFill>
                  <a:srgbClr val="7030A0"/>
                </a:solidFill>
                <a:latin typeface="Times New Roman" panose="02020603050405020304" pitchFamily="18" charset="0"/>
                <a:cs typeface="Times New Roman" panose="02020603050405020304" pitchFamily="18" charset="0"/>
              </a:rPr>
              <a:t>C0</a:t>
            </a:r>
            <a:r>
              <a:rPr lang="en-US" dirty="0">
                <a:solidFill>
                  <a:srgbClr val="7030A0"/>
                </a:solidFill>
                <a:latin typeface="Times New Roman" panose="02020603050405020304" pitchFamily="18" charset="0"/>
                <a:cs typeface="Times New Roman" panose="02020603050405020304" pitchFamily="18" charset="0"/>
              </a:rPr>
              <a:t>+ C</a:t>
            </a:r>
            <a:r>
              <a:rPr lang="en-US" baseline="-25000" dirty="0">
                <a:solidFill>
                  <a:srgbClr val="7030A0"/>
                </a:solidFill>
                <a:latin typeface="Times New Roman" panose="02020603050405020304" pitchFamily="18" charset="0"/>
                <a:cs typeface="Times New Roman" panose="02020603050405020304" pitchFamily="18" charset="0"/>
              </a:rPr>
              <a:t>PC</a:t>
            </a:r>
            <a:r>
              <a:rPr lang="en-US" dirty="0">
                <a:solidFill>
                  <a:srgbClr val="7030A0"/>
                </a:solidFill>
                <a:latin typeface="Times New Roman" panose="02020603050405020304" pitchFamily="18" charset="0"/>
                <a:cs typeface="Times New Roman" panose="02020603050405020304" pitchFamily="18" charset="0"/>
              </a:rPr>
              <a:t>*(T-T</a:t>
            </a:r>
            <a:r>
              <a:rPr lang="en-US" baseline="-25000" dirty="0">
                <a:solidFill>
                  <a:srgbClr val="7030A0"/>
                </a:solidFill>
                <a:latin typeface="Times New Roman" panose="02020603050405020304" pitchFamily="18" charset="0"/>
                <a:cs typeface="Times New Roman" panose="02020603050405020304" pitchFamily="18" charset="0"/>
              </a:rPr>
              <a:t>R</a:t>
            </a:r>
            <a:r>
              <a:rPr lang="en-US" dirty="0">
                <a:solidFill>
                  <a:srgbClr val="7030A0"/>
                </a:solidFill>
                <a:latin typeface="Times New Roman" panose="02020603050405020304" pitchFamily="18" charset="0"/>
                <a:cs typeface="Times New Roman" panose="02020603050405020304" pitchFamily="18" charset="0"/>
              </a:rPr>
              <a:t>))+(k</a:t>
            </a:r>
            <a:r>
              <a:rPr lang="en-US" baseline="-25000" dirty="0">
                <a:solidFill>
                  <a:srgbClr val="7030A0"/>
                </a:solidFill>
                <a:latin typeface="Times New Roman" panose="02020603050405020304" pitchFamily="18" charset="0"/>
                <a:cs typeface="Times New Roman" panose="02020603050405020304" pitchFamily="18" charset="0"/>
              </a:rPr>
              <a:t>1</a:t>
            </a:r>
            <a:r>
              <a:rPr lang="en-US" dirty="0">
                <a:solidFill>
                  <a:srgbClr val="7030A0"/>
                </a:solidFill>
                <a:latin typeface="Times New Roman" panose="02020603050405020304" pitchFamily="18" charset="0"/>
                <a:cs typeface="Times New Roman" panose="02020603050405020304" pitchFamily="18" charset="0"/>
              </a:rPr>
              <a:t>/(k</a:t>
            </a:r>
            <a:r>
              <a:rPr lang="en-US" baseline="-25000" dirty="0">
                <a:solidFill>
                  <a:srgbClr val="7030A0"/>
                </a:solidFill>
                <a:latin typeface="Times New Roman" panose="02020603050405020304" pitchFamily="18" charset="0"/>
                <a:cs typeface="Times New Roman" panose="02020603050405020304" pitchFamily="18" charset="0"/>
              </a:rPr>
              <a:t>1</a:t>
            </a:r>
            <a:r>
              <a:rPr lang="en-US" dirty="0">
                <a:solidFill>
                  <a:srgbClr val="7030A0"/>
                </a:solidFill>
                <a:latin typeface="Times New Roman" panose="02020603050405020304" pitchFamily="18" charset="0"/>
                <a:cs typeface="Times New Roman" panose="02020603050405020304" pitchFamily="18" charset="0"/>
              </a:rPr>
              <a:t>+k</a:t>
            </a:r>
            <a:r>
              <a:rPr lang="en-US" baseline="-25000" dirty="0">
                <a:solidFill>
                  <a:srgbClr val="7030A0"/>
                </a:solidFill>
                <a:latin typeface="Times New Roman" panose="02020603050405020304" pitchFamily="18" charset="0"/>
                <a:cs typeface="Times New Roman" panose="02020603050405020304" pitchFamily="18" charset="0"/>
              </a:rPr>
              <a:t>2</a:t>
            </a:r>
            <a:r>
              <a:rPr lang="en-US" dirty="0">
                <a:solidFill>
                  <a:srgbClr val="7030A0"/>
                </a:solidFill>
                <a:latin typeface="Times New Roman" panose="02020603050405020304" pitchFamily="18" charset="0"/>
                <a:cs typeface="Times New Roman" panose="02020603050405020304" pitchFamily="18" charset="0"/>
              </a:rPr>
              <a:t>))*(H</a:t>
            </a:r>
            <a:r>
              <a:rPr lang="en-US" baseline="-25000" dirty="0">
                <a:solidFill>
                  <a:srgbClr val="7030A0"/>
                </a:solidFill>
                <a:latin typeface="Times New Roman" panose="02020603050405020304" pitchFamily="18" charset="0"/>
                <a:cs typeface="Times New Roman" panose="02020603050405020304" pitchFamily="18" charset="0"/>
              </a:rPr>
              <a:t>B0</a:t>
            </a:r>
            <a:r>
              <a:rPr lang="en-US" dirty="0">
                <a:solidFill>
                  <a:srgbClr val="7030A0"/>
                </a:solidFill>
                <a:latin typeface="Times New Roman" panose="02020603050405020304" pitchFamily="18" charset="0"/>
                <a:cs typeface="Times New Roman" panose="02020603050405020304" pitchFamily="18" charset="0"/>
              </a:rPr>
              <a:t>+ C</a:t>
            </a:r>
            <a:r>
              <a:rPr lang="en-US" baseline="-25000" dirty="0">
                <a:solidFill>
                  <a:srgbClr val="7030A0"/>
                </a:solidFill>
                <a:latin typeface="Times New Roman" panose="02020603050405020304" pitchFamily="18" charset="0"/>
                <a:cs typeface="Times New Roman" panose="02020603050405020304" pitchFamily="18" charset="0"/>
              </a:rPr>
              <a:t>PB</a:t>
            </a:r>
            <a:r>
              <a:rPr lang="en-US" dirty="0">
                <a:solidFill>
                  <a:srgbClr val="7030A0"/>
                </a:solidFill>
                <a:latin typeface="Times New Roman" panose="02020603050405020304" pitchFamily="18" charset="0"/>
                <a:cs typeface="Times New Roman" panose="02020603050405020304" pitchFamily="18" charset="0"/>
              </a:rPr>
              <a:t>*(T-T</a:t>
            </a:r>
            <a:r>
              <a:rPr lang="en-US" baseline="-25000" dirty="0">
                <a:solidFill>
                  <a:srgbClr val="7030A0"/>
                </a:solidFill>
                <a:latin typeface="Times New Roman" panose="02020603050405020304" pitchFamily="18" charset="0"/>
                <a:cs typeface="Times New Roman" panose="02020603050405020304" pitchFamily="18" charset="0"/>
              </a:rPr>
              <a:t>R</a:t>
            </a:r>
            <a:r>
              <a:rPr lang="en-US" dirty="0">
                <a:solidFill>
                  <a:srgbClr val="7030A0"/>
                </a:solidFill>
                <a:latin typeface="Times New Roman" panose="02020603050405020304" pitchFamily="18" charset="0"/>
                <a:cs typeface="Times New Roman" panose="02020603050405020304" pitchFamily="18" charset="0"/>
              </a:rPr>
              <a:t>))- (H</a:t>
            </a:r>
            <a:r>
              <a:rPr lang="en-US" baseline="-25000" dirty="0">
                <a:solidFill>
                  <a:srgbClr val="7030A0"/>
                </a:solidFill>
                <a:latin typeface="Times New Roman" panose="02020603050405020304" pitchFamily="18" charset="0"/>
                <a:cs typeface="Times New Roman" panose="02020603050405020304" pitchFamily="18" charset="0"/>
              </a:rPr>
              <a:t>A0</a:t>
            </a:r>
            <a:r>
              <a:rPr lang="en-US" dirty="0">
                <a:solidFill>
                  <a:srgbClr val="7030A0"/>
                </a:solidFill>
                <a:latin typeface="Times New Roman" panose="02020603050405020304" pitchFamily="18" charset="0"/>
                <a:cs typeface="Times New Roman" panose="02020603050405020304" pitchFamily="18" charset="0"/>
              </a:rPr>
              <a:t>+C</a:t>
            </a:r>
            <a:r>
              <a:rPr lang="en-US" baseline="-25000" dirty="0">
                <a:solidFill>
                  <a:srgbClr val="7030A0"/>
                </a:solidFill>
                <a:latin typeface="Times New Roman" panose="02020603050405020304" pitchFamily="18" charset="0"/>
                <a:cs typeface="Times New Roman" panose="02020603050405020304" pitchFamily="18" charset="0"/>
              </a:rPr>
              <a:t>PA</a:t>
            </a:r>
            <a:r>
              <a:rPr lang="en-US" dirty="0">
                <a:solidFill>
                  <a:srgbClr val="7030A0"/>
                </a:solidFill>
                <a:latin typeface="Times New Roman" panose="02020603050405020304" pitchFamily="18" charset="0"/>
                <a:cs typeface="Times New Roman" panose="02020603050405020304" pitchFamily="18" charset="0"/>
              </a:rPr>
              <a:t>*(T-T</a:t>
            </a:r>
            <a:r>
              <a:rPr lang="en-US" baseline="-25000" dirty="0">
                <a:solidFill>
                  <a:srgbClr val="7030A0"/>
                </a:solidFill>
                <a:latin typeface="Times New Roman" panose="02020603050405020304" pitchFamily="18" charset="0"/>
                <a:cs typeface="Times New Roman" panose="02020603050405020304" pitchFamily="18" charset="0"/>
              </a:rPr>
              <a:t>R</a:t>
            </a:r>
            <a:r>
              <a:rPr lang="en-US" dirty="0">
                <a:solidFill>
                  <a:srgbClr val="7030A0"/>
                </a:solidFill>
                <a:latin typeface="Times New Roman" panose="02020603050405020304" pitchFamily="18" charset="0"/>
                <a:cs typeface="Times New Roman" panose="02020603050405020304" pitchFamily="18" charset="0"/>
              </a:rPr>
              <a:t>)) # kJ/mol</a:t>
            </a:r>
          </a:p>
          <a:p>
            <a:pPr marL="0" indent="0" algn="just">
              <a:buNone/>
            </a:pPr>
            <a:r>
              <a:rPr lang="en-US" dirty="0">
                <a:solidFill>
                  <a:srgbClr val="7030A0"/>
                </a:solidFill>
                <a:latin typeface="Times New Roman" panose="02020603050405020304" pitchFamily="18" charset="0"/>
                <a:cs typeface="Times New Roman" panose="02020603050405020304" pitchFamily="18" charset="0"/>
              </a:rPr>
              <a:t>F</a:t>
            </a:r>
            <a:r>
              <a:rPr lang="en-US" baseline="-25000" dirty="0">
                <a:solidFill>
                  <a:srgbClr val="7030A0"/>
                </a:solidFill>
                <a:latin typeface="Times New Roman" panose="02020603050405020304" pitchFamily="18" charset="0"/>
                <a:cs typeface="Times New Roman" panose="02020603050405020304" pitchFamily="18" charset="0"/>
              </a:rPr>
              <a:t>A0</a:t>
            </a:r>
            <a:r>
              <a:rPr lang="en-US" dirty="0">
                <a:solidFill>
                  <a:srgbClr val="7030A0"/>
                </a:solidFill>
                <a:latin typeface="Times New Roman" panose="02020603050405020304" pitchFamily="18" charset="0"/>
                <a:cs typeface="Times New Roman" panose="02020603050405020304" pitchFamily="18" charset="0"/>
              </a:rPr>
              <a:t>= v</a:t>
            </a:r>
            <a:r>
              <a:rPr lang="en-US" baseline="-25000" dirty="0">
                <a:solidFill>
                  <a:srgbClr val="7030A0"/>
                </a:solidFill>
                <a:latin typeface="Times New Roman" panose="02020603050405020304" pitchFamily="18" charset="0"/>
                <a:cs typeface="Times New Roman" panose="02020603050405020304" pitchFamily="18" charset="0"/>
              </a:rPr>
              <a:t>0</a:t>
            </a:r>
            <a:r>
              <a:rPr lang="en-US" dirty="0">
                <a:solidFill>
                  <a:srgbClr val="7030A0"/>
                </a:solidFill>
                <a:latin typeface="Times New Roman" panose="02020603050405020304" pitchFamily="18" charset="0"/>
                <a:cs typeface="Times New Roman" panose="02020603050405020304" pitchFamily="18" charset="0"/>
              </a:rPr>
              <a:t>*C</a:t>
            </a:r>
            <a:r>
              <a:rPr lang="en-US" baseline="-25000" dirty="0">
                <a:solidFill>
                  <a:srgbClr val="7030A0"/>
                </a:solidFill>
                <a:latin typeface="Times New Roman" panose="02020603050405020304" pitchFamily="18" charset="0"/>
                <a:cs typeface="Times New Roman" panose="02020603050405020304" pitchFamily="18" charset="0"/>
              </a:rPr>
              <a:t>A0</a:t>
            </a:r>
            <a:r>
              <a:rPr lang="en-US" dirty="0">
                <a:solidFill>
                  <a:srgbClr val="7030A0"/>
                </a:solidFill>
                <a:latin typeface="Times New Roman" panose="02020603050405020304" pitchFamily="18" charset="0"/>
                <a:cs typeface="Times New Roman" panose="02020603050405020304" pitchFamily="18" charset="0"/>
              </a:rPr>
              <a:t> # mol/min; C</a:t>
            </a:r>
            <a:r>
              <a:rPr lang="en-US" baseline="-25000" dirty="0">
                <a:solidFill>
                  <a:srgbClr val="7030A0"/>
                </a:solidFill>
                <a:latin typeface="Times New Roman" panose="02020603050405020304" pitchFamily="18" charset="0"/>
                <a:cs typeface="Times New Roman" panose="02020603050405020304" pitchFamily="18" charset="0"/>
              </a:rPr>
              <a:t>A0</a:t>
            </a:r>
            <a:r>
              <a:rPr lang="en-US" dirty="0">
                <a:solidFill>
                  <a:srgbClr val="7030A0"/>
                </a:solidFill>
                <a:latin typeface="Times New Roman" panose="02020603050405020304" pitchFamily="18" charset="0"/>
                <a:cs typeface="Times New Roman" panose="02020603050405020304" pitchFamily="18" charset="0"/>
              </a:rPr>
              <a:t>=10 # mol/dm</a:t>
            </a:r>
            <a:r>
              <a:rPr lang="en-US" baseline="30000" dirty="0">
                <a:solidFill>
                  <a:srgbClr val="7030A0"/>
                </a:solidFill>
                <a:latin typeface="Times New Roman" panose="02020603050405020304" pitchFamily="18" charset="0"/>
                <a:cs typeface="Times New Roman" panose="02020603050405020304" pitchFamily="18" charset="0"/>
              </a:rPr>
              <a:t>3</a:t>
            </a:r>
            <a:r>
              <a:rPr lang="en-US" dirty="0">
                <a:solidFill>
                  <a:srgbClr val="7030A0"/>
                </a:solidFill>
                <a:latin typeface="Times New Roman" panose="02020603050405020304" pitchFamily="18" charset="0"/>
                <a:cs typeface="Times New Roman" panose="02020603050405020304" pitchFamily="18" charset="0"/>
              </a:rPr>
              <a:t>; H</a:t>
            </a:r>
            <a:r>
              <a:rPr lang="en-US" baseline="-25000" dirty="0">
                <a:solidFill>
                  <a:srgbClr val="7030A0"/>
                </a:solidFill>
                <a:latin typeface="Times New Roman" panose="02020603050405020304" pitchFamily="18" charset="0"/>
                <a:cs typeface="Times New Roman" panose="02020603050405020304" pitchFamily="18" charset="0"/>
              </a:rPr>
              <a:t>A0</a:t>
            </a:r>
            <a:r>
              <a:rPr lang="en-US" dirty="0">
                <a:solidFill>
                  <a:srgbClr val="7030A0"/>
                </a:solidFill>
                <a:latin typeface="Times New Roman" panose="02020603050405020304" pitchFamily="18" charset="0"/>
                <a:cs typeface="Times New Roman" panose="02020603050405020304" pitchFamily="18" charset="0"/>
              </a:rPr>
              <a:t>=20 #kJ/mol; H</a:t>
            </a:r>
            <a:r>
              <a:rPr lang="en-US" baseline="-25000" dirty="0">
                <a:solidFill>
                  <a:srgbClr val="7030A0"/>
                </a:solidFill>
                <a:latin typeface="Times New Roman" panose="02020603050405020304" pitchFamily="18" charset="0"/>
                <a:cs typeface="Times New Roman" panose="02020603050405020304" pitchFamily="18" charset="0"/>
              </a:rPr>
              <a:t>B0</a:t>
            </a:r>
            <a:r>
              <a:rPr lang="en-US" dirty="0">
                <a:solidFill>
                  <a:srgbClr val="7030A0"/>
                </a:solidFill>
                <a:latin typeface="Times New Roman" panose="02020603050405020304" pitchFamily="18" charset="0"/>
                <a:cs typeface="Times New Roman" panose="02020603050405020304" pitchFamily="18" charset="0"/>
              </a:rPr>
              <a:t>=35#kJ/mol</a:t>
            </a:r>
          </a:p>
          <a:p>
            <a:pPr marL="0" indent="0" algn="just">
              <a:buNone/>
            </a:pPr>
            <a:r>
              <a:rPr lang="en-US" dirty="0">
                <a:solidFill>
                  <a:srgbClr val="7030A0"/>
                </a:solidFill>
                <a:latin typeface="Times New Roman" panose="02020603050405020304" pitchFamily="18" charset="0"/>
                <a:cs typeface="Times New Roman" panose="02020603050405020304" pitchFamily="18" charset="0"/>
              </a:rPr>
              <a:t>H</a:t>
            </a:r>
            <a:r>
              <a:rPr lang="en-US" baseline="-25000" dirty="0">
                <a:solidFill>
                  <a:srgbClr val="7030A0"/>
                </a:solidFill>
                <a:latin typeface="Times New Roman" panose="02020603050405020304" pitchFamily="18" charset="0"/>
                <a:cs typeface="Times New Roman" panose="02020603050405020304" pitchFamily="18" charset="0"/>
              </a:rPr>
              <a:t>C0</a:t>
            </a:r>
            <a:r>
              <a:rPr lang="en-US" dirty="0">
                <a:solidFill>
                  <a:srgbClr val="7030A0"/>
                </a:solidFill>
                <a:latin typeface="Times New Roman" panose="02020603050405020304" pitchFamily="18" charset="0"/>
                <a:cs typeface="Times New Roman" panose="02020603050405020304" pitchFamily="18" charset="0"/>
              </a:rPr>
              <a:t>=15# kJ/mol; T</a:t>
            </a:r>
            <a:r>
              <a:rPr lang="en-US" baseline="-25000" dirty="0">
                <a:solidFill>
                  <a:srgbClr val="7030A0"/>
                </a:solidFill>
                <a:latin typeface="Times New Roman" panose="02020603050405020304" pitchFamily="18" charset="0"/>
                <a:cs typeface="Times New Roman" panose="02020603050405020304" pitchFamily="18" charset="0"/>
              </a:rPr>
              <a:t>R</a:t>
            </a:r>
            <a:r>
              <a:rPr lang="en-US" dirty="0">
                <a:solidFill>
                  <a:srgbClr val="7030A0"/>
                </a:solidFill>
                <a:latin typeface="Times New Roman" panose="02020603050405020304" pitchFamily="18" charset="0"/>
                <a:cs typeface="Times New Roman" panose="02020603050405020304" pitchFamily="18" charset="0"/>
              </a:rPr>
              <a:t>=298 #K; C</a:t>
            </a:r>
            <a:r>
              <a:rPr lang="en-US" baseline="-25000" dirty="0">
                <a:solidFill>
                  <a:srgbClr val="7030A0"/>
                </a:solidFill>
                <a:latin typeface="Times New Roman" panose="02020603050405020304" pitchFamily="18" charset="0"/>
                <a:cs typeface="Times New Roman" panose="02020603050405020304" pitchFamily="18" charset="0"/>
              </a:rPr>
              <a:t>PA</a:t>
            </a:r>
            <a:r>
              <a:rPr lang="en-US" dirty="0">
                <a:solidFill>
                  <a:srgbClr val="7030A0"/>
                </a:solidFill>
                <a:latin typeface="Times New Roman" panose="02020603050405020304" pitchFamily="18" charset="0"/>
                <a:cs typeface="Times New Roman" panose="02020603050405020304" pitchFamily="18" charset="0"/>
              </a:rPr>
              <a:t>=0.5# kJ/</a:t>
            </a:r>
            <a:r>
              <a:rPr lang="en-US" dirty="0" err="1">
                <a:solidFill>
                  <a:srgbClr val="7030A0"/>
                </a:solidFill>
                <a:latin typeface="Times New Roman" panose="02020603050405020304" pitchFamily="18" charset="0"/>
                <a:cs typeface="Times New Roman" panose="02020603050405020304" pitchFamily="18" charset="0"/>
              </a:rPr>
              <a:t>mol.K</a:t>
            </a:r>
            <a:r>
              <a:rPr lang="en-US" dirty="0">
                <a:solidFill>
                  <a:srgbClr val="7030A0"/>
                </a:solidFill>
                <a:latin typeface="Times New Roman" panose="02020603050405020304" pitchFamily="18" charset="0"/>
                <a:cs typeface="Times New Roman" panose="02020603050405020304" pitchFamily="18" charset="0"/>
              </a:rPr>
              <a:t>; C</a:t>
            </a:r>
            <a:r>
              <a:rPr lang="en-US" baseline="-25000" dirty="0">
                <a:solidFill>
                  <a:srgbClr val="7030A0"/>
                </a:solidFill>
                <a:latin typeface="Times New Roman" panose="02020603050405020304" pitchFamily="18" charset="0"/>
                <a:cs typeface="Times New Roman" panose="02020603050405020304" pitchFamily="18" charset="0"/>
              </a:rPr>
              <a:t>PB</a:t>
            </a:r>
            <a:r>
              <a:rPr lang="en-US" dirty="0">
                <a:solidFill>
                  <a:srgbClr val="7030A0"/>
                </a:solidFill>
                <a:latin typeface="Times New Roman" panose="02020603050405020304" pitchFamily="18" charset="0"/>
                <a:cs typeface="Times New Roman" panose="02020603050405020304" pitchFamily="18" charset="0"/>
              </a:rPr>
              <a:t>=0.5# kJ/</a:t>
            </a:r>
            <a:r>
              <a:rPr lang="en-US" dirty="0" err="1">
                <a:solidFill>
                  <a:srgbClr val="7030A0"/>
                </a:solidFill>
                <a:latin typeface="Times New Roman" panose="02020603050405020304" pitchFamily="18" charset="0"/>
                <a:cs typeface="Times New Roman" panose="02020603050405020304" pitchFamily="18" charset="0"/>
              </a:rPr>
              <a:t>mol.K</a:t>
            </a:r>
            <a:r>
              <a:rPr lang="en-US" dirty="0">
                <a:solidFill>
                  <a:srgbClr val="7030A0"/>
                </a:solidFill>
                <a:latin typeface="Times New Roman" panose="02020603050405020304" pitchFamily="18" charset="0"/>
                <a:cs typeface="Times New Roman" panose="02020603050405020304" pitchFamily="18" charset="0"/>
              </a:rPr>
              <a:t>; C</a:t>
            </a:r>
            <a:r>
              <a:rPr lang="en-US" baseline="-25000" dirty="0">
                <a:solidFill>
                  <a:srgbClr val="7030A0"/>
                </a:solidFill>
                <a:latin typeface="Times New Roman" panose="02020603050405020304" pitchFamily="18" charset="0"/>
                <a:cs typeface="Times New Roman" panose="02020603050405020304" pitchFamily="18" charset="0"/>
              </a:rPr>
              <a:t>PC</a:t>
            </a:r>
            <a:r>
              <a:rPr lang="en-US" dirty="0">
                <a:solidFill>
                  <a:srgbClr val="7030A0"/>
                </a:solidFill>
                <a:latin typeface="Times New Roman" panose="02020603050405020304" pitchFamily="18" charset="0"/>
                <a:cs typeface="Times New Roman" panose="02020603050405020304" pitchFamily="18" charset="0"/>
              </a:rPr>
              <a:t>=0.5# kJ/</a:t>
            </a:r>
            <a:r>
              <a:rPr lang="en-US" dirty="0" err="1">
                <a:solidFill>
                  <a:srgbClr val="7030A0"/>
                </a:solidFill>
                <a:latin typeface="Times New Roman" panose="02020603050405020304" pitchFamily="18" charset="0"/>
                <a:cs typeface="Times New Roman" panose="02020603050405020304" pitchFamily="18" charset="0"/>
              </a:rPr>
              <a:t>mol.K</a:t>
            </a:r>
            <a:r>
              <a:rPr lang="en-US" dirty="0">
                <a:solidFill>
                  <a:srgbClr val="7030A0"/>
                </a:solidFill>
                <a:latin typeface="Times New Roman" panose="02020603050405020304" pitchFamily="18" charset="0"/>
                <a:cs typeface="Times New Roman" panose="02020603050405020304" pitchFamily="18" charset="0"/>
              </a:rPr>
              <a:t>; Q=1.5 #kJ/dm</a:t>
            </a:r>
            <a:r>
              <a:rPr lang="en-US" baseline="30000" dirty="0">
                <a:solidFill>
                  <a:srgbClr val="7030A0"/>
                </a:solidFill>
                <a:latin typeface="Times New Roman" panose="02020603050405020304" pitchFamily="18" charset="0"/>
                <a:cs typeface="Times New Roman" panose="02020603050405020304" pitchFamily="18" charset="0"/>
              </a:rPr>
              <a:t>3</a:t>
            </a:r>
            <a:r>
              <a:rPr lang="en-US" dirty="0">
                <a:solidFill>
                  <a:srgbClr val="7030A0"/>
                </a:solidFill>
                <a:latin typeface="Times New Roman" panose="02020603050405020304" pitchFamily="18" charset="0"/>
                <a:cs typeface="Times New Roman" panose="02020603050405020304" pitchFamily="18" charset="0"/>
              </a:rPr>
              <a:t>.min</a:t>
            </a:r>
          </a:p>
          <a:p>
            <a:pPr marL="0" indent="0" algn="just">
              <a:buNone/>
            </a:pPr>
            <a:r>
              <a:rPr lang="en-US" dirty="0">
                <a:solidFill>
                  <a:srgbClr val="7030A0"/>
                </a:solidFill>
                <a:latin typeface="Times New Roman" panose="02020603050405020304" pitchFamily="18" charset="0"/>
                <a:cs typeface="Times New Roman" panose="02020603050405020304" pitchFamily="18" charset="0"/>
              </a:rPr>
              <a:t>V(0) = 0# dm</a:t>
            </a:r>
            <a:r>
              <a:rPr lang="en-US" baseline="30000" dirty="0">
                <a:solidFill>
                  <a:srgbClr val="7030A0"/>
                </a:solidFill>
                <a:latin typeface="Times New Roman" panose="02020603050405020304" pitchFamily="18" charset="0"/>
                <a:cs typeface="Times New Roman" panose="02020603050405020304" pitchFamily="18" charset="0"/>
              </a:rPr>
              <a:t>3</a:t>
            </a:r>
          </a:p>
          <a:p>
            <a:pPr marL="0" indent="0" algn="just">
              <a:buNone/>
            </a:pPr>
            <a:r>
              <a:rPr lang="en-US" dirty="0">
                <a:solidFill>
                  <a:srgbClr val="7030A0"/>
                </a:solidFill>
                <a:latin typeface="Times New Roman" panose="02020603050405020304" pitchFamily="18" charset="0"/>
                <a:cs typeface="Times New Roman" panose="02020603050405020304" pitchFamily="18" charset="0"/>
              </a:rPr>
              <a:t>V(f) = 45# dm</a:t>
            </a:r>
            <a:r>
              <a:rPr lang="en-US" baseline="30000" dirty="0">
                <a:solidFill>
                  <a:srgbClr val="7030A0"/>
                </a:solidFill>
                <a:latin typeface="Times New Roman" panose="02020603050405020304" pitchFamily="18" charset="0"/>
                <a:cs typeface="Times New Roman" panose="02020603050405020304" pitchFamily="18" charset="0"/>
              </a:rPr>
              <a:t>3</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1BA0C542-F38B-F546-07D1-1EF582A73062}"/>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49</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0FDD379E-C23A-4FE4-9FBA-B81DBF09F4A2}"/>
              </a:ext>
            </a:extLst>
          </p:cNvPr>
          <p:cNvCxnSpPr>
            <a:cxnSpLocks/>
          </p:cNvCxnSpPr>
          <p:nvPr/>
        </p:nvCxnSpPr>
        <p:spPr>
          <a:xfrm flipV="1">
            <a:off x="14748" y="548227"/>
            <a:ext cx="9144000" cy="35435"/>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7E8AF252-A00B-0A50-B4F0-6197B918CF63}"/>
              </a:ext>
            </a:extLst>
          </p:cNvPr>
          <p:cNvCxnSpPr>
            <a:cxnSpLocks/>
          </p:cNvCxnSpPr>
          <p:nvPr/>
        </p:nvCxnSpPr>
        <p:spPr>
          <a:xfrm>
            <a:off x="-76200" y="6265070"/>
            <a:ext cx="92964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40AC0E60-4C44-F017-39C9-04E30C898E80}"/>
              </a:ext>
            </a:extLst>
          </p:cNvPr>
          <p:cNvSpPr>
            <a:spLocks noGrp="1"/>
          </p:cNvSpPr>
          <p:nvPr>
            <p:ph type="title"/>
          </p:nvPr>
        </p:nvSpPr>
        <p:spPr>
          <a:xfrm>
            <a:off x="1066800" y="111607"/>
            <a:ext cx="5712515" cy="501872"/>
          </a:xfrm>
        </p:spPr>
        <p:txBody>
          <a:bodyPr>
            <a:noAutofit/>
          </a:bodyPr>
          <a:lstStyle/>
          <a:p>
            <a:pPr algn="l"/>
            <a:r>
              <a:rPr lang="en-US" sz="3200" b="1" dirty="0">
                <a:latin typeface="Times New Roman" panose="02020603050405020304" pitchFamily="18" charset="0"/>
                <a:cs typeface="Times New Roman" panose="02020603050405020304" pitchFamily="18" charset="0"/>
              </a:rPr>
              <a:t>Cont’d </a:t>
            </a:r>
          </a:p>
        </p:txBody>
      </p:sp>
      <p:sp>
        <p:nvSpPr>
          <p:cNvPr id="7" name="Slide Number Placeholder 5">
            <a:extLst>
              <a:ext uri="{FF2B5EF4-FFF2-40B4-BE49-F238E27FC236}">
                <a16:creationId xmlns:a16="http://schemas.microsoft.com/office/drawing/2014/main" id="{DE8E1BB8-0873-EE7B-07DF-A05F0D1E09E9}"/>
              </a:ext>
            </a:extLst>
          </p:cNvPr>
          <p:cNvSpPr txBox="1">
            <a:spLocks/>
          </p:cNvSpPr>
          <p:nvPr/>
        </p:nvSpPr>
        <p:spPr>
          <a:xfrm>
            <a:off x="1981200" y="6265070"/>
            <a:ext cx="16002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49</a:t>
            </a:fld>
            <a:endParaRPr kumimoji="0" lang="en-US" sz="9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5236065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61735-DE1B-16FE-CB88-47CC0980BE6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330D785-3BF5-5707-3017-40DBD0C60FB6}"/>
              </a:ext>
            </a:extLst>
          </p:cNvPr>
          <p:cNvSpPr>
            <a:spLocks noGrp="1"/>
          </p:cNvSpPr>
          <p:nvPr>
            <p:ph idx="1"/>
          </p:nvPr>
        </p:nvSpPr>
        <p:spPr>
          <a:xfrm>
            <a:off x="152401" y="583662"/>
            <a:ext cx="8755626" cy="5324503"/>
          </a:xfrm>
        </p:spPr>
        <p:txBody>
          <a:bodyPr>
            <a:normAutofit/>
          </a:bodyPr>
          <a:lstStyle/>
          <a:p>
            <a:pPr marL="0" indent="0" algn="just">
              <a:buNone/>
            </a:pPr>
            <a:r>
              <a:rPr lang="en-US" b="1" dirty="0">
                <a:latin typeface="Times New Roman" panose="02020603050405020304" pitchFamily="18" charset="0"/>
                <a:cs typeface="Times New Roman" panose="02020603050405020304" pitchFamily="18" charset="0"/>
              </a:rPr>
              <a:t>Simulation results: </a:t>
            </a:r>
            <a:r>
              <a:rPr lang="en-US" sz="2000" b="1" dirty="0">
                <a:latin typeface="Times New Roman" panose="02020603050405020304" pitchFamily="18" charset="0"/>
                <a:cs typeface="Times New Roman" panose="02020603050405020304" pitchFamily="18" charset="0"/>
              </a:rPr>
              <a:t>Figure 6.4 </a:t>
            </a:r>
            <a:r>
              <a:rPr lang="en-US" sz="2000" dirty="0">
                <a:latin typeface="Times New Roman" panose="02020603050405020304" pitchFamily="18" charset="0"/>
                <a:cs typeface="Times New Roman" panose="02020603050405020304" pitchFamily="18" charset="0"/>
              </a:rPr>
              <a:t>depicts that concentration of reactant A is decreased, but concentration of product B is increased exponentially with increase of PFR volume. Concentration of undesired product C is negligible.</a:t>
            </a: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33C03BAA-62B4-14A0-3CAD-4C9C3488F331}"/>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50</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3B49467D-9C89-25B5-0D70-42FC62A1BDC7}"/>
              </a:ext>
            </a:extLst>
          </p:cNvPr>
          <p:cNvCxnSpPr>
            <a:cxnSpLocks/>
          </p:cNvCxnSpPr>
          <p:nvPr/>
        </p:nvCxnSpPr>
        <p:spPr>
          <a:xfrm flipV="1">
            <a:off x="14748" y="548227"/>
            <a:ext cx="9144000" cy="35435"/>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99068BAD-6BE1-0FBB-4994-727F6B286F08}"/>
              </a:ext>
            </a:extLst>
          </p:cNvPr>
          <p:cNvCxnSpPr>
            <a:cxnSpLocks/>
          </p:cNvCxnSpPr>
          <p:nvPr/>
        </p:nvCxnSpPr>
        <p:spPr>
          <a:xfrm>
            <a:off x="-76200" y="6265070"/>
            <a:ext cx="92964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22EBBA15-85C2-316A-CE92-D39C814E82EF}"/>
              </a:ext>
            </a:extLst>
          </p:cNvPr>
          <p:cNvSpPr>
            <a:spLocks noGrp="1"/>
          </p:cNvSpPr>
          <p:nvPr>
            <p:ph type="title"/>
          </p:nvPr>
        </p:nvSpPr>
        <p:spPr>
          <a:xfrm>
            <a:off x="1066800" y="111607"/>
            <a:ext cx="5712515" cy="501872"/>
          </a:xfrm>
        </p:spPr>
        <p:txBody>
          <a:bodyPr>
            <a:noAutofit/>
          </a:bodyPr>
          <a:lstStyle/>
          <a:p>
            <a:pPr algn="l"/>
            <a:r>
              <a:rPr lang="en-US" sz="3200" b="1" dirty="0">
                <a:latin typeface="Times New Roman" panose="02020603050405020304" pitchFamily="18" charset="0"/>
                <a:cs typeface="Times New Roman" panose="02020603050405020304" pitchFamily="18" charset="0"/>
              </a:rPr>
              <a:t>Cont’d </a:t>
            </a:r>
          </a:p>
        </p:txBody>
      </p:sp>
      <p:sp>
        <p:nvSpPr>
          <p:cNvPr id="7" name="Slide Number Placeholder 5">
            <a:extLst>
              <a:ext uri="{FF2B5EF4-FFF2-40B4-BE49-F238E27FC236}">
                <a16:creationId xmlns:a16="http://schemas.microsoft.com/office/drawing/2014/main" id="{5E47DD0E-9D6E-6962-9427-2B19428D0918}"/>
              </a:ext>
            </a:extLst>
          </p:cNvPr>
          <p:cNvSpPr txBox="1">
            <a:spLocks/>
          </p:cNvSpPr>
          <p:nvPr/>
        </p:nvSpPr>
        <p:spPr>
          <a:xfrm>
            <a:off x="1981200" y="6265070"/>
            <a:ext cx="16002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50</a:t>
            </a:fld>
            <a:endParaRPr kumimoji="0" lang="en-US" sz="9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9" name="Picture 8">
            <a:extLst>
              <a:ext uri="{FF2B5EF4-FFF2-40B4-BE49-F238E27FC236}">
                <a16:creationId xmlns:a16="http://schemas.microsoft.com/office/drawing/2014/main" id="{18180602-4C2D-EAF8-F23E-EBB1AD8DDE1B}"/>
              </a:ext>
            </a:extLst>
          </p:cNvPr>
          <p:cNvPicPr>
            <a:picLocks noChangeAspect="1"/>
          </p:cNvPicPr>
          <p:nvPr/>
        </p:nvPicPr>
        <p:blipFill>
          <a:blip r:embed="rId2"/>
          <a:stretch>
            <a:fillRect/>
          </a:stretch>
        </p:blipFill>
        <p:spPr>
          <a:xfrm>
            <a:off x="337444" y="1691640"/>
            <a:ext cx="7279243" cy="3474720"/>
          </a:xfrm>
          <a:prstGeom prst="rect">
            <a:avLst/>
          </a:prstGeom>
        </p:spPr>
      </p:pic>
      <p:sp>
        <p:nvSpPr>
          <p:cNvPr id="11" name="TextBox 10">
            <a:extLst>
              <a:ext uri="{FF2B5EF4-FFF2-40B4-BE49-F238E27FC236}">
                <a16:creationId xmlns:a16="http://schemas.microsoft.com/office/drawing/2014/main" id="{3E55BC21-AC5C-13AE-9ACE-9B7D26612D9D}"/>
              </a:ext>
            </a:extLst>
          </p:cNvPr>
          <p:cNvSpPr txBox="1"/>
          <p:nvPr/>
        </p:nvSpPr>
        <p:spPr>
          <a:xfrm>
            <a:off x="235973" y="5595665"/>
            <a:ext cx="8001000"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6.4. </a:t>
            </a:r>
            <a:r>
              <a:rPr lang="en-US" sz="2000" dirty="0">
                <a:latin typeface="Times New Roman" panose="02020603050405020304" pitchFamily="18" charset="0"/>
                <a:cs typeface="Times New Roman" panose="02020603050405020304" pitchFamily="18" charset="0"/>
              </a:rPr>
              <a:t>Concentrations as a function of PFR volume</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855200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AB056-8FB9-422A-71BF-EC0610C7927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591BAA-708F-DBC4-7C8E-0DC8CD5CB124}"/>
              </a:ext>
            </a:extLst>
          </p:cNvPr>
          <p:cNvSpPr>
            <a:spLocks noGrp="1"/>
          </p:cNvSpPr>
          <p:nvPr>
            <p:ph idx="1"/>
          </p:nvPr>
        </p:nvSpPr>
        <p:spPr>
          <a:xfrm>
            <a:off x="152401" y="583662"/>
            <a:ext cx="8755626" cy="5324503"/>
          </a:xfrm>
        </p:spPr>
        <p:txBody>
          <a:bodyPr>
            <a:normAutofit/>
          </a:bodyPr>
          <a:lstStyle/>
          <a:p>
            <a:pPr marL="0" indent="0" algn="just">
              <a:buNone/>
            </a:pPr>
            <a:r>
              <a:rPr lang="en-US" b="1" dirty="0">
                <a:latin typeface="Times New Roman" panose="02020603050405020304" pitchFamily="18" charset="0"/>
                <a:cs typeface="Times New Roman" panose="02020603050405020304" pitchFamily="18" charset="0"/>
              </a:rPr>
              <a:t>Simulation results: </a:t>
            </a:r>
            <a:r>
              <a:rPr lang="en-US" sz="2000" b="1" dirty="0">
                <a:latin typeface="Times New Roman" panose="02020603050405020304" pitchFamily="18" charset="0"/>
                <a:cs typeface="Times New Roman" panose="02020603050405020304" pitchFamily="18" charset="0"/>
              </a:rPr>
              <a:t>Figure 6.5 </a:t>
            </a:r>
            <a:r>
              <a:rPr lang="en-US" sz="2000" dirty="0">
                <a:latin typeface="Times New Roman" panose="02020603050405020304" pitchFamily="18" charset="0"/>
                <a:cs typeface="Times New Roman" panose="02020603050405020304" pitchFamily="18" charset="0"/>
              </a:rPr>
              <a:t>depicts that the temperature of the reactor is increased with increase of PFR volume. The temperature of PFR is increased by 10K where the PFR volume increases up to 45 dm</a:t>
            </a:r>
            <a:r>
              <a:rPr lang="en-US" sz="2000" baseline="30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82B81E1-8002-582B-8050-89961F8F5FA1}"/>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51</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0D1322F9-6A65-F66D-521F-47F694245A9D}"/>
              </a:ext>
            </a:extLst>
          </p:cNvPr>
          <p:cNvCxnSpPr>
            <a:cxnSpLocks/>
          </p:cNvCxnSpPr>
          <p:nvPr/>
        </p:nvCxnSpPr>
        <p:spPr>
          <a:xfrm flipV="1">
            <a:off x="14748" y="548227"/>
            <a:ext cx="9144000" cy="35435"/>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CF1DDCE0-138F-46CD-F950-5EC85AC04C83}"/>
              </a:ext>
            </a:extLst>
          </p:cNvPr>
          <p:cNvCxnSpPr>
            <a:cxnSpLocks/>
          </p:cNvCxnSpPr>
          <p:nvPr/>
        </p:nvCxnSpPr>
        <p:spPr>
          <a:xfrm>
            <a:off x="-137652" y="6172200"/>
            <a:ext cx="92964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1223DD3B-7C4D-74A1-FB8D-48D0D11C319D}"/>
              </a:ext>
            </a:extLst>
          </p:cNvPr>
          <p:cNvSpPr>
            <a:spLocks noGrp="1"/>
          </p:cNvSpPr>
          <p:nvPr>
            <p:ph type="title"/>
          </p:nvPr>
        </p:nvSpPr>
        <p:spPr>
          <a:xfrm>
            <a:off x="1066800" y="111607"/>
            <a:ext cx="5712515" cy="501872"/>
          </a:xfrm>
        </p:spPr>
        <p:txBody>
          <a:bodyPr>
            <a:noAutofit/>
          </a:bodyPr>
          <a:lstStyle/>
          <a:p>
            <a:pPr algn="l"/>
            <a:r>
              <a:rPr lang="en-US" sz="3200" b="1" dirty="0">
                <a:latin typeface="Times New Roman" panose="02020603050405020304" pitchFamily="18" charset="0"/>
                <a:cs typeface="Times New Roman" panose="02020603050405020304" pitchFamily="18" charset="0"/>
              </a:rPr>
              <a:t>Cont’d </a:t>
            </a:r>
          </a:p>
        </p:txBody>
      </p:sp>
      <p:sp>
        <p:nvSpPr>
          <p:cNvPr id="7" name="Slide Number Placeholder 5">
            <a:extLst>
              <a:ext uri="{FF2B5EF4-FFF2-40B4-BE49-F238E27FC236}">
                <a16:creationId xmlns:a16="http://schemas.microsoft.com/office/drawing/2014/main" id="{C94EEA0B-4FCC-34E0-73AA-7EAEED9CCCDD}"/>
              </a:ext>
            </a:extLst>
          </p:cNvPr>
          <p:cNvSpPr txBox="1">
            <a:spLocks/>
          </p:cNvSpPr>
          <p:nvPr/>
        </p:nvSpPr>
        <p:spPr>
          <a:xfrm>
            <a:off x="1981200" y="6265070"/>
            <a:ext cx="16002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51</a:t>
            </a:fld>
            <a:endParaRPr kumimoji="0" lang="en-US" sz="9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4E6430AE-75C6-7217-1054-BDC143DBEAB1}"/>
              </a:ext>
            </a:extLst>
          </p:cNvPr>
          <p:cNvSpPr txBox="1"/>
          <p:nvPr/>
        </p:nvSpPr>
        <p:spPr>
          <a:xfrm>
            <a:off x="235973" y="5595665"/>
            <a:ext cx="8001000"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6.5. </a:t>
            </a:r>
            <a:r>
              <a:rPr lang="en-US" sz="2000" dirty="0">
                <a:latin typeface="Times New Roman" panose="02020603050405020304" pitchFamily="18" charset="0"/>
                <a:cs typeface="Times New Roman" panose="02020603050405020304" pitchFamily="18" charset="0"/>
              </a:rPr>
              <a:t>Temperature  as a function of PFR volume</a:t>
            </a:r>
            <a:endParaRPr lang="en-US" sz="24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67AE8419-BD19-3353-0CFF-2C13B94C75A1}"/>
              </a:ext>
            </a:extLst>
          </p:cNvPr>
          <p:cNvPicPr>
            <a:picLocks noChangeAspect="1"/>
          </p:cNvPicPr>
          <p:nvPr/>
        </p:nvPicPr>
        <p:blipFill>
          <a:blip r:embed="rId2"/>
          <a:stretch>
            <a:fillRect/>
          </a:stretch>
        </p:blipFill>
        <p:spPr>
          <a:xfrm>
            <a:off x="609600" y="1692188"/>
            <a:ext cx="7511611" cy="3383280"/>
          </a:xfrm>
          <a:prstGeom prst="rect">
            <a:avLst/>
          </a:prstGeom>
        </p:spPr>
      </p:pic>
    </p:spTree>
    <p:extLst>
      <p:ext uri="{BB962C8B-B14F-4D97-AF65-F5344CB8AC3E}">
        <p14:creationId xmlns:p14="http://schemas.microsoft.com/office/powerpoint/2010/main" val="36987038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5580B-4E18-A8F4-8C87-1E14A3C92A8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865476-7B9B-DDA7-A427-715ABD7D0C6C}"/>
              </a:ext>
            </a:extLst>
          </p:cNvPr>
          <p:cNvSpPr>
            <a:spLocks noGrp="1"/>
          </p:cNvSpPr>
          <p:nvPr>
            <p:ph idx="1"/>
          </p:nvPr>
        </p:nvSpPr>
        <p:spPr>
          <a:xfrm>
            <a:off x="152401" y="583662"/>
            <a:ext cx="8755626" cy="5324503"/>
          </a:xfrm>
        </p:spPr>
        <p:txBody>
          <a:bodyPr>
            <a:normAutofit/>
          </a:bodyPr>
          <a:lstStyle/>
          <a:p>
            <a:pPr marL="0" indent="0" algn="just">
              <a:buNone/>
            </a:pPr>
            <a:r>
              <a:rPr lang="en-US" sz="2200" b="1" dirty="0">
                <a:latin typeface="Times New Roman" panose="02020603050405020304" pitchFamily="18" charset="0"/>
                <a:cs typeface="Times New Roman" panose="02020603050405020304" pitchFamily="18" charset="0"/>
              </a:rPr>
              <a:t>(b) The polymath program for conversion of reactant A as a function of PFR volume.</a:t>
            </a:r>
          </a:p>
          <a:p>
            <a:pPr marL="0" indent="0" algn="just">
              <a:buNone/>
            </a:pPr>
            <a:r>
              <a:rPr lang="en-US" sz="2200" dirty="0">
                <a:solidFill>
                  <a:srgbClr val="0070C0"/>
                </a:solidFill>
                <a:latin typeface="Times New Roman" panose="02020603050405020304" pitchFamily="18" charset="0"/>
                <a:cs typeface="Times New Roman" panose="02020603050405020304" pitchFamily="18" charset="0"/>
              </a:rPr>
              <a:t>d(X</a:t>
            </a:r>
            <a:r>
              <a:rPr lang="en-US" sz="2200" baseline="-25000" dirty="0">
                <a:solidFill>
                  <a:srgbClr val="0070C0"/>
                </a:solidFill>
                <a:latin typeface="Times New Roman" panose="02020603050405020304" pitchFamily="18" charset="0"/>
                <a:cs typeface="Times New Roman" panose="02020603050405020304" pitchFamily="18" charset="0"/>
              </a:rPr>
              <a:t>A</a:t>
            </a:r>
            <a:r>
              <a:rPr lang="en-US" sz="2200" dirty="0">
                <a:solidFill>
                  <a:srgbClr val="0070C0"/>
                </a:solidFill>
                <a:latin typeface="Times New Roman" panose="02020603050405020304" pitchFamily="18" charset="0"/>
                <a:cs typeface="Times New Roman" panose="02020603050405020304" pitchFamily="18" charset="0"/>
              </a:rPr>
              <a:t>) / d(V) = (k</a:t>
            </a:r>
            <a:r>
              <a:rPr lang="en-US" sz="2200" baseline="-25000" dirty="0">
                <a:solidFill>
                  <a:srgbClr val="0070C0"/>
                </a:solidFill>
                <a:latin typeface="Times New Roman" panose="02020603050405020304" pitchFamily="18" charset="0"/>
                <a:cs typeface="Times New Roman" panose="02020603050405020304" pitchFamily="18" charset="0"/>
              </a:rPr>
              <a:t>1</a:t>
            </a:r>
            <a:r>
              <a:rPr lang="en-US" sz="2200" dirty="0">
                <a:solidFill>
                  <a:srgbClr val="0070C0"/>
                </a:solidFill>
                <a:latin typeface="Times New Roman" panose="02020603050405020304" pitchFamily="18" charset="0"/>
                <a:cs typeface="Times New Roman" panose="02020603050405020304" pitchFamily="18" charset="0"/>
              </a:rPr>
              <a:t>+k</a:t>
            </a:r>
            <a:r>
              <a:rPr lang="en-US" sz="2200" baseline="-25000" dirty="0">
                <a:solidFill>
                  <a:srgbClr val="0070C0"/>
                </a:solidFill>
                <a:latin typeface="Times New Roman" panose="02020603050405020304" pitchFamily="18" charset="0"/>
                <a:cs typeface="Times New Roman" panose="02020603050405020304" pitchFamily="18" charset="0"/>
              </a:rPr>
              <a:t>2</a:t>
            </a:r>
            <a:r>
              <a:rPr lang="en-US" sz="2200" dirty="0">
                <a:solidFill>
                  <a:srgbClr val="0070C0"/>
                </a:solidFill>
                <a:latin typeface="Times New Roman" panose="02020603050405020304" pitchFamily="18" charset="0"/>
                <a:cs typeface="Times New Roman" panose="02020603050405020304" pitchFamily="18" charset="0"/>
              </a:rPr>
              <a:t>)*(1-X</a:t>
            </a:r>
            <a:r>
              <a:rPr lang="en-US" sz="2200" baseline="-25000" dirty="0">
                <a:solidFill>
                  <a:srgbClr val="0070C0"/>
                </a:solidFill>
                <a:latin typeface="Times New Roman" panose="02020603050405020304" pitchFamily="18" charset="0"/>
                <a:cs typeface="Times New Roman" panose="02020603050405020304" pitchFamily="18" charset="0"/>
              </a:rPr>
              <a:t>A</a:t>
            </a:r>
            <a:r>
              <a:rPr lang="en-US" sz="2200" dirty="0">
                <a:solidFill>
                  <a:srgbClr val="0070C0"/>
                </a:solidFill>
                <a:latin typeface="Times New Roman" panose="02020603050405020304" pitchFamily="18" charset="0"/>
                <a:cs typeface="Times New Roman" panose="02020603050405020304" pitchFamily="18" charset="0"/>
              </a:rPr>
              <a:t>)/v</a:t>
            </a:r>
            <a:r>
              <a:rPr lang="en-US" sz="2200" baseline="-25000" dirty="0">
                <a:solidFill>
                  <a:srgbClr val="0070C0"/>
                </a:solidFill>
                <a:latin typeface="Times New Roman" panose="02020603050405020304" pitchFamily="18" charset="0"/>
                <a:cs typeface="Times New Roman" panose="02020603050405020304" pitchFamily="18" charset="0"/>
              </a:rPr>
              <a:t>0</a:t>
            </a:r>
            <a:r>
              <a:rPr lang="en-US" sz="2200" dirty="0">
                <a:solidFill>
                  <a:srgbClr val="0070C0"/>
                </a:solidFill>
                <a:latin typeface="Times New Roman" panose="02020603050405020304" pitchFamily="18" charset="0"/>
                <a:cs typeface="Times New Roman" panose="02020603050405020304" pitchFamily="18" charset="0"/>
              </a:rPr>
              <a:t>#  per dm</a:t>
            </a:r>
            <a:r>
              <a:rPr lang="en-US" sz="2200" baseline="30000" dirty="0">
                <a:solidFill>
                  <a:srgbClr val="0070C0"/>
                </a:solidFill>
                <a:latin typeface="Times New Roman" panose="02020603050405020304" pitchFamily="18" charset="0"/>
                <a:cs typeface="Times New Roman" panose="02020603050405020304" pitchFamily="18" charset="0"/>
              </a:rPr>
              <a:t>3</a:t>
            </a:r>
            <a:r>
              <a:rPr lang="en-US" sz="2200" dirty="0">
                <a:solidFill>
                  <a:srgbClr val="0070C0"/>
                </a:solidFill>
                <a:latin typeface="Times New Roman" panose="02020603050405020304" pitchFamily="18" charset="0"/>
                <a:cs typeface="Times New Roman" panose="02020603050405020304" pitchFamily="18" charset="0"/>
              </a:rPr>
              <a:t> </a:t>
            </a:r>
          </a:p>
          <a:p>
            <a:pPr marL="0" indent="0" algn="just">
              <a:buNone/>
            </a:pPr>
            <a:r>
              <a:rPr lang="en-US" sz="2200" dirty="0">
                <a:solidFill>
                  <a:srgbClr val="0070C0"/>
                </a:solidFill>
                <a:latin typeface="Times New Roman" panose="02020603050405020304" pitchFamily="18" charset="0"/>
                <a:cs typeface="Times New Roman" panose="02020603050405020304" pitchFamily="18" charset="0"/>
              </a:rPr>
              <a:t>X</a:t>
            </a:r>
            <a:r>
              <a:rPr lang="en-US" sz="2200" baseline="-25000" dirty="0">
                <a:solidFill>
                  <a:srgbClr val="0070C0"/>
                </a:solidFill>
                <a:latin typeface="Times New Roman" panose="02020603050405020304" pitchFamily="18" charset="0"/>
                <a:cs typeface="Times New Roman" panose="02020603050405020304" pitchFamily="18" charset="0"/>
              </a:rPr>
              <a:t>A</a:t>
            </a:r>
            <a:r>
              <a:rPr lang="en-US" sz="2200" dirty="0">
                <a:solidFill>
                  <a:srgbClr val="0070C0"/>
                </a:solidFill>
                <a:latin typeface="Times New Roman" panose="02020603050405020304" pitchFamily="18" charset="0"/>
                <a:cs typeface="Times New Roman" panose="02020603050405020304" pitchFamily="18" charset="0"/>
              </a:rPr>
              <a:t>(0) = 0</a:t>
            </a:r>
          </a:p>
          <a:p>
            <a:pPr marL="0" indent="0" algn="just">
              <a:buNone/>
            </a:pPr>
            <a:r>
              <a:rPr lang="en-US" sz="2200" dirty="0">
                <a:solidFill>
                  <a:srgbClr val="0070C0"/>
                </a:solidFill>
                <a:latin typeface="Times New Roman" panose="02020603050405020304" pitchFamily="18" charset="0"/>
                <a:cs typeface="Times New Roman" panose="02020603050405020304" pitchFamily="18" charset="0"/>
              </a:rPr>
              <a:t>k</a:t>
            </a:r>
            <a:r>
              <a:rPr lang="en-US" sz="2200" baseline="-25000" dirty="0">
                <a:solidFill>
                  <a:srgbClr val="0070C0"/>
                </a:solidFill>
                <a:latin typeface="Times New Roman" panose="02020603050405020304" pitchFamily="18" charset="0"/>
                <a:cs typeface="Times New Roman" panose="02020603050405020304" pitchFamily="18" charset="0"/>
              </a:rPr>
              <a:t>1</a:t>
            </a:r>
            <a:r>
              <a:rPr lang="en-US" sz="2200" dirty="0">
                <a:solidFill>
                  <a:srgbClr val="0070C0"/>
                </a:solidFill>
                <a:latin typeface="Times New Roman" panose="02020603050405020304" pitchFamily="18" charset="0"/>
                <a:cs typeface="Times New Roman" panose="02020603050405020304" pitchFamily="18" charset="0"/>
              </a:rPr>
              <a:t>=k</a:t>
            </a:r>
            <a:r>
              <a:rPr lang="en-US" sz="2200" baseline="-25000" dirty="0">
                <a:solidFill>
                  <a:srgbClr val="0070C0"/>
                </a:solidFill>
                <a:latin typeface="Times New Roman" panose="02020603050405020304" pitchFamily="18" charset="0"/>
                <a:cs typeface="Times New Roman" panose="02020603050405020304" pitchFamily="18" charset="0"/>
              </a:rPr>
              <a:t>10</a:t>
            </a:r>
            <a:r>
              <a:rPr lang="en-US" sz="2200" dirty="0">
                <a:solidFill>
                  <a:srgbClr val="0070C0"/>
                </a:solidFill>
                <a:latin typeface="Times New Roman" panose="02020603050405020304" pitchFamily="18" charset="0"/>
                <a:cs typeface="Times New Roman" panose="02020603050405020304" pitchFamily="18" charset="0"/>
              </a:rPr>
              <a:t>*exp(-E/ (R*T)) # min</a:t>
            </a:r>
            <a:r>
              <a:rPr lang="en-US" sz="2200" baseline="30000" dirty="0">
                <a:solidFill>
                  <a:srgbClr val="0070C0"/>
                </a:solidFill>
                <a:latin typeface="Times New Roman" panose="02020603050405020304" pitchFamily="18" charset="0"/>
                <a:cs typeface="Times New Roman" panose="02020603050405020304" pitchFamily="18" charset="0"/>
              </a:rPr>
              <a:t>-1</a:t>
            </a:r>
            <a:r>
              <a:rPr lang="en-US" sz="2200" dirty="0">
                <a:solidFill>
                  <a:srgbClr val="0070C0"/>
                </a:solidFill>
                <a:latin typeface="Times New Roman" panose="02020603050405020304" pitchFamily="18" charset="0"/>
                <a:cs typeface="Times New Roman" panose="02020603050405020304" pitchFamily="18" charset="0"/>
              </a:rPr>
              <a:t>@T; k</a:t>
            </a:r>
            <a:r>
              <a:rPr lang="en-US" sz="2200" baseline="-25000" dirty="0">
                <a:solidFill>
                  <a:srgbClr val="0070C0"/>
                </a:solidFill>
                <a:latin typeface="Times New Roman" panose="02020603050405020304" pitchFamily="18" charset="0"/>
                <a:cs typeface="Times New Roman" panose="02020603050405020304" pitchFamily="18" charset="0"/>
              </a:rPr>
              <a:t>2</a:t>
            </a:r>
            <a:r>
              <a:rPr lang="en-US" sz="2200" dirty="0">
                <a:solidFill>
                  <a:srgbClr val="0070C0"/>
                </a:solidFill>
                <a:latin typeface="Times New Roman" panose="02020603050405020304" pitchFamily="18" charset="0"/>
                <a:cs typeface="Times New Roman" panose="02020603050405020304" pitchFamily="18" charset="0"/>
              </a:rPr>
              <a:t>=k</a:t>
            </a:r>
            <a:r>
              <a:rPr lang="en-US" sz="2200" baseline="-25000" dirty="0">
                <a:solidFill>
                  <a:srgbClr val="0070C0"/>
                </a:solidFill>
                <a:latin typeface="Times New Roman" panose="02020603050405020304" pitchFamily="18" charset="0"/>
                <a:cs typeface="Times New Roman" panose="02020603050405020304" pitchFamily="18" charset="0"/>
              </a:rPr>
              <a:t>20</a:t>
            </a:r>
            <a:r>
              <a:rPr lang="en-US" sz="2200" dirty="0">
                <a:solidFill>
                  <a:srgbClr val="0070C0"/>
                </a:solidFill>
                <a:latin typeface="Times New Roman" panose="02020603050405020304" pitchFamily="18" charset="0"/>
                <a:cs typeface="Times New Roman" panose="02020603050405020304" pitchFamily="18" charset="0"/>
              </a:rPr>
              <a:t>*exp(-E/(R*T)) # min</a:t>
            </a:r>
            <a:r>
              <a:rPr lang="en-US" sz="2200" baseline="30000" dirty="0">
                <a:solidFill>
                  <a:srgbClr val="0070C0"/>
                </a:solidFill>
                <a:latin typeface="Times New Roman" panose="02020603050405020304" pitchFamily="18" charset="0"/>
                <a:cs typeface="Times New Roman" panose="02020603050405020304" pitchFamily="18" charset="0"/>
              </a:rPr>
              <a:t>-1</a:t>
            </a:r>
            <a:r>
              <a:rPr lang="en-US" sz="2200" dirty="0">
                <a:solidFill>
                  <a:srgbClr val="0070C0"/>
                </a:solidFill>
                <a:latin typeface="Times New Roman" panose="02020603050405020304" pitchFamily="18" charset="0"/>
                <a:cs typeface="Times New Roman" panose="02020603050405020304" pitchFamily="18" charset="0"/>
              </a:rPr>
              <a:t>@T</a:t>
            </a:r>
          </a:p>
          <a:p>
            <a:pPr marL="0" indent="0" algn="just">
              <a:buNone/>
            </a:pPr>
            <a:r>
              <a:rPr lang="en-US" sz="2200" dirty="0">
                <a:solidFill>
                  <a:srgbClr val="0070C0"/>
                </a:solidFill>
                <a:latin typeface="Times New Roman" panose="02020603050405020304" pitchFamily="18" charset="0"/>
                <a:cs typeface="Times New Roman" panose="02020603050405020304" pitchFamily="18" charset="0"/>
              </a:rPr>
              <a:t>v</a:t>
            </a:r>
            <a:r>
              <a:rPr lang="en-US" sz="2200" baseline="-25000" dirty="0">
                <a:solidFill>
                  <a:srgbClr val="0070C0"/>
                </a:solidFill>
                <a:latin typeface="Times New Roman" panose="02020603050405020304" pitchFamily="18" charset="0"/>
                <a:cs typeface="Times New Roman" panose="02020603050405020304" pitchFamily="18" charset="0"/>
              </a:rPr>
              <a:t>0</a:t>
            </a:r>
            <a:r>
              <a:rPr lang="en-US" sz="2200" dirty="0">
                <a:solidFill>
                  <a:srgbClr val="0070C0"/>
                </a:solidFill>
                <a:latin typeface="Times New Roman" panose="02020603050405020304" pitchFamily="18" charset="0"/>
                <a:cs typeface="Times New Roman" panose="02020603050405020304" pitchFamily="18" charset="0"/>
              </a:rPr>
              <a:t>= 0.1#dm</a:t>
            </a:r>
            <a:r>
              <a:rPr lang="en-US" sz="2200" baseline="30000" dirty="0">
                <a:solidFill>
                  <a:srgbClr val="0070C0"/>
                </a:solidFill>
                <a:latin typeface="Times New Roman" panose="02020603050405020304" pitchFamily="18" charset="0"/>
                <a:cs typeface="Times New Roman" panose="02020603050405020304" pitchFamily="18" charset="0"/>
              </a:rPr>
              <a:t>3</a:t>
            </a:r>
            <a:r>
              <a:rPr lang="en-US" sz="2200" dirty="0">
                <a:solidFill>
                  <a:srgbClr val="0070C0"/>
                </a:solidFill>
                <a:latin typeface="Times New Roman" panose="02020603050405020304" pitchFamily="18" charset="0"/>
                <a:cs typeface="Times New Roman" panose="02020603050405020304" pitchFamily="18" charset="0"/>
              </a:rPr>
              <a:t>/min; k</a:t>
            </a:r>
            <a:r>
              <a:rPr lang="en-US" sz="2200" baseline="-25000" dirty="0">
                <a:solidFill>
                  <a:srgbClr val="0070C0"/>
                </a:solidFill>
                <a:latin typeface="Times New Roman" panose="02020603050405020304" pitchFamily="18" charset="0"/>
                <a:cs typeface="Times New Roman" panose="02020603050405020304" pitchFamily="18" charset="0"/>
              </a:rPr>
              <a:t>10</a:t>
            </a:r>
            <a:r>
              <a:rPr lang="en-US" sz="2200" dirty="0">
                <a:solidFill>
                  <a:srgbClr val="0070C0"/>
                </a:solidFill>
                <a:latin typeface="Times New Roman" panose="02020603050405020304" pitchFamily="18" charset="0"/>
                <a:cs typeface="Times New Roman" panose="02020603050405020304" pitchFamily="18" charset="0"/>
              </a:rPr>
              <a:t>=0.01# min</a:t>
            </a:r>
            <a:r>
              <a:rPr lang="en-US" sz="2200" baseline="30000" dirty="0">
                <a:solidFill>
                  <a:srgbClr val="0070C0"/>
                </a:solidFill>
                <a:latin typeface="Times New Roman" panose="02020603050405020304" pitchFamily="18" charset="0"/>
                <a:cs typeface="Times New Roman" panose="02020603050405020304" pitchFamily="18" charset="0"/>
              </a:rPr>
              <a:t>-1</a:t>
            </a:r>
            <a:r>
              <a:rPr lang="en-US" sz="2200" dirty="0">
                <a:solidFill>
                  <a:srgbClr val="0070C0"/>
                </a:solidFill>
                <a:latin typeface="Times New Roman" panose="02020603050405020304" pitchFamily="18" charset="0"/>
                <a:cs typeface="Times New Roman" panose="02020603050405020304" pitchFamily="18" charset="0"/>
              </a:rPr>
              <a:t>; k</a:t>
            </a:r>
            <a:r>
              <a:rPr lang="en-US" sz="2200" baseline="-25000" dirty="0">
                <a:solidFill>
                  <a:srgbClr val="0070C0"/>
                </a:solidFill>
                <a:latin typeface="Times New Roman" panose="02020603050405020304" pitchFamily="18" charset="0"/>
                <a:cs typeface="Times New Roman" panose="02020603050405020304" pitchFamily="18" charset="0"/>
              </a:rPr>
              <a:t>20</a:t>
            </a:r>
            <a:r>
              <a:rPr lang="en-US" sz="2200" dirty="0">
                <a:solidFill>
                  <a:srgbClr val="0070C0"/>
                </a:solidFill>
                <a:latin typeface="Times New Roman" panose="02020603050405020304" pitchFamily="18" charset="0"/>
                <a:cs typeface="Times New Roman" panose="02020603050405020304" pitchFamily="18" charset="0"/>
              </a:rPr>
              <a:t>=0.001# min</a:t>
            </a:r>
            <a:r>
              <a:rPr lang="en-US" sz="2200" baseline="30000" dirty="0">
                <a:solidFill>
                  <a:srgbClr val="0070C0"/>
                </a:solidFill>
                <a:latin typeface="Times New Roman" panose="02020603050405020304" pitchFamily="18" charset="0"/>
                <a:cs typeface="Times New Roman" panose="02020603050405020304" pitchFamily="18" charset="0"/>
              </a:rPr>
              <a:t>-1</a:t>
            </a:r>
            <a:r>
              <a:rPr lang="en-US" sz="2200" dirty="0">
                <a:solidFill>
                  <a:srgbClr val="0070C0"/>
                </a:solidFill>
                <a:latin typeface="Times New Roman" panose="02020603050405020304" pitchFamily="18" charset="0"/>
                <a:cs typeface="Times New Roman" panose="02020603050405020304" pitchFamily="18" charset="0"/>
              </a:rPr>
              <a:t>; R=8.314 #J/mol.K; E=150# J/mol</a:t>
            </a:r>
          </a:p>
          <a:p>
            <a:pPr marL="0" indent="0" algn="just">
              <a:buNone/>
            </a:pPr>
            <a:r>
              <a:rPr lang="en-US" sz="2200" dirty="0">
                <a:solidFill>
                  <a:srgbClr val="0070C0"/>
                </a:solidFill>
                <a:latin typeface="Times New Roman" panose="02020603050405020304" pitchFamily="18" charset="0"/>
                <a:cs typeface="Times New Roman" panose="02020603050405020304" pitchFamily="18" charset="0"/>
              </a:rPr>
              <a:t>d(T)/d(V)=(Q-</a:t>
            </a:r>
            <a:r>
              <a:rPr lang="en-US" sz="2200"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t>
            </a:r>
            <a:r>
              <a:rPr lang="en-US" sz="2200" dirty="0" err="1">
                <a:solidFill>
                  <a:srgbClr val="0070C0"/>
                </a:solidFill>
                <a:latin typeface="Times New Roman" panose="02020603050405020304" pitchFamily="18" charset="0"/>
                <a:cs typeface="Times New Roman" panose="02020603050405020304" pitchFamily="18" charset="0"/>
              </a:rPr>
              <a:t>H</a:t>
            </a:r>
            <a:r>
              <a:rPr lang="en-US" sz="2200" baseline="-25000" dirty="0" err="1">
                <a:solidFill>
                  <a:srgbClr val="0070C0"/>
                </a:solidFill>
                <a:latin typeface="Times New Roman" panose="02020603050405020304" pitchFamily="18" charset="0"/>
                <a:cs typeface="Times New Roman" panose="02020603050405020304" pitchFamily="18" charset="0"/>
              </a:rPr>
              <a:t>Rx</a:t>
            </a:r>
            <a:r>
              <a:rPr lang="en-US" sz="2200" dirty="0">
                <a:solidFill>
                  <a:srgbClr val="0070C0"/>
                </a:solidFill>
                <a:latin typeface="Times New Roman" panose="02020603050405020304" pitchFamily="18" charset="0"/>
                <a:cs typeface="Times New Roman" panose="02020603050405020304" pitchFamily="18" charset="0"/>
              </a:rPr>
              <a:t>*(-</a:t>
            </a:r>
            <a:r>
              <a:rPr lang="en-US" sz="2200" dirty="0" err="1">
                <a:solidFill>
                  <a:srgbClr val="0070C0"/>
                </a:solidFill>
                <a:latin typeface="Times New Roman" panose="02020603050405020304" pitchFamily="18" charset="0"/>
                <a:cs typeface="Times New Roman" panose="02020603050405020304" pitchFamily="18" charset="0"/>
              </a:rPr>
              <a:t>r</a:t>
            </a:r>
            <a:r>
              <a:rPr lang="en-US" sz="2200" baseline="-25000" dirty="0" err="1">
                <a:solidFill>
                  <a:srgbClr val="0070C0"/>
                </a:solidFill>
                <a:latin typeface="Times New Roman" panose="02020603050405020304" pitchFamily="18" charset="0"/>
                <a:cs typeface="Times New Roman" panose="02020603050405020304" pitchFamily="18" charset="0"/>
              </a:rPr>
              <a:t>A</a:t>
            </a:r>
            <a:r>
              <a:rPr lang="en-US" sz="2200" dirty="0">
                <a:solidFill>
                  <a:srgbClr val="0070C0"/>
                </a:solidFill>
                <a:latin typeface="Times New Roman" panose="02020603050405020304" pitchFamily="18" charset="0"/>
                <a:cs typeface="Times New Roman" panose="02020603050405020304" pitchFamily="18" charset="0"/>
              </a:rPr>
              <a:t>))/((FA0*(1-X</a:t>
            </a:r>
            <a:r>
              <a:rPr lang="en-US" sz="2200" baseline="-25000" dirty="0">
                <a:solidFill>
                  <a:srgbClr val="0070C0"/>
                </a:solidFill>
                <a:latin typeface="Times New Roman" panose="02020603050405020304" pitchFamily="18" charset="0"/>
                <a:cs typeface="Times New Roman" panose="02020603050405020304" pitchFamily="18" charset="0"/>
              </a:rPr>
              <a:t>A</a:t>
            </a:r>
            <a:r>
              <a:rPr lang="en-US" sz="2200" dirty="0">
                <a:solidFill>
                  <a:srgbClr val="0070C0"/>
                </a:solidFill>
                <a:latin typeface="Times New Roman" panose="02020603050405020304" pitchFamily="18" charset="0"/>
                <a:cs typeface="Times New Roman" panose="02020603050405020304" pitchFamily="18" charset="0"/>
              </a:rPr>
              <a:t>)*C</a:t>
            </a:r>
            <a:r>
              <a:rPr lang="en-US" sz="2200" baseline="-25000" dirty="0">
                <a:solidFill>
                  <a:srgbClr val="0070C0"/>
                </a:solidFill>
                <a:latin typeface="Times New Roman" panose="02020603050405020304" pitchFamily="18" charset="0"/>
                <a:cs typeface="Times New Roman" panose="02020603050405020304" pitchFamily="18" charset="0"/>
              </a:rPr>
              <a:t>PA</a:t>
            </a:r>
            <a:r>
              <a:rPr lang="en-US" sz="2200" dirty="0">
                <a:solidFill>
                  <a:srgbClr val="0070C0"/>
                </a:solidFill>
                <a:latin typeface="Times New Roman" panose="02020603050405020304" pitchFamily="18" charset="0"/>
                <a:cs typeface="Times New Roman" panose="02020603050405020304" pitchFamily="18" charset="0"/>
              </a:rPr>
              <a:t>+ (k</a:t>
            </a:r>
            <a:r>
              <a:rPr lang="en-US" sz="2200" baseline="-25000" dirty="0">
                <a:solidFill>
                  <a:srgbClr val="0070C0"/>
                </a:solidFill>
                <a:latin typeface="Times New Roman" panose="02020603050405020304" pitchFamily="18" charset="0"/>
                <a:cs typeface="Times New Roman" panose="02020603050405020304" pitchFamily="18" charset="0"/>
              </a:rPr>
              <a:t>1</a:t>
            </a:r>
            <a:r>
              <a:rPr lang="en-US" sz="2200" dirty="0">
                <a:solidFill>
                  <a:srgbClr val="0070C0"/>
                </a:solidFill>
                <a:latin typeface="Times New Roman" panose="02020603050405020304" pitchFamily="18" charset="0"/>
                <a:cs typeface="Times New Roman" panose="02020603050405020304" pitchFamily="18" charset="0"/>
              </a:rPr>
              <a:t>)/(k</a:t>
            </a:r>
            <a:r>
              <a:rPr lang="en-US" sz="2200" baseline="-25000" dirty="0">
                <a:solidFill>
                  <a:srgbClr val="0070C0"/>
                </a:solidFill>
                <a:latin typeface="Times New Roman" panose="02020603050405020304" pitchFamily="18" charset="0"/>
                <a:cs typeface="Times New Roman" panose="02020603050405020304" pitchFamily="18" charset="0"/>
              </a:rPr>
              <a:t>1</a:t>
            </a:r>
            <a:r>
              <a:rPr lang="en-US" sz="2200" dirty="0">
                <a:solidFill>
                  <a:srgbClr val="0070C0"/>
                </a:solidFill>
                <a:latin typeface="Times New Roman" panose="02020603050405020304" pitchFamily="18" charset="0"/>
                <a:cs typeface="Times New Roman" panose="02020603050405020304" pitchFamily="18" charset="0"/>
              </a:rPr>
              <a:t>+k</a:t>
            </a:r>
            <a:r>
              <a:rPr lang="en-US" sz="2200" baseline="-25000" dirty="0">
                <a:solidFill>
                  <a:srgbClr val="0070C0"/>
                </a:solidFill>
                <a:latin typeface="Times New Roman" panose="02020603050405020304" pitchFamily="18" charset="0"/>
                <a:cs typeface="Times New Roman" panose="02020603050405020304" pitchFamily="18" charset="0"/>
              </a:rPr>
              <a:t>2</a:t>
            </a:r>
            <a:r>
              <a:rPr lang="en-US" sz="2200" dirty="0">
                <a:solidFill>
                  <a:srgbClr val="0070C0"/>
                </a:solidFill>
                <a:latin typeface="Times New Roman" panose="02020603050405020304" pitchFamily="18" charset="0"/>
                <a:cs typeface="Times New Roman" panose="02020603050405020304" pitchFamily="18" charset="0"/>
              </a:rPr>
              <a:t>)*F</a:t>
            </a:r>
            <a:r>
              <a:rPr lang="en-US" sz="2200" baseline="-25000" dirty="0">
                <a:solidFill>
                  <a:srgbClr val="0070C0"/>
                </a:solidFill>
                <a:latin typeface="Times New Roman" panose="02020603050405020304" pitchFamily="18" charset="0"/>
                <a:cs typeface="Times New Roman" panose="02020603050405020304" pitchFamily="18" charset="0"/>
              </a:rPr>
              <a:t>A0</a:t>
            </a:r>
            <a:r>
              <a:rPr lang="en-US" sz="2200" dirty="0">
                <a:solidFill>
                  <a:srgbClr val="0070C0"/>
                </a:solidFill>
                <a:latin typeface="Times New Roman" panose="02020603050405020304" pitchFamily="18" charset="0"/>
                <a:cs typeface="Times New Roman" panose="02020603050405020304" pitchFamily="18" charset="0"/>
              </a:rPr>
              <a:t>*X</a:t>
            </a:r>
            <a:r>
              <a:rPr lang="en-US" sz="2200" baseline="-25000" dirty="0">
                <a:solidFill>
                  <a:srgbClr val="0070C0"/>
                </a:solidFill>
                <a:latin typeface="Times New Roman" panose="02020603050405020304" pitchFamily="18" charset="0"/>
                <a:cs typeface="Times New Roman" panose="02020603050405020304" pitchFamily="18" charset="0"/>
              </a:rPr>
              <a:t>A</a:t>
            </a:r>
            <a:r>
              <a:rPr lang="en-US" sz="2200" dirty="0">
                <a:solidFill>
                  <a:srgbClr val="0070C0"/>
                </a:solidFill>
                <a:latin typeface="Times New Roman" panose="02020603050405020304" pitchFamily="18" charset="0"/>
                <a:cs typeface="Times New Roman" panose="02020603050405020304" pitchFamily="18" charset="0"/>
              </a:rPr>
              <a:t>*C</a:t>
            </a:r>
            <a:r>
              <a:rPr lang="en-US" sz="2200" baseline="-25000" dirty="0">
                <a:solidFill>
                  <a:srgbClr val="0070C0"/>
                </a:solidFill>
                <a:latin typeface="Times New Roman" panose="02020603050405020304" pitchFamily="18" charset="0"/>
                <a:cs typeface="Times New Roman" panose="02020603050405020304" pitchFamily="18" charset="0"/>
              </a:rPr>
              <a:t>PB</a:t>
            </a:r>
            <a:r>
              <a:rPr lang="en-US" sz="2200" dirty="0">
                <a:solidFill>
                  <a:srgbClr val="0070C0"/>
                </a:solidFill>
                <a:latin typeface="Times New Roman" panose="02020603050405020304" pitchFamily="18" charset="0"/>
                <a:cs typeface="Times New Roman" panose="02020603050405020304" pitchFamily="18" charset="0"/>
              </a:rPr>
              <a:t>+(k</a:t>
            </a:r>
            <a:r>
              <a:rPr lang="en-US" sz="2200" baseline="-25000" dirty="0">
                <a:solidFill>
                  <a:srgbClr val="0070C0"/>
                </a:solidFill>
                <a:latin typeface="Times New Roman" panose="02020603050405020304" pitchFamily="18" charset="0"/>
                <a:cs typeface="Times New Roman" panose="02020603050405020304" pitchFamily="18" charset="0"/>
              </a:rPr>
              <a:t>2</a:t>
            </a:r>
            <a:r>
              <a:rPr lang="en-US" sz="2200" dirty="0">
                <a:solidFill>
                  <a:srgbClr val="0070C0"/>
                </a:solidFill>
                <a:latin typeface="Times New Roman" panose="02020603050405020304" pitchFamily="18" charset="0"/>
                <a:cs typeface="Times New Roman" panose="02020603050405020304" pitchFamily="18" charset="0"/>
              </a:rPr>
              <a:t>)/(k</a:t>
            </a:r>
            <a:r>
              <a:rPr lang="en-US" sz="2200" baseline="-25000" dirty="0">
                <a:solidFill>
                  <a:srgbClr val="0070C0"/>
                </a:solidFill>
                <a:latin typeface="Times New Roman" panose="02020603050405020304" pitchFamily="18" charset="0"/>
                <a:cs typeface="Times New Roman" panose="02020603050405020304" pitchFamily="18" charset="0"/>
              </a:rPr>
              <a:t>1</a:t>
            </a:r>
            <a:r>
              <a:rPr lang="en-US" sz="2200" dirty="0">
                <a:solidFill>
                  <a:srgbClr val="0070C0"/>
                </a:solidFill>
                <a:latin typeface="Times New Roman" panose="02020603050405020304" pitchFamily="18" charset="0"/>
                <a:cs typeface="Times New Roman" panose="02020603050405020304" pitchFamily="18" charset="0"/>
              </a:rPr>
              <a:t>+k</a:t>
            </a:r>
            <a:r>
              <a:rPr lang="en-US" sz="2200" baseline="-25000" dirty="0">
                <a:solidFill>
                  <a:srgbClr val="0070C0"/>
                </a:solidFill>
                <a:latin typeface="Times New Roman" panose="02020603050405020304" pitchFamily="18" charset="0"/>
                <a:cs typeface="Times New Roman" panose="02020603050405020304" pitchFamily="18" charset="0"/>
              </a:rPr>
              <a:t>2</a:t>
            </a:r>
            <a:r>
              <a:rPr lang="en-US" sz="2200" dirty="0">
                <a:solidFill>
                  <a:srgbClr val="0070C0"/>
                </a:solidFill>
                <a:latin typeface="Times New Roman" panose="02020603050405020304" pitchFamily="18" charset="0"/>
                <a:cs typeface="Times New Roman" panose="02020603050405020304" pitchFamily="18" charset="0"/>
              </a:rPr>
              <a:t>)*F</a:t>
            </a:r>
            <a:r>
              <a:rPr lang="en-US" sz="2200" baseline="-25000" dirty="0">
                <a:solidFill>
                  <a:srgbClr val="0070C0"/>
                </a:solidFill>
                <a:latin typeface="Times New Roman" panose="02020603050405020304" pitchFamily="18" charset="0"/>
                <a:cs typeface="Times New Roman" panose="02020603050405020304" pitchFamily="18" charset="0"/>
              </a:rPr>
              <a:t>A0</a:t>
            </a:r>
            <a:r>
              <a:rPr lang="en-US" sz="2200" dirty="0">
                <a:solidFill>
                  <a:srgbClr val="0070C0"/>
                </a:solidFill>
                <a:latin typeface="Times New Roman" panose="02020603050405020304" pitchFamily="18" charset="0"/>
                <a:cs typeface="Times New Roman" panose="02020603050405020304" pitchFamily="18" charset="0"/>
              </a:rPr>
              <a:t>*X</a:t>
            </a:r>
            <a:r>
              <a:rPr lang="en-US" sz="2200" baseline="-25000" dirty="0">
                <a:solidFill>
                  <a:srgbClr val="0070C0"/>
                </a:solidFill>
                <a:latin typeface="Times New Roman" panose="02020603050405020304" pitchFamily="18" charset="0"/>
                <a:cs typeface="Times New Roman" panose="02020603050405020304" pitchFamily="18" charset="0"/>
              </a:rPr>
              <a:t>A</a:t>
            </a:r>
            <a:r>
              <a:rPr lang="en-US" sz="2200" dirty="0">
                <a:solidFill>
                  <a:srgbClr val="0070C0"/>
                </a:solidFill>
                <a:latin typeface="Times New Roman" panose="02020603050405020304" pitchFamily="18" charset="0"/>
                <a:cs typeface="Times New Roman" panose="02020603050405020304" pitchFamily="18" charset="0"/>
              </a:rPr>
              <a:t>*C</a:t>
            </a:r>
            <a:r>
              <a:rPr lang="en-US" sz="2200" baseline="-25000" dirty="0">
                <a:solidFill>
                  <a:srgbClr val="0070C0"/>
                </a:solidFill>
                <a:latin typeface="Times New Roman" panose="02020603050405020304" pitchFamily="18" charset="0"/>
                <a:cs typeface="Times New Roman" panose="02020603050405020304" pitchFamily="18" charset="0"/>
              </a:rPr>
              <a:t>PC</a:t>
            </a:r>
            <a:r>
              <a:rPr lang="en-US" sz="2200" dirty="0">
                <a:solidFill>
                  <a:srgbClr val="0070C0"/>
                </a:solidFill>
                <a:latin typeface="Times New Roman" panose="02020603050405020304" pitchFamily="18" charset="0"/>
                <a:cs typeface="Times New Roman" panose="02020603050405020304" pitchFamily="18" charset="0"/>
              </a:rPr>
              <a:t>)) # K/dm</a:t>
            </a:r>
            <a:r>
              <a:rPr lang="en-US" sz="2200" baseline="30000" dirty="0">
                <a:solidFill>
                  <a:srgbClr val="0070C0"/>
                </a:solidFill>
                <a:latin typeface="Times New Roman" panose="02020603050405020304" pitchFamily="18" charset="0"/>
                <a:cs typeface="Times New Roman" panose="02020603050405020304" pitchFamily="18" charset="0"/>
              </a:rPr>
              <a:t>3</a:t>
            </a:r>
          </a:p>
          <a:p>
            <a:pPr marL="0" indent="0" algn="just">
              <a:buNone/>
            </a:pPr>
            <a:r>
              <a:rPr lang="en-US" sz="2200" dirty="0">
                <a:solidFill>
                  <a:srgbClr val="0070C0"/>
                </a:solidFill>
                <a:latin typeface="Times New Roman" panose="02020603050405020304" pitchFamily="18" charset="0"/>
                <a:cs typeface="Times New Roman" panose="02020603050405020304" pitchFamily="18" charset="0"/>
              </a:rPr>
              <a:t>T(0) = 308# K</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3EB9F8B2-4808-8A18-EB7E-733F3C06490A}"/>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52</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4FD0D4FF-7EBD-B77B-D23A-9B0FCC437D14}"/>
              </a:ext>
            </a:extLst>
          </p:cNvPr>
          <p:cNvCxnSpPr>
            <a:cxnSpLocks/>
          </p:cNvCxnSpPr>
          <p:nvPr/>
        </p:nvCxnSpPr>
        <p:spPr>
          <a:xfrm flipV="1">
            <a:off x="14748" y="548227"/>
            <a:ext cx="9144000" cy="35435"/>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22821DE-8728-A040-D5BD-202E32FB2510}"/>
              </a:ext>
            </a:extLst>
          </p:cNvPr>
          <p:cNvCxnSpPr>
            <a:cxnSpLocks/>
          </p:cNvCxnSpPr>
          <p:nvPr/>
        </p:nvCxnSpPr>
        <p:spPr>
          <a:xfrm>
            <a:off x="-137652" y="6237108"/>
            <a:ext cx="92964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2454338F-BA06-B112-E8D2-E9647437BF40}"/>
              </a:ext>
            </a:extLst>
          </p:cNvPr>
          <p:cNvSpPr>
            <a:spLocks noGrp="1"/>
          </p:cNvSpPr>
          <p:nvPr>
            <p:ph type="title"/>
          </p:nvPr>
        </p:nvSpPr>
        <p:spPr>
          <a:xfrm>
            <a:off x="1066800" y="111607"/>
            <a:ext cx="5712515" cy="501872"/>
          </a:xfrm>
        </p:spPr>
        <p:txBody>
          <a:bodyPr>
            <a:noAutofit/>
          </a:bodyPr>
          <a:lstStyle/>
          <a:p>
            <a:pPr algn="l"/>
            <a:r>
              <a:rPr lang="en-US" sz="3200" b="1" dirty="0">
                <a:latin typeface="Times New Roman" panose="02020603050405020304" pitchFamily="18" charset="0"/>
                <a:cs typeface="Times New Roman" panose="02020603050405020304" pitchFamily="18" charset="0"/>
              </a:rPr>
              <a:t>Cont’d </a:t>
            </a:r>
          </a:p>
        </p:txBody>
      </p:sp>
      <p:sp>
        <p:nvSpPr>
          <p:cNvPr id="7" name="Slide Number Placeholder 5">
            <a:extLst>
              <a:ext uri="{FF2B5EF4-FFF2-40B4-BE49-F238E27FC236}">
                <a16:creationId xmlns:a16="http://schemas.microsoft.com/office/drawing/2014/main" id="{16D7131D-855E-739B-404A-112C895FF400}"/>
              </a:ext>
            </a:extLst>
          </p:cNvPr>
          <p:cNvSpPr txBox="1">
            <a:spLocks/>
          </p:cNvSpPr>
          <p:nvPr/>
        </p:nvSpPr>
        <p:spPr>
          <a:xfrm>
            <a:off x="1981200" y="6265070"/>
            <a:ext cx="16002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52</a:t>
            </a:fld>
            <a:endParaRPr kumimoji="0" lang="en-US" sz="9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3456325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D9BAA4-923A-4978-EB13-9BBAA38544E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949153-9CFA-9145-D49B-2963FC4B5DBC}"/>
              </a:ext>
            </a:extLst>
          </p:cNvPr>
          <p:cNvSpPr>
            <a:spLocks noGrp="1"/>
          </p:cNvSpPr>
          <p:nvPr>
            <p:ph idx="1"/>
          </p:nvPr>
        </p:nvSpPr>
        <p:spPr>
          <a:xfrm>
            <a:off x="152401" y="583662"/>
            <a:ext cx="8755626" cy="5324503"/>
          </a:xfrm>
        </p:spPr>
        <p:txBody>
          <a:bodyPr>
            <a:normAutofit lnSpcReduction="10000"/>
          </a:bodyPr>
          <a:lstStyle/>
          <a:p>
            <a:pPr marL="0" indent="0" algn="just">
              <a:lnSpc>
                <a:spcPct val="150000"/>
              </a:lnSpc>
              <a:buNone/>
            </a:pPr>
            <a:r>
              <a:rPr lang="en-US" dirty="0" err="1">
                <a:solidFill>
                  <a:srgbClr val="0070C0"/>
                </a:solidFill>
                <a:latin typeface="Times New Roman" panose="02020603050405020304" pitchFamily="18" charset="0"/>
                <a:cs typeface="Times New Roman" panose="02020603050405020304" pitchFamily="18" charset="0"/>
              </a:rPr>
              <a:t>r</a:t>
            </a:r>
            <a:r>
              <a:rPr lang="en-US" baseline="-25000" dirty="0" err="1">
                <a:solidFill>
                  <a:srgbClr val="0070C0"/>
                </a:solidFill>
                <a:latin typeface="Times New Roman" panose="02020603050405020304" pitchFamily="18" charset="0"/>
                <a:cs typeface="Times New Roman" panose="02020603050405020304" pitchFamily="18" charset="0"/>
              </a:rPr>
              <a:t>A</a:t>
            </a:r>
            <a:r>
              <a:rPr lang="en-US" dirty="0">
                <a:solidFill>
                  <a:srgbClr val="0070C0"/>
                </a:solidFill>
                <a:latin typeface="Times New Roman" panose="02020603050405020304" pitchFamily="18" charset="0"/>
                <a:cs typeface="Times New Roman" panose="02020603050405020304" pitchFamily="18" charset="0"/>
              </a:rPr>
              <a:t>= (k</a:t>
            </a:r>
            <a:r>
              <a:rPr lang="en-US" baseline="-25000" dirty="0">
                <a:solidFill>
                  <a:srgbClr val="0070C0"/>
                </a:solidFill>
                <a:latin typeface="Times New Roman" panose="02020603050405020304" pitchFamily="18" charset="0"/>
                <a:cs typeface="Times New Roman" panose="02020603050405020304" pitchFamily="18" charset="0"/>
              </a:rPr>
              <a:t>1</a:t>
            </a:r>
            <a:r>
              <a:rPr lang="en-US" dirty="0">
                <a:solidFill>
                  <a:srgbClr val="0070C0"/>
                </a:solidFill>
                <a:latin typeface="Times New Roman" panose="02020603050405020304" pitchFamily="18" charset="0"/>
                <a:cs typeface="Times New Roman" panose="02020603050405020304" pitchFamily="18" charset="0"/>
              </a:rPr>
              <a:t>+k</a:t>
            </a:r>
            <a:r>
              <a:rPr lang="en-US" baseline="-25000" dirty="0">
                <a:solidFill>
                  <a:srgbClr val="0070C0"/>
                </a:solidFill>
                <a:latin typeface="Times New Roman" panose="02020603050405020304" pitchFamily="18" charset="0"/>
                <a:cs typeface="Times New Roman" panose="02020603050405020304" pitchFamily="18" charset="0"/>
              </a:rPr>
              <a:t>2</a:t>
            </a:r>
            <a:r>
              <a:rPr lang="en-US" dirty="0">
                <a:solidFill>
                  <a:srgbClr val="0070C0"/>
                </a:solidFill>
                <a:latin typeface="Times New Roman" panose="02020603050405020304" pitchFamily="18" charset="0"/>
                <a:cs typeface="Times New Roman" panose="02020603050405020304" pitchFamily="18" charset="0"/>
              </a:rPr>
              <a:t>)*C</a:t>
            </a:r>
            <a:r>
              <a:rPr lang="en-US" baseline="-25000" dirty="0">
                <a:solidFill>
                  <a:srgbClr val="0070C0"/>
                </a:solidFill>
                <a:latin typeface="Times New Roman" panose="02020603050405020304" pitchFamily="18" charset="0"/>
                <a:cs typeface="Times New Roman" panose="02020603050405020304" pitchFamily="18" charset="0"/>
              </a:rPr>
              <a:t>A0</a:t>
            </a:r>
            <a:r>
              <a:rPr lang="en-US" dirty="0">
                <a:solidFill>
                  <a:srgbClr val="0070C0"/>
                </a:solidFill>
                <a:latin typeface="Times New Roman" panose="02020603050405020304" pitchFamily="18" charset="0"/>
                <a:cs typeface="Times New Roman" panose="02020603050405020304" pitchFamily="18" charset="0"/>
              </a:rPr>
              <a:t>*(1-X</a:t>
            </a:r>
            <a:r>
              <a:rPr lang="en-US" baseline="-25000" dirty="0">
                <a:solidFill>
                  <a:srgbClr val="0070C0"/>
                </a:solidFill>
                <a:latin typeface="Times New Roman" panose="02020603050405020304" pitchFamily="18" charset="0"/>
                <a:cs typeface="Times New Roman" panose="02020603050405020304" pitchFamily="18" charset="0"/>
              </a:rPr>
              <a:t>A</a:t>
            </a:r>
            <a:r>
              <a:rPr lang="en-US" dirty="0">
                <a:solidFill>
                  <a:srgbClr val="0070C0"/>
                </a:solidFill>
                <a:latin typeface="Times New Roman" panose="02020603050405020304" pitchFamily="18" charset="0"/>
                <a:cs typeface="Times New Roman" panose="02020603050405020304" pitchFamily="18" charset="0"/>
              </a:rPr>
              <a:t>)# mol/dm</a:t>
            </a:r>
            <a:r>
              <a:rPr lang="en-US" baseline="30000" dirty="0">
                <a:solidFill>
                  <a:srgbClr val="0070C0"/>
                </a:solidFill>
                <a:latin typeface="Times New Roman" panose="02020603050405020304" pitchFamily="18" charset="0"/>
                <a:cs typeface="Times New Roman" panose="02020603050405020304" pitchFamily="18" charset="0"/>
              </a:rPr>
              <a:t>3</a:t>
            </a:r>
            <a:r>
              <a:rPr lang="en-US" dirty="0">
                <a:solidFill>
                  <a:srgbClr val="0070C0"/>
                </a:solidFill>
                <a:latin typeface="Times New Roman" panose="02020603050405020304" pitchFamily="18" charset="0"/>
                <a:cs typeface="Times New Roman" panose="02020603050405020304" pitchFamily="18" charset="0"/>
              </a:rPr>
              <a:t>.min</a:t>
            </a:r>
          </a:p>
          <a:p>
            <a:pPr marL="0" indent="0" algn="just">
              <a:lnSpc>
                <a:spcPct val="150000"/>
              </a:lnSpc>
              <a:buNone/>
            </a:pPr>
            <a:r>
              <a:rPr lang="en-US"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a:t>
            </a:r>
            <a:r>
              <a:rPr lang="en-US" dirty="0" err="1">
                <a:solidFill>
                  <a:srgbClr val="0070C0"/>
                </a:solidFill>
                <a:latin typeface="Times New Roman" panose="02020603050405020304" pitchFamily="18" charset="0"/>
                <a:cs typeface="Times New Roman" panose="02020603050405020304" pitchFamily="18" charset="0"/>
              </a:rPr>
              <a:t>H</a:t>
            </a:r>
            <a:r>
              <a:rPr lang="en-US" baseline="-25000" dirty="0" err="1">
                <a:solidFill>
                  <a:srgbClr val="0070C0"/>
                </a:solidFill>
                <a:latin typeface="Times New Roman" panose="02020603050405020304" pitchFamily="18" charset="0"/>
                <a:cs typeface="Times New Roman" panose="02020603050405020304" pitchFamily="18" charset="0"/>
              </a:rPr>
              <a:t>Rx</a:t>
            </a:r>
            <a:r>
              <a:rPr lang="en-US" dirty="0">
                <a:solidFill>
                  <a:srgbClr val="0070C0"/>
                </a:solidFill>
                <a:latin typeface="Times New Roman" panose="02020603050405020304" pitchFamily="18" charset="0"/>
                <a:cs typeface="Times New Roman" panose="02020603050405020304" pitchFamily="18" charset="0"/>
              </a:rPr>
              <a:t>=(k</a:t>
            </a:r>
            <a:r>
              <a:rPr lang="en-US" baseline="-25000" dirty="0">
                <a:solidFill>
                  <a:srgbClr val="0070C0"/>
                </a:solidFill>
                <a:latin typeface="Times New Roman" panose="02020603050405020304" pitchFamily="18" charset="0"/>
                <a:cs typeface="Times New Roman" panose="02020603050405020304" pitchFamily="18" charset="0"/>
              </a:rPr>
              <a:t>2</a:t>
            </a:r>
            <a:r>
              <a:rPr lang="en-US" dirty="0">
                <a:solidFill>
                  <a:srgbClr val="0070C0"/>
                </a:solidFill>
                <a:latin typeface="Times New Roman" panose="02020603050405020304" pitchFamily="18" charset="0"/>
                <a:cs typeface="Times New Roman" panose="02020603050405020304" pitchFamily="18" charset="0"/>
              </a:rPr>
              <a:t>/(k</a:t>
            </a:r>
            <a:r>
              <a:rPr lang="en-US" baseline="-25000" dirty="0">
                <a:solidFill>
                  <a:srgbClr val="0070C0"/>
                </a:solidFill>
                <a:latin typeface="Times New Roman" panose="02020603050405020304" pitchFamily="18" charset="0"/>
                <a:cs typeface="Times New Roman" panose="02020603050405020304" pitchFamily="18" charset="0"/>
              </a:rPr>
              <a:t>1</a:t>
            </a:r>
            <a:r>
              <a:rPr lang="en-US" dirty="0">
                <a:solidFill>
                  <a:srgbClr val="0070C0"/>
                </a:solidFill>
                <a:latin typeface="Times New Roman" panose="02020603050405020304" pitchFamily="18" charset="0"/>
                <a:cs typeface="Times New Roman" panose="02020603050405020304" pitchFamily="18" charset="0"/>
              </a:rPr>
              <a:t>+k</a:t>
            </a:r>
            <a:r>
              <a:rPr lang="en-US" baseline="-25000" dirty="0">
                <a:solidFill>
                  <a:srgbClr val="0070C0"/>
                </a:solidFill>
                <a:latin typeface="Times New Roman" panose="02020603050405020304" pitchFamily="18" charset="0"/>
                <a:cs typeface="Times New Roman" panose="02020603050405020304" pitchFamily="18" charset="0"/>
              </a:rPr>
              <a:t>2</a:t>
            </a:r>
            <a:r>
              <a:rPr lang="en-US" dirty="0">
                <a:solidFill>
                  <a:srgbClr val="0070C0"/>
                </a:solidFill>
                <a:latin typeface="Times New Roman" panose="02020603050405020304" pitchFamily="18" charset="0"/>
                <a:cs typeface="Times New Roman" panose="02020603050405020304" pitchFamily="18" charset="0"/>
              </a:rPr>
              <a:t>))*(H</a:t>
            </a:r>
            <a:r>
              <a:rPr lang="en-US" baseline="-25000" dirty="0">
                <a:solidFill>
                  <a:srgbClr val="0070C0"/>
                </a:solidFill>
                <a:latin typeface="Times New Roman" panose="02020603050405020304" pitchFamily="18" charset="0"/>
                <a:cs typeface="Times New Roman" panose="02020603050405020304" pitchFamily="18" charset="0"/>
              </a:rPr>
              <a:t>C0</a:t>
            </a:r>
            <a:r>
              <a:rPr lang="en-US" dirty="0">
                <a:solidFill>
                  <a:srgbClr val="0070C0"/>
                </a:solidFill>
                <a:latin typeface="Times New Roman" panose="02020603050405020304" pitchFamily="18" charset="0"/>
                <a:cs typeface="Times New Roman" panose="02020603050405020304" pitchFamily="18" charset="0"/>
              </a:rPr>
              <a:t>+C</a:t>
            </a:r>
            <a:r>
              <a:rPr lang="en-US" baseline="-25000" dirty="0">
                <a:solidFill>
                  <a:srgbClr val="0070C0"/>
                </a:solidFill>
                <a:latin typeface="Times New Roman" panose="02020603050405020304" pitchFamily="18" charset="0"/>
                <a:cs typeface="Times New Roman" panose="02020603050405020304" pitchFamily="18" charset="0"/>
              </a:rPr>
              <a:t>PC</a:t>
            </a:r>
            <a:r>
              <a:rPr lang="en-US" dirty="0">
                <a:solidFill>
                  <a:srgbClr val="0070C0"/>
                </a:solidFill>
                <a:latin typeface="Times New Roman" panose="02020603050405020304" pitchFamily="18" charset="0"/>
                <a:cs typeface="Times New Roman" panose="02020603050405020304" pitchFamily="18" charset="0"/>
              </a:rPr>
              <a:t>*(T-T</a:t>
            </a:r>
            <a:r>
              <a:rPr lang="en-US" baseline="-25000" dirty="0">
                <a:solidFill>
                  <a:srgbClr val="0070C0"/>
                </a:solidFill>
                <a:latin typeface="Times New Roman" panose="02020603050405020304" pitchFamily="18" charset="0"/>
                <a:cs typeface="Times New Roman" panose="02020603050405020304" pitchFamily="18" charset="0"/>
              </a:rPr>
              <a:t>R</a:t>
            </a:r>
            <a:r>
              <a:rPr lang="en-US" dirty="0">
                <a:solidFill>
                  <a:srgbClr val="0070C0"/>
                </a:solidFill>
                <a:latin typeface="Times New Roman" panose="02020603050405020304" pitchFamily="18" charset="0"/>
                <a:cs typeface="Times New Roman" panose="02020603050405020304" pitchFamily="18" charset="0"/>
              </a:rPr>
              <a:t>))+(k</a:t>
            </a:r>
            <a:r>
              <a:rPr lang="en-US" baseline="-25000" dirty="0">
                <a:solidFill>
                  <a:srgbClr val="0070C0"/>
                </a:solidFill>
                <a:latin typeface="Times New Roman" panose="02020603050405020304" pitchFamily="18" charset="0"/>
                <a:cs typeface="Times New Roman" panose="02020603050405020304" pitchFamily="18" charset="0"/>
              </a:rPr>
              <a:t>1</a:t>
            </a:r>
            <a:r>
              <a:rPr lang="en-US" dirty="0">
                <a:solidFill>
                  <a:srgbClr val="0070C0"/>
                </a:solidFill>
                <a:latin typeface="Times New Roman" panose="02020603050405020304" pitchFamily="18" charset="0"/>
                <a:cs typeface="Times New Roman" panose="02020603050405020304" pitchFamily="18" charset="0"/>
              </a:rPr>
              <a:t>/(k</a:t>
            </a:r>
            <a:r>
              <a:rPr lang="en-US" baseline="-25000" dirty="0">
                <a:solidFill>
                  <a:srgbClr val="0070C0"/>
                </a:solidFill>
                <a:latin typeface="Times New Roman" panose="02020603050405020304" pitchFamily="18" charset="0"/>
                <a:cs typeface="Times New Roman" panose="02020603050405020304" pitchFamily="18" charset="0"/>
              </a:rPr>
              <a:t>1</a:t>
            </a:r>
            <a:r>
              <a:rPr lang="en-US" dirty="0">
                <a:solidFill>
                  <a:srgbClr val="0070C0"/>
                </a:solidFill>
                <a:latin typeface="Times New Roman" panose="02020603050405020304" pitchFamily="18" charset="0"/>
                <a:cs typeface="Times New Roman" panose="02020603050405020304" pitchFamily="18" charset="0"/>
              </a:rPr>
              <a:t>+k</a:t>
            </a:r>
            <a:r>
              <a:rPr lang="en-US" baseline="-25000" dirty="0">
                <a:solidFill>
                  <a:srgbClr val="0070C0"/>
                </a:solidFill>
                <a:latin typeface="Times New Roman" panose="02020603050405020304" pitchFamily="18" charset="0"/>
                <a:cs typeface="Times New Roman" panose="02020603050405020304" pitchFamily="18" charset="0"/>
              </a:rPr>
              <a:t>2</a:t>
            </a:r>
            <a:r>
              <a:rPr lang="en-US" dirty="0">
                <a:solidFill>
                  <a:srgbClr val="0070C0"/>
                </a:solidFill>
                <a:latin typeface="Times New Roman" panose="02020603050405020304" pitchFamily="18" charset="0"/>
                <a:cs typeface="Times New Roman" panose="02020603050405020304" pitchFamily="18" charset="0"/>
              </a:rPr>
              <a:t>))*(H</a:t>
            </a:r>
            <a:r>
              <a:rPr lang="en-US" baseline="-25000" dirty="0">
                <a:solidFill>
                  <a:srgbClr val="0070C0"/>
                </a:solidFill>
                <a:latin typeface="Times New Roman" panose="02020603050405020304" pitchFamily="18" charset="0"/>
                <a:cs typeface="Times New Roman" panose="02020603050405020304" pitchFamily="18" charset="0"/>
              </a:rPr>
              <a:t>B0</a:t>
            </a:r>
            <a:r>
              <a:rPr lang="en-US" dirty="0">
                <a:solidFill>
                  <a:srgbClr val="0070C0"/>
                </a:solidFill>
                <a:latin typeface="Times New Roman" panose="02020603050405020304" pitchFamily="18" charset="0"/>
                <a:cs typeface="Times New Roman" panose="02020603050405020304" pitchFamily="18" charset="0"/>
              </a:rPr>
              <a:t>+ C</a:t>
            </a:r>
            <a:r>
              <a:rPr lang="en-US" baseline="-25000" dirty="0">
                <a:solidFill>
                  <a:srgbClr val="0070C0"/>
                </a:solidFill>
                <a:latin typeface="Times New Roman" panose="02020603050405020304" pitchFamily="18" charset="0"/>
                <a:cs typeface="Times New Roman" panose="02020603050405020304" pitchFamily="18" charset="0"/>
              </a:rPr>
              <a:t>PB</a:t>
            </a:r>
            <a:r>
              <a:rPr lang="en-US" dirty="0">
                <a:solidFill>
                  <a:srgbClr val="0070C0"/>
                </a:solidFill>
                <a:latin typeface="Times New Roman" panose="02020603050405020304" pitchFamily="18" charset="0"/>
                <a:cs typeface="Times New Roman" panose="02020603050405020304" pitchFamily="18" charset="0"/>
              </a:rPr>
              <a:t>*(T-T</a:t>
            </a:r>
            <a:r>
              <a:rPr lang="en-US" baseline="-25000" dirty="0">
                <a:solidFill>
                  <a:srgbClr val="0070C0"/>
                </a:solidFill>
                <a:latin typeface="Times New Roman" panose="02020603050405020304" pitchFamily="18" charset="0"/>
                <a:cs typeface="Times New Roman" panose="02020603050405020304" pitchFamily="18" charset="0"/>
              </a:rPr>
              <a:t>R</a:t>
            </a:r>
            <a:r>
              <a:rPr lang="en-US" dirty="0">
                <a:solidFill>
                  <a:srgbClr val="0070C0"/>
                </a:solidFill>
                <a:latin typeface="Times New Roman" panose="02020603050405020304" pitchFamily="18" charset="0"/>
                <a:cs typeface="Times New Roman" panose="02020603050405020304" pitchFamily="18" charset="0"/>
              </a:rPr>
              <a:t>))- (H</a:t>
            </a:r>
            <a:r>
              <a:rPr lang="en-US" baseline="-25000" dirty="0">
                <a:solidFill>
                  <a:srgbClr val="0070C0"/>
                </a:solidFill>
                <a:latin typeface="Times New Roman" panose="02020603050405020304" pitchFamily="18" charset="0"/>
                <a:cs typeface="Times New Roman" panose="02020603050405020304" pitchFamily="18" charset="0"/>
              </a:rPr>
              <a:t>A0</a:t>
            </a:r>
            <a:r>
              <a:rPr lang="en-US" dirty="0">
                <a:solidFill>
                  <a:srgbClr val="0070C0"/>
                </a:solidFill>
                <a:latin typeface="Times New Roman" panose="02020603050405020304" pitchFamily="18" charset="0"/>
                <a:cs typeface="Times New Roman" panose="02020603050405020304" pitchFamily="18" charset="0"/>
              </a:rPr>
              <a:t>+C</a:t>
            </a:r>
            <a:r>
              <a:rPr lang="en-US" baseline="-25000" dirty="0">
                <a:solidFill>
                  <a:srgbClr val="0070C0"/>
                </a:solidFill>
                <a:latin typeface="Times New Roman" panose="02020603050405020304" pitchFamily="18" charset="0"/>
                <a:cs typeface="Times New Roman" panose="02020603050405020304" pitchFamily="18" charset="0"/>
              </a:rPr>
              <a:t>PA</a:t>
            </a:r>
            <a:r>
              <a:rPr lang="en-US" dirty="0">
                <a:solidFill>
                  <a:srgbClr val="0070C0"/>
                </a:solidFill>
                <a:latin typeface="Times New Roman" panose="02020603050405020304" pitchFamily="18" charset="0"/>
                <a:cs typeface="Times New Roman" panose="02020603050405020304" pitchFamily="18" charset="0"/>
              </a:rPr>
              <a:t>*(T-T</a:t>
            </a:r>
            <a:r>
              <a:rPr lang="en-US" baseline="-25000" dirty="0">
                <a:solidFill>
                  <a:srgbClr val="0070C0"/>
                </a:solidFill>
                <a:latin typeface="Times New Roman" panose="02020603050405020304" pitchFamily="18" charset="0"/>
                <a:cs typeface="Times New Roman" panose="02020603050405020304" pitchFamily="18" charset="0"/>
              </a:rPr>
              <a:t>R</a:t>
            </a:r>
            <a:r>
              <a:rPr lang="en-US" dirty="0">
                <a:solidFill>
                  <a:srgbClr val="0070C0"/>
                </a:solidFill>
                <a:latin typeface="Times New Roman" panose="02020603050405020304" pitchFamily="18" charset="0"/>
                <a:cs typeface="Times New Roman" panose="02020603050405020304" pitchFamily="18" charset="0"/>
              </a:rPr>
              <a:t>)) # kJ/mol</a:t>
            </a:r>
          </a:p>
          <a:p>
            <a:pPr marL="0" indent="0" algn="just">
              <a:lnSpc>
                <a:spcPct val="150000"/>
              </a:lnSpc>
              <a:buNone/>
            </a:pPr>
            <a:r>
              <a:rPr lang="en-US" dirty="0">
                <a:solidFill>
                  <a:srgbClr val="0070C0"/>
                </a:solidFill>
                <a:latin typeface="Times New Roman" panose="02020603050405020304" pitchFamily="18" charset="0"/>
                <a:cs typeface="Times New Roman" panose="02020603050405020304" pitchFamily="18" charset="0"/>
              </a:rPr>
              <a:t>F</a:t>
            </a:r>
            <a:r>
              <a:rPr lang="en-US" baseline="-25000" dirty="0">
                <a:solidFill>
                  <a:srgbClr val="0070C0"/>
                </a:solidFill>
                <a:latin typeface="Times New Roman" panose="02020603050405020304" pitchFamily="18" charset="0"/>
                <a:cs typeface="Times New Roman" panose="02020603050405020304" pitchFamily="18" charset="0"/>
              </a:rPr>
              <a:t>A0</a:t>
            </a:r>
            <a:r>
              <a:rPr lang="en-US" dirty="0">
                <a:solidFill>
                  <a:srgbClr val="0070C0"/>
                </a:solidFill>
                <a:latin typeface="Times New Roman" panose="02020603050405020304" pitchFamily="18" charset="0"/>
                <a:cs typeface="Times New Roman" panose="02020603050405020304" pitchFamily="18" charset="0"/>
              </a:rPr>
              <a:t>=v</a:t>
            </a:r>
            <a:r>
              <a:rPr lang="en-US" baseline="-25000" dirty="0">
                <a:solidFill>
                  <a:srgbClr val="0070C0"/>
                </a:solidFill>
                <a:latin typeface="Times New Roman" panose="02020603050405020304" pitchFamily="18" charset="0"/>
                <a:cs typeface="Times New Roman" panose="02020603050405020304" pitchFamily="18" charset="0"/>
              </a:rPr>
              <a:t>0</a:t>
            </a:r>
            <a:r>
              <a:rPr lang="en-US" dirty="0">
                <a:solidFill>
                  <a:srgbClr val="0070C0"/>
                </a:solidFill>
                <a:latin typeface="Times New Roman" panose="02020603050405020304" pitchFamily="18" charset="0"/>
                <a:cs typeface="Times New Roman" panose="02020603050405020304" pitchFamily="18" charset="0"/>
              </a:rPr>
              <a:t>*C</a:t>
            </a:r>
            <a:r>
              <a:rPr lang="en-US" baseline="-25000" dirty="0">
                <a:solidFill>
                  <a:srgbClr val="0070C0"/>
                </a:solidFill>
                <a:latin typeface="Times New Roman" panose="02020603050405020304" pitchFamily="18" charset="0"/>
                <a:cs typeface="Times New Roman" panose="02020603050405020304" pitchFamily="18" charset="0"/>
              </a:rPr>
              <a:t>A0</a:t>
            </a:r>
            <a:r>
              <a:rPr lang="en-US" dirty="0">
                <a:solidFill>
                  <a:srgbClr val="0070C0"/>
                </a:solidFill>
                <a:latin typeface="Times New Roman" panose="02020603050405020304" pitchFamily="18" charset="0"/>
                <a:cs typeface="Times New Roman" panose="02020603050405020304" pitchFamily="18" charset="0"/>
              </a:rPr>
              <a:t> # mol/min; C</a:t>
            </a:r>
            <a:r>
              <a:rPr lang="en-US" baseline="-25000" dirty="0">
                <a:solidFill>
                  <a:srgbClr val="0070C0"/>
                </a:solidFill>
                <a:latin typeface="Times New Roman" panose="02020603050405020304" pitchFamily="18" charset="0"/>
                <a:cs typeface="Times New Roman" panose="02020603050405020304" pitchFamily="18" charset="0"/>
              </a:rPr>
              <a:t>A0</a:t>
            </a:r>
            <a:r>
              <a:rPr lang="en-US" dirty="0">
                <a:solidFill>
                  <a:srgbClr val="0070C0"/>
                </a:solidFill>
                <a:latin typeface="Times New Roman" panose="02020603050405020304" pitchFamily="18" charset="0"/>
                <a:cs typeface="Times New Roman" panose="02020603050405020304" pitchFamily="18" charset="0"/>
              </a:rPr>
              <a:t>=10# mol/md</a:t>
            </a:r>
            <a:r>
              <a:rPr lang="en-US" baseline="30000" dirty="0">
                <a:solidFill>
                  <a:srgbClr val="0070C0"/>
                </a:solidFill>
                <a:latin typeface="Times New Roman" panose="02020603050405020304" pitchFamily="18" charset="0"/>
                <a:cs typeface="Times New Roman" panose="02020603050405020304" pitchFamily="18" charset="0"/>
              </a:rPr>
              <a:t>3</a:t>
            </a:r>
            <a:r>
              <a:rPr lang="en-US" dirty="0">
                <a:solidFill>
                  <a:srgbClr val="0070C0"/>
                </a:solidFill>
                <a:latin typeface="Times New Roman" panose="02020603050405020304" pitchFamily="18" charset="0"/>
                <a:cs typeface="Times New Roman" panose="02020603050405020304" pitchFamily="18" charset="0"/>
              </a:rPr>
              <a:t>; H</a:t>
            </a:r>
            <a:r>
              <a:rPr lang="en-US" baseline="-25000" dirty="0">
                <a:solidFill>
                  <a:srgbClr val="0070C0"/>
                </a:solidFill>
                <a:latin typeface="Times New Roman" panose="02020603050405020304" pitchFamily="18" charset="0"/>
                <a:cs typeface="Times New Roman" panose="02020603050405020304" pitchFamily="18" charset="0"/>
              </a:rPr>
              <a:t>A0</a:t>
            </a:r>
            <a:r>
              <a:rPr lang="en-US" dirty="0">
                <a:solidFill>
                  <a:srgbClr val="0070C0"/>
                </a:solidFill>
                <a:latin typeface="Times New Roman" panose="02020603050405020304" pitchFamily="18" charset="0"/>
                <a:cs typeface="Times New Roman" panose="02020603050405020304" pitchFamily="18" charset="0"/>
              </a:rPr>
              <a:t>=20# kJ/mol; H</a:t>
            </a:r>
            <a:r>
              <a:rPr lang="en-US" baseline="-25000" dirty="0">
                <a:solidFill>
                  <a:srgbClr val="0070C0"/>
                </a:solidFill>
                <a:latin typeface="Times New Roman" panose="02020603050405020304" pitchFamily="18" charset="0"/>
                <a:cs typeface="Times New Roman" panose="02020603050405020304" pitchFamily="18" charset="0"/>
              </a:rPr>
              <a:t>B0</a:t>
            </a:r>
            <a:r>
              <a:rPr lang="en-US" dirty="0">
                <a:solidFill>
                  <a:srgbClr val="0070C0"/>
                </a:solidFill>
                <a:latin typeface="Times New Roman" panose="02020603050405020304" pitchFamily="18" charset="0"/>
                <a:cs typeface="Times New Roman" panose="02020603050405020304" pitchFamily="18" charset="0"/>
              </a:rPr>
              <a:t>=35# kJ/mol; H</a:t>
            </a:r>
            <a:r>
              <a:rPr lang="en-US" baseline="-25000" dirty="0">
                <a:solidFill>
                  <a:srgbClr val="0070C0"/>
                </a:solidFill>
                <a:latin typeface="Times New Roman" panose="02020603050405020304" pitchFamily="18" charset="0"/>
                <a:cs typeface="Times New Roman" panose="02020603050405020304" pitchFamily="18" charset="0"/>
              </a:rPr>
              <a:t>C0</a:t>
            </a:r>
            <a:r>
              <a:rPr lang="en-US" dirty="0">
                <a:solidFill>
                  <a:srgbClr val="0070C0"/>
                </a:solidFill>
                <a:latin typeface="Times New Roman" panose="02020603050405020304" pitchFamily="18" charset="0"/>
                <a:cs typeface="Times New Roman" panose="02020603050405020304" pitchFamily="18" charset="0"/>
              </a:rPr>
              <a:t>=15# kJ/mol; T</a:t>
            </a:r>
            <a:r>
              <a:rPr lang="en-US" baseline="-25000" dirty="0">
                <a:solidFill>
                  <a:srgbClr val="0070C0"/>
                </a:solidFill>
                <a:latin typeface="Times New Roman" panose="02020603050405020304" pitchFamily="18" charset="0"/>
                <a:cs typeface="Times New Roman" panose="02020603050405020304" pitchFamily="18" charset="0"/>
              </a:rPr>
              <a:t>R</a:t>
            </a:r>
            <a:r>
              <a:rPr lang="en-US" dirty="0">
                <a:solidFill>
                  <a:srgbClr val="0070C0"/>
                </a:solidFill>
                <a:latin typeface="Times New Roman" panose="02020603050405020304" pitchFamily="18" charset="0"/>
                <a:cs typeface="Times New Roman" panose="02020603050405020304" pitchFamily="18" charset="0"/>
              </a:rPr>
              <a:t>= 298#K</a:t>
            </a:r>
          </a:p>
          <a:p>
            <a:pPr marL="0" indent="0" algn="just">
              <a:lnSpc>
                <a:spcPct val="150000"/>
              </a:lnSpc>
              <a:buNone/>
            </a:pPr>
            <a:r>
              <a:rPr lang="en-US" dirty="0">
                <a:solidFill>
                  <a:srgbClr val="0070C0"/>
                </a:solidFill>
                <a:latin typeface="Times New Roman" panose="02020603050405020304" pitchFamily="18" charset="0"/>
                <a:cs typeface="Times New Roman" panose="02020603050405020304" pitchFamily="18" charset="0"/>
              </a:rPr>
              <a:t>C</a:t>
            </a:r>
            <a:r>
              <a:rPr lang="en-US" baseline="-25000" dirty="0">
                <a:solidFill>
                  <a:srgbClr val="0070C0"/>
                </a:solidFill>
                <a:latin typeface="Times New Roman" panose="02020603050405020304" pitchFamily="18" charset="0"/>
                <a:cs typeface="Times New Roman" panose="02020603050405020304" pitchFamily="18" charset="0"/>
              </a:rPr>
              <a:t>PA</a:t>
            </a:r>
            <a:r>
              <a:rPr lang="en-US" dirty="0">
                <a:solidFill>
                  <a:srgbClr val="0070C0"/>
                </a:solidFill>
                <a:latin typeface="Times New Roman" panose="02020603050405020304" pitchFamily="18" charset="0"/>
                <a:cs typeface="Times New Roman" panose="02020603050405020304" pitchFamily="18" charset="0"/>
              </a:rPr>
              <a:t>= 0.5 # kJ/</a:t>
            </a:r>
            <a:r>
              <a:rPr lang="en-US" dirty="0" err="1">
                <a:solidFill>
                  <a:srgbClr val="0070C0"/>
                </a:solidFill>
                <a:latin typeface="Times New Roman" panose="02020603050405020304" pitchFamily="18" charset="0"/>
                <a:cs typeface="Times New Roman" panose="02020603050405020304" pitchFamily="18" charset="0"/>
              </a:rPr>
              <a:t>mol.K</a:t>
            </a:r>
            <a:r>
              <a:rPr lang="en-US" dirty="0">
                <a:solidFill>
                  <a:srgbClr val="0070C0"/>
                </a:solidFill>
                <a:latin typeface="Times New Roman" panose="02020603050405020304" pitchFamily="18" charset="0"/>
                <a:cs typeface="Times New Roman" panose="02020603050405020304" pitchFamily="18" charset="0"/>
              </a:rPr>
              <a:t>; C</a:t>
            </a:r>
            <a:r>
              <a:rPr lang="en-US" baseline="-25000" dirty="0">
                <a:solidFill>
                  <a:srgbClr val="0070C0"/>
                </a:solidFill>
                <a:latin typeface="Times New Roman" panose="02020603050405020304" pitchFamily="18" charset="0"/>
                <a:cs typeface="Times New Roman" panose="02020603050405020304" pitchFamily="18" charset="0"/>
              </a:rPr>
              <a:t>PB</a:t>
            </a:r>
            <a:r>
              <a:rPr lang="en-US" dirty="0">
                <a:solidFill>
                  <a:srgbClr val="0070C0"/>
                </a:solidFill>
                <a:latin typeface="Times New Roman" panose="02020603050405020304" pitchFamily="18" charset="0"/>
                <a:cs typeface="Times New Roman" panose="02020603050405020304" pitchFamily="18" charset="0"/>
              </a:rPr>
              <a:t>=0.5# kJ/</a:t>
            </a:r>
            <a:r>
              <a:rPr lang="en-US" dirty="0" err="1">
                <a:solidFill>
                  <a:srgbClr val="0070C0"/>
                </a:solidFill>
                <a:latin typeface="Times New Roman" panose="02020603050405020304" pitchFamily="18" charset="0"/>
                <a:cs typeface="Times New Roman" panose="02020603050405020304" pitchFamily="18" charset="0"/>
              </a:rPr>
              <a:t>mol.K</a:t>
            </a:r>
            <a:r>
              <a:rPr lang="en-US" dirty="0">
                <a:solidFill>
                  <a:srgbClr val="0070C0"/>
                </a:solidFill>
                <a:latin typeface="Times New Roman" panose="02020603050405020304" pitchFamily="18" charset="0"/>
                <a:cs typeface="Times New Roman" panose="02020603050405020304" pitchFamily="18" charset="0"/>
              </a:rPr>
              <a:t>; C</a:t>
            </a:r>
            <a:r>
              <a:rPr lang="en-US" baseline="-25000" dirty="0">
                <a:solidFill>
                  <a:srgbClr val="0070C0"/>
                </a:solidFill>
                <a:latin typeface="Times New Roman" panose="02020603050405020304" pitchFamily="18" charset="0"/>
                <a:cs typeface="Times New Roman" panose="02020603050405020304" pitchFamily="18" charset="0"/>
              </a:rPr>
              <a:t>PC</a:t>
            </a:r>
            <a:r>
              <a:rPr lang="en-US" dirty="0">
                <a:solidFill>
                  <a:srgbClr val="0070C0"/>
                </a:solidFill>
                <a:latin typeface="Times New Roman" panose="02020603050405020304" pitchFamily="18" charset="0"/>
                <a:cs typeface="Times New Roman" panose="02020603050405020304" pitchFamily="18" charset="0"/>
              </a:rPr>
              <a:t>=0.5# kJ/</a:t>
            </a:r>
            <a:r>
              <a:rPr lang="en-US" dirty="0" err="1">
                <a:solidFill>
                  <a:srgbClr val="0070C0"/>
                </a:solidFill>
                <a:latin typeface="Times New Roman" panose="02020603050405020304" pitchFamily="18" charset="0"/>
                <a:cs typeface="Times New Roman" panose="02020603050405020304" pitchFamily="18" charset="0"/>
              </a:rPr>
              <a:t>mol.K</a:t>
            </a:r>
            <a:endParaRPr lang="en-US" dirty="0">
              <a:solidFill>
                <a:srgbClr val="0070C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dirty="0">
                <a:solidFill>
                  <a:srgbClr val="0070C0"/>
                </a:solidFill>
                <a:latin typeface="Times New Roman" panose="02020603050405020304" pitchFamily="18" charset="0"/>
                <a:cs typeface="Times New Roman" panose="02020603050405020304" pitchFamily="18" charset="0"/>
              </a:rPr>
              <a:t>Q=1.5# kJ/ dm</a:t>
            </a:r>
            <a:r>
              <a:rPr lang="en-US" baseline="30000" dirty="0">
                <a:solidFill>
                  <a:srgbClr val="0070C0"/>
                </a:solidFill>
                <a:latin typeface="Times New Roman" panose="02020603050405020304" pitchFamily="18" charset="0"/>
                <a:cs typeface="Times New Roman" panose="02020603050405020304" pitchFamily="18" charset="0"/>
              </a:rPr>
              <a:t>3</a:t>
            </a:r>
            <a:r>
              <a:rPr lang="en-US" dirty="0">
                <a:solidFill>
                  <a:srgbClr val="0070C0"/>
                </a:solidFill>
                <a:latin typeface="Times New Roman" panose="02020603050405020304" pitchFamily="18" charset="0"/>
                <a:cs typeface="Times New Roman" panose="02020603050405020304" pitchFamily="18" charset="0"/>
              </a:rPr>
              <a:t>. min</a:t>
            </a:r>
          </a:p>
          <a:p>
            <a:pPr marL="0" indent="0" algn="just">
              <a:lnSpc>
                <a:spcPct val="150000"/>
              </a:lnSpc>
              <a:buNone/>
            </a:pPr>
            <a:r>
              <a:rPr lang="en-US" dirty="0">
                <a:solidFill>
                  <a:srgbClr val="0070C0"/>
                </a:solidFill>
                <a:latin typeface="Times New Roman" panose="02020603050405020304" pitchFamily="18" charset="0"/>
                <a:cs typeface="Times New Roman" panose="02020603050405020304" pitchFamily="18" charset="0"/>
              </a:rPr>
              <a:t>V(0)=0# dm</a:t>
            </a:r>
            <a:r>
              <a:rPr lang="en-US" baseline="30000" dirty="0">
                <a:solidFill>
                  <a:srgbClr val="0070C0"/>
                </a:solidFill>
                <a:latin typeface="Times New Roman" panose="02020603050405020304" pitchFamily="18" charset="0"/>
                <a:cs typeface="Times New Roman" panose="02020603050405020304" pitchFamily="18" charset="0"/>
              </a:rPr>
              <a:t>3</a:t>
            </a:r>
          </a:p>
          <a:p>
            <a:pPr marL="0" indent="0" algn="just">
              <a:lnSpc>
                <a:spcPct val="150000"/>
              </a:lnSpc>
              <a:buNone/>
            </a:pPr>
            <a:r>
              <a:rPr lang="en-US" dirty="0">
                <a:solidFill>
                  <a:srgbClr val="0070C0"/>
                </a:solidFill>
                <a:latin typeface="Times New Roman" panose="02020603050405020304" pitchFamily="18" charset="0"/>
                <a:cs typeface="Times New Roman" panose="02020603050405020304" pitchFamily="18" charset="0"/>
              </a:rPr>
              <a:t>V(f)=45 #dm</a:t>
            </a:r>
            <a:r>
              <a:rPr lang="en-US" baseline="30000" dirty="0">
                <a:solidFill>
                  <a:srgbClr val="0070C0"/>
                </a:solidFill>
                <a:latin typeface="Times New Roman" panose="02020603050405020304" pitchFamily="18" charset="0"/>
                <a:cs typeface="Times New Roman" panose="02020603050405020304" pitchFamily="18" charset="0"/>
              </a:rPr>
              <a:t>3</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0325E569-2086-AFE8-8C88-D0F15C8E74F9}"/>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53</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30EBC8A6-7B53-3EDB-5292-C0997C89B513}"/>
              </a:ext>
            </a:extLst>
          </p:cNvPr>
          <p:cNvCxnSpPr>
            <a:cxnSpLocks/>
          </p:cNvCxnSpPr>
          <p:nvPr/>
        </p:nvCxnSpPr>
        <p:spPr>
          <a:xfrm flipV="1">
            <a:off x="14748" y="548227"/>
            <a:ext cx="9144000" cy="35435"/>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6503EF70-74C2-A252-4D6F-859C447A9B1F}"/>
              </a:ext>
            </a:extLst>
          </p:cNvPr>
          <p:cNvCxnSpPr>
            <a:cxnSpLocks/>
          </p:cNvCxnSpPr>
          <p:nvPr/>
        </p:nvCxnSpPr>
        <p:spPr>
          <a:xfrm>
            <a:off x="-58993" y="6263796"/>
            <a:ext cx="9261986"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1648878D-C7C3-8E74-8363-E6581134FB72}"/>
              </a:ext>
            </a:extLst>
          </p:cNvPr>
          <p:cNvSpPr>
            <a:spLocks noGrp="1"/>
          </p:cNvSpPr>
          <p:nvPr>
            <p:ph type="title"/>
          </p:nvPr>
        </p:nvSpPr>
        <p:spPr>
          <a:xfrm>
            <a:off x="1066800" y="111607"/>
            <a:ext cx="5712515" cy="501872"/>
          </a:xfrm>
        </p:spPr>
        <p:txBody>
          <a:bodyPr>
            <a:noAutofit/>
          </a:bodyPr>
          <a:lstStyle/>
          <a:p>
            <a:pPr algn="l"/>
            <a:r>
              <a:rPr lang="en-US" sz="3200" b="1" dirty="0">
                <a:latin typeface="Times New Roman" panose="02020603050405020304" pitchFamily="18" charset="0"/>
                <a:cs typeface="Times New Roman" panose="02020603050405020304" pitchFamily="18" charset="0"/>
              </a:rPr>
              <a:t>Cont’d </a:t>
            </a:r>
          </a:p>
        </p:txBody>
      </p:sp>
      <p:sp>
        <p:nvSpPr>
          <p:cNvPr id="7" name="Slide Number Placeholder 5">
            <a:extLst>
              <a:ext uri="{FF2B5EF4-FFF2-40B4-BE49-F238E27FC236}">
                <a16:creationId xmlns:a16="http://schemas.microsoft.com/office/drawing/2014/main" id="{17A14014-179B-3690-F6E7-E40E00F8FF0C}"/>
              </a:ext>
            </a:extLst>
          </p:cNvPr>
          <p:cNvSpPr txBox="1">
            <a:spLocks/>
          </p:cNvSpPr>
          <p:nvPr/>
        </p:nvSpPr>
        <p:spPr>
          <a:xfrm>
            <a:off x="1981200" y="6265070"/>
            <a:ext cx="16002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53</a:t>
            </a:fld>
            <a:endParaRPr kumimoji="0" lang="en-US" sz="9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03916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DB03E-6EA3-E548-1CA0-1CAF5B87F1E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8BFD87-2C5D-BF3A-E5B1-8956BE1BD8F8}"/>
              </a:ext>
            </a:extLst>
          </p:cNvPr>
          <p:cNvSpPr>
            <a:spLocks noGrp="1"/>
          </p:cNvSpPr>
          <p:nvPr>
            <p:ph idx="1"/>
          </p:nvPr>
        </p:nvSpPr>
        <p:spPr>
          <a:xfrm>
            <a:off x="152401" y="583662"/>
            <a:ext cx="8755626" cy="5324503"/>
          </a:xfrm>
        </p:spPr>
        <p:txBody>
          <a:bodyPr>
            <a:normAutofit/>
          </a:bodyPr>
          <a:lstStyle/>
          <a:p>
            <a:pPr marL="0" indent="0" algn="just">
              <a:buNone/>
            </a:pPr>
            <a:r>
              <a:rPr lang="en-US" b="1" dirty="0">
                <a:solidFill>
                  <a:srgbClr val="0070C0"/>
                </a:solidFill>
                <a:latin typeface="Times New Roman" panose="02020603050405020304" pitchFamily="18" charset="0"/>
                <a:cs typeface="Times New Roman" panose="02020603050405020304" pitchFamily="18" charset="0"/>
              </a:rPr>
              <a:t>Simulation results: Figure 6.6 </a:t>
            </a:r>
            <a:r>
              <a:rPr lang="en-US" dirty="0">
                <a:latin typeface="Times New Roman" panose="02020603050405020304" pitchFamily="18" charset="0"/>
                <a:cs typeface="Times New Roman" panose="02020603050405020304" pitchFamily="18" charset="0"/>
              </a:rPr>
              <a:t>illustrates that the conversion of reactant A is exponentially increased with increase of PFR volume. </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4741C1B-B9C7-A1CF-E636-B2F7AC4E6520}"/>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54</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3D7D0477-B40D-8442-2006-AD22B33AC20E}"/>
              </a:ext>
            </a:extLst>
          </p:cNvPr>
          <p:cNvCxnSpPr>
            <a:cxnSpLocks/>
          </p:cNvCxnSpPr>
          <p:nvPr/>
        </p:nvCxnSpPr>
        <p:spPr>
          <a:xfrm flipV="1">
            <a:off x="14748" y="548227"/>
            <a:ext cx="9144000" cy="35435"/>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5F60F749-34AF-4290-1A0C-48E6B8D86F84}"/>
              </a:ext>
            </a:extLst>
          </p:cNvPr>
          <p:cNvCxnSpPr>
            <a:cxnSpLocks/>
          </p:cNvCxnSpPr>
          <p:nvPr/>
        </p:nvCxnSpPr>
        <p:spPr>
          <a:xfrm>
            <a:off x="-41786" y="6265070"/>
            <a:ext cx="9200534"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A8A44D2A-1302-7159-3D62-BED958145535}"/>
              </a:ext>
            </a:extLst>
          </p:cNvPr>
          <p:cNvSpPr>
            <a:spLocks noGrp="1"/>
          </p:cNvSpPr>
          <p:nvPr>
            <p:ph type="title"/>
          </p:nvPr>
        </p:nvSpPr>
        <p:spPr>
          <a:xfrm>
            <a:off x="1066800" y="111607"/>
            <a:ext cx="5712515" cy="501872"/>
          </a:xfrm>
        </p:spPr>
        <p:txBody>
          <a:bodyPr>
            <a:noAutofit/>
          </a:bodyPr>
          <a:lstStyle/>
          <a:p>
            <a:pPr algn="l"/>
            <a:r>
              <a:rPr lang="en-US" sz="3200" b="1" dirty="0">
                <a:latin typeface="Times New Roman" panose="02020603050405020304" pitchFamily="18" charset="0"/>
                <a:cs typeface="Times New Roman" panose="02020603050405020304" pitchFamily="18" charset="0"/>
              </a:rPr>
              <a:t>Cont’d </a:t>
            </a:r>
          </a:p>
        </p:txBody>
      </p:sp>
      <p:sp>
        <p:nvSpPr>
          <p:cNvPr id="7" name="Slide Number Placeholder 5">
            <a:extLst>
              <a:ext uri="{FF2B5EF4-FFF2-40B4-BE49-F238E27FC236}">
                <a16:creationId xmlns:a16="http://schemas.microsoft.com/office/drawing/2014/main" id="{A8D84DA3-B51C-AF39-96EC-61988C5C5361}"/>
              </a:ext>
            </a:extLst>
          </p:cNvPr>
          <p:cNvSpPr txBox="1">
            <a:spLocks/>
          </p:cNvSpPr>
          <p:nvPr/>
        </p:nvSpPr>
        <p:spPr>
          <a:xfrm>
            <a:off x="1981200" y="6265070"/>
            <a:ext cx="16002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54</a:t>
            </a:fld>
            <a:endParaRPr kumimoji="0" lang="en-US" sz="9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9" name="Picture 8">
            <a:extLst>
              <a:ext uri="{FF2B5EF4-FFF2-40B4-BE49-F238E27FC236}">
                <a16:creationId xmlns:a16="http://schemas.microsoft.com/office/drawing/2014/main" id="{F77A4054-12A2-E749-E08A-596716164B6D}"/>
              </a:ext>
            </a:extLst>
          </p:cNvPr>
          <p:cNvPicPr>
            <a:picLocks noChangeAspect="1"/>
          </p:cNvPicPr>
          <p:nvPr/>
        </p:nvPicPr>
        <p:blipFill>
          <a:blip r:embed="rId2"/>
          <a:stretch>
            <a:fillRect/>
          </a:stretch>
        </p:blipFill>
        <p:spPr>
          <a:xfrm>
            <a:off x="381000" y="1503627"/>
            <a:ext cx="7322429" cy="3474720"/>
          </a:xfrm>
          <a:prstGeom prst="rect">
            <a:avLst/>
          </a:prstGeom>
        </p:spPr>
      </p:pic>
      <p:sp>
        <p:nvSpPr>
          <p:cNvPr id="10" name="TextBox 9">
            <a:extLst>
              <a:ext uri="{FF2B5EF4-FFF2-40B4-BE49-F238E27FC236}">
                <a16:creationId xmlns:a16="http://schemas.microsoft.com/office/drawing/2014/main" id="{F8063B42-26CB-7D21-5955-375B9B2A738F}"/>
              </a:ext>
            </a:extLst>
          </p:cNvPr>
          <p:cNvSpPr txBox="1"/>
          <p:nvPr/>
        </p:nvSpPr>
        <p:spPr>
          <a:xfrm>
            <a:off x="152399" y="4954263"/>
            <a:ext cx="8001000"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6.6. </a:t>
            </a:r>
            <a:r>
              <a:rPr lang="en-US" sz="2000" dirty="0">
                <a:latin typeface="Times New Roman" panose="02020603050405020304" pitchFamily="18" charset="0"/>
                <a:cs typeface="Times New Roman" panose="02020603050405020304" pitchFamily="18" charset="0"/>
              </a:rPr>
              <a:t>Conversion as a function of PFR volume</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51612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F103C-D74E-3753-A004-A5270044205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A13906-EE69-8A73-21C2-042EAF0FD5AD}"/>
              </a:ext>
            </a:extLst>
          </p:cNvPr>
          <p:cNvSpPr>
            <a:spLocks noGrp="1"/>
          </p:cNvSpPr>
          <p:nvPr>
            <p:ph idx="1"/>
          </p:nvPr>
        </p:nvSpPr>
        <p:spPr>
          <a:xfrm>
            <a:off x="265471" y="583662"/>
            <a:ext cx="8642555" cy="5324503"/>
          </a:xfrm>
        </p:spPr>
        <p:txBody>
          <a:bodyPr>
            <a:normAutofit/>
          </a:bodyPr>
          <a:lstStyle/>
          <a:p>
            <a:pPr algn="just"/>
            <a:r>
              <a:rPr lang="en-US" sz="2300" dirty="0">
                <a:latin typeface="Times New Roman" panose="02020603050405020304" pitchFamily="18" charset="0"/>
                <a:cs typeface="Times New Roman" panose="02020603050405020304" pitchFamily="18" charset="0"/>
              </a:rPr>
              <a:t>For non-isothermal PFR, the fluid moves through the reactor with concentration gradient along the length of a reactor; and experiences temperature changes along the length of the reactor.</a:t>
            </a:r>
          </a:p>
          <a:p>
            <a:pPr algn="just"/>
            <a:r>
              <a:rPr lang="en-US" sz="2300" dirty="0">
                <a:latin typeface="Times New Roman" panose="02020603050405020304" pitchFamily="18" charset="0"/>
                <a:cs typeface="Times New Roman" panose="02020603050405020304" pitchFamily="18" charset="0"/>
              </a:rPr>
              <a:t>Volume, volumetric flow rate, space time, temperature, and heat transfer area are some of the design parameters for non-isothermal PFR.  </a:t>
            </a:r>
          </a:p>
          <a:p>
            <a:pPr algn="just"/>
            <a:r>
              <a:rPr lang="en-US" sz="2300" dirty="0">
                <a:latin typeface="Times New Roman" panose="02020603050405020304" pitchFamily="18" charset="0"/>
                <a:cs typeface="Times New Roman" panose="02020603050405020304" pitchFamily="18" charset="0"/>
              </a:rPr>
              <a:t>The volume of a non-isothermal PFR is determined through a </a:t>
            </a:r>
            <a:r>
              <a:rPr lang="en-US" sz="2300" b="1" dirty="0">
                <a:latin typeface="Times New Roman" panose="02020603050405020304" pitchFamily="18" charset="0"/>
                <a:cs typeface="Times New Roman" panose="02020603050405020304" pitchFamily="18" charset="0"/>
              </a:rPr>
              <a:t>combination of materials </a:t>
            </a:r>
            <a:r>
              <a:rPr lang="en-US" sz="2300" dirty="0">
                <a:latin typeface="Times New Roman" panose="02020603050405020304" pitchFamily="18" charset="0"/>
                <a:cs typeface="Times New Roman" panose="02020603050405020304" pitchFamily="18" charset="0"/>
              </a:rPr>
              <a:t>and </a:t>
            </a:r>
            <a:r>
              <a:rPr lang="en-US" sz="2300" b="1" dirty="0">
                <a:latin typeface="Times New Roman" panose="02020603050405020304" pitchFamily="18" charset="0"/>
                <a:cs typeface="Times New Roman" panose="02020603050405020304" pitchFamily="18" charset="0"/>
              </a:rPr>
              <a:t>energy balances</a:t>
            </a:r>
            <a:r>
              <a:rPr lang="en-US" sz="2300" dirty="0">
                <a:latin typeface="Times New Roman" panose="02020603050405020304" pitchFamily="18" charset="0"/>
                <a:cs typeface="Times New Roman" panose="02020603050405020304" pitchFamily="18" charset="0"/>
              </a:rPr>
              <a:t>, taking into account the </a:t>
            </a:r>
            <a:r>
              <a:rPr lang="en-US" sz="2300" b="1" dirty="0">
                <a:latin typeface="Times New Roman" panose="02020603050405020304" pitchFamily="18" charset="0"/>
                <a:cs typeface="Times New Roman" panose="02020603050405020304" pitchFamily="18" charset="0"/>
              </a:rPr>
              <a:t>effects of temperature.</a:t>
            </a:r>
            <a:endParaRPr lang="en-US" sz="2300" dirty="0">
              <a:latin typeface="Times New Roman" panose="02020603050405020304" pitchFamily="18" charset="0"/>
              <a:cs typeface="Times New Roman" panose="02020603050405020304" pitchFamily="18" charset="0"/>
            </a:endParaRPr>
          </a:p>
          <a:p>
            <a:pPr algn="just"/>
            <a:r>
              <a:rPr lang="en-US" sz="2300" dirty="0">
                <a:latin typeface="Times New Roman" panose="02020603050405020304" pitchFamily="18" charset="0"/>
                <a:cs typeface="Times New Roman" panose="02020603050405020304" pitchFamily="18" charset="0"/>
              </a:rPr>
              <a:t>The </a:t>
            </a:r>
            <a:r>
              <a:rPr lang="en-US" sz="2300" b="1" dirty="0">
                <a:latin typeface="Times New Roman" panose="02020603050405020304" pitchFamily="18" charset="0"/>
                <a:cs typeface="Times New Roman" panose="02020603050405020304" pitchFamily="18" charset="0"/>
              </a:rPr>
              <a:t>materials </a:t>
            </a:r>
            <a:r>
              <a:rPr lang="en-US" sz="2300" dirty="0">
                <a:latin typeface="Times New Roman" panose="02020603050405020304" pitchFamily="18" charset="0"/>
                <a:cs typeface="Times New Roman" panose="02020603050405020304" pitchFamily="18" charset="0"/>
              </a:rPr>
              <a:t>and </a:t>
            </a:r>
            <a:r>
              <a:rPr lang="en-US" sz="2300" b="1" dirty="0">
                <a:latin typeface="Times New Roman" panose="02020603050405020304" pitchFamily="18" charset="0"/>
                <a:cs typeface="Times New Roman" panose="02020603050405020304" pitchFamily="18" charset="0"/>
              </a:rPr>
              <a:t>energy balances </a:t>
            </a:r>
            <a:r>
              <a:rPr lang="en-US" sz="2300" dirty="0">
                <a:latin typeface="Times New Roman" panose="02020603050405020304" pitchFamily="18" charset="0"/>
                <a:cs typeface="Times New Roman" panose="02020603050405020304" pitchFamily="18" charset="0"/>
              </a:rPr>
              <a:t>equations are mutually dependent on each other; hence, both should be solved simultaneously using numerical method/ software tools.</a:t>
            </a:r>
          </a:p>
          <a:p>
            <a:pPr algn="just"/>
            <a:endParaRPr lang="en-US"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0891CEE7-3FA4-29EE-4F7C-931EE00F10A8}"/>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23FDA976-B38A-4EC8-851D-4FD5675DB126}"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55</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5" name="Straight Connector 4">
            <a:extLst>
              <a:ext uri="{FF2B5EF4-FFF2-40B4-BE49-F238E27FC236}">
                <a16:creationId xmlns:a16="http://schemas.microsoft.com/office/drawing/2014/main" id="{F3C7C842-B544-5E17-0836-263518FCF3A5}"/>
              </a:ext>
            </a:extLst>
          </p:cNvPr>
          <p:cNvCxnSpPr>
            <a:cxnSpLocks/>
          </p:cNvCxnSpPr>
          <p:nvPr/>
        </p:nvCxnSpPr>
        <p:spPr>
          <a:xfrm flipV="1">
            <a:off x="14748" y="548227"/>
            <a:ext cx="9144000" cy="35435"/>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AF4185EF-E8AA-477F-5D6E-DF665CA77546}"/>
              </a:ext>
            </a:extLst>
          </p:cNvPr>
          <p:cNvCxnSpPr>
            <a:cxnSpLocks/>
          </p:cNvCxnSpPr>
          <p:nvPr/>
        </p:nvCxnSpPr>
        <p:spPr>
          <a:xfrm flipV="1">
            <a:off x="-76200" y="6183995"/>
            <a:ext cx="93726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8C97BAAF-4A21-5705-42E0-2975AFE97B88}"/>
              </a:ext>
            </a:extLst>
          </p:cNvPr>
          <p:cNvSpPr>
            <a:spLocks noGrp="1"/>
          </p:cNvSpPr>
          <p:nvPr>
            <p:ph type="title"/>
          </p:nvPr>
        </p:nvSpPr>
        <p:spPr>
          <a:xfrm>
            <a:off x="1066800" y="111607"/>
            <a:ext cx="5712515" cy="501872"/>
          </a:xfrm>
        </p:spPr>
        <p:txBody>
          <a:bodyPr>
            <a:noAutofit/>
          </a:bodyPr>
          <a:lstStyle/>
          <a:p>
            <a:pPr algn="l"/>
            <a:r>
              <a:rPr lang="en-US" sz="3200" b="1" dirty="0">
                <a:latin typeface="Times New Roman" panose="02020603050405020304" pitchFamily="18" charset="0"/>
                <a:cs typeface="Times New Roman" panose="02020603050405020304" pitchFamily="18" charset="0"/>
              </a:rPr>
              <a:t>6.6. Summary </a:t>
            </a:r>
          </a:p>
        </p:txBody>
      </p:sp>
      <p:sp>
        <p:nvSpPr>
          <p:cNvPr id="7" name="Slide Number Placeholder 5">
            <a:extLst>
              <a:ext uri="{FF2B5EF4-FFF2-40B4-BE49-F238E27FC236}">
                <a16:creationId xmlns:a16="http://schemas.microsoft.com/office/drawing/2014/main" id="{8E6DFD79-7EE5-B6B9-F93B-DA588E61516A}"/>
              </a:ext>
            </a:extLst>
          </p:cNvPr>
          <p:cNvSpPr txBox="1">
            <a:spLocks/>
          </p:cNvSpPr>
          <p:nvPr/>
        </p:nvSpPr>
        <p:spPr>
          <a:xfrm>
            <a:off x="1981200" y="6265070"/>
            <a:ext cx="1600200" cy="273844"/>
          </a:xfrm>
          <a:prstGeom prst="rect">
            <a:avLst/>
          </a:prstGeom>
        </p:spPr>
        <p:txBody>
          <a:bodyPr vert="horz" lIns="68580" tIns="34290" rIns="68580" bIns="3429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55</a:t>
            </a:fld>
            <a:endParaRPr kumimoji="0" lang="en-US" sz="9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709745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EA49C-386E-F71F-ED1C-965F5DDCA2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F7D4A-C980-6916-A499-D3AA3ED5D603}"/>
              </a:ext>
            </a:extLst>
          </p:cNvPr>
          <p:cNvSpPr>
            <a:spLocks noGrp="1"/>
          </p:cNvSpPr>
          <p:nvPr>
            <p:ph type="title"/>
          </p:nvPr>
        </p:nvSpPr>
        <p:spPr>
          <a:xfrm>
            <a:off x="1485900" y="326508"/>
            <a:ext cx="6172200" cy="457199"/>
          </a:xfrm>
        </p:spPr>
        <p:txBody>
          <a:bodyPr>
            <a:noAutofit/>
          </a:bodyPr>
          <a:lstStyle/>
          <a:p>
            <a:pPr algn="l"/>
            <a:r>
              <a:rPr lang="en-US" sz="32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DAC76877-BF5E-9E3E-41DD-4C9DF7E0EA90}"/>
              </a:ext>
            </a:extLst>
          </p:cNvPr>
          <p:cNvSpPr>
            <a:spLocks noGrp="1"/>
          </p:cNvSpPr>
          <p:nvPr>
            <p:ph idx="1"/>
          </p:nvPr>
        </p:nvSpPr>
        <p:spPr>
          <a:xfrm>
            <a:off x="283265" y="812076"/>
            <a:ext cx="8743950" cy="333751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Chemical Reaction Engineering, </a:t>
            </a:r>
            <a:r>
              <a:rPr lang="en-US" dirty="0" err="1">
                <a:latin typeface="Times New Roman" panose="02020603050405020304" pitchFamily="18" charset="0"/>
                <a:cs typeface="Times New Roman" panose="02020603050405020304" pitchFamily="18" charset="0"/>
              </a:rPr>
              <a:t>Levenspiel</a:t>
            </a:r>
            <a:r>
              <a:rPr lang="en-US" dirty="0">
                <a:latin typeface="Times New Roman" panose="02020603050405020304" pitchFamily="18" charset="0"/>
                <a:cs typeface="Times New Roman" panose="02020603050405020304" pitchFamily="18" charset="0"/>
              </a:rPr>
              <a:t>, O John </a:t>
            </a:r>
            <a:r>
              <a:rPr lang="en-US" dirty="0" err="1">
                <a:latin typeface="Times New Roman" panose="02020603050405020304" pitchFamily="18" charset="0"/>
                <a:cs typeface="Times New Roman" panose="02020603050405020304" pitchFamily="18" charset="0"/>
              </a:rPr>
              <a:t>Wiely</a:t>
            </a:r>
            <a:r>
              <a:rPr lang="en-US" dirty="0">
                <a:latin typeface="Times New Roman" panose="02020603050405020304" pitchFamily="18" charset="0"/>
                <a:cs typeface="Times New Roman" panose="02020603050405020304" pitchFamily="18" charset="0"/>
              </a:rPr>
              <a:t>&amp; Sons, 3</a:t>
            </a:r>
            <a:r>
              <a:rPr lang="en-US" baseline="30000" dirty="0">
                <a:latin typeface="Times New Roman" panose="02020603050405020304" pitchFamily="18" charset="0"/>
                <a:cs typeface="Times New Roman" panose="02020603050405020304" pitchFamily="18" charset="0"/>
              </a:rPr>
              <a:t>rd</a:t>
            </a:r>
            <a:r>
              <a:rPr lang="en-US" dirty="0">
                <a:latin typeface="Times New Roman" panose="02020603050405020304" pitchFamily="18" charset="0"/>
                <a:cs typeface="Times New Roman" panose="02020603050405020304" pitchFamily="18" charset="0"/>
              </a:rPr>
              <a:t> edition, 2011.</a:t>
            </a:r>
          </a:p>
          <a:p>
            <a:pPr algn="just">
              <a:lnSpc>
                <a:spcPct val="150000"/>
              </a:lnSpc>
            </a:pPr>
            <a:r>
              <a:rPr lang="en-US" dirty="0">
                <a:latin typeface="Times New Roman" panose="02020603050405020304" pitchFamily="18" charset="0"/>
                <a:cs typeface="Times New Roman" panose="02020603050405020304" pitchFamily="18" charset="0"/>
              </a:rPr>
              <a:t>Elements of Chemical Engineering, Fogler, HS Prentice- Hall Inc Prentice- Hall Inc, 5</a:t>
            </a:r>
            <a:r>
              <a:rPr lang="en-US" baseline="30000" dirty="0">
                <a:latin typeface="Times New Roman" panose="02020603050405020304" pitchFamily="18" charset="0"/>
                <a:cs typeface="Times New Roman" panose="02020603050405020304" pitchFamily="18" charset="0"/>
              </a:rPr>
              <a:t>th</a:t>
            </a:r>
            <a:r>
              <a:rPr lang="en-US" dirty="0">
                <a:latin typeface="Times New Roman" panose="02020603050405020304" pitchFamily="18" charset="0"/>
                <a:cs typeface="Times New Roman" panose="02020603050405020304" pitchFamily="18" charset="0"/>
              </a:rPr>
              <a:t> edition, 2015.</a:t>
            </a:r>
          </a:p>
          <a:p>
            <a:pPr marL="685800" lvl="2" indent="0" algn="ctr">
              <a:buNone/>
            </a:pPr>
            <a:endParaRPr lang="en-US" sz="2100" b="1" dirty="0">
              <a:latin typeface="Times New Roman" panose="02020603050405020304" pitchFamily="18" charset="0"/>
              <a:cs typeface="Times New Roman" panose="02020603050405020304" pitchFamily="18" charset="0"/>
            </a:endParaRPr>
          </a:p>
          <a:p>
            <a:pPr marL="0" indent="0">
              <a:buNone/>
            </a:pPr>
            <a:endParaRPr lang="en-US" dirty="0"/>
          </a:p>
        </p:txBody>
      </p:sp>
      <p:sp>
        <p:nvSpPr>
          <p:cNvPr id="5" name="Slide Number Placeholder 4">
            <a:extLst>
              <a:ext uri="{FF2B5EF4-FFF2-40B4-BE49-F238E27FC236}">
                <a16:creationId xmlns:a16="http://schemas.microsoft.com/office/drawing/2014/main" id="{497FC465-448C-42A1-4A63-A52EDD77224A}"/>
              </a:ext>
            </a:extLst>
          </p:cNvPr>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900" b="0" i="0" u="none" strike="noStrike" kern="1200" cap="none" spc="0" normalizeH="0" baseline="0" noProof="0">
                <a:ln>
                  <a:noFill/>
                </a:ln>
                <a:solidFill>
                  <a:prstClr val="black">
                    <a:tint val="75000"/>
                  </a:prstClr>
                </a:solidFill>
                <a:effectLst/>
                <a:uLnTx/>
                <a:uFillTx/>
                <a:latin typeface="Calibri"/>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56</a:t>
            </a:fld>
            <a:endParaRPr kumimoji="0" lang="en-US" sz="900" b="0" i="0" u="none" strike="noStrike" kern="1200" cap="none" spc="0" normalizeH="0" baseline="0" noProof="0">
              <a:ln>
                <a:noFill/>
              </a:ln>
              <a:solidFill>
                <a:prstClr val="black">
                  <a:tint val="75000"/>
                </a:prstClr>
              </a:solidFill>
              <a:effectLst/>
              <a:uLnTx/>
              <a:uFillTx/>
              <a:latin typeface="Calibri"/>
              <a:ea typeface="+mn-ea"/>
              <a:cs typeface="+mn-cs"/>
            </a:endParaRPr>
          </a:p>
        </p:txBody>
      </p:sp>
      <p:cxnSp>
        <p:nvCxnSpPr>
          <p:cNvPr id="6" name="Straight Connector 5">
            <a:extLst>
              <a:ext uri="{FF2B5EF4-FFF2-40B4-BE49-F238E27FC236}">
                <a16:creationId xmlns:a16="http://schemas.microsoft.com/office/drawing/2014/main" id="{3CAF3C81-D0FC-4333-E240-F20AF8F45C66}"/>
              </a:ext>
            </a:extLst>
          </p:cNvPr>
          <p:cNvCxnSpPr>
            <a:cxnSpLocks/>
          </p:cNvCxnSpPr>
          <p:nvPr/>
        </p:nvCxnSpPr>
        <p:spPr>
          <a:xfrm flipV="1">
            <a:off x="-29817" y="735254"/>
            <a:ext cx="9144000"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7" name="Straight Connector 6">
            <a:extLst>
              <a:ext uri="{FF2B5EF4-FFF2-40B4-BE49-F238E27FC236}">
                <a16:creationId xmlns:a16="http://schemas.microsoft.com/office/drawing/2014/main" id="{0A004906-8174-0779-64DD-55C696101DC2}"/>
              </a:ext>
            </a:extLst>
          </p:cNvPr>
          <p:cNvCxnSpPr>
            <a:cxnSpLocks/>
          </p:cNvCxnSpPr>
          <p:nvPr/>
        </p:nvCxnSpPr>
        <p:spPr>
          <a:xfrm flipV="1">
            <a:off x="0" y="6259446"/>
            <a:ext cx="9144000" cy="0"/>
          </a:xfrm>
          <a:prstGeom prst="line">
            <a:avLst/>
          </a:prstGeom>
        </p:spPr>
        <p:style>
          <a:lnRef idx="3">
            <a:schemeClr val="accent1"/>
          </a:lnRef>
          <a:fillRef idx="0">
            <a:schemeClr val="accent1"/>
          </a:fillRef>
          <a:effectRef idx="2">
            <a:schemeClr val="accent1"/>
          </a:effectRef>
          <a:fontRef idx="minor">
            <a:schemeClr val="tx1"/>
          </a:fontRef>
        </p:style>
      </p:cxnSp>
      <p:sp>
        <p:nvSpPr>
          <p:cNvPr id="4" name="Content Placeholder 2">
            <a:extLst>
              <a:ext uri="{FF2B5EF4-FFF2-40B4-BE49-F238E27FC236}">
                <a16:creationId xmlns:a16="http://schemas.microsoft.com/office/drawing/2014/main" id="{6AF10A07-8E49-784C-CF99-D0BE12E0A4C8}"/>
              </a:ext>
            </a:extLst>
          </p:cNvPr>
          <p:cNvSpPr txBox="1">
            <a:spLocks/>
          </p:cNvSpPr>
          <p:nvPr/>
        </p:nvSpPr>
        <p:spPr>
          <a:xfrm>
            <a:off x="1257300" y="3886201"/>
            <a:ext cx="6172200" cy="800099"/>
          </a:xfrm>
          <a:prstGeom prst="rect">
            <a:avLst/>
          </a:prstGeom>
        </p:spPr>
        <p:txBody>
          <a:bodyPr vert="horz" lIns="68580" tIns="34290" rIns="68580" bIns="3429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sz="5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
        <p:nvSpPr>
          <p:cNvPr id="9" name="Slide Number Placeholder 5">
            <a:extLst>
              <a:ext uri="{FF2B5EF4-FFF2-40B4-BE49-F238E27FC236}">
                <a16:creationId xmlns:a16="http://schemas.microsoft.com/office/drawing/2014/main" id="{92C0326C-233C-F745-8023-B6ED6D3D4313}"/>
              </a:ext>
            </a:extLst>
          </p:cNvPr>
          <p:cNvSpPr txBox="1">
            <a:spLocks/>
          </p:cNvSpPr>
          <p:nvPr/>
        </p:nvSpPr>
        <p:spPr>
          <a:xfrm>
            <a:off x="1600200" y="6307887"/>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92967440"/>
      </p:ext>
    </p:extLst>
  </p:cSld>
  <p:clrMapOvr>
    <a:masterClrMapping/>
  </p:clrMapOvr>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9674</TotalTime>
  <Words>5027</Words>
  <Application>Microsoft Office PowerPoint</Application>
  <PresentationFormat>On-screen Show (4:3)</PresentationFormat>
  <Paragraphs>480</Paragraphs>
  <Slides>56</Slides>
  <Notes>3</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56</vt:i4>
      </vt:variant>
    </vt:vector>
  </HeadingPairs>
  <TitlesOfParts>
    <vt:vector size="64" baseType="lpstr">
      <vt:lpstr>Arial</vt:lpstr>
      <vt:lpstr>Calibri</vt:lpstr>
      <vt:lpstr>Cambria Math</vt:lpstr>
      <vt:lpstr>Times New Roman</vt:lpstr>
      <vt:lpstr>Wingdings</vt:lpstr>
      <vt:lpstr>2_Office Theme</vt:lpstr>
      <vt:lpstr>3_Office Theme</vt:lpstr>
      <vt:lpstr>4_Office Theme</vt:lpstr>
      <vt:lpstr>PowerPoint Presentation</vt:lpstr>
      <vt:lpstr>PowerPoint Presentation</vt:lpstr>
      <vt:lpstr>PowerPoint Presentation</vt:lpstr>
      <vt:lpstr> 6.1. Introduction to non-isothermal ideal PFR   </vt:lpstr>
      <vt:lpstr>Cont’d</vt:lpstr>
      <vt:lpstr>Cont’d</vt:lpstr>
      <vt:lpstr>Cont’d</vt:lpstr>
      <vt:lpstr>6.2 . Non-isothermal PFR design parameters</vt:lpstr>
      <vt:lpstr>Cont’d</vt:lpstr>
      <vt:lpstr>Cont’d</vt:lpstr>
      <vt:lpstr>Cont’d</vt:lpstr>
      <vt:lpstr>Cont’d</vt:lpstr>
      <vt:lpstr>6.3. Space time and volume of non-isothermal PFR </vt:lpstr>
      <vt:lpstr>Cont’d</vt:lpstr>
      <vt:lpstr>Cont’d</vt:lpstr>
      <vt:lpstr> 6.3.2.  Volume of non-isothermal PFR  </vt:lpstr>
      <vt:lpstr>Cont’d </vt:lpstr>
      <vt:lpstr> 6.4. Performance measures for non-isothermal PFR  </vt:lpstr>
      <vt:lpstr>Cont’d </vt:lpstr>
      <vt:lpstr>Cont’d </vt:lpstr>
      <vt:lpstr>Activity 6.1 </vt:lpstr>
      <vt:lpstr>Cont’d</vt:lpstr>
      <vt:lpstr>Cont’d</vt:lpstr>
      <vt:lpstr>Cont’d</vt:lpstr>
      <vt:lpstr> 6.5. Non-isothermal PFR design equations    </vt:lpstr>
      <vt:lpstr>Cont’d</vt:lpstr>
      <vt:lpstr>Cont’d</vt:lpstr>
      <vt:lpstr>Cont’d</vt:lpstr>
      <vt:lpstr>Cont’d</vt:lpstr>
      <vt:lpstr>Cont’d</vt:lpstr>
      <vt:lpstr>6.5.2. Energy balance equation </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6.2. </vt:lpstr>
      <vt:lpstr>Cont’d </vt:lpstr>
      <vt:lpstr>Cont’d </vt:lpstr>
      <vt:lpstr>Cont’d </vt:lpstr>
      <vt:lpstr>Cont’d </vt:lpstr>
      <vt:lpstr>Cont’d </vt:lpstr>
      <vt:lpstr>Cont’d </vt:lpstr>
      <vt:lpstr>Cont’d </vt:lpstr>
      <vt:lpstr>Cont’d </vt:lpstr>
      <vt:lpstr>Cont’d </vt:lpstr>
      <vt:lpstr>6.6. Summary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lenovo</cp:lastModifiedBy>
  <cp:revision>580</cp:revision>
  <cp:lastPrinted>2023-11-16T17:14:22Z</cp:lastPrinted>
  <dcterms:created xsi:type="dcterms:W3CDTF">2020-03-18T08:14:23Z</dcterms:created>
  <dcterms:modified xsi:type="dcterms:W3CDTF">2025-10-06T13:48:02Z</dcterms:modified>
</cp:coreProperties>
</file>