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20" r:id="rId3"/>
  </p:sldMasterIdLst>
  <p:notesMasterIdLst>
    <p:notesMasterId r:id="rId50"/>
  </p:notesMasterIdLst>
  <p:handoutMasterIdLst>
    <p:handoutMasterId r:id="rId51"/>
  </p:handoutMasterIdLst>
  <p:sldIdLst>
    <p:sldId id="256" r:id="rId4"/>
    <p:sldId id="371" r:id="rId5"/>
    <p:sldId id="372" r:id="rId6"/>
    <p:sldId id="373" r:id="rId7"/>
    <p:sldId id="376" r:id="rId8"/>
    <p:sldId id="374" r:id="rId9"/>
    <p:sldId id="375" r:id="rId10"/>
    <p:sldId id="384" r:id="rId11"/>
    <p:sldId id="388" r:id="rId12"/>
    <p:sldId id="386" r:id="rId13"/>
    <p:sldId id="387" r:id="rId14"/>
    <p:sldId id="378" r:id="rId15"/>
    <p:sldId id="379" r:id="rId16"/>
    <p:sldId id="381" r:id="rId17"/>
    <p:sldId id="380" r:id="rId18"/>
    <p:sldId id="382" r:id="rId19"/>
    <p:sldId id="389" r:id="rId20"/>
    <p:sldId id="411" r:id="rId21"/>
    <p:sldId id="412" r:id="rId22"/>
    <p:sldId id="413" r:id="rId23"/>
    <p:sldId id="414" r:id="rId24"/>
    <p:sldId id="415" r:id="rId25"/>
    <p:sldId id="390" r:id="rId26"/>
    <p:sldId id="391" r:id="rId27"/>
    <p:sldId id="393" r:id="rId28"/>
    <p:sldId id="394" r:id="rId29"/>
    <p:sldId id="409" r:id="rId30"/>
    <p:sldId id="408" r:id="rId31"/>
    <p:sldId id="410" r:id="rId32"/>
    <p:sldId id="396" r:id="rId33"/>
    <p:sldId id="395" r:id="rId34"/>
    <p:sldId id="397" r:id="rId35"/>
    <p:sldId id="398" r:id="rId36"/>
    <p:sldId id="400" r:id="rId37"/>
    <p:sldId id="352" r:id="rId38"/>
    <p:sldId id="354" r:id="rId39"/>
    <p:sldId id="356" r:id="rId40"/>
    <p:sldId id="402" r:id="rId41"/>
    <p:sldId id="403" r:id="rId42"/>
    <p:sldId id="406" r:id="rId43"/>
    <p:sldId id="417" r:id="rId44"/>
    <p:sldId id="418" r:id="rId45"/>
    <p:sldId id="419" r:id="rId46"/>
    <p:sldId id="420" r:id="rId47"/>
    <p:sldId id="416" r:id="rId48"/>
    <p:sldId id="407" r:id="rId49"/>
  </p:sldIdLst>
  <p:sldSz cx="12192000" cy="6858000"/>
  <p:notesSz cx="9144000" cy="69802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3FD13AE-11A0-4ECE-8521-9AD4D4354C2F}">
          <p14:sldIdLst>
            <p14:sldId id="256"/>
            <p14:sldId id="371"/>
            <p14:sldId id="372"/>
            <p14:sldId id="373"/>
            <p14:sldId id="376"/>
            <p14:sldId id="374"/>
            <p14:sldId id="375"/>
            <p14:sldId id="384"/>
            <p14:sldId id="388"/>
            <p14:sldId id="386"/>
            <p14:sldId id="387"/>
            <p14:sldId id="378"/>
            <p14:sldId id="379"/>
            <p14:sldId id="381"/>
            <p14:sldId id="380"/>
            <p14:sldId id="382"/>
            <p14:sldId id="389"/>
            <p14:sldId id="411"/>
            <p14:sldId id="412"/>
            <p14:sldId id="413"/>
            <p14:sldId id="414"/>
            <p14:sldId id="415"/>
            <p14:sldId id="390"/>
            <p14:sldId id="391"/>
            <p14:sldId id="393"/>
            <p14:sldId id="394"/>
            <p14:sldId id="409"/>
            <p14:sldId id="408"/>
            <p14:sldId id="410"/>
            <p14:sldId id="396"/>
            <p14:sldId id="395"/>
            <p14:sldId id="397"/>
            <p14:sldId id="398"/>
            <p14:sldId id="400"/>
            <p14:sldId id="352"/>
            <p14:sldId id="354"/>
            <p14:sldId id="356"/>
            <p14:sldId id="402"/>
            <p14:sldId id="403"/>
            <p14:sldId id="406"/>
            <p14:sldId id="417"/>
            <p14:sldId id="418"/>
            <p14:sldId id="419"/>
            <p14:sldId id="420"/>
            <p14:sldId id="416"/>
            <p14:sldId id="40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835" y="9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962400" cy="35022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1"/>
            <a:ext cx="3962400" cy="35022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34A79B-E224-4245-9E46-FE664A3CEAF0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630015"/>
            <a:ext cx="3962400" cy="35022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630015"/>
            <a:ext cx="3962400" cy="35022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980A6E-2B3D-4BEF-9261-1A8538DBB3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8267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08T16:02:19.82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08T16:02:19.82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24575,'0'0'-8191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08T16:13:54.36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3655 1244 24575,'-17'-17'0,"3"2"0,0 1 0,-1 1 0,-19-13 0,1 5 0,-5-6 0,-1 2 0,-1 2 0,-1 1 0,-72-25 0,58 30 0,2-2 0,-103-51 0,23 7 0,17 9 0,-363-185 0,399 195 0,54 28 0,-48-20 0,-105-25 0,11 4 0,56 13 0,-369-150 0,452 183 0,0 1 0,-1 1 0,0 1 0,0 2 0,-42-3 0,-152 3 0,157 7 0,-295-19 0,340 16 0,1 1 0,-1 0 0,0 2 0,-40 6 0,56-6 0,0 1 0,0-1 0,0 1 0,0 1 0,0-1 0,0 1 0,1 0 0,0 0 0,-1 0 0,1 1 0,0 0 0,1 0 0,-1 0 0,1 1 0,0 0 0,0-1 0,0 1 0,1 1 0,-1-1 0,1 0 0,-3 9 0,3-6 0,0 0 0,1 1 0,0-1 0,1 1 0,0-1 0,0 1 0,0-1 0,1 1 0,1 0 0,0-1 0,0 1 0,0 0 0,1-1 0,0 0 0,1 1 0,0-1 0,0 0 0,1 0 0,0-1 0,0 1 0,1-1 0,0 0 0,0 0 0,0 0 0,1-1 0,0 0 0,1 0 0,-1 0 0,14 8 0,27 16 0,89 41 0,-109-58 0,122 53 0,-140-62 0,-1 0 0,1 0 0,0 0 0,0-1 0,0-1 0,1 1 0,-1-1 0,0-1 0,1 0 0,0 0 0,17-2 0,-23 1 0,0-1 0,1 0 0,-1 0 0,0-1 0,1 1 0,-1-1 0,0 0 0,0 0 0,0 0 0,-1-1 0,1 1 0,0-1 0,-1 0 0,0 0 0,0 0 0,0 0 0,0-1 0,0 1 0,0-1 0,-1 0 0,0 0 0,0 0 0,0 0 0,0 0 0,-1 0 0,3-8 0,0-6-227,-1 0-1,0-1 1,-2 1-1,0 0 1,-2-26-1,-4 8-6598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08T16:13:54.36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145 141 24575,'63'1'0,"-7"0"0,86-9 0,-126 6 0,0 0 0,0-2 0,-1 0 0,1-1 0,-1 0 0,0-2 0,0 1 0,-1-2 0,25-16 0,-37 23 0,0-1 0,0 1 0,0-1 0,0 1 0,0-1 0,0 0 0,-1 0 0,1 0 0,-1 0 0,1 0 0,-1 0 0,0 0 0,0 0 0,0 0 0,0-1 0,0 1 0,1-4 0,-3 5 0,1 0 0,-1-1 0,1 1 0,-1 0 0,1 0 0,-1-1 0,0 1 0,0 0 0,1 0 0,-1 0 0,0 0 0,0 0 0,0 0 0,0 0 0,0 0 0,-1 0 0,1 0 0,0 1 0,0-1 0,0 0 0,-1 1 0,1-1 0,0 1 0,-1 0 0,1-1 0,0 1 0,-1 0 0,1 0 0,-1 0 0,-1 0 0,-20-3 0,0 1 0,0 1 0,0 2 0,0 0 0,0 1 0,-37 9 0,-51 4 0,100-15 0,-1 1 0,1 1 0,0-1 0,0 2 0,0 0 0,-13 5 0,17-5 0,1 0 0,0 1 0,0-1 0,1 2 0,-1-1 0,1 1 0,0-1 0,0 1 0,0 1 0,1-1 0,-5 9 0,-5 7 0,1 2 0,1 0 0,2 0 0,0 1 0,1 0 0,-8 41 0,8-21 0,3 1 0,-2 89 0,9-120 0,0 0 0,0 1 0,2-1 0,0 0 0,0 0 0,1-1 0,1 1 0,0-1 0,1 0 0,0 0 0,16 22 0,-2-8 0,2 0 0,1-2 0,47 42 0,-66-63 0,0-1 0,0 1 0,1-1 0,-1 0 0,1 0 0,-1-1 0,1 0 0,0 1 0,0-2 0,0 1 0,9 2 0,-11-4 0,0 0 0,0 0 0,-1-1 0,1 1 0,0 0 0,-1-1 0,1 0 0,-1 0 0,1 0 0,0 0 0,-1 0 0,0 0 0,1 0 0,-1-1 0,0 1 0,0-1 0,1 0 0,-1 0 0,-1 0 0,1 0 0,0 0 0,0 0 0,-1 0 0,1 0 0,1-4 0,5-11 0,-1-1 0,0 0 0,-1 0 0,-1-1 0,-1 1 0,-1-1 0,0 0 0,-1 0 0,-2-28 0,0 43 0,0 0 0,0 0 0,-1 0 0,0 0 0,0 0 0,0 0 0,0 0 0,-3-6 0,3 9 0,1 0 0,0 1 0,-1-1 0,1 1 0,0-1 0,-1 1 0,1-1 0,-1 1 0,1 0 0,-1-1 0,1 1 0,-1 0 0,1-1 0,-1 1 0,1 0 0,-1-1 0,1 1 0,-1 0 0,0 0 0,1 0 0,-1 0 0,1 0 0,-2-1 0,1 2 0,0-1 0,-1 0 0,1 1 0,0-1 0,0 1 0,0 0 0,0-1 0,-1 1 0,1 0 0,0-1 0,0 1 0,0 0 0,1 0 0,-1 0 0,-2 2 0,-13 18 0,0 1 0,2 0 0,0 2 0,2-1 0,-14 38 0,3 2 0,-14 66 0,34-121 0,1 1 0,0-1 0,1 1 0,0-1 0,0 1 0,1-1 0,0 1 0,0-1 0,1 1 0,0 0 0,1-1 0,0 0 0,0 1 0,1-1 0,0 0 0,7 14 0,15 23 0,3-2 0,41 52 0,-50-70 0,3 1 0,2 0 0,1-2 0,1-1 0,41 28 0,-45-34 0,-3-4 0,0-1 0,1 0 0,1-2 0,0 0 0,40 12 0,117 22 0,-147-37 0,536 97 0,-202-74 0,-1-31 0,-201-2 0,416 0 0,-550 2-1365,-1-2-5461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08T16:17:49.289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1 173 24575,'2'1'0,"-1"0"0,1-1 0,0 1 0,-1 0 0,1 0 0,0 0 0,-1 1 0,1-1 0,-1 0 0,0 1 0,1-1 0,-1 0 0,0 1 0,2 2 0,14 14 0,117 49 0,-109-55 0,0 0 0,32 9 0,12 5 0,-13-4 0,-29-12 0,47 26 0,-50-24 0,1-1 0,32 10 0,11 5 0,-49-19 0,0-1 0,0-1 0,30 3 0,2 2 0,4 5 0,-38-9 0,0-2 0,1 1 0,31 2 0,63 7 0,-74-8 0,59 3 0,-83-9 0,0-1 0,0 0 0,-1-1 0,1-1 0,-1 0 0,1-1 0,-1 0 0,23-12 0,-28 13 0,11-5 0,1 0 0,-2-1 0,1-1 0,-1-1 0,-1-1 0,0 0 0,26-25 0,-24 17 0,4-3 0,-2-1 0,21-30 0,-36 45 0,-1 0 0,0 0 0,0 0 0,-1-1 0,0 0 0,-1 0 0,0 0 0,-1 0 0,0 0 0,1-18 0,-2 13 0,-1 0 0,0-1 0,-1 1 0,-1 0 0,-5-24 0,5 34 0,1 1 0,0 0 0,-1 0 0,0 0 0,0 0 0,0 0 0,-1 0 0,1 1 0,-1-1 0,0 1 0,0 0 0,0 0 0,0 0 0,0 0 0,-1 0 0,1 1 0,-1-1 0,0 1 0,0 0 0,0 0 0,0 0 0,0 1 0,0 0 0,-5-2 0,-24-1 0,0 1 0,1 2 0,-60 4 0,8 1 0,-109-4-1365,169 0-5461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08T16:02:19.82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24575,'0'0'-8191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08T16:02:19.82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24575,'0'0'-8191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08T16:02:19.82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92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92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E2327A-0A1D-437B-AE72-A7988A3E150F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8088" y="873125"/>
            <a:ext cx="4187825" cy="23558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59150"/>
            <a:ext cx="7315200" cy="27479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30988"/>
            <a:ext cx="3962400" cy="349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630988"/>
            <a:ext cx="3962400" cy="349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4D19F9-6DAD-4E11-AB62-BAB2728867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568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56E1A-04BD-4519-A736-BC2FB720ECD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1148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7D7532-4523-28E3-78A4-A83CF21973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2DF238-F63A-DC8E-752B-510B5EF641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80D01A-E8DE-E7AA-F9CC-C6D0F91754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0657BC-5722-CC21-2286-E76E35562C3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56E1A-04BD-4519-A736-BC2FB720ECD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83582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17EE05-1141-A363-8DD6-6FC2C852CA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D7041E-9A2E-6CF7-82D2-188B300CFA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68ED1D-3154-9B5F-AD74-B111D148AB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BAB2C5-B8BA-5001-AAD5-997E87FA945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56E1A-04BD-4519-A736-BC2FB720ECD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65246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B63A3-BD19-4DD8-BD9F-03533B526A9F}" type="datetime4">
              <a:rPr lang="en-US" smtClean="0"/>
              <a:t>October 25,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233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72D13-55B8-4514-8C2F-F08D0AF3DE27}" type="datetime4">
              <a:rPr lang="en-US" smtClean="0"/>
              <a:t>October 25,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015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AAB6-01FB-43F5-8E1A-A0881B2A4B38}" type="datetime4">
              <a:rPr lang="en-US" smtClean="0"/>
              <a:t>October 25,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317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04C21-B708-401B-8D4D-E1CA049C6C62}" type="datetime4">
              <a:rPr lang="en-US" smtClean="0"/>
              <a:t>October 25,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24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E7870-FBDC-4376-88F1-681E4297BBF5}" type="datetime4">
              <a:rPr lang="en-US" smtClean="0"/>
              <a:t>October 25, 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966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FA85F-2584-4831-9AD9-4609C6184CF1}" type="datetime4">
              <a:rPr lang="en-US" smtClean="0"/>
              <a:t>October 25, 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272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2AB58-D1CC-46DC-9D5A-A5EF33A2B2BB}" type="datetime4">
              <a:rPr lang="en-US" smtClean="0"/>
              <a:t>October 25, 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400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67A86-034C-4751-8615-6CFC85CE6375}" type="datetime4">
              <a:rPr lang="en-US" smtClean="0"/>
              <a:t>October 25,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256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958B2-4461-4E69-B9EF-BA68F868B71D}" type="datetime4">
              <a:rPr lang="en-US" smtClean="0"/>
              <a:t>October 25,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087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5F5A1-E3D3-4F93-8983-35F46D8BA6BE}" type="datetime4">
              <a:rPr lang="en-US" smtClean="0"/>
              <a:t>October 25,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807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86344-D505-4806-A467-DF1A30D64F47}" type="datetime4">
              <a:rPr lang="en-US" smtClean="0"/>
              <a:t>October 25,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9994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4DBE9-4BE5-4FE5-955B-8EBE1E968B6F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817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6CBA8-9D90-4996-973E-008546B1C2EC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0701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699F2-4D1C-4395-887E-A26D312C0509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3922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F4BD7-D12C-4637-A5B1-1749B816C376}" type="datetime1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2234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922CC-10DC-4CA0-A2FE-99C060E39727}" type="datetime1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1944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C29F-C9D5-41E3-B4E1-E12EB64216B8}" type="datetime1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5680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BB9F0-7BFF-42EE-B7D5-746C3FB819BB}" type="datetime1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3846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3B28-A098-4799-8BAD-AA9750CD083E}" type="datetime1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847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F4DDC-30ED-4AE6-84FC-4B96DAE0E2FF}" type="datetime1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2403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46635-8E95-423B-9C0C-102FA32F1EFE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5289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7FB8B-A52C-4170-A59D-4738C808BE82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553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7D411-B2BE-4224-A9FA-A403142C7FD8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7246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0853-D8F3-450C-890C-AE75FF931CFE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3270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6ECD4-4891-48D0-949B-F68AEA5D1886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7882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BF598-2524-48EB-BB5E-671C2806E1D4}" type="datetime1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1606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8E3C9-529D-4A01-BAC8-B727876B71DD}" type="datetime1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9996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9A3D9-7E29-43AC-8023-D80A23DC3E7E}" type="datetime1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9572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41FE4-F8B2-48DC-B7D4-69C966175052}" type="datetime1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9303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ACC55-319C-42B2-82A3-A1681959204B}" type="datetime1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11888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CFFF0-294E-47A3-9A2A-35E8188DAC94}" type="datetime1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66329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923D2-C7FA-43C0-B972-C6EEBB96613C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3782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EDAA-AFA4-4522-AA55-53A7000B1C76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018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998B7-BD2C-4A24-B467-68D4371E25DA}" type="datetime4">
              <a:rPr lang="en-US" smtClean="0"/>
              <a:t>October 25,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095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F3AF44-F07B-42B4-B2F3-E9968597B309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616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B8C45-C5BB-4693-819E-DD67E875CC66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07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png"/><Relationship Id="rId3" Type="http://schemas.openxmlformats.org/officeDocument/2006/relationships/image" Target="../media/image150.png"/><Relationship Id="rId7" Type="http://schemas.openxmlformats.org/officeDocument/2006/relationships/customXml" Target="../ink/ink4.xml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0.png"/><Relationship Id="rId10" Type="http://schemas.openxmlformats.org/officeDocument/2006/relationships/image" Target="../media/image19.png"/><Relationship Id="rId4" Type="http://schemas.openxmlformats.org/officeDocument/2006/relationships/customXml" Target="../ink/ink3.xml"/><Relationship Id="rId9" Type="http://schemas.openxmlformats.org/officeDocument/2006/relationships/customXml" Target="../ink/ink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ustomXml" Target="../ink/ink6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ustomXml" Target="../ink/ink7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ustomXml" Target="../ink/ink8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0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0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52939" y="838200"/>
            <a:ext cx="10565295" cy="334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Reaction Engineering II- Reactor Design (ChEg 4101)</a:t>
            </a:r>
          </a:p>
          <a:p>
            <a:pPr algn="ctr">
              <a:lnSpc>
                <a:spcPct val="150000"/>
              </a:lnSpc>
              <a:defRPr/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Prerequisite: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Reaction Engineering I-Reaction Kinetics (ChEg3104)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Lecture 7: Design of Isothermal Ideal Continuous Stirred Tank Reactor </a:t>
            </a:r>
          </a:p>
          <a:p>
            <a:pPr algn="ctr">
              <a:lnSpc>
                <a:spcPct val="150000"/>
              </a:lnSpc>
              <a:defRPr/>
            </a:pPr>
            <a:r>
              <a:rPr lang="en-US" alt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Week 7</a:t>
            </a:r>
            <a:endParaRPr lang="en-US" alt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Adamu Esubalew (PhD, ChEg)  </a:t>
            </a:r>
          </a:p>
          <a:p>
            <a:pPr algn="ctr">
              <a:lnSpc>
                <a:spcPct val="150000"/>
              </a:lnSpc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Addis Ababa,  Ethiopia </a:t>
            </a:r>
            <a:endParaRPr lang="en-US" alt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3FF2B-177C-4FEF-95FA-38B29EE36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437861" y="6391469"/>
            <a:ext cx="2133600" cy="365125"/>
          </a:xfrm>
        </p:spPr>
        <p:txBody>
          <a:bodyPr/>
          <a:lstStyle/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20DE7A6-5C5A-4034-8F1B-6155DB5659CB}"/>
              </a:ext>
            </a:extLst>
          </p:cNvPr>
          <p:cNvCxnSpPr>
            <a:cxnSpLocks/>
          </p:cNvCxnSpPr>
          <p:nvPr/>
        </p:nvCxnSpPr>
        <p:spPr>
          <a:xfrm>
            <a:off x="-69574" y="466530"/>
            <a:ext cx="12364278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D3CF04B-712D-4599-9DA8-952DF023918D}"/>
              </a:ext>
            </a:extLst>
          </p:cNvPr>
          <p:cNvCxnSpPr>
            <a:cxnSpLocks/>
          </p:cNvCxnSpPr>
          <p:nvPr/>
        </p:nvCxnSpPr>
        <p:spPr>
          <a:xfrm>
            <a:off x="-69574" y="6391469"/>
            <a:ext cx="12364278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994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197"/>
    </mc:Choice>
    <mc:Fallback xmlns="">
      <p:transition spd="slow" advTm="6119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C6B3ED-BB09-3FAF-D517-C6879C882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EBDAE5D-0E8A-14ED-F6EB-3CF40118B851}"/>
              </a:ext>
            </a:extLst>
          </p:cNvPr>
          <p:cNvSpPr/>
          <p:nvPr/>
        </p:nvSpPr>
        <p:spPr>
          <a:xfrm>
            <a:off x="944217" y="838200"/>
            <a:ext cx="10992679" cy="3246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the end of the lecture, you will be able to: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characteristics of continuous stirred tank reactor (CSTR),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space time and volume required for isothermal ideal CSTR, and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design isothermal ideal CSTR using materials and energy balance equations.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8D088E-2994-4724-FDC5-3EBE965A5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623392" y="6307886"/>
            <a:ext cx="2133600" cy="365125"/>
          </a:xfrm>
        </p:spPr>
        <p:txBody>
          <a:bodyPr/>
          <a:lstStyle/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77A13B4-4228-BD01-355B-5CF22B26BF3B}"/>
              </a:ext>
            </a:extLst>
          </p:cNvPr>
          <p:cNvCxnSpPr>
            <a:cxnSpLocks/>
          </p:cNvCxnSpPr>
          <p:nvPr/>
        </p:nvCxnSpPr>
        <p:spPr>
          <a:xfrm>
            <a:off x="-69574" y="838200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E0D1F73-468A-0C98-D343-F56E94F52AD4}"/>
              </a:ext>
            </a:extLst>
          </p:cNvPr>
          <p:cNvCxnSpPr>
            <a:cxnSpLocks/>
          </p:cNvCxnSpPr>
          <p:nvPr/>
        </p:nvCxnSpPr>
        <p:spPr>
          <a:xfrm>
            <a:off x="-69574" y="623183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B837E0A8-1833-6F2D-D45F-C3DB9442E3DA}"/>
              </a:ext>
            </a:extLst>
          </p:cNvPr>
          <p:cNvSpPr txBox="1"/>
          <p:nvPr/>
        </p:nvSpPr>
        <p:spPr>
          <a:xfrm>
            <a:off x="2286001" y="184989"/>
            <a:ext cx="67055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96147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40"/>
    </mc:Choice>
    <mc:Fallback xmlns="">
      <p:transition spd="slow" advTm="3184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1BF661-300A-1593-6614-24D94BE2A6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C76C2B5-3236-CB98-24CA-907AAD7A65B2}"/>
              </a:ext>
            </a:extLst>
          </p:cNvPr>
          <p:cNvSpPr/>
          <p:nvPr/>
        </p:nvSpPr>
        <p:spPr>
          <a:xfrm>
            <a:off x="1897546" y="134316"/>
            <a:ext cx="8610600" cy="742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 outlines </a:t>
            </a:r>
            <a:endParaRPr lang="en-US" alt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BBB1F2-29A9-8FC3-07BA-BF1894194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421295" y="6373974"/>
            <a:ext cx="2133600" cy="365125"/>
          </a:xfrm>
        </p:spPr>
        <p:txBody>
          <a:bodyPr/>
          <a:lstStyle/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2552405-2DB8-9044-759D-90AB1A17E3B7}"/>
              </a:ext>
            </a:extLst>
          </p:cNvPr>
          <p:cNvCxnSpPr>
            <a:cxnSpLocks/>
          </p:cNvCxnSpPr>
          <p:nvPr/>
        </p:nvCxnSpPr>
        <p:spPr>
          <a:xfrm>
            <a:off x="-69574" y="816133"/>
            <a:ext cx="1226157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53DD824-EB9E-B6DB-278F-D2AA3AD23466}"/>
              </a:ext>
            </a:extLst>
          </p:cNvPr>
          <p:cNvCxnSpPr>
            <a:cxnSpLocks/>
          </p:cNvCxnSpPr>
          <p:nvPr/>
        </p:nvCxnSpPr>
        <p:spPr>
          <a:xfrm>
            <a:off x="-34787" y="6313281"/>
            <a:ext cx="1226157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FE4D9607-B42B-5249-B853-213A39CD3040}"/>
              </a:ext>
            </a:extLst>
          </p:cNvPr>
          <p:cNvSpPr/>
          <p:nvPr/>
        </p:nvSpPr>
        <p:spPr>
          <a:xfrm>
            <a:off x="1719469" y="1087875"/>
            <a:ext cx="9823173" cy="3538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§"/>
              <a:defRPr/>
            </a:pP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Introduction to continuous stirred tank reactor (CSTR)</a:t>
            </a:r>
          </a:p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§"/>
              <a:defRPr/>
            </a:pP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Design parameters for CSTR </a:t>
            </a:r>
          </a:p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§"/>
              <a:defRPr/>
            </a:pP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Performance measures for CSTR</a:t>
            </a:r>
          </a:p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§"/>
              <a:defRPr/>
            </a:pP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Design of isothermal ideal CSTR using materials and energy balance equations  </a:t>
            </a:r>
          </a:p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§"/>
              <a:defRPr/>
            </a:pP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Summary </a:t>
            </a:r>
          </a:p>
          <a:p>
            <a:pPr>
              <a:lnSpc>
                <a:spcPct val="120000"/>
              </a:lnSpc>
              <a:defRPr/>
            </a:pPr>
            <a:endParaRPr lang="en-US" altLang="en-US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88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289"/>
    </mc:Choice>
    <mc:Fallback xmlns="">
      <p:transition spd="slow" advTm="6028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82707-5D26-6E61-2FB1-17812A959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34" y="135420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7.1 Introduction to continuous stirred tank reactor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BCD39E-4ECC-4317-F6FA-23EA90F5DD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322" y="639740"/>
            <a:ext cx="11569147" cy="5486425"/>
          </a:xfrm>
        </p:spPr>
        <p:txBody>
          <a:bodyPr/>
          <a:lstStyle/>
          <a:p>
            <a:pPr marL="0" indent="0" algn="just">
              <a:buNone/>
            </a:pPr>
            <a:r>
              <a:rPr lang="en-US" sz="23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Continuous stirred tank reactor (CSTR): </a:t>
            </a:r>
            <a:r>
              <a:rPr lang="en-US" sz="23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It is a vessel in which reactants are continuously flow into a reactor, and products are continuously flow out from a reactor during chemical reaction.</a:t>
            </a:r>
          </a:p>
          <a:p>
            <a:pPr marL="0" indent="0" algn="just">
              <a:buNone/>
            </a:pPr>
            <a:r>
              <a:rPr lang="en-US" sz="23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Consider the following </a:t>
            </a:r>
            <a:r>
              <a:rPr lang="en-US" sz="23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Figure 7.1 which depicts </a:t>
            </a:r>
            <a:r>
              <a:rPr lang="en-US" sz="23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ideal CSTR </a:t>
            </a:r>
            <a:r>
              <a:rPr lang="en-US" sz="23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(</a:t>
            </a:r>
            <a:r>
              <a:rPr lang="en-US" sz="23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Levenspiel</a:t>
            </a:r>
            <a:r>
              <a:rPr lang="en-US" sz="23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, 2011, pg.94). </a:t>
            </a:r>
          </a:p>
          <a:p>
            <a:pPr marL="0" indent="0" algn="just">
              <a:buNone/>
            </a:pPr>
            <a:r>
              <a:rPr lang="en-US" sz="23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The reactants concentration in the reactor is equal to at the exit concentration level;  low reaction rate  takes placed; and low conversion is obtained.</a:t>
            </a:r>
          </a:p>
          <a:p>
            <a:pPr marL="0" indent="0" algn="just">
              <a:buNone/>
            </a:pPr>
            <a:r>
              <a:rPr lang="en-US" sz="23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To get higher conversion, one needs a larger volume of reactor and this is one of the disadvantages of such a reactor.</a:t>
            </a:r>
          </a:p>
          <a:p>
            <a:pPr marL="82296" indent="0">
              <a:buNone/>
            </a:pPr>
            <a:endParaRPr lang="en-US" sz="24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83DBBB-9733-2DFF-0371-589CF46BC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4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9DF7450-00AD-5CE7-C3E8-78FCE0987609}"/>
              </a:ext>
            </a:extLst>
          </p:cNvPr>
          <p:cNvCxnSpPr>
            <a:cxnSpLocks/>
          </p:cNvCxnSpPr>
          <p:nvPr/>
        </p:nvCxnSpPr>
        <p:spPr>
          <a:xfrm>
            <a:off x="-96080" y="592618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E14CD0E-0BDF-0838-6A2A-CED5FC86B481}"/>
              </a:ext>
            </a:extLst>
          </p:cNvPr>
          <p:cNvCxnSpPr>
            <a:cxnSpLocks/>
          </p:cNvCxnSpPr>
          <p:nvPr/>
        </p:nvCxnSpPr>
        <p:spPr>
          <a:xfrm>
            <a:off x="-96080" y="6438591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61A3996-DF72-40CE-A04E-FB74C1686EF0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6D5FD1F-06DE-2592-D337-F9B7EA26CC33}"/>
              </a:ext>
            </a:extLst>
          </p:cNvPr>
          <p:cNvSpPr txBox="1"/>
          <p:nvPr/>
        </p:nvSpPr>
        <p:spPr>
          <a:xfrm>
            <a:off x="1191073" y="6006135"/>
            <a:ext cx="39587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Figure 7.1. 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CSTR</a:t>
            </a:r>
            <a:endParaRPr lang="en-US" sz="24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3D66A93-0147-BA13-0A86-59180B3388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634" y="3657285"/>
            <a:ext cx="4178105" cy="246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228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6C7B02-17CE-51A7-B097-8A1B9F8C8C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5F32C-484D-C4C1-A4CC-6A2DCC925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28899E-15AB-8C27-157F-8FC79DC784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896" y="817977"/>
            <a:ext cx="11499574" cy="5308188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CSTR  is also  referred to as  mixed flow reactor or back-mix reactor.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CSTR is versatile and efficient systems for carrying out continuous chemical reactions.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typically used for liquid-phase reactions.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no time dependence or position dependence of the temperature, concentration, or reaction rate inside the CSTR. i.e. every variable is the same at every point inside the reactor.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3F1678-E96C-B0F0-8069-C1432A067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5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513F21B-80B0-D22F-EAC5-F178E9978423}"/>
              </a:ext>
            </a:extLst>
          </p:cNvPr>
          <p:cNvCxnSpPr>
            <a:cxnSpLocks/>
          </p:cNvCxnSpPr>
          <p:nvPr/>
        </p:nvCxnSpPr>
        <p:spPr>
          <a:xfrm>
            <a:off x="-96079" y="774906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D6E1C9F-EB67-391A-CB46-7AA360082BBF}"/>
              </a:ext>
            </a:extLst>
          </p:cNvPr>
          <p:cNvCxnSpPr>
            <a:cxnSpLocks/>
          </p:cNvCxnSpPr>
          <p:nvPr/>
        </p:nvCxnSpPr>
        <p:spPr>
          <a:xfrm>
            <a:off x="-96080" y="6391469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A607204-48BD-669D-6F33-721B9DA38D2F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7958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BD65B4-E97B-DF36-6887-133F966A98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E47785-8F29-653F-CF70-BA2274532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724C26-4AD1-D7D2-70DE-7BD874C3FE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5009" y="838200"/>
            <a:ext cx="11300791" cy="5287965"/>
          </a:xfrm>
        </p:spPr>
        <p:txBody>
          <a:bodyPr/>
          <a:lstStyle/>
          <a:p>
            <a:pPr marL="82296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Some characteristics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of ideal CSTR are the followings: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The  fluids in the reactor are assumed to be perfectly mixed. i.e.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stagnant regions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formation in the reactor, and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the spatial variables throughout the reactor remains the same and are equal to the condition at the outlet. </a:t>
            </a:r>
          </a:p>
          <a:p>
            <a:pPr>
              <a:lnSpc>
                <a:spcPct val="150000"/>
              </a:lnSpc>
              <a:buClr>
                <a:srgbClr val="00B050"/>
              </a:buClr>
              <a:buFont typeface="Wingdings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space time of all molecules is assumed identical. i.e.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 circuiting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reactants inside the reactor.</a:t>
            </a:r>
            <a:endParaRPr lang="en-US" sz="24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Clr>
                <a:srgbClr val="00B050"/>
              </a:buClr>
              <a:buFont typeface="Wingdings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operated at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steady state condition. i.e.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mass flow rate entering to the reactor is equal to the mass flow rate out going from it.</a:t>
            </a:r>
            <a:endParaRPr lang="en-US" sz="24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Clr>
                <a:srgbClr val="00B050"/>
              </a:buClr>
              <a:buFont typeface="Wingdings" pitchFamily="2" charset="2"/>
              <a:buChar char="§"/>
            </a:pPr>
            <a:endParaRPr lang="en-US" sz="19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127074-B590-86CF-04CC-1BB61B43A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6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8137526-2B5A-78CD-A342-22CE49FB3096}"/>
              </a:ext>
            </a:extLst>
          </p:cNvPr>
          <p:cNvCxnSpPr>
            <a:cxnSpLocks/>
          </p:cNvCxnSpPr>
          <p:nvPr/>
        </p:nvCxnSpPr>
        <p:spPr>
          <a:xfrm>
            <a:off x="-69574" y="838200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8C505E0-60A5-4C6C-EF23-C8E459B7559D}"/>
              </a:ext>
            </a:extLst>
          </p:cNvPr>
          <p:cNvCxnSpPr>
            <a:cxnSpLocks/>
          </p:cNvCxnSpPr>
          <p:nvPr/>
        </p:nvCxnSpPr>
        <p:spPr>
          <a:xfrm>
            <a:off x="-69574" y="623183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DF44DB1-78AF-FD71-E04A-B78C44DBA28A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94220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F452BA-D450-FCC6-8F74-9A8B3A027E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7B582-3AFF-DA74-3434-AE8166EA9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69F4F2-CCE4-9527-F74A-E6A6E0A60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049" y="838200"/>
            <a:ext cx="11313751" cy="528796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Since the temperature and concentration are identical everywhere within the reaction vessel, they are the same at the exit point as they are elsewhere in the tank.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temperature and concentration in the exit stream are modeled as being the same as those inside the reactor.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mixing patterns of a CSTR is shown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7.2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(Fogler, 2015, pg. 13).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C52500-EC70-BCD6-E872-AD95C4A91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7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14E2F1C-273B-554D-CD8C-058A52C09204}"/>
              </a:ext>
            </a:extLst>
          </p:cNvPr>
          <p:cNvCxnSpPr>
            <a:cxnSpLocks/>
          </p:cNvCxnSpPr>
          <p:nvPr/>
        </p:nvCxnSpPr>
        <p:spPr>
          <a:xfrm>
            <a:off x="-69574" y="838200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D0868EE-57AC-9595-D265-168FFFF2B56F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B40774A-D923-84E3-878E-4304B5F27629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631E8FE-B6BE-39DB-C524-2B51F189011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097"/>
          <a:stretch>
            <a:fillRect/>
          </a:stretch>
        </p:blipFill>
        <p:spPr>
          <a:xfrm>
            <a:off x="1674685" y="3529523"/>
            <a:ext cx="2474959" cy="219456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3D015D7-74E3-3BC6-86EB-6C3E7D714415}"/>
              </a:ext>
            </a:extLst>
          </p:cNvPr>
          <p:cNvSpPr txBox="1"/>
          <p:nvPr/>
        </p:nvSpPr>
        <p:spPr>
          <a:xfrm>
            <a:off x="802049" y="5812035"/>
            <a:ext cx="471416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Figure 7.2. 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CSTR mixing patterns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901477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04CFF2-736D-E177-15D5-4C2AB43336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EA3CEF-940B-613A-9542-8AC51C51A1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7.2. Design parameters for CSTR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92B1B-A9F2-479B-3647-D1A03AAA6F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374" y="638896"/>
            <a:ext cx="11360426" cy="548726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Designing an isothermal CSTR involves several key parameters that need to be considered to ensure optimal operation and efficiency.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of the key design parameters for CSTR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the followings: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Reactor volume: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crucial for determining the space time/ residence time and the amounts of reactants that can be processed.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Volumetric flow rate: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directly influences the space time/ residence time and conversion.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Molar feed rate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It affects  rate of reaction and conversion.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055130-BB5C-0BAB-4046-157C5F271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8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9D19742-EF63-913A-458A-409F3448CA3F}"/>
              </a:ext>
            </a:extLst>
          </p:cNvPr>
          <p:cNvCxnSpPr>
            <a:cxnSpLocks/>
          </p:cNvCxnSpPr>
          <p:nvPr/>
        </p:nvCxnSpPr>
        <p:spPr>
          <a:xfrm>
            <a:off x="-69574" y="638896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583806A-3054-7444-CF3C-AED423C75824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1E91303-34D8-1642-A70D-B46F4F976760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1760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5F32A0-4DAF-63B1-4EB1-21B0CDAF8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A62DA-71E9-20D0-0642-865C456F67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Cont’d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F4486F8-4CDA-37A8-BDA5-A5CBCFD31F5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601" y="638896"/>
                <a:ext cx="11506200" cy="5487269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Space time: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It is the required period of  fluid elements stay inside  CSTR  from inlet to outlet streams.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Space time is the ratio of  volume of CSTR to constant volumetric flow rate 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𝜏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sym typeface="Symbol" panose="05050102010706020507" pitchFamily="18" charset="2"/>
                              </a:rPr>
                              <m:t>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(7.1)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l-GR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τ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 space time, V is volume of CSTR, and 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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volumetric flow rate.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Reaction kinetics: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reaction order and the rate constant are essential parameters  for predicting conversion and designing the reactor.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:endParaRPr lang="en-US" sz="2400" b="1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F4486F8-4CDA-37A8-BDA5-A5CBCFD31F5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1" y="638896"/>
                <a:ext cx="11506200" cy="5487269"/>
              </a:xfrm>
              <a:blipFill>
                <a:blip r:embed="rId2"/>
                <a:stretch>
                  <a:fillRect l="-794" r="-7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791205-CF7C-489D-A9F1-8C1148BAC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9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12DD570-55D9-194C-8A85-DCBCA51C7A9B}"/>
              </a:ext>
            </a:extLst>
          </p:cNvPr>
          <p:cNvCxnSpPr>
            <a:cxnSpLocks/>
          </p:cNvCxnSpPr>
          <p:nvPr/>
        </p:nvCxnSpPr>
        <p:spPr>
          <a:xfrm>
            <a:off x="-69574" y="638896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BC2558C-ABC9-6EED-263B-107F034D7153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637F76A-411C-32A3-A0FA-3CA914559783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9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25C7A1-AF34-B07B-D6F5-1AFBBCA246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81CE9-4EC0-759B-1954-2A6549D6F7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7.3. Performance measures for CSTR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C9D991-652C-4807-CD13-C2C5ED9F6B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638896"/>
            <a:ext cx="11237844" cy="548726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performance of a CSTR can be evaluated using several key measures that reflect its efficiency, effectiveness, and overall operational characteristics.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Some  key performance measures for a CSTR are the followings: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Conversion: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fraction of reactants that are converted to products during the reaction.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Yield: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measures the efficiency of converting reactants into desired products.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Selectivity: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refers to the ability of the reactor to produce a desired product over undesired product.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DA3411-5CA7-0762-0AB7-1E29E0C17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10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017B4CA-E484-38BC-3C13-80FEEB1917B0}"/>
              </a:ext>
            </a:extLst>
          </p:cNvPr>
          <p:cNvCxnSpPr>
            <a:cxnSpLocks/>
          </p:cNvCxnSpPr>
          <p:nvPr/>
        </p:nvCxnSpPr>
        <p:spPr>
          <a:xfrm>
            <a:off x="-69574" y="638896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7D9901C-961D-AEAE-407C-AC9845536438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A865739-88CE-90F8-857D-3EAAE9A4C569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35576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20FA9E-935C-98F6-DB9A-608BFB1E4A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FE71C-8D0C-D2DF-4510-0E64C0616E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7F4340-6497-9347-A775-CCB3565308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638896"/>
            <a:ext cx="11237844" cy="548726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Residence time: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average time that a fluid element spends inside the reactor. It influences conversion and reaction kinetics.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Space time: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Space time is defined as the time required to process one reactor volume at the inlet flow rate.  It is similar to residence time but focuses on reactor volume.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Reaction rate: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rate at which reactants are consumed or products are formed, typically expressed in terms of concentration change over time.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Therefore, the above performance measures provide a comprehensive understanding of how well a CSTR operates under given conditions.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534F41-E547-9FBF-356B-D8DB38739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11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71B477B-5F57-EE8F-84E1-A199C581C38F}"/>
              </a:ext>
            </a:extLst>
          </p:cNvPr>
          <p:cNvCxnSpPr>
            <a:cxnSpLocks/>
          </p:cNvCxnSpPr>
          <p:nvPr/>
        </p:nvCxnSpPr>
        <p:spPr>
          <a:xfrm>
            <a:off x="-69574" y="638896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F3D1F00-E9BA-EC97-5815-5FB326BD02C2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B542C2F-EBF4-F403-F370-F4CDAA0569A5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0585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C3986B-8EEA-48A8-D78C-548127123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F4231-53D1-6D1F-659B-E4F44A225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7.4. Design  of isothermal  CSTR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B6D89D4-F070-F359-C2C8-D4E196C203B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27383" y="725560"/>
                <a:ext cx="11688417" cy="5400606"/>
              </a:xfrm>
            </p:spPr>
            <p:txBody>
              <a:bodyPr>
                <a:normAutofit/>
              </a:bodyPr>
              <a:lstStyle/>
              <a:p>
                <a:pPr marL="82296" indent="0" algn="just"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7.4.1. Materials balance equation </a:t>
                </a:r>
              </a:p>
              <a:p>
                <a:pPr marL="82296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The design objective of CSTR is finding the volume of a reactor required  for a specified conversion. 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The volume of  isothermal ideal  CSTR is determined using </a:t>
                </a:r>
                <a:r>
                  <a:rPr lang="en-US" sz="22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materials balance </a:t>
                </a: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of equation.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The general materials balance equation is given by:</a:t>
                </a:r>
              </a:p>
              <a:p>
                <a:pPr marL="0" indent="0" algn="just">
                  <a:buNone/>
                </a:pPr>
                <a:r>
                  <a:rPr lang="en-US" sz="2200" b="1" dirty="0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Rate of inlet </a:t>
                </a:r>
                <a:r>
                  <a:rPr lang="en-US" sz="22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–rate of outlet </a:t>
                </a:r>
                <a:r>
                  <a:rPr lang="en-US" sz="2200" b="1" dirty="0">
                    <a:solidFill>
                      <a:srgbClr val="7030A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+ rate of generation = rate of accumulation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2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𝑑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2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𝑖</m:t>
                            </m:r>
                          </m:sub>
                        </m:sSub>
                      </m:num>
                      <m:den>
                        <m:r>
                          <a:rPr lang="en-US" sz="22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𝑑𝑡</m:t>
                        </m:r>
                      </m:den>
                    </m:f>
                    <m:r>
                      <a:rPr lang="en-US" sz="22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𝐹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  <m:t>𝑖</m:t>
                        </m:r>
                        <m:r>
                          <a:rPr lang="en-US" sz="22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0</m:t>
                        </m:r>
                      </m:sub>
                    </m:sSub>
                    <m:r>
                      <a:rPr lang="en-US" sz="22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−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𝐹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+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𝑟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𝑉</m:t>
                    </m:r>
                  </m:oMath>
                </a14:m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                                   (7.2)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Since  CSTR is operated at steady - state,  the rate of accumulation is zero.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200" i="1">
                            <a:latin typeface="Cambria Math"/>
                          </a:rPr>
                          <m:t>𝑑</m:t>
                        </m:r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US" sz="2200" i="1" baseline="-25000">
                            <a:latin typeface="Cambria Math"/>
                          </a:rPr>
                          <m:t>𝑗</m:t>
                        </m:r>
                      </m:num>
                      <m:den>
                        <m:r>
                          <a:rPr lang="en-US" sz="22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200" i="1">
                        <a:latin typeface="Cambria Math"/>
                      </a:rPr>
                      <m:t> </m:t>
                    </m:r>
                  </m:oMath>
                </a14:m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0                                                                                                                          (7.3)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The materials balance equation for CSTR is given by:</a:t>
                </a:r>
              </a:p>
              <a:p>
                <a:pPr marL="82296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𝐹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  <m:t>𝑖</m:t>
                        </m:r>
                        <m:r>
                          <a:rPr lang="en-US" sz="22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0</m:t>
                        </m:r>
                      </m:sub>
                    </m:sSub>
                    <m:r>
                      <a:rPr lang="en-US" sz="22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−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𝐹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+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𝑟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𝑉</m:t>
                    </m:r>
                    <m:r>
                      <a:rPr lang="en-US" sz="22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=0</m:t>
                    </m:r>
                  </m:oMath>
                </a14:m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                 (7.4)</a:t>
                </a: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B6D89D4-F070-F359-C2C8-D4E196C203B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27383" y="725560"/>
                <a:ext cx="11688417" cy="5400606"/>
              </a:xfrm>
              <a:blipFill>
                <a:blip r:embed="rId2"/>
                <a:stretch>
                  <a:fillRect l="-678" t="-9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C9B6C-E4FA-97DA-7D9B-FF4B8C27D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12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46F9682-6F87-366C-78F7-90FCCD149C0D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B614C01-0D60-5119-94CD-91593D8830EF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4B796C2-E630-AD77-6826-4A979D8C4A01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066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755295-F6AC-6AAE-27C2-935CCBED34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BA3F2-A1E0-4D07-668A-681C43B9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A413007-2DF2-3089-5DC2-F655439479E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29209" y="629218"/>
                <a:ext cx="11986591" cy="5496948"/>
              </a:xfrm>
            </p:spPr>
            <p:txBody>
              <a:bodyPr>
                <a:normAutofit/>
              </a:bodyPr>
              <a:lstStyle/>
              <a:p>
                <a:pPr marL="82296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By re-arranging  equation( 7.4), solving   for V, you get:</a:t>
                </a:r>
              </a:p>
              <a:p>
                <a:pPr marL="82296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𝑉</m:t>
                    </m:r>
                    <m:r>
                      <a:rPr lang="en-US" sz="24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𝑖</m:t>
                            </m:r>
                            <m:r>
                              <a:rPr lang="en-US" sz="24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0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𝑖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−</m:t>
                            </m:r>
                            <m:r>
                              <a:rPr lang="en-US" sz="24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𝑖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   (7.5)</a:t>
                </a:r>
              </a:p>
              <a:p>
                <a:pPr marL="82296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V is volume of a reactor, F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inlet mole flow rate of species 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in a reactants mixture, F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 the exit mole flow rate of species,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in a reactants mixture, and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reaction rate of species,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82296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 the following chemical reaction, which is conducted using CSTR as shown in equation (7.6).</a:t>
                </a:r>
              </a:p>
              <a:p>
                <a:pPr marL="82296" indent="0" algn="just">
                  <a:buNone/>
                </a:pP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</m:t>
                    </m:r>
                    <m:groupChr>
                      <m:groupChrPr>
                        <m:chr m:val="→"/>
                        <m:vertJc m:val="bot"/>
                        <m:ctrlP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𝑘</m:t>
                        </m:r>
                      </m:e>
                    </m:groupChr>
                  </m:oMath>
                </a14:m>
                <a:r>
                  <a:rPr lang="en-US" sz="24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den>
                    </m:f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𝐶</m:t>
                    </m:r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𝐷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(7.6)</a:t>
                </a:r>
              </a:p>
              <a:p>
                <a:pPr marL="82296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A &amp; B are reactants, C &amp; D are products, and  a, b, c, &amp; d are stochiometric coefficients, respectively.</a:t>
                </a:r>
              </a:p>
              <a:p>
                <a:pPr marL="82296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82296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A413007-2DF2-3089-5DC2-F655439479E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29209" y="629218"/>
                <a:ext cx="11986591" cy="5496948"/>
              </a:xfrm>
              <a:blipFill>
                <a:blip r:embed="rId2"/>
                <a:stretch>
                  <a:fillRect l="-51" t="-887" r="-7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EBD6FD-871D-02F5-3BE6-5D7A5897C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13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B27B5E0-DF6D-C78E-39A9-53B6A1B2C1FD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CC48C9F-A7E4-552B-830F-C2AB451FF2D5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3F8E12B-74AE-0A8A-366E-E231719B2E4D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1774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54020D-5EA6-652D-3C7D-17B3076FA7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C4214-1E31-E8A4-F3C1-ED27C82F8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88F3C03-BD2A-4959-1C67-8F177FE1B1E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</p:spPr>
            <p:txBody>
              <a:bodyPr>
                <a:normAutofit/>
              </a:bodyPr>
              <a:lstStyle/>
              <a:p>
                <a:pPr marL="82296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It is assumed that  species A  is  the limiting reactant.</a:t>
                </a:r>
              </a:p>
              <a:p>
                <a:pPr marL="82296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 mole flow rates of each species in the feed and  product streams  can be written as follows:</a:t>
                </a: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82296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𝐴𝑜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(1−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                            (7.7)</a:t>
                </a: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𝐵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𝐵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𝑏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𝐴𝑜</m:t>
                            </m:r>
                          </m:sub>
                        </m:sSub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                          (7.8)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𝐶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𝐶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𝑐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𝐴𝑜</m:t>
                            </m:r>
                          </m:sub>
                        </m:sSub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                          (7.9)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𝐷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𝐷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𝐴𝑜</m:t>
                            </m:r>
                          </m:sub>
                        </m:sSub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                          (7.10)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At initial, before chemical reaction, products  can’t be obtained. i.e. the values </a:t>
                </a:r>
                <a:r>
                  <a:rPr lang="en-US" sz="22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sz="22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Co</a:t>
                </a: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&amp; </a:t>
                </a:r>
                <a:r>
                  <a:rPr lang="en-US" sz="22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sz="22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Do</a:t>
                </a: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are zero.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Where: </a:t>
                </a:r>
                <a:r>
                  <a:rPr lang="en-US" sz="22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sz="22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2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sz="22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Bo</a:t>
                </a: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2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sz="22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Co</a:t>
                </a: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, and </a:t>
                </a:r>
                <a:r>
                  <a:rPr lang="en-US" sz="22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sz="22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Do</a:t>
                </a: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are entering   mole flow rates; and F</a:t>
                </a:r>
                <a:r>
                  <a:rPr lang="en-US" sz="22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, F</a:t>
                </a:r>
                <a:r>
                  <a:rPr lang="en-US" sz="22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</a:t>
                </a: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, F</a:t>
                </a:r>
                <a:r>
                  <a:rPr lang="en-US" sz="22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, and F</a:t>
                </a:r>
                <a:r>
                  <a:rPr lang="en-US" sz="22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D</a:t>
                </a:r>
                <a:r>
                  <a:rPr lang="en-US" sz="22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are exiting mole flow rates for species, A, B, C &amp; D, respectively.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88F3C03-BD2A-4959-1C67-8F177FE1B1E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  <a:blipFill>
                <a:blip r:embed="rId2"/>
                <a:stretch>
                  <a:fillRect l="-683" t="-887" r="-7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770E25-5E20-E1FD-881A-47FC62E67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14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943438D-1E5F-8711-A388-F769E6583284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1F24B93-5D66-941B-CD66-222F41384ADD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525240F-381E-8723-D1C8-B82644FD3163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3757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10BF92-CAFF-58C9-55C4-9124BFA10E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555C3-4621-A3FE-6C01-02128F8025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45FDB5F-0B7D-9BAB-B367-612E3AF40CE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solidFill>
                      <a:srgbClr val="00206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For species of reactant A, the materials balance equation (7.5) becomes:</a:t>
                </a:r>
                <a:b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</a:b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𝑉</m:t>
                    </m:r>
                    <m:r>
                      <a:rPr lang="en-US" sz="24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𝐴</m:t>
                            </m:r>
                            <m:r>
                              <a:rPr lang="en-US" sz="24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0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−</m:t>
                            </m:r>
                            <m:r>
                              <a:rPr lang="en-US" sz="24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(7.11)   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By substituting equation (7.7) into equation (7.11), you get:                         </a:t>
                </a:r>
              </a:p>
              <a:p>
                <a:pPr marL="82296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𝑽</m:t>
                        </m:r>
                      </m:num>
                      <m:den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𝑨𝒐</m:t>
                            </m:r>
                          </m:sub>
                        </m:sSub>
                      </m:den>
                    </m:f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𝑨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𝒓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𝑨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(7.12)</a:t>
                </a:r>
              </a:p>
              <a:p>
                <a:pPr marL="0" indent="0">
                  <a:buNone/>
                </a:pPr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This is the materials balance design equation for CSTR.</a:t>
                </a:r>
              </a:p>
              <a:p>
                <a:pPr marL="0" indent="0">
                  <a:buNone/>
                </a:pPr>
                <a:r>
                  <a:rPr lang="en-US" sz="2400" dirty="0">
                    <a:solidFill>
                      <a:srgbClr val="00206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The  volume of CSTR is determined from conversion and reaction rate data.</a:t>
                </a:r>
              </a:p>
              <a:p>
                <a:pPr marL="82296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Where: V is volume of CSTR,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mole flow rate in the feed, X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conversion of species A, and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reaction rate of species A.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45FDB5F-0B7D-9BAB-B367-612E3AF40CE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  <a:blipFill>
                <a:blip r:embed="rId2"/>
                <a:stretch>
                  <a:fillRect l="-840" t="-887" r="-7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E521A6-508C-62B5-A794-098AC11B9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15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4374775-3344-0885-CB74-860AF62F2B0D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6E16DB3-642C-022B-B8AA-108F36F392AA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67EAAC4-67E8-E340-E2F6-AE081CDAFE68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062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134C49-5BE1-0E79-41CA-32EA1506EA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1F99A-8A93-7DB6-05D5-DB3A2F2F24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C1A19ED-317A-33C3-A01C-D580C6CC554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</p:spPr>
            <p:txBody>
              <a:bodyPr>
                <a:normAutofit/>
              </a:bodyPr>
              <a:lstStyle/>
              <a:p>
                <a:pPr marL="82296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The volume of a CSTR  can be computed by using analytical and graphical methods.</a:t>
                </a:r>
              </a:p>
              <a:p>
                <a:pPr marL="82296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For analytical method, 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simply apply the algebraic equation (7.12) to find the volume of CSTR with a specific reaction rate, order of reaction and conversion of  reactant A.</a:t>
                </a:r>
              </a:p>
              <a:p>
                <a:pPr marL="82296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For graphical method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, plot X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versus 1/-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at a specified reaction rate and conversion data.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The graphical method is  appropriate when the reaction order is not specified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sz="2400" i="1" dirty="0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𝑋</m:t>
                        </m:r>
                      </m:e>
                      <m:sub>
                        <m:r>
                          <a:rPr lang="en-US" sz="2400" i="1" dirty="0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versus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sz="2400" i="1" dirty="0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−</m:t>
                        </m:r>
                        <m:r>
                          <a:rPr lang="en-US" sz="2400" i="1" dirty="0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𝑟</m:t>
                        </m:r>
                      </m:e>
                      <m:sub>
                        <m:r>
                          <a:rPr lang="en-US" sz="2400" i="1" dirty="0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data is given.  </a:t>
                </a:r>
              </a:p>
              <a:p>
                <a:pPr marL="82296" indent="0" algn="just">
                  <a:buNone/>
                </a:pPr>
                <a:endParaRPr lang="en-US" sz="2400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C1A19ED-317A-33C3-A01C-D580C6CC554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  <a:blipFill>
                <a:blip r:embed="rId2"/>
                <a:stretch>
                  <a:fillRect l="-840" r="-7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1E9C54-53CC-E2DE-4C9B-F5846E5F9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16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7166451-28F5-B1D6-3629-73D61B0CD180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CEE76C1-FD08-2C56-D48D-54C6DEC51978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B8148D4-3DD5-9320-24AE-712A82612B41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9887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8F335-15B8-4360-D534-D5193BC206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B83E0-2A8C-CF7F-5AF0-1F7921DC5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5E4E07-C208-7CAD-DD3E-740A77800F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296" y="629218"/>
            <a:ext cx="11608904" cy="549694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3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The  rectangular area, which is bounded by plotting X</a:t>
            </a:r>
            <a:r>
              <a:rPr lang="en-US" sz="2300" baseline="-250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</a:t>
            </a:r>
            <a:r>
              <a:rPr lang="en-US" sz="23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versus 1/-</a:t>
            </a:r>
            <a:r>
              <a:rPr lang="en-US" sz="2300" dirty="0" err="1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r</a:t>
            </a:r>
            <a:r>
              <a:rPr lang="en-US" sz="2300" baseline="-25000" dirty="0" err="1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</a:t>
            </a:r>
            <a:r>
              <a:rPr lang="en-US" sz="23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is  the ratio of volume of CSTR to feed rate of reactant A as shown in </a:t>
            </a:r>
            <a:r>
              <a:rPr lang="en-US" sz="23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Figure 7.3 </a:t>
            </a:r>
            <a:r>
              <a:rPr lang="en-US" sz="23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(</a:t>
            </a:r>
            <a:r>
              <a:rPr lang="en-US" sz="23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Levenspiel</a:t>
            </a:r>
            <a:r>
              <a:rPr lang="en-US" sz="23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, 2011, pg. 95).</a:t>
            </a:r>
            <a:endParaRPr lang="en-US" sz="2300" dirty="0">
              <a:solidFill>
                <a:srgbClr val="7030A0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82296" indent="0" algn="just">
              <a:buNone/>
            </a:pPr>
            <a:endParaRPr lang="en-US" sz="24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3FFDCC-ADFE-253E-D633-DD8FE7EF0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17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F29D1AE-AA97-95E4-B994-9F7794CBA7CB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CA82C88-C8B9-529C-C968-B42167F52189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1857B9E-A83F-8451-4337-651CA493ADBA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DB7EDEE-0E78-55E6-FE9B-252BC0BDF1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445200"/>
            <a:ext cx="6099855" cy="423230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6D60786-FE48-2CB2-8AE7-B9D029FDA6A9}"/>
              </a:ext>
            </a:extLst>
          </p:cNvPr>
          <p:cNvSpPr txBox="1"/>
          <p:nvPr/>
        </p:nvSpPr>
        <p:spPr>
          <a:xfrm>
            <a:off x="805070" y="5560472"/>
            <a:ext cx="64206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7.3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Graphical representation of the design equations for CSTR.</a:t>
            </a:r>
          </a:p>
        </p:txBody>
      </p:sp>
    </p:spTree>
    <p:extLst>
      <p:ext uri="{BB962C8B-B14F-4D97-AF65-F5344CB8AC3E}">
        <p14:creationId xmlns:p14="http://schemas.microsoft.com/office/powerpoint/2010/main" val="25426224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F0365-CDB0-E08D-F561-E2F8D35C0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D8BE41-F2F7-EB50-E456-BE52B1D6D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7.1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D81FFB8-B60C-EA9D-B86B-9E030DEC755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</p:spPr>
            <p:txBody>
              <a:bodyPr>
                <a:normAutofit/>
              </a:bodyPr>
              <a:lstStyle/>
              <a:p>
                <a:pPr marL="0" lv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liquid reactant, A, enters in to a continuous stirred tank reactor CSTR) with a flow rate of 0.60mol/ min at 25°C to produce the product, B. The reaction is given below. The reaction is carried </a:t>
                </a:r>
                <a:r>
                  <a:rPr lang="en-US" sz="24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out with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 isothermal condition. The volumetric flow rate of the reactant and the product is 25.6 L/ min, which is constant. Reaction rate and conversion data is given in the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Table 1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below. Determine: (a) volume of CSTR required to achieve 80 % conversion of A, (b) space time at the volumetric flow rate is 25.6 L/min, and (c) concentration of B produced at 80% conversion of A.</a:t>
                </a:r>
              </a:p>
              <a:p>
                <a:pPr marL="0" lv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𝐴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 </m:t>
                      </m:r>
                      <m:groupChr>
                        <m:groupChrPr>
                          <m:chr m:val="→"/>
                          <m:vertJc m:val="bot"/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groupChrPr>
                        <m:e>
                          <m:r>
                            <m:rPr>
                              <m:brk m:alnAt="2"/>
                            </m:rPr>
                            <a:rPr lang="en-US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𝑘</m:t>
                          </m:r>
                        </m:e>
                      </m:groupChr>
                      <m:r>
                        <a:rPr lang="en-US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 2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𝐵</m:t>
                      </m:r>
                    </m:oMath>
                  </m:oMathPara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Table 1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Data for activity 7.1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D81FFB8-B60C-EA9D-B86B-9E030DEC755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  <a:blipFill>
                <a:blip r:embed="rId2"/>
                <a:stretch>
                  <a:fillRect l="-840" t="-887" r="-7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410280-40D8-EDE3-F57C-DACD129E8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18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CE2E864-5A05-6B32-744A-F186DCA1635F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A99D4E4-4CA5-CFEB-25B3-A2AA8ACF0EBE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6E6814C-E983-562B-CB5E-6AFEFB6378BF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FAC32AF-70A0-03A2-463A-8EE6EC2688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378362"/>
              </p:ext>
            </p:extLst>
          </p:nvPr>
        </p:nvGraphicFramePr>
        <p:xfrm>
          <a:off x="278296" y="4490874"/>
          <a:ext cx="10972801" cy="60820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994453">
                  <a:extLst>
                    <a:ext uri="{9D8B030D-6E8A-4147-A177-3AD203B41FA5}">
                      <a16:colId xmlns:a16="http://schemas.microsoft.com/office/drawing/2014/main" val="3538303230"/>
                    </a:ext>
                  </a:extLst>
                </a:gridCol>
                <a:gridCol w="843113">
                  <a:extLst>
                    <a:ext uri="{9D8B030D-6E8A-4147-A177-3AD203B41FA5}">
                      <a16:colId xmlns:a16="http://schemas.microsoft.com/office/drawing/2014/main" val="3483066867"/>
                    </a:ext>
                  </a:extLst>
                </a:gridCol>
                <a:gridCol w="1016081">
                  <a:extLst>
                    <a:ext uri="{9D8B030D-6E8A-4147-A177-3AD203B41FA5}">
                      <a16:colId xmlns:a16="http://schemas.microsoft.com/office/drawing/2014/main" val="3514688767"/>
                    </a:ext>
                  </a:extLst>
                </a:gridCol>
                <a:gridCol w="1044610">
                  <a:extLst>
                    <a:ext uri="{9D8B030D-6E8A-4147-A177-3AD203B41FA5}">
                      <a16:colId xmlns:a16="http://schemas.microsoft.com/office/drawing/2014/main" val="651644445"/>
                    </a:ext>
                  </a:extLst>
                </a:gridCol>
                <a:gridCol w="989747">
                  <a:extLst>
                    <a:ext uri="{9D8B030D-6E8A-4147-A177-3AD203B41FA5}">
                      <a16:colId xmlns:a16="http://schemas.microsoft.com/office/drawing/2014/main" val="478742003"/>
                    </a:ext>
                  </a:extLst>
                </a:gridCol>
                <a:gridCol w="989747">
                  <a:extLst>
                    <a:ext uri="{9D8B030D-6E8A-4147-A177-3AD203B41FA5}">
                      <a16:colId xmlns:a16="http://schemas.microsoft.com/office/drawing/2014/main" val="2964698827"/>
                    </a:ext>
                  </a:extLst>
                </a:gridCol>
                <a:gridCol w="989747">
                  <a:extLst>
                    <a:ext uri="{9D8B030D-6E8A-4147-A177-3AD203B41FA5}">
                      <a16:colId xmlns:a16="http://schemas.microsoft.com/office/drawing/2014/main" val="1205993523"/>
                    </a:ext>
                  </a:extLst>
                </a:gridCol>
                <a:gridCol w="989747">
                  <a:extLst>
                    <a:ext uri="{9D8B030D-6E8A-4147-A177-3AD203B41FA5}">
                      <a16:colId xmlns:a16="http://schemas.microsoft.com/office/drawing/2014/main" val="39294916"/>
                    </a:ext>
                  </a:extLst>
                </a:gridCol>
                <a:gridCol w="989747">
                  <a:extLst>
                    <a:ext uri="{9D8B030D-6E8A-4147-A177-3AD203B41FA5}">
                      <a16:colId xmlns:a16="http://schemas.microsoft.com/office/drawing/2014/main" val="4120789126"/>
                    </a:ext>
                  </a:extLst>
                </a:gridCol>
                <a:gridCol w="1125809">
                  <a:extLst>
                    <a:ext uri="{9D8B030D-6E8A-4147-A177-3AD203B41FA5}">
                      <a16:colId xmlns:a16="http://schemas.microsoft.com/office/drawing/2014/main" val="867572942"/>
                    </a:ext>
                  </a:extLst>
                </a:gridCol>
              </a:tblGrid>
              <a:tr h="16415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en-US" sz="2000" kern="1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0.3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0.4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0.5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0.7</a:t>
                      </a:r>
                      <a:endParaRPr lang="en-US" sz="2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0.8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extLst>
                  <a:ext uri="{0D108BD9-81ED-4DB2-BD59-A6C34878D82A}">
                    <a16:rowId xmlns:a16="http://schemas.microsoft.com/office/drawing/2014/main" val="1970634461"/>
                  </a:ext>
                </a:extLst>
              </a:tr>
              <a:tr h="16415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2000" kern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en-US" sz="2000" kern="100" baseline="-25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2000" kern="1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(mol /L.min)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0.0053 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0.0052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0.0050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0.0045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0.0040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0.0033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0.0025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0.0018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0.00125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extLst>
                  <a:ext uri="{0D108BD9-81ED-4DB2-BD59-A6C34878D82A}">
                    <a16:rowId xmlns:a16="http://schemas.microsoft.com/office/drawing/2014/main" val="22402069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50596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847319-CD9C-CE8C-19C1-19F27EA7D4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4C3CA-2F3B-3D0B-1901-E9C357B54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7C15C8-8CC3-72C1-44ED-1CFCEDB728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296" y="629218"/>
            <a:ext cx="11608904" cy="5496948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Given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Isothermal CSTR, rate vs conversion data,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0.60 mol/min,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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=25.6L/min, </a:t>
            </a:r>
          </a:p>
          <a:p>
            <a:pPr marL="0" lv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80% = 0.8</a:t>
            </a:r>
          </a:p>
          <a:p>
            <a:pPr marL="0" lvl="0" indent="0" algn="just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Data for activity 7.1</a:t>
            </a:r>
          </a:p>
          <a:p>
            <a:pPr marL="0" lv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0" indent="0" algn="just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(a) V=?, (b)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 =?, and (c) C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 ?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7254E4-F0B5-A9AF-8C17-A17ADEBC9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19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8388C6A-A653-6D2F-E50F-5A5AB92208C4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FC09D6D-1BB6-D1A4-77B4-A0C12F080B79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45B9292-3D43-651F-1F65-D2652FEF1CC1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32455B5-BFC4-8934-AF8E-03BE9B10E7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3528233"/>
              </p:ext>
            </p:extLst>
          </p:nvPr>
        </p:nvGraphicFramePr>
        <p:xfrm>
          <a:off x="145774" y="2047589"/>
          <a:ext cx="11277600" cy="60820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49854">
                  <a:extLst>
                    <a:ext uri="{9D8B030D-6E8A-4147-A177-3AD203B41FA5}">
                      <a16:colId xmlns:a16="http://schemas.microsoft.com/office/drawing/2014/main" val="3538303230"/>
                    </a:ext>
                  </a:extLst>
                </a:gridCol>
                <a:gridCol w="866533">
                  <a:extLst>
                    <a:ext uri="{9D8B030D-6E8A-4147-A177-3AD203B41FA5}">
                      <a16:colId xmlns:a16="http://schemas.microsoft.com/office/drawing/2014/main" val="3483066867"/>
                    </a:ext>
                  </a:extLst>
                </a:gridCol>
                <a:gridCol w="1044305">
                  <a:extLst>
                    <a:ext uri="{9D8B030D-6E8A-4147-A177-3AD203B41FA5}">
                      <a16:colId xmlns:a16="http://schemas.microsoft.com/office/drawing/2014/main" val="3514688767"/>
                    </a:ext>
                  </a:extLst>
                </a:gridCol>
                <a:gridCol w="1073627">
                  <a:extLst>
                    <a:ext uri="{9D8B030D-6E8A-4147-A177-3AD203B41FA5}">
                      <a16:colId xmlns:a16="http://schemas.microsoft.com/office/drawing/2014/main" val="651644445"/>
                    </a:ext>
                  </a:extLst>
                </a:gridCol>
                <a:gridCol w="1017240">
                  <a:extLst>
                    <a:ext uri="{9D8B030D-6E8A-4147-A177-3AD203B41FA5}">
                      <a16:colId xmlns:a16="http://schemas.microsoft.com/office/drawing/2014/main" val="478742003"/>
                    </a:ext>
                  </a:extLst>
                </a:gridCol>
                <a:gridCol w="1017240">
                  <a:extLst>
                    <a:ext uri="{9D8B030D-6E8A-4147-A177-3AD203B41FA5}">
                      <a16:colId xmlns:a16="http://schemas.microsoft.com/office/drawing/2014/main" val="2964698827"/>
                    </a:ext>
                  </a:extLst>
                </a:gridCol>
                <a:gridCol w="1017240">
                  <a:extLst>
                    <a:ext uri="{9D8B030D-6E8A-4147-A177-3AD203B41FA5}">
                      <a16:colId xmlns:a16="http://schemas.microsoft.com/office/drawing/2014/main" val="1205993523"/>
                    </a:ext>
                  </a:extLst>
                </a:gridCol>
                <a:gridCol w="1017240">
                  <a:extLst>
                    <a:ext uri="{9D8B030D-6E8A-4147-A177-3AD203B41FA5}">
                      <a16:colId xmlns:a16="http://schemas.microsoft.com/office/drawing/2014/main" val="39294916"/>
                    </a:ext>
                  </a:extLst>
                </a:gridCol>
                <a:gridCol w="1017240">
                  <a:extLst>
                    <a:ext uri="{9D8B030D-6E8A-4147-A177-3AD203B41FA5}">
                      <a16:colId xmlns:a16="http://schemas.microsoft.com/office/drawing/2014/main" val="4120789126"/>
                    </a:ext>
                  </a:extLst>
                </a:gridCol>
                <a:gridCol w="1157081">
                  <a:extLst>
                    <a:ext uri="{9D8B030D-6E8A-4147-A177-3AD203B41FA5}">
                      <a16:colId xmlns:a16="http://schemas.microsoft.com/office/drawing/2014/main" val="867572942"/>
                    </a:ext>
                  </a:extLst>
                </a:gridCol>
              </a:tblGrid>
              <a:tr h="16415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en-US" sz="2000" kern="1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0.3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0.4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0.5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0.7</a:t>
                      </a:r>
                      <a:endParaRPr lang="en-US" sz="2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0.8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extLst>
                  <a:ext uri="{0D108BD9-81ED-4DB2-BD59-A6C34878D82A}">
                    <a16:rowId xmlns:a16="http://schemas.microsoft.com/office/drawing/2014/main" val="1970634461"/>
                  </a:ext>
                </a:extLst>
              </a:tr>
              <a:tr h="1641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1/-</a:t>
                      </a:r>
                      <a:r>
                        <a:rPr lang="en-US" sz="2000" b="0" kern="100" dirty="0" err="1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en-US" sz="2000" b="0" kern="100" baseline="-25000" dirty="0" err="1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2000" b="0" kern="100" baseline="-250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(L.min/ mol)</a:t>
                      </a:r>
                      <a:endParaRPr lang="en-US" sz="2000" b="0" kern="10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188.7</a:t>
                      </a: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192.3</a:t>
                      </a: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</a:t>
                      </a: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222.2</a:t>
                      </a: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250</a:t>
                      </a: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303</a:t>
                      </a: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400</a:t>
                      </a: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555.6</a:t>
                      </a: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800</a:t>
                      </a:r>
                    </a:p>
                  </a:txBody>
                  <a:tcPr marL="66006" marR="66006" marT="0" marB="0"/>
                </a:tc>
                <a:extLst>
                  <a:ext uri="{0D108BD9-81ED-4DB2-BD59-A6C34878D82A}">
                    <a16:rowId xmlns:a16="http://schemas.microsoft.com/office/drawing/2014/main" val="17932645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37846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6AA3D6-FCA2-C6F7-8C67-89147CDD1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7DF90-A061-18DE-D133-DB38839EF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2873D71-BDED-D833-2179-86E49209991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</p:spPr>
            <p:txBody>
              <a:bodyPr>
                <a:normAutofit/>
              </a:bodyPr>
              <a:lstStyle/>
              <a:p>
                <a:pPr marL="0" lvl="0" indent="0" algn="just">
                  <a:buNone/>
                </a:pPr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Solution:</a:t>
                </a:r>
              </a:p>
              <a:p>
                <a:pPr marL="0" lvl="0" indent="0" algn="just">
                  <a:buNone/>
                </a:pPr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From materials balance, the design equation for CSTR is given by: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𝑽</m:t>
                        </m:r>
                      </m:num>
                      <m:den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𝑨𝒐</m:t>
                            </m:r>
                          </m:sub>
                        </m:sSub>
                      </m:den>
                    </m:f>
                    <m:r>
                      <a:rPr lang="en-US" sz="2400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𝑨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𝒓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𝑨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(7.12)</a:t>
                </a:r>
                <a:endParaRPr lang="en-US" sz="2400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Let’s plot the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versus 1/-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to find the volume of CSTR.</a:t>
                </a:r>
              </a:p>
              <a:p>
                <a:pPr marL="0" lv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plot the data of you can use any convenient software tool to you. For this activity origin software tool (</a:t>
                </a:r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Trial version of origin 2018 64bit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is used.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2873D71-BDED-D833-2179-86E49209991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  <a:blipFill>
                <a:blip r:embed="rId2"/>
                <a:stretch>
                  <a:fillRect l="-840" t="-887" r="-7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604518-1DCD-C829-11F2-911ABE34E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20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0575F06-DE0A-68A9-4D16-852A34609CD7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1142AFD-808C-8294-B7A0-F55DCA3E45F3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3E7E4FF-CE44-36AC-7DED-E16A1DFE5A4A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2586FE5-3E4A-CCC0-6E4F-18E337C34F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7471162"/>
              </p:ext>
            </p:extLst>
          </p:nvPr>
        </p:nvGraphicFramePr>
        <p:xfrm>
          <a:off x="205409" y="3612787"/>
          <a:ext cx="11277600" cy="60820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49854">
                  <a:extLst>
                    <a:ext uri="{9D8B030D-6E8A-4147-A177-3AD203B41FA5}">
                      <a16:colId xmlns:a16="http://schemas.microsoft.com/office/drawing/2014/main" val="3538303230"/>
                    </a:ext>
                  </a:extLst>
                </a:gridCol>
                <a:gridCol w="866533">
                  <a:extLst>
                    <a:ext uri="{9D8B030D-6E8A-4147-A177-3AD203B41FA5}">
                      <a16:colId xmlns:a16="http://schemas.microsoft.com/office/drawing/2014/main" val="3483066867"/>
                    </a:ext>
                  </a:extLst>
                </a:gridCol>
                <a:gridCol w="1044305">
                  <a:extLst>
                    <a:ext uri="{9D8B030D-6E8A-4147-A177-3AD203B41FA5}">
                      <a16:colId xmlns:a16="http://schemas.microsoft.com/office/drawing/2014/main" val="3514688767"/>
                    </a:ext>
                  </a:extLst>
                </a:gridCol>
                <a:gridCol w="1073627">
                  <a:extLst>
                    <a:ext uri="{9D8B030D-6E8A-4147-A177-3AD203B41FA5}">
                      <a16:colId xmlns:a16="http://schemas.microsoft.com/office/drawing/2014/main" val="651644445"/>
                    </a:ext>
                  </a:extLst>
                </a:gridCol>
                <a:gridCol w="1017240">
                  <a:extLst>
                    <a:ext uri="{9D8B030D-6E8A-4147-A177-3AD203B41FA5}">
                      <a16:colId xmlns:a16="http://schemas.microsoft.com/office/drawing/2014/main" val="478742003"/>
                    </a:ext>
                  </a:extLst>
                </a:gridCol>
                <a:gridCol w="1017240">
                  <a:extLst>
                    <a:ext uri="{9D8B030D-6E8A-4147-A177-3AD203B41FA5}">
                      <a16:colId xmlns:a16="http://schemas.microsoft.com/office/drawing/2014/main" val="2964698827"/>
                    </a:ext>
                  </a:extLst>
                </a:gridCol>
                <a:gridCol w="1017240">
                  <a:extLst>
                    <a:ext uri="{9D8B030D-6E8A-4147-A177-3AD203B41FA5}">
                      <a16:colId xmlns:a16="http://schemas.microsoft.com/office/drawing/2014/main" val="1205993523"/>
                    </a:ext>
                  </a:extLst>
                </a:gridCol>
                <a:gridCol w="1017240">
                  <a:extLst>
                    <a:ext uri="{9D8B030D-6E8A-4147-A177-3AD203B41FA5}">
                      <a16:colId xmlns:a16="http://schemas.microsoft.com/office/drawing/2014/main" val="39294916"/>
                    </a:ext>
                  </a:extLst>
                </a:gridCol>
                <a:gridCol w="1017240">
                  <a:extLst>
                    <a:ext uri="{9D8B030D-6E8A-4147-A177-3AD203B41FA5}">
                      <a16:colId xmlns:a16="http://schemas.microsoft.com/office/drawing/2014/main" val="4120789126"/>
                    </a:ext>
                  </a:extLst>
                </a:gridCol>
                <a:gridCol w="1157081">
                  <a:extLst>
                    <a:ext uri="{9D8B030D-6E8A-4147-A177-3AD203B41FA5}">
                      <a16:colId xmlns:a16="http://schemas.microsoft.com/office/drawing/2014/main" val="867572942"/>
                    </a:ext>
                  </a:extLst>
                </a:gridCol>
              </a:tblGrid>
              <a:tr h="16415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en-US" sz="2000" kern="1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0.3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0.4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0.5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0.7</a:t>
                      </a:r>
                      <a:endParaRPr lang="en-US" sz="2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0.8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extLst>
                  <a:ext uri="{0D108BD9-81ED-4DB2-BD59-A6C34878D82A}">
                    <a16:rowId xmlns:a16="http://schemas.microsoft.com/office/drawing/2014/main" val="1970634461"/>
                  </a:ext>
                </a:extLst>
              </a:tr>
              <a:tr h="1641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1/-</a:t>
                      </a:r>
                      <a:r>
                        <a:rPr lang="en-US" sz="2000" b="0" kern="100" dirty="0" err="1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en-US" sz="2000" b="0" kern="100" baseline="-25000" dirty="0" err="1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2000" b="0" kern="100" baseline="-250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(L.min/ mol)</a:t>
                      </a:r>
                      <a:endParaRPr lang="en-US" sz="2000" b="0" kern="10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188.7</a:t>
                      </a: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192.3</a:t>
                      </a: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</a:t>
                      </a: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222.2</a:t>
                      </a: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250</a:t>
                      </a: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303</a:t>
                      </a: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400</a:t>
                      </a: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555.6</a:t>
                      </a:r>
                    </a:p>
                  </a:txBody>
                  <a:tcPr marL="66006" marR="660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b="0" kern="1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800</a:t>
                      </a:r>
                    </a:p>
                  </a:txBody>
                  <a:tcPr marL="66006" marR="66006" marT="0" marB="0"/>
                </a:tc>
                <a:extLst>
                  <a:ext uri="{0D108BD9-81ED-4DB2-BD59-A6C34878D82A}">
                    <a16:rowId xmlns:a16="http://schemas.microsoft.com/office/drawing/2014/main" val="17932645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70117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D2EC4B-7479-9DE8-BB3C-4C1B81099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68FE4B-D6F8-A8FE-6516-77CC65E90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27D81D0-95B9-3C7E-651A-3D642658205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</p:spPr>
            <p:txBody>
              <a:bodyPr>
                <a:normAutofit/>
              </a:bodyPr>
              <a:lstStyle/>
              <a:p>
                <a:pPr marL="0" lvl="0" indent="0" algn="just">
                  <a:buNone/>
                </a:pPr>
                <a:r>
                  <a:rPr lang="en-US" sz="28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Solution:</a:t>
                </a:r>
              </a:p>
              <a:p>
                <a:pPr marL="0" lv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area of rectangle bounded by the plot of X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vs. 1/-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is  the ratio of volume of CSTR to  molar flow rate. i.e. Area of rectangle= V/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 shown in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Figure 7.4.</a:t>
                </a:r>
              </a:p>
              <a:p>
                <a:pPr marL="0" lvl="0" indent="0" algn="just">
                  <a:buNone/>
                </a:pPr>
                <a:endParaRPr lang="en-US" sz="2400" b="1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algn="just"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</a:t>
                </a:r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(a)  </a:t>
                </a: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𝑽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𝑭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𝑨𝒐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𝑨𝒓𝒆𝒂</m:t>
                    </m:r>
                  </m:oMath>
                </a14:m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lvl="0" indent="0" algn="just">
                  <a:buNone/>
                </a:pPr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Area= 800*0.8=640 L.min/mol</a:t>
                </a:r>
              </a:p>
              <a:p>
                <a:pPr marL="0" indent="0" algn="just">
                  <a:buNone/>
                </a:pPr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𝑽</m:t>
                    </m:r>
                    <m:r>
                      <a:rPr lang="en-US" sz="2400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𝟎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𝟔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𝒎𝒐𝒍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/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𝒎𝒊𝒏</m:t>
                    </m:r>
                    <m:r>
                      <a:rPr lang="en-US" sz="2400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𝟔𝟒𝟎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𝑳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𝒎𝒊𝒏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/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𝒎𝒐𝒍</m:t>
                    </m:r>
                  </m:oMath>
                </a14:m>
                <a:endParaRPr lang="en-US" sz="2400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V = 384 L</a:t>
                </a:r>
              </a:p>
              <a:p>
                <a:pPr marL="0" lvl="0" indent="0" algn="just"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27D81D0-95B9-3C7E-651A-3D642658205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  <a:blipFill>
                <a:blip r:embed="rId2"/>
                <a:stretch>
                  <a:fillRect l="-1103" t="-1109" r="-7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296ECA-F26A-54BB-00E2-3B5BADE0C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21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2B1EAC3-B2AD-0463-1F90-793BD16FB193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5D0A140-F293-EE61-0190-82726CACD26A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58F182F-9C19-BE30-1DB2-517BBB299D72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94FE13E-67EB-ECCD-062C-896558A833B5}"/>
              </a:ext>
            </a:extLst>
          </p:cNvPr>
          <p:cNvSpPr txBox="1"/>
          <p:nvPr/>
        </p:nvSpPr>
        <p:spPr>
          <a:xfrm>
            <a:off x="805070" y="5560472"/>
            <a:ext cx="64206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7.4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X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vs 1/-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plot for CSTR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EE9089-B89F-7BFF-D38A-CE8DACF8D17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814" t="5758" r="10816" b="5474"/>
          <a:stretch>
            <a:fillRect/>
          </a:stretch>
        </p:blipFill>
        <p:spPr>
          <a:xfrm>
            <a:off x="609600" y="1994312"/>
            <a:ext cx="4439240" cy="356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1549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5A5783-BADD-2984-80A0-BDFAAD7F5F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CF28B-3EEC-C0B0-51E7-DFA213057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6CC5920-BAFB-8046-0CA3-A3DDE70C5D4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</p:spPr>
            <p:txBody>
              <a:bodyPr>
                <a:normAutofit/>
              </a:bodyPr>
              <a:lstStyle/>
              <a:p>
                <a:pPr marL="0" lvl="0" indent="0" algn="just"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(b) 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space time (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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) is the ratio of  volume (V)  of CSTR to constant  volumetric flow rate (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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).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𝜏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sym typeface="Symbol" panose="05050102010706020507" pitchFamily="18" charset="2"/>
                              </a:rPr>
                              <m:t>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(7.1)</a:t>
                </a:r>
              </a:p>
              <a:p>
                <a:pPr marL="0" lvl="0" indent="0" algn="just"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𝜏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384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25.6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/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𝑚𝑖𝑛</m:t>
                        </m:r>
                      </m:den>
                    </m:f>
                    <m:r>
                      <a:rPr lang="en-US" sz="24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24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𝟏𝟓</m:t>
                    </m:r>
                    <m:r>
                      <a:rPr lang="en-US" sz="24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4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𝐦𝐢𝐧</m:t>
                    </m:r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</a:p>
              <a:p>
                <a:pPr marL="0" lvl="0" indent="0" algn="just">
                  <a:buNone/>
                </a:pPr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(b) The concentration of product B (C</a:t>
                </a:r>
                <a:r>
                  <a:rPr lang="en-US" sz="2400" b="1" baseline="-250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lv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𝑭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𝑩</m:t>
                        </m:r>
                      </m:sub>
                    </m:sSub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𝑭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𝑩𝑶</m:t>
                        </m:r>
                      </m:sub>
                    </m:sSub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𝒃</m:t>
                        </m:r>
                      </m:num>
                      <m:den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𝒂</m:t>
                        </m:r>
                      </m:den>
                    </m:f>
                    <m:sSub>
                      <m:sSub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𝑭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𝑨𝒐</m:t>
                        </m:r>
                      </m:sub>
                    </m:sSub>
                    <m:sSub>
                      <m:sSub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𝑿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𝑨</m:t>
                        </m:r>
                      </m:sub>
                    </m:sSub>
                  </m:oMath>
                </a14:m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but before the reaction, there is no formation of B (</a:t>
                </a:r>
                <a:r>
                  <a:rPr lang="en-US" sz="24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b="1" baseline="-25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0)  </a:t>
                </a:r>
              </a:p>
              <a:p>
                <a:pPr marL="0" lv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𝑭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𝑩</m:t>
                        </m:r>
                      </m:sub>
                    </m:sSub>
                    <m:r>
                      <a:rPr lang="en-US" sz="2400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𝒃</m:t>
                        </m:r>
                      </m:num>
                      <m:den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𝒂</m:t>
                        </m:r>
                      </m:den>
                    </m:f>
                    <m:sSub>
                      <m:sSubPr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𝑭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𝑨𝒐</m:t>
                        </m:r>
                      </m:sub>
                    </m:sSub>
                    <m:sSub>
                      <m:sSubPr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𝑿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𝑨</m:t>
                        </m:r>
                      </m:sub>
                    </m:sSub>
                  </m:oMath>
                </a14:m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=2*0.6*0.8= 0.96 mol/min   </a:t>
                </a:r>
              </a:p>
              <a:p>
                <a:pPr marL="0" lv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𝑪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𝑩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𝑩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  <m:t>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𝒐</m:t>
                            </m:r>
                          </m:sub>
                        </m:sSub>
                      </m:den>
                    </m:f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𝟎</m:t>
                        </m:r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𝟗𝟔</m:t>
                        </m:r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𝒎𝒐𝒍</m:t>
                        </m:r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/</m:t>
                        </m:r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𝒎𝒊𝒏</m:t>
                        </m:r>
                      </m:num>
                      <m:den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𝟐𝟓</m:t>
                        </m:r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𝟔</m:t>
                        </m:r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𝑳</m:t>
                        </m:r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/</m:t>
                        </m:r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𝒎𝒊𝒏</m:t>
                        </m:r>
                      </m:den>
                    </m:f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𝟎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𝟎𝟑𝟕𝟓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𝒎𝒐𝒍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/</m:t>
                    </m:r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𝑳</m:t>
                    </m:r>
                  </m:oMath>
                </a14:m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6CC5920-BAFB-8046-0CA3-A3DDE70C5D4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  <a:blipFill>
                <a:blip r:embed="rId2"/>
                <a:stretch>
                  <a:fillRect l="-840" t="-9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ADCCF5-7BF7-68F0-22F2-3EB9B9F58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22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261994F-2621-2BB2-D75C-4C435BD77810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E283DCF-5660-A8D7-BE27-899FB64D0645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ECF2483-35E9-6D03-ED7C-DEE1613A1A28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5423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E0C6F6-00EB-17E5-FE35-16D5D6F914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57038-409F-8697-A84C-BBB48738D1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FB07CC8-685B-3BF6-772B-792558560D1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</p:spPr>
            <p:txBody>
              <a:bodyPr>
                <a:noAutofit/>
              </a:bodyPr>
              <a:lstStyle/>
              <a:p>
                <a:pPr marL="82296" indent="0" algn="just">
                  <a:buNone/>
                </a:pPr>
                <a:r>
                  <a:rPr lang="en-US" sz="2000" dirty="0">
                    <a:solidFill>
                      <a:srgbClr val="7030A0"/>
                    </a:solidFill>
                    <a:effectLst/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The general design equation can be further expressed in various terms for different cases.</a:t>
                </a:r>
              </a:p>
              <a:p>
                <a:pPr marL="82296" indent="0" algn="just">
                  <a:buNone/>
                </a:pPr>
                <a:r>
                  <a:rPr lang="en-US" sz="2000" b="1" dirty="0">
                    <a:solidFill>
                      <a:srgbClr val="C00000"/>
                    </a:solidFill>
                    <a:effectLst/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Case 1</a:t>
                </a:r>
                <a:r>
                  <a:rPr lang="en-US" sz="2000" dirty="0">
                    <a:solidFill>
                      <a:srgbClr val="C00000"/>
                    </a:solidFill>
                    <a:effectLst/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: For constant volume/ density system</a:t>
                </a:r>
              </a:p>
              <a:p>
                <a:pPr marL="82296" indent="0" algn="just">
                  <a:buNone/>
                </a:pPr>
                <a:r>
                  <a:rPr lang="en-US" sz="2000" dirty="0">
                    <a:solidFill>
                      <a:srgbClr val="C00000"/>
                    </a:solidFill>
                    <a:effectLst/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The conversion of a limiting reactant A is given by:</a:t>
                </a:r>
              </a:p>
              <a:p>
                <a:pPr marL="82296" indent="0" algn="just">
                  <a:buNone/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X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A</m:t>
                        </m:r>
                      </m:sub>
                    </m:sSub>
                    <m:r>
                      <a:rPr lang="en-US" sz="2000">
                        <a:effectLst/>
                        <a:latin typeface="Cambria Math"/>
                        <a:ea typeface="Tahoma" pitchFamily="34" charset="0"/>
                        <a:cs typeface="Tahoma" pitchFamily="34" charset="0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C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A</m:t>
                            </m:r>
                            <m:r>
                              <a:rPr lang="en-US" sz="2000">
                                <a:effectLst/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0</m:t>
                            </m:r>
                          </m:sub>
                        </m:sSub>
                        <m:r>
                          <a:rPr lang="en-US" sz="2000">
                            <a:effectLst/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C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A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C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A</m:t>
                            </m:r>
                            <m:r>
                              <a:rPr lang="en-US" sz="2000">
                                <a:effectLst/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(7.13)</a:t>
                </a:r>
              </a:p>
              <a:p>
                <a:pPr marL="82296" indent="0" algn="just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 substituting equation (7.13) into equation (7.12), you get:</a:t>
                </a:r>
              </a:p>
              <a:p>
                <a:pPr marL="82296" indent="0" algn="just">
                  <a:buNone/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/>
                          </a:rPr>
                          <m:t>V</m:t>
                        </m:r>
                      </m:num>
                      <m:den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</a:rPr>
                              <m:t>A</m:t>
                            </m:r>
                            <m:r>
                              <a:rPr lang="en-US" sz="2000">
                                <a:effectLst/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sz="2000">
                        <a:effectLst/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</a:rPr>
                              <m:t>C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</a:rPr>
                              <m:t>A</m:t>
                            </m:r>
                            <m:r>
                              <a:rPr lang="en-US" sz="2000">
                                <a:effectLst/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000">
                            <a:effectLst/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</a:rPr>
                              <m:t>C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</a:rPr>
                              <m:t>A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</a:rPr>
                              <m:t>C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</a:rPr>
                              <m:t>A</m:t>
                            </m:r>
                            <m:r>
                              <a:rPr lang="en-US" sz="2000">
                                <a:effectLst/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000">
                            <a:effectLst/>
                            <a:latin typeface="Cambria Math"/>
                          </a:rPr>
                          <m:t>(</m:t>
                        </m:r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>
                                <a:effectLst/>
                                <a:latin typeface="Cambria Math"/>
                              </a:rPr>
                              <m:t>−</m:t>
                            </m:r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</a:rPr>
                              <m:t>r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</a:rPr>
                              <m:t>A</m:t>
                            </m:r>
                          </m:sub>
                        </m:sSub>
                        <m:r>
                          <a:rPr lang="en-US" sz="2000">
                            <a:effectLst/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(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7.14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   </a:t>
                </a:r>
              </a:p>
              <a:p>
                <a:pPr marL="82296" indent="0" algn="just">
                  <a:buNone/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</a:rPr>
                              <m:t>A</m:t>
                            </m:r>
                            <m:r>
                              <a:rPr lang="en-US" sz="2000">
                                <a:effectLst/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000">
                            <a:effectLst/>
                            <a:latin typeface="Cambria Math"/>
                          </a:rPr>
                          <m:t>=</m:t>
                        </m:r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  <a:ea typeface="Cambria Math"/>
                              </a:rPr>
                              <m:t>υ</m:t>
                            </m:r>
                          </m:e>
                          <m:sub>
                            <m:r>
                              <a:rPr lang="en-US" sz="2000">
                                <a:effectLst/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/>
                          </a:rPr>
                          <m:t>C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/>
                          </a:rPr>
                          <m:t>A</m:t>
                        </m:r>
                        <m:r>
                          <a:rPr lang="en-US" sz="2000">
                            <a:effectLst/>
                            <a:latin typeface="Cambria Math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(7.15)  </a:t>
                </a:r>
              </a:p>
              <a:p>
                <a:pPr marL="82296" indent="0" algn="just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substituting  equation (7.15) into equation (7.14), and re-arranging it, you get:      </a:t>
                </a:r>
              </a:p>
              <a:p>
                <a:pPr marL="82296" indent="0" algn="just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effectLst/>
                        <a:latin typeface="Cambria Math"/>
                        <a:ea typeface="Cambria Math"/>
                      </a:rPr>
                      <m:t>τ</m:t>
                    </m:r>
                    <m:r>
                      <a:rPr lang="en-US" sz="2000" b="0" i="0" smtClean="0">
                        <a:effectLst/>
                        <a:latin typeface="Cambria Math" panose="02040503050406030204" pitchFamily="18" charset="0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/>
                          </a:rPr>
                          <m:t>V</m:t>
                        </m:r>
                      </m:num>
                      <m:den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  <a:ea typeface="Cambria Math"/>
                              </a:rPr>
                              <m:t>υ</m:t>
                            </m:r>
                          </m:e>
                          <m:sub>
                            <m:r>
                              <a:rPr lang="en-US" sz="2000">
                                <a:effectLst/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sz="2000">
                        <a:effectLst/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</a:rPr>
                              <m:t>C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</a:rPr>
                              <m:t>A</m:t>
                            </m:r>
                            <m:r>
                              <a:rPr lang="en-US" sz="2000">
                                <a:effectLst/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000">
                            <a:effectLst/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</a:rPr>
                              <m:t>C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</a:rPr>
                              <m:t>A</m:t>
                            </m:r>
                          </m:sub>
                        </m:sSub>
                      </m:num>
                      <m:den>
                        <m:r>
                          <a:rPr lang="en-US" sz="2000">
                            <a:effectLst/>
                            <a:latin typeface="Cambria Math"/>
                          </a:rPr>
                          <m:t> (</m:t>
                        </m:r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>
                                <a:effectLst/>
                                <a:latin typeface="Cambria Math"/>
                              </a:rPr>
                              <m:t>−</m:t>
                            </m:r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</a:rPr>
                              <m:t>r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</a:rPr>
                              <m:t>A</m:t>
                            </m:r>
                          </m:sub>
                        </m:sSub>
                        <m:r>
                          <a:rPr lang="en-US" sz="2000">
                            <a:effectLst/>
                            <a:latin typeface="Cambria Math"/>
                          </a:rPr>
                          <m:t>)</m:t>
                        </m:r>
                      </m:den>
                    </m:f>
                    <m:r>
                      <a:rPr lang="en-US" sz="2000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0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C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A</m:t>
                            </m:r>
                            <m:r>
                              <a:rPr lang="en-US" sz="2000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A</m:t>
                            </m:r>
                          </m:sub>
                        </m:sSub>
                      </m:num>
                      <m:den>
                        <m:r>
                          <a:rPr lang="en-US" sz="2000">
                            <a:latin typeface="Cambria Math"/>
                          </a:rPr>
                          <m:t> (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>
                                <a:latin typeface="Cambria Math"/>
                              </a:rPr>
                              <m:t>−</m:t>
                            </m:r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r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A</m:t>
                            </m:r>
                          </m:sub>
                        </m:sSub>
                        <m:r>
                          <a:rPr lang="en-US" sz="2000"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                               (7.16)</a:t>
                </a:r>
              </a:p>
              <a:p>
                <a:pPr marL="82296" indent="0" algn="just">
                  <a:buNone/>
                </a:pP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Where: V is volume of CSTR, 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</a:t>
                </a:r>
                <a:r>
                  <a:rPr lang="en-US" sz="20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o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volumetric flow rate, 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 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is space time, </a:t>
                </a:r>
                <a:r>
                  <a:rPr lang="en-US" sz="2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20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initial concentration of A, C</a:t>
                </a:r>
                <a:r>
                  <a:rPr lang="en-US" sz="20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final concentration of A, X</a:t>
                </a:r>
                <a:r>
                  <a:rPr lang="en-US" sz="20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conversion of A,  and </a:t>
                </a:r>
                <a:r>
                  <a:rPr lang="en-US" sz="2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r</a:t>
                </a:r>
                <a:r>
                  <a:rPr lang="en-US" sz="20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reaction rate of reactant A.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FB07CC8-685B-3BF6-772B-792558560D1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  <a:blipFill>
                <a:blip r:embed="rId2"/>
                <a:stretch>
                  <a:fillRect t="-554" r="-5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12493B-249C-D33C-BA07-BEFA84FAD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23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BF1FC0F-11E8-FB42-02A3-ACC58CDA0AB4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BAEEBC9-4473-AB1A-77D2-0AA5E174FEA5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9AE4318-F108-07E5-8EB2-7F68B34E25FF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9483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3506C4-C73F-B7AC-335C-8E8B35F3A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D7349-0480-263E-D357-08CE1D616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E870E34-CAFB-BB45-BEE8-AA2C9F92710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</p:spPr>
            <p:txBody>
              <a:bodyPr>
                <a:noAutofit/>
              </a:bodyPr>
              <a:lstStyle/>
              <a:p>
                <a:pPr marL="82296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first order reaction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>
                            <a:latin typeface="Cambria Math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A</m:t>
                        </m:r>
                      </m:sub>
                    </m:sSub>
                    <m:r>
                      <a:rPr lang="en-US" sz="240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kC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A</m:t>
                        </m:r>
                      </m:sub>
                    </m:sSub>
                    <m:r>
                      <a:rPr lang="en-US" sz="2400">
                        <a:latin typeface="Cambria Math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the conversion of reactant A in CSTR  is given by:</a:t>
                </a:r>
              </a:p>
              <a:p>
                <a:pPr marL="82296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𝐗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𝐀</m:t>
                        </m:r>
                      </m:sub>
                    </m:sSub>
                    <m:r>
                      <a:rPr lang="en-US" sz="2400" b="1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𝐤</m:t>
                        </m:r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𝛕</m:t>
                        </m:r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𝟏</m:t>
                        </m:r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𝐤</m:t>
                        </m:r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𝛕</m:t>
                        </m:r>
                      </m:den>
                    </m:f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(7.17)</a:t>
                </a:r>
              </a:p>
              <a:p>
                <a:pPr marL="82296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Similarly, for second order reaction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>
                            <a:latin typeface="Cambria Math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A</m:t>
                        </m:r>
                      </m:sub>
                    </m:sSub>
                    <m:r>
                      <a:rPr lang="en-US" sz="2400">
                        <a:latin typeface="Cambria Math"/>
                      </a:rPr>
                      <m:t>=</m:t>
                    </m:r>
                    <m:r>
                      <m:rPr>
                        <m:sty m:val="p"/>
                      </m:rPr>
                      <a:rPr lang="en-US" sz="2400">
                        <a:latin typeface="Cambria Math"/>
                      </a:rPr>
                      <m:t>k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</a:rPr>
                              <m:t>C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</a:rPr>
                              <m:t>A</m:t>
                            </m:r>
                          </m:sub>
                        </m:sSub>
                      </m:e>
                      <m:sup>
                        <m:r>
                          <a:rPr lang="en-US" sz="240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the conversion of reactant A in CSTR  is given by:</a:t>
                </a:r>
              </a:p>
              <a:p>
                <a:pPr marL="82296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dirty="0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 dirty="0">
                            <a:solidFill>
                              <a:srgbClr val="7030A0"/>
                            </a:solidFill>
                            <a:latin typeface="Cambria Math"/>
                          </a:rPr>
                          <m:t>𝐗</m:t>
                        </m:r>
                      </m:e>
                      <m:sub>
                        <m:r>
                          <a:rPr lang="en-US" sz="2400" b="1" i="1" dirty="0">
                            <a:solidFill>
                              <a:srgbClr val="7030A0"/>
                            </a:solidFill>
                            <a:latin typeface="Cambria Math"/>
                          </a:rPr>
                          <m:t>𝐀</m:t>
                        </m:r>
                      </m:sub>
                    </m:sSub>
                    <m:r>
                      <a:rPr lang="en-US" sz="2400" b="1" dirty="0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r>
                      <a:rPr lang="en-US" sz="2400" b="1" i="1" dirty="0">
                        <a:solidFill>
                          <a:srgbClr val="7030A0"/>
                        </a:solidFill>
                        <a:latin typeface="Cambria Math"/>
                      </a:rPr>
                      <m:t>𝟏</m:t>
                    </m:r>
                    <m:r>
                      <a:rPr lang="en-US" sz="2400" b="1" dirty="0">
                        <a:solidFill>
                          <a:srgbClr val="7030A0"/>
                        </a:solidFill>
                        <a:latin typeface="Cambria Math"/>
                      </a:rPr>
                      <m:t>−</m:t>
                    </m:r>
                    <m:r>
                      <a:rPr lang="en-US" sz="2400" b="1" i="0" dirty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(</m:t>
                    </m:r>
                    <m:f>
                      <m:fPr>
                        <m:ctrlPr>
                          <a:rPr lang="en-US" sz="2400" b="1" i="1" dirty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 dirty="0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1" i="1" dirty="0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en-US" sz="2400" b="1" i="1" dirty="0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ad>
                          <m:radPr>
                            <m:degHide m:val="on"/>
                            <m:ctrlPr>
                              <a:rPr lang="en-US" sz="2400" b="1" i="1" dirty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sSub>
                              <m:sSubPr>
                                <m:ctrlPr>
                                  <a:rPr lang="en-US" sz="2400" b="1" i="1" dirty="0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0" dirty="0" smtClean="0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  <m:r>
                                  <a:rPr lang="en-US" sz="2400" b="1" i="0" dirty="0" smtClean="0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en-US" sz="2400" b="1" i="1" dirty="0">
                                    <a:solidFill>
                                      <a:srgbClr val="7030A0"/>
                                    </a:solidFill>
                                    <a:latin typeface="Cambria Math"/>
                                  </a:rPr>
                                  <m:t>𝟒𝐤𝐂</m:t>
                                </m:r>
                              </m:e>
                              <m:sub>
                                <m:r>
                                  <a:rPr lang="en-US" sz="2400" b="1" i="1" dirty="0">
                                    <a:solidFill>
                                      <a:srgbClr val="7030A0"/>
                                    </a:solidFill>
                                    <a:latin typeface="Cambria Math"/>
                                  </a:rPr>
                                  <m:t>𝐀𝟎</m:t>
                                </m:r>
                              </m:sub>
                            </m:sSub>
                            <m:r>
                              <a:rPr lang="en-US" sz="2400" b="1" i="1" dirty="0">
                                <a:solidFill>
                                  <a:srgbClr val="7030A0"/>
                                </a:solidFill>
                                <a:latin typeface="Cambria Math"/>
                                <a:ea typeface="Cambria Math"/>
                              </a:rPr>
                              <m:t>𝛕</m:t>
                            </m:r>
                          </m:e>
                        </m:rad>
                      </m:num>
                      <m:den>
                        <m:r>
                          <a:rPr lang="en-US" sz="2400" b="1" i="1" dirty="0">
                            <a:solidFill>
                              <a:srgbClr val="7030A0"/>
                            </a:solidFill>
                            <a:latin typeface="Cambria Math"/>
                          </a:rPr>
                          <m:t>𝟐𝐤</m:t>
                        </m:r>
                        <m:sSub>
                          <m:sSubPr>
                            <m:ctrlPr>
                              <a:rPr lang="en-US" sz="2400" b="1" i="1" dirty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dirty="0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𝐂</m:t>
                            </m:r>
                          </m:e>
                          <m:sub>
                            <m:r>
                              <a:rPr lang="en-US" sz="2400" b="1" i="1" dirty="0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𝐀𝟎</m:t>
                            </m:r>
                          </m:sub>
                        </m:sSub>
                        <m:r>
                          <a:rPr lang="en-US" sz="2400" b="1" i="1" dirty="0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𝛕</m:t>
                        </m:r>
                      </m:den>
                    </m:f>
                    <m:r>
                      <a:rPr lang="en-US" sz="2400" b="1" i="1" dirty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/>
                      </a:rPr>
                      <m:t>)</m:t>
                    </m:r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(7.18)</a:t>
                </a:r>
                <a:endParaRPr lang="en-US" sz="2000" b="1" dirty="0">
                  <a:solidFill>
                    <a:srgbClr val="7030A0"/>
                  </a:solidFill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82296" indent="0" algn="just">
                  <a:buNone/>
                </a:pPr>
                <a:r>
                  <a:rPr lang="en-US" sz="28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Where: </a:t>
                </a:r>
                <a:r>
                  <a:rPr lang="en-US" sz="28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 </a:t>
                </a:r>
                <a:r>
                  <a:rPr lang="en-US" sz="28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is space time, </a:t>
                </a:r>
                <a:r>
                  <a:rPr lang="en-US" sz="28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28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sz="28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initial concentration of reactant A, X</a:t>
                </a:r>
                <a:r>
                  <a:rPr lang="en-US" sz="28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8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conversion of A,  and k is reaction rate constant.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E870E34-CAFB-BB45-BEE8-AA2C9F92710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  <a:blipFill>
                <a:blip r:embed="rId2"/>
                <a:stretch>
                  <a:fillRect l="-368" r="-10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73CFA9-8501-D6F7-7B00-F0870849B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24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34361EF-6789-4B73-3F32-DCEBE4DDF353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1085882-C2C4-6BC6-0D15-C3C350D51B5A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73682A9-0E96-BA6B-0FAB-AD375D725B1D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1660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067763-DF14-7526-41B6-B0486FC5E6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B9A3F6-5431-BAAB-9F5D-10A6851752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B22095A-81CE-0FE1-86A1-7C45F803EE0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</p:spPr>
            <p:txBody>
              <a:bodyPr>
                <a:noAutofit/>
              </a:bodyPr>
              <a:lstStyle/>
              <a:p>
                <a:pPr marL="82296" indent="0">
                  <a:buNone/>
                </a:pP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Case 2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For variable volume/ density system:</a:t>
                </a:r>
              </a:p>
              <a:p>
                <a:pPr marL="82296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𝐴</m:t>
                        </m:r>
                      </m:sub>
                    </m:sSub>
                    <m:r>
                      <a:rPr lang="en-US" sz="20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0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(1−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)</m:t>
                        </m:r>
                      </m:num>
                      <m:den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1+</m:t>
                        </m:r>
                        <m:r>
                          <a:rPr lang="en-US" sz="2000" i="1">
                            <a:latin typeface="Cambria Math"/>
                            <a:ea typeface="Cambria Math"/>
                            <a:cs typeface="Tahoma" pitchFamily="34" charset="0"/>
                          </a:rPr>
                          <m:t>𝜀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(7.19)</a:t>
                </a:r>
              </a:p>
              <a:p>
                <a:pPr marL="82296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By re-arranging equation (7.19), and solve for conversion, it can be written:</a:t>
                </a:r>
              </a:p>
              <a:p>
                <a:pPr marL="82296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𝐴</m:t>
                        </m:r>
                      </m:sub>
                    </m:sSub>
                    <m:r>
                      <a:rPr lang="en-US" sz="20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0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𝐴</m:t>
                            </m:r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0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+</m:t>
                        </m:r>
                        <m:r>
                          <a:rPr lang="en-US" sz="2000" i="1">
                            <a:latin typeface="Cambria Math"/>
                            <a:ea typeface="Cambria Math"/>
                            <a:cs typeface="Tahoma" pitchFamily="34" charset="0"/>
                          </a:rPr>
                          <m:t>𝜀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(7.20)</a:t>
                </a:r>
              </a:p>
              <a:p>
                <a:pPr marL="82296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By substituting equation (7.20) into equation (7.12), you get:</a:t>
                </a:r>
              </a:p>
              <a:p>
                <a:pPr marL="82296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𝐴𝑜</m:t>
                            </m:r>
                          </m:sub>
                        </m:sSub>
                      </m:den>
                    </m:f>
                    <m:r>
                      <a:rPr lang="en-US" sz="20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𝐴</m:t>
                            </m:r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0</m:t>
                            </m:r>
                          </m:sub>
                        </m:sSub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𝐴</m:t>
                            </m:r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0</m:t>
                            </m:r>
                          </m:sub>
                        </m:sSub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+</m:t>
                        </m:r>
                        <m:r>
                          <a:rPr lang="en-US" sz="2000" b="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ahoma" pitchFamily="34" charset="0"/>
                          </a:rPr>
                          <m:t>𝜀</m:t>
                        </m:r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b="0" i="1">
                                <a:solidFill>
                                  <a:schemeClr val="tx1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  <m:r>
                      <a:rPr lang="en-US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)</m:t>
                    </m:r>
                  </m:oMath>
                </a14:m>
                <a:r>
                  <a:rPr lang="en-US" sz="2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(7.21)</a:t>
                </a: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82296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equation (7.15) into equation (7.21), you get:</a:t>
                </a:r>
              </a:p>
              <a:p>
                <a:pPr marL="82296" indent="0">
                  <a:buNone/>
                </a:pPr>
                <a14:m>
                  <m:oMath xmlns:m="http://schemas.openxmlformats.org/officeDocument/2006/math">
                    <m:r>
                      <a:rPr lang="en-US" sz="20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</m:t>
                    </m:r>
                    <m:r>
                      <a:rPr lang="en-US" sz="2000" b="1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𝑽</m:t>
                        </m:r>
                      </m:num>
                      <m:den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  <m:t>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𝒐</m:t>
                            </m:r>
                          </m:sub>
                        </m:sSub>
                      </m:den>
                    </m:f>
                    <m:r>
                      <a:rPr lang="en-US" sz="2000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𝑪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𝑨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𝒓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𝑨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𝑪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𝑨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𝟎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𝑪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𝑨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𝑪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𝑨</m:t>
                            </m:r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𝟎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+</m:t>
                        </m:r>
                        <m:r>
                          <a:rPr lang="en-US" sz="2000" b="1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  <a:cs typeface="Tahoma" pitchFamily="34" charset="0"/>
                          </a:rPr>
                          <m:t>𝜺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𝑪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𝑨</m:t>
                            </m:r>
                          </m:sub>
                        </m:sSub>
                      </m:den>
                    </m:f>
                    <m:r>
                      <a:rPr lang="en-US" sz="2000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)</m:t>
                    </m:r>
                  </m:oMath>
                </a14:m>
                <a:r>
                  <a:rPr lang="en-US" sz="2000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</a:t>
                </a:r>
                <a:r>
                  <a:rPr lang="en-US" sz="2000" b="1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(7.22)</a:t>
                </a:r>
                <a:endParaRPr lang="en-US" sz="2000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82296" indent="0" algn="just">
                  <a:buNone/>
                </a:pP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Where: V is volume of CSTR, 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</a:t>
                </a:r>
                <a:r>
                  <a:rPr lang="en-US" sz="20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o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volumetric flow rate, 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 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is space time, </a:t>
                </a:r>
                <a:r>
                  <a:rPr lang="en-US" sz="2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20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initial concentration of reactant A, C</a:t>
                </a:r>
                <a:r>
                  <a:rPr lang="en-US" sz="20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final concentration of reactant A, 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 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is fraction of volume, X</a:t>
                </a:r>
                <a:r>
                  <a:rPr lang="en-US" sz="20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conversion of A,  and </a:t>
                </a:r>
                <a:r>
                  <a:rPr lang="en-US" sz="2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r</a:t>
                </a:r>
                <a:r>
                  <a:rPr lang="en-US" sz="20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reaction rate of reactant A.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B22095A-81CE-0FE1-86A1-7C45F803EE0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  <a:blipFill>
                <a:blip r:embed="rId2"/>
                <a:stretch>
                  <a:fillRect t="-554" r="-5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2FB880-3084-2C84-8469-1A82B6942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25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56A204E-ACB1-0A5A-86AE-C703F81757BA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62945C9-E373-127A-7B47-0A41E6312C88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D008FDA-9937-A6FC-4654-9146A4E20E43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279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D5E098-FB21-932D-041A-E546A2407D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D257D-E46F-7413-DFE3-9BA56184A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29A79E9-4443-A940-1569-18C4B7FCDB3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</p:spPr>
            <p:txBody>
              <a:bodyPr>
                <a:noAutofit/>
              </a:bodyPr>
              <a:lstStyle/>
              <a:p>
                <a:pPr marL="82296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For </a:t>
                </a:r>
                <a:r>
                  <a:rPr lang="en-US" sz="2400" b="1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first order reaction </a:t>
                </a:r>
                <a:r>
                  <a:rPr lang="en-US" sz="2400" dirty="0">
                    <a:solidFill>
                      <a:schemeClr val="accent3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(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−</m:t>
                        </m:r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𝑟</m:t>
                        </m:r>
                      </m:e>
                      <m:sub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=</m:t>
                    </m:r>
                    <m:r>
                      <a:rPr lang="en-US" sz="24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𝑘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), the space time in variable CSTR is given by:                                               </a:t>
                </a:r>
              </a:p>
              <a:p>
                <a:pPr marL="82296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  <a:sym typeface="Symbol" panose="05050102010706020507" pitchFamily="18" charset="2"/>
                      </a:rPr>
                      <m:t></m:t>
                    </m:r>
                    <m:r>
                      <a:rPr lang="en-US" sz="2400" b="1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𝑽</m:t>
                        </m:r>
                      </m:num>
                      <m:den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  <a:cs typeface="Tahoma" pitchFamily="34" charset="0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𝟎</m:t>
                            </m:r>
                          </m:sub>
                        </m:sSub>
                      </m:den>
                    </m:f>
                    <m:r>
                      <a:rPr lang="en-US" sz="2400" b="1">
                        <a:solidFill>
                          <a:srgbClr val="0070C0"/>
                        </a:solidFill>
                        <a:latin typeface="Cambria Math"/>
                        <a:ea typeface="Tahoma" pitchFamily="34" charset="0"/>
                        <a:cs typeface="Tahoma" pitchFamily="34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𝑨</m:t>
                            </m:r>
                          </m:sub>
                        </m:sSub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(</m:t>
                        </m:r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𝟏</m:t>
                        </m:r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+</m:t>
                        </m:r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  <a:cs typeface="Tahoma" pitchFamily="34" charset="0"/>
                          </a:rPr>
                          <m:t>𝜺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𝑨</m:t>
                            </m:r>
                          </m:sub>
                        </m:sSub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)</m:t>
                        </m:r>
                      </m:num>
                      <m:den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𝒌</m:t>
                        </m:r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 (</m:t>
                        </m:r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𝟏</m:t>
                        </m:r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𝑨</m:t>
                            </m:r>
                          </m:sub>
                        </m:sSub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                          (7.23)</a:t>
                </a:r>
              </a:p>
              <a:p>
                <a:pPr marL="82296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For </a:t>
                </a:r>
                <a:r>
                  <a:rPr lang="en-US" sz="2400" b="1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second order reaction </a:t>
                </a:r>
                <a:r>
                  <a:rPr lang="en-US" sz="2400" dirty="0">
                    <a:solidFill>
                      <a:schemeClr val="accent3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(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−</m:t>
                        </m:r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𝑟</m:t>
                        </m:r>
                      </m:e>
                      <m:sub>
                        <m:r>
                          <a:rPr lang="en-US" sz="24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=</m:t>
                    </m:r>
                    <m:r>
                      <a:rPr lang="en-US" sz="2400" i="1">
                        <a:latin typeface="Cambria Math"/>
                        <a:ea typeface="Tahoma" pitchFamily="34" charset="0"/>
                        <a:cs typeface="Tahoma" pitchFamily="34" charset="0"/>
                      </a:rPr>
                      <m:t>𝑘</m:t>
                    </m:r>
                    <m:sSup>
                      <m:sSupPr>
                        <m:ctrlPr>
                          <a:rPr lang="en-US" sz="2400" i="1" smtClean="0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𝐴</m:t>
                            </m:r>
                          </m:sub>
                        </m:sSub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  <m:t>2</m:t>
                        </m:r>
                      </m:sup>
                    </m:sSup>
                    <m:r>
                      <a:rPr lang="en-US" sz="2400" i="1" dirty="0" smtClean="0"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  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), the space time in variable CSTR is given by:                                               </a:t>
                </a:r>
              </a:p>
              <a:p>
                <a:pPr marL="82296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  <a:sym typeface="Symbol" panose="05050102010706020507" pitchFamily="18" charset="2"/>
                      </a:rPr>
                      <m:t></m:t>
                    </m:r>
                    <m:r>
                      <a:rPr lang="en-US" sz="2400" b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𝑽</m:t>
                        </m:r>
                      </m:num>
                      <m:den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  <a:cs typeface="Tahoma" pitchFamily="34" charset="0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𝟎</m:t>
                            </m:r>
                          </m:sub>
                        </m:sSub>
                      </m:den>
                    </m:f>
                    <m:r>
                      <a:rPr lang="en-US" sz="2400" b="1">
                        <a:solidFill>
                          <a:srgbClr val="0070C0"/>
                        </a:solidFill>
                        <a:latin typeface="Cambria Math"/>
                        <a:ea typeface="Tahoma" pitchFamily="34" charset="0"/>
                        <a:cs typeface="Tahoma" pitchFamily="34" charset="0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𝑨</m:t>
                            </m:r>
                          </m:sub>
                        </m:sSub>
                      </m:num>
                      <m:den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𝒌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𝑪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𝑨𝒐</m:t>
                            </m:r>
                          </m:sub>
                        </m:sSub>
                      </m:den>
                    </m:f>
                    <m:f>
                      <m:fPr>
                        <m:ctrlP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dPr>
                              <m:e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𝟏</m:t>
                                </m:r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+</m:t>
                                </m:r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Cambria Math"/>
                                    <a:cs typeface="Tahoma" pitchFamily="34" charset="0"/>
                                  </a:rPr>
                                  <m:t>𝜺</m:t>
                                </m:r>
                                <m:sSub>
                                  <m:sSubPr>
                                    <m:ctrlPr>
                                      <a:rPr lang="en-US" sz="2400" b="1" i="1">
                                        <a:solidFill>
                                          <a:srgbClr val="0070C0"/>
                                        </a:solidFill>
                                        <a:latin typeface="Cambria Math" panose="02040503050406030204" pitchFamily="18" charset="0"/>
                                        <a:ea typeface="Tahoma" pitchFamily="34" charset="0"/>
                                        <a:cs typeface="Tahoma" pitchFamily="34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b="1" i="1">
                                        <a:solidFill>
                                          <a:srgbClr val="0070C0"/>
                                        </a:solidFill>
                                        <a:latin typeface="Cambria Math"/>
                                        <a:ea typeface="Tahoma" pitchFamily="34" charset="0"/>
                                        <a:cs typeface="Tahoma" pitchFamily="34" charset="0"/>
                                      </a:rPr>
                                      <m:t>𝑿</m:t>
                                    </m:r>
                                  </m:e>
                                  <m:sub>
                                    <m:r>
                                      <a:rPr lang="en-US" sz="2400" b="1" i="1">
                                        <a:solidFill>
                                          <a:srgbClr val="0070C0"/>
                                        </a:solidFill>
                                        <a:latin typeface="Cambria Math"/>
                                        <a:ea typeface="Tahoma" pitchFamily="34" charset="0"/>
                                        <a:cs typeface="Tahoma" pitchFamily="34" charset="0"/>
                                      </a:rPr>
                                      <m:t>𝑨</m:t>
                                    </m:r>
                                  </m:sub>
                                </m:sSub>
                              </m:e>
                            </m:d>
                          </m:e>
                          <m:sup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</m:ctrlPr>
                          </m:sSup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(</m:t>
                            </m:r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𝟏</m:t>
                            </m:r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ahoma" pitchFamily="34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𝑿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Tahoma" pitchFamily="34" charset="0"/>
                                    <a:cs typeface="Tahoma" pitchFamily="34" charset="0"/>
                                  </a:rPr>
                                  <m:t>𝑨</m:t>
                                </m:r>
                              </m:sub>
                            </m:s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Tahoma" pitchFamily="34" charset="0"/>
                                <a:cs typeface="Tahoma" pitchFamily="34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sz="24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ahoma" pitchFamily="34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                     (7.24)</a:t>
                </a:r>
              </a:p>
              <a:p>
                <a:pPr marL="82296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Where: V is volume of CSTR, 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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volumetric flow rate, 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 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is space time,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initial concentration of reactant A, 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 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is fraction of volume, X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is conversion of A,  and k is reaction rate constant.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29A79E9-4443-A940-1569-18C4B7FCDB3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  <a:blipFill>
                <a:blip r:embed="rId2"/>
                <a:stretch>
                  <a:fillRect l="-105" r="-272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E382FF-81D3-5484-0A16-3C18D215E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26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24F1BF7-43DD-A833-1B1E-018790247CF3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B164A06-3ADA-9B7A-818B-302899ED95A8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8C24285-2D7B-6486-A44D-11330DFE4A94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9158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8411F6-2BE8-29B8-2925-FD9DCBE1AD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653EB7-B833-B210-9198-8321AFCE67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 7.2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97091B6-BC48-519B-19BC-7FC0B193642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</p:spPr>
            <p:txBody>
              <a:bodyPr>
                <a:noAutofit/>
              </a:bodyPr>
              <a:lstStyle/>
              <a:p>
                <a:pPr marL="11430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elementary liquid-phase reaction is carried out isothermally in a continuous stirred tank reactor (CSTR). The elementary reaction is given in stoichiometry equation below. An equimolar molar mixture feed rate of reactants of A and B enters at 25</a:t>
                </a:r>
                <a:r>
                  <a:rPr lang="en-US" sz="24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C, and the volumetric flow rate of the reactants is 40 L/min. The initial concentration of reactant A is 10 mol/L The reaction rate constant is 0.1 L/mol. min. Determine the volume of a CSTR and space time required necessary to achieve 95% conversion of reactant A.          </a:t>
                </a:r>
              </a:p>
              <a:p>
                <a:pPr marL="0" indent="0">
                  <a:buNone/>
                </a:pP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A</m:t>
                    </m:r>
                    <m:r>
                      <a:rPr lang="en-US" sz="240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B</m:t>
                    </m:r>
                    <m:groupChr>
                      <m:groupChrPr>
                        <m:chr m:val="→"/>
                        <m:vertJc m:val="bot"/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4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</m:groupCh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en-US" sz="2400" dirty="0"/>
                  <a:t>                                                         </a:t>
                </a:r>
                <a:endParaRPr lang="en-US" sz="2800" dirty="0"/>
              </a:p>
              <a:p>
                <a:pPr marL="82296" indent="0">
                  <a:lnSpc>
                    <a:spcPct val="150000"/>
                  </a:lnSpc>
                  <a:buNone/>
                </a:pPr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Given: 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Elementary reaction, isothermal CSTR,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10 mol/L</a:t>
                </a:r>
              </a:p>
              <a:p>
                <a:pPr marL="82296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k=0.1 L/mol.min, 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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40 L/min,  X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95%=0.95</a:t>
                </a:r>
              </a:p>
              <a:p>
                <a:pPr marL="82296" indent="0">
                  <a:lnSpc>
                    <a:spcPct val="150000"/>
                  </a:lnSpc>
                  <a:buNone/>
                </a:pPr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Required: </a:t>
                </a:r>
                <a:r>
                  <a:rPr lang="en-US" sz="2400" b="1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V=?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97091B6-BC48-519B-19BC-7FC0B193642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  <a:blipFill>
                <a:blip r:embed="rId2"/>
                <a:stretch>
                  <a:fillRect l="-105" t="-887" r="-7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86FF0D-FAA1-6DDC-DAFB-45E88F3FA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27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D436A46-3532-CDF3-B97E-664FEF8FAB01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97F9D94-AF55-313A-C811-A84ABCF3EC64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F8F2E82-943E-5179-BA49-5C1671F621F3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90556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FB261B-242F-4CD3-D704-EF018A0876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56ABE-A887-D09E-1C35-03060E59F4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83FD47D-F613-8246-262A-09E8C846301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</p:spPr>
            <p:txBody>
              <a:bodyPr>
                <a:noAutofit/>
              </a:bodyPr>
              <a:lstStyle/>
              <a:p>
                <a:pPr marL="114300" indent="0" algn="just">
                  <a:buNone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Solution:</a:t>
                </a:r>
              </a:p>
              <a:p>
                <a:pPr marL="11430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It is assumed that the volumetric flow rate is constant.</a:t>
                </a:r>
              </a:p>
              <a:p>
                <a:pPr marL="11430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From materials balance, the CSTR design equation is given by:</a:t>
                </a:r>
              </a:p>
              <a:p>
                <a:pPr marL="11430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𝑽</m:t>
                        </m:r>
                      </m:num>
                      <m:den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𝑨𝒐</m:t>
                            </m:r>
                          </m:sub>
                        </m:sSub>
                      </m:den>
                    </m:f>
                    <m:r>
                      <a:rPr lang="en-US" sz="2400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𝑨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𝒓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𝑨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(7.12)</a:t>
                </a:r>
              </a:p>
              <a:p>
                <a:pPr marL="11430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For constant volumetric flow rate, the molar flow rate is the product of  concentration and volumetric flow rate.</a:t>
                </a:r>
              </a:p>
              <a:p>
                <a:pPr marL="114300" indent="0" algn="just">
                  <a:buNone/>
                </a:pPr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For reactant A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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o</a:t>
                </a:r>
              </a:p>
              <a:p>
                <a:pPr marL="114300" indent="0" algn="just">
                  <a:buNone/>
                </a:pPr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For reactant B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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o</a:t>
                </a:r>
              </a:p>
              <a:p>
                <a:pPr marL="11430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It is given that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i.e.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C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Bo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&amp;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C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C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</a:t>
                </a:r>
                <a:endParaRPr lang="en-US" sz="2400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(1-X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11430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-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kC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kC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baseline="30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kC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sz="2400" baseline="30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(1-X</a:t>
                </a:r>
                <a:r>
                  <a:rPr lang="en-US" sz="2400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)</a:t>
                </a:r>
                <a:r>
                  <a:rPr lang="en-US" sz="2400" baseline="30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2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83FD47D-F613-8246-262A-09E8C846301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  <a:blipFill>
                <a:blip r:embed="rId2"/>
                <a:stretch>
                  <a:fillRect l="-368" t="-1552" r="-7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D980D0-D760-6BD6-DD4A-ED90D9980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28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F8ABA57-409C-DA4B-04AF-C4BF11FCF152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1439F79-F0DD-4DC7-EBA1-ED0252385328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C94397D-113C-EF4F-F898-682F700211F4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22672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4622E4-5F9C-8977-F92A-CEDE60A00A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5E5D2-9E99-D150-5EC0-A85F83547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B744296-4E4E-06BD-6CC1-515B20BB9B2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</p:spPr>
            <p:txBody>
              <a:bodyPr>
                <a:noAutofit/>
              </a:bodyPr>
              <a:lstStyle/>
              <a:p>
                <a:pPr marL="114300" indent="0" algn="just">
                  <a:buNone/>
                </a:pPr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The volume of CSTR is given by: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chemeClr val="tx1"/>
                    </a:solidFill>
                    <a:ea typeface="Tahoma" pitchFamily="34" charset="0"/>
                    <a:cs typeface="Times New Roman" panose="02020603050405020304" pitchFamily="18" charset="0"/>
                  </a:rPr>
                  <a:t>V</a:t>
                </a:r>
                <a14:m>
                  <m:oMath xmlns:m="http://schemas.openxmlformats.org/officeDocument/2006/math">
                    <m:r>
                      <a:rPr lang="en-US" sz="24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sSub>
                              <m:sSubPr>
                                <m:ctrlPr>
                                  <a:rPr lang="en-US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imes New Roman" panose="020206030504050203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en-US" sz="2400" b="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Tahoma" pitchFamily="34" charset="0"/>
                                    <a:cs typeface="Times New Roman" panose="02020603050405020304" pitchFamily="18" charset="0"/>
                                  </a:rPr>
                                  <m:t>𝐴𝑜</m:t>
                                </m:r>
                              </m:sub>
                            </m:sSub>
                            <m:r>
                              <a:rPr lang="en-US" sz="24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US" sz="24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4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  <m:r>
                      <a:rPr lang="en-US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𝐴𝑜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  <m:t></m:t>
                            </m:r>
                          </m:e>
                          <m:sub>
                            <m:r>
                              <a:rPr lang="en-US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𝑜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m:rPr>
                            <m:nor/>
                          </m:rPr>
                          <a:rPr lang="en-US" sz="24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kC</m:t>
                        </m:r>
                        <m:r>
                          <m:rPr>
                            <m:nor/>
                          </m:rPr>
                          <a:rPr lang="en-US" sz="2400" baseline="-250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Ao</m:t>
                        </m:r>
                        <m:r>
                          <m:rPr>
                            <m:nor/>
                          </m:rPr>
                          <a:rPr lang="en-US" sz="2400" baseline="300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24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(1−</m:t>
                        </m:r>
                        <m:r>
                          <m:rPr>
                            <m:nor/>
                          </m:rPr>
                          <a:rPr lang="en-US" sz="24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XA</m:t>
                        </m:r>
                        <m:r>
                          <m:rPr>
                            <m:nor/>
                          </m:rPr>
                          <a:rPr lang="en-US" sz="24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)2</m:t>
                        </m:r>
                      </m:den>
                    </m:f>
                    <m:r>
                      <a:rPr lang="en-US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  <m:t></m:t>
                            </m:r>
                          </m:e>
                          <m:sub>
                            <m:r>
                              <a:rPr lang="en-US" sz="24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𝑜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4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m:rPr>
                            <m:nor/>
                          </m:rPr>
                          <a:rPr lang="en-US" sz="24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kC</m:t>
                        </m:r>
                        <m:r>
                          <m:rPr>
                            <m:nor/>
                          </m:rPr>
                          <a:rPr lang="en-US" sz="2400" baseline="-250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Ao</m:t>
                        </m:r>
                        <m:r>
                          <m:rPr>
                            <m:nor/>
                          </m:rPr>
                          <a:rPr lang="en-US" sz="24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(1−</m:t>
                        </m:r>
                        <m:r>
                          <m:rPr>
                            <m:nor/>
                          </m:rPr>
                          <a:rPr lang="en-US" sz="24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XA</m:t>
                        </m:r>
                        <m:r>
                          <m:rPr>
                            <m:nor/>
                          </m:rPr>
                          <a:rPr lang="en-US" sz="24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)2</m:t>
                        </m:r>
                      </m:den>
                    </m:f>
                  </m:oMath>
                </a14:m>
                <a:endParaRPr lang="en-US" sz="2400" dirty="0">
                  <a:solidFill>
                    <a:srgbClr val="0070C0"/>
                  </a:solidFill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buNone/>
                </a:pPr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Now, let’s substitute the given values to find the volume of CSTR.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:r>
                  <a:rPr lang="en-US" sz="2400" b="1" dirty="0">
                    <a:solidFill>
                      <a:srgbClr val="0070C0"/>
                    </a:solidFill>
                    <a:ea typeface="Tahoma" pitchFamily="34" charset="0"/>
                    <a:cs typeface="Times New Roman" panose="02020603050405020304" pitchFamily="18" charset="0"/>
                  </a:rPr>
                  <a:t>V</a:t>
                </a:r>
                <a14:m>
                  <m:oMath xmlns:m="http://schemas.openxmlformats.org/officeDocument/2006/math">
                    <m:r>
                      <a:rPr lang="en-US" sz="2400" b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  <m:t>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𝒐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Tahoma" pitchFamily="34" charset="0"/>
                                <a:cs typeface="Times New Roman" panose="02020603050405020304" pitchFamily="18" charset="0"/>
                              </a:rPr>
                              <m:t>𝑨</m:t>
                            </m:r>
                          </m:sub>
                        </m:sSub>
                      </m:num>
                      <m:den>
                        <m:r>
                          <m:rPr>
                            <m:nor/>
                          </m:rPr>
                          <a:rPr lang="en-US" sz="24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kC</m:t>
                        </m:r>
                        <m:r>
                          <m:rPr>
                            <m:nor/>
                          </m:rPr>
                          <a:rPr lang="en-US" sz="2400" b="1" baseline="-25000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Ao</m:t>
                        </m:r>
                        <m:r>
                          <m:rPr>
                            <m:nor/>
                          </m:rPr>
                          <a:rPr lang="en-US" sz="24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(1−</m:t>
                        </m:r>
                        <m:r>
                          <m:rPr>
                            <m:nor/>
                          </m:rPr>
                          <a:rPr lang="en-US" sz="24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XA</m:t>
                        </m:r>
                        <m:r>
                          <m:rPr>
                            <m:nor/>
                          </m:rPr>
                          <a:rPr lang="en-US" sz="24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)2</m:t>
                        </m:r>
                      </m:den>
                    </m:f>
                    <m:r>
                      <a:rPr lang="en-US" sz="2400" b="1" i="0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1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𝟒𝟎</m:t>
                        </m:r>
                        <m:r>
                          <a:rPr lang="en-US" sz="2400" b="1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∗</m:t>
                        </m:r>
                        <m:r>
                          <a:rPr lang="en-US" sz="2400" b="1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𝟎</m:t>
                        </m:r>
                        <m:r>
                          <a:rPr lang="en-US" sz="2400" b="1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a:rPr lang="en-US" sz="2400" b="1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𝟗𝟓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400" b="1" i="0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0.1∗10</m:t>
                        </m:r>
                        <m:r>
                          <m:rPr>
                            <m:nor/>
                          </m:rPr>
                          <a:rPr lang="en-US" sz="24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(1−</m:t>
                        </m:r>
                        <m:r>
                          <m:rPr>
                            <m:nor/>
                          </m:rPr>
                          <a:rPr lang="en-US" sz="2400" b="1" i="0" dirty="0" smtClean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0.95</m:t>
                        </m:r>
                        <m:r>
                          <m:rPr>
                            <m:nor/>
                          </m:rPr>
                          <a:rPr lang="en-US" sz="2400" b="1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sz="2400" b="1" baseline="30000" dirty="0">
                            <a:solidFill>
                              <a:srgbClr val="0070C0"/>
                            </a:solidFill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400" b="1" i="0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1" i="0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𝟏𝟓</m:t>
                    </m:r>
                    <m:r>
                      <a:rPr lang="en-US" sz="2400" b="1" i="0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400" b="1" i="0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Times New Roman" panose="02020603050405020304" pitchFamily="18" charset="0"/>
                      </a:rPr>
                      <m:t>𝟐𝟎𝟎𝐋</m:t>
                    </m:r>
                  </m:oMath>
                </a14:m>
                <a:r>
                  <a:rPr lang="en-US" sz="2400" b="1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𝜏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sym typeface="Symbol" panose="05050102010706020507" pitchFamily="18" charset="2"/>
                              </a:rPr>
                              <m:t>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(7.1)</a:t>
                </a:r>
              </a:p>
              <a:p>
                <a:pPr marL="114300" indent="0" algn="just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𝜏</m:t>
                      </m:r>
                      <m:r>
                        <a:rPr lang="en-US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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15, 200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𝐿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40 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𝐿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/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𝑚𝑖𝑛</m:t>
                          </m:r>
                        </m:den>
                      </m:f>
                      <m:r>
                        <a:rPr lang="en-US" sz="24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24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𝟑𝟖𝟎</m:t>
                      </m:r>
                      <m:r>
                        <a:rPr lang="en-US" sz="24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24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𝐦𝐢𝐧</m:t>
                      </m:r>
                    </m:oMath>
                  </m:oMathPara>
                </a14:m>
                <a:endParaRPr lang="en-US" sz="24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buNone/>
                </a:pPr>
                <a:endParaRPr lang="en-US" sz="24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B744296-4E4E-06BD-6CC1-515B20BB9B2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  <a:blipFill>
                <a:blip r:embed="rId2"/>
                <a:stretch>
                  <a:fillRect t="-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1A2EE4-E763-67BC-8751-5C3649AE1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29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87EEBED-C53B-0003-E14F-61197A3272B1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0BDA6B5-4BE7-AD1A-E4FF-0C7941C8A0F4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3630D2E-132B-1544-D89C-CC5EAE5A209A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9683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C23D1F-FDA8-219D-2A42-0866147AE4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18643-F198-17D3-61D5-D003E4A56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marL="82296" algn="just"/>
            <a: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7.4.2. Energy balance equation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8C148F-58DB-E8D1-2C66-E1A2570DB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296" y="629218"/>
            <a:ext cx="11608904" cy="549694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 balance is performed by applying  of the first law of thermodynamics for open system -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flow reactors (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CSTR).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 law of thermodynamics  states  that  the total energy of the system is constant.</a:t>
            </a:r>
            <a:endParaRPr lang="en-US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open system,  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here is flow of mass and energy  across system boundary.</a:t>
            </a:r>
            <a:endParaRPr 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develop energy balance equation, it is assumed that  heat (Q ) is added to the reactor  and work (W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is done by the system.</a:t>
            </a:r>
            <a:endParaRPr lang="en-US" sz="24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82296" indent="0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DD1A9E-6D9E-DD09-83C7-231AF19A5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30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D40FB5-D864-4FC3-383F-CC07ABE93BA4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8B8B0F7-CEAC-A3BB-A01D-7B31F517F58A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AB17156-BE55-1727-A632-769F7C6B193B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A4E18B4B-7928-13B0-73BB-344EB849115F}"/>
                  </a:ext>
                </a:extLst>
              </p14:cNvPr>
              <p14:cNvContentPartPr/>
              <p14:nvPr/>
            </p14:nvContentPartPr>
            <p14:xfrm>
              <a:off x="-1232609" y="1808812"/>
              <a:ext cx="360" cy="36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A4E18B4B-7928-13B0-73BB-344EB849115F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1241609" y="1799812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161098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D2D747-0D56-E013-E400-7CB598E60F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665D0-9BF9-4221-B08B-875CA3FE9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marL="82296" algn="just"/>
            <a: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C0D3BC-2D15-B1D6-157A-8C30928FFC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296" y="629218"/>
            <a:ext cx="11608904" cy="5496948"/>
          </a:xfrm>
        </p:spPr>
        <p:txBody>
          <a:bodyPr>
            <a:noAutofit/>
          </a:bodyPr>
          <a:lstStyle/>
          <a:p>
            <a:pPr marL="82296" indent="0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Consider the following CSTR to develop  energy balance equation as shown in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Figure 7.5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. </a:t>
            </a:r>
          </a:p>
          <a:p>
            <a:pPr marL="82296" indent="0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The feed stream is  the  input energy rate, and the product stream is the output energy rate.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5B1BBE-7946-8037-AF15-80EC01087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31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719C369-00D1-7953-F211-B93375FC5B25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DDDB3CD-05A7-6186-C6E4-C450BB50BC09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AD4C065-C8D7-4271-4C2C-577345A03AC4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6D6E71B1-7617-9307-D934-30CD13157B1A}"/>
                  </a:ext>
                </a:extLst>
              </p14:cNvPr>
              <p14:cNvContentPartPr/>
              <p14:nvPr/>
            </p14:nvContentPartPr>
            <p14:xfrm>
              <a:off x="-1232609" y="1808812"/>
              <a:ext cx="360" cy="36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6D6E71B1-7617-9307-D934-30CD13157B1A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1241609" y="1800172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95" name="TextBox 94">
            <a:extLst>
              <a:ext uri="{FF2B5EF4-FFF2-40B4-BE49-F238E27FC236}">
                <a16:creationId xmlns:a16="http://schemas.microsoft.com/office/drawing/2014/main" id="{4A483C8F-B390-41CD-EA49-83F9DD017895}"/>
              </a:ext>
            </a:extLst>
          </p:cNvPr>
          <p:cNvSpPr txBox="1"/>
          <p:nvPr/>
        </p:nvSpPr>
        <p:spPr>
          <a:xfrm>
            <a:off x="1648103" y="5533209"/>
            <a:ext cx="4991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7.5.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CSTR  energy flows </a:t>
            </a:r>
          </a:p>
        </p:txBody>
      </p:sp>
      <p:grpSp>
        <p:nvGrpSpPr>
          <p:cNvPr id="97" name="Group 96">
            <a:extLst>
              <a:ext uri="{FF2B5EF4-FFF2-40B4-BE49-F238E27FC236}">
                <a16:creationId xmlns:a16="http://schemas.microsoft.com/office/drawing/2014/main" id="{F6E76010-4055-C0C2-2CC3-8572633E0C1D}"/>
              </a:ext>
            </a:extLst>
          </p:cNvPr>
          <p:cNvGrpSpPr/>
          <p:nvPr/>
        </p:nvGrpSpPr>
        <p:grpSpPr>
          <a:xfrm>
            <a:off x="643559" y="2024985"/>
            <a:ext cx="4974537" cy="3011053"/>
            <a:chOff x="964924" y="2217791"/>
            <a:chExt cx="4974537" cy="3011053"/>
          </a:xfrm>
        </p:grpSpPr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30A39A98-59B3-31A3-266B-4C18B28778AD}"/>
                </a:ext>
              </a:extLst>
            </p:cNvPr>
            <p:cNvGrpSpPr/>
            <p:nvPr/>
          </p:nvGrpSpPr>
          <p:grpSpPr>
            <a:xfrm>
              <a:off x="964924" y="2217791"/>
              <a:ext cx="4974537" cy="3011053"/>
              <a:chOff x="1358347" y="1859982"/>
              <a:chExt cx="4974537" cy="3011053"/>
            </a:xfrm>
          </p:grpSpPr>
          <p:grpSp>
            <p:nvGrpSpPr>
              <p:cNvPr id="76" name="Group 75">
                <a:extLst>
                  <a:ext uri="{FF2B5EF4-FFF2-40B4-BE49-F238E27FC236}">
                    <a16:creationId xmlns:a16="http://schemas.microsoft.com/office/drawing/2014/main" id="{423B460D-7302-25E1-E7E1-419F1FC93E49}"/>
                  </a:ext>
                </a:extLst>
              </p:cNvPr>
              <p:cNvGrpSpPr/>
              <p:nvPr/>
            </p:nvGrpSpPr>
            <p:grpSpPr>
              <a:xfrm>
                <a:off x="1358347" y="1859982"/>
                <a:ext cx="4974537" cy="3011053"/>
                <a:chOff x="1318590" y="1908817"/>
                <a:chExt cx="4974537" cy="3011053"/>
              </a:xfrm>
            </p:grpSpPr>
            <p:grpSp>
              <p:nvGrpSpPr>
                <p:cNvPr id="78" name="Group 77">
                  <a:extLst>
                    <a:ext uri="{FF2B5EF4-FFF2-40B4-BE49-F238E27FC236}">
                      <a16:creationId xmlns:a16="http://schemas.microsoft.com/office/drawing/2014/main" id="{3CF51426-DE8D-0DBC-84D6-E4D129757AE8}"/>
                    </a:ext>
                  </a:extLst>
                </p:cNvPr>
                <p:cNvGrpSpPr/>
                <p:nvPr/>
              </p:nvGrpSpPr>
              <p:grpSpPr>
                <a:xfrm>
                  <a:off x="1318590" y="1908817"/>
                  <a:ext cx="4974537" cy="3011053"/>
                  <a:chOff x="1318590" y="1908817"/>
                  <a:chExt cx="4974537" cy="3011053"/>
                </a:xfrm>
              </p:grpSpPr>
              <p:sp>
                <p:nvSpPr>
                  <p:cNvPr id="80" name="TextBox 79">
                    <a:extLst>
                      <a:ext uri="{FF2B5EF4-FFF2-40B4-BE49-F238E27FC236}">
                        <a16:creationId xmlns:a16="http://schemas.microsoft.com/office/drawing/2014/main" id="{FA551ABE-9BE8-99D8-B1BE-2360DDE92F9A}"/>
                      </a:ext>
                    </a:extLst>
                  </p:cNvPr>
                  <p:cNvSpPr txBox="1"/>
                  <p:nvPr/>
                </p:nvSpPr>
                <p:spPr>
                  <a:xfrm>
                    <a:off x="5497997" y="3975077"/>
                    <a:ext cx="79513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Q</a:t>
                    </a:r>
                    <a:endParaRPr 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grpSp>
                <p:nvGrpSpPr>
                  <p:cNvPr id="81" name="Group 80">
                    <a:extLst>
                      <a:ext uri="{FF2B5EF4-FFF2-40B4-BE49-F238E27FC236}">
                        <a16:creationId xmlns:a16="http://schemas.microsoft.com/office/drawing/2014/main" id="{0B43D24F-043B-AB7A-C878-EDA694F9C9F1}"/>
                      </a:ext>
                    </a:extLst>
                  </p:cNvPr>
                  <p:cNvGrpSpPr/>
                  <p:nvPr/>
                </p:nvGrpSpPr>
                <p:grpSpPr>
                  <a:xfrm>
                    <a:off x="1318590" y="1908817"/>
                    <a:ext cx="4860234" cy="3011053"/>
                    <a:chOff x="1318590" y="1908817"/>
                    <a:chExt cx="4860234" cy="3011053"/>
                  </a:xfrm>
                </p:grpSpPr>
                <p:sp>
                  <p:nvSpPr>
                    <p:cNvPr id="82" name="TextBox 81">
                      <a:extLst>
                        <a:ext uri="{FF2B5EF4-FFF2-40B4-BE49-F238E27FC236}">
                          <a16:creationId xmlns:a16="http://schemas.microsoft.com/office/drawing/2014/main" id="{A13F56F8-369D-727B-0FBA-DE91C6E4A30B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5383694" y="2521157"/>
                      <a:ext cx="795130" cy="1569660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en-US" sz="2400" baseline="-25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  <a:p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en-US" sz="2400" baseline="-25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US" baseline="-25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  <a:p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en-US" baseline="-25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  <a:p>
                      <a:endParaRPr lang="en-US" baseline="-25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p:txBody>
                </p:sp>
                <p:grpSp>
                  <p:nvGrpSpPr>
                    <p:cNvPr id="83" name="Group 82">
                      <a:extLst>
                        <a:ext uri="{FF2B5EF4-FFF2-40B4-BE49-F238E27FC236}">
                          <a16:creationId xmlns:a16="http://schemas.microsoft.com/office/drawing/2014/main" id="{3C2ADDBA-1C61-5BF5-2B8D-77220D281744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318590" y="1908817"/>
                      <a:ext cx="4247323" cy="3011053"/>
                      <a:chOff x="1318590" y="1908817"/>
                      <a:chExt cx="4247323" cy="3011053"/>
                    </a:xfrm>
                  </p:grpSpPr>
                  <p:grpSp>
                    <p:nvGrpSpPr>
                      <p:cNvPr id="84" name="Group 83">
                        <a:extLst>
                          <a:ext uri="{FF2B5EF4-FFF2-40B4-BE49-F238E27FC236}">
                            <a16:creationId xmlns:a16="http://schemas.microsoft.com/office/drawing/2014/main" id="{80F1B14D-28E3-8217-057F-962C5DFE910C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1318590" y="1908817"/>
                        <a:ext cx="3279915" cy="3011053"/>
                        <a:chOff x="1318590" y="1908817"/>
                        <a:chExt cx="3279915" cy="3011053"/>
                      </a:xfrm>
                    </p:grpSpPr>
                    <p:sp>
                      <p:nvSpPr>
                        <p:cNvPr id="87" name="Flowchart: Magnetic Disk 86">
                          <a:extLst>
                            <a:ext uri="{FF2B5EF4-FFF2-40B4-BE49-F238E27FC236}">
                              <a16:creationId xmlns:a16="http://schemas.microsoft.com/office/drawing/2014/main" id="{A70ADBE1-51D3-28A1-A146-48D7E47A8B7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2325757" y="2663687"/>
                          <a:ext cx="2226365" cy="2256183"/>
                        </a:xfrm>
                        <a:prstGeom prst="flowChartMagneticDisk">
                          <a:avLst/>
                        </a:prstGeom>
                      </p:spPr>
                      <p:style>
                        <a:lnRef idx="2">
                          <a:schemeClr val="dk1"/>
                        </a:lnRef>
                        <a:fillRef idx="1">
                          <a:schemeClr val="lt1"/>
                        </a:fillRef>
                        <a:effectRef idx="0">
                          <a:schemeClr val="dk1"/>
                        </a:effectRef>
                        <a:fontRef idx="minor">
                          <a:schemeClr val="dk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  <p:sp>
                      <p:nvSpPr>
                        <p:cNvPr id="88" name="Oval 87">
                          <a:extLst>
                            <a:ext uri="{FF2B5EF4-FFF2-40B4-BE49-F238E27FC236}">
                              <a16:creationId xmlns:a16="http://schemas.microsoft.com/office/drawing/2014/main" id="{07197ECD-29F4-A480-E60D-57930DE74F4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2643808" y="3985591"/>
                          <a:ext cx="785191" cy="248479"/>
                        </a:xfrm>
                        <a:prstGeom prst="ellipse">
                          <a:avLst/>
                        </a:prstGeom>
                      </p:spPr>
                      <p:style>
                        <a:lnRef idx="2">
                          <a:schemeClr val="accent1">
                            <a:shade val="15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9" name="Oval 88">
                          <a:extLst>
                            <a:ext uri="{FF2B5EF4-FFF2-40B4-BE49-F238E27FC236}">
                              <a16:creationId xmlns:a16="http://schemas.microsoft.com/office/drawing/2014/main" id="{2BAE38D9-B19F-2622-9C0B-0D92F50EEB7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428999" y="4015407"/>
                          <a:ext cx="785191" cy="248479"/>
                        </a:xfrm>
                        <a:prstGeom prst="ellipse">
                          <a:avLst/>
                        </a:prstGeom>
                      </p:spPr>
                      <p:style>
                        <a:lnRef idx="2">
                          <a:schemeClr val="accent1">
                            <a:shade val="15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cxnSp>
                      <p:nvCxnSpPr>
                        <p:cNvPr id="90" name="Straight Connector 89">
                          <a:extLst>
                            <a:ext uri="{FF2B5EF4-FFF2-40B4-BE49-F238E27FC236}">
                              <a16:creationId xmlns:a16="http://schemas.microsoft.com/office/drawing/2014/main" id="{8D38A946-9508-4B94-8F1F-DB50A79E410D}"/>
                            </a:ext>
                          </a:extLst>
                        </p:cNvPr>
                        <p:cNvCxnSpPr>
                          <a:stCxn id="89" idx="2"/>
                        </p:cNvCxnSpPr>
                        <p:nvPr/>
                      </p:nvCxnSpPr>
                      <p:spPr>
                        <a:xfrm flipV="1">
                          <a:off x="3428999" y="2077278"/>
                          <a:ext cx="9940" cy="2062369"/>
                        </a:xfrm>
                        <a:prstGeom prst="line">
                          <a:avLst/>
                        </a:prstGeom>
                      </p:spPr>
                      <p:style>
                        <a:lnRef idx="3">
                          <a:schemeClr val="dk1"/>
                        </a:lnRef>
                        <a:fillRef idx="0">
                          <a:schemeClr val="dk1"/>
                        </a:fillRef>
                        <a:effectRef idx="2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  <p:sp>
                      <p:nvSpPr>
                        <p:cNvPr id="91" name="TextBox 90">
                          <a:extLst>
                            <a:ext uri="{FF2B5EF4-FFF2-40B4-BE49-F238E27FC236}">
                              <a16:creationId xmlns:a16="http://schemas.microsoft.com/office/drawing/2014/main" id="{29A2E865-1B3E-3FB0-26C5-6FE979DA4BE4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1318590" y="2367560"/>
                          <a:ext cx="795130" cy="1107996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r>
                            <a:rPr lang="en-US" sz="24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</a:t>
                          </a:r>
                          <a:r>
                            <a:rPr lang="en-US" sz="2400" baseline="-25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io</a:t>
                          </a:r>
                        </a:p>
                        <a:p>
                          <a:r>
                            <a:rPr lang="en-US" sz="24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</a:t>
                          </a:r>
                          <a:r>
                            <a:rPr lang="en-US" sz="2400" baseline="-25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io</a:t>
                          </a:r>
                        </a:p>
                        <a:p>
                          <a:r>
                            <a:rPr lang="en-US" dirty="0" err="1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baseline="-25000" dirty="0" err="1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io</a:t>
                          </a:r>
                          <a:endParaRPr lang="en-US" baseline="-25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p:txBody>
                    </p:sp>
                    <p:sp>
                      <p:nvSpPr>
                        <p:cNvPr id="92" name="TextBox 91">
                          <a:extLst>
                            <a:ext uri="{FF2B5EF4-FFF2-40B4-BE49-F238E27FC236}">
                              <a16:creationId xmlns:a16="http://schemas.microsoft.com/office/drawing/2014/main" id="{5D93B82C-4D33-77DC-3F68-76FD80FA9D15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3803375" y="1908817"/>
                          <a:ext cx="795130" cy="461665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r>
                            <a:rPr lang="en-US" sz="24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W</a:t>
                          </a:r>
                          <a:r>
                            <a:rPr lang="en-US" sz="2400" baseline="-25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</a:p>
                      </p:txBody>
                    </p:sp>
                    <p:cxnSp>
                      <p:nvCxnSpPr>
                        <p:cNvPr id="93" name="Straight Connector 92">
                          <a:extLst>
                            <a:ext uri="{FF2B5EF4-FFF2-40B4-BE49-F238E27FC236}">
                              <a16:creationId xmlns:a16="http://schemas.microsoft.com/office/drawing/2014/main" id="{AD090BB1-7634-3C4E-3DB1-9CA5A446311E}"/>
                            </a:ext>
                          </a:extLst>
                        </p:cNvPr>
                        <p:cNvCxnSpPr>
                          <a:cxnSpLocks/>
                        </p:cNvCxnSpPr>
                        <p:nvPr/>
                      </p:nvCxnSpPr>
                      <p:spPr>
                        <a:xfrm>
                          <a:off x="1795668" y="2367560"/>
                          <a:ext cx="848140" cy="0"/>
                        </a:xfrm>
                        <a:prstGeom prst="line">
                          <a:avLst/>
                        </a:prstGeom>
                      </p:spPr>
                      <p:style>
                        <a:lnRef idx="3">
                          <a:schemeClr val="accent1"/>
                        </a:lnRef>
                        <a:fillRef idx="0">
                          <a:schemeClr val="accent1"/>
                        </a:fillRef>
                        <a:effectRef idx="2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94" name="Straight Arrow Connector 93">
                          <a:extLst>
                            <a:ext uri="{FF2B5EF4-FFF2-40B4-BE49-F238E27FC236}">
                              <a16:creationId xmlns:a16="http://schemas.microsoft.com/office/drawing/2014/main" id="{392D2F34-02D5-DBDC-2FE7-DE8B610B326C}"/>
                            </a:ext>
                          </a:extLst>
                        </p:cNvPr>
                        <p:cNvCxnSpPr/>
                        <p:nvPr/>
                      </p:nvCxnSpPr>
                      <p:spPr>
                        <a:xfrm>
                          <a:off x="2643808" y="2367560"/>
                          <a:ext cx="0" cy="594301"/>
                        </a:xfrm>
                        <a:prstGeom prst="straightConnector1">
                          <a:avLst/>
                        </a:prstGeom>
                        <a:ln>
                          <a:tailEnd type="triangle"/>
                        </a:ln>
                      </p:spPr>
                      <p:style>
                        <a:lnRef idx="3">
                          <a:schemeClr val="accent1"/>
                        </a:lnRef>
                        <a:fillRef idx="0">
                          <a:schemeClr val="accent1"/>
                        </a:fillRef>
                        <a:effectRef idx="2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cxnSp>
                    <p:nvCxnSpPr>
                      <p:cNvPr id="85" name="Straight Connector 84">
                        <a:extLst>
                          <a:ext uri="{FF2B5EF4-FFF2-40B4-BE49-F238E27FC236}">
                            <a16:creationId xmlns:a16="http://schemas.microsoft.com/office/drawing/2014/main" id="{4826BA6C-4B82-FC14-7B5C-36302C045DFE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4045226" y="2445026"/>
                        <a:ext cx="0" cy="663436"/>
                      </a:xfrm>
                      <a:prstGeom prst="line">
                        <a:avLst/>
                      </a:prstGeom>
                    </p:spPr>
                    <p:style>
                      <a:lnRef idx="3">
                        <a:schemeClr val="accent2"/>
                      </a:lnRef>
                      <a:fillRef idx="0">
                        <a:schemeClr val="accent2"/>
                      </a:fillRef>
                      <a:effectRef idx="2">
                        <a:schemeClr val="accent2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86" name="Straight Arrow Connector 85">
                        <a:extLst>
                          <a:ext uri="{FF2B5EF4-FFF2-40B4-BE49-F238E27FC236}">
                            <a16:creationId xmlns:a16="http://schemas.microsoft.com/office/drawing/2014/main" id="{FCFA30F9-8183-35F6-8CFB-9D5B0B8C46D9}"/>
                          </a:ext>
                        </a:extLst>
                      </p:cNvPr>
                      <p:cNvCxnSpPr/>
                      <p:nvPr/>
                    </p:nvCxnSpPr>
                    <p:spPr>
                      <a:xfrm>
                        <a:off x="4045226" y="2445026"/>
                        <a:ext cx="1520687" cy="0"/>
                      </a:xfrm>
                      <a:prstGeom prst="straightConnector1">
                        <a:avLst/>
                      </a:prstGeom>
                      <a:ln>
                        <a:tailEnd type="triangle"/>
                      </a:ln>
                    </p:spPr>
                    <p:style>
                      <a:lnRef idx="3">
                        <a:schemeClr val="accent2"/>
                      </a:lnRef>
                      <a:fillRef idx="0">
                        <a:schemeClr val="accent2"/>
                      </a:fillRef>
                      <a:effectRef idx="2">
                        <a:schemeClr val="accent2"/>
                      </a:effectRef>
                      <a:fontRef idx="minor">
                        <a:schemeClr val="tx1"/>
                      </a:fontRef>
                    </p:style>
                  </p:cxnSp>
                </p:grpSp>
              </p:grpSp>
            </p:grpSp>
            <mc:AlternateContent xmlns:mc="http://schemas.openxmlformats.org/markup-compatibility/2006" xmlns:p14="http://schemas.microsoft.com/office/powerpoint/2010/main">
              <mc:Choice Requires="p14">
                <p:contentPart p14:bwMode="auto" r:id="rId4">
                  <p14:nvContentPartPr>
                    <p14:cNvPr id="79" name="Ink 78">
                      <a:extLst>
                        <a:ext uri="{FF2B5EF4-FFF2-40B4-BE49-F238E27FC236}">
                          <a16:creationId xmlns:a16="http://schemas.microsoft.com/office/drawing/2014/main" id="{669D68D2-5046-8D0D-44B0-F6302A432424}"/>
                        </a:ext>
                      </a:extLst>
                    </p14:cNvPr>
                    <p14:cNvContentPartPr/>
                    <p14:nvPr/>
                  </p14:nvContentPartPr>
                  <p14:xfrm>
                    <a:off x="4091071" y="3756412"/>
                    <a:ext cx="1316160" cy="448200"/>
                  </p14:xfrm>
                </p:contentPart>
              </mc:Choice>
              <mc:Fallback xmlns="">
                <p:pic>
                  <p:nvPicPr>
                    <p:cNvPr id="79" name="Ink 78">
                      <a:extLst>
                        <a:ext uri="{FF2B5EF4-FFF2-40B4-BE49-F238E27FC236}">
                          <a16:creationId xmlns:a16="http://schemas.microsoft.com/office/drawing/2014/main" id="{669D68D2-5046-8D0D-44B0-F6302A432424}"/>
                        </a:ext>
                      </a:extLst>
                    </p:cNvPr>
                    <p:cNvPicPr/>
                    <p:nvPr/>
                  </p:nvPicPr>
                  <p:blipFill>
                    <a:blip r:embed="rId6"/>
                    <a:stretch>
                      <a:fillRect/>
                    </a:stretch>
                  </p:blipFill>
                  <p:spPr>
                    <a:xfrm>
                      <a:off x="4082071" y="3747412"/>
                      <a:ext cx="1333800" cy="465840"/>
                    </a:xfrm>
                    <a:prstGeom prst="rect">
                      <a:avLst/>
                    </a:prstGeom>
                  </p:spPr>
                </p:pic>
              </mc:Fallback>
            </mc:AlternateContent>
          </p:grpSp>
          <mc:AlternateContent xmlns:mc="http://schemas.openxmlformats.org/markup-compatibility/2006" xmlns:p14="http://schemas.microsoft.com/office/powerpoint/2010/main">
            <mc:Choice Requires="p14">
              <p:contentPart p14:bwMode="auto" r:id="rId7">
                <p14:nvContentPartPr>
                  <p14:cNvPr id="77" name="Ink 76">
                    <a:extLst>
                      <a:ext uri="{FF2B5EF4-FFF2-40B4-BE49-F238E27FC236}">
                        <a16:creationId xmlns:a16="http://schemas.microsoft.com/office/drawing/2014/main" id="{58983AFB-F2BE-5B47-C168-F230A8D0C1AA}"/>
                      </a:ext>
                    </a:extLst>
                  </p14:cNvPr>
                  <p14:cNvContentPartPr/>
                  <p14:nvPr/>
                </p14:nvContentPartPr>
                <p14:xfrm>
                  <a:off x="4281511" y="3905092"/>
                  <a:ext cx="1070280" cy="639720"/>
                </p14:xfrm>
              </p:contentPart>
            </mc:Choice>
            <mc:Fallback xmlns="">
              <p:pic>
                <p:nvPicPr>
                  <p:cNvPr id="77" name="Ink 76">
                    <a:extLst>
                      <a:ext uri="{FF2B5EF4-FFF2-40B4-BE49-F238E27FC236}">
                        <a16:creationId xmlns:a16="http://schemas.microsoft.com/office/drawing/2014/main" id="{58983AFB-F2BE-5B47-C168-F230A8D0C1AA}"/>
                      </a:ext>
                    </a:extLst>
                  </p:cNvPr>
                  <p:cNvPicPr/>
                  <p:nvPr/>
                </p:nvPicPr>
                <p:blipFill>
                  <a:blip r:embed="rId8"/>
                  <a:stretch>
                    <a:fillRect/>
                  </a:stretch>
                </p:blipFill>
                <p:spPr>
                  <a:xfrm>
                    <a:off x="4272511" y="3896092"/>
                    <a:ext cx="1087920" cy="657360"/>
                  </a:xfrm>
                  <a:prstGeom prst="rect">
                    <a:avLst/>
                  </a:prstGeom>
                </p:spPr>
              </p:pic>
            </mc:Fallback>
          </mc:AlternateContent>
        </p:grpSp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96" name="Ink 95">
                  <a:extLst>
                    <a:ext uri="{FF2B5EF4-FFF2-40B4-BE49-F238E27FC236}">
                      <a16:creationId xmlns:a16="http://schemas.microsoft.com/office/drawing/2014/main" id="{A2AE5E76-A1AF-08C5-03B7-5E0479A6CC99}"/>
                    </a:ext>
                  </a:extLst>
                </p14:cNvPr>
                <p14:cNvContentPartPr/>
                <p14:nvPr/>
              </p14:nvContentPartPr>
              <p14:xfrm>
                <a:off x="2782831" y="2611252"/>
                <a:ext cx="617760" cy="212040"/>
              </p14:xfrm>
            </p:contentPart>
          </mc:Choice>
          <mc:Fallback xmlns="">
            <p:pic>
              <p:nvPicPr>
                <p:cNvPr id="96" name="Ink 95">
                  <a:extLst>
                    <a:ext uri="{FF2B5EF4-FFF2-40B4-BE49-F238E27FC236}">
                      <a16:creationId xmlns:a16="http://schemas.microsoft.com/office/drawing/2014/main" id="{A2AE5E76-A1AF-08C5-03B7-5E0479A6CC99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765191" y="2593612"/>
                  <a:ext cx="653400" cy="24768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35166282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2C6B9D-4126-70C6-1225-C8B1D56D09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2E529-57DD-63F4-EC17-FDF6FB007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marL="82296" algn="just"/>
            <a: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51D6865-BFD6-6886-6B67-50F1736DE85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energy balance equation  for an open  system is given by:</a:t>
                </a:r>
              </a:p>
              <a:p>
                <a:pPr marL="0" indent="0" algn="just">
                  <a:lnSpc>
                    <a:spcPct val="17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b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{</m:t>
                    </m:r>
                    <m:r>
                      <a:rPr lang="en-US" sz="2400" b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𝐑𝐚𝐭𝐞</m:t>
                    </m:r>
                    <m:r>
                      <a:rPr lang="en-US" sz="2400" b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400" b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𝐨𝐟𝐚𝐜𝐜𝐮𝐥𝐮𝐥𝐚𝐭𝐢𝐨𝐧</m:t>
                    </m:r>
                    <m:r>
                      <a:rPr lang="en-US" sz="2400" b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400" b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𝐨𝐟</m:t>
                    </m:r>
                    <m:r>
                      <a:rPr lang="en-US" sz="2400" b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400" b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𝐞𝐧𝐞𝐫𝐠𝐲</m:t>
                    </m:r>
                    <m:r>
                      <a:rPr lang="en-US" sz="2400" b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}=</m:t>
                    </m:r>
                  </m:oMath>
                </a14:m>
                <a:r>
                  <a:rPr lang="en-US" sz="2400" b="1" dirty="0">
                    <a:solidFill>
                      <a:schemeClr val="tx1"/>
                    </a:solidFill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{ </a:t>
                </a:r>
                <a:r>
                  <a:rPr lang="en-US" sz="2400" b="1" dirty="0">
                    <a:solidFill>
                      <a:srgbClr val="FF0000"/>
                    </a:solidFill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Rate of flow of heat to the system}-{ </a:t>
                </a:r>
                <a:r>
                  <a:rPr lang="en-US" sz="2400" b="1" dirty="0">
                    <a:solidFill>
                      <a:srgbClr val="7030A0"/>
                    </a:solidFill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Rate of work done by the system} + </a:t>
                </a:r>
                <a:r>
                  <a:rPr lang="en-US" sz="2400" b="1" dirty="0">
                    <a:solidFill>
                      <a:srgbClr val="FF0000"/>
                    </a:solidFill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{Rate of  energy entering   to the system by  mass flow  in}– </a:t>
                </a:r>
                <a:r>
                  <a:rPr lang="en-US" sz="2400" b="1" dirty="0">
                    <a:solidFill>
                      <a:srgbClr val="7030A0"/>
                    </a:solidFill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{Rate of  energy leaving  from the system by mass flow out}</a:t>
                </a:r>
                <a:endParaRPr lang="en-US" sz="2400" dirty="0">
                  <a:solidFill>
                    <a:schemeClr val="tx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sz="24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𝑑𝐸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𝑠𝑦𝑠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solidFill>
                          <a:schemeClr val="tx2"/>
                        </a:solidFill>
                        <a:latin typeface="Cambria Math"/>
                      </a:rPr>
                      <m:t>=</m:t>
                    </m:r>
                    <m:acc>
                      <m:accPr>
                        <m:chr m:val="̇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𝑄</m:t>
                        </m:r>
                      </m:e>
                    </m:acc>
                    <m:r>
                      <a:rPr lang="en-US" sz="2400" i="1">
                        <a:solidFill>
                          <a:schemeClr val="tx2"/>
                        </a:solidFill>
                        <a:latin typeface="Cambria Math"/>
                      </a:rPr>
                      <m:t>  − 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𝑊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𝑆</m:t>
                        </m:r>
                      </m:sub>
                    </m:sSub>
                    <m:r>
                      <a:rPr lang="en-US" sz="2400" i="1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e>
                    </m:nary>
                    <m:r>
                      <a:rPr lang="en-US" sz="2400" i="1">
                        <a:solidFill>
                          <a:schemeClr val="tx2"/>
                        </a:solidFill>
                        <a:latin typeface="Cambria Math"/>
                      </a:rPr>
                      <m:t>−</m:t>
                    </m:r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sz="24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(7.25)  </a:t>
                </a:r>
              </a:p>
              <a:p>
                <a:pPr marL="82296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CSTR is operated at steady state condition. i.e.  </a:t>
                </a:r>
                <a:r>
                  <a:rPr lang="en-US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rate of accumulation is zero.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51D6865-BFD6-6886-6B67-50F1736DE85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  <a:blipFill>
                <a:blip r:embed="rId2"/>
                <a:stretch>
                  <a:fillRect l="-840" t="-222" r="-7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F2CFDF-72C1-BA22-6F66-8B23D4C3E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32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AC6C043-26A7-2A53-68B4-B7B0EE7484BA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F98391A-05AD-3B06-4984-6744EC0B2BD5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73D5519-C1A3-BCAD-7410-21B414757EC5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C162DB07-A986-D055-65CA-EF2FB5ABCF51}"/>
                  </a:ext>
                </a:extLst>
              </p14:cNvPr>
              <p14:cNvContentPartPr/>
              <p14:nvPr/>
            </p14:nvContentPartPr>
            <p14:xfrm>
              <a:off x="-1232609" y="1808812"/>
              <a:ext cx="360" cy="36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C162DB07-A986-D055-65CA-EF2FB5ABCF51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1241609" y="1799812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6857335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86D22-4618-9A4C-47AD-623B172AB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F58AAB-96AD-88BF-6854-C78F7A9B4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marL="82296" algn="just"/>
            <a: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CCF30F9-774F-DCAA-8A64-5EBE7FB630C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energy balance equation  for CSTR is given by:</a:t>
                </a: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𝑄</m:t>
                        </m:r>
                      </m:e>
                    </m:acc>
                    <m:r>
                      <a:rPr lang="en-US" sz="2400" i="1">
                        <a:solidFill>
                          <a:schemeClr val="tx2"/>
                        </a:solidFill>
                        <a:latin typeface="Cambria Math"/>
                      </a:rPr>
                      <m:t>  − 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𝑊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𝑆</m:t>
                        </m:r>
                      </m:sub>
                    </m:sSub>
                    <m:r>
                      <a:rPr lang="en-US" sz="2400" i="1">
                        <a:solidFill>
                          <a:schemeClr val="tx2"/>
                        </a:solidFill>
                        <a:latin typeface="Cambria Math"/>
                      </a:rPr>
                      <m:t>+</m:t>
                    </m:r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e>
                    </m:nary>
                    <m:r>
                      <a:rPr lang="en-US" sz="2400" i="1">
                        <a:solidFill>
                          <a:schemeClr val="tx2"/>
                        </a:solidFill>
                        <a:latin typeface="Cambria Math"/>
                      </a:rPr>
                      <m:t>−</m:t>
                    </m:r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en-US" sz="24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=0</m:t>
                        </m:r>
                      </m:e>
                    </m:nary>
                  </m:oMath>
                </a14:m>
                <a:r>
                  <a:rPr lang="en-US" sz="24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(7.26)</a:t>
                </a:r>
              </a:p>
              <a:p>
                <a:pPr marL="0" indent="0" algn="just">
                  <a:buNone/>
                </a:pP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chemical reaction,  </a:t>
                </a:r>
                <a14:m>
                  <m:oMath xmlns:m="http://schemas.openxmlformats.org/officeDocument/2006/math">
                    <m:r>
                      <a:rPr lang="en-US" sz="2400" b="1">
                        <a:solidFill>
                          <a:srgbClr val="7030A0"/>
                        </a:solidFill>
                        <a:latin typeface="Cambria Math"/>
                      </a:rPr>
                      <m:t>𝐀</m:t>
                    </m:r>
                    <m:r>
                      <a:rPr lang="en-US" sz="2400" b="1">
                        <a:solidFill>
                          <a:srgbClr val="7030A0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/>
                          </a:rPr>
                          <m:t>𝐛</m:t>
                        </m:r>
                      </m:num>
                      <m:den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/>
                          </a:rPr>
                          <m:t>𝐚</m:t>
                        </m:r>
                      </m:den>
                    </m:f>
                    <m:r>
                      <a:rPr lang="en-US" sz="2400" b="1">
                        <a:solidFill>
                          <a:srgbClr val="7030A0"/>
                        </a:solidFill>
                        <a:latin typeface="Cambria Math"/>
                      </a:rPr>
                      <m:t>𝐁</m:t>
                    </m:r>
                    <m:r>
                      <a:rPr lang="en-US" sz="2400" b="1">
                        <a:solidFill>
                          <a:srgbClr val="7030A0"/>
                        </a:solidFill>
                        <a:latin typeface="Cambria Math"/>
                      </a:rPr>
                      <m:t>   −→ 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/>
                          </a:rPr>
                          <m:t>𝐜</m:t>
                        </m:r>
                      </m:num>
                      <m:den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/>
                          </a:rPr>
                          <m:t>𝐚</m:t>
                        </m:r>
                      </m:den>
                    </m:f>
                    <m:r>
                      <a:rPr lang="en-US" sz="2400" b="1">
                        <a:solidFill>
                          <a:srgbClr val="7030A0"/>
                        </a:solidFill>
                        <a:latin typeface="Cambria Math"/>
                      </a:rPr>
                      <m:t>𝐂</m:t>
                    </m:r>
                    <m:r>
                      <a:rPr lang="en-US" sz="2400" b="1">
                        <a:solidFill>
                          <a:srgbClr val="7030A0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/>
                          </a:rPr>
                          <m:t>𝐝</m:t>
                        </m:r>
                      </m:num>
                      <m:den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/>
                          </a:rPr>
                          <m:t>𝐚</m:t>
                        </m:r>
                      </m:den>
                    </m:f>
                    <m:r>
                      <a:rPr lang="en-US" sz="2400" b="1">
                        <a:solidFill>
                          <a:srgbClr val="7030A0"/>
                        </a:solidFill>
                        <a:latin typeface="Cambria Math"/>
                      </a:rPr>
                      <m:t>𝐃</m:t>
                    </m:r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(7.27)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e>
                    </m:nary>
                    <m:r>
                      <a:rPr lang="en-US" sz="2400" i="1">
                        <a:solidFill>
                          <a:schemeClr val="tx2"/>
                        </a:solidFill>
                        <a:latin typeface="Cambria Math"/>
                      </a:rPr>
                      <m:t>−</m:t>
                    </m:r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sz="2400" i="1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2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𝐵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𝐵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𝐶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𝐶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𝐷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𝐷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>
                        <a:solidFill>
                          <a:schemeClr val="tx1"/>
                        </a:solidFill>
                        <a:latin typeface="Cambria Math"/>
                      </a:rPr>
                      <m:t>−(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𝐴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+ 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𝐵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𝐶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𝐶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𝐷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)=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[</m:t>
                    </m:r>
                    <m:d>
                      <m:d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𝐴</m:t>
                            </m:r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e>
                    </m:d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d>
                      <m:d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𝐵</m:t>
                            </m:r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𝐵</m:t>
                            </m:r>
                          </m:sub>
                        </m:sSub>
                      </m:e>
                    </m:d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40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Φ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d>
                      <m:d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𝐶</m:t>
                            </m:r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𝐶</m:t>
                            </m:r>
                          </m:sub>
                        </m:sSub>
                      </m:e>
                    </m:d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40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Φ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𝐶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d>
                      <m:d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𝐷</m:t>
                            </m:r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𝐷</m:t>
                            </m:r>
                          </m:sub>
                        </m:sSub>
                      </m:e>
                    </m:d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40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Φ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]−(</m:t>
                    </m:r>
                    <m:f>
                      <m:f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𝐶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)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𝐴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</a:t>
                </a:r>
                <a:r>
                  <a:rPr lang="en-US" sz="24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(7.28)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CCF30F9-774F-DCAA-8A64-5EBE7FB630C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6" y="629218"/>
                <a:ext cx="11608904" cy="5496948"/>
              </a:xfrm>
              <a:blipFill>
                <a:blip r:embed="rId2"/>
                <a:stretch>
                  <a:fillRect l="-3466" t="-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08B329-60AC-592A-6AC2-BB7480A9C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33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6592454-9603-0A60-2D83-C31956622FF2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837BC3C-6DFD-BFC6-4DE2-6B4D352AED3F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DCFFF64-8E09-BC23-1410-F7F9C6528C25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40123271-5C76-55B6-49DC-C014413F214F}"/>
                  </a:ext>
                </a:extLst>
              </p14:cNvPr>
              <p14:cNvContentPartPr/>
              <p14:nvPr/>
            </p14:nvContentPartPr>
            <p14:xfrm>
              <a:off x="-1232609" y="1808812"/>
              <a:ext cx="360" cy="36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40123271-5C76-55B6-49DC-C014413F214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1241609" y="1799812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802768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F85A9F-5872-8C7A-90B4-CED76654AB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E6CD29-EFD1-FDC3-B83D-1336D26D3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5515"/>
            <a:ext cx="10972800" cy="457198"/>
          </a:xfrm>
        </p:spPr>
        <p:txBody>
          <a:bodyPr>
            <a:noAutofit/>
          </a:bodyPr>
          <a:lstStyle/>
          <a:p>
            <a:pPr marL="82296" algn="just"/>
            <a: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DC9E766-A439-ED6B-06BA-0F7BE8DDE8C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994632" y="629218"/>
                <a:ext cx="10892568" cy="5496948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molar flow rate of species </a:t>
                </a:r>
                <a:r>
                  <a:rPr lang="en-US" sz="2400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, it can be written as: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  <m:r>
                          <a:rPr lang="en-US" sz="2400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(1−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(7.29)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dirty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i="1" dirty="0"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2400" i="1" dirty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dirty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i="1" dirty="0">
                            <a:latin typeface="Cambria Math"/>
                          </a:rPr>
                          <m:t>𝐴</m:t>
                        </m:r>
                        <m:r>
                          <a:rPr lang="en-US" sz="2400" i="1" dirty="0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i="1" dirty="0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400" i="1" dirty="0">
                            <a:latin typeface="Cambria Math"/>
                            <a:ea typeface="Cambria Math"/>
                          </a:rPr>
                          <m:t>Φ</m:t>
                        </m:r>
                      </m:e>
                      <m:sub>
                        <m:r>
                          <a:rPr lang="en-US" sz="2400" i="1" dirty="0"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2400" i="1" dirty="0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 dirty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sz="2400" i="1" dirty="0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dirty="0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400" i="1" dirty="0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 dirty="0">
                        <a:latin typeface="Cambria Math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(7.30)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dirty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i="1" dirty="0">
                            <a:latin typeface="Cambria Math"/>
                          </a:rPr>
                          <m:t>𝐶</m:t>
                        </m:r>
                      </m:sub>
                    </m:sSub>
                    <m:r>
                      <a:rPr lang="en-US" sz="2400" i="1" dirty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dirty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i="1" dirty="0">
                            <a:latin typeface="Cambria Math"/>
                          </a:rPr>
                          <m:t>𝐴</m:t>
                        </m:r>
                        <m:r>
                          <a:rPr lang="en-US" sz="2400" i="1" dirty="0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i="1" dirty="0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400" i="1" dirty="0">
                            <a:latin typeface="Cambria Math"/>
                            <a:ea typeface="Cambria Math"/>
                          </a:rPr>
                          <m:t>Φ</m:t>
                        </m:r>
                      </m:e>
                      <m:sub>
                        <m:r>
                          <a:rPr lang="en-US" sz="2400" i="1" dirty="0">
                            <a:latin typeface="Cambria Math"/>
                            <a:ea typeface="Cambria Math"/>
                          </a:rPr>
                          <m:t>𝐶</m:t>
                        </m:r>
                      </m:sub>
                    </m:sSub>
                    <m:r>
                      <a:rPr lang="en-US" sz="2400" i="1" dirty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 dirty="0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sz="2400" i="1" dirty="0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dirty="0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400" i="1" dirty="0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 dirty="0">
                        <a:latin typeface="Cambria Math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(7.31)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dirty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i="1" dirty="0"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en-US" sz="2400" i="1" dirty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dirty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i="1" dirty="0">
                            <a:latin typeface="Cambria Math"/>
                          </a:rPr>
                          <m:t>𝐴</m:t>
                        </m:r>
                        <m:r>
                          <a:rPr lang="en-US" sz="2400" i="1" dirty="0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i="1" dirty="0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400" i="1" dirty="0">
                            <a:latin typeface="Cambria Math"/>
                            <a:ea typeface="Cambria Math"/>
                          </a:rPr>
                          <m:t>Φ</m:t>
                        </m:r>
                      </m:e>
                      <m:sub>
                        <m:r>
                          <a:rPr lang="en-US" sz="2400" i="1" dirty="0">
                            <a:latin typeface="Cambria Math"/>
                            <a:ea typeface="Cambria Math"/>
                          </a:rPr>
                          <m:t>𝐷</m:t>
                        </m:r>
                      </m:sub>
                    </m:sSub>
                    <m:r>
                      <a:rPr lang="en-US" sz="2400" i="1" dirty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 dirty="0"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en-US" sz="2400" i="1" dirty="0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dirty="0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2400" i="1" dirty="0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 dirty="0">
                        <a:latin typeface="Cambria Math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(7.32)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molar flow rate ratio of species i to species A is given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400">
                            <a:latin typeface="Cambria Math"/>
                            <a:ea typeface="Cambria Math"/>
                          </a:rPr>
                          <m:t>Φ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ea typeface="Cambria Math"/>
                          </a:rPr>
                          <m:t>i</m:t>
                        </m:r>
                      </m:sub>
                    </m:sSub>
                    <m:r>
                      <a:rPr lang="en-US" sz="240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</a:rPr>
                              <m:t>i</m:t>
                            </m:r>
                            <m:r>
                              <a:rPr lang="en-US" sz="240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</a:rPr>
                              <m:t>F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/>
                              </a:rPr>
                              <m:t>A</m:t>
                            </m:r>
                            <m:r>
                              <a:rPr lang="en-US" sz="240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</a:t>
                </a:r>
                <a:r>
                  <a:rPr lang="en-US" sz="24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(7.33)</a:t>
                </a: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400" dirty="0">
                  <a:solidFill>
                    <a:schemeClr val="tx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DC9E766-A439-ED6B-06BA-0F7BE8DDE8C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94632" y="629218"/>
                <a:ext cx="10892568" cy="5496948"/>
              </a:xfrm>
              <a:blipFill>
                <a:blip r:embed="rId2"/>
                <a:stretch>
                  <a:fillRect l="-839" t="-2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95B8C0-41E5-D321-EDF7-F94DBC5D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34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B4F20C4-E1CD-403E-988C-F4C9D1D7BCD2}"/>
              </a:ext>
            </a:extLst>
          </p:cNvPr>
          <p:cNvCxnSpPr>
            <a:cxnSpLocks/>
          </p:cNvCxnSpPr>
          <p:nvPr/>
        </p:nvCxnSpPr>
        <p:spPr>
          <a:xfrm>
            <a:off x="-69574" y="615965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796E647-E0FB-23C0-1237-CC6A4FC9150F}"/>
              </a:ext>
            </a:extLst>
          </p:cNvPr>
          <p:cNvCxnSpPr>
            <a:cxnSpLocks/>
          </p:cNvCxnSpPr>
          <p:nvPr/>
        </p:nvCxnSpPr>
        <p:spPr>
          <a:xfrm>
            <a:off x="-69574" y="6361652"/>
            <a:ext cx="1238415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C631950-7932-C525-2FD5-1287B633ADE7}"/>
              </a:ext>
            </a:extLst>
          </p:cNvPr>
          <p:cNvSpPr txBox="1">
            <a:spLocks/>
          </p:cNvSpPr>
          <p:nvPr/>
        </p:nvSpPr>
        <p:spPr>
          <a:xfrm>
            <a:off x="1437861" y="63914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6AF1B1BA-A828-E091-A169-488497C1E6DE}"/>
                  </a:ext>
                </a:extLst>
              </p14:cNvPr>
              <p14:cNvContentPartPr/>
              <p14:nvPr/>
            </p14:nvContentPartPr>
            <p14:xfrm>
              <a:off x="-1232609" y="1808812"/>
              <a:ext cx="360" cy="36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6AF1B1BA-A828-E091-A169-488497C1E6DE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1241609" y="1799812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535976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34816C2-EA11-8B37-32D5-C8399F16704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06896" y="765312"/>
                <a:ext cx="11075504" cy="4873487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buNone/>
                </a:pPr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Cambria Math"/>
                          </a:rPr>
                          <m:t>𝑅𝑥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)=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)+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)−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)−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(7.34)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term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Cambria Math"/>
                          </a:rPr>
                          <m:t>𝑅𝑥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in equation (7.34) is the heat of reaction at a specific temperature T. 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substitution equations (7.28 &amp; 7.34) into equation (7.26), you get: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𝑸</m:t>
                        </m:r>
                      </m:e>
                    </m:acc>
                    <m:r>
                      <a:rPr lang="en-US" sz="2400" b="1" i="1">
                        <a:solidFill>
                          <a:srgbClr val="7030A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𝑾</m:t>
                            </m:r>
                          </m:e>
                        </m:acc>
                      </m:e>
                      <m: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𝑺</m:t>
                        </m:r>
                      </m:sub>
                    </m:sSub>
                    <m:r>
                      <a:rPr lang="en-US" sz="2400" b="1" i="1">
                        <a:solidFill>
                          <a:srgbClr val="7030A0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nary>
                      <m:naryPr>
                        <m:chr m:val="∑"/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𝒊</m:t>
                        </m:r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=</m:t>
                        </m:r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𝟏</m:t>
                        </m:r>
                      </m:sub>
                      <m:sup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𝒏</m:t>
                        </m:r>
                      </m:sup>
                      <m:e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l-GR" sz="2400" b="1" i="1">
                                <a:solidFill>
                                  <a:srgbClr val="7030A0"/>
                                </a:solidFill>
                                <a:latin typeface="Cambria Math"/>
                                <a:ea typeface="Cambria Math"/>
                              </a:rPr>
                              <m:t>𝜱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</m:e>
                    </m:nary>
                    <m:d>
                      <m:d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𝑯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𝒊</m:t>
                            </m:r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𝑯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</m:e>
                    </m:d>
                    <m:r>
                      <a:rPr lang="en-US" sz="2400" b="1" i="1">
                        <a:solidFill>
                          <a:srgbClr val="7030A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𝑯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𝑹</m:t>
                        </m:r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𝒙</m:t>
                        </m:r>
                      </m:sub>
                    </m:sSub>
                    <m:sSub>
                      <m:sSub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sSub>
                      <m:sSub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𝑿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𝑨</m:t>
                        </m:r>
                      </m:sub>
                    </m:sSub>
                    <m:r>
                      <a:rPr lang="en-US" sz="2400" b="1" i="1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r>
                      <a:rPr lang="en-US" sz="2400" b="1" i="1">
                        <a:solidFill>
                          <a:srgbClr val="7030A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(7.35)   </a:t>
                </a:r>
                <a:endParaRPr lang="en-US" sz="2400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:r>
                  <a:rPr lang="en-US" sz="2400" dirty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is the energy balance equation for CSTR.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𝑜</m:t>
                        </m:r>
                      </m:sup>
                    </m:sSup>
                    <m:r>
                      <a:rPr lang="en-US" sz="24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)+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sub>
                      <m:sup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𝑑𝑇</m:t>
                        </m:r>
                      </m:e>
                    </m:nary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(7.36)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𝑜</m:t>
                        </m:r>
                      </m:sup>
                    </m:sSup>
                    <m:r>
                      <a:rPr lang="en-US" sz="24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)+</m:t>
                    </m:r>
                    <m:nary>
                      <m:naryPr>
                        <m:limLoc m:val="undOvr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𝑖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sup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𝑑𝑇</m:t>
                        </m:r>
                      </m:e>
                    </m:nary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(7.37)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&amp;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  <m:r>
                          <a:rPr lang="en-US" sz="2400" i="1" baseline="30000">
                            <a:latin typeface="Cambria Math" panose="02040503050406030204" pitchFamily="18" charset="0"/>
                          </a:rPr>
                          <m:t>𝑜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are enthalpies of species at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 </m:t>
                    </m:r>
                    <m:r>
                      <a:rPr lang="en-US" sz="2400" i="1">
                        <a:latin typeface="Cambria Math"/>
                      </a:rPr>
                      <m:t>𝑎𝑛𝑑</m:t>
                    </m:r>
                    <m:r>
                      <a:rPr lang="en-US" sz="2400" i="1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𝑖𝑜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respectively,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reference temperature (298K), and T is  final temperature.  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b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endParaRPr lang="en-US" sz="2400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34816C2-EA11-8B37-32D5-C8399F16704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06896" y="765312"/>
                <a:ext cx="11075504" cy="4873487"/>
              </a:xfrm>
              <a:blipFill>
                <a:blip r:embed="rId2"/>
                <a:stretch>
                  <a:fillRect l="-826" r="-8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8E600A-C321-1BB1-D3DC-493AFD510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DE48E9D-1B7A-CA6C-D8C6-3FD2D2FF0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13081"/>
            <a:ext cx="8229600" cy="334962"/>
          </a:xfrm>
        </p:spPr>
        <p:txBody>
          <a:bodyPr>
            <a:noAutofit/>
          </a:bodyPr>
          <a:lstStyle/>
          <a:p>
            <a:pPr algn="l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E56328F5-18FB-7FEE-AAF0-7F672840B349}"/>
              </a:ext>
            </a:extLst>
          </p:cNvPr>
          <p:cNvSpPr txBox="1">
            <a:spLocks/>
          </p:cNvSpPr>
          <p:nvPr/>
        </p:nvSpPr>
        <p:spPr>
          <a:xfrm>
            <a:off x="3124200" y="63078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FDFB34E-0E9C-E22F-63E8-5A166B65A4E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1209592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4FD858A-AD47-A083-AAD7-F7B3C2D42B32}"/>
              </a:ext>
            </a:extLst>
          </p:cNvPr>
          <p:cNvCxnSpPr>
            <a:cxnSpLocks/>
          </p:cNvCxnSpPr>
          <p:nvPr/>
        </p:nvCxnSpPr>
        <p:spPr>
          <a:xfrm flipV="1">
            <a:off x="0" y="62484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62453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A916D40-1478-B4D3-9D0F-FCA942F1A64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07504" y="609600"/>
                <a:ext cx="11280913" cy="5516564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constant specific heat capacities, the inlet and outlet enthalpies can be written as:  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200" i="1">
                            <a:latin typeface="Cambria Math"/>
                          </a:rPr>
                          <m:t>𝑖</m:t>
                        </m:r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en-US" sz="22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2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200" i="1">
                        <a:latin typeface="Cambria Math"/>
                      </a:rPr>
                      <m:t>=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−</m:t>
                    </m:r>
                    <m:nary>
                      <m:naryPr>
                        <m:limLoc m:val="undOvr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𝑖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sub>
                      <m:sup>
                        <m:r>
                          <a:rPr lang="en-US" sz="2200" i="1">
                            <a:latin typeface="Cambria Math"/>
                          </a:rPr>
                          <m:t>𝑇</m:t>
                        </m:r>
                      </m:sup>
                      <m:e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  <m:r>
                          <a:rPr lang="en-US" sz="2200" i="1">
                            <a:latin typeface="Cambria Math"/>
                          </a:rPr>
                          <m:t>𝑑𝑇</m:t>
                        </m:r>
                        <m:r>
                          <a:rPr lang="en-US" sz="2200" i="1">
                            <a:latin typeface="Cambria Math"/>
                          </a:rPr>
                          <m:t>=−</m:t>
                        </m:r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2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2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sub>
                        </m:sSub>
                        <m:r>
                          <a:rPr lang="en-US" sz="2200" i="1">
                            <a:latin typeface="Cambria Math"/>
                          </a:rPr>
                          <m:t>(</m:t>
                        </m:r>
                        <m:r>
                          <a:rPr lang="en-US" sz="2200" i="1">
                            <a:latin typeface="Cambria Math"/>
                          </a:rPr>
                          <m:t>𝑇</m:t>
                        </m:r>
                        <m:r>
                          <a:rPr lang="en-US" sz="22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200" i="1">
                                <a:latin typeface="Cambria Math"/>
                              </a:rPr>
                              <m:t>𝑖</m:t>
                            </m:r>
                            <m:r>
                              <a:rPr lang="en-US" sz="22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200" i="1">
                            <a:latin typeface="Cambria Math"/>
                          </a:rPr>
                          <m:t>)</m:t>
                        </m:r>
                      </m:e>
                    </m:nary>
                  </m:oMath>
                </a14:m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(7.38)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</a:t>
                </a:r>
                <a:r>
                  <a:rPr lang="en-US" sz="22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equation (7.38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into </a:t>
                </a:r>
                <a:r>
                  <a:rPr lang="en-US" sz="22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equation (7.37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you get: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𝑸</m:t>
                        </m:r>
                      </m:e>
                    </m:acc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2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2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𝑾</m:t>
                            </m:r>
                          </m:e>
                        </m:acc>
                      </m:e>
                      <m:sub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𝑺</m:t>
                        </m:r>
                      </m:sub>
                    </m:sSub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nary>
                      <m:naryPr>
                        <m:chr m:val="∑"/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𝒊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=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𝟏</m:t>
                        </m:r>
                      </m:sub>
                      <m:sup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𝒏</m:t>
                        </m:r>
                      </m:sup>
                      <m:e>
                        <m:sSub>
                          <m:sSubPr>
                            <m:ctrlPr>
                              <a:rPr lang="en-US" sz="22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l-GR" sz="2200" b="1" i="1">
                                <a:solidFill>
                                  <a:srgbClr val="7030A0"/>
                                </a:solidFill>
                                <a:latin typeface="Cambria Math"/>
                                <a:ea typeface="Cambria Math"/>
                              </a:rPr>
                              <m:t>𝜱</m:t>
                            </m:r>
                          </m:e>
                          <m:sub>
                            <m:r>
                              <a:rPr lang="en-US" sz="22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</m:e>
                    </m:nary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sSub>
                          <m:sSubPr>
                            <m:ctrlPr>
                              <a:rPr lang="en-US" sz="22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𝑷</m:t>
                            </m:r>
                          </m:e>
                          <m:sub>
                            <m:r>
                              <a:rPr lang="en-US" sz="22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</m:sub>
                    </m:sSub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(</m:t>
                    </m:r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𝑻</m:t>
                    </m:r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𝑻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𝒊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)−</m:t>
                    </m:r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𝑯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  <m:t>𝑹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𝒙</m:t>
                        </m:r>
                      </m:sub>
                    </m:sSub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𝑿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𝑨</m:t>
                        </m:r>
                      </m:sub>
                    </m:sSub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en-US" sz="22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(7.39)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isothermal  CSTR, T=T</a:t>
                </a:r>
                <a:r>
                  <a:rPr lang="en-US" sz="22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io 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i.e. T-T</a:t>
                </a:r>
                <a:r>
                  <a:rPr lang="en-US" sz="22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io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=0.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isothermal CSTR, the energy balance equation is given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𝑸</m:t>
                        </m:r>
                      </m:e>
                    </m:acc>
                    <m:r>
                      <a:rPr lang="en-US" sz="22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2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2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𝑾</m:t>
                            </m:r>
                          </m:e>
                        </m:acc>
                      </m:e>
                      <m:sub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𝑺</m:t>
                        </m:r>
                      </m:sub>
                    </m:sSub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𝑯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  <m:t>𝑹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𝒙</m:t>
                        </m:r>
                      </m:sub>
                    </m:sSub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sSub>
                      <m:sSubPr>
                        <m:ctrlPr>
                          <a:rPr lang="en-US" sz="2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𝑿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𝑨</m:t>
                        </m:r>
                      </m:sub>
                    </m:sSub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r>
                      <a:rPr lang="en-US" sz="2200" b="1" i="1">
                        <a:solidFill>
                          <a:srgbClr val="7030A0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en-US" sz="22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(7.40)</a:t>
                </a:r>
              </a:p>
              <a:p>
                <a:pPr marL="0" indent="0" algn="just">
                  <a:buNone/>
                </a:pP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Q is rate of  heat addition, W</a:t>
                </a:r>
                <a:r>
                  <a:rPr lang="en-US" sz="22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work done by the stirrer,  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</a:t>
                </a:r>
                <a:r>
                  <a:rPr lang="en-US" sz="2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2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Rx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heat of reaction, </a:t>
                </a:r>
                <a:r>
                  <a:rPr lang="en-US" sz="2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2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 molar flow rate of A in the feed, and X</a:t>
                </a:r>
                <a:r>
                  <a:rPr lang="en-US" sz="22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conversion of A.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A916D40-1478-B4D3-9D0F-FCA942F1A64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07504" y="609600"/>
                <a:ext cx="11280913" cy="5516564"/>
              </a:xfrm>
              <a:blipFill>
                <a:blip r:embed="rId2"/>
                <a:stretch>
                  <a:fillRect l="-703" t="-773" r="-7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3E9E84-4ECE-91C5-F36D-30FB8584E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848AF49-3323-1653-D7E6-BA1E8C684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66687"/>
            <a:ext cx="8229600" cy="33496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6A48D4F-226D-4794-ABCD-1A74BAD8FABD}"/>
              </a:ext>
            </a:extLst>
          </p:cNvPr>
          <p:cNvSpPr txBox="1">
            <a:spLocks/>
          </p:cNvSpPr>
          <p:nvPr/>
        </p:nvSpPr>
        <p:spPr>
          <a:xfrm>
            <a:off x="3124200" y="63078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A86D1D-BCA5-1F9E-58DA-5111774B60EA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A8FB5AF-6DD8-1D75-168A-94C6C8E100A4}"/>
              </a:ext>
            </a:extLst>
          </p:cNvPr>
          <p:cNvCxnSpPr>
            <a:cxnSpLocks/>
          </p:cNvCxnSpPr>
          <p:nvPr/>
        </p:nvCxnSpPr>
        <p:spPr>
          <a:xfrm>
            <a:off x="0" y="635635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18004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BCE14D3-FD51-BF69-B49D-C104698B1CD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37931" y="610978"/>
                <a:ext cx="11579086" cy="5459306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enthalpy of each of reacting species at any temperature T for constant specific heat capacity  is given by:</a:t>
                </a:r>
                <a:b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𝑯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𝒊</m:t>
                        </m:r>
                      </m:sub>
                    </m:sSub>
                    <m:d>
                      <m:dPr>
                        <m:ctrlPr>
                          <a:rPr lang="en-US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𝑻</m:t>
                        </m:r>
                      </m:e>
                    </m:d>
                    <m:r>
                      <a:rPr lang="en-US" sz="2400" b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𝑯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</m:e>
                      <m:sup>
                        <m:r>
                          <a:rPr lang="en-US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𝒐</m:t>
                        </m:r>
                      </m:sup>
                    </m:sSup>
                    <m:d>
                      <m:dPr>
                        <m:ctrlPr>
                          <a:rPr lang="en-US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𝑻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𝑹</m:t>
                            </m:r>
                          </m:sub>
                        </m:sSub>
                      </m:e>
                    </m:d>
                    <m:r>
                      <a:rPr lang="en-US" sz="2400" b="1" i="1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nary>
                      <m:naryPr>
                        <m:limLoc m:val="undOvr"/>
                        <m:ctrlPr>
                          <a:rPr lang="en-US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𝑻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𝑹</m:t>
                            </m:r>
                          </m:sub>
                        </m:sSub>
                      </m:sub>
                      <m:sup>
                        <m:r>
                          <a:rPr lang="en-US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𝑻</m:t>
                        </m:r>
                      </m:sup>
                      <m:e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𝑪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</a:rPr>
                                  <m:t>𝑷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</a:rPr>
                                  <m:t>𝒊</m:t>
                                </m:r>
                              </m:sub>
                            </m:sSub>
                          </m:sub>
                        </m:sSub>
                        <m:r>
                          <a:rPr lang="en-US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𝒅𝑻</m:t>
                        </m:r>
                      </m:e>
                    </m:nary>
                    <m:r>
                      <a:rPr lang="en-US" sz="24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𝑯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</m:e>
                      <m:sup>
                        <m:r>
                          <a:rPr lang="en-US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𝒐</m:t>
                        </m:r>
                      </m:sup>
                    </m:sSup>
                    <m:r>
                      <a:rPr lang="en-US" sz="2400" b="1" i="1">
                        <a:solidFill>
                          <a:srgbClr val="FF0000"/>
                        </a:solidFill>
                        <a:latin typeface="Cambria Math"/>
                      </a:rPr>
                      <m:t> </m:t>
                    </m:r>
                    <m:d>
                      <m:dPr>
                        <m:ctrlPr>
                          <a:rPr lang="en-US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𝑻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𝑹</m:t>
                            </m:r>
                          </m:sub>
                        </m:sSub>
                      </m:e>
                    </m:d>
                    <m:r>
                      <a:rPr lang="en-US" sz="2400" b="1" i="1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𝑷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𝒊</m:t>
                            </m:r>
                          </m:sub>
                        </m:sSub>
                      </m:sub>
                    </m:sSub>
                    <m:r>
                      <a:rPr lang="en-US" sz="2400" b="1" i="1">
                        <a:solidFill>
                          <a:srgbClr val="FF0000"/>
                        </a:solidFill>
                        <a:latin typeface="Cambria Math"/>
                      </a:rPr>
                      <m:t>(</m:t>
                    </m:r>
                    <m:r>
                      <a:rPr lang="en-US" sz="2400" b="1" i="1">
                        <a:solidFill>
                          <a:srgbClr val="FF0000"/>
                        </a:solidFill>
                        <a:latin typeface="Cambria Math"/>
                      </a:rPr>
                      <m:t>𝑻</m:t>
                    </m:r>
                    <m:r>
                      <a:rPr lang="en-US" sz="2400" b="1" i="1">
                        <a:solidFill>
                          <a:srgbClr val="FF000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𝑻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𝑹</m:t>
                        </m:r>
                      </m:sub>
                    </m:sSub>
                    <m:r>
                      <a:rPr lang="en-US" sz="2400" b="1" i="1">
                        <a:solidFill>
                          <a:srgbClr val="FF0000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(7.41)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𝐷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</m:d>
                    <m:r>
                      <a:rPr lang="en-US" sz="2400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𝐷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𝑜</m:t>
                        </m:r>
                      </m:sup>
                    </m:sSup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sz="24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𝐷</m:t>
                            </m:r>
                          </m:sub>
                        </m:sSub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  <m:r>
                          <a:rPr lang="en-US" sz="24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(7.42)</a:t>
                </a:r>
                <a:endParaRPr lang="en-US" sz="2400" dirty="0">
                  <a:latin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</m:d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𝐶</m:t>
                                </m:r>
                              </m:sub>
                            </m:sSub>
                          </m:e>
                          <m:sup>
                            <m:r>
                              <a:rPr lang="en-US" sz="2400" i="1">
                                <a:latin typeface="Cambria Math"/>
                              </a:rPr>
                              <m:t>𝑜</m:t>
                            </m:r>
                          </m:sup>
                        </m:sSup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/>
                                  </a:rPr>
                                  <m:t>𝑅</m:t>
                                </m:r>
                              </m:sub>
                            </m:sSub>
                          </m:e>
                        </m:d>
                        <m:r>
                          <a:rPr lang="en-US" sz="2400" i="1">
                            <a:latin typeface="Cambria Math"/>
                          </a:rPr>
                          <m:t>+</m:t>
                        </m:r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sub>
                        </m:sSub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  <m:r>
                          <a:rPr lang="en-US" sz="24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dirty="0">
                    <a:latin typeface="Times New Roman" panose="02020603050405020304" pitchFamily="18" charset="0"/>
                  </a:rPr>
                  <a:t>                                                            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(7.43</a:t>
                </a:r>
                <a:r>
                  <a:rPr 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2400" dirty="0">
                  <a:latin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𝐵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</m:d>
                    <m:r>
                      <a:rPr lang="en-US" sz="2400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𝐵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𝑜</m:t>
                        </m:r>
                      </m:sup>
                    </m:sSup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sz="24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𝐵</m:t>
                            </m:r>
                          </m:sub>
                        </m:sSub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  <m:r>
                          <a:rPr lang="en-US" sz="24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dirty="0">
                    <a:latin typeface="Times New Roman" panose="02020603050405020304" pitchFamily="18" charset="0"/>
                  </a:rPr>
                  <a:t>                                                            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(7.44)</a:t>
                </a:r>
                <a:endParaRPr lang="en-US" sz="2400" dirty="0">
                  <a:latin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</m:d>
                    <m:r>
                      <a:rPr lang="en-US" sz="2400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𝑜</m:t>
                        </m:r>
                      </m:sup>
                    </m:sSup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sz="24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sub>
                    </m:sSub>
                    <m:r>
                      <a:rPr lang="en-US" sz="2400" i="1">
                        <a:latin typeface="Cambria Math"/>
                      </a:rPr>
                      <m:t>(</m:t>
                    </m:r>
                    <m:r>
                      <a:rPr lang="en-US" sz="2400" i="1">
                        <a:latin typeface="Cambria Math"/>
                      </a:rPr>
                      <m:t>𝑇</m:t>
                    </m:r>
                    <m:r>
                      <a:rPr lang="en-US" sz="24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)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(7.45)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BCE14D3-FD51-BF69-B49D-C104698B1CD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37931" y="610978"/>
                <a:ext cx="11579086" cy="5459306"/>
              </a:xfrm>
              <a:blipFill>
                <a:blip r:embed="rId2"/>
                <a:stretch>
                  <a:fillRect l="-789" t="-8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40D4EB-EDAA-513E-0CBD-7873616C0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37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9A13D6E-486F-8784-9D5E-6BD93024E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66687"/>
            <a:ext cx="8229600" cy="33496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93579D60-50A9-A6B8-A68A-02DB5948F8B6}"/>
              </a:ext>
            </a:extLst>
          </p:cNvPr>
          <p:cNvSpPr txBox="1">
            <a:spLocks/>
          </p:cNvSpPr>
          <p:nvPr/>
        </p:nvSpPr>
        <p:spPr>
          <a:xfrm>
            <a:off x="3124200" y="63078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B212000-A6FA-437E-AC0F-DE2ACF4C5F3B}"/>
              </a:ext>
            </a:extLst>
          </p:cNvPr>
          <p:cNvCxnSpPr>
            <a:cxnSpLocks/>
          </p:cNvCxnSpPr>
          <p:nvPr/>
        </p:nvCxnSpPr>
        <p:spPr>
          <a:xfrm>
            <a:off x="0" y="610979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CDD71A8-6AF1-5A0B-3BC2-3233E35FBD59}"/>
              </a:ext>
            </a:extLst>
          </p:cNvPr>
          <p:cNvCxnSpPr>
            <a:cxnSpLocks/>
          </p:cNvCxnSpPr>
          <p:nvPr/>
        </p:nvCxnSpPr>
        <p:spPr>
          <a:xfrm>
            <a:off x="0" y="624702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002623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8CE231-CA93-097A-B0D6-D72C38ACAF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F838EE0-B382-57B2-20E5-223A5E97E9A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97565" y="685801"/>
                <a:ext cx="11459818" cy="5440363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8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 substituting  equations (7.42-7.45) into equation (7.34),  the  heat of reaction can be written as: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600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8600" i="1">
                            <a:latin typeface="Cambria Math"/>
                            <a:ea typeface="Cambria Math"/>
                          </a:rPr>
                          <m:t>𝐻</m:t>
                        </m:r>
                      </m:e>
                      <m:sub>
                        <m:r>
                          <a:rPr lang="en-US" sz="8600" i="1">
                            <a:latin typeface="Cambria Math" panose="02040503050406030204" pitchFamily="18" charset="0"/>
                            <a:ea typeface="Cambria Math"/>
                          </a:rPr>
                          <m:t>𝑅</m:t>
                        </m:r>
                        <m:r>
                          <a:rPr lang="en-US" sz="8600" i="1">
                            <a:latin typeface="Cambria Math"/>
                          </a:rPr>
                          <m:t>𝑥</m:t>
                        </m:r>
                      </m:sub>
                    </m:sSub>
                    <m:d>
                      <m:d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8600" i="1">
                            <a:latin typeface="Cambria Math"/>
                          </a:rPr>
                          <m:t>𝑇</m:t>
                        </m:r>
                      </m:e>
                    </m:d>
                    <m:r>
                      <a:rPr lang="en-US" sz="8600" i="1">
                        <a:latin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8600" i="1">
                                <a:latin typeface="Cambria Math"/>
                              </a:rPr>
                              <m:t>𝑑</m:t>
                            </m:r>
                          </m:num>
                          <m:den>
                            <m:r>
                              <a:rPr lang="en-US" sz="86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p>
                          <m:sSup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8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8600" i="1">
                                    <a:latin typeface="Cambria Math"/>
                                  </a:rPr>
                                  <m:t>𝐷</m:t>
                                </m:r>
                              </m:sub>
                            </m:sSub>
                          </m:e>
                          <m:sup>
                            <m:r>
                              <a:rPr lang="en-US" sz="8600" i="1">
                                <a:latin typeface="Cambria Math"/>
                              </a:rPr>
                              <m:t>𝑜</m:t>
                            </m:r>
                          </m:sup>
                        </m:sSup>
                        <m:d>
                          <m:d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8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8600" i="1">
                                    <a:latin typeface="Cambria Math"/>
                                  </a:rPr>
                                  <m:t>𝑅</m:t>
                                </m:r>
                              </m:sub>
                            </m:sSub>
                          </m:e>
                        </m:d>
                        <m:r>
                          <a:rPr lang="en-US" sz="8600" i="1">
                            <a:latin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8600" i="1">
                                <a:latin typeface="Cambria Math"/>
                              </a:rPr>
                              <m:t>𝑐</m:t>
                            </m:r>
                          </m:num>
                          <m:den>
                            <m:r>
                              <a:rPr lang="en-US" sz="86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p>
                          <m:sSup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8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8600" i="1">
                                    <a:latin typeface="Cambria Math"/>
                                  </a:rPr>
                                  <m:t>𝐶</m:t>
                                </m:r>
                              </m:sub>
                            </m:sSub>
                          </m:e>
                          <m:sup>
                            <m:r>
                              <a:rPr lang="en-US" sz="8600" i="1">
                                <a:latin typeface="Cambria Math"/>
                              </a:rPr>
                              <m:t>𝑜</m:t>
                            </m:r>
                          </m:sup>
                        </m:sSup>
                        <m:d>
                          <m:d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8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8600" i="1">
                                    <a:latin typeface="Cambria Math"/>
                                  </a:rPr>
                                  <m:t>𝑅</m:t>
                                </m:r>
                              </m:sub>
                            </m:sSub>
                          </m:e>
                        </m:d>
                        <m:r>
                          <a:rPr lang="en-US" sz="8600" i="1">
                            <a:latin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8600" i="1">
                                <a:latin typeface="Cambria Math"/>
                              </a:rPr>
                              <m:t>𝑏</m:t>
                            </m:r>
                          </m:num>
                          <m:den>
                            <m:r>
                              <a:rPr lang="en-US" sz="86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p>
                          <m:sSup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8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8600" i="1">
                                    <a:latin typeface="Cambria Math"/>
                                  </a:rPr>
                                  <m:t>𝑏</m:t>
                                </m:r>
                              </m:sub>
                            </m:sSub>
                          </m:e>
                          <m:sup>
                            <m:r>
                              <a:rPr lang="en-US" sz="8600" i="1">
                                <a:latin typeface="Cambria Math"/>
                              </a:rPr>
                              <m:t>𝑜</m:t>
                            </m:r>
                          </m:sup>
                        </m:sSup>
                        <m:d>
                          <m:d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8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8600" i="1">
                                    <a:latin typeface="Cambria Math"/>
                                  </a:rPr>
                                  <m:t>𝑅</m:t>
                                </m:r>
                              </m:sub>
                            </m:sSub>
                          </m:e>
                        </m:d>
                        <m:r>
                          <a:rPr lang="en-US" sz="8600" i="1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8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i="1">
                                    <a:latin typeface="Cambria Math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US" sz="86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e>
                          <m:sup>
                            <m:r>
                              <a:rPr lang="en-US" sz="8600" i="1">
                                <a:latin typeface="Cambria Math"/>
                              </a:rPr>
                              <m:t>𝑜</m:t>
                            </m:r>
                          </m:sup>
                        </m:sSup>
                        <m:d>
                          <m:d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8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i="1">
                                    <a:latin typeface="Cambria Math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8600" i="1">
                                    <a:latin typeface="Cambria Math"/>
                                  </a:rPr>
                                  <m:t>𝑅</m:t>
                                </m:r>
                              </m:sub>
                            </m:sSub>
                          </m:e>
                        </m:d>
                      </m:e>
                    </m:d>
                    <m:r>
                      <a:rPr lang="en-US" sz="8600" i="1">
                        <a:latin typeface="Cambria Math"/>
                      </a:rPr>
                      <m:t>+  </m:t>
                    </m:r>
                    <m:d>
                      <m:dPr>
                        <m:begChr m:val="["/>
                        <m:endChr m:val="]"/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8600" i="1">
                                <a:latin typeface="Cambria Math"/>
                              </a:rPr>
                              <m:t>𝑑</m:t>
                            </m:r>
                          </m:num>
                          <m:den>
                            <m:r>
                              <a:rPr lang="en-US" sz="86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8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8600" i="1">
                                    <a:latin typeface="Cambria Math"/>
                                  </a:rPr>
                                  <m:t>𝐷</m:t>
                                </m:r>
                              </m:sub>
                            </m:sSub>
                          </m:sub>
                        </m:sSub>
                        <m:r>
                          <a:rPr lang="en-US" sz="8600" i="1">
                            <a:latin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8600" i="1">
                                <a:latin typeface="Cambria Math"/>
                              </a:rPr>
                              <m:t>𝑐</m:t>
                            </m:r>
                          </m:num>
                          <m:den>
                            <m:r>
                              <a:rPr lang="en-US" sz="86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8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8600" i="1">
                                    <a:latin typeface="Cambria Math"/>
                                  </a:rPr>
                                  <m:t>𝐶</m:t>
                                </m:r>
                              </m:sub>
                            </m:sSub>
                          </m:sub>
                        </m:sSub>
                        <m:r>
                          <a:rPr lang="en-US" sz="8600" i="1">
                            <a:latin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8600" i="1">
                                <a:latin typeface="Cambria Math"/>
                              </a:rPr>
                              <m:t>𝑏</m:t>
                            </m:r>
                          </m:num>
                          <m:den>
                            <m:r>
                              <a:rPr lang="en-US" sz="8600" i="1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8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8600" i="1">
                                    <a:latin typeface="Cambria Math"/>
                                  </a:rPr>
                                  <m:t>𝐵</m:t>
                                </m:r>
                              </m:sub>
                            </m:sSub>
                          </m:sub>
                        </m:sSub>
                        <m:r>
                          <a:rPr lang="en-US" sz="86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sz="8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8600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8600" i="1">
                                    <a:latin typeface="Cambria Math"/>
                                  </a:rPr>
                                  <m:t>𝐴</m:t>
                                </m:r>
                              </m:sub>
                            </m:sSub>
                          </m:sub>
                        </m:sSub>
                      </m:e>
                    </m:d>
                    <m:r>
                      <a:rPr lang="en-US" sz="8600" i="1">
                        <a:latin typeface="Cambria Math"/>
                      </a:rPr>
                      <m:t>(</m:t>
                    </m:r>
                    <m:r>
                      <a:rPr lang="en-US" sz="8600" i="1">
                        <a:latin typeface="Cambria Math"/>
                      </a:rPr>
                      <m:t>𝑇</m:t>
                    </m:r>
                    <m:r>
                      <a:rPr lang="en-US" sz="86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6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86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8600" i="1">
                        <a:latin typeface="Cambria Math"/>
                      </a:rPr>
                      <m:t>)</m:t>
                    </m:r>
                  </m:oMath>
                </a14:m>
                <a:r>
                  <a:rPr lang="en-US" sz="8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(7.46)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  <a:ea typeface="Cambria Math"/>
                              </a:rPr>
                              <m:t>∆</m:t>
                            </m:r>
                            <m:r>
                              <a:rPr lang="en-US" sz="8600" i="1">
                                <a:latin typeface="Cambria Math"/>
                                <a:ea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8600" i="1">
                                <a:latin typeface="Cambria Math" panose="02040503050406030204" pitchFamily="18" charset="0"/>
                                <a:ea typeface="Cambria Math"/>
                              </a:rPr>
                              <m:t>𝑅</m:t>
                            </m:r>
                            <m:r>
                              <a:rPr lang="en-US" sz="8600" i="1">
                                <a:latin typeface="Cambria Math"/>
                              </a:rPr>
                              <m:t>𝑥</m:t>
                            </m:r>
                          </m:sub>
                        </m:sSub>
                      </m:e>
                      <m:sup>
                        <m:r>
                          <a:rPr lang="en-US" sz="8600" i="1">
                            <a:latin typeface="Cambria Math"/>
                          </a:rPr>
                          <m:t>0</m:t>
                        </m:r>
                      </m:sup>
                    </m:sSup>
                    <m:r>
                      <a:rPr lang="en-US" sz="86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6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86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8600" i="1">
                        <a:latin typeface="Cambria Math"/>
                      </a:rPr>
                      <m:t>)</m:t>
                    </m:r>
                    <m:r>
                      <a:rPr lang="en-US" sz="860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8600" i="1"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en-US" sz="8600" i="1">
                            <a:latin typeface="Cambria Math"/>
                          </a:rPr>
                          <m:t>𝑎</m:t>
                        </m:r>
                      </m:den>
                    </m:f>
                    <m:sSup>
                      <m:sSup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8600" i="1">
                                <a:latin typeface="Cambria Math"/>
                              </a:rPr>
                              <m:t>𝐷</m:t>
                            </m:r>
                          </m:sub>
                        </m:sSub>
                      </m:e>
                      <m:sup>
                        <m:r>
                          <a:rPr lang="en-US" sz="8600" i="1">
                            <a:latin typeface="Cambria Math"/>
                          </a:rPr>
                          <m:t>0</m:t>
                        </m:r>
                      </m:sup>
                    </m:sSup>
                    <m:d>
                      <m:d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86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sz="8600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8600" i="1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sz="8600" i="1">
                            <a:latin typeface="Cambria Math"/>
                          </a:rPr>
                          <m:t>𝑎</m:t>
                        </m:r>
                      </m:den>
                    </m:f>
                    <m:sSup>
                      <m:sSup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8600" i="1">
                                <a:latin typeface="Cambria Math"/>
                              </a:rPr>
                              <m:t>𝐶</m:t>
                            </m:r>
                          </m:sub>
                        </m:sSub>
                      </m:e>
                      <m:sup>
                        <m:r>
                          <a:rPr lang="en-US" sz="8600" i="1">
                            <a:latin typeface="Cambria Math"/>
                          </a:rPr>
                          <m:t>0</m:t>
                        </m:r>
                      </m:sup>
                    </m:sSup>
                    <m:d>
                      <m:d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86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sz="8600" i="1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8600" i="1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sz="8600" i="1">
                            <a:latin typeface="Cambria Math"/>
                          </a:rPr>
                          <m:t>𝑎</m:t>
                        </m:r>
                      </m:den>
                    </m:f>
                    <m:sSup>
                      <m:sSup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8600" i="1">
                                <a:latin typeface="Cambria Math"/>
                              </a:rPr>
                              <m:t>𝑏</m:t>
                            </m:r>
                          </m:sub>
                        </m:sSub>
                      </m:e>
                      <m:sup>
                        <m:r>
                          <a:rPr lang="en-US" sz="8600" i="1">
                            <a:latin typeface="Cambria Math"/>
                          </a:rPr>
                          <m:t>0</m:t>
                        </m:r>
                      </m:sup>
                    </m:sSup>
                    <m:d>
                      <m:d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86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sz="8600" i="1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86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e>
                      <m:sup>
                        <m:r>
                          <a:rPr lang="en-US" sz="8600" i="1">
                            <a:latin typeface="Cambria Math"/>
                          </a:rPr>
                          <m:t>0</m:t>
                        </m:r>
                      </m:sup>
                    </m:sSup>
                    <m:d>
                      <m:dPr>
                        <m:ctrlPr>
                          <a:rPr lang="en-US" sz="8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8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6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8600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8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(7.47)</a:t>
                </a:r>
              </a:p>
              <a:p>
                <a:pPr marL="0" indent="0">
                  <a:lnSpc>
                    <a:spcPct val="17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8800" i="1">
                            <a:latin typeface="Cambria Math"/>
                            <a:ea typeface="Cambria Math"/>
                          </a:rPr>
                          <m:t>𝐶</m:t>
                        </m:r>
                      </m:e>
                      <m:sub>
                        <m:r>
                          <a:rPr lang="en-US" sz="8800" i="1">
                            <a:latin typeface="Cambria Math"/>
                          </a:rPr>
                          <m:t>𝑃</m:t>
                        </m:r>
                      </m:sub>
                    </m:sSub>
                    <m:r>
                      <a:rPr lang="en-US" sz="88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8800" i="1"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en-US" sz="88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8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8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8800" i="1">
                                <a:latin typeface="Cambria Math"/>
                              </a:rPr>
                              <m:t>𝐷</m:t>
                            </m:r>
                          </m:sub>
                        </m:sSub>
                      </m:sub>
                    </m:sSub>
                    <m:r>
                      <a:rPr lang="en-US" sz="8800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8800" i="1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sz="88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8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8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8800" i="1">
                                <a:latin typeface="Cambria Math"/>
                              </a:rPr>
                              <m:t>𝐶</m:t>
                            </m:r>
                          </m:sub>
                        </m:sSub>
                      </m:sub>
                    </m:sSub>
                    <m:r>
                      <a:rPr lang="en-US" sz="8800" i="1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8800" i="1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sz="8800" i="1">
                            <a:latin typeface="Cambria Math"/>
                          </a:rPr>
                          <m:t>𝑎</m:t>
                        </m:r>
                      </m:den>
                    </m:f>
                    <m:sSub>
                      <m:sSub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8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8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8800" i="1">
                                <a:latin typeface="Cambria Math"/>
                              </a:rPr>
                              <m:t>𝐵</m:t>
                            </m:r>
                          </m:sub>
                        </m:sSub>
                      </m:sub>
                    </m:sSub>
                    <m:r>
                      <a:rPr lang="en-US" sz="88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i="1">
                            <a:latin typeface="Cambria Math"/>
                          </a:rPr>
                          <m:t>𝐶</m:t>
                        </m:r>
                      </m:e>
                      <m:sub>
                        <m:sSub>
                          <m:sSubPr>
                            <m:ctrlPr>
                              <a:rPr lang="en-US" sz="8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800" i="1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en-US" sz="88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sz="8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(7.48)</a:t>
                </a:r>
              </a:p>
              <a:p>
                <a:pPr marL="0" indent="0">
                  <a:lnSpc>
                    <a:spcPct val="17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8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b="1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8800" b="1" i="1">
                            <a:latin typeface="Cambria Math"/>
                            <a:ea typeface="Cambria Math"/>
                          </a:rPr>
                          <m:t>𝑯</m:t>
                        </m:r>
                      </m:e>
                      <m:sub>
                        <m:r>
                          <a:rPr lang="en-US" sz="8800" b="1" i="1">
                            <a:latin typeface="Cambria Math" panose="02040503050406030204" pitchFamily="18" charset="0"/>
                            <a:ea typeface="Cambria Math"/>
                          </a:rPr>
                          <m:t>𝑹</m:t>
                        </m:r>
                        <m:r>
                          <a:rPr lang="en-US" sz="8800" b="1" i="1">
                            <a:latin typeface="Cambria Math"/>
                          </a:rPr>
                          <m:t>𝒙</m:t>
                        </m:r>
                      </m:sub>
                    </m:sSub>
                    <m:r>
                      <a:rPr lang="en-US" sz="8800" b="1" i="1">
                        <a:latin typeface="Cambria Math"/>
                      </a:rPr>
                      <m:t>(</m:t>
                    </m:r>
                    <m:r>
                      <a:rPr lang="en-US" sz="8800" b="1" i="1">
                        <a:latin typeface="Cambria Math"/>
                      </a:rPr>
                      <m:t>𝑻</m:t>
                    </m:r>
                    <m:r>
                      <a:rPr lang="en-US" sz="8800" b="1" i="1">
                        <a:latin typeface="Cambria Math"/>
                      </a:rPr>
                      <m:t>)=</m:t>
                    </m:r>
                    <m:sSup>
                      <m:sSupPr>
                        <m:ctrlPr>
                          <a:rPr lang="en-US" sz="88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88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800" b="1" i="1">
                                <a:latin typeface="Cambria Math"/>
                                <a:ea typeface="Cambria Math"/>
                              </a:rPr>
                              <m:t>∆</m:t>
                            </m:r>
                            <m:r>
                              <a:rPr lang="en-US" sz="8800" b="1" i="1">
                                <a:latin typeface="Cambria Math"/>
                                <a:ea typeface="Cambria Math"/>
                              </a:rPr>
                              <m:t>𝑯</m:t>
                            </m:r>
                          </m:e>
                          <m:sub>
                            <m:r>
                              <a:rPr lang="en-US" sz="8800" b="1" i="1">
                                <a:latin typeface="Cambria Math" panose="02040503050406030204" pitchFamily="18" charset="0"/>
                                <a:ea typeface="Cambria Math"/>
                              </a:rPr>
                              <m:t>𝑹</m:t>
                            </m:r>
                            <m:r>
                              <a:rPr lang="en-US" sz="8800" b="1" i="1">
                                <a:latin typeface="Cambria Math"/>
                              </a:rPr>
                              <m:t>𝒙</m:t>
                            </m:r>
                          </m:sub>
                        </m:sSub>
                      </m:e>
                      <m:sup>
                        <m:r>
                          <a:rPr lang="en-US" sz="8800" b="1" i="1">
                            <a:latin typeface="Cambria Math"/>
                          </a:rPr>
                          <m:t>𝟎</m:t>
                        </m:r>
                      </m:sup>
                    </m:sSup>
                    <m:r>
                      <a:rPr lang="en-US" sz="8800" b="1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8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b="1" i="1">
                            <a:latin typeface="Cambria Math"/>
                          </a:rPr>
                          <m:t>𝑻</m:t>
                        </m:r>
                      </m:e>
                      <m:sub>
                        <m:r>
                          <a:rPr lang="en-US" sz="8800" b="1" i="1">
                            <a:latin typeface="Cambria Math"/>
                          </a:rPr>
                          <m:t>𝑹</m:t>
                        </m:r>
                      </m:sub>
                    </m:sSub>
                    <m:r>
                      <a:rPr lang="en-US" sz="8800" b="1" i="1">
                        <a:latin typeface="Cambria Math"/>
                      </a:rPr>
                      <m:t>)+</m:t>
                    </m:r>
                    <m:sSub>
                      <m:sSubPr>
                        <m:ctrlPr>
                          <a:rPr lang="en-US" sz="8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b="1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8800" b="1" i="1">
                            <a:latin typeface="Cambria Math"/>
                            <a:ea typeface="Cambria Math"/>
                          </a:rPr>
                          <m:t>𝑪</m:t>
                        </m:r>
                      </m:e>
                      <m:sub>
                        <m:r>
                          <a:rPr lang="en-US" sz="8800" b="1" i="1">
                            <a:latin typeface="Cambria Math"/>
                          </a:rPr>
                          <m:t>𝑷</m:t>
                        </m:r>
                      </m:sub>
                    </m:sSub>
                    <m:r>
                      <a:rPr lang="en-US" sz="8800" b="1" i="1">
                        <a:latin typeface="Cambria Math"/>
                      </a:rPr>
                      <m:t>(</m:t>
                    </m:r>
                    <m:r>
                      <a:rPr lang="en-US" sz="8800" b="1" i="1">
                        <a:latin typeface="Cambria Math"/>
                      </a:rPr>
                      <m:t>𝑻</m:t>
                    </m:r>
                    <m:r>
                      <a:rPr lang="en-US" sz="8800" b="1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8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b="1" i="1">
                            <a:latin typeface="Cambria Math"/>
                          </a:rPr>
                          <m:t>𝑻</m:t>
                        </m:r>
                      </m:e>
                      <m:sub>
                        <m:r>
                          <a:rPr lang="en-US" sz="8800" b="1" i="1">
                            <a:latin typeface="Cambria Math"/>
                          </a:rPr>
                          <m:t>𝑹</m:t>
                        </m:r>
                      </m:sub>
                    </m:sSub>
                    <m:r>
                      <a:rPr lang="en-US" sz="8800" b="1" i="1">
                        <a:latin typeface="Cambria Math"/>
                      </a:rPr>
                      <m:t>)</m:t>
                    </m:r>
                  </m:oMath>
                </a14:m>
                <a:r>
                  <a:rPr lang="en-US" sz="8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(7.49)</a:t>
                </a:r>
                <a:endParaRPr lang="en-US" sz="8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8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8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8800" i="1">
                                <a:latin typeface="Cambria Math"/>
                                <a:ea typeface="Cambria Math"/>
                              </a:rPr>
                              <m:t>∆</m:t>
                            </m:r>
                            <m:r>
                              <a:rPr lang="en-US" sz="8800" i="1">
                                <a:latin typeface="Cambria Math"/>
                                <a:ea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8800" i="1">
                                <a:latin typeface="Cambria Math" panose="02040503050406030204" pitchFamily="18" charset="0"/>
                                <a:ea typeface="Cambria Math"/>
                              </a:rPr>
                              <m:t>𝑅</m:t>
                            </m:r>
                            <m:r>
                              <a:rPr lang="en-US" sz="8800" i="1">
                                <a:latin typeface="Cambria Math"/>
                              </a:rPr>
                              <m:t>𝑥</m:t>
                            </m:r>
                          </m:sub>
                        </m:sSub>
                      </m:e>
                      <m:sup>
                        <m:r>
                          <a:rPr lang="en-US" sz="8800" i="1">
                            <a:latin typeface="Cambria Math"/>
                          </a:rPr>
                          <m:t>0</m:t>
                        </m:r>
                      </m:sup>
                    </m:sSup>
                    <m:r>
                      <a:rPr lang="en-US" sz="88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8800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sz="8800" i="1">
                        <a:latin typeface="Cambria Math"/>
                      </a:rPr>
                      <m:t>)</m:t>
                    </m:r>
                  </m:oMath>
                </a14:m>
                <a:r>
                  <a:rPr lang="en-US" sz="8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heat of reaction at the reference temperature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sz="8800" i="1">
                            <a:latin typeface="Cambria Math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US" sz="8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and 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8800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sz="8800" i="1">
                            <a:latin typeface="Cambria Math"/>
                            <a:ea typeface="Cambria Math"/>
                          </a:rPr>
                          <m:t>𝐶</m:t>
                        </m:r>
                      </m:e>
                      <m:sub>
                        <m:r>
                          <a:rPr lang="en-US" sz="8800" i="1">
                            <a:latin typeface="Cambria Math"/>
                          </a:rPr>
                          <m:t>𝑃</m:t>
                        </m:r>
                      </m:sub>
                    </m:sSub>
                  </m:oMath>
                </a14:m>
                <a:r>
                  <a:rPr lang="en-US" sz="8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 overall change in specific  heat capacity per mole of A reacted.</a:t>
                </a:r>
                <a:endParaRPr lang="en-US" sz="8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70000"/>
                  </a:lnSpc>
                  <a:buNone/>
                </a:pPr>
                <a:endParaRPr lang="en-US" sz="7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F838EE0-B382-57B2-20E5-223A5E97E9A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7565" y="685801"/>
                <a:ext cx="11459818" cy="5440363"/>
              </a:xfrm>
              <a:blipFill>
                <a:blip r:embed="rId2"/>
                <a:stretch>
                  <a:fillRect l="-691" t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720FD2-D11A-A8A7-02FB-62F3A0C17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158EC4E-E4A6-7F30-631D-5F665B4CC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66687"/>
            <a:ext cx="8229600" cy="33496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EE38F63-BC0C-7571-EE09-72E3334E8009}"/>
              </a:ext>
            </a:extLst>
          </p:cNvPr>
          <p:cNvSpPr txBox="1">
            <a:spLocks/>
          </p:cNvSpPr>
          <p:nvPr/>
        </p:nvSpPr>
        <p:spPr>
          <a:xfrm>
            <a:off x="3124200" y="63078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003CCF3-A9E0-3852-DF41-FAD20E41A118}"/>
              </a:ext>
            </a:extLst>
          </p:cNvPr>
          <p:cNvCxnSpPr>
            <a:cxnSpLocks/>
          </p:cNvCxnSpPr>
          <p:nvPr/>
        </p:nvCxnSpPr>
        <p:spPr>
          <a:xfrm>
            <a:off x="0" y="59110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4AF4DBB-FCC2-DEAA-66D2-B9BE3CE02F22}"/>
              </a:ext>
            </a:extLst>
          </p:cNvPr>
          <p:cNvCxnSpPr>
            <a:cxnSpLocks/>
          </p:cNvCxnSpPr>
          <p:nvPr/>
        </p:nvCxnSpPr>
        <p:spPr>
          <a:xfrm flipV="1">
            <a:off x="0" y="6266899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241379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560A47-CE14-6B14-17B2-77268BB09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57198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3697B02-4096-DF6A-0AAF-558571C43E4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97565" y="731836"/>
                <a:ext cx="11519452" cy="506267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From material balance,  the rate of materials generation  is given by:</a:t>
                </a:r>
              </a:p>
              <a:p>
                <a:pPr marL="82296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A</m:t>
                        </m:r>
                        <m: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X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A</m:t>
                        </m:r>
                      </m:sub>
                    </m:sSub>
                    <m: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A</m:t>
                        </m:r>
                      </m:sub>
                    </m:sSub>
                    <m:r>
                      <m:rPr>
                        <m:sty m:val="p"/>
                      </m:rP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V</m:t>
                    </m:r>
                  </m:oMath>
                </a14:m>
                <a:r>
                  <a:rPr lang="en-US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(7.12)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equation (7.12) into equation (7.40), you get: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Q</m:t>
                        </m:r>
                      </m:e>
                    </m:acc>
                    <m: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W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S</m:t>
                        </m:r>
                      </m:sub>
                    </m:sSub>
                    <m: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+(</m:t>
                    </m:r>
                    <m:sSub>
                      <m:sSubPr>
                        <m:ctrlP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A</m:t>
                        </m:r>
                      </m:sub>
                    </m:sSub>
                    <m:r>
                      <m:rPr>
                        <m:sty m:val="p"/>
                      </m:rP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V</m:t>
                    </m:r>
                    <m: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)(</m:t>
                    </m:r>
                    <m:sSub>
                      <m:sSubPr>
                        <m:ctrlP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Rx</m:t>
                        </m:r>
                      </m:sub>
                    </m:sSub>
                    <m: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(</m:t>
                    </m:r>
                    <m:r>
                      <m:rPr>
                        <m:sty m:val="p"/>
                      </m:rP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T</m:t>
                    </m:r>
                    <m: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))=0</m:t>
                    </m:r>
                  </m:oMath>
                </a14:m>
                <a:r>
                  <a:rPr lang="en-US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(7.50)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It is the energy balance equation for design of isothermal CSTR.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3697B02-4096-DF6A-0AAF-558571C43E4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7565" y="731836"/>
                <a:ext cx="11519452" cy="5062677"/>
              </a:xfrm>
              <a:blipFill>
                <a:blip r:embed="rId2"/>
                <a:stretch>
                  <a:fillRect l="-1323" t="-16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02FEFF-81B0-0641-49C4-BB65D3E7D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39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021BA80-52D5-1434-339A-6F4684E7ADAD}"/>
              </a:ext>
            </a:extLst>
          </p:cNvPr>
          <p:cNvCxnSpPr>
            <a:cxnSpLocks/>
          </p:cNvCxnSpPr>
          <p:nvPr/>
        </p:nvCxnSpPr>
        <p:spPr>
          <a:xfrm>
            <a:off x="0" y="705332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96CA356-BC62-0361-5B41-BFD8915DED66}"/>
              </a:ext>
            </a:extLst>
          </p:cNvPr>
          <p:cNvCxnSpPr>
            <a:cxnSpLocks/>
          </p:cNvCxnSpPr>
          <p:nvPr/>
        </p:nvCxnSpPr>
        <p:spPr>
          <a:xfrm>
            <a:off x="0" y="635635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867A53B-2004-81F9-4831-B3D5D052C387}"/>
              </a:ext>
            </a:extLst>
          </p:cNvPr>
          <p:cNvSpPr txBox="1">
            <a:spLocks/>
          </p:cNvSpPr>
          <p:nvPr/>
        </p:nvSpPr>
        <p:spPr>
          <a:xfrm>
            <a:off x="3124200" y="63078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8084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8380BF-9DB5-A3B1-D89C-246BC5E799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4613F99-43BE-C47D-94C0-45453D1C80F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06896" y="613479"/>
                <a:ext cx="11161643" cy="5294687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liquid-phase elementary reaction is carried out in a continuous stirred tank reactor (CSTR) with heat  removal of 1.2 kJ/min. The CSTR is operated at  450 K isothermally. The work done is assumed negligible. An equimolar feed rate of reactant  A and  reactant B enters to CSTR at  the volumetric flow rate is 20 L/min. The initial concentration of reactant A is 1.0 mol/L. Determine the volume of CSTR and space time necessary to achieve 90% conversion of reactant A, and the concentration of product C at 90% conversion of A.</a:t>
                </a: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𝐵</m:t>
                      </m:r>
                      <m:groupChr>
                        <m:groupChrPr>
                          <m:chr m:val="→"/>
                          <m:vertJc m:val="bot"/>
                          <m:ctrlPr>
                            <a:rPr lang="en-US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groupChrPr>
                        <m:e>
                          <m:r>
                            <m:rPr>
                              <m:brk m:alnAt="2"/>
                            </m:rPr>
                            <a:rPr lang="en-US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𝑘</m:t>
                          </m:r>
                        </m:e>
                      </m:groupChr>
                      <m:r>
                        <a:rPr lang="en-US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𝐶</m:t>
                      </m:r>
                    </m:oMath>
                  </m:oMathPara>
                </a14:m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Additional data:</a:t>
                </a:r>
              </a:p>
              <a:p>
                <a:pPr marL="0" indent="0" algn="just">
                  <a:buNone/>
                </a:pP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baseline="30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(298K) = -20 kJ/mol;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baseline="30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(298K) = -15 kJ/mol;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baseline="30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(298K) = -41 kJ/mol;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pB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1.5kJ/mol K;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pC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3.0 kJ/mol K; k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0.01 L/mol.min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1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4613F99-43BE-C47D-94C0-45453D1C80F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06896" y="613479"/>
                <a:ext cx="11161643" cy="5294687"/>
              </a:xfrm>
              <a:blipFill>
                <a:blip r:embed="rId2"/>
                <a:stretch>
                  <a:fillRect l="-819" t="-922" r="-8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60E410-6143-ED59-DD7B-1168A73E3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40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470C107-1893-DFF4-8C41-BE1DBE01BB67}"/>
              </a:ext>
            </a:extLst>
          </p:cNvPr>
          <p:cNvCxnSpPr>
            <a:cxnSpLocks/>
          </p:cNvCxnSpPr>
          <p:nvPr/>
        </p:nvCxnSpPr>
        <p:spPr>
          <a:xfrm flipV="1">
            <a:off x="0" y="613479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8AED39E-DF64-A68D-FF18-4EC5C81764A1}"/>
              </a:ext>
            </a:extLst>
          </p:cNvPr>
          <p:cNvCxnSpPr>
            <a:cxnSpLocks/>
          </p:cNvCxnSpPr>
          <p:nvPr/>
        </p:nvCxnSpPr>
        <p:spPr>
          <a:xfrm flipV="1">
            <a:off x="0" y="617776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3DBDA3D4-8EAF-2044-9040-000958417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2271" y="111607"/>
            <a:ext cx="7041046" cy="501872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 7.3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86BE4D6-D26E-3425-48AB-C94A81587AB6}"/>
              </a:ext>
            </a:extLst>
          </p:cNvPr>
          <p:cNvSpPr txBox="1">
            <a:spLocks/>
          </p:cNvSpPr>
          <p:nvPr/>
        </p:nvSpPr>
        <p:spPr>
          <a:xfrm>
            <a:off x="3124200" y="63078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561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ABFA6B-D9C1-2826-AA80-91F1250F1B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AF957F3-41E5-C455-2113-9686417671E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74643" y="700787"/>
                <a:ext cx="11151705" cy="5207379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Given: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Isothermal CSTR, elementary reaction, 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1.2 kJ/min, 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1.0 mol/L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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20 L/min, X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90% = 0.9, and  additional data.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Work done is negligible.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baseline="30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(298K) = -20 kJ/mol;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baseline="30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(298K) = -15 kJ/mol;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baseline="30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(298K) = -41 kJ/mol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pB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1.5kJ/mol K;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pC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3.0 kJ/mol K; k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0.01 L/mol.min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𝐵</m:t>
                      </m:r>
                      <m:groupChr>
                        <m:groupChrPr>
                          <m:chr m:val="→"/>
                          <m:vertJc m:val="bot"/>
                          <m:ctrlPr>
                            <a:rPr lang="en-US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groupChrPr>
                        <m:e>
                          <m:r>
                            <m:rPr>
                              <m:brk m:alnAt="2"/>
                            </m:rPr>
                            <a:rPr lang="en-US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𝑘</m:t>
                          </m:r>
                        </m:e>
                      </m:groupChr>
                      <m:r>
                        <a:rPr lang="en-US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𝐶</m:t>
                      </m:r>
                    </m:oMath>
                  </m:oMathPara>
                </a14:m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Required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V=?,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=?, and C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C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= ?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1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AF957F3-41E5-C455-2113-9686417671E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74643" y="700787"/>
                <a:ext cx="11151705" cy="5207379"/>
              </a:xfrm>
              <a:blipFill>
                <a:blip r:embed="rId2"/>
                <a:stretch>
                  <a:fillRect l="-820" r="-8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03A600-4DC7-DE2C-299E-07851F03A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41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0E54A8D-4C74-3D24-DC6A-B79188E3FD9A}"/>
              </a:ext>
            </a:extLst>
          </p:cNvPr>
          <p:cNvCxnSpPr>
            <a:cxnSpLocks/>
          </p:cNvCxnSpPr>
          <p:nvPr/>
        </p:nvCxnSpPr>
        <p:spPr>
          <a:xfrm flipV="1">
            <a:off x="0" y="613479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B4B49F6-61F6-B9F1-B744-0FE3020E486C}"/>
              </a:ext>
            </a:extLst>
          </p:cNvPr>
          <p:cNvCxnSpPr>
            <a:cxnSpLocks/>
          </p:cNvCxnSpPr>
          <p:nvPr/>
        </p:nvCxnSpPr>
        <p:spPr>
          <a:xfrm flipV="1">
            <a:off x="0" y="617776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76AD0D7-92BC-B87B-5C5D-F7F01F775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2271" y="111607"/>
            <a:ext cx="7041046" cy="501872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61AB93D-437C-4DF5-95F7-CFC7B1691985}"/>
              </a:ext>
            </a:extLst>
          </p:cNvPr>
          <p:cNvSpPr txBox="1">
            <a:spLocks/>
          </p:cNvSpPr>
          <p:nvPr/>
        </p:nvSpPr>
        <p:spPr>
          <a:xfrm>
            <a:off x="3124200" y="63078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013947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0F8E70-ACC9-EFC1-5BDF-FD4BC6848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F69EE2B-0C6F-8DA1-77A5-8D815A241E3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54765" y="613479"/>
                <a:ext cx="11171583" cy="5294687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Solution:</a:t>
                </a:r>
              </a:p>
              <a:p>
                <a:pPr marL="0" indent="0" algn="just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From energy balance,  the design equation for  isothermal CSTR is given by:</a:t>
                </a:r>
                <a:endPara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Q</m:t>
                        </m:r>
                      </m:e>
                    </m:acc>
                    <m: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W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S</m:t>
                        </m:r>
                      </m:sub>
                    </m:sSub>
                    <m: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+(</m:t>
                    </m:r>
                    <m:sSub>
                      <m:sSubPr>
                        <m:ctrlP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A</m:t>
                        </m:r>
                      </m:sub>
                    </m:sSub>
                    <m:r>
                      <m:rPr>
                        <m:sty m:val="p"/>
                      </m:rP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V</m:t>
                    </m:r>
                    <m: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)(</m:t>
                    </m:r>
                    <m:sSub>
                      <m:sSubPr>
                        <m:ctrlP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Rx</m:t>
                        </m:r>
                      </m:sub>
                    </m:sSub>
                    <m: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(</m:t>
                    </m:r>
                    <m:r>
                      <m:rPr>
                        <m:sty m:val="p"/>
                      </m:rP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T</m:t>
                    </m:r>
                    <m: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))=0</m:t>
                    </m:r>
                  </m:oMath>
                </a14:m>
                <a:r>
                  <a:rPr lang="en-US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(7.50)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It is given that work done is negligible; and heat is removed.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Since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 and Q =-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equation (7.49) is reduced to:</a:t>
                </a:r>
              </a:p>
              <a:p>
                <a:pPr marL="0" indent="0">
                  <a:buNone/>
                </a:pPr>
                <a:r>
                  <a:rPr lang="en-US" dirty="0">
                    <a:solidFill>
                      <a:srgbClr val="0070C0"/>
                    </a:solidFill>
                  </a:rPr>
                  <a:t>-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+(</m:t>
                    </m:r>
                    <m:sSub>
                      <m:sSubPr>
                        <m:ctrlP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A</m:t>
                        </m:r>
                      </m:sub>
                    </m:sSub>
                    <m:r>
                      <m:rPr>
                        <m:sty m:val="p"/>
                      </m:rP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V</m:t>
                    </m:r>
                    <m: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)(</m:t>
                    </m:r>
                    <m:sSub>
                      <m:sSubPr>
                        <m:ctrlP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Rx</m:t>
                        </m:r>
                      </m:sub>
                    </m:sSub>
                    <m: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(</m:t>
                    </m:r>
                    <m:r>
                      <m:rPr>
                        <m:sty m:val="p"/>
                      </m:rP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T</m:t>
                    </m:r>
                    <m: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))=0</m:t>
                    </m:r>
                  </m:oMath>
                </a14:m>
                <a:r>
                  <a:rPr lang="en-US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</a:t>
                </a: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Let’s determine the change in heat of reaction.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b="1" i="1">
                            <a:latin typeface="Cambria Math"/>
                            <a:ea typeface="Cambria Math"/>
                          </a:rPr>
                          <m:t>𝑯</m:t>
                        </m:r>
                      </m:e>
                      <m:sub>
                        <m:r>
                          <a:rPr lang="en-US" b="1" i="1">
                            <a:latin typeface="Cambria Math" panose="02040503050406030204" pitchFamily="18" charset="0"/>
                            <a:ea typeface="Cambria Math"/>
                          </a:rPr>
                          <m:t>𝑹</m:t>
                        </m:r>
                        <m:r>
                          <a:rPr lang="en-US" b="1" i="1">
                            <a:latin typeface="Cambria Math"/>
                          </a:rPr>
                          <m:t>𝒙</m:t>
                        </m:r>
                      </m:sub>
                    </m:sSub>
                    <m:r>
                      <a:rPr lang="en-US" b="1" i="1">
                        <a:latin typeface="Cambria Math"/>
                      </a:rPr>
                      <m:t>(</m:t>
                    </m:r>
                    <m:r>
                      <a:rPr lang="en-US" b="1" i="1">
                        <a:latin typeface="Cambria Math"/>
                      </a:rPr>
                      <m:t>𝑻</m:t>
                    </m:r>
                    <m:r>
                      <a:rPr lang="en-US" b="1" i="1">
                        <a:latin typeface="Cambria Math"/>
                      </a:rPr>
                      <m:t>)=</m:t>
                    </m:r>
                    <m:sSup>
                      <m:sSup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latin typeface="Cambria Math"/>
                                <a:ea typeface="Cambria Math"/>
                              </a:rPr>
                              <m:t>∆</m:t>
                            </m:r>
                            <m:r>
                              <a:rPr lang="en-US" b="1" i="1">
                                <a:latin typeface="Cambria Math"/>
                                <a:ea typeface="Cambria Math"/>
                              </a:rPr>
                              <m:t>𝑯</m:t>
                            </m:r>
                          </m:e>
                          <m:sub>
                            <m:r>
                              <a:rPr lang="en-US" b="1" i="1">
                                <a:latin typeface="Cambria Math" panose="02040503050406030204" pitchFamily="18" charset="0"/>
                                <a:ea typeface="Cambria Math"/>
                              </a:rPr>
                              <m:t>𝑹</m:t>
                            </m:r>
                            <m:r>
                              <a:rPr lang="en-US" b="1" i="1">
                                <a:latin typeface="Cambria Math"/>
                              </a:rPr>
                              <m:t>𝒙</m:t>
                            </m:r>
                          </m:sub>
                        </m:sSub>
                      </m:e>
                      <m:sup>
                        <m:r>
                          <a:rPr lang="en-US" b="1" i="1">
                            <a:latin typeface="Cambria Math"/>
                          </a:rPr>
                          <m:t>𝟎</m:t>
                        </m:r>
                      </m:sup>
                    </m:sSup>
                    <m:r>
                      <a:rPr lang="en-US" b="1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/>
                          </a:rPr>
                          <m:t>𝑻</m:t>
                        </m:r>
                      </m:e>
                      <m:sub>
                        <m:r>
                          <a:rPr lang="en-US" b="1" i="1">
                            <a:latin typeface="Cambria Math"/>
                          </a:rPr>
                          <m:t>𝑹</m:t>
                        </m:r>
                      </m:sub>
                    </m:sSub>
                    <m:r>
                      <a:rPr lang="en-US" b="1" i="1">
                        <a:latin typeface="Cambria Math"/>
                      </a:rPr>
                      <m:t>)+</m:t>
                    </m:r>
                    <m:sSub>
                      <m:sSub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b="1" i="1">
                            <a:latin typeface="Cambria Math"/>
                            <a:ea typeface="Cambria Math"/>
                          </a:rPr>
                          <m:t>𝑪</m:t>
                        </m:r>
                      </m:e>
                      <m:sub>
                        <m:r>
                          <a:rPr lang="en-US" b="1" i="1">
                            <a:latin typeface="Cambria Math"/>
                          </a:rPr>
                          <m:t>𝑷</m:t>
                        </m:r>
                      </m:sub>
                    </m:sSub>
                    <m:r>
                      <a:rPr lang="en-US" b="1" i="1">
                        <a:latin typeface="Cambria Math"/>
                      </a:rPr>
                      <m:t>(</m:t>
                    </m:r>
                    <m:r>
                      <a:rPr lang="en-US" b="1" i="1">
                        <a:latin typeface="Cambria Math"/>
                      </a:rPr>
                      <m:t>𝑻</m:t>
                    </m:r>
                    <m:r>
                      <a:rPr lang="en-US" b="1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/>
                          </a:rPr>
                          <m:t>𝑻</m:t>
                        </m:r>
                      </m:e>
                      <m:sub>
                        <m:r>
                          <a:rPr lang="en-US" b="1" i="1">
                            <a:latin typeface="Cambria Math"/>
                          </a:rPr>
                          <m:t>𝑹</m:t>
                        </m:r>
                      </m:sub>
                    </m:sSub>
                    <m:r>
                      <a:rPr lang="en-US" b="1" i="1">
                        <a:latin typeface="Cambria Math"/>
                      </a:rPr>
                      <m:t>)</m:t>
                    </m:r>
                  </m:oMath>
                </a14:m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(7.49)</a:t>
                </a: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b="1" i="1">
                            <a:latin typeface="Cambria Math"/>
                            <a:ea typeface="Cambria Math"/>
                          </a:rPr>
                          <m:t>𝑪</m:t>
                        </m:r>
                      </m:e>
                      <m:sub>
                        <m:r>
                          <a:rPr lang="en-US" b="1" i="1">
                            <a:latin typeface="Cambria Math"/>
                          </a:rPr>
                          <m:t>𝑷</m:t>
                        </m:r>
                      </m:sub>
                    </m:sSub>
                    <m:r>
                      <a:rPr lang="en-US" b="1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/>
                            <a:ea typeface="Cambria Math"/>
                          </a:rPr>
                          <m:t>𝑪</m:t>
                        </m:r>
                      </m:e>
                      <m:sub>
                        <m:r>
                          <a:rPr lang="en-US" b="1" i="1">
                            <a:latin typeface="Cambria Math"/>
                          </a:rPr>
                          <m:t>𝑷</m:t>
                        </m:r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  <m:r>
                      <a:rPr lang="en-US" b="1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/>
                            <a:ea typeface="Cambria Math"/>
                          </a:rPr>
                          <m:t>𝑪</m:t>
                        </m:r>
                      </m:e>
                      <m:sub>
                        <m:r>
                          <a:rPr lang="en-US" b="1" i="1">
                            <a:latin typeface="Cambria Math"/>
                          </a:rPr>
                          <m:t>𝑷</m:t>
                        </m:r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sub>
                    </m:sSub>
                    <m:r>
                      <a:rPr lang="en-US" b="1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/>
                            <a:ea typeface="Cambria Math"/>
                          </a:rPr>
                          <m:t>𝑪</m:t>
                        </m:r>
                      </m:e>
                      <m:sub>
                        <m:r>
                          <a:rPr lang="en-US" b="1" i="1">
                            <a:latin typeface="Cambria Math"/>
                          </a:rPr>
                          <m:t>𝑷</m:t>
                        </m:r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sub>
                    </m:sSub>
                    <m:r>
                      <a:rPr lang="en-US" b="0" i="0" smtClean="0">
                        <a:latin typeface="Cambria Math" panose="02040503050406030204" pitchFamily="18" charset="0"/>
                      </a:rPr>
                      <m:t>=3.0−1.5−1.5=0</m:t>
                    </m:r>
                  </m:oMath>
                </a14:m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Since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C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P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= 0, the final heat of reaction is equal to standard heat of formation.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>
                              <a:latin typeface="Cambria Math"/>
                              <a:ea typeface="Cambria Math"/>
                            </a:rPr>
                            <m:t>∆</m:t>
                          </m:r>
                          <m:r>
                            <a:rPr lang="en-US" b="1" i="1">
                              <a:latin typeface="Cambria Math"/>
                              <a:ea typeface="Cambria Math"/>
                            </a:rPr>
                            <m:t>𝑯</m:t>
                          </m:r>
                        </m:e>
                        <m:sub>
                          <m:r>
                            <a:rPr lang="en-US" b="1" i="1">
                              <a:latin typeface="Cambria Math" panose="02040503050406030204" pitchFamily="18" charset="0"/>
                              <a:ea typeface="Cambria Math"/>
                            </a:rPr>
                            <m:t>𝑹</m:t>
                          </m:r>
                          <m:r>
                            <a:rPr lang="en-US" b="1" i="1">
                              <a:latin typeface="Cambria Math"/>
                            </a:rPr>
                            <m:t>𝒙</m:t>
                          </m:r>
                        </m:sub>
                      </m:sSub>
                      <m:d>
                        <m:dPr>
                          <m:ctrlPr>
                            <a:rPr lang="en-US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latin typeface="Cambria Math"/>
                            </a:rPr>
                            <m:t>𝑻</m:t>
                          </m:r>
                        </m:e>
                      </m:d>
                      <m:r>
                        <a:rPr lang="en-US" b="1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US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latin typeface="Cambria Math"/>
                                  <a:ea typeface="Cambria Math"/>
                                </a:rPr>
                                <m:t>∆</m:t>
                              </m:r>
                              <m:r>
                                <a:rPr lang="en-US" b="1" i="1">
                                  <a:latin typeface="Cambria Math"/>
                                  <a:ea typeface="Cambria Math"/>
                                </a:rPr>
                                <m:t>𝑯</m:t>
                              </m:r>
                            </m:e>
                            <m:sub>
                              <m:r>
                                <a:rPr lang="en-US" b="1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𝑹</m:t>
                              </m:r>
                              <m:r>
                                <a:rPr lang="en-US" b="1" i="1">
                                  <a:latin typeface="Cambria Math"/>
                                </a:rPr>
                                <m:t>𝒙</m:t>
                              </m:r>
                            </m:sub>
                          </m:sSub>
                        </m:e>
                        <m:sup>
                          <m:r>
                            <a:rPr lang="en-US" b="1" i="1">
                              <a:latin typeface="Cambria Math"/>
                            </a:rPr>
                            <m:t>𝟎</m:t>
                          </m:r>
                        </m:sup>
                      </m:sSup>
                      <m:d>
                        <m:dPr>
                          <m:ctrlPr>
                            <a:rPr lang="en-US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latin typeface="Cambria Math"/>
                                </a:rPr>
                                <m:t>𝑻</m:t>
                              </m:r>
                            </m:e>
                            <m:sub>
                              <m:r>
                                <a:rPr lang="en-US" b="1" i="1">
                                  <a:latin typeface="Cambria Math"/>
                                </a:rPr>
                                <m:t>𝑹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1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F69EE2B-0C6F-8DA1-77A5-8D815A241E3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54765" y="613479"/>
                <a:ext cx="11171583" cy="5294687"/>
              </a:xfrm>
              <a:blipFill>
                <a:blip r:embed="rId2"/>
                <a:stretch>
                  <a:fillRect l="-1091" t="-12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20E502-9847-42D5-62F2-8DCDA7D3A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42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57E0BEA-D823-1521-C183-B8796F1849EB}"/>
              </a:ext>
            </a:extLst>
          </p:cNvPr>
          <p:cNvCxnSpPr>
            <a:cxnSpLocks/>
          </p:cNvCxnSpPr>
          <p:nvPr/>
        </p:nvCxnSpPr>
        <p:spPr>
          <a:xfrm flipV="1">
            <a:off x="0" y="613479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D0D60DC-E04F-D397-7BFB-51AE8A79AB9D}"/>
              </a:ext>
            </a:extLst>
          </p:cNvPr>
          <p:cNvCxnSpPr>
            <a:cxnSpLocks/>
          </p:cNvCxnSpPr>
          <p:nvPr/>
        </p:nvCxnSpPr>
        <p:spPr>
          <a:xfrm flipV="1">
            <a:off x="0" y="617776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C73F3472-3FF1-40EF-446B-6C5CDF34E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2271" y="111607"/>
            <a:ext cx="7041046" cy="501872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FCD60E0A-8F88-AEDF-4C3C-AEC4738282C2}"/>
              </a:ext>
            </a:extLst>
          </p:cNvPr>
          <p:cNvSpPr txBox="1">
            <a:spLocks/>
          </p:cNvSpPr>
          <p:nvPr/>
        </p:nvSpPr>
        <p:spPr>
          <a:xfrm>
            <a:off x="3124200" y="63078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1697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C94892-034C-3AE5-8191-3FAA9EE680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D3CBBA5-7F60-068E-58B9-BF231466D82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974035" y="613479"/>
                <a:ext cx="11052313" cy="5294687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∆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  <a:ea typeface="Cambria Math"/>
                              </a:rPr>
                              <m:t>𝑅</m:t>
                            </m:r>
                            <m:r>
                              <a:rPr lang="en-US" i="1">
                                <a:latin typeface="Cambria Math"/>
                              </a:rPr>
                              <m:t>𝑥</m:t>
                            </m:r>
                          </m:sub>
                        </m:sSub>
                      </m:e>
                      <m:sup>
                        <m:r>
                          <a:rPr lang="en-US" i="1">
                            <a:latin typeface="Cambria Math"/>
                          </a:rPr>
                          <m:t>0</m:t>
                        </m:r>
                      </m:sup>
                    </m:sSup>
                    <m:r>
                      <a:rPr lang="en-US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US" i="1">
                        <a:latin typeface="Cambria Math"/>
                      </a:rPr>
                      <m:t>)</m:t>
                    </m:r>
                    <m:r>
                      <a:rPr lang="en-US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i="1">
                            <a:latin typeface="Cambria Math"/>
                          </a:rPr>
                          <m:t>𝑎</m:t>
                        </m:r>
                      </m:den>
                    </m:f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𝐶</m:t>
                            </m:r>
                          </m:sub>
                        </m:sSub>
                      </m:e>
                      <m:sup>
                        <m:r>
                          <a:rPr lang="en-US" i="1">
                            <a:latin typeface="Cambria Math"/>
                          </a:rPr>
                          <m:t>0</m:t>
                        </m:r>
                      </m:sup>
                    </m:sSup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i="1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i="1">
                            <a:latin typeface="Cambria Math"/>
                          </a:rPr>
                          <m:t>𝑎</m:t>
                        </m:r>
                      </m:den>
                    </m:f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𝑏</m:t>
                            </m:r>
                          </m:sub>
                        </m:sSub>
                      </m:e>
                      <m:sup>
                        <m:r>
                          <a:rPr lang="en-US" i="1">
                            <a:latin typeface="Cambria Math"/>
                          </a:rPr>
                          <m:t>0</m:t>
                        </m:r>
                      </m:sup>
                    </m:sSup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  <m:r>
                      <a:rPr lang="en-US" i="1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e>
                      <m:sup>
                        <m:r>
                          <a:rPr lang="en-US" i="1">
                            <a:latin typeface="Cambria Math"/>
                          </a:rPr>
                          <m:t>0</m:t>
                        </m:r>
                      </m:sup>
                    </m:sSup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(7.47)</a:t>
                </a:r>
              </a:p>
              <a:p>
                <a:pPr marL="0" indent="0" algn="just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But a = b = c =1</a:t>
                </a: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>
                              <a:latin typeface="Cambria Math"/>
                              <a:ea typeface="Cambria Math"/>
                            </a:rPr>
                            <m:t>∆</m:t>
                          </m:r>
                          <m:r>
                            <a:rPr lang="en-US" b="1" i="1">
                              <a:latin typeface="Cambria Math"/>
                              <a:ea typeface="Cambria Math"/>
                            </a:rPr>
                            <m:t>𝑯</m:t>
                          </m:r>
                        </m:e>
                        <m:sub>
                          <m:r>
                            <a:rPr lang="en-US" b="1" i="1">
                              <a:latin typeface="Cambria Math" panose="02040503050406030204" pitchFamily="18" charset="0"/>
                              <a:ea typeface="Cambria Math"/>
                            </a:rPr>
                            <m:t>𝑹</m:t>
                          </m:r>
                          <m:r>
                            <a:rPr lang="en-US" b="1" i="1">
                              <a:latin typeface="Cambria Math"/>
                            </a:rPr>
                            <m:t>𝒙</m:t>
                          </m:r>
                        </m:sub>
                      </m:sSub>
                      <m:d>
                        <m:dPr>
                          <m:ctrlPr>
                            <a:rPr lang="en-US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latin typeface="Cambria Math"/>
                            </a:rPr>
                            <m:t>𝑻</m:t>
                          </m:r>
                        </m:e>
                      </m:d>
                      <m:r>
                        <a:rPr lang="en-US" b="1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  <a:ea typeface="Cambria Math"/>
                                </a:rPr>
                                <m:t>∆</m:t>
                              </m:r>
                              <m:r>
                                <a:rPr lang="en-US" i="1">
                                  <a:latin typeface="Cambria Math"/>
                                  <a:ea typeface="Cambria Math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𝑅</m:t>
                              </m:r>
                              <m:r>
                                <a:rPr lang="en-US" i="1">
                                  <a:latin typeface="Cambria Math"/>
                                </a:rPr>
                                <m:t>𝑥</m:t>
                              </m:r>
                            </m:sub>
                          </m:sSub>
                        </m:e>
                        <m:sup>
                          <m:r>
                            <a:rPr lang="en-US" i="1">
                              <a:latin typeface="Cambria Math"/>
                            </a:rPr>
                            <m:t>0</m:t>
                          </m:r>
                        </m:sup>
                      </m:sSup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𝑅</m:t>
                              </m:r>
                            </m:sub>
                          </m:sSub>
                        </m:e>
                      </m:d>
                      <m:r>
                        <a:rPr lang="en-US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𝐶</m:t>
                              </m:r>
                            </m:sub>
                          </m:sSub>
                        </m:e>
                        <m:sup>
                          <m:r>
                            <a:rPr lang="en-US" i="1">
                              <a:latin typeface="Cambria Math"/>
                            </a:rPr>
                            <m:t>0</m:t>
                          </m:r>
                        </m:sup>
                      </m:sSup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𝑅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𝑏</m:t>
                              </m:r>
                            </m:sub>
                          </m:sSub>
                        </m:e>
                        <m:sup>
                          <m:r>
                            <a:rPr lang="en-US" i="1">
                              <a:latin typeface="Cambria Math"/>
                            </a:rPr>
                            <m:t>0</m:t>
                          </m:r>
                        </m:sup>
                      </m:sSup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𝑅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𝐴</m:t>
                              </m:r>
                            </m:sub>
                          </m:sSub>
                        </m:e>
                        <m:sup>
                          <m:r>
                            <a:rPr lang="en-US" i="1">
                              <a:latin typeface="Cambria Math"/>
                            </a:rPr>
                            <m:t>0</m:t>
                          </m:r>
                        </m:sup>
                      </m:sSup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𝑅</m:t>
                              </m:r>
                            </m:sub>
                          </m:sSub>
                        </m:e>
                      </m:d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=−41−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−15</m:t>
                          </m:r>
                        </m:e>
                      </m:d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−20</m:t>
                          </m:r>
                        </m:e>
                      </m:d>
                    </m:oMath>
                  </m:oMathPara>
                </a14:m>
                <a:endParaRPr lang="en-US" b="0" i="0" dirty="0">
                  <a:latin typeface="Cambria Math" panose="02040503050406030204" pitchFamily="18" charset="0"/>
                </a:endParaRP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𝑯</m:t>
                        </m:r>
                      </m:e>
                      <m:sub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  <m:t>𝑹</m:t>
                        </m:r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𝒙</m:t>
                        </m:r>
                      </m:sub>
                    </m:sSub>
                    <m:d>
                      <m:d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𝑻</m:t>
                        </m:r>
                      </m:e>
                    </m:d>
                    <m:r>
                      <a:rPr lang="en-US" b="1" i="1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</a:rPr>
                              <m:t>∆</m:t>
                            </m:r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</a:rPr>
                              <m:t>𝑯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𝑹</m:t>
                            </m:r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𝒙</m:t>
                            </m:r>
                          </m:sub>
                        </m:sSub>
                      </m:e>
                      <m:sup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𝟎</m:t>
                        </m:r>
                      </m:sup>
                    </m:sSup>
                    <m:d>
                      <m:d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𝑻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𝑹</m:t>
                            </m:r>
                          </m:sub>
                        </m:sSub>
                      </m:e>
                    </m:d>
                    <m:r>
                      <a:rPr lang="en-US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1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US" b="1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𝟔</m:t>
                    </m:r>
                    <m:r>
                      <a:rPr lang="en-US" b="1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1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𝐤𝐉</m:t>
                    </m:r>
                    <m:r>
                      <a:rPr lang="en-US" b="1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b="1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𝐦𝐨𝐥</m:t>
                    </m:r>
                  </m:oMath>
                </a14:m>
                <a:r>
                  <a:rPr lang="en-US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  <a:p>
                <a:pPr marL="0" indent="0" algn="just">
                  <a:buNone/>
                </a:pP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For constant volumetric flow rate, the molar flow rate is the product of  concentration and volumetric flow rate.</a:t>
                </a:r>
              </a:p>
              <a:p>
                <a:pPr marL="114300" indent="0" algn="just">
                  <a:buNone/>
                </a:pPr>
                <a:r>
                  <a:rPr lang="en-US" b="1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For reactant A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</a:t>
                </a:r>
                <a:r>
                  <a:rPr lang="en-US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</a:t>
                </a:r>
                <a:r>
                  <a:rPr lang="en-US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o</a:t>
                </a:r>
              </a:p>
              <a:p>
                <a:pPr marL="114300" indent="0" algn="just">
                  <a:buNone/>
                </a:pPr>
                <a:r>
                  <a:rPr lang="en-US" b="1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For reactant B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Bo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</a:t>
                </a:r>
                <a:r>
                  <a:rPr lang="en-US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Bo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</a:t>
                </a:r>
                <a:r>
                  <a:rPr lang="en-US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o</a:t>
                </a:r>
              </a:p>
              <a:p>
                <a:pPr marL="114300" indent="0" algn="just">
                  <a:buNone/>
                </a:pP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It is given that </a:t>
                </a:r>
                <a:r>
                  <a:rPr lang="en-US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</a:t>
                </a:r>
                <a:r>
                  <a:rPr lang="en-US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Bo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i.e. </a:t>
                </a:r>
                <a:r>
                  <a:rPr lang="en-US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C</a:t>
                </a:r>
                <a:r>
                  <a:rPr lang="en-US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</a:t>
                </a:r>
                <a:r>
                  <a:rPr lang="en-US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Bo</a:t>
                </a:r>
                <a:r>
                  <a:rPr lang="en-US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&amp;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C</a:t>
                </a:r>
                <a:r>
                  <a:rPr lang="en-US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C</a:t>
                </a:r>
                <a:r>
                  <a:rPr lang="en-US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</a:t>
                </a:r>
                <a:endParaRPr lang="en-US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114300" indent="0" algn="just">
                  <a:buNone/>
                </a:pP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</a:t>
                </a:r>
                <a:r>
                  <a:rPr lang="en-US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(1-X</a:t>
                </a:r>
                <a:r>
                  <a:rPr lang="en-US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114300" indent="0" algn="just">
                  <a:buNone/>
                </a:pP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-</a:t>
                </a:r>
                <a:r>
                  <a:rPr lang="en-US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r</a:t>
                </a:r>
                <a:r>
                  <a:rPr lang="en-US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</a:t>
                </a:r>
                <a:r>
                  <a:rPr lang="en-US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kC</a:t>
                </a:r>
                <a:r>
                  <a:rPr lang="en-US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kC</a:t>
                </a:r>
                <a:r>
                  <a:rPr lang="en-US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baseline="30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kC</a:t>
                </a:r>
                <a:r>
                  <a:rPr lang="en-US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baseline="30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(1-X</a:t>
                </a:r>
                <a:r>
                  <a:rPr lang="en-US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)</a:t>
                </a:r>
                <a:r>
                  <a:rPr lang="en-US" baseline="30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2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1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D3CBBA5-7F60-068E-58B9-BF231466D82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74035" y="613479"/>
                <a:ext cx="11052313" cy="5294687"/>
              </a:xfrm>
              <a:blipFill>
                <a:blip r:embed="rId2"/>
                <a:stretch>
                  <a:fillRect l="-883" r="-8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135C3E-3809-11FE-7DCD-7414F9652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43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8CD4FB2-67A6-87E0-EA07-366A280663C3}"/>
              </a:ext>
            </a:extLst>
          </p:cNvPr>
          <p:cNvCxnSpPr>
            <a:cxnSpLocks/>
          </p:cNvCxnSpPr>
          <p:nvPr/>
        </p:nvCxnSpPr>
        <p:spPr>
          <a:xfrm flipV="1">
            <a:off x="0" y="613479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AC04742-CD11-1759-32FB-2A109A51D1B3}"/>
              </a:ext>
            </a:extLst>
          </p:cNvPr>
          <p:cNvCxnSpPr>
            <a:cxnSpLocks/>
          </p:cNvCxnSpPr>
          <p:nvPr/>
        </p:nvCxnSpPr>
        <p:spPr>
          <a:xfrm flipV="1">
            <a:off x="0" y="617776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645B41A4-88B4-0383-ABC2-D2FB60116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2271" y="111607"/>
            <a:ext cx="7041046" cy="501872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DB07EFAB-2387-7CA3-91F6-EB25FF5B3E87}"/>
              </a:ext>
            </a:extLst>
          </p:cNvPr>
          <p:cNvSpPr txBox="1">
            <a:spLocks/>
          </p:cNvSpPr>
          <p:nvPr/>
        </p:nvSpPr>
        <p:spPr>
          <a:xfrm>
            <a:off x="3124200" y="63078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21920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F4A97B-8621-605B-73B5-A6A61C347F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F79B37E-1B19-AEE2-F55B-3A582ABAB8E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98783" y="613479"/>
                <a:ext cx="11827565" cy="5294687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buNone/>
                </a:pP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r</a:t>
                </a:r>
                <a:r>
                  <a:rPr lang="en-US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=- </a:t>
                </a:r>
                <a:r>
                  <a:rPr lang="en-US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kC</a:t>
                </a:r>
                <a:r>
                  <a:rPr lang="en-US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baseline="-25000" dirty="0" err="1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B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kC</a:t>
                </a:r>
                <a:r>
                  <a:rPr lang="en-US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baseline="30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-kC</a:t>
                </a:r>
                <a:r>
                  <a:rPr lang="en-US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Ao</a:t>
                </a:r>
                <a:r>
                  <a:rPr lang="en-US" baseline="30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(1-X</a:t>
                </a:r>
                <a:r>
                  <a:rPr lang="en-US" baseline="-25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A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)</a:t>
                </a:r>
                <a:r>
                  <a:rPr lang="en-US" baseline="30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2 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=-0.01*1*1* (1-0.9)</a:t>
                </a:r>
                <a:r>
                  <a:rPr lang="en-US" baseline="30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2 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= -1.0x10</a:t>
                </a:r>
                <a:r>
                  <a:rPr lang="en-US" baseline="300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-4</a:t>
                </a:r>
                <a:r>
                  <a:rPr lang="en-US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mol/L.min</a:t>
                </a:r>
              </a:p>
              <a:p>
                <a:pPr marL="114300" indent="0" algn="just">
                  <a:buNone/>
                </a:pPr>
                <a:r>
                  <a:rPr lang="en-US" dirty="0">
                    <a:solidFill>
                      <a:srgbClr val="0070C0"/>
                    </a:solidFill>
                  </a:rPr>
                  <a:t>-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+(</m:t>
                    </m:r>
                    <m:sSub>
                      <m:sSubPr>
                        <m:ctrlP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A</m:t>
                        </m:r>
                      </m:sub>
                    </m:sSub>
                    <m:r>
                      <m:rPr>
                        <m:sty m:val="p"/>
                      </m:rP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V</m:t>
                    </m:r>
                    <m: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)(</m:t>
                    </m:r>
                    <m:sSub>
                      <m:sSubPr>
                        <m:ctrlP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Rx</m:t>
                        </m:r>
                      </m:sub>
                    </m:sSub>
                    <m: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(</m:t>
                    </m:r>
                    <m:r>
                      <m:rPr>
                        <m:sty m:val="p"/>
                      </m:rP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T</m:t>
                    </m:r>
                    <m:r>
                      <a:rPr lang="en-US">
                        <a:solidFill>
                          <a:srgbClr val="0070C0"/>
                        </a:solidFill>
                        <a:latin typeface="Cambria Math"/>
                      </a:rPr>
                      <m:t>))=0</m:t>
                    </m:r>
                  </m:oMath>
                </a14:m>
                <a:r>
                  <a:rPr lang="en-US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</a:p>
              <a:p>
                <a:pPr marL="114300" indent="0" algn="just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𝑉</m:t>
                    </m:r>
                    <m:r>
                      <a:rPr lang="en-U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𝑟</m:t>
                            </m:r>
                          </m:sub>
                        </m:sSub>
                      </m:num>
                      <m:den>
                        <m: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(</m:t>
                        </m:r>
                        <m:sSub>
                          <m:sSubPr>
                            <m:ctrlPr>
                              <a:rPr lang="en-US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r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A</m:t>
                            </m:r>
                          </m:sub>
                        </m:sSub>
                        <m: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)(</m:t>
                        </m:r>
                        <m:sSub>
                          <m:sSubPr>
                            <m:ctrlPr>
                              <a:rPr lang="en-US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</a:rPr>
                              <m:t>∆</m:t>
                            </m:r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</a:rPr>
                              <m:t>Rx</m:t>
                            </m:r>
                          </m:sub>
                        </m:sSub>
                        <m:r>
                          <a:rPr lang="en-US">
                            <a:solidFill>
                              <a:srgbClr val="0070C0"/>
                            </a:solidFill>
                            <a:latin typeface="Cambria Math"/>
                          </a:rPr>
                          <m:t>)</m:t>
                        </m:r>
                      </m:den>
                    </m:f>
                    <m:r>
                      <a:rPr lang="en-U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1.2 </m:t>
                        </m:r>
                        <m:r>
                          <a:rPr lang="en-U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𝑘𝐽</m:t>
                        </m:r>
                        <m:r>
                          <a:rPr lang="en-U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/</m:t>
                        </m:r>
                        <m:r>
                          <a:rPr lang="en-U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𝑚𝑖𝑛</m:t>
                        </m:r>
                      </m:num>
                      <m:den>
                        <m:r>
                          <a:rPr lang="en-U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−6</m:t>
                        </m:r>
                        <m:f>
                          <m:fPr>
                            <m:ctrlPr>
                              <a:rPr lang="en-US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𝑘𝐽</m:t>
                            </m:r>
                          </m:num>
                          <m:den>
                            <m:r>
                              <a:rPr lang="en-US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𝑚𝑜𝑙</m:t>
                            </m:r>
                          </m:den>
                        </m:f>
                        <m:r>
                          <a:rPr lang="en-U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  <m:r>
                          <m:rPr>
                            <m:nor/>
                          </m:rPr>
                          <a:rPr lang="en-US" b="0" i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 dirty="0"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1.0</m:t>
                        </m:r>
                        <m:r>
                          <m:rPr>
                            <m:nor/>
                          </m:rPr>
                          <a:rPr lang="en-US" dirty="0"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dirty="0"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10−4 </m:t>
                        </m:r>
                        <m:r>
                          <m:rPr>
                            <m:nor/>
                          </m:rPr>
                          <a:rPr lang="en-US" dirty="0"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mol</m:t>
                        </m:r>
                        <m:r>
                          <m:rPr>
                            <m:nor/>
                          </m:rPr>
                          <a:rPr lang="en-US" dirty="0"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/</m:t>
                        </m:r>
                        <m:r>
                          <m:rPr>
                            <m:nor/>
                          </m:rPr>
                          <a:rPr lang="en-US" dirty="0"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L</m:t>
                        </m:r>
                        <m:r>
                          <m:rPr>
                            <m:nor/>
                          </m:rPr>
                          <a:rPr lang="en-US" dirty="0"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m:rPr>
                            <m:nor/>
                          </m:rPr>
                          <a:rPr lang="en-US" dirty="0">
                            <a:latin typeface="Times New Roman" panose="02020603050405020304" pitchFamily="18" charset="0"/>
                            <a:ea typeface="Tahoma" pitchFamily="34" charset="0"/>
                            <a:cs typeface="Times New Roman" panose="02020603050405020304" pitchFamily="18" charset="0"/>
                          </a:rPr>
                          <m:t>min</m:t>
                        </m:r>
                      </m:den>
                    </m:f>
                    <m:r>
                      <a:rPr lang="en-U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=2000</m:t>
                    </m:r>
                    <m:r>
                      <m:rPr>
                        <m:sty m:val="p"/>
                      </m:rPr>
                      <a:rPr lang="en-U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L</m:t>
                    </m:r>
                  </m:oMath>
                </a14:m>
                <a:r>
                  <a:rPr lang="en-US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</a:t>
                </a:r>
                <a:endParaRPr lang="en-US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𝜏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sym typeface="Symbol" panose="05050102010706020507" pitchFamily="18" charset="2"/>
                              </a:rPr>
                              <m:t>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2000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/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𝑚𝑖𝑛</m:t>
                        </m:r>
                      </m:den>
                    </m:f>
                    <m:r>
                      <a:rPr lang="en-US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𝟏𝟎𝟎</m:t>
                    </m:r>
                    <m:r>
                      <a:rPr lang="en-US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𝐦𝐢𝐧</m:t>
                    </m:r>
                  </m:oMath>
                </a14:m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</a:p>
              <a:p>
                <a:pPr marL="0" indent="0" algn="just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constant volumetric flow rate, the concentration of product C is given by:</a:t>
                </a:r>
              </a:p>
              <a:p>
                <a:pPr marL="0" lvl="0" indent="0" algn="just">
                  <a:buNone/>
                </a:pPr>
                <a:r>
                  <a:rPr lang="en-US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𝑪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𝑪</m:t>
                        </m:r>
                      </m:sub>
                    </m:sSub>
                    <m:r>
                      <a:rPr lang="en-US" b="1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𝑪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𝑪</m:t>
                        </m:r>
                        <m:r>
                          <a:rPr lang="en-US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𝑶</m:t>
                        </m:r>
                      </m:sub>
                    </m:sSub>
                    <m:r>
                      <a:rPr lang="en-US" b="1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en-US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𝑪</m:t>
                        </m:r>
                      </m:num>
                      <m:den>
                        <m:r>
                          <a:rPr lang="en-US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𝒂</m:t>
                        </m:r>
                      </m:den>
                    </m:f>
                    <m:sSub>
                      <m:sSubPr>
                        <m:ctrlPr>
                          <a:rPr lang="en-US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𝑪</m:t>
                        </m:r>
                      </m:e>
                      <m:sub>
                        <m:r>
                          <a:rPr lang="en-US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𝑨𝒐</m:t>
                        </m:r>
                      </m:sub>
                    </m:sSub>
                    <m:sSub>
                      <m:sSubPr>
                        <m:ctrlPr>
                          <a:rPr lang="en-US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𝑿</m:t>
                        </m:r>
                      </m:e>
                      <m:sub>
                        <m:r>
                          <a:rPr lang="en-US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𝑨</m:t>
                        </m:r>
                      </m:sub>
                    </m:sSub>
                  </m:oMath>
                </a14:m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but before the reaction, there is no formation of C 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b="1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0)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a=c=1 </a:t>
                </a:r>
              </a:p>
              <a:p>
                <a:pPr marL="0" lv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𝑪</m:t>
                        </m:r>
                      </m:e>
                      <m:sub>
                        <m:r>
                          <a:rPr lang="en-US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𝑪</m:t>
                        </m:r>
                      </m:sub>
                    </m:sSub>
                    <m:r>
                      <a:rPr lang="en-US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𝒃</m:t>
                        </m:r>
                      </m:num>
                      <m:den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𝒂</m:t>
                        </m:r>
                      </m:den>
                    </m:f>
                    <m:sSub>
                      <m:sSub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𝑪</m:t>
                        </m:r>
                      </m:e>
                      <m:sub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𝑨𝒐</m:t>
                        </m:r>
                      </m:sub>
                    </m:sSub>
                    <m:sSub>
                      <m:sSub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𝑿</m:t>
                        </m:r>
                      </m:e>
                      <m:sub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𝑨</m:t>
                        </m:r>
                      </m:sub>
                    </m:sSub>
                  </m:oMath>
                </a14:m>
                <a:r>
                  <a:rPr lang="en-US" b="1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=1*1*0.90= 0.90 mol/L  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1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F79B37E-1B19-AEE2-F55B-3A582ABAB8E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98783" y="613479"/>
                <a:ext cx="11827565" cy="5294687"/>
              </a:xfrm>
              <a:blipFill>
                <a:blip r:embed="rId2"/>
                <a:stretch>
                  <a:fillRect l="-825" t="-9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D2163F-C85D-BDF7-6CC8-630B5C52D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44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30CCAA2-682D-8F80-640D-566E69399279}"/>
              </a:ext>
            </a:extLst>
          </p:cNvPr>
          <p:cNvCxnSpPr>
            <a:cxnSpLocks/>
          </p:cNvCxnSpPr>
          <p:nvPr/>
        </p:nvCxnSpPr>
        <p:spPr>
          <a:xfrm flipV="1">
            <a:off x="0" y="613479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0B80169-C930-40D7-FA72-DA75599FD2D9}"/>
              </a:ext>
            </a:extLst>
          </p:cNvPr>
          <p:cNvCxnSpPr>
            <a:cxnSpLocks/>
          </p:cNvCxnSpPr>
          <p:nvPr/>
        </p:nvCxnSpPr>
        <p:spPr>
          <a:xfrm flipV="1">
            <a:off x="0" y="617776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EC18FFCF-595B-C42C-6AB8-ECB1AF718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2271" y="111607"/>
            <a:ext cx="7041046" cy="501872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EF03E4C-9F03-94E0-8272-94BBD60D336C}"/>
              </a:ext>
            </a:extLst>
          </p:cNvPr>
          <p:cNvSpPr txBox="1">
            <a:spLocks/>
          </p:cNvSpPr>
          <p:nvPr/>
        </p:nvSpPr>
        <p:spPr>
          <a:xfrm>
            <a:off x="3124200" y="63078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6012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EFACDE-400B-0599-C6A6-84C926F879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1BC44D-8459-1C60-A760-B276A8D78C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418" y="583663"/>
            <a:ext cx="11628782" cy="5324503"/>
          </a:xfrm>
        </p:spPr>
        <p:txBody>
          <a:bodyPr>
            <a:normAutofit/>
          </a:bodyPr>
          <a:lstStyle/>
          <a:p>
            <a:pPr marL="82296" indent="0" algn="just">
              <a:buNone/>
            </a:pPr>
            <a:r>
              <a:rPr lang="en-US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Some characteristics </a:t>
            </a:r>
            <a:r>
              <a:rPr lang="en-US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of ideal CSTR are: fluids in the reactor are assumed to be perfectly mixed; 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space time of all molecules is assumed identical; and it is operated at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steady state condition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no time dependence or position dependence of the temperature, concentration, or reaction rate inside the CSTR. i.e. every variable is the same at every point inside the reactor.</a:t>
            </a:r>
            <a:endParaRPr lang="en-US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of the key design parameters for a CSTR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eactor volume, volumetric flow rate, molar feed rate, space time and reaction kinetics.</a:t>
            </a:r>
            <a:endParaRPr lang="en-US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of the key performance measures for a CSTR are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conversion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yield, selectivity, residence time, space time and reaction rate.</a:t>
            </a: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isothermal CSTR, volume of  a reactor can be determined using either materials balance equation  or energy balance equation.</a:t>
            </a:r>
          </a:p>
          <a:p>
            <a:pPr algn="just">
              <a:lnSpc>
                <a:spcPct val="150000"/>
              </a:lnSpc>
            </a:pPr>
            <a:endParaRPr lang="en-US" sz="4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B40B94-9A64-A9F3-72A1-D13A39959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45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4F83565-5B8F-2B41-3A95-65D20C8B11CB}"/>
              </a:ext>
            </a:extLst>
          </p:cNvPr>
          <p:cNvCxnSpPr>
            <a:cxnSpLocks/>
          </p:cNvCxnSpPr>
          <p:nvPr/>
        </p:nvCxnSpPr>
        <p:spPr>
          <a:xfrm>
            <a:off x="0" y="500716"/>
            <a:ext cx="12192000" cy="6525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47A348E-2E80-3DC2-7866-5CE1AADBBCF5}"/>
              </a:ext>
            </a:extLst>
          </p:cNvPr>
          <p:cNvCxnSpPr>
            <a:cxnSpLocks/>
          </p:cNvCxnSpPr>
          <p:nvPr/>
        </p:nvCxnSpPr>
        <p:spPr>
          <a:xfrm flipV="1">
            <a:off x="0" y="6207244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E848FA00-C5F4-FD7B-3753-4A4590C76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0984" y="103245"/>
            <a:ext cx="5712515" cy="331310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7.5. Summary 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9E8E16AD-DBF7-848A-CA71-587BA6D8FF97}"/>
              </a:ext>
            </a:extLst>
          </p:cNvPr>
          <p:cNvSpPr txBox="1">
            <a:spLocks/>
          </p:cNvSpPr>
          <p:nvPr/>
        </p:nvSpPr>
        <p:spPr>
          <a:xfrm>
            <a:off x="3124200" y="63078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30479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EA49C-386E-F71F-ED1C-965F5DDCA2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F7D4A-C980-6916-A499-D3AA3ED5D6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1700" y="184987"/>
            <a:ext cx="6172200" cy="457199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76877-BF5E-9E3E-41DD-4C9DF7E0EA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6286" y="812077"/>
            <a:ext cx="11261035" cy="333751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Reaction Engineering,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Levenspiel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 John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Wiely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&amp; Sons, 3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2011.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Elements of Chemical Engineering, Fogler, HS Prentice- Hall Inc Prentice- Hall Inc, 5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2015.</a:t>
            </a:r>
          </a:p>
          <a:p>
            <a:pPr marL="685800" lvl="2" indent="0" algn="ctr">
              <a:buNone/>
            </a:pPr>
            <a:endParaRPr lang="en-US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7FC465-448C-42A1-4A63-A52EDD772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919B44EC-D1D5-489E-90E0-E768BB02DA9D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>
                <a:defRPr/>
              </a:pPr>
              <a:t>46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CAF3C81-D0FC-4333-E240-F20AF8F45C66}"/>
              </a:ext>
            </a:extLst>
          </p:cNvPr>
          <p:cNvCxnSpPr>
            <a:cxnSpLocks/>
          </p:cNvCxnSpPr>
          <p:nvPr/>
        </p:nvCxnSpPr>
        <p:spPr>
          <a:xfrm>
            <a:off x="0" y="783708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004906-8174-0779-64DD-55C696101DC2}"/>
              </a:ext>
            </a:extLst>
          </p:cNvPr>
          <p:cNvCxnSpPr>
            <a:cxnSpLocks/>
          </p:cNvCxnSpPr>
          <p:nvPr/>
        </p:nvCxnSpPr>
        <p:spPr>
          <a:xfrm>
            <a:off x="0" y="626813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AF10A07-8E49-784C-CF99-D0BE12E0A4C8}"/>
              </a:ext>
            </a:extLst>
          </p:cNvPr>
          <p:cNvSpPr txBox="1">
            <a:spLocks/>
          </p:cNvSpPr>
          <p:nvPr/>
        </p:nvSpPr>
        <p:spPr>
          <a:xfrm>
            <a:off x="2781300" y="3886202"/>
            <a:ext cx="6172200" cy="800099"/>
          </a:xfrm>
          <a:prstGeom prst="rect">
            <a:avLst/>
          </a:prstGeom>
        </p:spPr>
        <p:txBody>
          <a:bodyPr vert="horz" lIns="68580" tIns="34290" rIns="68580" bIns="3429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685800">
              <a:buNone/>
              <a:defRPr/>
            </a:pPr>
            <a:r>
              <a:rPr lang="en-US" sz="5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you!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2C0326C-233C-F745-8023-B6ED6D3D4313}"/>
              </a:ext>
            </a:extLst>
          </p:cNvPr>
          <p:cNvSpPr txBox="1">
            <a:spLocks/>
          </p:cNvSpPr>
          <p:nvPr/>
        </p:nvSpPr>
        <p:spPr>
          <a:xfrm>
            <a:off x="3124200" y="63078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967440"/>
      </p:ext>
    </p:extLst>
  </p:cSld>
  <p:clrMapOvr>
    <a:masterClrMapping/>
  </p:clrMapOvr>
</p:sld>
</file>

<file path=ppt/theme/theme1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15393</TotalTime>
  <Words>4795</Words>
  <Application>Microsoft Office PowerPoint</Application>
  <PresentationFormat>Widescreen</PresentationFormat>
  <Paragraphs>489</Paragraphs>
  <Slides>46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46</vt:i4>
      </vt:variant>
    </vt:vector>
  </HeadingPairs>
  <TitlesOfParts>
    <vt:vector size="55" baseType="lpstr">
      <vt:lpstr>Arial</vt:lpstr>
      <vt:lpstr>Calibri</vt:lpstr>
      <vt:lpstr>Cambria Math</vt:lpstr>
      <vt:lpstr>Tahoma</vt:lpstr>
      <vt:lpstr>Times New Roman</vt:lpstr>
      <vt:lpstr>Wingdings</vt:lpstr>
      <vt:lpstr>3_Office Theme</vt:lpstr>
      <vt:lpstr>1_Office Theme</vt:lpstr>
      <vt:lpstr>4_Office Theme</vt:lpstr>
      <vt:lpstr>PowerPoint Presentation</vt:lpstr>
      <vt:lpstr>PowerPoint Presentation</vt:lpstr>
      <vt:lpstr>PowerPoint Presentation</vt:lpstr>
      <vt:lpstr>7.1 Introduction to continuous stirred tank reactor </vt:lpstr>
      <vt:lpstr>Cont’d</vt:lpstr>
      <vt:lpstr>Cont’d</vt:lpstr>
      <vt:lpstr>Cont’d</vt:lpstr>
      <vt:lpstr> 7.2. Design parameters for CSTR </vt:lpstr>
      <vt:lpstr> Cont’d </vt:lpstr>
      <vt:lpstr> 7.3. Performance measures for CSTR  </vt:lpstr>
      <vt:lpstr> Cont’d</vt:lpstr>
      <vt:lpstr>7.4. Design  of isothermal  CSTR </vt:lpstr>
      <vt:lpstr>Cont’d</vt:lpstr>
      <vt:lpstr>Cont’d</vt:lpstr>
      <vt:lpstr>Cont’d</vt:lpstr>
      <vt:lpstr>Cont’d</vt:lpstr>
      <vt:lpstr>Cont’d</vt:lpstr>
      <vt:lpstr>Activity 7.1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Activity  7.2</vt:lpstr>
      <vt:lpstr>Cont’d</vt:lpstr>
      <vt:lpstr>Cont’d</vt:lpstr>
      <vt:lpstr>7.4.2. Energy balance equation 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Activity 7.3</vt:lpstr>
      <vt:lpstr>Cont’d</vt:lpstr>
      <vt:lpstr>Cont’d</vt:lpstr>
      <vt:lpstr>Cont’d</vt:lpstr>
      <vt:lpstr>Cont’d</vt:lpstr>
      <vt:lpstr>7.5. Summary </vt:lpstr>
      <vt:lpstr>References</vt:lpstr>
    </vt:vector>
  </TitlesOfParts>
  <Company>KU Leuven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lenovo</cp:lastModifiedBy>
  <cp:revision>689</cp:revision>
  <cp:lastPrinted>2023-11-25T13:55:03Z</cp:lastPrinted>
  <dcterms:created xsi:type="dcterms:W3CDTF">2015-10-30T09:37:50Z</dcterms:created>
  <dcterms:modified xsi:type="dcterms:W3CDTF">2025-10-25T05:28:44Z</dcterms:modified>
</cp:coreProperties>
</file>