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Lst>
  <p:notesMasterIdLst>
    <p:notesMasterId r:id="rId52"/>
  </p:notesMasterIdLst>
  <p:sldIdLst>
    <p:sldId id="256" r:id="rId6"/>
    <p:sldId id="371" r:id="rId7"/>
    <p:sldId id="372" r:id="rId8"/>
    <p:sldId id="429" r:id="rId9"/>
    <p:sldId id="430" r:id="rId10"/>
    <p:sldId id="431" r:id="rId11"/>
    <p:sldId id="432" r:id="rId12"/>
    <p:sldId id="380" r:id="rId13"/>
    <p:sldId id="384" r:id="rId14"/>
    <p:sldId id="381" r:id="rId15"/>
    <p:sldId id="382" r:id="rId16"/>
    <p:sldId id="375" r:id="rId17"/>
    <p:sldId id="377" r:id="rId18"/>
    <p:sldId id="383" r:id="rId19"/>
    <p:sldId id="378" r:id="rId20"/>
    <p:sldId id="424" r:id="rId21"/>
    <p:sldId id="388" r:id="rId22"/>
    <p:sldId id="425" r:id="rId23"/>
    <p:sldId id="385" r:id="rId24"/>
    <p:sldId id="386" r:id="rId25"/>
    <p:sldId id="387" r:id="rId26"/>
    <p:sldId id="408" r:id="rId27"/>
    <p:sldId id="409" r:id="rId28"/>
    <p:sldId id="397" r:id="rId29"/>
    <p:sldId id="398" r:id="rId30"/>
    <p:sldId id="410" r:id="rId31"/>
    <p:sldId id="411" r:id="rId32"/>
    <p:sldId id="400" r:id="rId33"/>
    <p:sldId id="412" r:id="rId34"/>
    <p:sldId id="352" r:id="rId35"/>
    <p:sldId id="354" r:id="rId36"/>
    <p:sldId id="414" r:id="rId37"/>
    <p:sldId id="415" r:id="rId38"/>
    <p:sldId id="331" r:id="rId39"/>
    <p:sldId id="418" r:id="rId40"/>
    <p:sldId id="419" r:id="rId41"/>
    <p:sldId id="420" r:id="rId42"/>
    <p:sldId id="413" r:id="rId43"/>
    <p:sldId id="356" r:id="rId44"/>
    <p:sldId id="417" r:id="rId45"/>
    <p:sldId id="390" r:id="rId46"/>
    <p:sldId id="422" r:id="rId47"/>
    <p:sldId id="423" r:id="rId48"/>
    <p:sldId id="427" r:id="rId49"/>
    <p:sldId id="421" r:id="rId50"/>
    <p:sldId id="407"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8:29:43.564"/>
    </inkml:context>
    <inkml:brush xml:id="br0">
      <inkml:brushProperty name="width" value="0.05" units="cm"/>
      <inkml:brushProperty name="height" value="0.05" units="cm"/>
      <inkml:brushProperty name="color" value="#E71224"/>
    </inkml:brush>
  </inkml:definitions>
  <inkml:trace contextRef="#ctx0" brushRef="#br0">3655 1244 24575,'-17'-17'0,"3"2"0,0 1 0,-1 1 0,-19-13 0,1 5 0,-5-6 0,-1 2 0,-1 2 0,-1 1 0,-72-25 0,58 30 0,2-2 0,-103-51 0,23 7 0,17 9 0,-363-185 0,399 195 0,54 28 0,-48-20 0,-105-25 0,11 4 0,56 13 0,-369-150 0,452 183 0,0 1 0,-1 1 0,0 1 0,0 2 0,-42-3 0,-152 3 0,157 7 0,-295-19 0,340 16 0,1 1 0,-1 0 0,0 2 0,-40 6 0,56-6 0,0 1 0,0-1 0,0 1 0,0 1 0,0-1 0,0 1 0,1 0 0,0 0 0,-1 0 0,1 1 0,0 0 0,1 0 0,-1 0 0,1 1 0,0 0 0,0-1 0,0 1 0,1 1 0,-1-1 0,1 0 0,-3 9 0,3-6 0,0 0 0,1 1 0,0-1 0,1 1 0,0-1 0,0 1 0,0-1 0,1 1 0,1 0 0,0-1 0,0 1 0,0 0 0,1-1 0,0 0 0,1 1 0,0-1 0,0 0 0,1 0 0,0-1 0,0 1 0,1-1 0,0 0 0,0 0 0,0 0 0,1-1 0,0 0 0,1 0 0,-1 0 0,14 8 0,27 16 0,89 41 0,-109-58 0,122 53 0,-140-62 0,-1 0 0,1 0 0,0 0 0,0-1 0,0-1 0,1 1 0,-1-1 0,0-1 0,1 0 0,0 0 0,17-2 0,-23 1 0,0-1 0,1 0 0,-1 0 0,0-1 0,1 1 0,-1-1 0,0 0 0,0 0 0,0 0 0,-1-1 0,1 1 0,0-1 0,-1 0 0,0 0 0,0 0 0,0 0 0,0-1 0,0 1 0,0-1 0,-1 0 0,0 0 0,0 0 0,0 0 0,0 0 0,-1 0 0,3-8 0,0-6-227,-1 0-1,0-1 1,-2 1-1,0 0 1,-2-26-1,-4 8-6598</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8:29:43.563"/>
    </inkml:context>
    <inkml:brush xml:id="br0">
      <inkml:brushProperty name="width" value="0.05" units="cm"/>
      <inkml:brushProperty name="height" value="0.05" units="cm"/>
      <inkml:brushProperty name="color" value="#E71224"/>
    </inkml:brush>
  </inkml:definitions>
  <inkml:trace contextRef="#ctx0" brushRef="#br0">145 141 24575,'63'1'0,"-7"0"0,86-9 0,-126 6 0,0 0 0,0-2 0,-1 0 0,1-1 0,-1 0 0,0-2 0,0 1 0,-1-2 0,25-16 0,-37 23 0,0-1 0,0 1 0,0-1 0,0 1 0,0-1 0,0 0 0,-1 0 0,1 0 0,-1 0 0,1 0 0,-1 0 0,0 0 0,0 0 0,0 0 0,0-1 0,0 1 0,1-4 0,-3 5 0,1 0 0,-1-1 0,1 1 0,-1 0 0,1 0 0,-1-1 0,0 1 0,0 0 0,1 0 0,-1 0 0,0 0 0,0 0 0,0 0 0,0 0 0,0 0 0,-1 0 0,1 0 0,0 1 0,0-1 0,0 0 0,-1 1 0,1-1 0,0 1 0,-1 0 0,1-1 0,0 1 0,-1 0 0,1 0 0,-1 0 0,-1 0 0,-20-3 0,0 1 0,0 1 0,0 2 0,0 0 0,0 1 0,-37 9 0,-51 4 0,100-15 0,-1 1 0,1 1 0,0-1 0,0 2 0,0 0 0,-13 5 0,17-5 0,1 0 0,0 1 0,0-1 0,1 2 0,-1-1 0,1 1 0,0-1 0,0 1 0,0 1 0,1-1 0,-5 9 0,-5 7 0,1 2 0,1 0 0,2 0 0,0 1 0,1 0 0,-8 41 0,8-21 0,3 1 0,-2 89 0,9-120 0,0 0 0,0 1 0,2-1 0,0 0 0,0 0 0,1-1 0,1 1 0,0-1 0,1 0 0,0 0 0,16 22 0,-2-8 0,2 0 0,1-2 0,47 42 0,-66-63 0,0-1 0,0 1 0,1-1 0,-1 0 0,1 0 0,-1-1 0,1 0 0,0 1 0,0-2 0,0 1 0,9 2 0,-11-4 0,0 0 0,0 0 0,-1-1 0,1 1 0,0 0 0,-1-1 0,1 0 0,-1 0 0,1 0 0,0 0 0,-1 0 0,0 0 0,1 0 0,-1-1 0,0 1 0,0-1 0,1 0 0,-1 0 0,-1 0 0,1 0 0,0 0 0,0 0 0,-1 0 0,1 0 0,1-4 0,5-11 0,-1-1 0,0 0 0,-1 0 0,-1-1 0,-1 1 0,-1-1 0,0 0 0,-1 0 0,-2-28 0,0 43 0,0 0 0,0 0 0,-1 0 0,0 0 0,0 0 0,0 0 0,0 0 0,-3-6 0,3 9 0,1 0 0,0 1 0,-1-1 0,1 1 0,0-1 0,-1 1 0,1-1 0,-1 1 0,1 0 0,-1-1 0,1 1 0,-1 0 0,1-1 0,-1 1 0,1 0 0,-1-1 0,1 1 0,-1 0 0,0 0 0,1 0 0,-1 0 0,1 0 0,-2-1 0,1 2 0,0-1 0,-1 0 0,1 1 0,0-1 0,0 1 0,0 0 0,0-1 0,-1 1 0,1 0 0,0-1 0,0 1 0,0 0 0,1 0 0,-1 0 0,-2 2 0,-13 18 0,0 1 0,2 0 0,0 2 0,2-1 0,-14 38 0,3 2 0,-14 66 0,34-121 0,1 1 0,0-1 0,1 1 0,0-1 0,0 1 0,1-1 0,0 1 0,0-1 0,1 1 0,0 0 0,1-1 0,0 0 0,0 1 0,1-1 0,0 0 0,7 14 0,15 23 0,3-2 0,41 52 0,-50-70 0,3 1 0,2 0 0,1-2 0,1-1 0,41 28 0,-45-34 0,-3-4 0,0-1 0,1 0 0,1-2 0,0 0 0,40 12 0,117 22 0,-147-37 0,536 97 0,-202-74 0,-1-31 0,-201-2 0,416 0 0,-550 2-1365,-1-2-5461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8:29:43.562"/>
    </inkml:context>
    <inkml:brush xml:id="br0">
      <inkml:brushProperty name="width" value="0.1" units="cm"/>
      <inkml:brushProperty name="height" value="0.1" units="cm"/>
      <inkml:brushProperty name="color" value="#004F8B"/>
    </inkml:brush>
  </inkml:definitions>
  <inkml:trace contextRef="#ctx0" brushRef="#br0">1 173 24575,'2'1'0,"-1"0"0,1-1 0,0 1 0,-1 0 0,1 0 0,0 0 0,-1 1 0,1-1 0,-1 0 0,0 1 0,1-1 0,-1 0 0,0 1 0,2 2 0,14 14 0,117 49 0,-109-55 0,0 0 0,32 9 0,12 5 0,-13-4 0,-29-12 0,47 26 0,-50-24 0,1-1 0,32 10 0,11 5 0,-49-19 0,0-1 0,0-1 0,30 3 0,2 2 0,4 5 0,-38-9 0,0-2 0,1 1 0,31 2 0,63 7 0,-74-8 0,59 3 0,-83-9 0,0-1 0,0 0 0,-1-1 0,1-1 0,-1 0 0,1-1 0,-1 0 0,23-12 0,-28 13 0,11-5 0,1 0 0,-2-1 0,1-1 0,-1-1 0,-1-1 0,0 0 0,26-25 0,-24 17 0,4-3 0,-2-1 0,21-30 0,-36 45 0,-1 0 0,0 0 0,0 0 0,-1-1 0,0 0 0,-1 0 0,0 0 0,-1 0 0,0 0 0,1-18 0,-2 13 0,-1 0 0,0-1 0,-1 1 0,-1 0 0,-5-24 0,5 34 0,1 1 0,0 0 0,-1 0 0,0 0 0,0 0 0,0 0 0,-1 0 0,1 1 0,-1-1 0,0 1 0,0 0 0,0 0 0,0 0 0,0 0 0,-1 0 0,1 1 0,-1-1 0,0 1 0,0 0 0,0 0 0,0 0 0,0 1 0,0 0 0,-5-2 0,-24-1 0,0 1 0,1 2 0,-60 4 0,8 1 0,-109-4-1365,169 0-5461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08T16:02:19.822"/>
    </inkml:context>
    <inkml:brush xml:id="br0">
      <inkml:brushProperty name="width" value="0.05" units="cm"/>
      <inkml:brushProperty name="height" value="0.05" units="cm"/>
      <inkml:brushProperty name="color" value="#E71224"/>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08T16:02:19.822"/>
    </inkml:context>
    <inkml:brush xml:id="br0">
      <inkml:brushProperty name="width" value="0.05" units="cm"/>
      <inkml:brushProperty name="height" value="0.05" units="cm"/>
      <inkml:brushProperty name="color" value="#E71224"/>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08T16:02:19.822"/>
    </inkml:context>
    <inkml:brush xml:id="br0">
      <inkml:brushProperty name="width" value="0.05" units="cm"/>
      <inkml:brushProperty name="height" value="0.05" units="cm"/>
      <inkml:brushProperty name="color" value="#E71224"/>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08T16:02:19.822"/>
    </inkml:context>
    <inkml:brush xml:id="br0">
      <inkml:brushProperty name="width" value="0.05" units="cm"/>
      <inkml:brushProperty name="height" value="0.05" units="cm"/>
      <inkml:brushProperty name="color" value="#E71224"/>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08T16:02:19.822"/>
    </inkml:context>
    <inkml:brush xml:id="br0">
      <inkml:brushProperty name="width" value="0.05" units="cm"/>
      <inkml:brushProperty name="height" value="0.05" units="cm"/>
      <inkml:brushProperty name="color" value="#E71224"/>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49:20.289"/>
    </inkml:context>
    <inkml:brush xml:id="br0">
      <inkml:brushProperty name="width" value="0.05" units="cm"/>
      <inkml:brushProperty name="height" value="0.05" units="cm"/>
      <inkml:brushProperty name="color" value="#FFC114"/>
    </inkml:brush>
  </inkml:definitions>
  <inkml:trace contextRef="#ctx0" brushRef="#br0">1 0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49:22.957"/>
    </inkml:context>
    <inkml:brush xml:id="br0">
      <inkml:brushProperty name="width" value="0.05" units="cm"/>
      <inkml:brushProperty name="height" value="0.05" units="cm"/>
      <inkml:brushProperty name="color" value="#FFC114"/>
    </inkml:brush>
  </inkml:definitions>
  <inkml:trace contextRef="#ctx0" brushRef="#br0">0 0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5:53.263"/>
    </inkml:context>
    <inkml:brush xml:id="br0">
      <inkml:brushProperty name="width" value="0.1" units="cm"/>
      <inkml:brushProperty name="height" value="0.1" units="cm"/>
      <inkml:brushProperty name="color" value="#004F8B"/>
    </inkml:brush>
  </inkml:definitions>
  <inkml:trace contextRef="#ctx0" brushRef="#br0">1 1 24575,'50'3'0,"1"3"0,-1 2 0,0 2 0,57 20 0,12 1 0,21 10 0,-44-10 0,-67-26 0,2 0 0,-1-2 0,0-1 0,1-2 0,37-3 0,11 0 0,-27 3 0,-14-2 0,0 2 0,0 2 0,50 9 0,-39-2 0,71 2 0,-9-2 0,184 12 0,-64-7 0,-76-3 0,60 6 0,-125-9 0,129-6 0,7-1 0,-97 16 0,-70-8 0,272 40 0,-170-22 0,87 12 0,-215-36 0,334 23 0,707-61 0,-877 16 0,523-38 0,442 25 0,-439 33 0,-560-15 0,-39 2 0,-12 8 0,148-12 0,334 3 0,-372 16 0,251-1 0,516-5 0,-535-10 0,217-3 0,410 16 0,-444 48 0,-487-29 0,381 29 0,-199-29 0,-238-11 0,219 33 0,-193-22 0,199 7 0,-188-25 0,656-25 0,-350-21 0,206-18 0,115 49 0,-476 17 0,-19-1 0,281-5 0,-19-47 0,-212 15 0,-286 33 0,424-25 0,92 28 0,-513 1 0,1 1 0,30 7 0,-28-5 0,49 4 0,260-9 0,-156-1 0,-152 4 0,-1 1 0,0 1 0,0 2 0,40 13 0,-23-6 0,-18-5 0,-11-3 0,1 0 0,-1-1 0,1-2 0,30 2 0,72-3 0,187-22 0,-218 3 0,-51 8 0,64-5 0,-99 14 0,-1 0 0,0-1 0,0 0 0,0 0 0,0-1 0,0 0 0,0 0 0,0 0 0,0-1 0,-1 1 0,1-1 0,9-7 0,-7 5 12,1 0 0,0 1 0,0 0 0,0 1 1,0 0-1,17-4 0,-18 6-133,-1 0 0,1-1 0,-1-1 0,1 1 1,-1-1-1,0 0 0,0-1 0,0 1 0,-1-2 1,1 1-1,10-10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5:57.166"/>
    </inkml:context>
    <inkml:brush xml:id="br0">
      <inkml:brushProperty name="width" value="0.1" units="cm"/>
      <inkml:brushProperty name="height" value="0.1" units="cm"/>
      <inkml:brushProperty name="color" value="#004F8B"/>
    </inkml:brush>
  </inkml:definitions>
  <inkml:trace contextRef="#ctx0" brushRef="#br0">173 1 24575,'-1'5'0,"0"1"0,-1 0 0,1 0 0,-1-1 0,0 1 0,-1-1 0,1 0 0,-5 6 0,-5 15 0,5-5 0,1 0 0,-5 38 0,8-37 0,-1 0 0,-12 35 0,0-8 0,2 1 0,-7 51 0,-2 9 0,17-80 0,1 0 0,1 1 0,1-1 0,2 1 0,4 44 0,-1-67 0,-1 0 0,2 0 0,-1 0 0,1 0 0,0 0 0,1-1 0,0 0 0,0 1 0,0-1 0,1-1 0,0 1 0,0-1 0,1 0 0,0 0 0,0 0 0,12 8 0,6 3 0,1-1 0,0-1 0,38 16 0,-52-27 0,1 0 0,-1 0 0,0-2 0,1 1 0,-1-1 0,19 0 0,76-4 0,-47 0 0,8 4 0,-42-1 0,0 0 0,0-2 0,0 0 0,29-6 0,-42 3-134,0 0 0,21-11 0,-22 10-829,9-5-5863</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5:59.440"/>
    </inkml:context>
    <inkml:brush xml:id="br0">
      <inkml:brushProperty name="width" value="0.1" units="cm"/>
      <inkml:brushProperty name="height" value="0.1" units="cm"/>
      <inkml:brushProperty name="color" value="#004F8B"/>
    </inkml:brush>
  </inkml:definitions>
  <inkml:trace contextRef="#ctx0" brushRef="#br0">1 1 23209,'904'85'0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6:04.118"/>
    </inkml:context>
    <inkml:brush xml:id="br0">
      <inkml:brushProperty name="width" value="0.1" units="cm"/>
      <inkml:brushProperty name="height" value="0.1" units="cm"/>
      <inkml:brushProperty name="color" value="#004F8B"/>
    </inkml:brush>
  </inkml:definitions>
  <inkml:trace contextRef="#ctx0" brushRef="#br0">1 375 24575,'26'0'0,"-1"-1"0,31-5 0,-46 4 0,-1 0 0,0-1 0,1 0 0,-2 0 0,1-1 0,0 0 0,-1-1 0,1 0 0,8-7 0,16-10 0,-28 19 0,1-1 0,-1 1 0,0-1 0,1 0 0,-2 0 0,1 0 0,0 0 0,-1-1 0,0 0 0,0 0 0,-1 0 0,1-1 0,-1 1 0,3-9 0,4-13 0,8-38 0,-16 57 0,0 0 0,-1 1 0,0-1 0,-1 0 0,0 0 0,0 1 0,-1-1 0,0 0 0,0 0 0,-3-9 0,3 15 0,-1-1 0,1 1 0,-1-1 0,1 1 0,-1 0 0,0-1 0,0 1 0,0 0 0,-1 0 0,1 0 0,0 1 0,-1-1 0,1 1 0,-1-1 0,0 1 0,1 0 0,-1 0 0,0 0 0,0 0 0,1 0 0,-1 1 0,0-1 0,-4 1 0,-9-2 0,-1 2 0,-32 2 0,27-1 0,-5-1 0,17 0 0,-1 0 0,1 1 0,-1 0 0,1 0 0,-12 4 0,19-4 0,1 0 0,-1 0 0,1 0 0,-1 0 0,1 0 0,0 1 0,-1 0 0,1-1 0,0 1 0,0 0 0,0 0 0,0 0 0,1 0 0,-1 0 0,0 0 0,1 1 0,0-1 0,-1 1 0,1-1 0,0 1 0,0-1 0,0 1 0,1-1 0,-2 5 0,1 3 0,0-1 0,0 1 0,1-1 0,0 1 0,0 0 0,1-1 0,4 16 0,1-2 0,17 37 0,-9-24 0,-5-6 0,-8-24 0,0-1 0,1 1 0,0 0 0,0-1 0,1 0 0,-1 1 0,1-1 0,4 6 0,24 36 0,-25-36 0,0-2 0,1 1 0,-1-1 0,16 16 0,-9-12 0,-1 1 0,0 0 0,11 20 0,-14-21 0,1 1 0,0-2 0,0 1 0,21 17 0,0-8 0,1-2 0,1 0 0,0-3 0,63 24 0,-71-31-227,1 0-1,0-2 1,0-1-1,1-1 1,42 5-1,-46-11-6598</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6:08.496"/>
    </inkml:context>
    <inkml:brush xml:id="br0">
      <inkml:brushProperty name="width" value="0.1" units="cm"/>
      <inkml:brushProperty name="height" value="0.1" units="cm"/>
      <inkml:brushProperty name="color" value="#004F8B"/>
    </inkml:brush>
  </inkml:definitions>
  <inkml:trace contextRef="#ctx0" brushRef="#br0">0 27 24575,'101'-2'0,"109"5"0,-203-2 0,0 0 0,0 1 0,0 0 0,0 0 0,0 1 0,0 0 0,0 0 0,-1 1 0,0-1 0,1 1 0,-2 1 0,1-1 0,0 1 0,-1 0 0,0 0 0,0 1 0,5 6 0,-4-3 0,0 0 0,0 1 0,-1 0 0,0 0 0,0 0 0,-1 1 0,-1-1 0,0 1 0,0 0 0,1 17 0,14 73 0,-5-34 0,-1-15 0,1 12 0,-12-54 0,1 1 0,-1-1 0,2 0 0,0 0 0,0 0 0,1-1 0,0 1 0,0-1 0,1 0 0,1 0 0,6 9 0,-9-14 0,0-1 0,0 1 0,1-1 0,-1 0 0,1 0 0,0 0 0,0 0 0,0-1 0,0 1 0,1-1 0,-1 0 0,0-1 0,1 1 0,-1-1 0,1 0 0,0 0 0,0 0 0,-1-1 0,1 1 0,0-1 0,0 0 0,-1-1 0,1 1 0,0-1 0,-1 0 0,8-2 0,-8 1 0,1 0 0,0 0 0,-1-1 0,1 1 0,-1-1 0,0 0 0,0-1 0,0 1 0,0-1 0,0 1 0,-1-1 0,0 0 0,0-1 0,0 1 0,4-9 0,4-9 0,-1 0 0,8-27 0,-4 11 0,-8 20 0,0 0 0,-1-1 0,-1 0 0,-1 0 0,1-29 0,-3 5 0,-7-58 0,5 93 10,-1 0-1,0 1 1,-1-1-1,0 1 1,0-1-1,0 1 0,-1 0 1,0 1-1,0-1 1,-1 1-1,0-1 1,0 1-1,-7-6 1,4 5-224,2-1 0,-1-1 0,1 1 0,0-1 0,0 0 0,-5-12 0,5 1-6612</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6:16.747"/>
    </inkml:context>
    <inkml:brush xml:id="br0">
      <inkml:brushProperty name="width" value="0.1" units="cm"/>
      <inkml:brushProperty name="height" value="0.1" units="cm"/>
      <inkml:brushProperty name="color" value="#004F8B"/>
    </inkml:brush>
  </inkml:definitions>
  <inkml:trace contextRef="#ctx0" brushRef="#br0">29 202 24575,'1'72'0,"-2"81"0,-13-84 0,10-50 0,0-1 0,-1 20 0,3 139 0,3-112 0,-2-119 0,3-136 0,11 120 0,-8 52 0,-1 0 0,1-20 0,-2 9 0,8-33 0,-6 37 0,0-1 0,0-28 0,-5 39 0,0 7 0,0 0 0,0 0 0,1 1 0,0-1 0,1 0 0,2-7 0,-3 13 0,0-1 0,0 1 0,0 0 0,0 0 0,1 0 0,-1 0 0,1 0 0,0 0 0,0 0 0,-1 1 0,1-1 0,0 0 0,0 1 0,1 0 0,-1-1 0,0 1 0,0 0 0,1 0 0,-1 0 0,0 1 0,1-1 0,-1 0 0,4 1 0,25-4 0,1 2 0,0 2 0,0 1 0,39 6 0,-60-5 0,1 0 0,-1 1 0,0 0 0,0 1 0,0 1 0,0-1 0,-1 2 0,0-1 0,0 2 0,0-1 0,-1 1 0,0 1 0,0 0 0,-1 0 0,0 0 0,0 1 0,-1 0 0,0 1 0,-1 0 0,0 0 0,0 0 0,-1 1 0,4 13 0,-3-2 0,-2 1 0,0 0 0,-2 0 0,-1 0 0,0 0 0,-5 42 0,0 6 0,3-40 0,0-17 0,1-1 0,0 1 0,3 16 0,-3-30 0,0 0 0,0 0 0,0 1 0,0-1 0,0 0 0,0 0 0,0 0 0,0 1 0,0-1 0,1 0 0,-1 0 0,0 1 0,0-1 0,0 0 0,0 0 0,0 0 0,0 0 0,1 1 0,-1-1 0,0 0 0,0 0 0,0 0 0,1 0 0,-1 0 0,0 1 0,0-1 0,0 0 0,1 0 0,-1 0 0,0 0 0,0 0 0,1 0 0,-1 0 0,0 0 0,0 0 0,0 0 0,1 0 0,-1 0 0,0 0 0,0 0 0,1 0 0,-1 0 0,0 0 0,0 0 0,0 0 0,1 0 0,-1-1 0,0 1 0,0 0 0,0 0 0,1 0 0,-1 0 0,0 0 0,0-1 0,0 1 0,0 0 0,1 0 0,-1 0 0,0 0 0,0-1 0,0 1 0,0 0 0,0 0 0,0-1 0,0 1 0,1 0 0,-1 0 0,0-1 0,10-15 0,-10 16 0,16-31 0,20-63 0,4-6 0,-34 84 0,-1 0 0,0 0 0,-1-1 0,-1 0 0,0 0 0,-1 0 0,-1 0 0,-2-32 0,2-27 0,0 68 0,0 0 0,0 0 0,1 0 0,0 1 0,0-1 0,1 1 0,0-1 0,0 1 0,1 0 0,6-9 0,-7 12 0,0 0 0,0 0 0,1 0 0,0 0 0,-1 1 0,1-1 0,1 1 0,-1 0 0,0 1 0,1-1 0,-1 1 0,1-1 0,0 1 0,0 1 0,0-1 0,8-1 0,72-9 0,171-2 0,-210 12 0,-32 1 0,0 0 0,0 1 0,1 1 0,-1 0 0,0 0 0,0 2 0,26 7 0,-34-6 0,-1 0 0,0 0 0,0 0 0,0 1 0,0-1 0,-1 1 0,0 0 0,0 1 0,0-1 0,0 1 0,-1-1 0,0 1 0,-1 0 0,4 11 0,20 32 0,-21-40 0,0 0 0,-1 0 0,0 0 0,0 1 0,-1-1 0,0 1 0,-1 0 0,0 0 0,-1 0 0,1 11 0,8 44 0,-2-19-13,-1 1 1,-3 1-1,-2-1 0,-6 68 0,2-11-1288,2-80-5525</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6:46.912"/>
    </inkml:context>
    <inkml:brush xml:id="br0">
      <inkml:brushProperty name="width" value="0.1" units="cm"/>
      <inkml:brushProperty name="height" value="0.1" units="cm"/>
      <inkml:brushProperty name="color" value="#004F8B"/>
    </inkml:brush>
  </inkml:definitions>
  <inkml:trace contextRef="#ctx0" brushRef="#br0">0 0 24575,'0'15'0,"0"8"0,0 16 0,0 20 0,0 10 0,0 17 0,0-1 0,0 8 0,0-1 0,0-7 0,0-13 0,0-19-8191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7:02.183"/>
    </inkml:context>
    <inkml:brush xml:id="br0">
      <inkml:brushProperty name="width" value="0.05" units="cm"/>
      <inkml:brushProperty name="height" value="0.05" units="cm"/>
      <inkml:brushProperty name="color" value="#FFC114"/>
    </inkml:brush>
  </inkml:definitions>
  <inkml:trace contextRef="#ctx0" brushRef="#br0">0 0 24052,'11017'0'0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7:09.316"/>
    </inkml:context>
    <inkml:brush xml:id="br0">
      <inkml:brushProperty name="width" value="0.05" units="cm"/>
      <inkml:brushProperty name="height" value="0.05" units="cm"/>
      <inkml:brushProperty name="color" value="#FFC114"/>
    </inkml:brush>
  </inkml:definitions>
  <inkml:trace contextRef="#ctx0" brushRef="#br0">87 0 24575,'-1'57'0,"-16"111"0,4-62 0,10-64 0,-3 0 0,-11 44 0,8-52 0,2 1 0,-4 68 0,9 72 0,2-117 0,0-53 0,1 1 0,-1-1 0,1 0 0,0 1 0,0-1 0,0 0 0,1 0 0,0 0 0,0 0 0,0 0 0,1 0 0,-1 0 0,1-1 0,0 1 0,1-1 0,-1 0 0,1 0 0,0 0 0,0-1 0,0 1 0,0-1 0,1 0 0,-1 0 0,1 0 0,0-1 0,0 1 0,8 1 0,-1 1 0,1-1 0,0 0 0,0-1 0,0-1 0,22 1 0,70-3 0,-56-2 0,-40 2 30,1-1 0,-1 0 0,20-4 0,-26 4-123,0 0 0,0 0 1,0 0-1,0-1 0,0 1 0,0-1 0,0 1 0,0-1 1,-1 0-1,1 0 0,-1-1 0,1 1 0,-1 0 1,0-1-1,2-3 0,5-10-6733</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7:11.483"/>
    </inkml:context>
    <inkml:brush xml:id="br0">
      <inkml:brushProperty name="width" value="0.05" units="cm"/>
      <inkml:brushProperty name="height" value="0.05" units="cm"/>
      <inkml:brushProperty name="color" value="#FFC114"/>
    </inkml:brush>
  </inkml:definitions>
  <inkml:trace contextRef="#ctx0" brushRef="#br0">0 0 24575,'46'0'0,"197"4"0,-181 1 0,118 23 0,-124-14-111,-17-4-203,1-1 1,0-2-1,74 4 1,-90-12-6513</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7:14.238"/>
    </inkml:context>
    <inkml:brush xml:id="br0">
      <inkml:brushProperty name="width" value="0.05" units="cm"/>
      <inkml:brushProperty name="height" value="0.05" units="cm"/>
      <inkml:brushProperty name="color" value="#FFC114"/>
    </inkml:brush>
  </inkml:definitions>
  <inkml:trace contextRef="#ctx0" brushRef="#br0">116 1 24575,'-1'27'0,"-1"0"0,-2 0 0,-12 48 0,-33 76 0,41-130 0,0-2 0,1 1 0,1 0 0,1 0 0,-4 28 0,9-42 0,-1-1 0,1 1 0,1-1 0,-1 1 0,1 0 0,-1-1 0,2 1 0,-1-1 0,1 0 0,-1 1 0,1-1 0,1 0 0,-1 0 0,1 0 0,0 0 0,0-1 0,0 1 0,1-1 0,0 0 0,-1 0 0,7 5 0,-5-6 4,1 1-1,0-1 1,0 0-1,0 0 1,0 0-1,0-1 1,1 0 0,-1 0-1,1-1 1,-1 0-1,1 0 1,7 0-1,16 0-127,42-5 0,-24 1-1039,-24 3-5663</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7:16.359"/>
    </inkml:context>
    <inkml:brush xml:id="br0">
      <inkml:brushProperty name="width" value="0.05" units="cm"/>
      <inkml:brushProperty name="height" value="0.05" units="cm"/>
      <inkml:brushProperty name="color" value="#FFC114"/>
    </inkml:brush>
  </inkml:definitions>
  <inkml:trace contextRef="#ctx0" brushRef="#br0">251 1 24575,'4'1'0,"0"1"0,0 0 0,0 0 0,0 0 0,0 1 0,0-1 0,-1 1 0,1 0 0,-1 0 0,1 0 0,-1 1 0,3 4 0,4 2 0,-4-4 0,-1 1 0,1 0 0,-1 0 0,0 1 0,-1-1 0,0 1 0,0 0 0,-1 0 0,0 1 0,0-1 0,-1 1 0,0-1 0,0 1 0,-1 0 0,0-1 0,-1 1 0,0 0 0,0 0 0,-3 14 0,2-17 0,0-1 0,-1 0 0,1 0 0,-1 0 0,0 0 0,0 0 0,-1 0 0,1 0 0,-1-1 0,0 1 0,0-1 0,-1 0 0,1 0 0,-1 0 0,-5 3 0,-8 7 0,0-1 0,-29 16 0,-7 5 0,41-26-136,-1 0-1,-1-1 1,1-1-1,-1 0 1,0 0-1,-1-2 1,1 1-1,-1-2 0,-25 3 1,17-4-6690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7:19.508"/>
    </inkml:context>
    <inkml:brush xml:id="br0">
      <inkml:brushProperty name="width" value="0.05" units="cm"/>
      <inkml:brushProperty name="height" value="0.05" units="cm"/>
      <inkml:brushProperty name="color" value="#FFC114"/>
    </inkml:brush>
  </inkml:definitions>
  <inkml:trace contextRef="#ctx0" brushRef="#br0">0 0 24575,'6'8'0,"-1"-1"0,0 1 0,-1 0 0,0 0 0,0 0 0,-1 0 0,3 13 0,7 12 0,-9-23 0,6 10 0,0 2 0,-1-1 0,-1 2 0,-2-1 0,0 1 0,-1 0 0,3 45 0,-10 269-1365,2-313-5461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7:22.167"/>
    </inkml:context>
    <inkml:brush xml:id="br0">
      <inkml:brushProperty name="width" value="0.05" units="cm"/>
      <inkml:brushProperty name="height" value="0.05" units="cm"/>
      <inkml:brushProperty name="color" value="#FFC114"/>
    </inkml:brush>
  </inkml:definitions>
  <inkml:trace contextRef="#ctx0" brushRef="#br0">1 477 24575,'4'-6'0,"0"1"0,0-1 0,0 0 0,0 0 0,4-13 0,13-19 0,-13 27 0,0-1 0,-1 0 0,-1 0 0,0 0 0,0 0 0,-1-1 0,-1 0 0,0 0 0,-1-1 0,0 1 0,-1 0 0,0-1 0,-1-17 0,-3-140-1365,2 147-5461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7:30.757"/>
    </inkml:context>
    <inkml:brush xml:id="br0">
      <inkml:brushProperty name="width" value="0.05" units="cm"/>
      <inkml:brushProperty name="height" value="0.05" units="cm"/>
      <inkml:brushProperty name="color" value="#FFC114"/>
    </inkml:brush>
  </inkml:definitions>
  <inkml:trace contextRef="#ctx0" brushRef="#br0">30 140 24575,'2'109'0,"-5"121"0,-10-162 0,8-50 0,2 0 0,-3 20 0,5-27 0,0 32 0,1-41 0,0 0 0,0 1 0,1-1 0,-1 0 0,0 1 0,1-1 0,0 0 0,0 0 0,-1 0 0,1 1 0,0-1 0,1 0 0,-1 0 0,2 2 0,-3-4 0,0 0 0,1 0 0,-1 0 0,0 0 0,1 0 0,-1 0 0,0 0 0,1 0 0,-1 0 0,0 0 0,1 0 0,-1 0 0,0 0 0,1 0 0,-1 0 0,0 0 0,1 0 0,-1-1 0,0 1 0,1 0 0,-1 0 0,0 0 0,0 0 0,1-1 0,-1 1 0,0 0 0,0 0 0,1-1 0,-1 1 0,0 0 0,0 0 0,1-1 0,-1 1 0,0 0 0,0-1 0,0 1 0,0 0 0,0-1 0,0 1 0,0 0 0,0-1 0,1 1 0,-1 0 0,0-1 0,0 1 0,0 0 0,0-1 0,-1 0 0,6-18 0,0-56 0,-4 47 0,8-43 0,4-46 0,-8 63 0,-2 35 0,1 0 0,0 0 0,11-25 0,-8 25 0,-1 1 0,-1 0 0,3-26 0,-8 39 0,1 1 0,0-1 0,-1 0 0,2 1 0,-1-1 0,0 0 0,1 1 0,0 0 0,0-1 0,0 1 0,1 0 0,-1 0 0,1 0 0,0 1 0,0-1 0,1 1 0,-1-1 0,1 1 0,-1 0 0,1 0 0,0 1 0,0-1 0,0 1 0,1 0 0,-1 0 0,0 0 0,1 1 0,-1-1 0,1 1 0,5-1 0,-6 1 0,1 1 0,0-1 0,0 1 0,0 0 0,-1 0 0,1 0 0,0 1 0,0-1 0,0 1 0,-1 1 0,1-1 0,0 0 0,-1 1 0,0 0 0,1 0 0,-1 1 0,0-1 0,6 5 0,1 2 0,0 1 0,-1 0 0,0 0 0,-1 1 0,9 13 0,-11-12 0,-1 0 0,-1 0 0,0 1 0,-1-1 0,0 1 0,-1 0 0,0 0 0,0 14 0,4 10 0,-2-2 0,-2 0 0,-1 0 0,-4 51 0,3 51 0,7-109 0,-2-21 0,1-18 0,3-25 0,-2 1 0,-1-1 0,-2-1 0,1-42 0,-6 66 0,1 0 0,0 0 0,1 0 0,0 0 0,1 1 0,1-1 0,0 1 0,0-1 0,11-18 0,-4 14 0,0 0 0,1 1 0,0 0 0,1 1 0,24-20 0,-25 23 0,1 0 0,0 1 0,1 1 0,0 0 0,1 1 0,0 1 0,0 0 0,1 1 0,0 0 0,20-5 0,-22 8 0,-1 0 0,22-12 0,-25 11 0,1 0 0,-1 1 0,1 0 0,0 1 0,16-4 0,-24 7 0,0 0 0,1 0 0,-1 0 0,0 0 0,1 1 0,-1-1 0,0 1 0,1 0 0,-1 0 0,0 0 0,0 0 0,0 0 0,0 1 0,0 0 0,0-1 0,0 1 0,-1 0 0,1 0 0,-1 1 0,1-1 0,-1 0 0,4 6 0,0 0 0,-1 0 0,-1 0 0,1 1 0,-1 0 0,-1-1 0,1 1 0,-1 0 0,-1 1 0,0-1 0,2 18 0,-2 9 0,-5 57 0,1-32 0,2 277-1365,0-314-5461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12T09:57:36.948"/>
    </inkml:context>
    <inkml:brush xml:id="br0">
      <inkml:brushProperty name="width" value="0.05" units="cm"/>
      <inkml:brushProperty name="height" value="0.05" units="cm"/>
      <inkml:brushProperty name="color" value="#FFC114"/>
    </inkml:brush>
  </inkml:definitions>
  <inkml:trace contextRef="#ctx0" brushRef="#br0">4 2 24575,'101'-2'0,"110"5"0,-198-1 0,-1 1 0,1 0 0,-1 0 0,0 2 0,21 9 0,20 7 0,-45-18 0,0 1 0,0-1 0,0 1 0,0 1 0,0-1 0,-1 1 0,0 0 0,0 1 0,-1 0 0,1 0 0,-1 0 0,6 10 0,-8-11 0,-1 0 0,1 0 0,-1 1 0,-1-1 0,1 1 0,-1 0 0,0 0 0,0 0 0,-1 0 0,0 0 0,0 0 0,0 0 0,-1 0 0,0 1 0,0-1 0,0 0 0,-1 0 0,-1 7 0,-1-3 0,1 0 0,-1 0 0,-1 0 0,0-1 0,0 1 0,-1-1 0,0 0 0,-1 0 0,0-1 0,0 1 0,-1-1 0,0-1 0,0 1 0,-1-1 0,0-1 0,-11 8 0,-15 11 0,20-14 0,0-1 0,0-1 0,-1 0 0,-1-1 0,-22 9 0,22-12 0,-11 6 0,-1-2 0,0-1 0,0-1 0,-1-2 0,-39 3 0,53-8 0,7 0 0,0 0 0,0 0 0,0 1 0,1 0 0,-16 4 0,20-4 0,1 0 0,0 0 0,-1 0 0,1 1 0,0-1 0,0 1 0,0-1 0,0 1 0,1 0 0,-1 0 0,0 0 0,1 0 0,-1 0 0,1 0 0,0 0 0,-1 0 0,1 0 0,0 1 0,0-1 0,1 1 0,-1-1 0,0 0 0,1 4 0,-2 2 0,2-1 0,-1 1 0,1 0 0,0 0 0,1-1 0,0 1 0,0 0 0,1-1 0,0 1 0,0-1 0,1 0 0,-1 1 0,2-1 0,-1 0 0,1-1 0,8 12 0,4 13 0,-13-25 0,-1-1 0,1 1 0,0 0 0,1-1 0,-1 0 0,1 0 0,0 0 0,0 0 0,1-1 0,0 1 0,-1-1 0,8 4 0,0-1 0,0-1 0,0 0 0,1-1 0,0 0 0,0-1 0,1-1 0,20 3 0,5-3 0,53-2 0,-83-1 0,330-1-1365,-314 1-5461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08T16:02:19.822"/>
    </inkml:context>
    <inkml:brush xml:id="br0">
      <inkml:brushProperty name="width" value="0.05" units="cm"/>
      <inkml:brushProperty name="height" value="0.05" units="cm"/>
      <inkml:brushProperty name="color" value="#E71224"/>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0BE7B6-A15E-444A-90B4-74CB68BBE075}" type="datetimeFigureOut">
              <a:rPr lang="en-US" smtClean="0"/>
              <a:t>10/25/2025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D8EE8B-20E8-4736-B02F-B29F2B81F394}" type="slidenum">
              <a:rPr lang="en-US" smtClean="0"/>
              <a:t>‹#›</a:t>
            </a:fld>
            <a:endParaRPr lang="en-US"/>
          </a:p>
        </p:txBody>
      </p:sp>
    </p:spTree>
    <p:extLst>
      <p:ext uri="{BB962C8B-B14F-4D97-AF65-F5344CB8AC3E}">
        <p14:creationId xmlns:p14="http://schemas.microsoft.com/office/powerpoint/2010/main" val="465255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D7532-4523-28E3-78A4-A83CF21973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2DF238-F63A-DC8E-752B-510B5EF641F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B80D01A-E8DE-E7AA-F9CC-C6D0F91754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0657BC-5722-CC21-2286-E76E35562C38}"/>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A56E1A-04BD-4519-A736-BC2FB720ECD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8358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7EE05-1141-A363-8DD6-6FC2C852CA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D7041E-9A2E-6CF7-82D2-188B300CFAE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E68ED1D-3154-9B5F-AD74-B111D148AB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BAB2C5-B8BA-5001-AAD5-997E87FA945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A56E1A-04BD-4519-A736-BC2FB720ECD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6524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C14EF-C6B3-776D-3B91-E956E8B28B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F6222FE-18BB-5368-D02E-75732AA30F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F6A762E-803A-8C51-3CF4-ADCC95C50C23}"/>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5" name="Footer Placeholder 4">
            <a:extLst>
              <a:ext uri="{FF2B5EF4-FFF2-40B4-BE49-F238E27FC236}">
                <a16:creationId xmlns:a16="http://schemas.microsoft.com/office/drawing/2014/main" id="{07C6F647-0E38-73DD-F328-0DCDE489FF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84F68E-9A26-D166-91C8-6BE91EA2D12E}"/>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2765836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BC55B-67C3-A4BD-B903-DD5B0889412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9FF939-9B4D-9E3E-AD3F-2568DBB7DF6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15EFFA-AE28-2A4B-351C-98D8C99D032F}"/>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5" name="Footer Placeholder 4">
            <a:extLst>
              <a:ext uri="{FF2B5EF4-FFF2-40B4-BE49-F238E27FC236}">
                <a16:creationId xmlns:a16="http://schemas.microsoft.com/office/drawing/2014/main" id="{7205EC9F-E49C-EF0A-5482-92945946A8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948D50-5355-E69C-A446-C0CC2F13C058}"/>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1249823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DC29E-5311-C8A8-5B72-506437BF88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4857F2-30B9-CCE3-5DD9-F2E10F4F699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296403-4C48-F9FA-D98F-B7EACE1BA394}"/>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5" name="Footer Placeholder 4">
            <a:extLst>
              <a:ext uri="{FF2B5EF4-FFF2-40B4-BE49-F238E27FC236}">
                <a16:creationId xmlns:a16="http://schemas.microsoft.com/office/drawing/2014/main" id="{192C91F9-EB3A-DB25-B1DB-0ED649EE1B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5443B6-4464-CC0E-F82C-588D0037696B}"/>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430263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6C853-600A-D52E-E056-FBC358360D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8614E00-6651-8F90-B316-46A5AAF3D3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D7E16CD-0098-B59D-9CCE-3E4CDB1FC7A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9C37C3F-BD57-C442-901B-52E69FACF36C}"/>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6" name="Footer Placeholder 5">
            <a:extLst>
              <a:ext uri="{FF2B5EF4-FFF2-40B4-BE49-F238E27FC236}">
                <a16:creationId xmlns:a16="http://schemas.microsoft.com/office/drawing/2014/main" id="{47D4E03C-57FA-8BD2-F2EC-5040331157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73DAAB0-2918-B458-9FAF-5860B7181F87}"/>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2811784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15EC3-5278-95C1-558A-EB3D0F841E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B346DF5-F3C2-B2A7-CF2E-F906368F94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E10EE4F-A2C3-FCAB-300E-BC9B8EF103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4F132B9-AD40-5C31-86CE-FEAF486A0B6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A0049A-D8F0-4E70-3518-59E0974A71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9EA9371-9AF6-AC82-30ED-25406549AD4A}"/>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8" name="Footer Placeholder 7">
            <a:extLst>
              <a:ext uri="{FF2B5EF4-FFF2-40B4-BE49-F238E27FC236}">
                <a16:creationId xmlns:a16="http://schemas.microsoft.com/office/drawing/2014/main" id="{15328136-B2A4-A539-24B0-D89EB35956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90E11D0-40BC-6F4F-9C6E-AF46D13C0672}"/>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8340198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6B002-9212-8887-BA87-7E7E6929105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46E697-FB29-A7DC-F4CE-C9404D3BBBAD}"/>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4" name="Footer Placeholder 3">
            <a:extLst>
              <a:ext uri="{FF2B5EF4-FFF2-40B4-BE49-F238E27FC236}">
                <a16:creationId xmlns:a16="http://schemas.microsoft.com/office/drawing/2014/main" id="{CEB59686-315E-F285-7B9A-04911CF5865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F94F0A-B036-8B4F-52F8-4758B6095D86}"/>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3449545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009EBD-2771-F32A-7708-85692FFC7850}"/>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3" name="Footer Placeholder 2">
            <a:extLst>
              <a:ext uri="{FF2B5EF4-FFF2-40B4-BE49-F238E27FC236}">
                <a16:creationId xmlns:a16="http://schemas.microsoft.com/office/drawing/2014/main" id="{03340298-7367-3DFC-506C-BAFEBF67AF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7EC6120-BC7B-BB9A-F017-FD04DB2453D8}"/>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718563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EF4CF-22E9-098F-58CC-EFC1144C50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2BEC8F7-7CF9-F0ED-8D29-CF65238191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BF75B89-135B-1F69-EB86-AE2B6220F6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7E548C-84CB-373B-8D16-AE0066195F03}"/>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6" name="Footer Placeholder 5">
            <a:extLst>
              <a:ext uri="{FF2B5EF4-FFF2-40B4-BE49-F238E27FC236}">
                <a16:creationId xmlns:a16="http://schemas.microsoft.com/office/drawing/2014/main" id="{450EB6CB-310F-D8FB-3180-90BADFCCC6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0E1078-EC46-2260-2A81-4815742EAACC}"/>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1494128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221CB-0D0C-3359-3D17-ABE465ABE3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F6B1DD-2784-2B99-2BE8-8E509FD5B5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2F4B08A-9945-7AF4-D2A1-5C48A5D5A7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5C4278-D3AE-3A4A-DF9D-D6945876644D}"/>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6" name="Footer Placeholder 5">
            <a:extLst>
              <a:ext uri="{FF2B5EF4-FFF2-40B4-BE49-F238E27FC236}">
                <a16:creationId xmlns:a16="http://schemas.microsoft.com/office/drawing/2014/main" id="{6D40FB51-DC6F-87B9-6BAF-69F66987F1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7308CF-2511-90EF-3A9E-DD3847B83599}"/>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2204082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D2762-987A-5BAC-3572-CA50E49BB1D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5864180-A2A0-507E-35AE-D47D8B95E3F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7A256E-80F5-D470-75A6-FB9B87DFF45D}"/>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5" name="Footer Placeholder 4">
            <a:extLst>
              <a:ext uri="{FF2B5EF4-FFF2-40B4-BE49-F238E27FC236}">
                <a16:creationId xmlns:a16="http://schemas.microsoft.com/office/drawing/2014/main" id="{DE7D5052-A975-B47C-4C1F-F64F1A6ADE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9A57CC-2CD4-6112-522E-1E00456BE95F}"/>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888372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3AA044-5B7F-9D3D-0AC1-5B462293C50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84282E-7B7B-CA08-69C8-B2034B3F07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F1482-77A9-DF7F-C88E-6E87A21E8F48}"/>
              </a:ext>
            </a:extLst>
          </p:cNvPr>
          <p:cNvSpPr>
            <a:spLocks noGrp="1"/>
          </p:cNvSpPr>
          <p:nvPr>
            <p:ph type="dt" sz="half" idx="10"/>
          </p:nvPr>
        </p:nvSpPr>
        <p:spPr/>
        <p:txBody>
          <a:bodyPr/>
          <a:lstStyle/>
          <a:p>
            <a:fld id="{88AABCD5-A642-416F-BC63-AF9D8E5056B2}" type="datetimeFigureOut">
              <a:rPr lang="en-US" smtClean="0"/>
              <a:t>10/25/2025</a:t>
            </a:fld>
            <a:endParaRPr lang="en-US"/>
          </a:p>
        </p:txBody>
      </p:sp>
      <p:sp>
        <p:nvSpPr>
          <p:cNvPr id="5" name="Footer Placeholder 4">
            <a:extLst>
              <a:ext uri="{FF2B5EF4-FFF2-40B4-BE49-F238E27FC236}">
                <a16:creationId xmlns:a16="http://schemas.microsoft.com/office/drawing/2014/main" id="{43F14437-6BDF-2AA7-055C-290EB0F9F1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92691C-DDC1-20FB-D706-23F74F235BB8}"/>
              </a:ext>
            </a:extLst>
          </p:cNvPr>
          <p:cNvSpPr>
            <a:spLocks noGrp="1"/>
          </p:cNvSpPr>
          <p:nvPr>
            <p:ph type="sldNum" sz="quarter" idx="12"/>
          </p:nvPr>
        </p:nvSpPr>
        <p:spPr/>
        <p:txBody>
          <a:bodyPr/>
          <a:lstStyle/>
          <a:p>
            <a:fld id="{75937F56-AE87-466E-B734-1611DE9F29E5}" type="slidenum">
              <a:rPr lang="en-US" smtClean="0"/>
              <a:t>‹#›</a:t>
            </a:fld>
            <a:endParaRPr lang="en-US"/>
          </a:p>
        </p:txBody>
      </p:sp>
    </p:spTree>
    <p:extLst>
      <p:ext uri="{BB962C8B-B14F-4D97-AF65-F5344CB8AC3E}">
        <p14:creationId xmlns:p14="http://schemas.microsoft.com/office/powerpoint/2010/main" val="90231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D0B63A3-BD19-4DD8-BD9F-03533B526A9F}" type="datetime4">
              <a:rPr lang="en-US" smtClean="0"/>
              <a:t>October 25, 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1046537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672D13-55B8-4514-8C2F-F08D0AF3DE27}" type="datetime4">
              <a:rPr lang="en-US" smtClean="0"/>
              <a:t>October 25, 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731889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78AAB6-01FB-43F5-8E1A-A0881B2A4B38}" type="datetime4">
              <a:rPr lang="en-US" smtClean="0"/>
              <a:t>October 25, 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5745913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104C21-B708-401B-8D4D-E1CA049C6C62}" type="datetime4">
              <a:rPr lang="en-US" smtClean="0"/>
              <a:t>October 25, 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97841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4FE7870-FBDC-4376-88F1-681E4297BBF5}" type="datetime4">
              <a:rPr lang="en-US" smtClean="0"/>
              <a:t>October 25, 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649213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BFA85F-2584-4831-9AD9-4609C6184CF1}" type="datetime4">
              <a:rPr lang="en-US" smtClean="0"/>
              <a:t>October 25, 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8786360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82AB58-D1CC-46DC-9D5A-A5EF33A2B2BB}" type="datetime4">
              <a:rPr lang="en-US" smtClean="0"/>
              <a:t>October 25, 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2655339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B67A86-034C-4751-8615-6CFC85CE6375}" type="datetime4">
              <a:rPr lang="en-US" smtClean="0"/>
              <a:t>October 25, 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2928649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5958B2-4461-4E69-B9EF-BA68F868B71D}" type="datetime4">
              <a:rPr lang="en-US" smtClean="0"/>
              <a:t>October 25, 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7512887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625F5A1-E3D3-4F93-8983-35F46D8BA6BE}" type="datetime4">
              <a:rPr lang="en-US" smtClean="0"/>
              <a:t>October 25, 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8554720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2986344-D505-4806-A467-DF1A30D64F47}" type="datetime4">
              <a:rPr lang="en-US" smtClean="0"/>
              <a:t>October 25, 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6032193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137D411-B2BE-4224-A9FA-A403142C7FD8}"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6084065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AB30853-D8F3-450C-890C-AE75FF931CFE}"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6916236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B6ECD4-4891-48D0-949B-F68AEA5D1886}"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6248811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ABBF598-2524-48EB-BB5E-671C2806E1D4}"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9171793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318E3C9-529D-4A01-BAC8-B727876B71DD}" type="datetime1">
              <a:rPr lang="en-US" smtClean="0"/>
              <a:t>10/25/2025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9449342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5E9A3D9-7E29-43AC-8023-D80A23DC3E7E}" type="datetime1">
              <a:rPr lang="en-US" smtClean="0"/>
              <a:t>10/25/2025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749129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441FE4-F8B2-48DC-B7D4-69C966175052}" type="datetime1">
              <a:rPr lang="en-US" smtClean="0"/>
              <a:t>10/25/2025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636021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A21ACC55-319C-42B2-82A3-A1681959204B}"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1865285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CB9CFFF0-294E-47A3-9A2A-35E8188DAC94}"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9773761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C923D2-C7FA-43C0-B972-C6EEBB96613C}"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41030602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0DEDAA-AFA4-4522-AA55-53A7000B1C76}"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23958259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CB4DBE9-4BE5-4FE5-955B-8EBE1E968B6F}"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9751234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C36CBA8-9D90-4996-973E-008546B1C2EC}"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1277185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8699F2-4D1C-4395-887E-A26D312C0509}"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6063147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C1F4BD7-D12C-4637-A5B1-1749B816C376}"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186185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2922CC-10DC-4CA0-A2FE-99C060E39727}" type="datetime1">
              <a:rPr lang="en-US" smtClean="0"/>
              <a:t>10/25/2025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7815376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52AC29F-C9D5-41E3-B4E1-E12EB64216B8}" type="datetime1">
              <a:rPr lang="en-US" smtClean="0"/>
              <a:t>10/25/2025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14895438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2BB9F0-7BFF-42EE-B7D5-746C3FB819BB}" type="datetime1">
              <a:rPr lang="en-US" smtClean="0"/>
              <a:t>10/25/2025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936367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5D63B28-A098-4799-8BAD-AA9750CD083E}"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23374709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3F4DDC-30ED-4AE6-84FC-4B96DAE0E2FF}"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45013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5D46635-8E95-423B-9C0C-102FA32F1EFE}"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8138109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37FB8B-A52C-4170-A59D-4738C808BE82}"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77502385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5451DC4-4B8E-445F-8E7C-62EACA800D1D}"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82130891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75D95D-30EB-492E-BA6F-B44F505A2C33}"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85130435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1D30AD-1799-42B1-8701-7069817A28F5}"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2626939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73E7CE9-AD5A-4336-8082-C71AF366F34E}"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54106432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3758EAE-4FA7-4CBB-99BB-479545659ED1}" type="datetime1">
              <a:rPr lang="en-US" smtClean="0"/>
              <a:t>10/25/2025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84530034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B8F50B3-E673-49F6-B5BA-3ABF150456D9}" type="datetime1">
              <a:rPr lang="en-US" smtClean="0"/>
              <a:t>10/25/2025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1168617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E49191-9413-4807-B2A0-3AD2A69F134E}" type="datetime1">
              <a:rPr lang="en-US" smtClean="0"/>
              <a:t>10/25/2025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9694284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B9400D-1ADE-48A0-BCE9-C6A9E4A20452}"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8113589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3A041B-15AA-498E-9684-6FD331BE04E1}"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15748324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4F14EB5-A09E-4696-BFBA-97B4957791CA}"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66658705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90EB01-793D-43D3-9143-5757431178B3}"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479809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D093EE-1BD5-D407-4A87-16D14940EC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49BCF8C-A067-492F-5E39-E0685A2787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EF6763-FCE6-583C-4174-3BCC38F068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AABCD5-A642-416F-BC63-AF9D8E5056B2}" type="datetimeFigureOut">
              <a:rPr lang="en-US" smtClean="0"/>
              <a:t>10/25/2025</a:t>
            </a:fld>
            <a:endParaRPr lang="en-US"/>
          </a:p>
        </p:txBody>
      </p:sp>
      <p:sp>
        <p:nvSpPr>
          <p:cNvPr id="5" name="Footer Placeholder 4">
            <a:extLst>
              <a:ext uri="{FF2B5EF4-FFF2-40B4-BE49-F238E27FC236}">
                <a16:creationId xmlns:a16="http://schemas.microsoft.com/office/drawing/2014/main" id="{243DD05F-8663-F2B1-3B3C-CB4A7481F2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51F7004-0E94-42BA-C2CB-A8913CF803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937F56-AE87-466E-B734-1611DE9F29E5}" type="slidenum">
              <a:rPr lang="en-US" smtClean="0"/>
              <a:t>‹#›</a:t>
            </a:fld>
            <a:endParaRPr lang="en-US"/>
          </a:p>
        </p:txBody>
      </p:sp>
    </p:spTree>
    <p:extLst>
      <p:ext uri="{BB962C8B-B14F-4D97-AF65-F5344CB8AC3E}">
        <p14:creationId xmlns:p14="http://schemas.microsoft.com/office/powerpoint/2010/main" val="41850206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D998B7-BD2C-4A24-B467-68D4371E25DA}" type="datetime4">
              <a:rPr lang="en-US" smtClean="0"/>
              <a:t>October 25, 2025</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11347574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D6FB8C45-C5BB-4693-819E-DD67E875CC66}" type="datetime1">
              <a:rPr lang="en-US" smtClean="0"/>
              <a:t>10/25/2025</a:t>
            </a:fld>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3FDA976-B38A-4EC8-851D-4FD5675DB126}" type="slidenum">
              <a:rPr lang="en-US" smtClean="0"/>
              <a:t>‹#›</a:t>
            </a:fld>
            <a:endParaRPr lang="en-US"/>
          </a:p>
        </p:txBody>
      </p:sp>
    </p:spTree>
    <p:extLst>
      <p:ext uri="{BB962C8B-B14F-4D97-AF65-F5344CB8AC3E}">
        <p14:creationId xmlns:p14="http://schemas.microsoft.com/office/powerpoint/2010/main" val="1530909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F3AF44-F07B-42B4-B2F3-E9968597B309}" type="datetime1">
              <a:rPr lang="en-US" smtClean="0"/>
              <a:t>10/25/2025</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180830293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A26D24-9470-4223-A36A-AC2856C0E4D8}" type="datetime1">
              <a:rPr lang="en-US" smtClean="0"/>
              <a:t>10/25/2025</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FDA976-B38A-4EC8-851D-4FD5675DB126}" type="slidenum">
              <a:rPr lang="en-US" smtClean="0"/>
              <a:t>‹#›</a:t>
            </a:fld>
            <a:endParaRPr lang="en-US"/>
          </a:p>
        </p:txBody>
      </p:sp>
    </p:spTree>
    <p:extLst>
      <p:ext uri="{BB962C8B-B14F-4D97-AF65-F5344CB8AC3E}">
        <p14:creationId xmlns:p14="http://schemas.microsoft.com/office/powerpoint/2010/main" val="139121254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10.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8" Type="http://schemas.openxmlformats.org/officeDocument/2006/relationships/image" Target="../media/image180.png"/><Relationship Id="rId7" Type="http://schemas.openxmlformats.org/officeDocument/2006/relationships/customXml" Target="../ink/ink2.xml"/><Relationship Id="rId2" Type="http://schemas.openxmlformats.org/officeDocument/2006/relationships/customXml" Target="../ink/ink1.xml"/><Relationship Id="rId1" Type="http://schemas.openxmlformats.org/officeDocument/2006/relationships/slideLayout" Target="../slideLayouts/slideLayout13.xml"/><Relationship Id="rId6" Type="http://schemas.openxmlformats.org/officeDocument/2006/relationships/image" Target="../media/image170.png"/><Relationship Id="rId10" Type="http://schemas.openxmlformats.org/officeDocument/2006/relationships/image" Target="../media/image4.png"/><Relationship Id="rId9" Type="http://schemas.openxmlformats.org/officeDocument/2006/relationships/customXml" Target="../ink/ink3.xml"/></Relationships>
</file>

<file path=ppt/slides/_rels/slide24.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42.png"/><Relationship Id="rId1" Type="http://schemas.openxmlformats.org/officeDocument/2006/relationships/slideLayout" Target="../slideLayouts/slideLayout13.xml"/><Relationship Id="rId4" Type="http://schemas.openxmlformats.org/officeDocument/2006/relationships/image" Target="../media/image150.png"/></Relationships>
</file>

<file path=ppt/slides/_rels/slide25.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50.png"/></Relationships>
</file>

<file path=ppt/slides/_rels/slide26.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13" Type="http://schemas.openxmlformats.org/officeDocument/2006/relationships/image" Target="../media/image13.png"/><Relationship Id="rId18" Type="http://schemas.openxmlformats.org/officeDocument/2006/relationships/customXml" Target="../ink/ink16.xml"/><Relationship Id="rId26" Type="http://schemas.openxmlformats.org/officeDocument/2006/relationships/customXml" Target="../ink/ink20.xml"/><Relationship Id="rId39" Type="http://schemas.openxmlformats.org/officeDocument/2006/relationships/image" Target="../media/image27.png"/><Relationship Id="rId21" Type="http://schemas.openxmlformats.org/officeDocument/2006/relationships/image" Target="../media/image17.png"/><Relationship Id="rId34" Type="http://schemas.openxmlformats.org/officeDocument/2006/relationships/customXml" Target="../ink/ink24.xml"/><Relationship Id="rId7" Type="http://schemas.openxmlformats.org/officeDocument/2006/relationships/customXml" Target="../ink/ink10.xml"/><Relationship Id="rId12" Type="http://schemas.openxmlformats.org/officeDocument/2006/relationships/customXml" Target="../ink/ink13.xml"/><Relationship Id="rId17" Type="http://schemas.openxmlformats.org/officeDocument/2006/relationships/image" Target="../media/image15.png"/><Relationship Id="rId25" Type="http://schemas.openxmlformats.org/officeDocument/2006/relationships/image" Target="../media/image20.png"/><Relationship Id="rId33" Type="http://schemas.openxmlformats.org/officeDocument/2006/relationships/image" Target="../media/image24.png"/><Relationship Id="rId38" Type="http://schemas.openxmlformats.org/officeDocument/2006/relationships/customXml" Target="../ink/ink26.xml"/><Relationship Id="rId2" Type="http://schemas.openxmlformats.org/officeDocument/2006/relationships/image" Target="../media/image9.png"/><Relationship Id="rId16" Type="http://schemas.openxmlformats.org/officeDocument/2006/relationships/customXml" Target="../ink/ink15.xml"/><Relationship Id="rId20" Type="http://schemas.openxmlformats.org/officeDocument/2006/relationships/customXml" Target="../ink/ink17.xml"/><Relationship Id="rId29" Type="http://schemas.openxmlformats.org/officeDocument/2006/relationships/image" Target="../media/image22.png"/><Relationship Id="rId1" Type="http://schemas.openxmlformats.org/officeDocument/2006/relationships/slideLayout" Target="../slideLayouts/slideLayout13.xml"/><Relationship Id="rId6" Type="http://schemas.openxmlformats.org/officeDocument/2006/relationships/image" Target="../media/image10.png"/><Relationship Id="rId11" Type="http://schemas.openxmlformats.org/officeDocument/2006/relationships/image" Target="../media/image12.png"/><Relationship Id="rId24" Type="http://schemas.openxmlformats.org/officeDocument/2006/relationships/customXml" Target="../ink/ink19.xml"/><Relationship Id="rId32" Type="http://schemas.openxmlformats.org/officeDocument/2006/relationships/customXml" Target="../ink/ink23.xml"/><Relationship Id="rId37" Type="http://schemas.openxmlformats.org/officeDocument/2006/relationships/image" Target="../media/image26.png"/><Relationship Id="rId5" Type="http://schemas.openxmlformats.org/officeDocument/2006/relationships/customXml" Target="../ink/ink9.xml"/><Relationship Id="rId15" Type="http://schemas.openxmlformats.org/officeDocument/2006/relationships/image" Target="../media/image14.png"/><Relationship Id="rId23" Type="http://schemas.openxmlformats.org/officeDocument/2006/relationships/image" Target="../media/image18.png"/><Relationship Id="rId28" Type="http://schemas.openxmlformats.org/officeDocument/2006/relationships/customXml" Target="../ink/ink21.xml"/><Relationship Id="rId36" Type="http://schemas.openxmlformats.org/officeDocument/2006/relationships/customXml" Target="../ink/ink25.xml"/><Relationship Id="rId10" Type="http://schemas.openxmlformats.org/officeDocument/2006/relationships/customXml" Target="../ink/ink12.xml"/><Relationship Id="rId19" Type="http://schemas.openxmlformats.org/officeDocument/2006/relationships/image" Target="../media/image16.png"/><Relationship Id="rId31" Type="http://schemas.openxmlformats.org/officeDocument/2006/relationships/image" Target="../media/image23.png"/><Relationship Id="rId4" Type="http://schemas.openxmlformats.org/officeDocument/2006/relationships/image" Target="../media/image150.png"/><Relationship Id="rId9" Type="http://schemas.openxmlformats.org/officeDocument/2006/relationships/image" Target="../media/image11.png"/><Relationship Id="rId14" Type="http://schemas.openxmlformats.org/officeDocument/2006/relationships/customXml" Target="../ink/ink14.xml"/><Relationship Id="rId22" Type="http://schemas.openxmlformats.org/officeDocument/2006/relationships/customXml" Target="../ink/ink18.xml"/><Relationship Id="rId27" Type="http://schemas.openxmlformats.org/officeDocument/2006/relationships/image" Target="../media/image21.png"/><Relationship Id="rId30" Type="http://schemas.openxmlformats.org/officeDocument/2006/relationships/customXml" Target="../ink/ink22.xml"/><Relationship Id="rId35" Type="http://schemas.openxmlformats.org/officeDocument/2006/relationships/image" Target="../media/image25.png"/><Relationship Id="rId8" Type="http://schemas.openxmlformats.org/officeDocument/2006/relationships/customXml" Target="../ink/ink11.xml"/><Relationship Id="rId3" Type="http://schemas.openxmlformats.org/officeDocument/2006/relationships/customXml" Target="../ink/ink8.xml"/></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2" Type="http://schemas.openxmlformats.org/officeDocument/2006/relationships/image" Target="../media/image28.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6.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6.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6.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6.xml"/></Relationships>
</file>

<file path=ppt/slides/_rels/slide3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5.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2D7C513-1EB8-B463-ABA3-7E3BCAC2DD1B}"/>
              </a:ext>
            </a:extLst>
          </p:cNvPr>
          <p:cNvSpPr>
            <a:spLocks noGrp="1"/>
          </p:cNvSpPr>
          <p:nvPr>
            <p:ph type="subTitle" idx="1"/>
          </p:nvPr>
        </p:nvSpPr>
        <p:spPr>
          <a:xfrm>
            <a:off x="347871" y="636104"/>
            <a:ext cx="11569146" cy="4621696"/>
          </a:xfrm>
        </p:spPr>
        <p:txBody>
          <a:bodyPr>
            <a:normAutofit/>
          </a:bodyPr>
          <a:lstStyle/>
          <a:p>
            <a:pPr>
              <a:lnSpc>
                <a:spcPct val="150000"/>
              </a:lnSpc>
              <a:defRPr/>
            </a:pPr>
            <a:r>
              <a:rPr lang="en-US" altLang="en-US" b="1" dirty="0">
                <a:solidFill>
                  <a:srgbClr val="7030A0"/>
                </a:solidFill>
                <a:latin typeface="Times New Roman" panose="02020603050405020304" pitchFamily="18" charset="0"/>
                <a:cs typeface="Times New Roman" panose="02020603050405020304" pitchFamily="18" charset="0"/>
              </a:rPr>
              <a:t>Chemical Reaction Engineering II- Reactor Design (</a:t>
            </a:r>
            <a:r>
              <a:rPr lang="en-US" altLang="en-US" b="1" dirty="0" err="1">
                <a:solidFill>
                  <a:srgbClr val="7030A0"/>
                </a:solidFill>
                <a:latin typeface="Times New Roman" panose="02020603050405020304" pitchFamily="18" charset="0"/>
                <a:cs typeface="Times New Roman" panose="02020603050405020304" pitchFamily="18" charset="0"/>
              </a:rPr>
              <a:t>ChEg</a:t>
            </a:r>
            <a:r>
              <a:rPr lang="en-US" altLang="en-US" b="1" dirty="0">
                <a:solidFill>
                  <a:srgbClr val="7030A0"/>
                </a:solidFill>
                <a:latin typeface="Times New Roman" panose="02020603050405020304" pitchFamily="18" charset="0"/>
                <a:cs typeface="Times New Roman" panose="02020603050405020304" pitchFamily="18" charset="0"/>
              </a:rPr>
              <a:t> 4101)</a:t>
            </a:r>
          </a:p>
          <a:p>
            <a:pPr>
              <a:lnSpc>
                <a:spcPct val="150000"/>
              </a:lnSpc>
              <a:defRPr/>
            </a:pPr>
            <a:r>
              <a:rPr lang="en-US" b="1" dirty="0">
                <a:solidFill>
                  <a:srgbClr val="FF0000"/>
                </a:solidFill>
                <a:latin typeface="Times New Roman" panose="02020603050405020304" pitchFamily="18" charset="0"/>
                <a:cs typeface="Times New Roman" panose="02020603050405020304" pitchFamily="18" charset="0"/>
              </a:rPr>
              <a:t>Prerequisite:</a:t>
            </a:r>
            <a:r>
              <a:rPr lang="en-US" dirty="0">
                <a:solidFill>
                  <a:srgbClr val="FF0000"/>
                </a:solidFill>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Chemical Reaction Engineering I-Reaction Kinetics (ChEg3104)</a:t>
            </a:r>
            <a:endParaRPr lang="en-US" altLang="en-US" b="1" dirty="0">
              <a:solidFill>
                <a:srgbClr val="FF0000"/>
              </a:solidFill>
              <a:latin typeface="Times New Roman" panose="02020603050405020304" pitchFamily="18" charset="0"/>
              <a:cs typeface="Times New Roman" panose="02020603050405020304" pitchFamily="18" charset="0"/>
            </a:endParaRPr>
          </a:p>
          <a:p>
            <a:pPr>
              <a:lnSpc>
                <a:spcPct val="150000"/>
              </a:lnSpc>
              <a:defRPr/>
            </a:pPr>
            <a:r>
              <a:rPr lang="en-US"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Lecture 8: Design of Non-isothermal Ideal Continuous Stirred Tank Reactor </a:t>
            </a:r>
          </a:p>
          <a:p>
            <a:pPr>
              <a:lnSpc>
                <a:spcPct val="150000"/>
              </a:lnSpc>
              <a:defRPr/>
            </a:pPr>
            <a:r>
              <a:rPr lang="en-US" altLang="en-US" b="1" dirty="0">
                <a:latin typeface="Times New Roman" panose="02020603050405020304" pitchFamily="18" charset="0"/>
                <a:ea typeface="SimSun" panose="02010600030101010101" pitchFamily="2" charset="-122"/>
                <a:cs typeface="Times New Roman" panose="02020603050405020304" pitchFamily="18" charset="0"/>
              </a:rPr>
              <a:t>Week 8</a:t>
            </a:r>
            <a:endParaRPr lang="en-US" altLang="en-US" dirty="0">
              <a:latin typeface="Times New Roman" panose="02020603050405020304" pitchFamily="18" charset="0"/>
              <a:cs typeface="Times New Roman" panose="02020603050405020304" pitchFamily="18" charset="0"/>
            </a:endParaRPr>
          </a:p>
          <a:p>
            <a:pPr>
              <a:lnSpc>
                <a:spcPct val="150000"/>
              </a:lnSpc>
              <a:defRPr/>
            </a:pPr>
            <a:r>
              <a:rPr lang="en-US" altLang="en-US" b="1" dirty="0">
                <a:solidFill>
                  <a:srgbClr val="002060"/>
                </a:solidFill>
                <a:latin typeface="Times New Roman" panose="02020603050405020304" pitchFamily="18" charset="0"/>
                <a:cs typeface="Times New Roman" panose="02020603050405020304" pitchFamily="18" charset="0"/>
              </a:rPr>
              <a:t>Lecturer: Adamu </a:t>
            </a:r>
            <a:r>
              <a:rPr lang="en-US" altLang="en-US" b="1" dirty="0" err="1">
                <a:solidFill>
                  <a:srgbClr val="002060"/>
                </a:solidFill>
                <a:latin typeface="Times New Roman" panose="02020603050405020304" pitchFamily="18" charset="0"/>
                <a:cs typeface="Times New Roman" panose="02020603050405020304" pitchFamily="18" charset="0"/>
              </a:rPr>
              <a:t>Esubalew</a:t>
            </a:r>
            <a:r>
              <a:rPr lang="en-US" altLang="en-US" b="1" dirty="0">
                <a:solidFill>
                  <a:srgbClr val="002060"/>
                </a:solidFill>
                <a:latin typeface="Times New Roman" panose="02020603050405020304" pitchFamily="18" charset="0"/>
                <a:cs typeface="Times New Roman" panose="02020603050405020304" pitchFamily="18" charset="0"/>
              </a:rPr>
              <a:t> (PhD, </a:t>
            </a:r>
            <a:r>
              <a:rPr lang="en-US" altLang="en-US" b="1" dirty="0" err="1">
                <a:solidFill>
                  <a:srgbClr val="002060"/>
                </a:solidFill>
                <a:latin typeface="Times New Roman" panose="02020603050405020304" pitchFamily="18" charset="0"/>
                <a:cs typeface="Times New Roman" panose="02020603050405020304" pitchFamily="18" charset="0"/>
              </a:rPr>
              <a:t>ChEg</a:t>
            </a:r>
            <a:r>
              <a:rPr lang="en-US" altLang="en-US" b="1" dirty="0">
                <a:solidFill>
                  <a:srgbClr val="002060"/>
                </a:solidFill>
                <a:latin typeface="Times New Roman" panose="02020603050405020304" pitchFamily="18" charset="0"/>
                <a:cs typeface="Times New Roman" panose="02020603050405020304" pitchFamily="18" charset="0"/>
              </a:rPr>
              <a:t>)  </a:t>
            </a:r>
          </a:p>
          <a:p>
            <a:pPr>
              <a:lnSpc>
                <a:spcPct val="150000"/>
              </a:lnSpc>
              <a:defRPr/>
            </a:pPr>
            <a:r>
              <a:rPr lang="en-US" altLang="en-US" b="1" dirty="0">
                <a:solidFill>
                  <a:prstClr val="black"/>
                </a:solidFill>
                <a:latin typeface="Times New Roman" panose="02020603050405020304" pitchFamily="18" charset="0"/>
                <a:cs typeface="Times New Roman" panose="02020603050405020304" pitchFamily="18" charset="0"/>
              </a:rPr>
              <a:t>Addis Ababa,  Ethiopia </a:t>
            </a:r>
            <a:endParaRPr lang="en-US" altLang="en-US" dirty="0">
              <a:solidFill>
                <a:srgbClr val="002060"/>
              </a:solidFill>
              <a:latin typeface="Times New Roman" panose="02020603050405020304" pitchFamily="18" charset="0"/>
              <a:cs typeface="Times New Roman" panose="02020603050405020304" pitchFamily="18" charset="0"/>
            </a:endParaRPr>
          </a:p>
          <a:p>
            <a:endParaRPr lang="en-US" dirty="0"/>
          </a:p>
        </p:txBody>
      </p:sp>
      <p:cxnSp>
        <p:nvCxnSpPr>
          <p:cNvPr id="4" name="Straight Connector 3">
            <a:extLst>
              <a:ext uri="{FF2B5EF4-FFF2-40B4-BE49-F238E27FC236}">
                <a16:creationId xmlns:a16="http://schemas.microsoft.com/office/drawing/2014/main" id="{7BCC49C2-D77D-9890-72AD-22181D93933D}"/>
              </a:ext>
            </a:extLst>
          </p:cNvPr>
          <p:cNvCxnSpPr>
            <a:cxnSpLocks/>
          </p:cNvCxnSpPr>
          <p:nvPr/>
        </p:nvCxnSpPr>
        <p:spPr>
          <a:xfrm>
            <a:off x="-96079" y="6115878"/>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5" name="Slide Number Placeholder 5">
            <a:extLst>
              <a:ext uri="{FF2B5EF4-FFF2-40B4-BE49-F238E27FC236}">
                <a16:creationId xmlns:a16="http://schemas.microsoft.com/office/drawing/2014/main" id="{D8D9AEC3-A6E3-885E-1472-BCFF74839D8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2" name="Straight Connector 1">
            <a:extLst>
              <a:ext uri="{FF2B5EF4-FFF2-40B4-BE49-F238E27FC236}">
                <a16:creationId xmlns:a16="http://schemas.microsoft.com/office/drawing/2014/main" id="{3363EC7A-0BE5-5C49-6F3E-F5CBA24B5983}"/>
              </a:ext>
            </a:extLst>
          </p:cNvPr>
          <p:cNvCxnSpPr>
            <a:cxnSpLocks/>
          </p:cNvCxnSpPr>
          <p:nvPr/>
        </p:nvCxnSpPr>
        <p:spPr>
          <a:xfrm>
            <a:off x="-96079" y="49364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6241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6B3ED-BB09-3FAF-D517-C6879C882BE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EBDAE5D-0E8A-14ED-F6EB-3CF40118B851}"/>
              </a:ext>
            </a:extLst>
          </p:cNvPr>
          <p:cNvSpPr/>
          <p:nvPr/>
        </p:nvSpPr>
        <p:spPr>
          <a:xfrm>
            <a:off x="367748" y="838200"/>
            <a:ext cx="11698355" cy="4539191"/>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the end of the lecture, you will be able to:</a:t>
            </a:r>
          </a:p>
          <a:p>
            <a:pPr marL="457200" marR="0" lvl="0" indent="-4572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the characteristics of non-isothermal continuous stirred tank reactor (CSTR),</a:t>
            </a:r>
          </a:p>
          <a:p>
            <a:pPr marL="457200" marR="0" lvl="0" indent="-4572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800" dirty="0">
                <a:latin typeface="Times New Roman" panose="02020603050405020304" pitchFamily="18" charset="0"/>
                <a:cs typeface="Times New Roman" panose="02020603050405020304" pitchFamily="18" charset="0"/>
              </a:rPr>
              <a:t>identify the design parameters for non- isothermal CSTR,</a:t>
            </a:r>
            <a:endParaRPr lang="en-US" sz="2800" dirty="0">
              <a:solidFill>
                <a:prstClr val="black"/>
              </a:solidFill>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800" dirty="0">
                <a:solidFill>
                  <a:prstClr val="black"/>
                </a:solidFill>
                <a:latin typeface="Times New Roman" panose="02020603050405020304" pitchFamily="18" charset="0"/>
                <a:cs typeface="Times New Roman" panose="02020603050405020304" pitchFamily="18" charset="0"/>
              </a:rPr>
              <a:t>explain the performance measures for non- isothermal CSTR, and</a:t>
            </a:r>
          </a:p>
          <a:p>
            <a:pPr marL="457200" marR="0" lvl="0" indent="-4572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design non-isothermal ideal CSTR using materials and energy balance equations.</a:t>
            </a:r>
          </a:p>
        </p:txBody>
      </p:sp>
      <p:sp>
        <p:nvSpPr>
          <p:cNvPr id="6" name="Slide Number Placeholder 5">
            <a:extLst>
              <a:ext uri="{FF2B5EF4-FFF2-40B4-BE49-F238E27FC236}">
                <a16:creationId xmlns:a16="http://schemas.microsoft.com/office/drawing/2014/main" id="{D28D088E-2994-4724-FDC5-3EBE965A52E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A77A13B4-4228-BD01-355B-5CF22B26BF3B}"/>
              </a:ext>
            </a:extLst>
          </p:cNvPr>
          <p:cNvCxnSpPr>
            <a:cxnSpLocks/>
          </p:cNvCxnSpPr>
          <p:nvPr/>
        </p:nvCxnSpPr>
        <p:spPr>
          <a:xfrm>
            <a:off x="-69574" y="838200"/>
            <a:ext cx="12384157"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0E0D1F73-468A-0C98-D343-F56E94F52AD4}"/>
              </a:ext>
            </a:extLst>
          </p:cNvPr>
          <p:cNvCxnSpPr>
            <a:cxnSpLocks/>
          </p:cNvCxnSpPr>
          <p:nvPr/>
        </p:nvCxnSpPr>
        <p:spPr>
          <a:xfrm>
            <a:off x="-69574" y="6231835"/>
            <a:ext cx="12384157"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TextBox 3">
            <a:extLst>
              <a:ext uri="{FF2B5EF4-FFF2-40B4-BE49-F238E27FC236}">
                <a16:creationId xmlns:a16="http://schemas.microsoft.com/office/drawing/2014/main" id="{B837E0A8-1833-6F2D-D45F-C3DB9442E3DA}"/>
              </a:ext>
            </a:extLst>
          </p:cNvPr>
          <p:cNvSpPr txBox="1"/>
          <p:nvPr/>
        </p:nvSpPr>
        <p:spPr>
          <a:xfrm>
            <a:off x="2286001" y="184989"/>
            <a:ext cx="6705599"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learning outcomes</a:t>
            </a:r>
          </a:p>
        </p:txBody>
      </p:sp>
    </p:spTree>
    <p:extLst>
      <p:ext uri="{BB962C8B-B14F-4D97-AF65-F5344CB8AC3E}">
        <p14:creationId xmlns:p14="http://schemas.microsoft.com/office/powerpoint/2010/main" val="961471117"/>
      </p:ext>
    </p:extLst>
  </p:cSld>
  <p:clrMapOvr>
    <a:masterClrMapping/>
  </p:clrMapOvr>
  <mc:AlternateContent xmlns:mc="http://schemas.openxmlformats.org/markup-compatibility/2006" xmlns:p14="http://schemas.microsoft.com/office/powerpoint/2010/main">
    <mc:Choice Requires="p14">
      <p:transition spd="slow" p14:dur="2000" advTm="31840"/>
    </mc:Choice>
    <mc:Fallback xmlns="">
      <p:transition spd="slow" advTm="318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BF661-300A-1593-6614-24D94BE2A68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C76C2B5-3236-CB98-24CA-907AAD7A65B2}"/>
              </a:ext>
            </a:extLst>
          </p:cNvPr>
          <p:cNvSpPr/>
          <p:nvPr/>
        </p:nvSpPr>
        <p:spPr>
          <a:xfrm>
            <a:off x="1897546" y="134316"/>
            <a:ext cx="8610600" cy="74251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Presentation outlines </a:t>
            </a: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Slide Number Placeholder 5">
            <a:extLst>
              <a:ext uri="{FF2B5EF4-FFF2-40B4-BE49-F238E27FC236}">
                <a16:creationId xmlns:a16="http://schemas.microsoft.com/office/drawing/2014/main" id="{5BBBB1F2-29A9-8FC3-07BA-BF18941947FA}"/>
              </a:ext>
            </a:extLst>
          </p:cNvPr>
          <p:cNvSpPr>
            <a:spLocks noGrp="1"/>
          </p:cNvSpPr>
          <p:nvPr>
            <p:ph type="sldNum" sz="quarter" idx="12"/>
          </p:nvPr>
        </p:nvSpPr>
        <p:spPr>
          <a:xfrm>
            <a:off x="1421295" y="6373974"/>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02552405-2DB8-9044-759D-90AB1A17E3B7}"/>
              </a:ext>
            </a:extLst>
          </p:cNvPr>
          <p:cNvCxnSpPr>
            <a:cxnSpLocks/>
          </p:cNvCxnSpPr>
          <p:nvPr/>
        </p:nvCxnSpPr>
        <p:spPr>
          <a:xfrm>
            <a:off x="-69574" y="816133"/>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F53DD824-EB9E-B6DB-278F-D2AA3AD23466}"/>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3" name="Rectangle 2">
            <a:extLst>
              <a:ext uri="{FF2B5EF4-FFF2-40B4-BE49-F238E27FC236}">
                <a16:creationId xmlns:a16="http://schemas.microsoft.com/office/drawing/2014/main" id="{FE4D9607-B42B-5249-B853-213A39CD3040}"/>
              </a:ext>
            </a:extLst>
          </p:cNvPr>
          <p:cNvSpPr/>
          <p:nvPr/>
        </p:nvSpPr>
        <p:spPr>
          <a:xfrm>
            <a:off x="1719469" y="1087875"/>
            <a:ext cx="9823173" cy="3981475"/>
          </a:xfrm>
          <a:prstGeom prst="rect">
            <a:avLst/>
          </a:prstGeom>
        </p:spPr>
        <p:txBody>
          <a:bodyPr wrap="square">
            <a:spAutoFit/>
          </a:bodyPr>
          <a:lstStyle/>
          <a:p>
            <a:pPr marL="457200" marR="0" lvl="0" indent="-457200" algn="l"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7030A0"/>
                </a:solidFill>
                <a:effectLst/>
                <a:uLnTx/>
                <a:uFillTx/>
                <a:latin typeface="Times New Roman" panose="02020603050405020304" pitchFamily="18" charset="0"/>
                <a:ea typeface="SimSun" panose="02010600030101010101" pitchFamily="2" charset="-122"/>
                <a:cs typeface="Times New Roman" panose="02020603050405020304" pitchFamily="18" charset="0"/>
              </a:rPr>
              <a:t>Introduction to non-isothermal continuous stirred tank reactor (CSTR)</a:t>
            </a:r>
          </a:p>
          <a:p>
            <a:pPr marL="457200" marR="0" lvl="0" indent="-457200" algn="l"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7030A0"/>
                </a:solidFill>
                <a:effectLst/>
                <a:uLnTx/>
                <a:uFillTx/>
                <a:latin typeface="Times New Roman" panose="02020603050405020304" pitchFamily="18" charset="0"/>
                <a:ea typeface="SimSun" panose="02010600030101010101" pitchFamily="2" charset="-122"/>
                <a:cs typeface="Times New Roman" panose="02020603050405020304" pitchFamily="18" charset="0"/>
              </a:rPr>
              <a:t>Design parameters for non-isothermal CSTR </a:t>
            </a:r>
          </a:p>
          <a:p>
            <a:pPr marL="457200" marR="0" lvl="0" indent="-457200" algn="l"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7030A0"/>
                </a:solidFill>
                <a:effectLst/>
                <a:uLnTx/>
                <a:uFillTx/>
                <a:latin typeface="Times New Roman" panose="02020603050405020304" pitchFamily="18" charset="0"/>
                <a:ea typeface="SimSun" panose="02010600030101010101" pitchFamily="2" charset="-122"/>
                <a:cs typeface="Times New Roman" panose="02020603050405020304" pitchFamily="18" charset="0"/>
              </a:rPr>
              <a:t>Performance measures for non-isothermal  CSTR</a:t>
            </a:r>
          </a:p>
          <a:p>
            <a:pPr marL="457200" marR="0" lvl="0" indent="-457200" algn="l"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7030A0"/>
                </a:solidFill>
                <a:effectLst/>
                <a:uLnTx/>
                <a:uFillTx/>
                <a:latin typeface="Times New Roman" panose="02020603050405020304" pitchFamily="18" charset="0"/>
                <a:ea typeface="SimSun" panose="02010600030101010101" pitchFamily="2" charset="-122"/>
                <a:cs typeface="Times New Roman" panose="02020603050405020304" pitchFamily="18" charset="0"/>
              </a:rPr>
              <a:t>Design of non-isothermal ideal CSTR using materials and energy balance equations  </a:t>
            </a:r>
          </a:p>
          <a:p>
            <a:pPr marL="457200" marR="0" lvl="0" indent="-457200" algn="l"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7030A0"/>
                </a:solidFill>
                <a:effectLst/>
                <a:uLnTx/>
                <a:uFillTx/>
                <a:latin typeface="Times New Roman" panose="02020603050405020304" pitchFamily="18" charset="0"/>
                <a:ea typeface="SimSun" panose="02010600030101010101" pitchFamily="2" charset="-122"/>
                <a:cs typeface="Times New Roman" panose="02020603050405020304" pitchFamily="18" charset="0"/>
              </a:rPr>
              <a:t>Summary </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alt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24881319"/>
      </p:ext>
    </p:extLst>
  </p:cSld>
  <p:clrMapOvr>
    <a:masterClrMapping/>
  </p:clrMapOvr>
  <mc:AlternateContent xmlns:mc="http://schemas.openxmlformats.org/markup-compatibility/2006" xmlns:p14="http://schemas.microsoft.com/office/powerpoint/2010/main">
    <mc:Choice Requires="p14">
      <p:transition spd="slow" p14:dur="2000" advTm="60289"/>
    </mc:Choice>
    <mc:Fallback xmlns="">
      <p:transition spd="slow" advTm="602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40A1-31FA-C9A8-1276-849FBCBC3EDA}"/>
              </a:ext>
            </a:extLst>
          </p:cNvPr>
          <p:cNvSpPr>
            <a:spLocks noGrp="1"/>
          </p:cNvSpPr>
          <p:nvPr>
            <p:ph type="title"/>
          </p:nvPr>
        </p:nvSpPr>
        <p:spPr>
          <a:xfrm>
            <a:off x="327991" y="136524"/>
            <a:ext cx="10972800" cy="457198"/>
          </a:xfrm>
        </p:spPr>
        <p:txBody>
          <a:bodyPr>
            <a:noAutofit/>
          </a:bodyPr>
          <a:lstStyle/>
          <a:p>
            <a:pPr algn="just"/>
            <a:r>
              <a:rPr lang="en-US" sz="3200" b="1" dirty="0">
                <a:solidFill>
                  <a:srgbClr val="0070C0"/>
                </a:solidFill>
                <a:latin typeface="Times New Roman" panose="02020603050405020304" pitchFamily="18" charset="0"/>
                <a:cs typeface="Times New Roman" panose="02020603050405020304" pitchFamily="18" charset="0"/>
              </a:rPr>
              <a:t>8.1 Introduction to non-isothermal CSTR</a:t>
            </a:r>
          </a:p>
        </p:txBody>
      </p:sp>
      <p:sp>
        <p:nvSpPr>
          <p:cNvPr id="3" name="Content Placeholder 2">
            <a:extLst>
              <a:ext uri="{FF2B5EF4-FFF2-40B4-BE49-F238E27FC236}">
                <a16:creationId xmlns:a16="http://schemas.microsoft.com/office/drawing/2014/main" id="{D98D3592-9C51-82A9-F0CF-CB6D09D49834}"/>
              </a:ext>
            </a:extLst>
          </p:cNvPr>
          <p:cNvSpPr>
            <a:spLocks noGrp="1"/>
          </p:cNvSpPr>
          <p:nvPr>
            <p:ph idx="1"/>
          </p:nvPr>
        </p:nvSpPr>
        <p:spPr>
          <a:xfrm>
            <a:off x="327991" y="563197"/>
            <a:ext cx="11767931" cy="5562967"/>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Non-isothermal CSTR</a:t>
            </a:r>
            <a:r>
              <a:rPr lang="en-US" sz="2400" dirty="0">
                <a:latin typeface="Times New Roman" panose="02020603050405020304" pitchFamily="18" charset="0"/>
                <a:cs typeface="Times New Roman" panose="02020603050405020304" pitchFamily="18" charset="0"/>
              </a:rPr>
              <a:t>: It is a type of chemical reactor where the reaction takes place continuously, and the temperature within the reactor is not maintained at a constant level.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contents of the reactor are mixed thoroughly using an agitator or stirrer, which  promotes  </a:t>
            </a:r>
            <a:r>
              <a:rPr lang="en-US" sz="2400" b="1" dirty="0">
                <a:latin typeface="Times New Roman" panose="02020603050405020304" pitchFamily="18" charset="0"/>
                <a:cs typeface="Times New Roman" panose="02020603050405020304" pitchFamily="18" charset="0"/>
              </a:rPr>
              <a:t>uniform distribution </a:t>
            </a:r>
            <a:r>
              <a:rPr lang="en-US" sz="2400" dirty="0">
                <a:latin typeface="Times New Roman" panose="02020603050405020304" pitchFamily="18" charset="0"/>
                <a:cs typeface="Times New Roman" panose="02020603050405020304" pitchFamily="18" charset="0"/>
              </a:rPr>
              <a:t>of </a:t>
            </a:r>
            <a:r>
              <a:rPr lang="en-US" sz="2400" b="1" dirty="0">
                <a:latin typeface="Times New Roman" panose="02020603050405020304" pitchFamily="18" charset="0"/>
                <a:cs typeface="Times New Roman" panose="02020603050405020304" pitchFamily="18" charset="0"/>
              </a:rPr>
              <a:t>temperature</a:t>
            </a:r>
            <a:r>
              <a:rPr lang="en-US" sz="2400" dirty="0">
                <a:latin typeface="Times New Roman" panose="02020603050405020304" pitchFamily="18" charset="0"/>
                <a:cs typeface="Times New Roman" panose="02020603050405020304" pitchFamily="18" charset="0"/>
              </a:rPr>
              <a:t> and </a:t>
            </a:r>
            <a:r>
              <a:rPr lang="en-US" sz="2400" b="1" dirty="0">
                <a:latin typeface="Times New Roman" panose="02020603050405020304" pitchFamily="18" charset="0"/>
                <a:cs typeface="Times New Roman" panose="02020603050405020304" pitchFamily="18" charset="0"/>
              </a:rPr>
              <a:t>concentration</a:t>
            </a:r>
            <a:r>
              <a:rPr lang="en-US" sz="2400" dirty="0">
                <a:latin typeface="Times New Roman" panose="02020603050405020304" pitchFamily="18" charset="0"/>
                <a:cs typeface="Times New Roman" panose="02020603050405020304" pitchFamily="18" charset="0"/>
              </a:rPr>
              <a:t> throughout the reactor.</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Figure 8.1 </a:t>
            </a:r>
            <a:r>
              <a:rPr lang="en-US" sz="2400" dirty="0">
                <a:latin typeface="Times New Roman" panose="02020603050405020304" pitchFamily="18" charset="0"/>
                <a:cs typeface="Times New Roman" panose="02020603050405020304" pitchFamily="18" charset="0"/>
              </a:rPr>
              <a:t>depicts the  feed enters to CSTR and the product leaves from it </a:t>
            </a:r>
            <a:r>
              <a:rPr lang="en-US" sz="2400" b="1" dirty="0">
                <a:solidFill>
                  <a:schemeClr val="tx2"/>
                </a:solidFill>
                <a:latin typeface="Times New Roman" panose="02020603050405020304" pitchFamily="18" charset="0"/>
                <a:cs typeface="Times New Roman" panose="02020603050405020304" pitchFamily="18" charset="0"/>
              </a:rPr>
              <a:t>(</a:t>
            </a:r>
            <a:r>
              <a:rPr lang="en-US" sz="2400" b="1" dirty="0" err="1">
                <a:solidFill>
                  <a:schemeClr val="tx2"/>
                </a:solidFill>
                <a:latin typeface="Times New Roman" panose="02020603050405020304" pitchFamily="18" charset="0"/>
                <a:cs typeface="Times New Roman" panose="02020603050405020304" pitchFamily="18" charset="0"/>
              </a:rPr>
              <a:t>Levenspiel</a:t>
            </a:r>
            <a:r>
              <a:rPr lang="en-US" sz="2400" b="1" dirty="0">
                <a:solidFill>
                  <a:schemeClr val="tx2"/>
                </a:solidFill>
                <a:latin typeface="Times New Roman" panose="02020603050405020304" pitchFamily="18" charset="0"/>
                <a:cs typeface="Times New Roman" panose="02020603050405020304" pitchFamily="18" charset="0"/>
              </a:rPr>
              <a:t>, 2011, pg.90).  </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FC78D9D7-F7CE-DCC4-06D9-BEF372B639D7}"/>
              </a:ext>
            </a:extLst>
          </p:cNvPr>
          <p:cNvSpPr>
            <a:spLocks noGrp="1"/>
          </p:cNvSpPr>
          <p:nvPr>
            <p:ph type="sldNum" sz="quarter" idx="12"/>
          </p:nvPr>
        </p:nvSpPr>
        <p:spPr/>
        <p:txBody>
          <a:bodyPr/>
          <a:lstStyle/>
          <a:p>
            <a:fld id="{919B44EC-D1D5-489E-90E0-E768BB02DA9D}" type="slidenum">
              <a:rPr lang="en-US" smtClean="0"/>
              <a:t>4</a:t>
            </a:fld>
            <a:endParaRPr lang="en-US"/>
          </a:p>
        </p:txBody>
      </p:sp>
      <p:cxnSp>
        <p:nvCxnSpPr>
          <p:cNvPr id="5" name="Straight Connector 4">
            <a:extLst>
              <a:ext uri="{FF2B5EF4-FFF2-40B4-BE49-F238E27FC236}">
                <a16:creationId xmlns:a16="http://schemas.microsoft.com/office/drawing/2014/main" id="{9E185516-EE95-F389-9238-197AE3D97760}"/>
              </a:ext>
            </a:extLst>
          </p:cNvPr>
          <p:cNvCxnSpPr>
            <a:cxnSpLocks/>
          </p:cNvCxnSpPr>
          <p:nvPr/>
        </p:nvCxnSpPr>
        <p:spPr>
          <a:xfrm>
            <a:off x="-69574" y="578459"/>
            <a:ext cx="12261574" cy="0"/>
          </a:xfrm>
          <a:prstGeom prst="line">
            <a:avLst/>
          </a:prstGeom>
        </p:spPr>
        <p:style>
          <a:lnRef idx="3">
            <a:schemeClr val="accent1"/>
          </a:lnRef>
          <a:fillRef idx="0">
            <a:schemeClr val="accent1"/>
          </a:fillRef>
          <a:effectRef idx="2">
            <a:schemeClr val="accent1"/>
          </a:effectRef>
          <a:fontRef idx="minor">
            <a:schemeClr val="tx1"/>
          </a:fontRef>
        </p:style>
      </p:cxnSp>
      <p:pic>
        <p:nvPicPr>
          <p:cNvPr id="6" name="Picture 5">
            <a:extLst>
              <a:ext uri="{FF2B5EF4-FFF2-40B4-BE49-F238E27FC236}">
                <a16:creationId xmlns:a16="http://schemas.microsoft.com/office/drawing/2014/main" id="{776B393F-0D96-BDF8-7FD0-AA2AAF531E2E}"/>
              </a:ext>
            </a:extLst>
          </p:cNvPr>
          <p:cNvPicPr>
            <a:picLocks noChangeAspect="1"/>
          </p:cNvPicPr>
          <p:nvPr/>
        </p:nvPicPr>
        <p:blipFill>
          <a:blip r:embed="rId2"/>
          <a:srcRect l="-1" t="8766" r="-2397"/>
          <a:stretch>
            <a:fillRect/>
          </a:stretch>
        </p:blipFill>
        <p:spPr>
          <a:xfrm>
            <a:off x="2254527" y="3605333"/>
            <a:ext cx="2556011" cy="2218975"/>
          </a:xfrm>
          <a:prstGeom prst="rect">
            <a:avLst/>
          </a:prstGeom>
        </p:spPr>
      </p:pic>
      <p:cxnSp>
        <p:nvCxnSpPr>
          <p:cNvPr id="7" name="Straight Connector 6">
            <a:extLst>
              <a:ext uri="{FF2B5EF4-FFF2-40B4-BE49-F238E27FC236}">
                <a16:creationId xmlns:a16="http://schemas.microsoft.com/office/drawing/2014/main" id="{60C9F95B-3D40-D9BC-08CF-F7BEA6FCC8F5}"/>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34EB23FF-82BA-D380-F8AB-54F780365253}"/>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a:t>
            </a:fld>
            <a:endParaRPr lang="en-US" b="1" dirty="0">
              <a:solidFill>
                <a:prstClr val="black"/>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16E4482-8E88-8781-8313-2F06658BD44C}"/>
              </a:ext>
            </a:extLst>
          </p:cNvPr>
          <p:cNvSpPr txBox="1"/>
          <p:nvPr/>
        </p:nvSpPr>
        <p:spPr>
          <a:xfrm>
            <a:off x="546651" y="5790924"/>
            <a:ext cx="6887817"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8.1</a:t>
            </a:r>
            <a:r>
              <a:rPr lang="en-US" sz="2400" dirty="0">
                <a:latin typeface="Times New Roman" panose="02020603050405020304" pitchFamily="18" charset="0"/>
                <a:cs typeface="Times New Roman" panose="02020603050405020304" pitchFamily="18" charset="0"/>
              </a:rPr>
              <a:t>. CSTR  with its feed and product streams  </a:t>
            </a:r>
          </a:p>
        </p:txBody>
      </p:sp>
    </p:spTree>
    <p:extLst>
      <p:ext uri="{BB962C8B-B14F-4D97-AF65-F5344CB8AC3E}">
        <p14:creationId xmlns:p14="http://schemas.microsoft.com/office/powerpoint/2010/main" val="20597789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3F940-4D33-E52A-56DC-52AF336776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0B55A3-FE95-8B48-E18C-29F41BF83351}"/>
              </a:ext>
            </a:extLst>
          </p:cNvPr>
          <p:cNvSpPr>
            <a:spLocks noGrp="1"/>
          </p:cNvSpPr>
          <p:nvPr>
            <p:ph type="title"/>
          </p:nvPr>
        </p:nvSpPr>
        <p:spPr>
          <a:xfrm>
            <a:off x="725556" y="136524"/>
            <a:ext cx="10972800" cy="457198"/>
          </a:xfrm>
        </p:spPr>
        <p:txBody>
          <a:bodyPr>
            <a:noAutofit/>
          </a:bodyPr>
          <a:lstStyle/>
          <a:p>
            <a:pPr algn="just"/>
            <a:r>
              <a:rPr lang="en-US" sz="3200" b="1" dirty="0">
                <a:solidFill>
                  <a:srgbClr val="0070C0"/>
                </a:solidFill>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C00A397A-AC65-A0EC-0543-B4879A503E02}"/>
              </a:ext>
            </a:extLst>
          </p:cNvPr>
          <p:cNvSpPr>
            <a:spLocks noGrp="1"/>
          </p:cNvSpPr>
          <p:nvPr>
            <p:ph idx="1"/>
          </p:nvPr>
        </p:nvSpPr>
        <p:spPr>
          <a:xfrm>
            <a:off x="424069" y="619097"/>
            <a:ext cx="11767931" cy="5562967"/>
          </a:xfrm>
        </p:spPr>
        <p:txBody>
          <a:bodyPr>
            <a:normAutofit/>
          </a:bodyPr>
          <a:lstStyle/>
          <a:p>
            <a:pPr marL="0" indent="0" algn="just">
              <a:buNone/>
            </a:pPr>
            <a:r>
              <a:rPr lang="en-US" sz="2500" dirty="0">
                <a:latin typeface="Times New Roman" panose="02020603050405020304" pitchFamily="18" charset="0"/>
                <a:cs typeface="Times New Roman" panose="02020603050405020304" pitchFamily="18" charset="0"/>
              </a:rPr>
              <a:t>For non-isothermal CSTR, the heat transfer occurs either to the reactor  or from the reactor using heat exchanger, cooling or heating jackets or coils to manage the temperature effectively. </a:t>
            </a:r>
          </a:p>
          <a:p>
            <a:pPr marL="0" indent="0" algn="just">
              <a:buNone/>
            </a:pPr>
            <a:r>
              <a:rPr lang="en-US" sz="2500" dirty="0">
                <a:latin typeface="Times New Roman" panose="02020603050405020304" pitchFamily="18" charset="0"/>
                <a:cs typeface="Times New Roman" panose="02020603050405020304" pitchFamily="18" charset="0"/>
              </a:rPr>
              <a:t>The reactants are fed into the reactor and products  are removed simultaneously, which ensures a steady state operation.</a:t>
            </a:r>
          </a:p>
          <a:p>
            <a:pPr marL="0" indent="0" algn="just">
              <a:buNone/>
            </a:pPr>
            <a:r>
              <a:rPr lang="en-US" sz="2400" b="1" dirty="0">
                <a:latin typeface="Times New Roman" panose="02020603050405020304" pitchFamily="18" charset="0"/>
                <a:cs typeface="Times New Roman" panose="02020603050405020304" pitchFamily="18" charset="0"/>
              </a:rPr>
              <a:t>Figure 8.2 </a:t>
            </a:r>
            <a:r>
              <a:rPr lang="en-US" sz="2400" dirty="0">
                <a:latin typeface="Times New Roman" panose="02020603050405020304" pitchFamily="18" charset="0"/>
                <a:cs typeface="Times New Roman" panose="02020603050405020304" pitchFamily="18" charset="0"/>
              </a:rPr>
              <a:t>shows the flow of materials and energy for non-isothermal CSTR.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C2F0BBE3-F589-106E-E1E7-C887FEBDAD1C}"/>
              </a:ext>
            </a:extLst>
          </p:cNvPr>
          <p:cNvSpPr>
            <a:spLocks noGrp="1"/>
          </p:cNvSpPr>
          <p:nvPr>
            <p:ph type="sldNum" sz="quarter" idx="12"/>
          </p:nvPr>
        </p:nvSpPr>
        <p:spPr/>
        <p:txBody>
          <a:bodyPr/>
          <a:lstStyle/>
          <a:p>
            <a:fld id="{919B44EC-D1D5-489E-90E0-E768BB02DA9D}" type="slidenum">
              <a:rPr lang="en-US" smtClean="0"/>
              <a:t>5</a:t>
            </a:fld>
            <a:endParaRPr lang="en-US"/>
          </a:p>
        </p:txBody>
      </p:sp>
      <p:cxnSp>
        <p:nvCxnSpPr>
          <p:cNvPr id="5" name="Straight Connector 4">
            <a:extLst>
              <a:ext uri="{FF2B5EF4-FFF2-40B4-BE49-F238E27FC236}">
                <a16:creationId xmlns:a16="http://schemas.microsoft.com/office/drawing/2014/main" id="{82A11C6C-5C6E-A2A9-D605-B62DA706795C}"/>
              </a:ext>
            </a:extLst>
          </p:cNvPr>
          <p:cNvCxnSpPr>
            <a:cxnSpLocks/>
          </p:cNvCxnSpPr>
          <p:nvPr/>
        </p:nvCxnSpPr>
        <p:spPr>
          <a:xfrm>
            <a:off x="-69574" y="593722"/>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5CF501FF-F1E1-893F-5FFF-80657795760F}"/>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7BCFFD90-1E72-8C91-7BA8-AA9B71D573C7}"/>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5</a:t>
            </a:fld>
            <a:endParaRPr lang="en-US" b="1" dirty="0">
              <a:solidFill>
                <a:prstClr val="black"/>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FA47D6B-F46C-F826-DD6E-B344188C910D}"/>
              </a:ext>
            </a:extLst>
          </p:cNvPr>
          <p:cNvSpPr txBox="1"/>
          <p:nvPr/>
        </p:nvSpPr>
        <p:spPr>
          <a:xfrm>
            <a:off x="546651" y="5777238"/>
            <a:ext cx="8190949"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8.2</a:t>
            </a:r>
            <a:r>
              <a:rPr lang="en-US" sz="2400" dirty="0">
                <a:latin typeface="Times New Roman" panose="02020603050405020304" pitchFamily="18" charset="0"/>
                <a:cs typeface="Times New Roman" panose="02020603050405020304" pitchFamily="18" charset="0"/>
              </a:rPr>
              <a:t>. Non-isothermal CSTR  with its feed and product</a:t>
            </a:r>
          </a:p>
        </p:txBody>
      </p:sp>
      <p:pic>
        <p:nvPicPr>
          <p:cNvPr id="46" name="Picture 45">
            <a:extLst>
              <a:ext uri="{FF2B5EF4-FFF2-40B4-BE49-F238E27FC236}">
                <a16:creationId xmlns:a16="http://schemas.microsoft.com/office/drawing/2014/main" id="{C612134D-2E35-D9BF-0F48-C1EA75A4ADF5}"/>
              </a:ext>
            </a:extLst>
          </p:cNvPr>
          <p:cNvPicPr>
            <a:picLocks noChangeAspect="1"/>
          </p:cNvPicPr>
          <p:nvPr/>
        </p:nvPicPr>
        <p:blipFill>
          <a:blip r:embed="rId2"/>
          <a:stretch>
            <a:fillRect/>
          </a:stretch>
        </p:blipFill>
        <p:spPr>
          <a:xfrm>
            <a:off x="801816" y="3235092"/>
            <a:ext cx="5506218" cy="2629267"/>
          </a:xfrm>
          <a:prstGeom prst="rect">
            <a:avLst/>
          </a:prstGeom>
        </p:spPr>
      </p:pic>
    </p:spTree>
    <p:extLst>
      <p:ext uri="{BB962C8B-B14F-4D97-AF65-F5344CB8AC3E}">
        <p14:creationId xmlns:p14="http://schemas.microsoft.com/office/powerpoint/2010/main" val="1216685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3F8277-3114-3633-C362-96E13FDE19EB}"/>
              </a:ext>
            </a:extLst>
          </p:cNvPr>
          <p:cNvSpPr>
            <a:spLocks noGrp="1"/>
          </p:cNvSpPr>
          <p:nvPr>
            <p:ph idx="1"/>
          </p:nvPr>
        </p:nvSpPr>
        <p:spPr>
          <a:xfrm>
            <a:off x="453887" y="543597"/>
            <a:ext cx="11443251" cy="5582568"/>
          </a:xfrm>
        </p:spPr>
        <p:txBody>
          <a:bodyPr>
            <a:normAutofit/>
          </a:bodyPr>
          <a:lstStyle/>
          <a:p>
            <a:pPr algn="just">
              <a:lnSpc>
                <a:spcPct val="150000"/>
              </a:lnSpc>
            </a:pPr>
            <a:r>
              <a:rPr lang="en-US" sz="2600" dirty="0">
                <a:latin typeface="Times New Roman" panose="02020603050405020304" pitchFamily="18" charset="0"/>
                <a:cs typeface="Times New Roman" panose="02020603050405020304" pitchFamily="18" charset="0"/>
              </a:rPr>
              <a:t>The temperature profile within a non-isothermal CSTR can change depending on feed composition, flow rates, and reaction kinetics. </a:t>
            </a:r>
          </a:p>
          <a:p>
            <a:pPr algn="just">
              <a:lnSpc>
                <a:spcPct val="150000"/>
              </a:lnSpc>
            </a:pPr>
            <a:r>
              <a:rPr lang="en-US" sz="2600" dirty="0">
                <a:latin typeface="Times New Roman" panose="02020603050405020304" pitchFamily="18" charset="0"/>
                <a:cs typeface="Times New Roman" panose="02020603050405020304" pitchFamily="18" charset="0"/>
              </a:rPr>
              <a:t>The temperature variations occur due to heat generation from the reaction and heat transfer with the surroundings. i.e. Variation of temperature inside the reactor is occurred due to exothermic or endothermic reactions.</a:t>
            </a:r>
          </a:p>
          <a:p>
            <a:pPr algn="just">
              <a:lnSpc>
                <a:spcPct val="150000"/>
              </a:lnSpc>
            </a:pPr>
            <a:r>
              <a:rPr lang="en-US" sz="2600" dirty="0">
                <a:latin typeface="Times New Roman" panose="02020603050405020304" pitchFamily="18" charset="0"/>
                <a:cs typeface="Times New Roman" panose="02020603050405020304" pitchFamily="18" charset="0"/>
              </a:rPr>
              <a:t>The temperature variation can significantly affect reaction rates, conversion, and product distribution</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EDD3D99A-0032-2C9B-7E36-327ED4C288B8}"/>
              </a:ext>
            </a:extLst>
          </p:cNvPr>
          <p:cNvSpPr>
            <a:spLocks noGrp="1"/>
          </p:cNvSpPr>
          <p:nvPr>
            <p:ph type="sldNum" sz="quarter" idx="12"/>
          </p:nvPr>
        </p:nvSpPr>
        <p:spPr/>
        <p:txBody>
          <a:bodyPr/>
          <a:lstStyle/>
          <a:p>
            <a:fld id="{919B44EC-D1D5-489E-90E0-E768BB02DA9D}" type="slidenum">
              <a:rPr lang="en-US" smtClean="0"/>
              <a:t>6</a:t>
            </a:fld>
            <a:endParaRPr lang="en-US"/>
          </a:p>
        </p:txBody>
      </p:sp>
      <p:sp>
        <p:nvSpPr>
          <p:cNvPr id="5" name="Rectangle 4">
            <a:extLst>
              <a:ext uri="{FF2B5EF4-FFF2-40B4-BE49-F238E27FC236}">
                <a16:creationId xmlns:a16="http://schemas.microsoft.com/office/drawing/2014/main" id="{413DA3C3-3425-5363-5048-03B5238FCA41}"/>
              </a:ext>
            </a:extLst>
          </p:cNvPr>
          <p:cNvSpPr/>
          <p:nvPr/>
        </p:nvSpPr>
        <p:spPr>
          <a:xfrm>
            <a:off x="708991" y="-85870"/>
            <a:ext cx="11088755" cy="631711"/>
          </a:xfrm>
          <a:prstGeom prst="rect">
            <a:avLst/>
          </a:prstGeom>
        </p:spPr>
        <p:txBody>
          <a:bodyPr wrap="square">
            <a:spAutoFit/>
          </a:bodyPr>
          <a:lstStyle/>
          <a:p>
            <a:pPr lvl="0">
              <a:lnSpc>
                <a:spcPct val="120000"/>
              </a:lnSpc>
              <a:defRPr/>
            </a:pPr>
            <a:r>
              <a:rPr lang="en-US" sz="32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Cont’d</a:t>
            </a:r>
          </a:p>
        </p:txBody>
      </p:sp>
      <p:cxnSp>
        <p:nvCxnSpPr>
          <p:cNvPr id="6" name="Straight Connector 5">
            <a:extLst>
              <a:ext uri="{FF2B5EF4-FFF2-40B4-BE49-F238E27FC236}">
                <a16:creationId xmlns:a16="http://schemas.microsoft.com/office/drawing/2014/main" id="{2C089DB8-CFA4-7275-1ED2-9811A1844A3A}"/>
              </a:ext>
            </a:extLst>
          </p:cNvPr>
          <p:cNvCxnSpPr>
            <a:cxnSpLocks/>
          </p:cNvCxnSpPr>
          <p:nvPr/>
        </p:nvCxnSpPr>
        <p:spPr>
          <a:xfrm>
            <a:off x="-34787" y="544718"/>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8B76F405-DE84-D175-97F7-156921278AAB}"/>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85F91A04-C551-D4B9-5F29-003B8B83BAE4}"/>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77033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EB925-77AC-D7A3-0943-4385251B616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3398B1-A5D5-03DD-17C8-23485BD7B941}"/>
              </a:ext>
            </a:extLst>
          </p:cNvPr>
          <p:cNvSpPr>
            <a:spLocks noGrp="1"/>
          </p:cNvSpPr>
          <p:nvPr>
            <p:ph idx="1"/>
          </p:nvPr>
        </p:nvSpPr>
        <p:spPr>
          <a:xfrm>
            <a:off x="278296" y="543597"/>
            <a:ext cx="11777869" cy="558256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Chemical reactions can be exothermic (releasing heat) or endothermic (absorbing heat).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heat generated or consumed affects the reactor temperature.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Heat exchangers are often integrated to maintain desired temperature profiles of CSTR.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Non-isothermal CSTRs can experience changes in temperature due to heat generated from exothermic reactions, heat absorbed by endothermic reactions or heat exchange with the surrounding environment or through heat exchangers.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 non-isothermal CSTR is characterized by its continuous operation, thorough mixing, variable temperature conditions, and heat transfer capabilities. </a:t>
            </a:r>
          </a:p>
        </p:txBody>
      </p:sp>
      <p:sp>
        <p:nvSpPr>
          <p:cNvPr id="4" name="Slide Number Placeholder 3">
            <a:extLst>
              <a:ext uri="{FF2B5EF4-FFF2-40B4-BE49-F238E27FC236}">
                <a16:creationId xmlns:a16="http://schemas.microsoft.com/office/drawing/2014/main" id="{31DA9AED-B6CC-D010-4E22-B83CAB13C3DE}"/>
              </a:ext>
            </a:extLst>
          </p:cNvPr>
          <p:cNvSpPr>
            <a:spLocks noGrp="1"/>
          </p:cNvSpPr>
          <p:nvPr>
            <p:ph type="sldNum" sz="quarter" idx="12"/>
          </p:nvPr>
        </p:nvSpPr>
        <p:spPr/>
        <p:txBody>
          <a:bodyPr/>
          <a:lstStyle/>
          <a:p>
            <a:fld id="{919B44EC-D1D5-489E-90E0-E768BB02DA9D}" type="slidenum">
              <a:rPr lang="en-US" smtClean="0"/>
              <a:t>7</a:t>
            </a:fld>
            <a:endParaRPr lang="en-US"/>
          </a:p>
        </p:txBody>
      </p:sp>
      <p:sp>
        <p:nvSpPr>
          <p:cNvPr id="5" name="Rectangle 4">
            <a:extLst>
              <a:ext uri="{FF2B5EF4-FFF2-40B4-BE49-F238E27FC236}">
                <a16:creationId xmlns:a16="http://schemas.microsoft.com/office/drawing/2014/main" id="{CE6B4ADB-49F9-CA22-D8DF-DB645F0447C5}"/>
              </a:ext>
            </a:extLst>
          </p:cNvPr>
          <p:cNvSpPr/>
          <p:nvPr/>
        </p:nvSpPr>
        <p:spPr>
          <a:xfrm>
            <a:off x="708991" y="-85870"/>
            <a:ext cx="11088755" cy="631711"/>
          </a:xfrm>
          <a:prstGeom prst="rect">
            <a:avLst/>
          </a:prstGeom>
        </p:spPr>
        <p:txBody>
          <a:bodyPr wrap="square">
            <a:spAutoFit/>
          </a:bodyPr>
          <a:lstStyle/>
          <a:p>
            <a:pPr lvl="0">
              <a:lnSpc>
                <a:spcPct val="120000"/>
              </a:lnSpc>
              <a:defRPr/>
            </a:pPr>
            <a:r>
              <a:rPr lang="en-US" sz="32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Cont’d</a:t>
            </a:r>
          </a:p>
        </p:txBody>
      </p:sp>
      <p:cxnSp>
        <p:nvCxnSpPr>
          <p:cNvPr id="6" name="Straight Connector 5">
            <a:extLst>
              <a:ext uri="{FF2B5EF4-FFF2-40B4-BE49-F238E27FC236}">
                <a16:creationId xmlns:a16="http://schemas.microsoft.com/office/drawing/2014/main" id="{012B039C-0817-E64A-B48D-A51FF0688B66}"/>
              </a:ext>
            </a:extLst>
          </p:cNvPr>
          <p:cNvCxnSpPr>
            <a:cxnSpLocks/>
          </p:cNvCxnSpPr>
          <p:nvPr/>
        </p:nvCxnSpPr>
        <p:spPr>
          <a:xfrm>
            <a:off x="-34787" y="544718"/>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2C2DA86B-7846-BEFD-6FCB-2D8BA4080709}"/>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CCB94CFA-C555-15D6-CC9D-BF8B8C620B58}"/>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6262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9B3E4E-D39B-BF7D-77B2-CCE5AAAD617A}"/>
              </a:ext>
            </a:extLst>
          </p:cNvPr>
          <p:cNvSpPr>
            <a:spLocks noGrp="1"/>
          </p:cNvSpPr>
          <p:nvPr>
            <p:ph idx="1"/>
          </p:nvPr>
        </p:nvSpPr>
        <p:spPr>
          <a:xfrm>
            <a:off x="149087" y="809097"/>
            <a:ext cx="11837503" cy="5317068"/>
          </a:xfrm>
        </p:spPr>
        <p:txBody>
          <a:bodyPr>
            <a:normAutofit/>
          </a:bodyPr>
          <a:lstStyle/>
          <a:p>
            <a:pPr marL="0" indent="0" algn="just">
              <a:lnSpc>
                <a:spcPct val="150000"/>
              </a:lnSpc>
              <a:buNone/>
            </a:pPr>
            <a:r>
              <a:rPr lang="en-US" sz="2300" dirty="0">
                <a:latin typeface="Times New Roman" panose="02020603050405020304" pitchFamily="18" charset="0"/>
                <a:cs typeface="Times New Roman" panose="02020603050405020304" pitchFamily="18" charset="0"/>
              </a:rPr>
              <a:t>Designing a non-isothermal CSTR comprises several key parameters that influence its performance, efficiency, and safety. </a:t>
            </a:r>
            <a:endParaRPr lang="en-US" altLang="en-US" sz="2300" dirty="0">
              <a:solidFill>
                <a:prstClr val="black"/>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300" dirty="0">
                <a:latin typeface="Times New Roman" panose="02020603050405020304" pitchFamily="18" charset="0"/>
                <a:cs typeface="Times New Roman" panose="02020603050405020304" pitchFamily="18" charset="0"/>
              </a:rPr>
              <a:t>Some of the key </a:t>
            </a:r>
            <a:r>
              <a:rPr lang="en-US" sz="2300" b="1" dirty="0">
                <a:latin typeface="Times New Roman" panose="02020603050405020304" pitchFamily="18" charset="0"/>
                <a:cs typeface="Times New Roman" panose="02020603050405020304" pitchFamily="18" charset="0"/>
              </a:rPr>
              <a:t>design parameters </a:t>
            </a:r>
            <a:r>
              <a:rPr lang="en-US" sz="2300" dirty="0">
                <a:latin typeface="Times New Roman" panose="02020603050405020304" pitchFamily="18" charset="0"/>
                <a:cs typeface="Times New Roman" panose="02020603050405020304" pitchFamily="18" charset="0"/>
              </a:rPr>
              <a:t>for non-isothermal CSTR are the followings:</a:t>
            </a:r>
          </a:p>
          <a:p>
            <a:pPr marL="0" indent="0" algn="just">
              <a:lnSpc>
                <a:spcPct val="150000"/>
              </a:lnSpc>
              <a:buNone/>
            </a:pPr>
            <a:r>
              <a:rPr lang="en-US" sz="2300" b="1" dirty="0">
                <a:latin typeface="Times New Roman" panose="02020603050405020304" pitchFamily="18" charset="0"/>
                <a:cs typeface="Times New Roman" panose="02020603050405020304" pitchFamily="18" charset="0"/>
              </a:rPr>
              <a:t>Reactor volume: </a:t>
            </a:r>
            <a:r>
              <a:rPr lang="en-US" sz="2300" dirty="0">
                <a:latin typeface="Times New Roman" panose="02020603050405020304" pitchFamily="18" charset="0"/>
                <a:cs typeface="Times New Roman" panose="02020603050405020304" pitchFamily="18" charset="0"/>
              </a:rPr>
              <a:t>It is critical for determining the residence time of the reactants and the overall capacity of the reactor. </a:t>
            </a:r>
          </a:p>
          <a:p>
            <a:pPr marL="0" indent="0" algn="just">
              <a:lnSpc>
                <a:spcPct val="150000"/>
              </a:lnSpc>
              <a:buNone/>
            </a:pPr>
            <a:r>
              <a:rPr lang="en-US" sz="2300" dirty="0">
                <a:latin typeface="Times New Roman" panose="02020603050405020304" pitchFamily="18" charset="0"/>
                <a:cs typeface="Times New Roman" panose="02020603050405020304" pitchFamily="18" charset="0"/>
              </a:rPr>
              <a:t>It is influenced by the desired production rate and the reaction kinetics.</a:t>
            </a:r>
          </a:p>
          <a:p>
            <a:pPr marL="0" indent="0" algn="just">
              <a:lnSpc>
                <a:spcPct val="150000"/>
              </a:lnSpc>
              <a:buNone/>
            </a:pPr>
            <a:r>
              <a:rPr lang="en-US" sz="2300" b="1" dirty="0">
                <a:latin typeface="Times New Roman" panose="02020603050405020304" pitchFamily="18" charset="0"/>
                <a:cs typeface="Times New Roman" panose="02020603050405020304" pitchFamily="18" charset="0"/>
              </a:rPr>
              <a:t>Heat transfer area: </a:t>
            </a:r>
            <a:r>
              <a:rPr lang="en-US" sz="2300" dirty="0">
                <a:latin typeface="Times New Roman" panose="02020603050405020304" pitchFamily="18" charset="0"/>
                <a:cs typeface="Times New Roman" panose="02020603050405020304" pitchFamily="18" charset="0"/>
              </a:rPr>
              <a:t>The  surface area available for heat exchange is essential for maintaining the desired temperature in the reactor.</a:t>
            </a:r>
          </a:p>
          <a:p>
            <a:pPr marL="0" indent="0" algn="just">
              <a:lnSpc>
                <a:spcPct val="150000"/>
              </a:lnSpc>
              <a:buNone/>
            </a:pPr>
            <a:r>
              <a:rPr lang="en-US" sz="2300" dirty="0">
                <a:latin typeface="Times New Roman" panose="02020603050405020304" pitchFamily="18" charset="0"/>
                <a:cs typeface="Times New Roman" panose="02020603050405020304" pitchFamily="18" charset="0"/>
              </a:rPr>
              <a:t> It affects the reaction rate and conversion of reactants.</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9EC98AAE-5A26-1646-B177-8B63806278B2}"/>
              </a:ext>
            </a:extLst>
          </p:cNvPr>
          <p:cNvSpPr>
            <a:spLocks noGrp="1"/>
          </p:cNvSpPr>
          <p:nvPr>
            <p:ph type="sldNum" sz="quarter" idx="12"/>
          </p:nvPr>
        </p:nvSpPr>
        <p:spPr/>
        <p:txBody>
          <a:bodyPr/>
          <a:lstStyle/>
          <a:p>
            <a:fld id="{919B44EC-D1D5-489E-90E0-E768BB02DA9D}" type="slidenum">
              <a:rPr lang="en-US" smtClean="0"/>
              <a:t>8</a:t>
            </a:fld>
            <a:endParaRPr lang="en-US"/>
          </a:p>
        </p:txBody>
      </p:sp>
      <p:sp>
        <p:nvSpPr>
          <p:cNvPr id="5" name="Rectangle 4">
            <a:extLst>
              <a:ext uri="{FF2B5EF4-FFF2-40B4-BE49-F238E27FC236}">
                <a16:creationId xmlns:a16="http://schemas.microsoft.com/office/drawing/2014/main" id="{071BE218-E673-5735-F049-D34EE366FBD6}"/>
              </a:ext>
            </a:extLst>
          </p:cNvPr>
          <p:cNvSpPr/>
          <p:nvPr/>
        </p:nvSpPr>
        <p:spPr>
          <a:xfrm>
            <a:off x="649357" y="134316"/>
            <a:ext cx="11088755" cy="631711"/>
          </a:xfrm>
          <a:prstGeom prst="rect">
            <a:avLst/>
          </a:prstGeom>
        </p:spPr>
        <p:txBody>
          <a:bodyPr wrap="square">
            <a:spAutoFit/>
          </a:bodyPr>
          <a:lstStyle/>
          <a:p>
            <a:pPr lvl="0">
              <a:lnSpc>
                <a:spcPct val="120000"/>
              </a:lnSpc>
              <a:defRPr/>
            </a:pPr>
            <a:r>
              <a:rPr lang="en-US" sz="32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8.2. Design parameters of non-isothermal CSTR</a:t>
            </a:r>
          </a:p>
        </p:txBody>
      </p:sp>
      <p:cxnSp>
        <p:nvCxnSpPr>
          <p:cNvPr id="6" name="Straight Connector 5">
            <a:extLst>
              <a:ext uri="{FF2B5EF4-FFF2-40B4-BE49-F238E27FC236}">
                <a16:creationId xmlns:a16="http://schemas.microsoft.com/office/drawing/2014/main" id="{C6934FE9-8114-D1EB-39F0-E4958140CCB3}"/>
              </a:ext>
            </a:extLst>
          </p:cNvPr>
          <p:cNvCxnSpPr>
            <a:cxnSpLocks/>
          </p:cNvCxnSpPr>
          <p:nvPr/>
        </p:nvCxnSpPr>
        <p:spPr>
          <a:xfrm>
            <a:off x="-69574" y="766027"/>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8134F246-B898-DA85-78E7-A2CD38C9AE2B}"/>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9F8522EF-4A33-1F76-7825-0F79B3558626}"/>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9673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D19C57-4BFC-9A61-9D4F-74595E2C440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06E53F-625E-F5A5-04EE-3250D3A85FD4}"/>
              </a:ext>
            </a:extLst>
          </p:cNvPr>
          <p:cNvSpPr>
            <a:spLocks noGrp="1"/>
          </p:cNvSpPr>
          <p:nvPr>
            <p:ph idx="1"/>
          </p:nvPr>
        </p:nvSpPr>
        <p:spPr>
          <a:xfrm>
            <a:off x="337929" y="809097"/>
            <a:ext cx="11608905" cy="531706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Heat transfer coefficient: </a:t>
            </a:r>
            <a:r>
              <a:rPr lang="en-US" sz="2400" dirty="0">
                <a:latin typeface="Times New Roman" panose="02020603050405020304" pitchFamily="18" charset="0"/>
                <a:cs typeface="Times New Roman" panose="02020603050405020304" pitchFamily="18" charset="0"/>
              </a:rPr>
              <a:t>It is a measure of how effectively heat can be transferred between the reactor contents and the cooling/heating medium.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depends on flow rates, temperature differences, and materials used.</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Efficient heat transfer is crucial for maintaining optimal reaction temperatures, especially in exothermic reactions.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The flow rate: </a:t>
            </a:r>
            <a:r>
              <a:rPr lang="en-US" sz="2400" dirty="0">
                <a:latin typeface="Times New Roman" panose="02020603050405020304" pitchFamily="18" charset="0"/>
                <a:cs typeface="Times New Roman" panose="02020603050405020304" pitchFamily="18" charset="0"/>
              </a:rPr>
              <a:t>The flow  of the feed should minimize dead zones and ensure good mixing. The outlet flow rate should facilitate continuous removal of products while preventing back-mixing.</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06909799-2464-9799-7744-96731077E79A}"/>
              </a:ext>
            </a:extLst>
          </p:cNvPr>
          <p:cNvSpPr>
            <a:spLocks noGrp="1"/>
          </p:cNvSpPr>
          <p:nvPr>
            <p:ph type="sldNum" sz="quarter" idx="12"/>
          </p:nvPr>
        </p:nvSpPr>
        <p:spPr/>
        <p:txBody>
          <a:bodyPr/>
          <a:lstStyle/>
          <a:p>
            <a:fld id="{919B44EC-D1D5-489E-90E0-E768BB02DA9D}" type="slidenum">
              <a:rPr lang="en-US" smtClean="0"/>
              <a:t>9</a:t>
            </a:fld>
            <a:endParaRPr lang="en-US"/>
          </a:p>
        </p:txBody>
      </p:sp>
      <p:sp>
        <p:nvSpPr>
          <p:cNvPr id="5" name="Rectangle 4">
            <a:extLst>
              <a:ext uri="{FF2B5EF4-FFF2-40B4-BE49-F238E27FC236}">
                <a16:creationId xmlns:a16="http://schemas.microsoft.com/office/drawing/2014/main" id="{FB95AA55-5317-3137-914B-6ED3CE6C8653}"/>
              </a:ext>
            </a:extLst>
          </p:cNvPr>
          <p:cNvSpPr/>
          <p:nvPr/>
        </p:nvSpPr>
        <p:spPr>
          <a:xfrm>
            <a:off x="649357" y="134316"/>
            <a:ext cx="11088755" cy="631711"/>
          </a:xfrm>
          <a:prstGeom prst="rect">
            <a:avLst/>
          </a:prstGeom>
        </p:spPr>
        <p:txBody>
          <a:bodyPr wrap="square">
            <a:spAutoFit/>
          </a:bodyPr>
          <a:lstStyle/>
          <a:p>
            <a:pPr lvl="0">
              <a:lnSpc>
                <a:spcPct val="120000"/>
              </a:lnSpc>
              <a:defRPr/>
            </a:pPr>
            <a:r>
              <a:rPr lang="en-US" sz="32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Cont’d</a:t>
            </a:r>
          </a:p>
        </p:txBody>
      </p:sp>
      <p:cxnSp>
        <p:nvCxnSpPr>
          <p:cNvPr id="6" name="Straight Connector 5">
            <a:extLst>
              <a:ext uri="{FF2B5EF4-FFF2-40B4-BE49-F238E27FC236}">
                <a16:creationId xmlns:a16="http://schemas.microsoft.com/office/drawing/2014/main" id="{B73C5113-86F0-B049-663F-FBA20E047E5D}"/>
              </a:ext>
            </a:extLst>
          </p:cNvPr>
          <p:cNvCxnSpPr>
            <a:cxnSpLocks/>
          </p:cNvCxnSpPr>
          <p:nvPr/>
        </p:nvCxnSpPr>
        <p:spPr>
          <a:xfrm>
            <a:off x="-69574" y="766027"/>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46646451-E834-7918-0C5E-4BE8638547FC}"/>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7A0778E6-10D6-2A73-95EF-5FCDC935871A}"/>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704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5D7D8-443A-2BF3-736E-25952544227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2A2552-0B72-F069-892E-C4865B5DE1D8}"/>
              </a:ext>
            </a:extLst>
          </p:cNvPr>
          <p:cNvSpPr>
            <a:spLocks noGrp="1"/>
          </p:cNvSpPr>
          <p:nvPr>
            <p:ph idx="1"/>
          </p:nvPr>
        </p:nvSpPr>
        <p:spPr>
          <a:xfrm>
            <a:off x="278296" y="686924"/>
            <a:ext cx="11718234" cy="5439241"/>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Space time: </a:t>
            </a:r>
            <a:r>
              <a:rPr lang="en-US" sz="2400" dirty="0">
                <a:latin typeface="Times New Roman" panose="02020603050405020304" pitchFamily="18" charset="0"/>
                <a:cs typeface="Times New Roman" panose="02020603050405020304" pitchFamily="18" charset="0"/>
              </a:rPr>
              <a:t>It is the time that reactants spend in the reactor is determined by the volume and volumetric flow rate. </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Reaction kinetics: </a:t>
            </a:r>
            <a:r>
              <a:rPr lang="en-US" sz="2400" dirty="0">
                <a:latin typeface="Times New Roman" panose="02020603050405020304" pitchFamily="18" charset="0"/>
                <a:cs typeface="Times New Roman" panose="02020603050405020304" pitchFamily="18" charset="0"/>
              </a:rPr>
              <a:t>It is essential for determining the optimal temperature and concentration profiles. The rate constant and reaction order should be considered for predicting conversion and designing CSTR.</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Operating temperature: </a:t>
            </a:r>
            <a:r>
              <a:rPr lang="en-US" sz="2400" dirty="0">
                <a:latin typeface="Times New Roman" panose="02020603050405020304" pitchFamily="18" charset="0"/>
                <a:cs typeface="Times New Roman" panose="02020603050405020304" pitchFamily="18" charset="0"/>
              </a:rPr>
              <a:t>The operating temperature is expressed by the reaction requirements, and should be controlled to optimize reaction rates.</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6D1F597F-20B4-A2F5-8786-1B350C9642E5}"/>
              </a:ext>
            </a:extLst>
          </p:cNvPr>
          <p:cNvSpPr>
            <a:spLocks noGrp="1"/>
          </p:cNvSpPr>
          <p:nvPr>
            <p:ph type="sldNum" sz="quarter" idx="12"/>
          </p:nvPr>
        </p:nvSpPr>
        <p:spPr/>
        <p:txBody>
          <a:bodyPr/>
          <a:lstStyle/>
          <a:p>
            <a:fld id="{919B44EC-D1D5-489E-90E0-E768BB02DA9D}" type="slidenum">
              <a:rPr lang="en-US" smtClean="0"/>
              <a:t>10</a:t>
            </a:fld>
            <a:endParaRPr lang="en-US"/>
          </a:p>
        </p:txBody>
      </p:sp>
      <p:sp>
        <p:nvSpPr>
          <p:cNvPr id="5" name="Rectangle 4">
            <a:extLst>
              <a:ext uri="{FF2B5EF4-FFF2-40B4-BE49-F238E27FC236}">
                <a16:creationId xmlns:a16="http://schemas.microsoft.com/office/drawing/2014/main" id="{495057AB-43AD-C3DB-0676-52796D1E3B30}"/>
              </a:ext>
            </a:extLst>
          </p:cNvPr>
          <p:cNvSpPr/>
          <p:nvPr/>
        </p:nvSpPr>
        <p:spPr>
          <a:xfrm>
            <a:off x="649357" y="134316"/>
            <a:ext cx="11088755" cy="631711"/>
          </a:xfrm>
          <a:prstGeom prst="rect">
            <a:avLst/>
          </a:prstGeom>
        </p:spPr>
        <p:txBody>
          <a:bodyPr wrap="square">
            <a:spAutoFit/>
          </a:bodyPr>
          <a:lstStyle/>
          <a:p>
            <a:pPr lvl="0">
              <a:lnSpc>
                <a:spcPct val="120000"/>
              </a:lnSpc>
              <a:defRPr/>
            </a:pPr>
            <a:r>
              <a:rPr lang="en-US" sz="32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Cont’d</a:t>
            </a:r>
          </a:p>
        </p:txBody>
      </p:sp>
      <p:cxnSp>
        <p:nvCxnSpPr>
          <p:cNvPr id="6" name="Straight Connector 5">
            <a:extLst>
              <a:ext uri="{FF2B5EF4-FFF2-40B4-BE49-F238E27FC236}">
                <a16:creationId xmlns:a16="http://schemas.microsoft.com/office/drawing/2014/main" id="{3E525E55-69E8-AA36-3398-127688468DB5}"/>
              </a:ext>
            </a:extLst>
          </p:cNvPr>
          <p:cNvCxnSpPr>
            <a:cxnSpLocks/>
          </p:cNvCxnSpPr>
          <p:nvPr/>
        </p:nvCxnSpPr>
        <p:spPr>
          <a:xfrm>
            <a:off x="-159026" y="686924"/>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288ED062-0641-DCCB-D758-73E7E360EC10}"/>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D8D15163-DDDC-8A6C-AF2A-DF6AF6646AFA}"/>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8936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60EDB-627A-D7A1-C652-2C06D6804F5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10E20B-9B18-210D-9F21-83D2E87928CF}"/>
              </a:ext>
            </a:extLst>
          </p:cNvPr>
          <p:cNvSpPr>
            <a:spLocks noGrp="1"/>
          </p:cNvSpPr>
          <p:nvPr>
            <p:ph idx="1"/>
          </p:nvPr>
        </p:nvSpPr>
        <p:spPr>
          <a:xfrm>
            <a:off x="278296" y="729994"/>
            <a:ext cx="11718234" cy="5396171"/>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Pressure conditions: </a:t>
            </a:r>
            <a:r>
              <a:rPr lang="en-US" sz="2400" dirty="0">
                <a:latin typeface="Times New Roman" panose="02020603050405020304" pitchFamily="18" charset="0"/>
                <a:cs typeface="Times New Roman" panose="02020603050405020304" pitchFamily="18" charset="0"/>
              </a:rPr>
              <a:t>The reactor may operate under atmospheric or elevated pressures, depending on the nature of the reaction and the volatility of reactants/products. </a:t>
            </a:r>
          </a:p>
          <a:p>
            <a:pPr marL="0" indent="0" algn="just">
              <a:buNone/>
            </a:pPr>
            <a:r>
              <a:rPr lang="en-US" sz="2400" dirty="0">
                <a:latin typeface="Times New Roman" panose="02020603050405020304" pitchFamily="18" charset="0"/>
                <a:cs typeface="Times New Roman" panose="02020603050405020304" pitchFamily="18" charset="0"/>
              </a:rPr>
              <a:t>Pressure affects reaction rates and phase behavior.</a:t>
            </a:r>
          </a:p>
          <a:p>
            <a:pPr marL="0" indent="0" algn="just">
              <a:buNone/>
            </a:pPr>
            <a:r>
              <a:rPr lang="en-US" sz="2400" dirty="0">
                <a:latin typeface="Times New Roman" panose="02020603050405020304" pitchFamily="18" charset="0"/>
                <a:cs typeface="Times New Roman" panose="02020603050405020304" pitchFamily="18" charset="0"/>
              </a:rPr>
              <a:t>A significant pressure drop may indicate issues with flow or mixing and can affect reactor performance.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process design of a non-isothermal CSTR requires a comprehensive understanding of reaction kinetics, heat transfer, and fluid flow.</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Hence, careful consideration of the design parameters will lead to an efficient and safe reactor operation that meets production goals by optimizing reaction conditions.</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5787AD15-353B-6E72-8F56-373086B3EC8B}"/>
              </a:ext>
            </a:extLst>
          </p:cNvPr>
          <p:cNvSpPr>
            <a:spLocks noGrp="1"/>
          </p:cNvSpPr>
          <p:nvPr>
            <p:ph type="sldNum" sz="quarter" idx="12"/>
          </p:nvPr>
        </p:nvSpPr>
        <p:spPr/>
        <p:txBody>
          <a:bodyPr/>
          <a:lstStyle/>
          <a:p>
            <a:fld id="{919B44EC-D1D5-489E-90E0-E768BB02DA9D}" type="slidenum">
              <a:rPr lang="en-US" smtClean="0"/>
              <a:t>11</a:t>
            </a:fld>
            <a:endParaRPr lang="en-US"/>
          </a:p>
        </p:txBody>
      </p:sp>
      <p:sp>
        <p:nvSpPr>
          <p:cNvPr id="5" name="Rectangle 4">
            <a:extLst>
              <a:ext uri="{FF2B5EF4-FFF2-40B4-BE49-F238E27FC236}">
                <a16:creationId xmlns:a16="http://schemas.microsoft.com/office/drawing/2014/main" id="{1FC8C067-FA12-4D6E-2B2F-40E1EA3BEE1D}"/>
              </a:ext>
            </a:extLst>
          </p:cNvPr>
          <p:cNvSpPr/>
          <p:nvPr/>
        </p:nvSpPr>
        <p:spPr>
          <a:xfrm>
            <a:off x="649357" y="134316"/>
            <a:ext cx="11088755" cy="631711"/>
          </a:xfrm>
          <a:prstGeom prst="rect">
            <a:avLst/>
          </a:prstGeom>
        </p:spPr>
        <p:txBody>
          <a:bodyPr wrap="square">
            <a:spAutoFit/>
          </a:bodyPr>
          <a:lstStyle/>
          <a:p>
            <a:pPr lvl="0">
              <a:lnSpc>
                <a:spcPct val="120000"/>
              </a:lnSpc>
              <a:defRPr/>
            </a:pPr>
            <a:r>
              <a:rPr lang="en-US" sz="32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Cont’d</a:t>
            </a:r>
          </a:p>
        </p:txBody>
      </p:sp>
      <p:cxnSp>
        <p:nvCxnSpPr>
          <p:cNvPr id="6" name="Straight Connector 5">
            <a:extLst>
              <a:ext uri="{FF2B5EF4-FFF2-40B4-BE49-F238E27FC236}">
                <a16:creationId xmlns:a16="http://schemas.microsoft.com/office/drawing/2014/main" id="{0E43A219-8E32-D429-500D-BE6926F3325B}"/>
              </a:ext>
            </a:extLst>
          </p:cNvPr>
          <p:cNvCxnSpPr>
            <a:cxnSpLocks/>
          </p:cNvCxnSpPr>
          <p:nvPr/>
        </p:nvCxnSpPr>
        <p:spPr>
          <a:xfrm>
            <a:off x="-69574" y="686924"/>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9D618652-B6F6-115E-0B33-E584DCB9D184}"/>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0B89028A-5793-9C95-2C77-98F0F05C92D5}"/>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150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3B70F-5549-0CE6-C0B7-09F8E11253CA}"/>
              </a:ext>
            </a:extLst>
          </p:cNvPr>
          <p:cNvSpPr>
            <a:spLocks noGrp="1"/>
          </p:cNvSpPr>
          <p:nvPr>
            <p:ph type="title"/>
          </p:nvPr>
        </p:nvSpPr>
        <p:spPr>
          <a:xfrm>
            <a:off x="609599" y="218661"/>
            <a:ext cx="9438861" cy="513174"/>
          </a:xfrm>
        </p:spPr>
        <p:txBody>
          <a:bodyPr>
            <a:normAutofit fontScale="90000"/>
          </a:bodyPr>
          <a:lstStyle/>
          <a:p>
            <a:pPr algn="just"/>
            <a:r>
              <a:rPr lang="en-US" sz="3100" b="1" dirty="0">
                <a:solidFill>
                  <a:srgbClr val="0070C0"/>
                </a:solidFill>
                <a:latin typeface="Times New Roman" panose="02020603050405020304" pitchFamily="18" charset="0"/>
                <a:cs typeface="Times New Roman" panose="02020603050405020304" pitchFamily="18" charset="0"/>
              </a:rPr>
              <a:t>8.3. Performance Measures  for Non-isothermal CSTR</a:t>
            </a:r>
            <a:endParaRPr lang="en-US" dirty="0"/>
          </a:p>
        </p:txBody>
      </p:sp>
      <p:sp>
        <p:nvSpPr>
          <p:cNvPr id="3" name="Content Placeholder 2">
            <a:extLst>
              <a:ext uri="{FF2B5EF4-FFF2-40B4-BE49-F238E27FC236}">
                <a16:creationId xmlns:a16="http://schemas.microsoft.com/office/drawing/2014/main" id="{8F3C738F-02E5-ACDD-4BF9-5588413FCE2A}"/>
              </a:ext>
            </a:extLst>
          </p:cNvPr>
          <p:cNvSpPr>
            <a:spLocks noGrp="1"/>
          </p:cNvSpPr>
          <p:nvPr>
            <p:ph idx="1"/>
          </p:nvPr>
        </p:nvSpPr>
        <p:spPr>
          <a:xfrm>
            <a:off x="168965" y="816133"/>
            <a:ext cx="11777870" cy="5310032"/>
          </a:xfrm>
        </p:spPr>
        <p:txBody>
          <a:bodyPr>
            <a:normAutofit/>
          </a:bodyPr>
          <a:lstStyle/>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The performance measures collectively provide a comprehensive understanding of a CSTR operational efficiency, effectiveness, and stability. </a:t>
            </a:r>
          </a:p>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Some of the key performance measures for non-isothermal CSTR are the followings:</a:t>
            </a:r>
          </a:p>
          <a:p>
            <a:pPr marL="0" indent="0" algn="just">
              <a:lnSpc>
                <a:spcPct val="150000"/>
              </a:lnSpc>
              <a:spcBef>
                <a:spcPts val="0"/>
              </a:spcBef>
              <a:buNone/>
            </a:pPr>
            <a:r>
              <a:rPr lang="en-US" sz="2400" b="1" dirty="0">
                <a:latin typeface="Times New Roman" panose="02020603050405020304" pitchFamily="18" charset="0"/>
                <a:cs typeface="Times New Roman" panose="02020603050405020304" pitchFamily="18" charset="0"/>
              </a:rPr>
              <a:t>Conversion: </a:t>
            </a:r>
            <a:r>
              <a:rPr lang="en-US" sz="2400" dirty="0">
                <a:latin typeface="Times New Roman" panose="02020603050405020304" pitchFamily="18" charset="0"/>
                <a:cs typeface="Times New Roman" panose="02020603050405020304" pitchFamily="18" charset="0"/>
              </a:rPr>
              <a:t>It is conversion is crucial to measure the performance of CSTR, but it may vary with temperature changes due to reaction kinetics. </a:t>
            </a:r>
          </a:p>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 High </a:t>
            </a:r>
            <a:r>
              <a:rPr lang="en-US" sz="2400">
                <a:latin typeface="Times New Roman" panose="02020603050405020304" pitchFamily="18" charset="0"/>
                <a:cs typeface="Times New Roman" panose="02020603050405020304" pitchFamily="18" charset="0"/>
              </a:rPr>
              <a:t>conversion indicates </a:t>
            </a:r>
            <a:r>
              <a:rPr lang="en-US" sz="2400" dirty="0">
                <a:latin typeface="Times New Roman" panose="02020603050405020304" pitchFamily="18" charset="0"/>
                <a:cs typeface="Times New Roman" panose="02020603050405020304" pitchFamily="18" charset="0"/>
              </a:rPr>
              <a:t>effective use of reactants and efficient reactor operation.</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Yield: </a:t>
            </a:r>
            <a:r>
              <a:rPr lang="en-US" sz="2400" dirty="0">
                <a:latin typeface="Times New Roman" panose="02020603050405020304" pitchFamily="18" charset="0"/>
                <a:cs typeface="Times New Roman" panose="02020603050405020304" pitchFamily="18" charset="0"/>
              </a:rPr>
              <a:t>It measures the efficiency of converting reactants into desired products.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provides insight into the efficiency of the conversion process.</a:t>
            </a:r>
          </a:p>
          <a:p>
            <a:pPr marL="0" indent="0">
              <a:lnSpc>
                <a:spcPct val="150000"/>
              </a:lnSpc>
              <a:spcBef>
                <a:spcPts val="0"/>
              </a:spcBef>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lide Number Placeholder 3">
            <a:extLst>
              <a:ext uri="{FF2B5EF4-FFF2-40B4-BE49-F238E27FC236}">
                <a16:creationId xmlns:a16="http://schemas.microsoft.com/office/drawing/2014/main" id="{AFDA09FA-0166-156D-3A9A-E7CB4D037C30}"/>
              </a:ext>
            </a:extLst>
          </p:cNvPr>
          <p:cNvSpPr>
            <a:spLocks noGrp="1"/>
          </p:cNvSpPr>
          <p:nvPr>
            <p:ph type="sldNum" sz="quarter" idx="12"/>
          </p:nvPr>
        </p:nvSpPr>
        <p:spPr/>
        <p:txBody>
          <a:bodyPr/>
          <a:lstStyle/>
          <a:p>
            <a:fld id="{919B44EC-D1D5-489E-90E0-E768BB02DA9D}" type="slidenum">
              <a:rPr lang="en-US" smtClean="0"/>
              <a:t>12</a:t>
            </a:fld>
            <a:endParaRPr lang="en-US"/>
          </a:p>
        </p:txBody>
      </p:sp>
      <p:cxnSp>
        <p:nvCxnSpPr>
          <p:cNvPr id="5" name="Straight Connector 4">
            <a:extLst>
              <a:ext uri="{FF2B5EF4-FFF2-40B4-BE49-F238E27FC236}">
                <a16:creationId xmlns:a16="http://schemas.microsoft.com/office/drawing/2014/main" id="{3FEEBCE7-66DD-C9F3-18AB-D0CA48550558}"/>
              </a:ext>
            </a:extLst>
          </p:cNvPr>
          <p:cNvCxnSpPr>
            <a:cxnSpLocks/>
          </p:cNvCxnSpPr>
          <p:nvPr/>
        </p:nvCxnSpPr>
        <p:spPr>
          <a:xfrm>
            <a:off x="-69574" y="816133"/>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330054E6-4508-1BA2-3F3C-43B3E454238B}"/>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A9870D2-AF4C-0A50-7AA8-B1B69CE9BD51}"/>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45294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C645F-710B-B45F-FE6E-87F7E9C87E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BEDCFE-C777-8110-C6F0-CF9CAB765A9F}"/>
              </a:ext>
            </a:extLst>
          </p:cNvPr>
          <p:cNvSpPr>
            <a:spLocks noGrp="1"/>
          </p:cNvSpPr>
          <p:nvPr>
            <p:ph type="title"/>
          </p:nvPr>
        </p:nvSpPr>
        <p:spPr>
          <a:xfrm>
            <a:off x="609600" y="274639"/>
            <a:ext cx="8128000" cy="291892"/>
          </a:xfrm>
        </p:spPr>
        <p:txBody>
          <a:bodyPr>
            <a:normAutofit fontScale="90000"/>
          </a:bodyPr>
          <a:lstStyle/>
          <a:p>
            <a:pPr algn="just"/>
            <a:r>
              <a:rPr lang="en-US" sz="3100" b="1" dirty="0">
                <a:solidFill>
                  <a:srgbClr val="0070C0"/>
                </a:solidFill>
                <a:latin typeface="Times New Roman" panose="02020603050405020304" pitchFamily="18" charset="0"/>
                <a:cs typeface="Times New Roman" panose="02020603050405020304" pitchFamily="18" charset="0"/>
              </a:rPr>
              <a:t>Cont’d</a:t>
            </a:r>
            <a:endParaRPr lang="en-US" dirty="0"/>
          </a:p>
        </p:txBody>
      </p:sp>
      <p:sp>
        <p:nvSpPr>
          <p:cNvPr id="3" name="Content Placeholder 2">
            <a:extLst>
              <a:ext uri="{FF2B5EF4-FFF2-40B4-BE49-F238E27FC236}">
                <a16:creationId xmlns:a16="http://schemas.microsoft.com/office/drawing/2014/main" id="{8470AFB6-3754-C289-37F2-45FE5748C9E5}"/>
              </a:ext>
            </a:extLst>
          </p:cNvPr>
          <p:cNvSpPr>
            <a:spLocks noGrp="1"/>
          </p:cNvSpPr>
          <p:nvPr>
            <p:ph idx="1"/>
          </p:nvPr>
        </p:nvSpPr>
        <p:spPr>
          <a:xfrm>
            <a:off x="172278" y="658165"/>
            <a:ext cx="11777870" cy="5310032"/>
          </a:xfrm>
        </p:spPr>
        <p:txBody>
          <a:bodyPr>
            <a:normAutofit/>
          </a:bodyPr>
          <a:lstStyle/>
          <a:p>
            <a:pPr marL="0" indent="0" algn="just">
              <a:lnSpc>
                <a:spcPct val="150000"/>
              </a:lnSpc>
              <a:buNone/>
            </a:pPr>
            <a:r>
              <a:rPr lang="en-US" sz="2300" b="1" dirty="0">
                <a:latin typeface="Times New Roman" panose="02020603050405020304" pitchFamily="18" charset="0"/>
                <a:cs typeface="Times New Roman" panose="02020603050405020304" pitchFamily="18" charset="0"/>
              </a:rPr>
              <a:t>Selectivity: </a:t>
            </a:r>
            <a:r>
              <a:rPr lang="en-US" sz="2300" dirty="0">
                <a:latin typeface="Times New Roman" panose="02020603050405020304" pitchFamily="18" charset="0"/>
                <a:cs typeface="Times New Roman" panose="02020603050405020304" pitchFamily="18" charset="0"/>
              </a:rPr>
              <a:t>It refers to the ability of the reactor to produce a desired product over undesired product. </a:t>
            </a:r>
          </a:p>
          <a:p>
            <a:pPr marL="0" indent="0" algn="just">
              <a:lnSpc>
                <a:spcPct val="150000"/>
              </a:lnSpc>
              <a:buNone/>
            </a:pPr>
            <a:r>
              <a:rPr lang="en-US" sz="2300" dirty="0">
                <a:latin typeface="Times New Roman" panose="02020603050405020304" pitchFamily="18" charset="0"/>
                <a:cs typeface="Times New Roman" panose="02020603050405020304" pitchFamily="18" charset="0"/>
              </a:rPr>
              <a:t>High selectivity indicates that the reactor is favoring the formation of the desired product over undesired product.</a:t>
            </a:r>
          </a:p>
          <a:p>
            <a:pPr marL="0" indent="0" algn="just">
              <a:lnSpc>
                <a:spcPct val="150000"/>
              </a:lnSpc>
              <a:spcBef>
                <a:spcPts val="0"/>
              </a:spcBef>
              <a:buNone/>
            </a:pPr>
            <a:r>
              <a:rPr lang="en-US" sz="2300" b="1" dirty="0">
                <a:latin typeface="Times New Roman" panose="02020603050405020304" pitchFamily="18" charset="0"/>
                <a:cs typeface="Times New Roman" panose="02020603050405020304" pitchFamily="18" charset="0"/>
              </a:rPr>
              <a:t>Temperature profile: </a:t>
            </a:r>
            <a:r>
              <a:rPr lang="en-US" sz="2300" dirty="0">
                <a:latin typeface="Times New Roman" panose="02020603050405020304" pitchFamily="18" charset="0"/>
                <a:cs typeface="Times New Roman" panose="02020603050405020304" pitchFamily="18" charset="0"/>
              </a:rPr>
              <a:t>The temperature profile within the reactor should be monitored to ensure optimal reaction conditions.</a:t>
            </a:r>
          </a:p>
          <a:p>
            <a:pPr marL="0" indent="0" algn="just">
              <a:lnSpc>
                <a:spcPct val="150000"/>
              </a:lnSpc>
              <a:spcBef>
                <a:spcPts val="0"/>
              </a:spcBef>
              <a:buNone/>
            </a:pPr>
            <a:r>
              <a:rPr lang="en-US" sz="2300" dirty="0">
                <a:latin typeface="Times New Roman" panose="02020603050405020304" pitchFamily="18" charset="0"/>
                <a:cs typeface="Times New Roman" panose="02020603050405020304" pitchFamily="18" charset="0"/>
              </a:rPr>
              <a:t>Non-uniform temperature distribution can lead to inefficient reactions.</a:t>
            </a:r>
          </a:p>
          <a:p>
            <a:pPr marL="0" indent="0" algn="just">
              <a:lnSpc>
                <a:spcPct val="150000"/>
              </a:lnSpc>
              <a:spcBef>
                <a:spcPts val="0"/>
              </a:spcBef>
              <a:buNone/>
            </a:pPr>
            <a:r>
              <a:rPr lang="en-US" sz="2300" dirty="0">
                <a:latin typeface="Times New Roman" panose="02020603050405020304" pitchFamily="18" charset="0"/>
                <a:cs typeface="Times New Roman" panose="02020603050405020304" pitchFamily="18" charset="0"/>
              </a:rPr>
              <a:t>Maintaining an optimal temperature profile is essential for controlling reaction rates and preventing thermal runaways.</a:t>
            </a: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F994C8BE-8A07-FA7E-0EA4-EA324A67E211}"/>
              </a:ext>
            </a:extLst>
          </p:cNvPr>
          <p:cNvSpPr>
            <a:spLocks noGrp="1"/>
          </p:cNvSpPr>
          <p:nvPr>
            <p:ph type="sldNum" sz="quarter" idx="12"/>
          </p:nvPr>
        </p:nvSpPr>
        <p:spPr/>
        <p:txBody>
          <a:bodyPr/>
          <a:lstStyle/>
          <a:p>
            <a:fld id="{919B44EC-D1D5-489E-90E0-E768BB02DA9D}" type="slidenum">
              <a:rPr lang="en-US" smtClean="0"/>
              <a:t>13</a:t>
            </a:fld>
            <a:endParaRPr lang="en-US"/>
          </a:p>
        </p:txBody>
      </p:sp>
      <p:cxnSp>
        <p:nvCxnSpPr>
          <p:cNvPr id="5" name="Straight Connector 4">
            <a:extLst>
              <a:ext uri="{FF2B5EF4-FFF2-40B4-BE49-F238E27FC236}">
                <a16:creationId xmlns:a16="http://schemas.microsoft.com/office/drawing/2014/main" id="{83DF7AEF-BF24-23E7-6D37-6B72EE19EC9C}"/>
              </a:ext>
            </a:extLst>
          </p:cNvPr>
          <p:cNvCxnSpPr>
            <a:cxnSpLocks/>
          </p:cNvCxnSpPr>
          <p:nvPr/>
        </p:nvCxnSpPr>
        <p:spPr>
          <a:xfrm>
            <a:off x="-196574" y="658165"/>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80915EB-D71A-4E3D-395B-EF5D5BD54ABC}"/>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329C60A-948A-A644-9EAC-791A8F5AAE75}"/>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13</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566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9BAC0-8E74-7794-AC66-F85F25E765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76FB30-C5CA-EA74-D656-787C2228744D}"/>
              </a:ext>
            </a:extLst>
          </p:cNvPr>
          <p:cNvSpPr>
            <a:spLocks noGrp="1"/>
          </p:cNvSpPr>
          <p:nvPr>
            <p:ph type="title"/>
          </p:nvPr>
        </p:nvSpPr>
        <p:spPr>
          <a:xfrm>
            <a:off x="609600" y="136524"/>
            <a:ext cx="8128000" cy="291892"/>
          </a:xfrm>
        </p:spPr>
        <p:txBody>
          <a:bodyPr>
            <a:normAutofit fontScale="90000"/>
          </a:bodyPr>
          <a:lstStyle/>
          <a:p>
            <a:pPr algn="just"/>
            <a:r>
              <a:rPr lang="en-US" sz="3100" b="1" dirty="0">
                <a:solidFill>
                  <a:srgbClr val="0070C0"/>
                </a:solidFill>
                <a:latin typeface="Times New Roman" panose="02020603050405020304" pitchFamily="18" charset="0"/>
                <a:cs typeface="Times New Roman" panose="02020603050405020304" pitchFamily="18" charset="0"/>
              </a:rPr>
              <a:t>Cont’d</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EFDC0B0-8E25-2778-9FF6-CEE9DA2AD8BF}"/>
                  </a:ext>
                </a:extLst>
              </p:cNvPr>
              <p:cNvSpPr>
                <a:spLocks noGrp="1"/>
              </p:cNvSpPr>
              <p:nvPr>
                <p:ph idx="1"/>
              </p:nvPr>
            </p:nvSpPr>
            <p:spPr>
              <a:xfrm>
                <a:off x="168965" y="544718"/>
                <a:ext cx="11777870" cy="5581447"/>
              </a:xfrm>
            </p:spPr>
            <p:txBody>
              <a:bodyPr>
                <a:normAutofit fontScale="92500"/>
              </a:bodyPr>
              <a:lstStyle/>
              <a:p>
                <a:pPr marL="0" indent="0">
                  <a:lnSpc>
                    <a:spcPct val="160000"/>
                  </a:lnSpc>
                  <a:spcBef>
                    <a:spcPts val="0"/>
                  </a:spcBef>
                  <a:buNone/>
                </a:pPr>
                <a:r>
                  <a:rPr lang="en-US" sz="2200" b="1" dirty="0">
                    <a:latin typeface="Times New Roman" panose="02020603050405020304" pitchFamily="18" charset="0"/>
                    <a:cs typeface="Times New Roman" panose="02020603050405020304" pitchFamily="18" charset="0"/>
                  </a:rPr>
                  <a:t>Heat transfer coefficient: </a:t>
                </a:r>
                <a:r>
                  <a:rPr lang="en-US" sz="2200" dirty="0">
                    <a:latin typeface="Times New Roman" panose="02020603050405020304" pitchFamily="18" charset="0"/>
                    <a:cs typeface="Times New Roman" panose="02020603050405020304" pitchFamily="18" charset="0"/>
                  </a:rPr>
                  <a:t>The heat transfer coefficient is critical for maintaining the desired temperature in a non-isothermal CSTR. </a:t>
                </a:r>
              </a:p>
              <a:p>
                <a:pPr marL="0" indent="0">
                  <a:lnSpc>
                    <a:spcPct val="160000"/>
                  </a:lnSpc>
                  <a:spcBef>
                    <a:spcPts val="0"/>
                  </a:spcBef>
                  <a:buNone/>
                </a:pPr>
                <a:r>
                  <a:rPr lang="en-US" sz="2200" dirty="0">
                    <a:latin typeface="Times New Roman" panose="02020603050405020304" pitchFamily="18" charset="0"/>
                    <a:cs typeface="Times New Roman" panose="02020603050405020304" pitchFamily="18" charset="0"/>
                  </a:rPr>
                  <a:t>It affects how quickly heat can be removed or added. </a:t>
                </a:r>
              </a:p>
              <a:p>
                <a:pPr marL="0" indent="0">
                  <a:lnSpc>
                    <a:spcPct val="160000"/>
                  </a:lnSpc>
                  <a:spcBef>
                    <a:spcPts val="0"/>
                  </a:spcBef>
                  <a:buNone/>
                </a:pPr>
                <a:r>
                  <a:rPr lang="en-US" sz="2200" dirty="0">
                    <a:latin typeface="Times New Roman" panose="02020603050405020304" pitchFamily="18" charset="0"/>
                    <a:cs typeface="Times New Roman" panose="02020603050405020304" pitchFamily="18" charset="0"/>
                  </a:rPr>
                  <a:t>Understanding the interaction between reaction kinetics and  heat transfer is crucial for optimizing performance and ensuring safe operation. </a:t>
                </a:r>
              </a:p>
              <a:p>
                <a:pPr marL="0" indent="0">
                  <a:lnSpc>
                    <a:spcPct val="160000"/>
                  </a:lnSpc>
                  <a:spcBef>
                    <a:spcPts val="0"/>
                  </a:spcBef>
                  <a:buNone/>
                </a:pPr>
                <a:r>
                  <a:rPr lang="en-US" sz="2200" b="1" dirty="0">
                    <a:latin typeface="Times New Roman" panose="02020603050405020304" pitchFamily="18" charset="0"/>
                    <a:cs typeface="Times New Roman" panose="02020603050405020304" pitchFamily="18" charset="0"/>
                  </a:rPr>
                  <a:t>Space time: </a:t>
                </a:r>
                <a:r>
                  <a:rPr lang="en-US" sz="2200" dirty="0">
                    <a:latin typeface="Times New Roman" panose="02020603050405020304" pitchFamily="18" charset="0"/>
                    <a:cs typeface="Times New Roman" panose="02020603050405020304" pitchFamily="18" charset="0"/>
                  </a:rPr>
                  <a:t>Space time is defined as the time required to process one reactor volume at the inlet flow rate. Adequate space  time is crucial for achieving desired conversion levels.</a:t>
                </a:r>
              </a:p>
              <a:p>
                <a:pPr marL="0" indent="0" algn="just">
                  <a:lnSpc>
                    <a:spcPct val="160000"/>
                  </a:lnSpc>
                  <a:buNone/>
                </a:pPr>
                <a:r>
                  <a:rPr lang="en-US" sz="2200" dirty="0">
                    <a:latin typeface="Times New Roman" panose="02020603050405020304" pitchFamily="18" charset="0"/>
                    <a:ea typeface="Tahoma" pitchFamily="34" charset="0"/>
                    <a:cs typeface="Times New Roman" panose="02020603050405020304" pitchFamily="18" charset="0"/>
                  </a:rPr>
                  <a:t>Space time is the ratio of  volume of CSTR to constant volumetric flow rate .</a:t>
                </a:r>
              </a:p>
              <a:p>
                <a:pPr marL="0" indent="0" algn="just">
                  <a:lnSpc>
                    <a:spcPct val="160000"/>
                  </a:lnSpc>
                  <a:buNone/>
                </a:pPr>
                <a14:m>
                  <m:oMath xmlns:m="http://schemas.openxmlformats.org/officeDocument/2006/math">
                    <m:r>
                      <a:rPr lang="en-US" sz="2200" i="1">
                        <a:latin typeface="Cambria Math" panose="02040503050406030204" pitchFamily="18" charset="0"/>
                        <a:ea typeface="Cambria Math" panose="02040503050406030204" pitchFamily="18" charset="0"/>
                      </a:rPr>
                      <m:t>𝜏</m:t>
                    </m:r>
                    <m:r>
                      <a:rPr lang="en-US" sz="2200" i="1">
                        <a:latin typeface="Cambria Math" panose="02040503050406030204" pitchFamily="18" charset="0"/>
                        <a:ea typeface="Cambria Math" panose="02040503050406030204" pitchFamily="18" charset="0"/>
                      </a:rPr>
                      <m:t>=</m:t>
                    </m:r>
                    <m:f>
                      <m:fPr>
                        <m:ctrlPr>
                          <a:rPr lang="en-US" sz="2200" i="1">
                            <a:latin typeface="Cambria Math" panose="02040503050406030204" pitchFamily="18" charset="0"/>
                            <a:ea typeface="Cambria Math" panose="02040503050406030204" pitchFamily="18" charset="0"/>
                          </a:rPr>
                        </m:ctrlPr>
                      </m:fPr>
                      <m:num>
                        <m:r>
                          <a:rPr lang="en-US" sz="2200" i="1">
                            <a:latin typeface="Cambria Math" panose="02040503050406030204" pitchFamily="18" charset="0"/>
                            <a:ea typeface="Cambria Math" panose="02040503050406030204" pitchFamily="18" charset="0"/>
                          </a:rPr>
                          <m:t>𝑉</m:t>
                        </m:r>
                      </m:num>
                      <m:den>
                        <m:sSub>
                          <m:sSubPr>
                            <m:ctrlPr>
                              <a:rPr lang="en-US" sz="2200" i="1">
                                <a:latin typeface="Cambria Math" panose="02040503050406030204" pitchFamily="18" charset="0"/>
                                <a:ea typeface="Cambria Math" panose="02040503050406030204" pitchFamily="18" charset="0"/>
                              </a:rPr>
                            </m:ctrlPr>
                          </m:sSubPr>
                          <m:e>
                            <m:r>
                              <a:rPr lang="en-US" sz="2200" i="1">
                                <a:latin typeface="Cambria Math" panose="02040503050406030204" pitchFamily="18" charset="0"/>
                                <a:ea typeface="Cambria Math" panose="02040503050406030204" pitchFamily="18" charset="0"/>
                                <a:sym typeface="Symbol" panose="05050102010706020507" pitchFamily="18" charset="2"/>
                              </a:rPr>
                              <m:t></m:t>
                            </m:r>
                          </m:e>
                          <m:sub>
                            <m:r>
                              <a:rPr lang="en-US" sz="2200" i="1">
                                <a:latin typeface="Cambria Math" panose="02040503050406030204" pitchFamily="18" charset="0"/>
                                <a:ea typeface="Cambria Math" panose="02040503050406030204" pitchFamily="18" charset="0"/>
                              </a:rPr>
                              <m:t>𝑜</m:t>
                            </m:r>
                          </m:sub>
                        </m:sSub>
                      </m:den>
                    </m:f>
                  </m:oMath>
                </a14:m>
                <a:r>
                  <a:rPr lang="en-US" sz="2200" dirty="0">
                    <a:latin typeface="Times New Roman" panose="02020603050405020304" pitchFamily="18" charset="0"/>
                    <a:cs typeface="Times New Roman" panose="02020603050405020304" pitchFamily="18" charset="0"/>
                  </a:rPr>
                  <a:t>                                                                                                                          (8.1)</a:t>
                </a:r>
              </a:p>
              <a:p>
                <a:pPr marL="0" indent="0" algn="just">
                  <a:lnSpc>
                    <a:spcPct val="160000"/>
                  </a:lnSpc>
                  <a:buNone/>
                </a:pPr>
                <a:r>
                  <a:rPr lang="en-US" sz="2200" dirty="0">
                    <a:latin typeface="Times New Roman" panose="02020603050405020304" pitchFamily="18" charset="0"/>
                    <a:cs typeface="Times New Roman" panose="02020603050405020304" pitchFamily="18" charset="0"/>
                  </a:rPr>
                  <a:t>Where:</a:t>
                </a:r>
                <a:r>
                  <a:rPr lang="en-US" sz="2200" dirty="0">
                    <a:latin typeface="Times New Roman" panose="02020603050405020304" pitchFamily="18" charset="0"/>
                    <a:ea typeface="Tahoma" pitchFamily="34" charset="0"/>
                    <a:cs typeface="Times New Roman" panose="02020603050405020304" pitchFamily="18" charset="0"/>
                  </a:rPr>
                  <a:t> </a:t>
                </a:r>
                <a:r>
                  <a:rPr lang="el-GR" sz="2200" dirty="0">
                    <a:latin typeface="Times New Roman" panose="02020603050405020304" pitchFamily="18" charset="0"/>
                    <a:ea typeface="Tahoma" pitchFamily="34" charset="0"/>
                    <a:cs typeface="Times New Roman" panose="02020603050405020304" pitchFamily="18" charset="0"/>
                  </a:rPr>
                  <a:t>τ</a:t>
                </a:r>
                <a:r>
                  <a:rPr lang="en-US" sz="2200" dirty="0">
                    <a:latin typeface="Times New Roman" panose="02020603050405020304" pitchFamily="18" charset="0"/>
                    <a:ea typeface="Tahoma" pitchFamily="34" charset="0"/>
                    <a:cs typeface="Times New Roman" panose="02020603050405020304" pitchFamily="18" charset="0"/>
                  </a:rPr>
                  <a:t> is  space time, V is volume of CSTR, and </a:t>
                </a:r>
                <a:r>
                  <a:rPr lang="en-US" sz="2200" dirty="0">
                    <a:latin typeface="Times New Roman" panose="02020603050405020304" pitchFamily="18" charset="0"/>
                    <a:ea typeface="Tahoma" pitchFamily="34" charset="0"/>
                    <a:cs typeface="Times New Roman" panose="02020603050405020304" pitchFamily="18" charset="0"/>
                    <a:sym typeface="Symbol" panose="05050102010706020507" pitchFamily="18" charset="2"/>
                  </a:rPr>
                  <a:t></a:t>
                </a:r>
                <a:r>
                  <a:rPr lang="en-US" sz="2200" baseline="-25000" dirty="0">
                    <a:latin typeface="Times New Roman" panose="02020603050405020304" pitchFamily="18" charset="0"/>
                    <a:ea typeface="Tahoma" pitchFamily="34" charset="0"/>
                    <a:cs typeface="Times New Roman" panose="02020603050405020304" pitchFamily="18" charset="0"/>
                    <a:sym typeface="Symbol" panose="05050102010706020507" pitchFamily="18" charset="2"/>
                  </a:rPr>
                  <a:t>o</a:t>
                </a:r>
                <a:r>
                  <a:rPr lang="en-US" sz="2200" dirty="0">
                    <a:latin typeface="Times New Roman" panose="02020603050405020304" pitchFamily="18" charset="0"/>
                    <a:ea typeface="Tahoma" pitchFamily="34" charset="0"/>
                    <a:cs typeface="Times New Roman" panose="02020603050405020304" pitchFamily="18" charset="0"/>
                  </a:rPr>
                  <a:t> is volumetric flow rate.</a:t>
                </a:r>
              </a:p>
              <a:p>
                <a:pPr marL="0" indent="0">
                  <a:lnSpc>
                    <a:spcPct val="150000"/>
                  </a:lnSpc>
                  <a:spcBef>
                    <a:spcPts val="0"/>
                  </a:spcBef>
                  <a:buNone/>
                </a:pPr>
                <a:endParaRPr lang="en-US" sz="2400" dirty="0">
                  <a:latin typeface="Times New Roman" panose="02020603050405020304" pitchFamily="18" charset="0"/>
                  <a:cs typeface="Times New Roman" panose="02020603050405020304" pitchFamily="18" charset="0"/>
                </a:endParaRPr>
              </a:p>
              <a:p>
                <a:pPr marL="0" indent="0">
                  <a:lnSpc>
                    <a:spcPct val="150000"/>
                  </a:lnSpc>
                  <a:spcBef>
                    <a:spcPts val="0"/>
                  </a:spcBef>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EFDC0B0-8E25-2778-9FF6-CEE9DA2AD8BF}"/>
                  </a:ext>
                </a:extLst>
              </p:cNvPr>
              <p:cNvSpPr>
                <a:spLocks noGrp="1" noRot="1" noChangeAspect="1" noMove="1" noResize="1" noEditPoints="1" noAdjustHandles="1" noChangeArrowheads="1" noChangeShapeType="1" noTextEdit="1"/>
              </p:cNvSpPr>
              <p:nvPr>
                <p:ph idx="1"/>
              </p:nvPr>
            </p:nvSpPr>
            <p:spPr>
              <a:xfrm>
                <a:off x="168965" y="544718"/>
                <a:ext cx="11777870" cy="5581447"/>
              </a:xfrm>
              <a:blipFill>
                <a:blip r:embed="rId2"/>
                <a:stretch>
                  <a:fillRect l="-569"/>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FB75386C-F55C-F798-A486-BBBDCBD45FD3}"/>
              </a:ext>
            </a:extLst>
          </p:cNvPr>
          <p:cNvSpPr>
            <a:spLocks noGrp="1"/>
          </p:cNvSpPr>
          <p:nvPr>
            <p:ph type="sldNum" sz="quarter" idx="12"/>
          </p:nvPr>
        </p:nvSpPr>
        <p:spPr/>
        <p:txBody>
          <a:bodyPr/>
          <a:lstStyle/>
          <a:p>
            <a:fld id="{919B44EC-D1D5-489E-90E0-E768BB02DA9D}" type="slidenum">
              <a:rPr lang="en-US" smtClean="0"/>
              <a:t>14</a:t>
            </a:fld>
            <a:endParaRPr lang="en-US"/>
          </a:p>
        </p:txBody>
      </p:sp>
      <p:cxnSp>
        <p:nvCxnSpPr>
          <p:cNvPr id="5" name="Straight Connector 4">
            <a:extLst>
              <a:ext uri="{FF2B5EF4-FFF2-40B4-BE49-F238E27FC236}">
                <a16:creationId xmlns:a16="http://schemas.microsoft.com/office/drawing/2014/main" id="{AB319161-614E-2EFA-7991-176DEC34C7C8}"/>
              </a:ext>
            </a:extLst>
          </p:cNvPr>
          <p:cNvCxnSpPr>
            <a:cxnSpLocks/>
          </p:cNvCxnSpPr>
          <p:nvPr/>
        </p:nvCxnSpPr>
        <p:spPr>
          <a:xfrm>
            <a:off x="-69574" y="525964"/>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AC9B12B-0A26-27F0-2804-3DD574DADAA9}"/>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C546CC2-01BB-6B22-4956-DD8737FA973D}"/>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0011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29843-DB42-98DD-A859-4A704D781A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8D0C0C-FD93-5184-74C0-1EDF22DBCE47}"/>
              </a:ext>
            </a:extLst>
          </p:cNvPr>
          <p:cNvSpPr>
            <a:spLocks noGrp="1"/>
          </p:cNvSpPr>
          <p:nvPr>
            <p:ph type="title"/>
          </p:nvPr>
        </p:nvSpPr>
        <p:spPr>
          <a:xfrm>
            <a:off x="609600" y="274639"/>
            <a:ext cx="8128000" cy="291892"/>
          </a:xfrm>
        </p:spPr>
        <p:txBody>
          <a:bodyPr>
            <a:normAutofit fontScale="90000"/>
          </a:bodyPr>
          <a:lstStyle/>
          <a:p>
            <a:pPr algn="just"/>
            <a:r>
              <a:rPr lang="en-US" sz="3100" b="1" dirty="0">
                <a:solidFill>
                  <a:srgbClr val="0070C0"/>
                </a:solidFill>
                <a:latin typeface="Times New Roman" panose="02020603050405020304" pitchFamily="18" charset="0"/>
                <a:cs typeface="Times New Roman" panose="02020603050405020304" pitchFamily="18" charset="0"/>
              </a:rPr>
              <a:t>Cont’d</a:t>
            </a:r>
            <a:endParaRPr lang="en-US" dirty="0"/>
          </a:p>
        </p:txBody>
      </p:sp>
      <p:sp>
        <p:nvSpPr>
          <p:cNvPr id="3" name="Content Placeholder 2">
            <a:extLst>
              <a:ext uri="{FF2B5EF4-FFF2-40B4-BE49-F238E27FC236}">
                <a16:creationId xmlns:a16="http://schemas.microsoft.com/office/drawing/2014/main" id="{6F9832B0-12D2-6971-B85E-719D494A7651}"/>
              </a:ext>
            </a:extLst>
          </p:cNvPr>
          <p:cNvSpPr>
            <a:spLocks noGrp="1"/>
          </p:cNvSpPr>
          <p:nvPr>
            <p:ph idx="1"/>
          </p:nvPr>
        </p:nvSpPr>
        <p:spPr>
          <a:xfrm>
            <a:off x="168965" y="816133"/>
            <a:ext cx="11777870" cy="5310032"/>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Reaction rate: </a:t>
            </a:r>
            <a:r>
              <a:rPr lang="en-US" sz="2400" dirty="0">
                <a:latin typeface="Times New Roman" panose="02020603050405020304" pitchFamily="18" charset="0"/>
                <a:cs typeface="Times New Roman" panose="02020603050405020304" pitchFamily="18" charset="0"/>
              </a:rPr>
              <a:t>The rate at which reactants are converted to products, often expressed in terms of concentration change per unit time.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Understanding the reaction rate helps for  optimizing reactor conditions to maximize efficiency.</a:t>
            </a:r>
          </a:p>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Due to temperature variation and heat effect, non-isothermal CSTR is more complex to model compared to isothermal CSTR. </a:t>
            </a:r>
          </a:p>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Regular monitoring and optimization based on these parameters can significantly enhance reactor performance and product quality.</a:t>
            </a:r>
          </a:p>
        </p:txBody>
      </p:sp>
      <p:sp>
        <p:nvSpPr>
          <p:cNvPr id="4" name="Slide Number Placeholder 3">
            <a:extLst>
              <a:ext uri="{FF2B5EF4-FFF2-40B4-BE49-F238E27FC236}">
                <a16:creationId xmlns:a16="http://schemas.microsoft.com/office/drawing/2014/main" id="{060FE4BA-1DDF-FCA9-3328-AB5A522C6696}"/>
              </a:ext>
            </a:extLst>
          </p:cNvPr>
          <p:cNvSpPr>
            <a:spLocks noGrp="1"/>
          </p:cNvSpPr>
          <p:nvPr>
            <p:ph type="sldNum" sz="quarter" idx="12"/>
          </p:nvPr>
        </p:nvSpPr>
        <p:spPr/>
        <p:txBody>
          <a:bodyPr/>
          <a:lstStyle/>
          <a:p>
            <a:fld id="{919B44EC-D1D5-489E-90E0-E768BB02DA9D}" type="slidenum">
              <a:rPr lang="en-US" smtClean="0"/>
              <a:t>15</a:t>
            </a:fld>
            <a:endParaRPr lang="en-US"/>
          </a:p>
        </p:txBody>
      </p:sp>
      <p:cxnSp>
        <p:nvCxnSpPr>
          <p:cNvPr id="5" name="Straight Connector 4">
            <a:extLst>
              <a:ext uri="{FF2B5EF4-FFF2-40B4-BE49-F238E27FC236}">
                <a16:creationId xmlns:a16="http://schemas.microsoft.com/office/drawing/2014/main" id="{CE6185B4-D720-E52E-38B2-610D1B28D934}"/>
              </a:ext>
            </a:extLst>
          </p:cNvPr>
          <p:cNvCxnSpPr>
            <a:cxnSpLocks/>
          </p:cNvCxnSpPr>
          <p:nvPr/>
        </p:nvCxnSpPr>
        <p:spPr>
          <a:xfrm>
            <a:off x="-69574" y="726681"/>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E89D53C-EBC6-2089-ECEE-9B68C0079983}"/>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FBDF402-35BC-9C7C-9923-E894C5F13E7C}"/>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87217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AA4B5-D87F-1FA6-EB45-2BF6C1F6D7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D8344D-447A-7BD5-61BD-F8DDFD47F0E3}"/>
              </a:ext>
            </a:extLst>
          </p:cNvPr>
          <p:cNvSpPr>
            <a:spLocks noGrp="1"/>
          </p:cNvSpPr>
          <p:nvPr>
            <p:ph type="title"/>
          </p:nvPr>
        </p:nvSpPr>
        <p:spPr>
          <a:xfrm>
            <a:off x="574813" y="133389"/>
            <a:ext cx="10972800" cy="457198"/>
          </a:xfrm>
        </p:spPr>
        <p:txBody>
          <a:bodyPr>
            <a:noAutofit/>
          </a:bodyPr>
          <a:lstStyle/>
          <a:p>
            <a:pPr algn="just"/>
            <a:r>
              <a:rPr lang="en-US" sz="3200" b="1" dirty="0">
                <a:latin typeface="Times New Roman" panose="02020603050405020304" pitchFamily="18" charset="0"/>
                <a:cs typeface="Times New Roman" panose="02020603050405020304" pitchFamily="18" charset="0"/>
              </a:rPr>
              <a:t>Activity 8.1.</a:t>
            </a:r>
          </a:p>
        </p:txBody>
      </p:sp>
      <p:sp>
        <p:nvSpPr>
          <p:cNvPr id="3" name="Content Placeholder 2">
            <a:extLst>
              <a:ext uri="{FF2B5EF4-FFF2-40B4-BE49-F238E27FC236}">
                <a16:creationId xmlns:a16="http://schemas.microsoft.com/office/drawing/2014/main" id="{98FD8A54-9166-92E1-1996-61330CB86FFD}"/>
              </a:ext>
            </a:extLst>
          </p:cNvPr>
          <p:cNvSpPr>
            <a:spLocks noGrp="1"/>
          </p:cNvSpPr>
          <p:nvPr>
            <p:ph idx="1"/>
          </p:nvPr>
        </p:nvSpPr>
        <p:spPr>
          <a:xfrm>
            <a:off x="347871" y="726681"/>
            <a:ext cx="11499572" cy="5399484"/>
          </a:xfrm>
        </p:spPr>
        <p:txBody>
          <a:bodyPr>
            <a:normAutofit/>
          </a:bodyPr>
          <a:lstStyle/>
          <a:p>
            <a:pPr marL="0" indent="0">
              <a:lnSpc>
                <a:spcPct val="150000"/>
              </a:lnSpc>
              <a:buNone/>
            </a:pPr>
            <a:r>
              <a:rPr lang="en-US" sz="2800" dirty="0">
                <a:solidFill>
                  <a:srgbClr val="0070C0"/>
                </a:solidFill>
                <a:latin typeface="Times New Roman" panose="02020603050405020304" pitchFamily="18" charset="0"/>
                <a:cs typeface="Times New Roman" panose="02020603050405020304" pitchFamily="18" charset="0"/>
              </a:rPr>
              <a:t>(a). What is non-isothermal CSTR?</a:t>
            </a:r>
          </a:p>
          <a:p>
            <a:pPr marL="0" indent="0">
              <a:lnSpc>
                <a:spcPct val="150000"/>
              </a:lnSpc>
              <a:buNone/>
            </a:pPr>
            <a:r>
              <a:rPr lang="en-US" sz="2800" dirty="0">
                <a:solidFill>
                  <a:srgbClr val="0070C0"/>
                </a:solidFill>
                <a:latin typeface="Times New Roman" panose="02020603050405020304" pitchFamily="18" charset="0"/>
                <a:cs typeface="Times New Roman" panose="02020603050405020304" pitchFamily="18" charset="0"/>
              </a:rPr>
              <a:t>(b). Describe some characteristics of non-isothermal CSTR.</a:t>
            </a:r>
          </a:p>
          <a:p>
            <a:pPr marL="0" indent="0">
              <a:lnSpc>
                <a:spcPct val="150000"/>
              </a:lnSpc>
              <a:buNone/>
            </a:pPr>
            <a:r>
              <a:rPr lang="en-US" sz="2800" dirty="0">
                <a:solidFill>
                  <a:srgbClr val="0070C0"/>
                </a:solidFill>
                <a:latin typeface="Times New Roman" panose="02020603050405020304" pitchFamily="18" charset="0"/>
                <a:cs typeface="Times New Roman" panose="02020603050405020304" pitchFamily="18" charset="0"/>
              </a:rPr>
              <a:t>(c). What are some of the performance measures for non-isothermal CSTR?</a:t>
            </a:r>
          </a:p>
          <a:p>
            <a:pPr marL="0" indent="0">
              <a:lnSpc>
                <a:spcPct val="150000"/>
              </a:lnSpc>
              <a:buNone/>
            </a:pPr>
            <a:r>
              <a:rPr lang="en-US" altLang="en-US" sz="2800" dirty="0">
                <a:solidFill>
                  <a:srgbClr val="0070C0"/>
                </a:solidFill>
                <a:latin typeface="Times New Roman" panose="02020603050405020304" pitchFamily="18" charset="0"/>
                <a:cs typeface="Times New Roman" panose="02020603050405020304" pitchFamily="18" charset="0"/>
              </a:rPr>
              <a:t>(d). Identify  some design parameters for  non-isothermal CSTR. </a:t>
            </a:r>
            <a:endParaRPr lang="en-US" sz="2800" dirty="0">
              <a:solidFill>
                <a:srgbClr val="0070C0"/>
              </a:solidFill>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lide Number Placeholder 3">
            <a:extLst>
              <a:ext uri="{FF2B5EF4-FFF2-40B4-BE49-F238E27FC236}">
                <a16:creationId xmlns:a16="http://schemas.microsoft.com/office/drawing/2014/main" id="{959E0391-348A-920E-1262-10BC34BBCEE2}"/>
              </a:ext>
            </a:extLst>
          </p:cNvPr>
          <p:cNvSpPr>
            <a:spLocks noGrp="1"/>
          </p:cNvSpPr>
          <p:nvPr>
            <p:ph type="sldNum" sz="quarter" idx="12"/>
          </p:nvPr>
        </p:nvSpPr>
        <p:spPr/>
        <p:txBody>
          <a:bodyPr/>
          <a:lstStyle/>
          <a:p>
            <a:fld id="{919B44EC-D1D5-489E-90E0-E768BB02DA9D}" type="slidenum">
              <a:rPr lang="en-US" smtClean="0"/>
              <a:t>16</a:t>
            </a:fld>
            <a:endParaRPr lang="en-US"/>
          </a:p>
        </p:txBody>
      </p:sp>
      <p:cxnSp>
        <p:nvCxnSpPr>
          <p:cNvPr id="5" name="Straight Connector 4">
            <a:extLst>
              <a:ext uri="{FF2B5EF4-FFF2-40B4-BE49-F238E27FC236}">
                <a16:creationId xmlns:a16="http://schemas.microsoft.com/office/drawing/2014/main" id="{78FBB314-2EE1-A137-DA68-5086B2EDB381}"/>
              </a:ext>
            </a:extLst>
          </p:cNvPr>
          <p:cNvCxnSpPr>
            <a:cxnSpLocks/>
          </p:cNvCxnSpPr>
          <p:nvPr/>
        </p:nvCxnSpPr>
        <p:spPr>
          <a:xfrm>
            <a:off x="-69574" y="726681"/>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505C53E-38D6-B424-7CD6-0F3197A27D3F}"/>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7FB6814-0D45-1F00-3CDF-DD5534884F12}"/>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649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2B283-3EDA-2411-557B-6FA75AC972DE}"/>
              </a:ext>
            </a:extLst>
          </p:cNvPr>
          <p:cNvSpPr>
            <a:spLocks noGrp="1"/>
          </p:cNvSpPr>
          <p:nvPr>
            <p:ph type="title"/>
          </p:nvPr>
        </p:nvSpPr>
        <p:spPr>
          <a:xfrm>
            <a:off x="574813" y="133389"/>
            <a:ext cx="10972800" cy="457198"/>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237ED05-F7AA-D221-752E-B9C89E14FDAC}"/>
              </a:ext>
            </a:extLst>
          </p:cNvPr>
          <p:cNvSpPr>
            <a:spLocks noGrp="1"/>
          </p:cNvSpPr>
          <p:nvPr>
            <p:ph idx="1"/>
          </p:nvPr>
        </p:nvSpPr>
        <p:spPr>
          <a:xfrm>
            <a:off x="347871" y="726681"/>
            <a:ext cx="11499572" cy="5399484"/>
          </a:xfrm>
        </p:spPr>
        <p:txBody>
          <a:bodyPr>
            <a:normAutofit fontScale="92500" lnSpcReduction="10000"/>
          </a:bodyPr>
          <a:lstStyle/>
          <a:p>
            <a:pPr marL="0" indent="0">
              <a:lnSpc>
                <a:spcPct val="150000"/>
              </a:lnSpc>
              <a:buNone/>
            </a:pPr>
            <a:r>
              <a:rPr lang="en-US" sz="2600" b="1" dirty="0">
                <a:latin typeface="Times New Roman" panose="02020603050405020304" pitchFamily="18" charset="0"/>
                <a:cs typeface="Times New Roman" panose="02020603050405020304" pitchFamily="18" charset="0"/>
              </a:rPr>
              <a:t>Answers:</a:t>
            </a:r>
            <a:endParaRPr lang="en-US" sz="2600" b="1" dirty="0">
              <a:solidFill>
                <a:srgbClr val="0070C0"/>
              </a:solidFill>
              <a:latin typeface="Times New Roman" panose="02020603050405020304" pitchFamily="18" charset="0"/>
              <a:cs typeface="Times New Roman" panose="02020603050405020304" pitchFamily="18" charset="0"/>
            </a:endParaRPr>
          </a:p>
          <a:p>
            <a:pPr marL="0" indent="0">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(a). What is non-isothermal CSTR?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Non-isothermal CSTR is a type of chemical reactor where the reaction takes place continuously, and the temperature within the reactor is not maintained at a constant level.</a:t>
            </a:r>
            <a:endParaRPr lang="en-US" sz="2400" dirty="0">
              <a:solidFill>
                <a:srgbClr val="0070C0"/>
              </a:solidFill>
              <a:latin typeface="Times New Roman" panose="02020603050405020304" pitchFamily="18" charset="0"/>
              <a:cs typeface="Times New Roman" panose="02020603050405020304" pitchFamily="18" charset="0"/>
            </a:endParaRPr>
          </a:p>
          <a:p>
            <a:pPr marL="0" indent="0">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(b). Describe some characteristics of non-isothermal CSTR.</a:t>
            </a:r>
          </a:p>
          <a:p>
            <a:pPr marL="0" indent="0">
              <a:lnSpc>
                <a:spcPct val="150000"/>
              </a:lnSpc>
              <a:buNone/>
            </a:pPr>
            <a:r>
              <a:rPr lang="en-US" sz="2400" dirty="0">
                <a:latin typeface="Times New Roman" panose="02020603050405020304" pitchFamily="18" charset="0"/>
                <a:cs typeface="Times New Roman" panose="02020603050405020304" pitchFamily="18" charset="0"/>
              </a:rPr>
              <a:t>Some characteristics of  non-isothermal CSTR  are:</a:t>
            </a:r>
          </a:p>
          <a:p>
            <a:pPr>
              <a:lnSpc>
                <a:spcPct val="150000"/>
              </a:lnSpc>
            </a:pPr>
            <a:r>
              <a:rPr lang="en-US" sz="2400" dirty="0">
                <a:latin typeface="Times New Roman" panose="02020603050405020304" pitchFamily="18" charset="0"/>
                <a:cs typeface="Times New Roman" panose="02020603050405020304" pitchFamily="18" charset="0"/>
              </a:rPr>
              <a:t>continuous operation, </a:t>
            </a:r>
          </a:p>
          <a:p>
            <a:pPr>
              <a:lnSpc>
                <a:spcPct val="150000"/>
              </a:lnSpc>
            </a:pPr>
            <a:r>
              <a:rPr lang="en-US" sz="2400" dirty="0">
                <a:latin typeface="Times New Roman" panose="02020603050405020304" pitchFamily="18" charset="0"/>
                <a:cs typeface="Times New Roman" panose="02020603050405020304" pitchFamily="18" charset="0"/>
              </a:rPr>
              <a:t>thorough mixing, </a:t>
            </a:r>
          </a:p>
          <a:p>
            <a:pPr>
              <a:lnSpc>
                <a:spcPct val="150000"/>
              </a:lnSpc>
            </a:pPr>
            <a:r>
              <a:rPr lang="en-US" sz="2400" dirty="0">
                <a:latin typeface="Times New Roman" panose="02020603050405020304" pitchFamily="18" charset="0"/>
                <a:cs typeface="Times New Roman" panose="02020603050405020304" pitchFamily="18" charset="0"/>
              </a:rPr>
              <a:t>variable temperature conditions, and</a:t>
            </a:r>
          </a:p>
          <a:p>
            <a:pPr>
              <a:lnSpc>
                <a:spcPct val="150000"/>
              </a:lnSpc>
            </a:pPr>
            <a:r>
              <a:rPr lang="en-US" sz="2400" dirty="0">
                <a:latin typeface="Times New Roman" panose="02020603050405020304" pitchFamily="18" charset="0"/>
                <a:cs typeface="Times New Roman" panose="02020603050405020304" pitchFamily="18" charset="0"/>
              </a:rPr>
              <a:t> heat transfer capability. </a:t>
            </a:r>
          </a:p>
          <a:p>
            <a:pPr marL="0" indent="0">
              <a:lnSpc>
                <a:spcPct val="150000"/>
              </a:lnSpc>
              <a:buNone/>
            </a:pPr>
            <a:endParaRPr lang="en-US" sz="2400" dirty="0">
              <a:solidFill>
                <a:srgbClr val="0070C0"/>
              </a:solidFill>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0F2CA7CB-554F-5AE0-D053-A60522272BDC}"/>
              </a:ext>
            </a:extLst>
          </p:cNvPr>
          <p:cNvSpPr>
            <a:spLocks noGrp="1"/>
          </p:cNvSpPr>
          <p:nvPr>
            <p:ph type="sldNum" sz="quarter" idx="12"/>
          </p:nvPr>
        </p:nvSpPr>
        <p:spPr/>
        <p:txBody>
          <a:bodyPr/>
          <a:lstStyle/>
          <a:p>
            <a:fld id="{919B44EC-D1D5-489E-90E0-E768BB02DA9D}" type="slidenum">
              <a:rPr lang="en-US" smtClean="0"/>
              <a:t>17</a:t>
            </a:fld>
            <a:endParaRPr lang="en-US"/>
          </a:p>
        </p:txBody>
      </p:sp>
      <p:cxnSp>
        <p:nvCxnSpPr>
          <p:cNvPr id="5" name="Straight Connector 4">
            <a:extLst>
              <a:ext uri="{FF2B5EF4-FFF2-40B4-BE49-F238E27FC236}">
                <a16:creationId xmlns:a16="http://schemas.microsoft.com/office/drawing/2014/main" id="{30D97628-3359-52F2-68B7-513AD321922F}"/>
              </a:ext>
            </a:extLst>
          </p:cNvPr>
          <p:cNvCxnSpPr>
            <a:cxnSpLocks/>
          </p:cNvCxnSpPr>
          <p:nvPr/>
        </p:nvCxnSpPr>
        <p:spPr>
          <a:xfrm>
            <a:off x="-69574" y="726681"/>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A81600E-5962-7EF1-ED6E-A7B745ADB660}"/>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1412B15-D4FF-5A51-EE48-4DDCD0421D38}"/>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6805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BE258-5461-E2B5-8B2E-E11A15B2D0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48758C-67A2-BF83-1086-36F2D8AD1AF1}"/>
              </a:ext>
            </a:extLst>
          </p:cNvPr>
          <p:cNvSpPr>
            <a:spLocks noGrp="1"/>
          </p:cNvSpPr>
          <p:nvPr>
            <p:ph type="title"/>
          </p:nvPr>
        </p:nvSpPr>
        <p:spPr>
          <a:xfrm>
            <a:off x="574813" y="133389"/>
            <a:ext cx="10972800" cy="457198"/>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2708E1A2-3F25-7767-1FD8-6ABCA77F72AC}"/>
              </a:ext>
            </a:extLst>
          </p:cNvPr>
          <p:cNvSpPr>
            <a:spLocks noGrp="1"/>
          </p:cNvSpPr>
          <p:nvPr>
            <p:ph idx="1"/>
          </p:nvPr>
        </p:nvSpPr>
        <p:spPr>
          <a:xfrm>
            <a:off x="347871" y="726681"/>
            <a:ext cx="11499572" cy="5399484"/>
          </a:xfrm>
        </p:spPr>
        <p:txBody>
          <a:bodyPr>
            <a:normAutofit/>
          </a:bodyPr>
          <a:lstStyle/>
          <a:p>
            <a:pPr marL="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(c).  What are some of the performance measures for non-isothermal CSTR?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Some of the performance measures for non-isothermal CSTR are </a:t>
            </a:r>
            <a:r>
              <a:rPr lang="en-US" sz="2400" b="1" dirty="0">
                <a:latin typeface="Times New Roman" panose="02020603050405020304" pitchFamily="18" charset="0"/>
                <a:cs typeface="Times New Roman" panose="02020603050405020304" pitchFamily="18" charset="0"/>
              </a:rPr>
              <a:t>conversion</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yield</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selectivity</a:t>
            </a:r>
            <a:r>
              <a:rPr lang="en-US" sz="2400" dirty="0">
                <a:latin typeface="Times New Roman" panose="02020603050405020304" pitchFamily="18" charset="0"/>
                <a:cs typeface="Times New Roman" panose="02020603050405020304" pitchFamily="18" charset="0"/>
              </a:rPr>
              <a:t>, temperature profile, heat transfer coefficient, and </a:t>
            </a:r>
            <a:r>
              <a:rPr lang="en-US" sz="2400" b="1" dirty="0">
                <a:latin typeface="Times New Roman" panose="02020603050405020304" pitchFamily="18" charset="0"/>
                <a:cs typeface="Times New Roman" panose="02020603050405020304" pitchFamily="18" charset="0"/>
              </a:rPr>
              <a:t>reaction rate</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altLang="en-US" sz="2400" b="1" dirty="0">
                <a:solidFill>
                  <a:srgbClr val="0070C0"/>
                </a:solidFill>
                <a:latin typeface="Times New Roman" panose="02020603050405020304" pitchFamily="18" charset="0"/>
                <a:cs typeface="Times New Roman" panose="02020603050405020304" pitchFamily="18" charset="0"/>
              </a:rPr>
              <a:t>(d). Identify some design parameters for  non-isothermal CSTR.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reactor volume, flow rate</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heat transfer area, space time, reaction kinetic  operating temperature </a:t>
            </a:r>
            <a:r>
              <a:rPr lang="en-US" sz="2400" dirty="0">
                <a:latin typeface="Times New Roman" panose="02020603050405020304" pitchFamily="18" charset="0"/>
                <a:cs typeface="Times New Roman" panose="02020603050405020304" pitchFamily="18" charset="0"/>
              </a:rPr>
              <a:t>and</a:t>
            </a:r>
            <a:r>
              <a:rPr lang="en-US" sz="2400" b="1" dirty="0">
                <a:latin typeface="Times New Roman" panose="02020603050405020304" pitchFamily="18" charset="0"/>
                <a:cs typeface="Times New Roman" panose="02020603050405020304" pitchFamily="18" charset="0"/>
              </a:rPr>
              <a:t> pressure conditions </a:t>
            </a:r>
            <a:r>
              <a:rPr lang="en-US" sz="2400" dirty="0">
                <a:latin typeface="Times New Roman" panose="02020603050405020304" pitchFamily="18" charset="0"/>
                <a:cs typeface="Times New Roman" panose="02020603050405020304" pitchFamily="18" charset="0"/>
              </a:rPr>
              <a:t>are some of the design parameters for non-isothermal CSTR.</a:t>
            </a:r>
            <a:endParaRPr lang="en-US" sz="2400" dirty="0">
              <a:solidFill>
                <a:srgbClr val="0070C0"/>
              </a:solidFill>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BF72AA0A-681B-153B-5676-3F4852C5FF38}"/>
              </a:ext>
            </a:extLst>
          </p:cNvPr>
          <p:cNvSpPr>
            <a:spLocks noGrp="1"/>
          </p:cNvSpPr>
          <p:nvPr>
            <p:ph type="sldNum" sz="quarter" idx="12"/>
          </p:nvPr>
        </p:nvSpPr>
        <p:spPr/>
        <p:txBody>
          <a:bodyPr/>
          <a:lstStyle/>
          <a:p>
            <a:fld id="{919B44EC-D1D5-489E-90E0-E768BB02DA9D}" type="slidenum">
              <a:rPr lang="en-US" smtClean="0"/>
              <a:t>18</a:t>
            </a:fld>
            <a:endParaRPr lang="en-US"/>
          </a:p>
        </p:txBody>
      </p:sp>
      <p:cxnSp>
        <p:nvCxnSpPr>
          <p:cNvPr id="5" name="Straight Connector 4">
            <a:extLst>
              <a:ext uri="{FF2B5EF4-FFF2-40B4-BE49-F238E27FC236}">
                <a16:creationId xmlns:a16="http://schemas.microsoft.com/office/drawing/2014/main" id="{CDFEF2F9-A34A-D62A-8E46-C8EF083A4A46}"/>
              </a:ext>
            </a:extLst>
          </p:cNvPr>
          <p:cNvCxnSpPr>
            <a:cxnSpLocks/>
          </p:cNvCxnSpPr>
          <p:nvPr/>
        </p:nvCxnSpPr>
        <p:spPr>
          <a:xfrm>
            <a:off x="-69574" y="726681"/>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548C830-40D6-8A21-31F1-DD27FE387F99}"/>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18EE5CB-C84C-5126-BF52-41E903F9ADA3}"/>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6748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877E2-1A2B-BA58-9ADA-EBAE91F573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C71827-C98E-C97F-EE0D-71008C03F3E5}"/>
              </a:ext>
            </a:extLst>
          </p:cNvPr>
          <p:cNvSpPr>
            <a:spLocks noGrp="1"/>
          </p:cNvSpPr>
          <p:nvPr>
            <p:ph type="title"/>
          </p:nvPr>
        </p:nvSpPr>
        <p:spPr>
          <a:xfrm>
            <a:off x="609600" y="274639"/>
            <a:ext cx="8128000" cy="291892"/>
          </a:xfrm>
        </p:spPr>
        <p:txBody>
          <a:bodyPr>
            <a:normAutofit fontScale="90000"/>
          </a:bodyPr>
          <a:lstStyle/>
          <a:p>
            <a:pPr algn="just"/>
            <a:r>
              <a:rPr lang="en-US" sz="3100" b="1" dirty="0">
                <a:latin typeface="Times New Roman" panose="02020603050405020304" pitchFamily="18" charset="0"/>
                <a:cs typeface="Times New Roman" panose="02020603050405020304" pitchFamily="18" charset="0"/>
              </a:rPr>
              <a:t>8.4 Design of non-isothermal CSTR</a:t>
            </a:r>
            <a:endParaRPr lang="en-US" dirty="0"/>
          </a:p>
        </p:txBody>
      </p:sp>
      <p:sp>
        <p:nvSpPr>
          <p:cNvPr id="3" name="Content Placeholder 2">
            <a:extLst>
              <a:ext uri="{FF2B5EF4-FFF2-40B4-BE49-F238E27FC236}">
                <a16:creationId xmlns:a16="http://schemas.microsoft.com/office/drawing/2014/main" id="{DEA392A6-4421-4FB7-EF49-3EBC71F321B7}"/>
              </a:ext>
            </a:extLst>
          </p:cNvPr>
          <p:cNvSpPr>
            <a:spLocks noGrp="1"/>
          </p:cNvSpPr>
          <p:nvPr>
            <p:ph idx="1"/>
          </p:nvPr>
        </p:nvSpPr>
        <p:spPr>
          <a:xfrm>
            <a:off x="168965" y="816133"/>
            <a:ext cx="11777870" cy="5310032"/>
          </a:xfrm>
        </p:spPr>
        <p:txBody>
          <a:bodyPr>
            <a:normAutofit/>
          </a:bodyPr>
          <a:lstStyle/>
          <a:p>
            <a:pPr marL="0" indent="0" algn="just">
              <a:buNone/>
            </a:pPr>
            <a:r>
              <a:rPr lang="en-US" sz="2300" dirty="0">
                <a:latin typeface="Times New Roman" panose="02020603050405020304" pitchFamily="18" charset="0"/>
                <a:cs typeface="Times New Roman" panose="02020603050405020304" pitchFamily="18" charset="0"/>
              </a:rPr>
              <a:t>Non-isothermal CSTR is designed by using both materials balance and energy balance equations.</a:t>
            </a:r>
          </a:p>
          <a:p>
            <a:pPr marL="0" indent="0" algn="just">
              <a:buNone/>
            </a:pPr>
            <a:r>
              <a:rPr lang="en-US" sz="2300" dirty="0">
                <a:latin typeface="Times New Roman" panose="02020603050405020304" pitchFamily="18" charset="0"/>
                <a:cs typeface="Times New Roman" panose="02020603050405020304" pitchFamily="18" charset="0"/>
              </a:rPr>
              <a:t>Both materials and energy balance equations are used to quantify flows of materials and energy  across system boundary.</a:t>
            </a:r>
          </a:p>
          <a:p>
            <a:pPr marL="0" indent="0" algn="just">
              <a:buNone/>
            </a:pPr>
            <a:r>
              <a:rPr lang="en-US" sz="2400" b="1" dirty="0">
                <a:solidFill>
                  <a:srgbClr val="002060"/>
                </a:solidFill>
                <a:latin typeface="Times New Roman" panose="02020603050405020304" pitchFamily="18" charset="0"/>
                <a:cs typeface="Times New Roman" panose="02020603050405020304" pitchFamily="18" charset="0"/>
              </a:rPr>
              <a:t>8.4.1. Material balance equation</a:t>
            </a:r>
          </a:p>
          <a:p>
            <a:pPr marL="0" indent="0" algn="just">
              <a:buNone/>
            </a:pPr>
            <a:r>
              <a:rPr lang="en-US" sz="2300" dirty="0">
                <a:latin typeface="Times New Roman" panose="02020603050405020304" pitchFamily="18" charset="0"/>
                <a:cs typeface="Times New Roman" panose="02020603050405020304" pitchFamily="18" charset="0"/>
              </a:rPr>
              <a:t>For non-isothermal CSTR, the materials balance equation is used to quantify the flow of materials across CSTR boundary.</a:t>
            </a:r>
          </a:p>
          <a:p>
            <a:pPr marL="0" indent="0" algn="just">
              <a:buNone/>
            </a:pPr>
            <a:r>
              <a:rPr lang="en-US" sz="2300" dirty="0">
                <a:latin typeface="Times New Roman" panose="02020603050405020304" pitchFamily="18" charset="0"/>
                <a:cs typeface="Times New Roman" panose="02020603050405020304" pitchFamily="18" charset="0"/>
              </a:rPr>
              <a:t>A  simple CSTR with materials flow across its boundary is shown in </a:t>
            </a:r>
            <a:r>
              <a:rPr lang="en-US" sz="2300" b="1" dirty="0">
                <a:latin typeface="Times New Roman" panose="02020603050405020304" pitchFamily="18" charset="0"/>
                <a:cs typeface="Times New Roman" panose="02020603050405020304" pitchFamily="18" charset="0"/>
              </a:rPr>
              <a:t>Figure 8.3 </a:t>
            </a:r>
            <a:r>
              <a:rPr lang="en-US" sz="2300" b="1" dirty="0">
                <a:solidFill>
                  <a:srgbClr val="0070C0"/>
                </a:solidFill>
                <a:latin typeface="Times New Roman" panose="02020603050405020304" pitchFamily="18" charset="0"/>
                <a:cs typeface="Times New Roman" panose="02020603050405020304" pitchFamily="18" charset="0"/>
              </a:rPr>
              <a:t>(Fogler, 2015, pg. 292).</a:t>
            </a:r>
          </a:p>
        </p:txBody>
      </p:sp>
      <p:sp>
        <p:nvSpPr>
          <p:cNvPr id="4" name="Slide Number Placeholder 3">
            <a:extLst>
              <a:ext uri="{FF2B5EF4-FFF2-40B4-BE49-F238E27FC236}">
                <a16:creationId xmlns:a16="http://schemas.microsoft.com/office/drawing/2014/main" id="{982211CA-5D77-1776-3A7C-D1DD7120B1E5}"/>
              </a:ext>
            </a:extLst>
          </p:cNvPr>
          <p:cNvSpPr>
            <a:spLocks noGrp="1"/>
          </p:cNvSpPr>
          <p:nvPr>
            <p:ph type="sldNum" sz="quarter" idx="12"/>
          </p:nvPr>
        </p:nvSpPr>
        <p:spPr/>
        <p:txBody>
          <a:bodyPr/>
          <a:lstStyle/>
          <a:p>
            <a:fld id="{919B44EC-D1D5-489E-90E0-E768BB02DA9D}" type="slidenum">
              <a:rPr lang="en-US" smtClean="0"/>
              <a:t>19</a:t>
            </a:fld>
            <a:endParaRPr lang="en-US"/>
          </a:p>
        </p:txBody>
      </p:sp>
      <p:cxnSp>
        <p:nvCxnSpPr>
          <p:cNvPr id="5" name="Straight Connector 4">
            <a:extLst>
              <a:ext uri="{FF2B5EF4-FFF2-40B4-BE49-F238E27FC236}">
                <a16:creationId xmlns:a16="http://schemas.microsoft.com/office/drawing/2014/main" id="{56DA0016-B027-4E9F-0241-0FDDB4892F79}"/>
              </a:ext>
            </a:extLst>
          </p:cNvPr>
          <p:cNvCxnSpPr>
            <a:cxnSpLocks/>
          </p:cNvCxnSpPr>
          <p:nvPr/>
        </p:nvCxnSpPr>
        <p:spPr>
          <a:xfrm>
            <a:off x="-69574" y="816133"/>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19986B6-C911-DAAD-1AA2-466DB7A261A3}"/>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322C6C3-AA36-C72A-2DD6-5488A41FF538}"/>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19</a:t>
            </a:fld>
            <a:endParaRPr lang="en-US" b="1" dirty="0">
              <a:solidFill>
                <a:prstClr val="black"/>
              </a:solidFill>
              <a:latin typeface="Times New Roman" panose="02020603050405020304" pitchFamily="18" charset="0"/>
              <a:cs typeface="Times New Roman" panose="02020603050405020304" pitchFamily="18" charset="0"/>
            </a:endParaRPr>
          </a:p>
        </p:txBody>
      </p:sp>
      <p:grpSp>
        <p:nvGrpSpPr>
          <p:cNvPr id="32" name="Group 31">
            <a:extLst>
              <a:ext uri="{FF2B5EF4-FFF2-40B4-BE49-F238E27FC236}">
                <a16:creationId xmlns:a16="http://schemas.microsoft.com/office/drawing/2014/main" id="{2E5213F5-FD0E-150E-702C-5A8E6027B15F}"/>
              </a:ext>
            </a:extLst>
          </p:cNvPr>
          <p:cNvGrpSpPr/>
          <p:nvPr/>
        </p:nvGrpSpPr>
        <p:grpSpPr>
          <a:xfrm>
            <a:off x="1421295" y="3744779"/>
            <a:ext cx="5337315" cy="1638773"/>
            <a:chOff x="1421295" y="3744779"/>
            <a:chExt cx="5337315" cy="1638773"/>
          </a:xfrm>
        </p:grpSpPr>
        <p:grpSp>
          <p:nvGrpSpPr>
            <p:cNvPr id="22" name="Group 21">
              <a:extLst>
                <a:ext uri="{FF2B5EF4-FFF2-40B4-BE49-F238E27FC236}">
                  <a16:creationId xmlns:a16="http://schemas.microsoft.com/office/drawing/2014/main" id="{A14D10A3-DF73-6512-EC76-B55A8F139E7C}"/>
                </a:ext>
              </a:extLst>
            </p:cNvPr>
            <p:cNvGrpSpPr/>
            <p:nvPr/>
          </p:nvGrpSpPr>
          <p:grpSpPr>
            <a:xfrm>
              <a:off x="2286000" y="3994382"/>
              <a:ext cx="3810000" cy="1361649"/>
              <a:chOff x="2560983" y="4075043"/>
              <a:chExt cx="3810000" cy="1361649"/>
            </a:xfrm>
          </p:grpSpPr>
          <p:sp>
            <p:nvSpPr>
              <p:cNvPr id="13" name="Cylinder 12">
                <a:extLst>
                  <a:ext uri="{FF2B5EF4-FFF2-40B4-BE49-F238E27FC236}">
                    <a16:creationId xmlns:a16="http://schemas.microsoft.com/office/drawing/2014/main" id="{F3C0083E-4C5B-0B4E-30A2-292616A90C04}"/>
                  </a:ext>
                </a:extLst>
              </p:cNvPr>
              <p:cNvSpPr/>
              <p:nvPr/>
            </p:nvSpPr>
            <p:spPr>
              <a:xfrm>
                <a:off x="3554895" y="4075043"/>
                <a:ext cx="2011018" cy="1361649"/>
              </a:xfrm>
              <a:prstGeom prst="can">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a:p>
                <a:pPr algn="ctr"/>
                <a:endParaRPr lang="en-US" dirty="0"/>
              </a:p>
              <a:p>
                <a:pPr algn="ctr"/>
                <a:r>
                  <a:rPr lang="en-US" sz="2000" b="1" dirty="0">
                    <a:solidFill>
                      <a:schemeClr val="tx1"/>
                    </a:solidFill>
                    <a:latin typeface="Times New Roman" panose="02020603050405020304" pitchFamily="18" charset="0"/>
                    <a:cs typeface="Times New Roman" panose="02020603050405020304" pitchFamily="18" charset="0"/>
                  </a:rPr>
                  <a:t>C</a:t>
                </a:r>
                <a:r>
                  <a:rPr lang="en-US" sz="2000" b="1" baseline="-25000" dirty="0">
                    <a:solidFill>
                      <a:schemeClr val="tx1"/>
                    </a:solidFill>
                    <a:latin typeface="Times New Roman" panose="02020603050405020304" pitchFamily="18" charset="0"/>
                    <a:cs typeface="Times New Roman" panose="02020603050405020304" pitchFamily="18" charset="0"/>
                  </a:rPr>
                  <a:t>i</a:t>
                </a:r>
                <a:r>
                  <a:rPr lang="en-US" sz="2000" b="1" dirty="0">
                    <a:solidFill>
                      <a:schemeClr val="tx1"/>
                    </a:solidFill>
                    <a:latin typeface="Times New Roman" panose="02020603050405020304" pitchFamily="18" charset="0"/>
                    <a:cs typeface="Times New Roman" panose="02020603050405020304" pitchFamily="18" charset="0"/>
                  </a:rPr>
                  <a:t>, X</a:t>
                </a:r>
                <a:r>
                  <a:rPr lang="en-US" sz="2000" b="1" baseline="-25000" dirty="0">
                    <a:solidFill>
                      <a:schemeClr val="tx1"/>
                    </a:solidFill>
                    <a:latin typeface="Times New Roman" panose="02020603050405020304" pitchFamily="18" charset="0"/>
                    <a:cs typeface="Times New Roman" panose="02020603050405020304" pitchFamily="18" charset="0"/>
                  </a:rPr>
                  <a:t>i</a:t>
                </a:r>
              </a:p>
            </p:txBody>
          </p:sp>
          <p:sp>
            <p:nvSpPr>
              <p:cNvPr id="14" name="Flowchart: Magnetic Disk 13">
                <a:extLst>
                  <a:ext uri="{FF2B5EF4-FFF2-40B4-BE49-F238E27FC236}">
                    <a16:creationId xmlns:a16="http://schemas.microsoft.com/office/drawing/2014/main" id="{DCAA1B23-FD07-750B-D717-67A77C951161}"/>
                  </a:ext>
                </a:extLst>
              </p:cNvPr>
              <p:cNvSpPr/>
              <p:nvPr/>
            </p:nvSpPr>
            <p:spPr>
              <a:xfrm rot="5400000">
                <a:off x="5603185" y="4713633"/>
                <a:ext cx="402532" cy="487001"/>
              </a:xfrm>
              <a:prstGeom prst="flowChartMagneticDisk">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 name="Flowchart: Magnetic Disk 14">
                <a:extLst>
                  <a:ext uri="{FF2B5EF4-FFF2-40B4-BE49-F238E27FC236}">
                    <a16:creationId xmlns:a16="http://schemas.microsoft.com/office/drawing/2014/main" id="{187793E0-AD75-2C7B-83F6-188EB99D61E7}"/>
                  </a:ext>
                </a:extLst>
              </p:cNvPr>
              <p:cNvSpPr/>
              <p:nvPr/>
            </p:nvSpPr>
            <p:spPr>
              <a:xfrm rot="16200000" flipH="1">
                <a:off x="3115091" y="4221650"/>
                <a:ext cx="402532" cy="487001"/>
              </a:xfrm>
              <a:prstGeom prst="flowChartMagneticDisk">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cxnSp>
            <p:nvCxnSpPr>
              <p:cNvPr id="17" name="Straight Arrow Connector 16">
                <a:extLst>
                  <a:ext uri="{FF2B5EF4-FFF2-40B4-BE49-F238E27FC236}">
                    <a16:creationId xmlns:a16="http://schemas.microsoft.com/office/drawing/2014/main" id="{67928B7F-B523-9235-42DE-863F20C0F284}"/>
                  </a:ext>
                </a:extLst>
              </p:cNvPr>
              <p:cNvCxnSpPr>
                <a:stCxn id="14" idx="1"/>
              </p:cNvCxnSpPr>
              <p:nvPr/>
            </p:nvCxnSpPr>
            <p:spPr>
              <a:xfrm flipV="1">
                <a:off x="6047952" y="4957133"/>
                <a:ext cx="323031" cy="1"/>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8" name="Straight Arrow Connector 17">
                <a:extLst>
                  <a:ext uri="{FF2B5EF4-FFF2-40B4-BE49-F238E27FC236}">
                    <a16:creationId xmlns:a16="http://schemas.microsoft.com/office/drawing/2014/main" id="{F2A6FF6E-E811-B0BF-94F9-239B8664A7A4}"/>
                  </a:ext>
                </a:extLst>
              </p:cNvPr>
              <p:cNvCxnSpPr>
                <a:cxnSpLocks/>
              </p:cNvCxnSpPr>
              <p:nvPr/>
            </p:nvCxnSpPr>
            <p:spPr>
              <a:xfrm>
                <a:off x="2560983" y="4465150"/>
                <a:ext cx="511873"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grpSp>
        <p:sp>
          <p:nvSpPr>
            <p:cNvPr id="23" name="TextBox 22">
              <a:extLst>
                <a:ext uri="{FF2B5EF4-FFF2-40B4-BE49-F238E27FC236}">
                  <a16:creationId xmlns:a16="http://schemas.microsoft.com/office/drawing/2014/main" id="{B8A449CA-5D86-E00A-4EF1-857D80DE403B}"/>
                </a:ext>
              </a:extLst>
            </p:cNvPr>
            <p:cNvSpPr txBox="1"/>
            <p:nvPr/>
          </p:nvSpPr>
          <p:spPr>
            <a:xfrm>
              <a:off x="1421295" y="4075043"/>
              <a:ext cx="1015439" cy="1200329"/>
            </a:xfrm>
            <a:prstGeom prst="rect">
              <a:avLst/>
            </a:prstGeom>
            <a:noFill/>
          </p:spPr>
          <p:txBody>
            <a:bodyPr wrap="square" rtlCol="0">
              <a:spAutoFit/>
            </a:bodyPr>
            <a:lstStyle/>
            <a:p>
              <a:r>
                <a:rPr lang="en-US" sz="2400" b="1" dirty="0">
                  <a:solidFill>
                    <a:srgbClr val="0070C0"/>
                  </a:solidFill>
                  <a:latin typeface="Times New Roman" panose="02020603050405020304" pitchFamily="18" charset="0"/>
                  <a:cs typeface="Times New Roman" panose="02020603050405020304" pitchFamily="18" charset="0"/>
                </a:rPr>
                <a:t>F</a:t>
              </a:r>
              <a:r>
                <a:rPr lang="en-US" sz="2400" b="1" baseline="-25000" dirty="0">
                  <a:solidFill>
                    <a:srgbClr val="0070C0"/>
                  </a:solidFill>
                  <a:latin typeface="Times New Roman" panose="02020603050405020304" pitchFamily="18" charset="0"/>
                  <a:cs typeface="Times New Roman" panose="02020603050405020304" pitchFamily="18" charset="0"/>
                </a:rPr>
                <a:t>io</a:t>
              </a:r>
            </a:p>
            <a:p>
              <a:r>
                <a:rPr lang="en-US" sz="2400" b="1" dirty="0">
                  <a:solidFill>
                    <a:srgbClr val="0070C0"/>
                  </a:solidFill>
                  <a:latin typeface="Times New Roman" panose="02020603050405020304" pitchFamily="18" charset="0"/>
                  <a:cs typeface="Times New Roman" panose="02020603050405020304" pitchFamily="18" charset="0"/>
                </a:rPr>
                <a:t>C</a:t>
              </a:r>
              <a:r>
                <a:rPr lang="en-US" sz="2400" b="1" baseline="-25000" dirty="0">
                  <a:solidFill>
                    <a:srgbClr val="0070C0"/>
                  </a:solidFill>
                  <a:latin typeface="Times New Roman" panose="02020603050405020304" pitchFamily="18" charset="0"/>
                  <a:cs typeface="Times New Roman" panose="02020603050405020304" pitchFamily="18" charset="0"/>
                </a:rPr>
                <a:t>io</a:t>
              </a:r>
            </a:p>
            <a:p>
              <a:r>
                <a:rPr lang="en-US" sz="2400" b="1" dirty="0">
                  <a:solidFill>
                    <a:srgbClr val="0070C0"/>
                  </a:solidFill>
                  <a:latin typeface="Times New Roman" panose="02020603050405020304" pitchFamily="18" charset="0"/>
                  <a:cs typeface="Times New Roman" panose="02020603050405020304" pitchFamily="18" charset="0"/>
                </a:rPr>
                <a:t>X</a:t>
              </a:r>
              <a:r>
                <a:rPr lang="en-US" sz="2400" b="1" baseline="-25000" dirty="0">
                  <a:solidFill>
                    <a:srgbClr val="0070C0"/>
                  </a:solidFill>
                  <a:latin typeface="Times New Roman" panose="02020603050405020304" pitchFamily="18" charset="0"/>
                  <a:cs typeface="Times New Roman" panose="02020603050405020304" pitchFamily="18" charset="0"/>
                </a:rPr>
                <a:t>i</a:t>
              </a:r>
              <a:r>
                <a:rPr lang="en-US" sz="2400" b="1" dirty="0">
                  <a:solidFill>
                    <a:srgbClr val="0070C0"/>
                  </a:solidFill>
                  <a:latin typeface="Times New Roman" panose="02020603050405020304" pitchFamily="18" charset="0"/>
                  <a:cs typeface="Times New Roman" panose="02020603050405020304" pitchFamily="18" charset="0"/>
                </a:rPr>
                <a:t> = 0</a:t>
              </a:r>
            </a:p>
          </p:txBody>
        </p:sp>
        <p:sp>
          <p:nvSpPr>
            <p:cNvPr id="24" name="TextBox 23">
              <a:extLst>
                <a:ext uri="{FF2B5EF4-FFF2-40B4-BE49-F238E27FC236}">
                  <a16:creationId xmlns:a16="http://schemas.microsoft.com/office/drawing/2014/main" id="{4296D7B3-A2BF-984A-D271-FDDACDEAFCBB}"/>
                </a:ext>
              </a:extLst>
            </p:cNvPr>
            <p:cNvSpPr txBox="1"/>
            <p:nvPr/>
          </p:nvSpPr>
          <p:spPr>
            <a:xfrm>
              <a:off x="6134108" y="4183223"/>
              <a:ext cx="624502"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a:t>
              </a:r>
              <a:r>
                <a:rPr lang="en-US" sz="2400" b="1" baseline="-25000" dirty="0">
                  <a:latin typeface="Times New Roman" panose="02020603050405020304" pitchFamily="18" charset="0"/>
                  <a:cs typeface="Times New Roman" panose="02020603050405020304" pitchFamily="18" charset="0"/>
                </a:rPr>
                <a:t>i</a:t>
              </a:r>
            </a:p>
            <a:p>
              <a:r>
                <a:rPr lang="en-US" sz="2400" b="1" dirty="0">
                  <a:latin typeface="Times New Roman" panose="02020603050405020304" pitchFamily="18" charset="0"/>
                  <a:cs typeface="Times New Roman" panose="02020603050405020304" pitchFamily="18" charset="0"/>
                </a:rPr>
                <a:t>C</a:t>
              </a:r>
              <a:r>
                <a:rPr lang="en-US" sz="2400" b="1" baseline="-25000" dirty="0">
                  <a:latin typeface="Times New Roman" panose="02020603050405020304" pitchFamily="18" charset="0"/>
                  <a:cs typeface="Times New Roman" panose="02020603050405020304" pitchFamily="18" charset="0"/>
                </a:rPr>
                <a:t>i</a:t>
              </a:r>
            </a:p>
            <a:p>
              <a:r>
                <a:rPr lang="en-US" sz="2400" b="1" dirty="0">
                  <a:latin typeface="Times New Roman" panose="02020603050405020304" pitchFamily="18" charset="0"/>
                  <a:cs typeface="Times New Roman" panose="02020603050405020304" pitchFamily="18" charset="0"/>
                </a:rPr>
                <a:t>X</a:t>
              </a:r>
              <a:r>
                <a:rPr lang="en-US" sz="2400" b="1" baseline="-25000" dirty="0">
                  <a:latin typeface="Times New Roman" panose="02020603050405020304" pitchFamily="18" charset="0"/>
                  <a:cs typeface="Times New Roman" panose="02020603050405020304" pitchFamily="18" charset="0"/>
                </a:rPr>
                <a:t>i</a:t>
              </a:r>
              <a:r>
                <a:rPr lang="en-US" sz="2400" b="1" dirty="0">
                  <a:latin typeface="Times New Roman" panose="02020603050405020304" pitchFamily="18" charset="0"/>
                  <a:cs typeface="Times New Roman" panose="02020603050405020304" pitchFamily="18" charset="0"/>
                </a:rPr>
                <a:t> </a:t>
              </a:r>
            </a:p>
          </p:txBody>
        </p:sp>
        <p:sp>
          <p:nvSpPr>
            <p:cNvPr id="26" name="Oval 25">
              <a:extLst>
                <a:ext uri="{FF2B5EF4-FFF2-40B4-BE49-F238E27FC236}">
                  <a16:creationId xmlns:a16="http://schemas.microsoft.com/office/drawing/2014/main" id="{B53B385D-2DD5-9038-99AE-44666021ADB3}"/>
                </a:ext>
              </a:extLst>
            </p:cNvPr>
            <p:cNvSpPr/>
            <p:nvPr/>
          </p:nvSpPr>
          <p:spPr>
            <a:xfrm>
              <a:off x="3801714" y="4715608"/>
              <a:ext cx="586409" cy="125394"/>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27" name="Oval 26">
              <a:extLst>
                <a:ext uri="{FF2B5EF4-FFF2-40B4-BE49-F238E27FC236}">
                  <a16:creationId xmlns:a16="http://schemas.microsoft.com/office/drawing/2014/main" id="{F8C90ACA-23B5-7628-4C75-A62AC3A15665}"/>
                </a:ext>
              </a:extLst>
            </p:cNvPr>
            <p:cNvSpPr/>
            <p:nvPr/>
          </p:nvSpPr>
          <p:spPr>
            <a:xfrm>
              <a:off x="4353339" y="4703005"/>
              <a:ext cx="586409" cy="125394"/>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cxnSp>
          <p:nvCxnSpPr>
            <p:cNvPr id="29" name="Straight Connector 28">
              <a:extLst>
                <a:ext uri="{FF2B5EF4-FFF2-40B4-BE49-F238E27FC236}">
                  <a16:creationId xmlns:a16="http://schemas.microsoft.com/office/drawing/2014/main" id="{198F48D5-76B5-5CF1-5840-E2CDBE1F8545}"/>
                </a:ext>
              </a:extLst>
            </p:cNvPr>
            <p:cNvCxnSpPr>
              <a:cxnSpLocks/>
              <a:stCxn id="27" idx="2"/>
            </p:cNvCxnSpPr>
            <p:nvPr/>
          </p:nvCxnSpPr>
          <p:spPr>
            <a:xfrm flipV="1">
              <a:off x="4353339" y="3744779"/>
              <a:ext cx="0" cy="1020923"/>
            </a:xfrm>
            <a:prstGeom prst="line">
              <a:avLst/>
            </a:prstGeom>
          </p:spPr>
          <p:style>
            <a:lnRef idx="3">
              <a:schemeClr val="dk1"/>
            </a:lnRef>
            <a:fillRef idx="0">
              <a:schemeClr val="dk1"/>
            </a:fillRef>
            <a:effectRef idx="2">
              <a:schemeClr val="dk1"/>
            </a:effectRef>
            <a:fontRef idx="minor">
              <a:schemeClr val="tx1"/>
            </a:fontRef>
          </p:style>
        </p:cxnSp>
      </p:grpSp>
      <p:sp>
        <p:nvSpPr>
          <p:cNvPr id="33" name="TextBox 32">
            <a:extLst>
              <a:ext uri="{FF2B5EF4-FFF2-40B4-BE49-F238E27FC236}">
                <a16:creationId xmlns:a16="http://schemas.microsoft.com/office/drawing/2014/main" id="{FCE059C4-6C9D-FF2E-9213-28AC84A2F3F1}"/>
              </a:ext>
            </a:extLst>
          </p:cNvPr>
          <p:cNvSpPr txBox="1"/>
          <p:nvPr/>
        </p:nvSpPr>
        <p:spPr>
          <a:xfrm>
            <a:off x="1283253" y="5735198"/>
            <a:ext cx="7513982"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8.3. </a:t>
            </a:r>
            <a:r>
              <a:rPr lang="en-US" sz="2400" dirty="0">
                <a:latin typeface="Times New Roman" panose="02020603050405020304" pitchFamily="18" charset="0"/>
                <a:cs typeface="Times New Roman" panose="02020603050405020304" pitchFamily="18" charset="0"/>
              </a:rPr>
              <a:t>CSTR  with materials flow</a:t>
            </a:r>
          </a:p>
        </p:txBody>
      </p:sp>
    </p:spTree>
    <p:extLst>
      <p:ext uri="{BB962C8B-B14F-4D97-AF65-F5344CB8AC3E}">
        <p14:creationId xmlns:p14="http://schemas.microsoft.com/office/powerpoint/2010/main" val="38196096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40E46-5F15-F9AE-7376-D8723AD784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AEEC81-88BD-F8A8-3BA6-CBF96B6C9CE2}"/>
              </a:ext>
            </a:extLst>
          </p:cNvPr>
          <p:cNvSpPr>
            <a:spLocks noGrp="1"/>
          </p:cNvSpPr>
          <p:nvPr>
            <p:ph type="title"/>
          </p:nvPr>
        </p:nvSpPr>
        <p:spPr>
          <a:xfrm>
            <a:off x="609600" y="136524"/>
            <a:ext cx="8128000" cy="291892"/>
          </a:xfrm>
        </p:spPr>
        <p:txBody>
          <a:bodyPr>
            <a:normAutofit fontScale="90000"/>
          </a:bodyPr>
          <a:lstStyle/>
          <a:p>
            <a:pPr algn="just"/>
            <a:r>
              <a:rPr lang="en-US" sz="3100" b="1" dirty="0">
                <a:latin typeface="Times New Roman" panose="02020603050405020304" pitchFamily="18" charset="0"/>
                <a:cs typeface="Times New Roman" panose="02020603050405020304" pitchFamily="18" charset="0"/>
              </a:rPr>
              <a:t>Cont’d</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7430E52-4C78-841F-759F-FC7F99BDCC5D}"/>
                  </a:ext>
                </a:extLst>
              </p:cNvPr>
              <p:cNvSpPr>
                <a:spLocks noGrp="1"/>
              </p:cNvSpPr>
              <p:nvPr>
                <p:ph idx="1"/>
              </p:nvPr>
            </p:nvSpPr>
            <p:spPr>
              <a:xfrm>
                <a:off x="168965" y="502773"/>
                <a:ext cx="11777870" cy="5623392"/>
              </a:xfrm>
            </p:spPr>
            <p:txBody>
              <a:bodyPr>
                <a:normAutofit/>
              </a:bodyPr>
              <a:lstStyle/>
              <a:p>
                <a:pPr marL="0" indent="0" algn="just">
                  <a:buNone/>
                </a:pPr>
                <a:r>
                  <a:rPr lang="en-US" sz="2300" dirty="0">
                    <a:latin typeface="Times New Roman" panose="02020603050405020304" pitchFamily="18" charset="0"/>
                    <a:ea typeface="Tahoma" pitchFamily="34" charset="0"/>
                    <a:cs typeface="Times New Roman" panose="02020603050405020304" pitchFamily="18" charset="0"/>
                  </a:rPr>
                  <a:t>The materials balance equation for CSTR is given by:</a:t>
                </a:r>
              </a:p>
              <a:p>
                <a:pPr marL="82296" indent="0" algn="just">
                  <a:buNone/>
                </a:pPr>
                <a:r>
                  <a:rPr lang="en-US" sz="2300" dirty="0">
                    <a:latin typeface="Times New Roman" panose="02020603050405020304" pitchFamily="18" charset="0"/>
                    <a:ea typeface="Tahoma" pitchFamily="34" charset="0"/>
                    <a:cs typeface="Times New Roman" panose="02020603050405020304" pitchFamily="18" charset="0"/>
                  </a:rPr>
                  <a:t>                      </a:t>
                </a:r>
                <a14:m>
                  <m:oMath xmlns:m="http://schemas.openxmlformats.org/officeDocument/2006/math">
                    <m:sSub>
                      <m:sSubPr>
                        <m:ctrlPr>
                          <a:rPr lang="en-US" sz="2300" i="1">
                            <a:latin typeface="Cambria Math" panose="02040503050406030204" pitchFamily="18" charset="0"/>
                            <a:ea typeface="Tahoma" pitchFamily="34" charset="0"/>
                            <a:cs typeface="Tahoma" pitchFamily="34" charset="0"/>
                          </a:rPr>
                        </m:ctrlPr>
                      </m:sSubPr>
                      <m:e>
                        <m:r>
                          <a:rPr lang="en-US" sz="2300" i="1">
                            <a:latin typeface="Cambria Math"/>
                            <a:ea typeface="Tahoma" pitchFamily="34" charset="0"/>
                            <a:cs typeface="Tahoma" pitchFamily="34" charset="0"/>
                          </a:rPr>
                          <m:t>𝐹</m:t>
                        </m:r>
                      </m:e>
                      <m:sub>
                        <m:r>
                          <a:rPr lang="en-US" sz="2300" i="1">
                            <a:latin typeface="Cambria Math" panose="02040503050406030204" pitchFamily="18" charset="0"/>
                            <a:ea typeface="Tahoma" pitchFamily="34" charset="0"/>
                            <a:cs typeface="Tahoma" pitchFamily="34" charset="0"/>
                          </a:rPr>
                          <m:t>𝑖</m:t>
                        </m:r>
                        <m:r>
                          <a:rPr lang="en-US" sz="2300" i="1">
                            <a:latin typeface="Cambria Math"/>
                            <a:ea typeface="Tahoma" pitchFamily="34" charset="0"/>
                            <a:cs typeface="Tahoma" pitchFamily="34" charset="0"/>
                          </a:rPr>
                          <m:t>0</m:t>
                        </m:r>
                      </m:sub>
                    </m:sSub>
                    <m:r>
                      <a:rPr lang="en-US" sz="2300" i="1">
                        <a:latin typeface="Cambria Math"/>
                        <a:ea typeface="Tahoma" pitchFamily="34" charset="0"/>
                        <a:cs typeface="Tahoma" pitchFamily="34" charset="0"/>
                      </a:rPr>
                      <m:t>−</m:t>
                    </m:r>
                    <m:sSub>
                      <m:sSubPr>
                        <m:ctrlPr>
                          <a:rPr lang="en-US" sz="2300" i="1">
                            <a:latin typeface="Cambria Math" panose="02040503050406030204" pitchFamily="18" charset="0"/>
                            <a:ea typeface="Tahoma" pitchFamily="34" charset="0"/>
                            <a:cs typeface="Tahoma" pitchFamily="34" charset="0"/>
                          </a:rPr>
                        </m:ctrlPr>
                      </m:sSubPr>
                      <m:e>
                        <m:r>
                          <a:rPr lang="en-US" sz="2300" i="1">
                            <a:latin typeface="Cambria Math"/>
                            <a:ea typeface="Tahoma" pitchFamily="34" charset="0"/>
                            <a:cs typeface="Tahoma" pitchFamily="34" charset="0"/>
                          </a:rPr>
                          <m:t>𝐹</m:t>
                        </m:r>
                      </m:e>
                      <m:sub>
                        <m:r>
                          <a:rPr lang="en-US" sz="2300" i="1">
                            <a:latin typeface="Cambria Math" panose="02040503050406030204" pitchFamily="18" charset="0"/>
                            <a:ea typeface="Tahoma" pitchFamily="34" charset="0"/>
                            <a:cs typeface="Tahoma" pitchFamily="34" charset="0"/>
                          </a:rPr>
                          <m:t>𝑖</m:t>
                        </m:r>
                      </m:sub>
                    </m:sSub>
                    <m:r>
                      <a:rPr lang="en-US" sz="2300" i="1">
                        <a:latin typeface="Cambria Math"/>
                        <a:ea typeface="Tahoma" pitchFamily="34" charset="0"/>
                        <a:cs typeface="Tahoma" pitchFamily="34" charset="0"/>
                      </a:rPr>
                      <m:t>+</m:t>
                    </m:r>
                    <m:sSub>
                      <m:sSubPr>
                        <m:ctrlPr>
                          <a:rPr lang="en-US" sz="2300" i="1">
                            <a:latin typeface="Cambria Math" panose="02040503050406030204" pitchFamily="18" charset="0"/>
                            <a:ea typeface="Tahoma" pitchFamily="34" charset="0"/>
                            <a:cs typeface="Tahoma" pitchFamily="34" charset="0"/>
                          </a:rPr>
                        </m:ctrlPr>
                      </m:sSubPr>
                      <m:e>
                        <m:r>
                          <a:rPr lang="en-US" sz="2300" i="1">
                            <a:latin typeface="Cambria Math"/>
                            <a:ea typeface="Tahoma" pitchFamily="34" charset="0"/>
                            <a:cs typeface="Tahoma" pitchFamily="34" charset="0"/>
                          </a:rPr>
                          <m:t>𝑟</m:t>
                        </m:r>
                      </m:e>
                      <m:sub>
                        <m:r>
                          <a:rPr lang="en-US" sz="2300" i="1">
                            <a:latin typeface="Cambria Math" panose="02040503050406030204" pitchFamily="18" charset="0"/>
                            <a:ea typeface="Tahoma" pitchFamily="34" charset="0"/>
                            <a:cs typeface="Tahoma" pitchFamily="34" charset="0"/>
                          </a:rPr>
                          <m:t>𝑖</m:t>
                        </m:r>
                      </m:sub>
                    </m:sSub>
                    <m:r>
                      <a:rPr lang="en-US" sz="2300" i="1">
                        <a:latin typeface="Cambria Math"/>
                        <a:ea typeface="Tahoma" pitchFamily="34" charset="0"/>
                        <a:cs typeface="Tahoma" pitchFamily="34" charset="0"/>
                      </a:rPr>
                      <m:t>𝑉</m:t>
                    </m:r>
                    <m:r>
                      <a:rPr lang="en-US" sz="2300" i="1">
                        <a:latin typeface="Cambria Math"/>
                        <a:ea typeface="Tahoma" pitchFamily="34" charset="0"/>
                        <a:cs typeface="Tahoma" pitchFamily="34" charset="0"/>
                      </a:rPr>
                      <m:t>=0</m:t>
                    </m:r>
                  </m:oMath>
                </a14:m>
                <a:r>
                  <a:rPr lang="en-US" sz="2300" dirty="0">
                    <a:latin typeface="Times New Roman" panose="02020603050405020304" pitchFamily="18" charset="0"/>
                    <a:ea typeface="Tahoma" pitchFamily="34" charset="0"/>
                    <a:cs typeface="Times New Roman" panose="02020603050405020304" pitchFamily="18" charset="0"/>
                  </a:rPr>
                  <a:t>                                                                                (8.2)</a:t>
                </a:r>
              </a:p>
              <a:p>
                <a:pPr marL="82296" indent="0" algn="just">
                  <a:buNone/>
                </a:pPr>
                <a:r>
                  <a:rPr lang="en-US" sz="2300" dirty="0">
                    <a:latin typeface="Times New Roman" panose="02020603050405020304" pitchFamily="18" charset="0"/>
                    <a:ea typeface="Tahoma" pitchFamily="34" charset="0"/>
                    <a:cs typeface="Times New Roman" panose="02020603050405020304" pitchFamily="18" charset="0"/>
                  </a:rPr>
                  <a:t>By re-arranging equation (8.2), the volume of CSTR is given by:</a:t>
                </a:r>
              </a:p>
              <a:p>
                <a:pPr marL="82296" indent="0" algn="just">
                  <a:buNone/>
                </a:pPr>
                <a14:m>
                  <m:oMath xmlns:m="http://schemas.openxmlformats.org/officeDocument/2006/math">
                    <m:r>
                      <a:rPr lang="en-US" sz="2300" i="1">
                        <a:latin typeface="Cambria Math"/>
                        <a:ea typeface="Tahoma" pitchFamily="34" charset="0"/>
                        <a:cs typeface="Tahoma" pitchFamily="34" charset="0"/>
                      </a:rPr>
                      <m:t>𝑉</m:t>
                    </m:r>
                    <m:r>
                      <a:rPr lang="en-US" sz="2300" i="1">
                        <a:latin typeface="Cambria Math"/>
                        <a:ea typeface="Tahoma" pitchFamily="34" charset="0"/>
                        <a:cs typeface="Tahoma" pitchFamily="34" charset="0"/>
                      </a:rPr>
                      <m:t>=</m:t>
                    </m:r>
                    <m:f>
                      <m:fPr>
                        <m:ctrlPr>
                          <a:rPr lang="en-US" sz="2300" i="1">
                            <a:latin typeface="Cambria Math" panose="02040503050406030204" pitchFamily="18" charset="0"/>
                            <a:ea typeface="Tahoma" pitchFamily="34" charset="0"/>
                            <a:cs typeface="Tahoma" pitchFamily="34" charset="0"/>
                          </a:rPr>
                        </m:ctrlPr>
                      </m:fPr>
                      <m:num>
                        <m:sSub>
                          <m:sSubPr>
                            <m:ctrlPr>
                              <a:rPr lang="en-US" sz="2300" i="1">
                                <a:latin typeface="Cambria Math" panose="02040503050406030204" pitchFamily="18" charset="0"/>
                                <a:ea typeface="Tahoma" pitchFamily="34" charset="0"/>
                                <a:cs typeface="Tahoma" pitchFamily="34" charset="0"/>
                              </a:rPr>
                            </m:ctrlPr>
                          </m:sSubPr>
                          <m:e>
                            <m:r>
                              <a:rPr lang="en-US" sz="2300" i="1">
                                <a:latin typeface="Cambria Math"/>
                                <a:ea typeface="Tahoma" pitchFamily="34" charset="0"/>
                                <a:cs typeface="Tahoma" pitchFamily="34" charset="0"/>
                              </a:rPr>
                              <m:t>𝐹</m:t>
                            </m:r>
                          </m:e>
                          <m:sub>
                            <m:r>
                              <a:rPr lang="en-US" sz="2300" b="0" i="1" smtClean="0">
                                <a:latin typeface="Cambria Math" panose="02040503050406030204" pitchFamily="18" charset="0"/>
                                <a:ea typeface="Tahoma" pitchFamily="34" charset="0"/>
                                <a:cs typeface="Tahoma" pitchFamily="34" charset="0"/>
                              </a:rPr>
                              <m:t>𝑖</m:t>
                            </m:r>
                            <m:r>
                              <a:rPr lang="en-US" sz="2300" i="1">
                                <a:latin typeface="Cambria Math"/>
                                <a:ea typeface="Tahoma" pitchFamily="34" charset="0"/>
                                <a:cs typeface="Tahoma" pitchFamily="34" charset="0"/>
                              </a:rPr>
                              <m:t>0</m:t>
                            </m:r>
                          </m:sub>
                        </m:sSub>
                        <m:r>
                          <a:rPr lang="en-US" sz="2300" i="1">
                            <a:latin typeface="Cambria Math"/>
                            <a:ea typeface="Tahoma" pitchFamily="34" charset="0"/>
                            <a:cs typeface="Tahoma" pitchFamily="34" charset="0"/>
                          </a:rPr>
                          <m:t>−</m:t>
                        </m:r>
                        <m:sSub>
                          <m:sSubPr>
                            <m:ctrlPr>
                              <a:rPr lang="en-US" sz="2300" i="1">
                                <a:latin typeface="Cambria Math" panose="02040503050406030204" pitchFamily="18" charset="0"/>
                                <a:ea typeface="Tahoma" pitchFamily="34" charset="0"/>
                                <a:cs typeface="Tahoma" pitchFamily="34" charset="0"/>
                              </a:rPr>
                            </m:ctrlPr>
                          </m:sSubPr>
                          <m:e>
                            <m:r>
                              <a:rPr lang="en-US" sz="2300" i="1">
                                <a:latin typeface="Cambria Math"/>
                                <a:ea typeface="Tahoma" pitchFamily="34" charset="0"/>
                                <a:cs typeface="Tahoma" pitchFamily="34" charset="0"/>
                              </a:rPr>
                              <m:t>𝐹</m:t>
                            </m:r>
                          </m:e>
                          <m:sub>
                            <m:r>
                              <a:rPr lang="en-US" sz="2300" b="0" i="1" smtClean="0">
                                <a:latin typeface="Cambria Math" panose="02040503050406030204" pitchFamily="18" charset="0"/>
                                <a:ea typeface="Tahoma" pitchFamily="34" charset="0"/>
                                <a:cs typeface="Tahoma" pitchFamily="34" charset="0"/>
                              </a:rPr>
                              <m:t>𝑖</m:t>
                            </m:r>
                          </m:sub>
                        </m:sSub>
                      </m:num>
                      <m:den>
                        <m:sSub>
                          <m:sSubPr>
                            <m:ctrlPr>
                              <a:rPr lang="en-US" sz="2300" i="1">
                                <a:latin typeface="Cambria Math" panose="02040503050406030204" pitchFamily="18" charset="0"/>
                                <a:ea typeface="Tahoma" pitchFamily="34" charset="0"/>
                                <a:cs typeface="Tahoma" pitchFamily="34" charset="0"/>
                              </a:rPr>
                            </m:ctrlPr>
                          </m:sSubPr>
                          <m:e>
                            <m:r>
                              <a:rPr lang="en-US" sz="2300" i="1">
                                <a:latin typeface="Cambria Math"/>
                                <a:ea typeface="Tahoma" pitchFamily="34" charset="0"/>
                                <a:cs typeface="Tahoma" pitchFamily="34" charset="0"/>
                              </a:rPr>
                              <m:t>−</m:t>
                            </m:r>
                            <m:r>
                              <a:rPr lang="en-US" sz="2300" i="1">
                                <a:latin typeface="Cambria Math"/>
                                <a:ea typeface="Tahoma" pitchFamily="34" charset="0"/>
                                <a:cs typeface="Tahoma" pitchFamily="34" charset="0"/>
                              </a:rPr>
                              <m:t>𝑟</m:t>
                            </m:r>
                          </m:e>
                          <m:sub>
                            <m:r>
                              <a:rPr lang="en-US" sz="2300" b="0" i="1" smtClean="0">
                                <a:latin typeface="Cambria Math" panose="02040503050406030204" pitchFamily="18" charset="0"/>
                                <a:ea typeface="Tahoma" pitchFamily="34" charset="0"/>
                                <a:cs typeface="Tahoma" pitchFamily="34" charset="0"/>
                              </a:rPr>
                              <m:t>𝑖</m:t>
                            </m:r>
                          </m:sub>
                        </m:sSub>
                      </m:den>
                    </m:f>
                  </m:oMath>
                </a14:m>
                <a:r>
                  <a:rPr lang="en-US" sz="2300" dirty="0">
                    <a:latin typeface="Times New Roman" panose="02020603050405020304" pitchFamily="18" charset="0"/>
                    <a:ea typeface="Tahoma" pitchFamily="34" charset="0"/>
                    <a:cs typeface="Times New Roman" panose="02020603050405020304" pitchFamily="18" charset="0"/>
                  </a:rPr>
                  <a:t>                                                                                                                   (8.3)</a:t>
                </a:r>
              </a:p>
              <a:p>
                <a:pPr marL="82296" indent="0" algn="just">
                  <a:buNone/>
                </a:pPr>
                <a:r>
                  <a:rPr lang="en-US" sz="2000" dirty="0">
                    <a:latin typeface="Times New Roman" panose="02020603050405020304" pitchFamily="18" charset="0"/>
                    <a:cs typeface="Times New Roman" panose="02020603050405020304" pitchFamily="18" charset="0"/>
                  </a:rPr>
                  <a:t>Where: V is volume of a reactor, F</a:t>
                </a:r>
                <a:r>
                  <a:rPr lang="en-US" sz="2000" baseline="-25000" dirty="0">
                    <a:latin typeface="Times New Roman" panose="02020603050405020304" pitchFamily="18" charset="0"/>
                    <a:cs typeface="Times New Roman" panose="02020603050405020304" pitchFamily="18" charset="0"/>
                  </a:rPr>
                  <a:t>io</a:t>
                </a:r>
                <a:r>
                  <a:rPr lang="en-US" sz="2000" dirty="0">
                    <a:latin typeface="Times New Roman" panose="02020603050405020304" pitchFamily="18" charset="0"/>
                    <a:cs typeface="Times New Roman" panose="02020603050405020304" pitchFamily="18" charset="0"/>
                  </a:rPr>
                  <a:t> is inlet mole flow rate of species  </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in reactant stream, F</a:t>
                </a:r>
                <a:r>
                  <a:rPr lang="en-US" sz="2000" baseline="-25000" dirty="0">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is  the exit mole flow rate of species, </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in </a:t>
                </a:r>
                <a:r>
                  <a:rPr lang="en-US" sz="2000">
                    <a:latin typeface="Times New Roman" panose="02020603050405020304" pitchFamily="18" charset="0"/>
                    <a:cs typeface="Times New Roman" panose="02020603050405020304" pitchFamily="18" charset="0"/>
                  </a:rPr>
                  <a:t>product stream, </a:t>
                </a:r>
                <a:r>
                  <a:rPr lang="en-US" sz="2000" dirty="0">
                    <a:latin typeface="Times New Roman" panose="02020603050405020304" pitchFamily="18" charset="0"/>
                    <a:cs typeface="Times New Roman" panose="02020603050405020304" pitchFamily="18" charset="0"/>
                  </a:rPr>
                  <a:t>and </a:t>
                </a:r>
                <a:r>
                  <a:rPr lang="en-US" sz="2000" dirty="0" err="1">
                    <a:latin typeface="Times New Roman" panose="02020603050405020304" pitchFamily="18" charset="0"/>
                    <a:cs typeface="Times New Roman" panose="02020603050405020304" pitchFamily="18" charset="0"/>
                  </a:rPr>
                  <a:t>r</a:t>
                </a:r>
                <a:r>
                  <a:rPr lang="en-US" sz="2000" baseline="-25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is reaction rate of species, </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a:t>
                </a:r>
                <a:endParaRPr lang="en-US" sz="2300" dirty="0">
                  <a:latin typeface="Times New Roman" panose="02020603050405020304" pitchFamily="18" charset="0"/>
                  <a:ea typeface="Tahoma" pitchFamily="34" charset="0"/>
                  <a:cs typeface="Times New Roman" panose="02020603050405020304" pitchFamily="18" charset="0"/>
                </a:endParaRPr>
              </a:p>
              <a:p>
                <a:pPr marL="82296" indent="0" algn="just">
                  <a:buNone/>
                </a:pPr>
                <a:r>
                  <a:rPr lang="en-US" sz="2300" dirty="0">
                    <a:latin typeface="Times New Roman" panose="02020603050405020304" pitchFamily="18" charset="0"/>
                    <a:cs typeface="Times New Roman" panose="02020603050405020304" pitchFamily="18" charset="0"/>
                  </a:rPr>
                  <a:t>Consider the following chemical reaction as shown in equation (8.4).</a:t>
                </a:r>
              </a:p>
              <a:p>
                <a:pPr marL="82296" indent="0" algn="just">
                  <a:buNone/>
                </a:pPr>
                <a14:m>
                  <m:oMath xmlns:m="http://schemas.openxmlformats.org/officeDocument/2006/math">
                    <m:r>
                      <a:rPr lang="en-US" sz="2300" i="1">
                        <a:latin typeface="Cambria Math" panose="02040503050406030204" pitchFamily="18" charset="0"/>
                        <a:cs typeface="Times New Roman" panose="02020603050405020304" pitchFamily="18" charset="0"/>
                      </a:rPr>
                      <m:t>𝐴</m:t>
                    </m:r>
                    <m:r>
                      <a:rPr lang="en-US" sz="2300" i="1">
                        <a:latin typeface="Cambria Math" panose="02040503050406030204" pitchFamily="18" charset="0"/>
                        <a:cs typeface="Times New Roman" panose="02020603050405020304" pitchFamily="18" charset="0"/>
                      </a:rPr>
                      <m:t>+</m:t>
                    </m:r>
                    <m:f>
                      <m:fPr>
                        <m:ctrlPr>
                          <a:rPr lang="en-US" sz="2300" i="1">
                            <a:latin typeface="Cambria Math" panose="02040503050406030204" pitchFamily="18" charset="0"/>
                            <a:cs typeface="Times New Roman" panose="02020603050405020304" pitchFamily="18" charset="0"/>
                          </a:rPr>
                        </m:ctrlPr>
                      </m:fPr>
                      <m:num>
                        <m:r>
                          <a:rPr lang="en-US" sz="2300" i="1">
                            <a:latin typeface="Cambria Math" panose="02040503050406030204" pitchFamily="18" charset="0"/>
                            <a:cs typeface="Times New Roman" panose="02020603050405020304" pitchFamily="18" charset="0"/>
                          </a:rPr>
                          <m:t>𝑏</m:t>
                        </m:r>
                      </m:num>
                      <m:den>
                        <m:r>
                          <a:rPr lang="en-US" sz="2300" i="1">
                            <a:latin typeface="Cambria Math" panose="02040503050406030204" pitchFamily="18" charset="0"/>
                            <a:cs typeface="Times New Roman" panose="02020603050405020304" pitchFamily="18" charset="0"/>
                          </a:rPr>
                          <m:t>𝑎</m:t>
                        </m:r>
                      </m:den>
                    </m:f>
                    <m:r>
                      <a:rPr lang="en-US" sz="2300" i="1">
                        <a:latin typeface="Cambria Math" panose="02040503050406030204" pitchFamily="18" charset="0"/>
                        <a:cs typeface="Times New Roman" panose="02020603050405020304" pitchFamily="18" charset="0"/>
                      </a:rPr>
                      <m:t>𝐵</m:t>
                    </m:r>
                    <m:groupChr>
                      <m:groupChrPr>
                        <m:chr m:val="→"/>
                        <m:vertJc m:val="bot"/>
                        <m:ctrlPr>
                          <a:rPr lang="en-US" sz="2300" i="1">
                            <a:latin typeface="Cambria Math" panose="02040503050406030204" pitchFamily="18" charset="0"/>
                            <a:cs typeface="Times New Roman" panose="02020603050405020304" pitchFamily="18" charset="0"/>
                          </a:rPr>
                        </m:ctrlPr>
                      </m:groupChrPr>
                      <m:e>
                        <m:r>
                          <m:rPr>
                            <m:brk m:alnAt="2"/>
                          </m:rPr>
                          <a:rPr lang="en-US" sz="2300" i="1">
                            <a:latin typeface="Cambria Math" panose="02040503050406030204" pitchFamily="18" charset="0"/>
                            <a:cs typeface="Times New Roman" panose="02020603050405020304" pitchFamily="18" charset="0"/>
                          </a:rPr>
                          <m:t>𝑘</m:t>
                        </m:r>
                      </m:e>
                    </m:groupChr>
                  </m:oMath>
                </a14:m>
                <a:r>
                  <a:rPr lang="en-US" sz="2300" dirty="0">
                    <a:cs typeface="Times New Roman" panose="02020603050405020304" pitchFamily="18" charset="0"/>
                  </a:rPr>
                  <a:t> </a:t>
                </a:r>
                <a14:m>
                  <m:oMath xmlns:m="http://schemas.openxmlformats.org/officeDocument/2006/math">
                    <m:f>
                      <m:fPr>
                        <m:ctrlPr>
                          <a:rPr lang="en-US" sz="2300" i="1">
                            <a:latin typeface="Cambria Math" panose="02040503050406030204" pitchFamily="18" charset="0"/>
                            <a:cs typeface="Times New Roman" panose="02020603050405020304" pitchFamily="18" charset="0"/>
                          </a:rPr>
                        </m:ctrlPr>
                      </m:fPr>
                      <m:num>
                        <m:r>
                          <a:rPr lang="en-US" sz="2300" i="1">
                            <a:latin typeface="Cambria Math" panose="02040503050406030204" pitchFamily="18" charset="0"/>
                            <a:cs typeface="Times New Roman" panose="02020603050405020304" pitchFamily="18" charset="0"/>
                          </a:rPr>
                          <m:t>𝑐</m:t>
                        </m:r>
                      </m:num>
                      <m:den>
                        <m:r>
                          <a:rPr lang="en-US" sz="2300" i="1">
                            <a:latin typeface="Cambria Math" panose="02040503050406030204" pitchFamily="18" charset="0"/>
                            <a:cs typeface="Times New Roman" panose="02020603050405020304" pitchFamily="18" charset="0"/>
                          </a:rPr>
                          <m:t>𝑎</m:t>
                        </m:r>
                      </m:den>
                    </m:f>
                    <m:r>
                      <a:rPr lang="en-US" sz="2300" i="1">
                        <a:latin typeface="Cambria Math" panose="02040503050406030204" pitchFamily="18" charset="0"/>
                        <a:cs typeface="Times New Roman" panose="02020603050405020304" pitchFamily="18" charset="0"/>
                      </a:rPr>
                      <m:t> </m:t>
                    </m:r>
                    <m:r>
                      <a:rPr lang="en-US" sz="2300" i="1">
                        <a:latin typeface="Cambria Math" panose="02040503050406030204" pitchFamily="18" charset="0"/>
                        <a:cs typeface="Times New Roman" panose="02020603050405020304" pitchFamily="18" charset="0"/>
                      </a:rPr>
                      <m:t>𝐶</m:t>
                    </m:r>
                    <m:r>
                      <a:rPr lang="en-US" sz="2300" i="1">
                        <a:latin typeface="Cambria Math" panose="02040503050406030204" pitchFamily="18" charset="0"/>
                        <a:cs typeface="Times New Roman" panose="02020603050405020304" pitchFamily="18" charset="0"/>
                      </a:rPr>
                      <m:t>+</m:t>
                    </m:r>
                    <m:f>
                      <m:fPr>
                        <m:ctrlPr>
                          <a:rPr lang="en-US" sz="2300" i="1">
                            <a:latin typeface="Cambria Math" panose="02040503050406030204" pitchFamily="18" charset="0"/>
                            <a:cs typeface="Times New Roman" panose="02020603050405020304" pitchFamily="18" charset="0"/>
                          </a:rPr>
                        </m:ctrlPr>
                      </m:fPr>
                      <m:num>
                        <m:r>
                          <a:rPr lang="en-US" sz="2300" i="1">
                            <a:latin typeface="Cambria Math" panose="02040503050406030204" pitchFamily="18" charset="0"/>
                            <a:cs typeface="Times New Roman" panose="02020603050405020304" pitchFamily="18" charset="0"/>
                          </a:rPr>
                          <m:t>𝑑</m:t>
                        </m:r>
                      </m:num>
                      <m:den>
                        <m:r>
                          <a:rPr lang="en-US" sz="2300" i="1">
                            <a:latin typeface="Cambria Math" panose="02040503050406030204" pitchFamily="18" charset="0"/>
                            <a:cs typeface="Times New Roman" panose="02020603050405020304" pitchFamily="18" charset="0"/>
                          </a:rPr>
                          <m:t>𝑎</m:t>
                        </m:r>
                      </m:den>
                    </m:f>
                    <m:r>
                      <a:rPr lang="en-US" sz="2300" i="1">
                        <a:latin typeface="Cambria Math" panose="02040503050406030204" pitchFamily="18" charset="0"/>
                        <a:cs typeface="Times New Roman" panose="02020603050405020304" pitchFamily="18" charset="0"/>
                      </a:rPr>
                      <m:t>𝐷</m:t>
                    </m:r>
                  </m:oMath>
                </a14:m>
                <a:r>
                  <a:rPr lang="en-US" sz="2300" dirty="0">
                    <a:latin typeface="Times New Roman" panose="02020603050405020304" pitchFamily="18" charset="0"/>
                    <a:cs typeface="Times New Roman" panose="02020603050405020304" pitchFamily="18" charset="0"/>
                  </a:rPr>
                  <a:t>                                                                                                    (8.4)</a:t>
                </a:r>
              </a:p>
              <a:p>
                <a:pPr marL="82296" indent="0" algn="just">
                  <a:buNone/>
                </a:pPr>
                <a:r>
                  <a:rPr lang="en-US" sz="2300" dirty="0">
                    <a:latin typeface="Times New Roman" panose="02020603050405020304" pitchFamily="18" charset="0"/>
                    <a:cs typeface="Times New Roman" panose="02020603050405020304" pitchFamily="18" charset="0"/>
                  </a:rPr>
                  <a:t>Where: A &amp; B are reactants, C &amp; D are products, and  a, b, c, &amp; d are stochiometric coefficients, respectively.</a:t>
                </a:r>
              </a:p>
              <a:p>
                <a:pPr marL="82296"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a:p>
                <a:pPr marL="82296" indent="0" algn="just">
                  <a:buNone/>
                </a:pPr>
                <a:endParaRPr lang="en-US" sz="2400" dirty="0">
                  <a:latin typeface="Times New Roman" panose="02020603050405020304" pitchFamily="18" charset="0"/>
                  <a:cs typeface="Times New Roman" panose="02020603050405020304" pitchFamily="18" charset="0"/>
                </a:endParaRPr>
              </a:p>
              <a:p>
                <a:pPr marL="82296"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7430E52-4C78-841F-759F-FC7F99BDCC5D}"/>
                  </a:ext>
                </a:extLst>
              </p:cNvPr>
              <p:cNvSpPr>
                <a:spLocks noGrp="1" noRot="1" noChangeAspect="1" noMove="1" noResize="1" noEditPoints="1" noAdjustHandles="1" noChangeArrowheads="1" noChangeShapeType="1" noTextEdit="1"/>
              </p:cNvSpPr>
              <p:nvPr>
                <p:ph idx="1"/>
              </p:nvPr>
            </p:nvSpPr>
            <p:spPr>
              <a:xfrm>
                <a:off x="168965" y="502773"/>
                <a:ext cx="11777870" cy="5623392"/>
              </a:xfrm>
              <a:blipFill>
                <a:blip r:embed="rId2"/>
                <a:stretch>
                  <a:fillRect l="-776" t="-867" r="-725"/>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AEFC94F1-360C-7F2C-5D94-379CD5118987}"/>
              </a:ext>
            </a:extLst>
          </p:cNvPr>
          <p:cNvSpPr>
            <a:spLocks noGrp="1"/>
          </p:cNvSpPr>
          <p:nvPr>
            <p:ph type="sldNum" sz="quarter" idx="12"/>
          </p:nvPr>
        </p:nvSpPr>
        <p:spPr/>
        <p:txBody>
          <a:bodyPr/>
          <a:lstStyle/>
          <a:p>
            <a:fld id="{919B44EC-D1D5-489E-90E0-E768BB02DA9D}" type="slidenum">
              <a:rPr lang="en-US" smtClean="0"/>
              <a:t>20</a:t>
            </a:fld>
            <a:endParaRPr lang="en-US"/>
          </a:p>
        </p:txBody>
      </p:sp>
      <p:cxnSp>
        <p:nvCxnSpPr>
          <p:cNvPr id="5" name="Straight Connector 4">
            <a:extLst>
              <a:ext uri="{FF2B5EF4-FFF2-40B4-BE49-F238E27FC236}">
                <a16:creationId xmlns:a16="http://schemas.microsoft.com/office/drawing/2014/main" id="{945CEF34-3F60-973C-6FBD-011C9B369EE6}"/>
              </a:ext>
            </a:extLst>
          </p:cNvPr>
          <p:cNvCxnSpPr>
            <a:cxnSpLocks/>
          </p:cNvCxnSpPr>
          <p:nvPr/>
        </p:nvCxnSpPr>
        <p:spPr>
          <a:xfrm>
            <a:off x="-69574" y="545842"/>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C6719AE-300B-8BAF-D75D-F9B27B2DEBFC}"/>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0E612D9-A75A-F3BB-3987-1D206B578667}"/>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11482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4EDAE-18A0-EAB9-9B94-12AD3A8DE8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A6B83C-DE5F-15B1-0654-B94BA9825E95}"/>
              </a:ext>
            </a:extLst>
          </p:cNvPr>
          <p:cNvSpPr>
            <a:spLocks noGrp="1"/>
          </p:cNvSpPr>
          <p:nvPr>
            <p:ph type="title"/>
          </p:nvPr>
        </p:nvSpPr>
        <p:spPr>
          <a:xfrm>
            <a:off x="609600" y="136524"/>
            <a:ext cx="8128000" cy="291892"/>
          </a:xfrm>
        </p:spPr>
        <p:txBody>
          <a:bodyPr>
            <a:normAutofit fontScale="90000"/>
          </a:bodyPr>
          <a:lstStyle/>
          <a:p>
            <a:pPr algn="just"/>
            <a:r>
              <a:rPr lang="en-US" sz="3100" b="1" dirty="0">
                <a:latin typeface="Times New Roman" panose="02020603050405020304" pitchFamily="18" charset="0"/>
                <a:cs typeface="Times New Roman" panose="02020603050405020304" pitchFamily="18" charset="0"/>
              </a:rPr>
              <a:t>Cont’d</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9611687-EF62-9608-43D9-784890527D55}"/>
                  </a:ext>
                </a:extLst>
              </p:cNvPr>
              <p:cNvSpPr>
                <a:spLocks noGrp="1"/>
              </p:cNvSpPr>
              <p:nvPr>
                <p:ph idx="1"/>
              </p:nvPr>
            </p:nvSpPr>
            <p:spPr>
              <a:xfrm>
                <a:off x="168965" y="502773"/>
                <a:ext cx="11777870" cy="5623392"/>
              </a:xfrm>
            </p:spPr>
            <p:txBody>
              <a:bodyPr>
                <a:normAutofit/>
              </a:bodyPr>
              <a:lstStyle/>
              <a:p>
                <a:pPr marL="82296" indent="0" algn="just">
                  <a:buNone/>
                </a:pPr>
                <a:r>
                  <a:rPr lang="en-US" sz="2400" dirty="0">
                    <a:latin typeface="Times New Roman" panose="02020603050405020304" pitchFamily="18" charset="0"/>
                    <a:ea typeface="Tahoma" pitchFamily="34" charset="0"/>
                    <a:cs typeface="Times New Roman" panose="02020603050405020304" pitchFamily="18" charset="0"/>
                  </a:rPr>
                  <a:t>It is assumed that  species A  is  the limiting reactant.</a:t>
                </a:r>
              </a:p>
              <a:p>
                <a:pPr marL="0" indent="0">
                  <a:buNone/>
                </a:pPr>
                <a:r>
                  <a:rPr lang="en-US" sz="2400" dirty="0">
                    <a:latin typeface="Times New Roman" panose="02020603050405020304" pitchFamily="18" charset="0"/>
                    <a:ea typeface="Tahoma" pitchFamily="34" charset="0"/>
                    <a:cs typeface="Times New Roman" panose="02020603050405020304" pitchFamily="18" charset="0"/>
                  </a:rPr>
                  <a:t>For species of reactant A, the materials balance design equation for CSTR is given by</a:t>
                </a:r>
              </a:p>
              <a:p>
                <a:pPr marL="0" indent="0">
                  <a:lnSpc>
                    <a:spcPct val="150000"/>
                  </a:lnSpc>
                  <a:buNone/>
                </a:pPr>
                <a14:m>
                  <m:oMath xmlns:m="http://schemas.openxmlformats.org/officeDocument/2006/math">
                    <m:f>
                      <m:fPr>
                        <m:ctrlPr>
                          <a:rPr lang="en-US" sz="2400" b="1" i="1">
                            <a:solidFill>
                              <a:srgbClr val="0070C0"/>
                            </a:solidFill>
                            <a:latin typeface="Cambria Math" panose="02040503050406030204" pitchFamily="18" charset="0"/>
                            <a:ea typeface="Tahoma" pitchFamily="34" charset="0"/>
                            <a:cs typeface="Times New Roman" panose="02020603050405020304" pitchFamily="18" charset="0"/>
                          </a:rPr>
                        </m:ctrlPr>
                      </m:fPr>
                      <m:num>
                        <m:r>
                          <a:rPr lang="en-US" sz="2400" b="1" i="1">
                            <a:solidFill>
                              <a:srgbClr val="0070C0"/>
                            </a:solidFill>
                            <a:latin typeface="Cambria Math" panose="02040503050406030204" pitchFamily="18" charset="0"/>
                            <a:ea typeface="Tahoma" pitchFamily="34" charset="0"/>
                            <a:cs typeface="Times New Roman" panose="02020603050405020304" pitchFamily="18" charset="0"/>
                          </a:rPr>
                          <m:t>𝑽</m:t>
                        </m:r>
                      </m:num>
                      <m:den>
                        <m:sSub>
                          <m:sSubPr>
                            <m:ctrlPr>
                              <a:rPr lang="en-US" sz="2400" b="1"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400" b="1" i="1">
                                <a:solidFill>
                                  <a:srgbClr val="0070C0"/>
                                </a:solidFill>
                                <a:latin typeface="Cambria Math" panose="02040503050406030204" pitchFamily="18" charset="0"/>
                                <a:ea typeface="Tahoma" pitchFamily="34" charset="0"/>
                                <a:cs typeface="Times New Roman" panose="02020603050405020304" pitchFamily="18" charset="0"/>
                              </a:rPr>
                              <m:t>𝑭</m:t>
                            </m:r>
                          </m:e>
                          <m:sub>
                            <m:r>
                              <a:rPr lang="en-US" sz="2400" b="1" i="1">
                                <a:solidFill>
                                  <a:srgbClr val="0070C0"/>
                                </a:solidFill>
                                <a:latin typeface="Cambria Math" panose="02040503050406030204" pitchFamily="18" charset="0"/>
                                <a:ea typeface="Tahoma" pitchFamily="34" charset="0"/>
                                <a:cs typeface="Times New Roman" panose="02020603050405020304" pitchFamily="18" charset="0"/>
                              </a:rPr>
                              <m:t>𝑨𝒐</m:t>
                            </m:r>
                          </m:sub>
                        </m:sSub>
                      </m:den>
                    </m:f>
                    <m:r>
                      <a:rPr lang="en-US" sz="2400" b="1" i="1">
                        <a:solidFill>
                          <a:srgbClr val="0070C0"/>
                        </a:solidFill>
                        <a:latin typeface="Cambria Math" panose="02040503050406030204" pitchFamily="18" charset="0"/>
                        <a:ea typeface="Tahoma" pitchFamily="34" charset="0"/>
                        <a:cs typeface="Times New Roman" panose="02020603050405020304" pitchFamily="18" charset="0"/>
                      </a:rPr>
                      <m:t>=</m:t>
                    </m:r>
                    <m:f>
                      <m:fPr>
                        <m:ctrlPr>
                          <a:rPr lang="en-US" sz="2400" b="1" i="1">
                            <a:solidFill>
                              <a:srgbClr val="0070C0"/>
                            </a:solidFill>
                            <a:latin typeface="Cambria Math" panose="02040503050406030204" pitchFamily="18" charset="0"/>
                            <a:ea typeface="Tahoma" pitchFamily="34" charset="0"/>
                            <a:cs typeface="Times New Roman" panose="02020603050405020304" pitchFamily="18" charset="0"/>
                          </a:rPr>
                        </m:ctrlPr>
                      </m:fPr>
                      <m:num>
                        <m:sSub>
                          <m:sSubPr>
                            <m:ctrlPr>
                              <a:rPr lang="en-US" sz="2400" b="1"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400" b="1" i="1">
                                <a:solidFill>
                                  <a:srgbClr val="0070C0"/>
                                </a:solidFill>
                                <a:latin typeface="Cambria Math" panose="02040503050406030204" pitchFamily="18" charset="0"/>
                                <a:ea typeface="Tahoma" pitchFamily="34" charset="0"/>
                                <a:cs typeface="Times New Roman" panose="02020603050405020304" pitchFamily="18" charset="0"/>
                              </a:rPr>
                              <m:t>𝑿</m:t>
                            </m:r>
                          </m:e>
                          <m:sub>
                            <m:r>
                              <a:rPr lang="en-US" sz="2400" b="1" i="1">
                                <a:solidFill>
                                  <a:srgbClr val="0070C0"/>
                                </a:solidFill>
                                <a:latin typeface="Cambria Math" panose="02040503050406030204" pitchFamily="18" charset="0"/>
                                <a:ea typeface="Tahoma" pitchFamily="34" charset="0"/>
                                <a:cs typeface="Times New Roman" panose="02020603050405020304" pitchFamily="18" charset="0"/>
                              </a:rPr>
                              <m:t>𝑨</m:t>
                            </m:r>
                          </m:sub>
                        </m:sSub>
                      </m:num>
                      <m:den>
                        <m:sSub>
                          <m:sSubPr>
                            <m:ctrlPr>
                              <a:rPr lang="en-US" sz="2400" b="1"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400" b="1" i="1">
                                <a:solidFill>
                                  <a:srgbClr val="0070C0"/>
                                </a:solidFill>
                                <a:latin typeface="Cambria Math" panose="02040503050406030204" pitchFamily="18" charset="0"/>
                                <a:ea typeface="Tahoma" pitchFamily="34" charset="0"/>
                                <a:cs typeface="Times New Roman" panose="02020603050405020304" pitchFamily="18" charset="0"/>
                              </a:rPr>
                              <m:t>−</m:t>
                            </m:r>
                            <m:r>
                              <a:rPr lang="en-US" sz="2400" b="1" i="1">
                                <a:solidFill>
                                  <a:srgbClr val="0070C0"/>
                                </a:solidFill>
                                <a:latin typeface="Cambria Math" panose="02040503050406030204" pitchFamily="18" charset="0"/>
                                <a:ea typeface="Tahoma" pitchFamily="34" charset="0"/>
                                <a:cs typeface="Times New Roman" panose="02020603050405020304" pitchFamily="18" charset="0"/>
                              </a:rPr>
                              <m:t>𝒓</m:t>
                            </m:r>
                          </m:e>
                          <m:sub>
                            <m:r>
                              <a:rPr lang="en-US" sz="2400" b="1" i="1">
                                <a:solidFill>
                                  <a:srgbClr val="0070C0"/>
                                </a:solidFill>
                                <a:latin typeface="Cambria Math" panose="02040503050406030204" pitchFamily="18" charset="0"/>
                                <a:ea typeface="Tahoma" pitchFamily="34" charset="0"/>
                                <a:cs typeface="Times New Roman" panose="02020603050405020304" pitchFamily="18" charset="0"/>
                              </a:rPr>
                              <m:t>𝑨</m:t>
                            </m:r>
                          </m:sub>
                        </m:sSub>
                      </m:den>
                    </m:f>
                  </m:oMath>
                </a14:m>
                <a:r>
                  <a:rPr lang="en-US" sz="2400" b="1" dirty="0">
                    <a:solidFill>
                      <a:srgbClr val="0070C0"/>
                    </a:solidFill>
                    <a:latin typeface="Times New Roman" panose="02020603050405020304" pitchFamily="18" charset="0"/>
                    <a:ea typeface="Tahoma" pitchFamily="34" charset="0"/>
                    <a:cs typeface="Times New Roman" panose="02020603050405020304" pitchFamily="18" charset="0"/>
                  </a:rPr>
                  <a:t>                                                                                                             (8.5)</a:t>
                </a:r>
              </a:p>
              <a:p>
                <a:pPr marL="82296" indent="0" algn="just">
                  <a:buNone/>
                </a:pPr>
                <a:r>
                  <a:rPr lang="en-US" sz="2400" dirty="0">
                    <a:latin typeface="Times New Roman" panose="02020603050405020304" pitchFamily="18" charset="0"/>
                    <a:ea typeface="Tahoma" pitchFamily="34" charset="0"/>
                    <a:cs typeface="Times New Roman" panose="02020603050405020304" pitchFamily="18" charset="0"/>
                  </a:rPr>
                  <a:t>Where: V is volume of CSTR, </a:t>
                </a:r>
                <a:r>
                  <a:rPr lang="en-US" sz="2400" dirty="0" err="1">
                    <a:latin typeface="Times New Roman" panose="02020603050405020304" pitchFamily="18" charset="0"/>
                    <a:ea typeface="Tahoma" pitchFamily="34" charset="0"/>
                    <a:cs typeface="Times New Roman" panose="02020603050405020304" pitchFamily="18" charset="0"/>
                  </a:rPr>
                  <a:t>F</a:t>
                </a:r>
                <a:r>
                  <a:rPr lang="en-US" sz="2400" baseline="-25000" dirty="0" err="1">
                    <a:latin typeface="Times New Roman" panose="02020603050405020304" pitchFamily="18" charset="0"/>
                    <a:ea typeface="Tahoma" pitchFamily="34" charset="0"/>
                    <a:cs typeface="Times New Roman" panose="02020603050405020304" pitchFamily="18" charset="0"/>
                  </a:rPr>
                  <a:t>Ao</a:t>
                </a:r>
                <a:r>
                  <a:rPr lang="en-US" sz="2400" dirty="0">
                    <a:latin typeface="Times New Roman" panose="02020603050405020304" pitchFamily="18" charset="0"/>
                    <a:ea typeface="Tahoma" pitchFamily="34" charset="0"/>
                    <a:cs typeface="Times New Roman" panose="02020603050405020304" pitchFamily="18" charset="0"/>
                  </a:rPr>
                  <a:t> is mole flow rate in the feed, X</a:t>
                </a:r>
                <a:r>
                  <a:rPr lang="en-US" sz="2400" baseline="-25000" dirty="0">
                    <a:latin typeface="Times New Roman" panose="02020603050405020304" pitchFamily="18" charset="0"/>
                    <a:ea typeface="Tahoma" pitchFamily="34" charset="0"/>
                    <a:cs typeface="Times New Roman" panose="02020603050405020304" pitchFamily="18" charset="0"/>
                  </a:rPr>
                  <a:t>A</a:t>
                </a:r>
                <a:r>
                  <a:rPr lang="en-US" sz="2400" dirty="0">
                    <a:latin typeface="Times New Roman" panose="02020603050405020304" pitchFamily="18" charset="0"/>
                    <a:ea typeface="Tahoma" pitchFamily="34" charset="0"/>
                    <a:cs typeface="Times New Roman" panose="02020603050405020304" pitchFamily="18" charset="0"/>
                  </a:rPr>
                  <a:t> is conversion of species A, and </a:t>
                </a:r>
                <a:r>
                  <a:rPr lang="en-US" sz="2400" dirty="0" err="1">
                    <a:latin typeface="Times New Roman" panose="02020603050405020304" pitchFamily="18" charset="0"/>
                    <a:ea typeface="Tahoma" pitchFamily="34" charset="0"/>
                    <a:cs typeface="Times New Roman" panose="02020603050405020304" pitchFamily="18" charset="0"/>
                  </a:rPr>
                  <a:t>r</a:t>
                </a:r>
                <a:r>
                  <a:rPr lang="en-US" sz="2400" baseline="-25000" dirty="0" err="1">
                    <a:latin typeface="Times New Roman" panose="02020603050405020304" pitchFamily="18" charset="0"/>
                    <a:ea typeface="Tahoma" pitchFamily="34" charset="0"/>
                    <a:cs typeface="Times New Roman" panose="02020603050405020304" pitchFamily="18" charset="0"/>
                  </a:rPr>
                  <a:t>A</a:t>
                </a:r>
                <a:r>
                  <a:rPr lang="en-US" sz="2400" dirty="0">
                    <a:latin typeface="Times New Roman" panose="02020603050405020304" pitchFamily="18" charset="0"/>
                    <a:ea typeface="Tahoma" pitchFamily="34" charset="0"/>
                    <a:cs typeface="Times New Roman" panose="02020603050405020304" pitchFamily="18" charset="0"/>
                  </a:rPr>
                  <a:t> is reaction rate of species A.</a:t>
                </a:r>
              </a:p>
              <a:p>
                <a:pPr marL="82296" indent="0" algn="just">
                  <a:buNone/>
                </a:pPr>
                <a:r>
                  <a:rPr lang="en-US" sz="2400" dirty="0">
                    <a:latin typeface="Times New Roman" panose="02020603050405020304" pitchFamily="18" charset="0"/>
                    <a:ea typeface="Tahoma" pitchFamily="34" charset="0"/>
                    <a:cs typeface="Times New Roman" panose="02020603050405020304" pitchFamily="18" charset="0"/>
                  </a:rPr>
                  <a:t>For the derivation  details of materials balance equation is found in lecture 7 </a:t>
                </a:r>
                <a:r>
                  <a:rPr lang="en-US" sz="2400" b="1" dirty="0">
                    <a:solidFill>
                      <a:srgbClr val="0070C0"/>
                    </a:solidFill>
                    <a:latin typeface="Times New Roman" panose="02020603050405020304" pitchFamily="18" charset="0"/>
                    <a:ea typeface="Tahoma" pitchFamily="34" charset="0"/>
                    <a:cs typeface="Times New Roman" panose="02020603050405020304" pitchFamily="18" charset="0"/>
                  </a:rPr>
                  <a:t>(Refer lecture 7)</a:t>
                </a:r>
              </a:p>
              <a:p>
                <a:pPr marL="82296" indent="0" algn="just">
                  <a:buNone/>
                </a:pPr>
                <a:r>
                  <a:rPr lang="en-US" sz="2400" dirty="0">
                    <a:latin typeface="Times New Roman" panose="02020603050405020304" pitchFamily="18" charset="0"/>
                    <a:ea typeface="Tahoma" pitchFamily="34" charset="0"/>
                    <a:cs typeface="Times New Roman" panose="02020603050405020304" pitchFamily="18" charset="0"/>
                  </a:rPr>
                  <a:t>For non-isothermal CSTR, the rate of reaction is a function of temperature.</a:t>
                </a:r>
              </a:p>
              <a:p>
                <a:pPr marL="82296" indent="0" algn="just">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To determine the reactor volume,  energy balance equation is required with materials balance equation since rate of reaction is temperature dependent.</a:t>
                </a:r>
              </a:p>
              <a:p>
                <a:pPr marL="82296"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a:p>
                <a:pPr marL="82296" indent="0" algn="just">
                  <a:buNone/>
                </a:pPr>
                <a:endParaRPr lang="en-US" sz="2400" dirty="0">
                  <a:latin typeface="Times New Roman" panose="02020603050405020304" pitchFamily="18" charset="0"/>
                  <a:cs typeface="Times New Roman" panose="02020603050405020304" pitchFamily="18" charset="0"/>
                </a:endParaRPr>
              </a:p>
              <a:p>
                <a:pPr marL="82296"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9611687-EF62-9608-43D9-784890527D55}"/>
                  </a:ext>
                </a:extLst>
              </p:cNvPr>
              <p:cNvSpPr>
                <a:spLocks noGrp="1" noRot="1" noChangeAspect="1" noMove="1" noResize="1" noEditPoints="1" noAdjustHandles="1" noChangeArrowheads="1" noChangeShapeType="1" noTextEdit="1"/>
              </p:cNvSpPr>
              <p:nvPr>
                <p:ph idx="1"/>
              </p:nvPr>
            </p:nvSpPr>
            <p:spPr>
              <a:xfrm>
                <a:off x="168965" y="502773"/>
                <a:ext cx="11777870" cy="5623392"/>
              </a:xfrm>
              <a:blipFill>
                <a:blip r:embed="rId2"/>
                <a:stretch>
                  <a:fillRect l="-828" t="-867" r="-776"/>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EFC1E8C5-6600-0E10-5412-E5B22EBAA52F}"/>
              </a:ext>
            </a:extLst>
          </p:cNvPr>
          <p:cNvSpPr>
            <a:spLocks noGrp="1"/>
          </p:cNvSpPr>
          <p:nvPr>
            <p:ph type="sldNum" sz="quarter" idx="12"/>
          </p:nvPr>
        </p:nvSpPr>
        <p:spPr/>
        <p:txBody>
          <a:bodyPr/>
          <a:lstStyle/>
          <a:p>
            <a:fld id="{919B44EC-D1D5-489E-90E0-E768BB02DA9D}" type="slidenum">
              <a:rPr lang="en-US" smtClean="0"/>
              <a:t>21</a:t>
            </a:fld>
            <a:endParaRPr lang="en-US"/>
          </a:p>
        </p:txBody>
      </p:sp>
      <p:cxnSp>
        <p:nvCxnSpPr>
          <p:cNvPr id="5" name="Straight Connector 4">
            <a:extLst>
              <a:ext uri="{FF2B5EF4-FFF2-40B4-BE49-F238E27FC236}">
                <a16:creationId xmlns:a16="http://schemas.microsoft.com/office/drawing/2014/main" id="{50205725-B20B-14D6-E7B3-8602C2F3F9A9}"/>
              </a:ext>
            </a:extLst>
          </p:cNvPr>
          <p:cNvCxnSpPr>
            <a:cxnSpLocks/>
          </p:cNvCxnSpPr>
          <p:nvPr/>
        </p:nvCxnSpPr>
        <p:spPr>
          <a:xfrm>
            <a:off x="-69574" y="545842"/>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6C05A1-6B4A-518B-2FAB-4D4300C31B5D}"/>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B78EF89-6103-C863-C265-D86465553320}"/>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408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10615-E99C-CBF2-AF3C-B5E9878026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5D6459-8539-83E7-1B61-EB4D5B906A35}"/>
              </a:ext>
            </a:extLst>
          </p:cNvPr>
          <p:cNvSpPr>
            <a:spLocks noGrp="1"/>
          </p:cNvSpPr>
          <p:nvPr>
            <p:ph type="title"/>
          </p:nvPr>
        </p:nvSpPr>
        <p:spPr>
          <a:xfrm>
            <a:off x="609599" y="0"/>
            <a:ext cx="10581862" cy="459704"/>
          </a:xfrm>
        </p:spPr>
        <p:txBody>
          <a:bodyPr>
            <a:noAutofit/>
          </a:bodyPr>
          <a:lstStyle/>
          <a:p>
            <a:pPr algn="just"/>
            <a:r>
              <a:rPr lang="en-US" sz="3200" b="1" dirty="0">
                <a:latin typeface="Times New Roman" panose="02020603050405020304" pitchFamily="18" charset="0"/>
                <a:cs typeface="Times New Roman" panose="02020603050405020304" pitchFamily="18" charset="0"/>
              </a:rPr>
              <a:t>8.4.2 Energy balance equation for non-isothermal CSTR</a:t>
            </a:r>
            <a:endParaRPr lang="en-US" dirty="0"/>
          </a:p>
        </p:txBody>
      </p:sp>
      <p:sp>
        <p:nvSpPr>
          <p:cNvPr id="3" name="Content Placeholder 2">
            <a:extLst>
              <a:ext uri="{FF2B5EF4-FFF2-40B4-BE49-F238E27FC236}">
                <a16:creationId xmlns:a16="http://schemas.microsoft.com/office/drawing/2014/main" id="{B293C1CB-F9A6-AD2A-F26B-1D5E66A6674B}"/>
              </a:ext>
            </a:extLst>
          </p:cNvPr>
          <p:cNvSpPr>
            <a:spLocks noGrp="1"/>
          </p:cNvSpPr>
          <p:nvPr>
            <p:ph idx="1"/>
          </p:nvPr>
        </p:nvSpPr>
        <p:spPr>
          <a:xfrm>
            <a:off x="168965" y="502773"/>
            <a:ext cx="11777870" cy="5623392"/>
          </a:xfrm>
        </p:spPr>
        <p:txBody>
          <a:bodyPr>
            <a:normAutofit fontScale="92500"/>
          </a:bodyPr>
          <a:lstStyle/>
          <a:p>
            <a:pPr algn="just">
              <a:lnSpc>
                <a:spcPct val="150000"/>
              </a:lnSpc>
            </a:pPr>
            <a:r>
              <a:rPr lang="en-US" sz="2800" dirty="0">
                <a:latin typeface="Times New Roman" panose="02020603050405020304" pitchFamily="18" charset="0"/>
                <a:cs typeface="Times New Roman" panose="02020603050405020304" pitchFamily="18" charset="0"/>
              </a:rPr>
              <a:t>For non-isothermal CSTR, the temperature of the reacting mixture can vary inside the reactor due to heat generation from the reaction or absorption of heat from external source.</a:t>
            </a:r>
          </a:p>
          <a:p>
            <a:pPr algn="just">
              <a:lnSpc>
                <a:spcPct val="150000"/>
              </a:lnSpc>
            </a:pPr>
            <a:r>
              <a:rPr lang="en-US" sz="2800" dirty="0">
                <a:latin typeface="Times New Roman" panose="02020603050405020304" pitchFamily="18" charset="0"/>
                <a:cs typeface="Times New Roman" panose="02020603050405020304" pitchFamily="18" charset="0"/>
              </a:rPr>
              <a:t>The  variation in temperature affects reaction rate and conversion,  which makes the design of non-isothermal CSTR  more complex than isothermal CSTR.</a:t>
            </a:r>
          </a:p>
          <a:p>
            <a:pPr algn="just">
              <a:lnSpc>
                <a:spcPct val="150000"/>
              </a:lnSpc>
            </a:pPr>
            <a:r>
              <a:rPr lang="en-US" sz="2800" dirty="0">
                <a:latin typeface="Times New Roman" panose="02020603050405020304" pitchFamily="18" charset="0"/>
                <a:cs typeface="Times New Roman" panose="02020603050405020304" pitchFamily="18" charset="0"/>
              </a:rPr>
              <a:t>The energy balance for a non-isothermal CSTR takes into account the heat generated by the exothermic reaction, and heat exchange with any heating jackets for endothermic reaction.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10000"/>
              </a:lnSpc>
              <a:buNone/>
            </a:pPr>
            <a:endParaRPr lang="en-US" sz="2400" dirty="0">
              <a:latin typeface="Times New Roman" panose="02020603050405020304" pitchFamily="18" charset="0"/>
              <a:cs typeface="Times New Roman" panose="02020603050405020304" pitchFamily="18" charset="0"/>
            </a:endParaRPr>
          </a:p>
          <a:p>
            <a:pPr marL="82296"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B3159255-2B0A-B6A9-D907-FAC663128E9E}"/>
              </a:ext>
            </a:extLst>
          </p:cNvPr>
          <p:cNvSpPr>
            <a:spLocks noGrp="1"/>
          </p:cNvSpPr>
          <p:nvPr>
            <p:ph type="sldNum" sz="quarter" idx="12"/>
          </p:nvPr>
        </p:nvSpPr>
        <p:spPr/>
        <p:txBody>
          <a:bodyPr/>
          <a:lstStyle/>
          <a:p>
            <a:fld id="{919B44EC-D1D5-489E-90E0-E768BB02DA9D}" type="slidenum">
              <a:rPr lang="en-US" smtClean="0"/>
              <a:t>22</a:t>
            </a:fld>
            <a:endParaRPr lang="en-US"/>
          </a:p>
        </p:txBody>
      </p:sp>
      <p:cxnSp>
        <p:nvCxnSpPr>
          <p:cNvPr id="5" name="Straight Connector 4">
            <a:extLst>
              <a:ext uri="{FF2B5EF4-FFF2-40B4-BE49-F238E27FC236}">
                <a16:creationId xmlns:a16="http://schemas.microsoft.com/office/drawing/2014/main" id="{8B9061A7-4866-E38A-1154-6B56C5CC2F1A}"/>
              </a:ext>
            </a:extLst>
          </p:cNvPr>
          <p:cNvCxnSpPr>
            <a:cxnSpLocks/>
          </p:cNvCxnSpPr>
          <p:nvPr/>
        </p:nvCxnSpPr>
        <p:spPr>
          <a:xfrm>
            <a:off x="-69574" y="545842"/>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53A5115-4036-15FA-1B63-D80B075BB0A4}"/>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FAD0371-7B1D-A484-12D7-003D02D0B93F}"/>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72502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EC4BB-843B-9344-43B4-C225690847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EF7068-A5B5-40A0-9BA8-6A43F92B2557}"/>
              </a:ext>
            </a:extLst>
          </p:cNvPr>
          <p:cNvSpPr>
            <a:spLocks noGrp="1"/>
          </p:cNvSpPr>
          <p:nvPr>
            <p:ph type="title"/>
          </p:nvPr>
        </p:nvSpPr>
        <p:spPr>
          <a:xfrm>
            <a:off x="609599" y="0"/>
            <a:ext cx="10581862" cy="459704"/>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endParaRPr lang="en-US" dirty="0"/>
          </a:p>
        </p:txBody>
      </p:sp>
      <p:sp>
        <p:nvSpPr>
          <p:cNvPr id="3" name="Content Placeholder 2">
            <a:extLst>
              <a:ext uri="{FF2B5EF4-FFF2-40B4-BE49-F238E27FC236}">
                <a16:creationId xmlns:a16="http://schemas.microsoft.com/office/drawing/2014/main" id="{C8B6CC99-92B6-A5D0-9257-C1CB8A346850}"/>
              </a:ext>
            </a:extLst>
          </p:cNvPr>
          <p:cNvSpPr>
            <a:spLocks noGrp="1"/>
          </p:cNvSpPr>
          <p:nvPr>
            <p:ph idx="1"/>
          </p:nvPr>
        </p:nvSpPr>
        <p:spPr>
          <a:xfrm>
            <a:off x="168965" y="502773"/>
            <a:ext cx="11777870" cy="5623392"/>
          </a:xfrm>
        </p:spPr>
        <p:txBody>
          <a:bodyPr>
            <a:normAutofit/>
          </a:bodyPr>
          <a:lstStyle/>
          <a:p>
            <a:pPr marL="0" indent="0" algn="just">
              <a:buNone/>
            </a:pPr>
            <a:r>
              <a:rPr lang="en-US" sz="2400" dirty="0">
                <a:solidFill>
                  <a:srgbClr val="C00000"/>
                </a:solidFill>
                <a:latin typeface="Times New Roman" panose="02020603050405020304" pitchFamily="18" charset="0"/>
                <a:cs typeface="Times New Roman" panose="02020603050405020304" pitchFamily="18" charset="0"/>
              </a:rPr>
              <a:t>For open system,  t</a:t>
            </a:r>
            <a:r>
              <a:rPr lang="en-US" sz="2400" dirty="0">
                <a:latin typeface="Times New Roman" panose="02020603050405020304" pitchFamily="18" charset="0"/>
                <a:cs typeface="Times New Roman" panose="02020603050405020304" pitchFamily="18" charset="0"/>
              </a:rPr>
              <a:t>here is flow of mass and energy  across system boundary.</a:t>
            </a:r>
            <a:endParaRPr lang="en-US" sz="2400" i="1"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To develop energy balance equation, it is assumed that  heat (Q ) is added to the reactor  and work (</a:t>
            </a:r>
            <a:r>
              <a:rPr lang="en-US" sz="2400" dirty="0" err="1">
                <a:latin typeface="Times New Roman" panose="02020603050405020304" pitchFamily="18" charset="0"/>
                <a:cs typeface="Times New Roman" panose="02020603050405020304" pitchFamily="18" charset="0"/>
              </a:rPr>
              <a:t>W</a:t>
            </a:r>
            <a:r>
              <a:rPr lang="en-US" sz="2400" baseline="-25000" dirty="0" err="1">
                <a:latin typeface="Times New Roman" panose="02020603050405020304" pitchFamily="18" charset="0"/>
                <a:cs typeface="Times New Roman" panose="02020603050405020304" pitchFamily="18" charset="0"/>
              </a:rPr>
              <a:t>s</a:t>
            </a:r>
            <a:r>
              <a:rPr lang="en-US" sz="2400" dirty="0">
                <a:latin typeface="Times New Roman" panose="02020603050405020304" pitchFamily="18" charset="0"/>
                <a:cs typeface="Times New Roman" panose="02020603050405020304" pitchFamily="18" charset="0"/>
              </a:rPr>
              <a:t>) is done by the system.</a:t>
            </a:r>
          </a:p>
          <a:p>
            <a:pPr marL="0" indent="0" algn="just">
              <a:buNone/>
            </a:pPr>
            <a:r>
              <a:rPr lang="en-US" sz="2400" dirty="0">
                <a:latin typeface="Times New Roman" panose="02020603050405020304" pitchFamily="18" charset="0"/>
                <a:ea typeface="Tahoma" pitchFamily="34" charset="0"/>
                <a:cs typeface="Times New Roman" panose="02020603050405020304" pitchFamily="18" charset="0"/>
              </a:rPr>
              <a:t>Consider the following non-isothermal  CSTR to develop  energy balance equation as shown in </a:t>
            </a:r>
            <a:r>
              <a:rPr lang="en-US" sz="2400" b="1" dirty="0">
                <a:latin typeface="Times New Roman" panose="02020603050405020304" pitchFamily="18" charset="0"/>
                <a:ea typeface="Tahoma" pitchFamily="34" charset="0"/>
                <a:cs typeface="Times New Roman" panose="02020603050405020304" pitchFamily="18" charset="0"/>
              </a:rPr>
              <a:t>Figure 8. 4</a:t>
            </a:r>
            <a:r>
              <a:rPr lang="en-US" sz="2400" dirty="0">
                <a:latin typeface="Times New Roman" panose="02020603050405020304" pitchFamily="18" charset="0"/>
                <a:ea typeface="Tahoma" pitchFamily="34" charset="0"/>
                <a:cs typeface="Times New Roman" panose="02020603050405020304" pitchFamily="18" charset="0"/>
              </a:rPr>
              <a:t>. </a:t>
            </a:r>
          </a:p>
          <a:p>
            <a:pPr marL="0"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a:p>
            <a:pPr marL="0" indent="0" algn="just">
              <a:lnSpc>
                <a:spcPct val="110000"/>
              </a:lnSpc>
              <a:buNone/>
            </a:pPr>
            <a:endParaRPr lang="en-US" sz="2400" dirty="0">
              <a:latin typeface="Times New Roman" panose="02020603050405020304" pitchFamily="18" charset="0"/>
              <a:cs typeface="Times New Roman" panose="02020603050405020304" pitchFamily="18" charset="0"/>
            </a:endParaRPr>
          </a:p>
          <a:p>
            <a:pPr marL="82296"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8EF3D236-A9E4-4012-2C29-7AF3F3619B91}"/>
              </a:ext>
            </a:extLst>
          </p:cNvPr>
          <p:cNvSpPr>
            <a:spLocks noGrp="1"/>
          </p:cNvSpPr>
          <p:nvPr>
            <p:ph type="sldNum" sz="quarter" idx="12"/>
          </p:nvPr>
        </p:nvSpPr>
        <p:spPr/>
        <p:txBody>
          <a:bodyPr/>
          <a:lstStyle/>
          <a:p>
            <a:fld id="{919B44EC-D1D5-489E-90E0-E768BB02DA9D}" type="slidenum">
              <a:rPr lang="en-US" smtClean="0"/>
              <a:t>23</a:t>
            </a:fld>
            <a:endParaRPr lang="en-US"/>
          </a:p>
        </p:txBody>
      </p:sp>
      <p:cxnSp>
        <p:nvCxnSpPr>
          <p:cNvPr id="5" name="Straight Connector 4">
            <a:extLst>
              <a:ext uri="{FF2B5EF4-FFF2-40B4-BE49-F238E27FC236}">
                <a16:creationId xmlns:a16="http://schemas.microsoft.com/office/drawing/2014/main" id="{6B49E9DE-B589-D638-F815-8DEA2856E8C3}"/>
              </a:ext>
            </a:extLst>
          </p:cNvPr>
          <p:cNvCxnSpPr>
            <a:cxnSpLocks/>
          </p:cNvCxnSpPr>
          <p:nvPr/>
        </p:nvCxnSpPr>
        <p:spPr>
          <a:xfrm>
            <a:off x="-69574" y="502773"/>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E59C4302-6322-B873-6231-D44FECB04EC1}"/>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276EB3F-A583-61CD-5C84-D8F3B1134A4C}"/>
              </a:ext>
            </a:extLst>
          </p:cNvPr>
          <p:cNvSpPr txBox="1">
            <a:spLocks/>
          </p:cNvSpPr>
          <p:nvPr/>
        </p:nvSpPr>
        <p:spPr>
          <a:xfrm>
            <a:off x="1421295" y="63739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23</a:t>
            </a:fld>
            <a:endParaRPr lang="en-US" b="1" dirty="0">
              <a:solidFill>
                <a:prstClr val="black"/>
              </a:solidFill>
              <a:latin typeface="Times New Roman" panose="02020603050405020304" pitchFamily="18" charset="0"/>
              <a:cs typeface="Times New Roman" panose="02020603050405020304" pitchFamily="18" charset="0"/>
            </a:endParaRPr>
          </a:p>
        </p:txBody>
      </p:sp>
      <p:grpSp>
        <p:nvGrpSpPr>
          <p:cNvPr id="33" name="Group 32">
            <a:extLst>
              <a:ext uri="{FF2B5EF4-FFF2-40B4-BE49-F238E27FC236}">
                <a16:creationId xmlns:a16="http://schemas.microsoft.com/office/drawing/2014/main" id="{18039C90-21F6-FA97-BF56-134FD419245D}"/>
              </a:ext>
            </a:extLst>
          </p:cNvPr>
          <p:cNvGrpSpPr/>
          <p:nvPr/>
        </p:nvGrpSpPr>
        <p:grpSpPr>
          <a:xfrm>
            <a:off x="548422" y="2472190"/>
            <a:ext cx="5167636" cy="3050866"/>
            <a:chOff x="548422" y="2472190"/>
            <a:chExt cx="5167636" cy="3050866"/>
          </a:xfrm>
        </p:grpSpPr>
        <p:grpSp>
          <p:nvGrpSpPr>
            <p:cNvPr id="9" name="Group 8">
              <a:extLst>
                <a:ext uri="{FF2B5EF4-FFF2-40B4-BE49-F238E27FC236}">
                  <a16:creationId xmlns:a16="http://schemas.microsoft.com/office/drawing/2014/main" id="{D838737C-B8B1-EB06-A585-1BBCFB75A3F9}"/>
                </a:ext>
              </a:extLst>
            </p:cNvPr>
            <p:cNvGrpSpPr/>
            <p:nvPr/>
          </p:nvGrpSpPr>
          <p:grpSpPr>
            <a:xfrm>
              <a:off x="548422" y="2472190"/>
              <a:ext cx="5167636" cy="3050866"/>
              <a:chOff x="1320487" y="1820169"/>
              <a:chExt cx="5167636" cy="3050866"/>
            </a:xfrm>
          </p:grpSpPr>
          <p:grpSp>
            <p:nvGrpSpPr>
              <p:cNvPr id="11" name="Group 10">
                <a:extLst>
                  <a:ext uri="{FF2B5EF4-FFF2-40B4-BE49-F238E27FC236}">
                    <a16:creationId xmlns:a16="http://schemas.microsoft.com/office/drawing/2014/main" id="{26D5D4C1-B56E-DCBA-4C0B-43557B06F665}"/>
                  </a:ext>
                </a:extLst>
              </p:cNvPr>
              <p:cNvGrpSpPr/>
              <p:nvPr/>
            </p:nvGrpSpPr>
            <p:grpSpPr>
              <a:xfrm>
                <a:off x="1320487" y="1820169"/>
                <a:ext cx="5167636" cy="3050866"/>
                <a:chOff x="1280730" y="1869004"/>
                <a:chExt cx="5167636" cy="3050866"/>
              </a:xfrm>
            </p:grpSpPr>
            <p:grpSp>
              <p:nvGrpSpPr>
                <p:cNvPr id="13" name="Group 12">
                  <a:extLst>
                    <a:ext uri="{FF2B5EF4-FFF2-40B4-BE49-F238E27FC236}">
                      <a16:creationId xmlns:a16="http://schemas.microsoft.com/office/drawing/2014/main" id="{ACEF83CE-84DA-846D-3C0E-8614E31423EC}"/>
                    </a:ext>
                  </a:extLst>
                </p:cNvPr>
                <p:cNvGrpSpPr/>
                <p:nvPr/>
              </p:nvGrpSpPr>
              <p:grpSpPr>
                <a:xfrm>
                  <a:off x="1280730" y="1869004"/>
                  <a:ext cx="5167636" cy="3050866"/>
                  <a:chOff x="1280730" y="1869004"/>
                  <a:chExt cx="5167636" cy="3050866"/>
                </a:xfrm>
              </p:grpSpPr>
              <p:sp>
                <p:nvSpPr>
                  <p:cNvPr id="15" name="TextBox 14">
                    <a:extLst>
                      <a:ext uri="{FF2B5EF4-FFF2-40B4-BE49-F238E27FC236}">
                        <a16:creationId xmlns:a16="http://schemas.microsoft.com/office/drawing/2014/main" id="{9911D11D-704A-7A1F-2F0E-E2FF76083DF0}"/>
                      </a:ext>
                    </a:extLst>
                  </p:cNvPr>
                  <p:cNvSpPr txBox="1"/>
                  <p:nvPr/>
                </p:nvSpPr>
                <p:spPr>
                  <a:xfrm>
                    <a:off x="5497997" y="3975077"/>
                    <a:ext cx="795130"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Q</a:t>
                    </a:r>
                    <a:endParaRPr lang="en-US" sz="2400" baseline="-25000" dirty="0">
                      <a:latin typeface="Times New Roman" panose="02020603050405020304" pitchFamily="18" charset="0"/>
                      <a:cs typeface="Times New Roman" panose="02020603050405020304" pitchFamily="18" charset="0"/>
                    </a:endParaRPr>
                  </a:p>
                </p:txBody>
              </p:sp>
              <p:grpSp>
                <p:nvGrpSpPr>
                  <p:cNvPr id="16" name="Group 15">
                    <a:extLst>
                      <a:ext uri="{FF2B5EF4-FFF2-40B4-BE49-F238E27FC236}">
                        <a16:creationId xmlns:a16="http://schemas.microsoft.com/office/drawing/2014/main" id="{1B21B5E4-DF52-101E-C777-608D35431E31}"/>
                      </a:ext>
                    </a:extLst>
                  </p:cNvPr>
                  <p:cNvGrpSpPr/>
                  <p:nvPr/>
                </p:nvGrpSpPr>
                <p:grpSpPr>
                  <a:xfrm>
                    <a:off x="1280730" y="1869004"/>
                    <a:ext cx="5167636" cy="3050866"/>
                    <a:chOff x="1280730" y="1869004"/>
                    <a:chExt cx="5167636" cy="3050866"/>
                  </a:xfrm>
                </p:grpSpPr>
                <p:sp>
                  <p:nvSpPr>
                    <p:cNvPr id="17" name="TextBox 16">
                      <a:extLst>
                        <a:ext uri="{FF2B5EF4-FFF2-40B4-BE49-F238E27FC236}">
                          <a16:creationId xmlns:a16="http://schemas.microsoft.com/office/drawing/2014/main" id="{DFF10F53-F0EC-2276-6BCE-F813663E7832}"/>
                        </a:ext>
                      </a:extLst>
                    </p:cNvPr>
                    <p:cNvSpPr txBox="1"/>
                    <p:nvPr/>
                  </p:nvSpPr>
                  <p:spPr>
                    <a:xfrm>
                      <a:off x="5363943" y="1869004"/>
                      <a:ext cx="1084423" cy="193899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a:t>
                      </a:r>
                      <a:r>
                        <a:rPr lang="en-US" sz="2400" b="1" baseline="-25000" dirty="0">
                          <a:latin typeface="Times New Roman" panose="02020603050405020304" pitchFamily="18" charset="0"/>
                          <a:cs typeface="Times New Roman" panose="02020603050405020304" pitchFamily="18" charset="0"/>
                        </a:rPr>
                        <a:t>i</a:t>
                      </a:r>
                    </a:p>
                    <a:p>
                      <a:r>
                        <a:rPr lang="en-US" sz="2400" b="1" dirty="0">
                          <a:latin typeface="Times New Roman" panose="02020603050405020304" pitchFamily="18" charset="0"/>
                          <a:cs typeface="Times New Roman" panose="02020603050405020304" pitchFamily="18" charset="0"/>
                        </a:rPr>
                        <a:t>T</a:t>
                      </a:r>
                      <a:endParaRPr lang="en-US" sz="2400" b="1" baseline="-250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H</a:t>
                      </a:r>
                      <a:r>
                        <a:rPr lang="en-US" sz="2400" b="1" baseline="-25000" dirty="0">
                          <a:latin typeface="Times New Roman" panose="02020603050405020304" pitchFamily="18" charset="0"/>
                          <a:cs typeface="Times New Roman" panose="02020603050405020304" pitchFamily="18" charset="0"/>
                        </a:rPr>
                        <a:t>i</a:t>
                      </a:r>
                    </a:p>
                    <a:p>
                      <a:r>
                        <a:rPr lang="en-US" sz="2400" b="1" dirty="0">
                          <a:latin typeface="Times New Roman" panose="02020603050405020304" pitchFamily="18" charset="0"/>
                          <a:cs typeface="Times New Roman" panose="02020603050405020304" pitchFamily="18" charset="0"/>
                        </a:rPr>
                        <a:t>X</a:t>
                      </a:r>
                      <a:r>
                        <a:rPr lang="en-US" sz="2400" b="1" baseline="-25000" dirty="0">
                          <a:latin typeface="Times New Roman" panose="02020603050405020304" pitchFamily="18" charset="0"/>
                          <a:cs typeface="Times New Roman" panose="02020603050405020304" pitchFamily="18" charset="0"/>
                        </a:rPr>
                        <a:t>i</a:t>
                      </a:r>
                    </a:p>
                    <a:p>
                      <a:r>
                        <a:rPr lang="en-US" sz="2400" b="1" dirty="0">
                          <a:latin typeface="Times New Roman" panose="02020603050405020304" pitchFamily="18" charset="0"/>
                          <a:cs typeface="Times New Roman" panose="02020603050405020304" pitchFamily="18" charset="0"/>
                        </a:rPr>
                        <a:t>C</a:t>
                      </a:r>
                      <a:r>
                        <a:rPr lang="en-US" sz="2400" b="1" baseline="-25000" dirty="0">
                          <a:latin typeface="Times New Roman" panose="02020603050405020304" pitchFamily="18" charset="0"/>
                          <a:cs typeface="Times New Roman" panose="02020603050405020304" pitchFamily="18" charset="0"/>
                        </a:rPr>
                        <a:t>i</a:t>
                      </a:r>
                    </a:p>
                  </p:txBody>
                </p:sp>
                <p:grpSp>
                  <p:nvGrpSpPr>
                    <p:cNvPr id="18" name="Group 17">
                      <a:extLst>
                        <a:ext uri="{FF2B5EF4-FFF2-40B4-BE49-F238E27FC236}">
                          <a16:creationId xmlns:a16="http://schemas.microsoft.com/office/drawing/2014/main" id="{0055E527-D3EE-1B58-0CD6-15BFE8908840}"/>
                        </a:ext>
                      </a:extLst>
                    </p:cNvPr>
                    <p:cNvGrpSpPr/>
                    <p:nvPr/>
                  </p:nvGrpSpPr>
                  <p:grpSpPr>
                    <a:xfrm>
                      <a:off x="1280730" y="1908817"/>
                      <a:ext cx="3844674" cy="3011053"/>
                      <a:chOff x="1280730" y="1908817"/>
                      <a:chExt cx="3844674" cy="3011053"/>
                    </a:xfrm>
                  </p:grpSpPr>
                  <p:grpSp>
                    <p:nvGrpSpPr>
                      <p:cNvPr id="19" name="Group 18">
                        <a:extLst>
                          <a:ext uri="{FF2B5EF4-FFF2-40B4-BE49-F238E27FC236}">
                            <a16:creationId xmlns:a16="http://schemas.microsoft.com/office/drawing/2014/main" id="{A51333F2-E102-0B55-F406-1FF10D2F7D17}"/>
                          </a:ext>
                        </a:extLst>
                      </p:cNvPr>
                      <p:cNvGrpSpPr/>
                      <p:nvPr/>
                    </p:nvGrpSpPr>
                    <p:grpSpPr>
                      <a:xfrm>
                        <a:off x="1280730" y="1908817"/>
                        <a:ext cx="3317775" cy="3011053"/>
                        <a:chOff x="1280730" y="1908817"/>
                        <a:chExt cx="3317775" cy="3011053"/>
                      </a:xfrm>
                    </p:grpSpPr>
                    <p:sp>
                      <p:nvSpPr>
                        <p:cNvPr id="22" name="Flowchart: Magnetic Disk 21">
                          <a:extLst>
                            <a:ext uri="{FF2B5EF4-FFF2-40B4-BE49-F238E27FC236}">
                              <a16:creationId xmlns:a16="http://schemas.microsoft.com/office/drawing/2014/main" id="{C65D796E-B5D6-2E7E-4942-0969F5D06631}"/>
                            </a:ext>
                          </a:extLst>
                        </p:cNvPr>
                        <p:cNvSpPr/>
                        <p:nvPr/>
                      </p:nvSpPr>
                      <p:spPr>
                        <a:xfrm>
                          <a:off x="2325757" y="2663687"/>
                          <a:ext cx="2226365" cy="2256183"/>
                        </a:xfrm>
                        <a:prstGeom prst="flowChartMagneticDisk">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a:p>
                          <a:pPr algn="ctr"/>
                          <a:endParaRPr lang="en-US" dirty="0"/>
                        </a:p>
                        <a:p>
                          <a:pPr algn="ctr"/>
                          <a:endParaRPr lang="en-US" dirty="0"/>
                        </a:p>
                        <a:p>
                          <a:pPr algn="ctr"/>
                          <a:endParaRPr lang="en-US" dirty="0"/>
                        </a:p>
                        <a:p>
                          <a:pPr algn="ctr"/>
                          <a:r>
                            <a:rPr lang="en-US" sz="2000" b="1" dirty="0">
                              <a:latin typeface="Times New Roman" panose="02020603050405020304" pitchFamily="18" charset="0"/>
                              <a:cs typeface="Times New Roman" panose="02020603050405020304" pitchFamily="18" charset="0"/>
                            </a:rPr>
                            <a:t>C</a:t>
                          </a:r>
                          <a:r>
                            <a:rPr lang="en-US" sz="2000" b="1" baseline="-25000" dirty="0">
                              <a:latin typeface="Times New Roman" panose="02020603050405020304" pitchFamily="18" charset="0"/>
                              <a:cs typeface="Times New Roman" panose="02020603050405020304" pitchFamily="18" charset="0"/>
                            </a:rPr>
                            <a:t>i</a:t>
                          </a:r>
                          <a:r>
                            <a:rPr lang="en-US" sz="2000" b="1" dirty="0">
                              <a:latin typeface="Times New Roman" panose="02020603050405020304" pitchFamily="18" charset="0"/>
                              <a:cs typeface="Times New Roman" panose="02020603050405020304" pitchFamily="18" charset="0"/>
                            </a:rPr>
                            <a:t>, X</a:t>
                          </a:r>
                          <a:r>
                            <a:rPr lang="en-US" sz="2000" b="1" baseline="-25000" dirty="0">
                              <a:latin typeface="Times New Roman" panose="02020603050405020304" pitchFamily="18" charset="0"/>
                              <a:cs typeface="Times New Roman" panose="02020603050405020304" pitchFamily="18" charset="0"/>
                            </a:rPr>
                            <a:t>i</a:t>
                          </a:r>
                          <a:r>
                            <a:rPr lang="en-US" sz="2000" b="1" dirty="0">
                              <a:latin typeface="Times New Roman" panose="02020603050405020304" pitchFamily="18" charset="0"/>
                              <a:cs typeface="Times New Roman" panose="02020603050405020304" pitchFamily="18" charset="0"/>
                            </a:rPr>
                            <a:t>, T</a:t>
                          </a:r>
                        </a:p>
                      </p:txBody>
                    </p:sp>
                    <p:sp>
                      <p:nvSpPr>
                        <p:cNvPr id="23" name="Oval 22">
                          <a:extLst>
                            <a:ext uri="{FF2B5EF4-FFF2-40B4-BE49-F238E27FC236}">
                              <a16:creationId xmlns:a16="http://schemas.microsoft.com/office/drawing/2014/main" id="{E576FB8A-B62B-F9EA-0D0A-6273302C08E9}"/>
                            </a:ext>
                          </a:extLst>
                        </p:cNvPr>
                        <p:cNvSpPr/>
                        <p:nvPr/>
                      </p:nvSpPr>
                      <p:spPr>
                        <a:xfrm>
                          <a:off x="2643808" y="3985591"/>
                          <a:ext cx="785191" cy="24847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2534460D-B7C6-F2B9-F1CF-9E704A712CBD}"/>
                            </a:ext>
                          </a:extLst>
                        </p:cNvPr>
                        <p:cNvSpPr/>
                        <p:nvPr/>
                      </p:nvSpPr>
                      <p:spPr>
                        <a:xfrm>
                          <a:off x="3428999" y="4015407"/>
                          <a:ext cx="785191" cy="24847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BF0BFF11-C112-B999-3D21-999AE045BF1E}"/>
                            </a:ext>
                          </a:extLst>
                        </p:cNvPr>
                        <p:cNvCxnSpPr>
                          <a:stCxn id="24" idx="2"/>
                        </p:cNvCxnSpPr>
                        <p:nvPr/>
                      </p:nvCxnSpPr>
                      <p:spPr>
                        <a:xfrm flipV="1">
                          <a:off x="3428999" y="2077278"/>
                          <a:ext cx="9940" cy="2062369"/>
                        </a:xfrm>
                        <a:prstGeom prst="line">
                          <a:avLst/>
                        </a:prstGeom>
                      </p:spPr>
                      <p:style>
                        <a:lnRef idx="3">
                          <a:schemeClr val="dk1"/>
                        </a:lnRef>
                        <a:fillRef idx="0">
                          <a:schemeClr val="dk1"/>
                        </a:fillRef>
                        <a:effectRef idx="2">
                          <a:schemeClr val="dk1"/>
                        </a:effectRef>
                        <a:fontRef idx="minor">
                          <a:schemeClr val="tx1"/>
                        </a:fontRef>
                      </p:style>
                    </p:cxnSp>
                    <p:sp>
                      <p:nvSpPr>
                        <p:cNvPr id="26" name="TextBox 25">
                          <a:extLst>
                            <a:ext uri="{FF2B5EF4-FFF2-40B4-BE49-F238E27FC236}">
                              <a16:creationId xmlns:a16="http://schemas.microsoft.com/office/drawing/2014/main" id="{C4BF6206-56CD-CE41-3784-148BFEFD33AC}"/>
                            </a:ext>
                          </a:extLst>
                        </p:cNvPr>
                        <p:cNvSpPr txBox="1"/>
                        <p:nvPr/>
                      </p:nvSpPr>
                      <p:spPr>
                        <a:xfrm>
                          <a:off x="1280730" y="2138966"/>
                          <a:ext cx="1077684" cy="1938992"/>
                        </a:xfrm>
                        <a:prstGeom prst="rect">
                          <a:avLst/>
                        </a:prstGeom>
                        <a:noFill/>
                      </p:spPr>
                      <p:txBody>
                        <a:bodyPr wrap="square" rtlCol="0">
                          <a:spAutoFit/>
                        </a:bodyPr>
                        <a:lstStyle/>
                        <a:p>
                          <a:r>
                            <a:rPr lang="en-US" sz="2400" b="1" dirty="0">
                              <a:solidFill>
                                <a:srgbClr val="0070C0"/>
                              </a:solidFill>
                              <a:latin typeface="Times New Roman" panose="02020603050405020304" pitchFamily="18" charset="0"/>
                              <a:cs typeface="Times New Roman" panose="02020603050405020304" pitchFamily="18" charset="0"/>
                            </a:rPr>
                            <a:t>F</a:t>
                          </a:r>
                          <a:r>
                            <a:rPr lang="en-US" sz="2400" b="1" baseline="-25000" dirty="0">
                              <a:solidFill>
                                <a:srgbClr val="0070C0"/>
                              </a:solidFill>
                              <a:latin typeface="Times New Roman" panose="02020603050405020304" pitchFamily="18" charset="0"/>
                              <a:cs typeface="Times New Roman" panose="02020603050405020304" pitchFamily="18" charset="0"/>
                            </a:rPr>
                            <a:t>io</a:t>
                          </a:r>
                        </a:p>
                        <a:p>
                          <a:r>
                            <a:rPr lang="en-US" sz="2400" b="1" dirty="0">
                              <a:solidFill>
                                <a:srgbClr val="0070C0"/>
                              </a:solidFill>
                              <a:latin typeface="Times New Roman" panose="02020603050405020304" pitchFamily="18" charset="0"/>
                              <a:cs typeface="Times New Roman" panose="02020603050405020304" pitchFamily="18" charset="0"/>
                            </a:rPr>
                            <a:t>T</a:t>
                          </a:r>
                          <a:r>
                            <a:rPr lang="en-US" sz="2400" b="1" baseline="-25000" dirty="0">
                              <a:solidFill>
                                <a:srgbClr val="0070C0"/>
                              </a:solidFill>
                              <a:latin typeface="Times New Roman" panose="02020603050405020304" pitchFamily="18" charset="0"/>
                              <a:cs typeface="Times New Roman" panose="02020603050405020304" pitchFamily="18" charset="0"/>
                            </a:rPr>
                            <a:t>io</a:t>
                          </a:r>
                        </a:p>
                        <a:p>
                          <a:r>
                            <a:rPr lang="en-US" sz="2400" b="1" dirty="0">
                              <a:solidFill>
                                <a:srgbClr val="0070C0"/>
                              </a:solidFill>
                              <a:latin typeface="Times New Roman" panose="02020603050405020304" pitchFamily="18" charset="0"/>
                              <a:cs typeface="Times New Roman" panose="02020603050405020304" pitchFamily="18" charset="0"/>
                            </a:rPr>
                            <a:t>H</a:t>
                          </a:r>
                          <a:r>
                            <a:rPr lang="en-US" sz="2400" b="1" baseline="-25000" dirty="0">
                              <a:solidFill>
                                <a:srgbClr val="0070C0"/>
                              </a:solidFill>
                              <a:latin typeface="Times New Roman" panose="02020603050405020304" pitchFamily="18" charset="0"/>
                              <a:cs typeface="Times New Roman" panose="02020603050405020304" pitchFamily="18" charset="0"/>
                            </a:rPr>
                            <a:t>io</a:t>
                          </a:r>
                        </a:p>
                        <a:p>
                          <a:r>
                            <a:rPr lang="en-US" sz="2400" b="1" dirty="0">
                              <a:solidFill>
                                <a:srgbClr val="0070C0"/>
                              </a:solidFill>
                              <a:latin typeface="Times New Roman" panose="02020603050405020304" pitchFamily="18" charset="0"/>
                              <a:cs typeface="Times New Roman" panose="02020603050405020304" pitchFamily="18" charset="0"/>
                            </a:rPr>
                            <a:t>C</a:t>
                          </a:r>
                          <a:r>
                            <a:rPr lang="en-US" sz="2400" b="1" baseline="-25000" dirty="0">
                              <a:solidFill>
                                <a:srgbClr val="0070C0"/>
                              </a:solidFill>
                              <a:latin typeface="Times New Roman" panose="02020603050405020304" pitchFamily="18" charset="0"/>
                              <a:cs typeface="Times New Roman" panose="02020603050405020304" pitchFamily="18" charset="0"/>
                            </a:rPr>
                            <a:t>io</a:t>
                          </a:r>
                        </a:p>
                        <a:p>
                          <a:r>
                            <a:rPr lang="en-US" sz="2400" b="1" dirty="0">
                              <a:solidFill>
                                <a:srgbClr val="0070C0"/>
                              </a:solidFill>
                              <a:latin typeface="Times New Roman" panose="02020603050405020304" pitchFamily="18" charset="0"/>
                              <a:cs typeface="Times New Roman" panose="02020603050405020304" pitchFamily="18" charset="0"/>
                            </a:rPr>
                            <a:t>X</a:t>
                          </a:r>
                          <a:r>
                            <a:rPr lang="en-US" sz="2400" b="1" baseline="-25000" dirty="0">
                              <a:solidFill>
                                <a:srgbClr val="0070C0"/>
                              </a:solidFill>
                              <a:latin typeface="Times New Roman" panose="02020603050405020304" pitchFamily="18" charset="0"/>
                              <a:cs typeface="Times New Roman" panose="02020603050405020304" pitchFamily="18" charset="0"/>
                            </a:rPr>
                            <a:t>io</a:t>
                          </a:r>
                          <a:r>
                            <a:rPr lang="en-US" sz="2400" b="1" dirty="0">
                              <a:solidFill>
                                <a:srgbClr val="0070C0"/>
                              </a:solidFill>
                              <a:latin typeface="Times New Roman" panose="02020603050405020304" pitchFamily="18" charset="0"/>
                              <a:cs typeface="Times New Roman" panose="02020603050405020304" pitchFamily="18" charset="0"/>
                            </a:rPr>
                            <a:t>= 0</a:t>
                          </a:r>
                        </a:p>
                      </p:txBody>
                    </p:sp>
                    <p:sp>
                      <p:nvSpPr>
                        <p:cNvPr id="27" name="TextBox 26">
                          <a:extLst>
                            <a:ext uri="{FF2B5EF4-FFF2-40B4-BE49-F238E27FC236}">
                              <a16:creationId xmlns:a16="http://schemas.microsoft.com/office/drawing/2014/main" id="{53F6082A-05EA-6282-3C94-1598A9E3178D}"/>
                            </a:ext>
                          </a:extLst>
                        </p:cNvPr>
                        <p:cNvSpPr txBox="1"/>
                        <p:nvPr/>
                      </p:nvSpPr>
                      <p:spPr>
                        <a:xfrm>
                          <a:off x="3803375" y="1908817"/>
                          <a:ext cx="795130"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a:t>
                          </a:r>
                          <a:r>
                            <a:rPr lang="en-US" sz="2400" baseline="-25000" dirty="0">
                              <a:latin typeface="Times New Roman" panose="02020603050405020304" pitchFamily="18" charset="0"/>
                              <a:cs typeface="Times New Roman" panose="02020603050405020304" pitchFamily="18" charset="0"/>
                            </a:rPr>
                            <a:t>s</a:t>
                          </a:r>
                        </a:p>
                      </p:txBody>
                    </p:sp>
                    <p:cxnSp>
                      <p:nvCxnSpPr>
                        <p:cNvPr id="28" name="Straight Connector 27">
                          <a:extLst>
                            <a:ext uri="{FF2B5EF4-FFF2-40B4-BE49-F238E27FC236}">
                              <a16:creationId xmlns:a16="http://schemas.microsoft.com/office/drawing/2014/main" id="{7B94F3E6-D13F-99D5-868F-7F55BFAD19DC}"/>
                            </a:ext>
                          </a:extLst>
                        </p:cNvPr>
                        <p:cNvCxnSpPr>
                          <a:cxnSpLocks/>
                        </p:cNvCxnSpPr>
                        <p:nvPr/>
                      </p:nvCxnSpPr>
                      <p:spPr>
                        <a:xfrm>
                          <a:off x="2230559" y="2367560"/>
                          <a:ext cx="413249"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29" name="Straight Arrow Connector 28">
                          <a:extLst>
                            <a:ext uri="{FF2B5EF4-FFF2-40B4-BE49-F238E27FC236}">
                              <a16:creationId xmlns:a16="http://schemas.microsoft.com/office/drawing/2014/main" id="{D99F3349-E27B-4445-C6C6-9A21EA7C7FBF}"/>
                            </a:ext>
                          </a:extLst>
                        </p:cNvPr>
                        <p:cNvCxnSpPr/>
                        <p:nvPr/>
                      </p:nvCxnSpPr>
                      <p:spPr>
                        <a:xfrm>
                          <a:off x="2643808" y="2367560"/>
                          <a:ext cx="0" cy="594301"/>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grpSp>
                  <p:cxnSp>
                    <p:nvCxnSpPr>
                      <p:cNvPr id="20" name="Straight Connector 19">
                        <a:extLst>
                          <a:ext uri="{FF2B5EF4-FFF2-40B4-BE49-F238E27FC236}">
                            <a16:creationId xmlns:a16="http://schemas.microsoft.com/office/drawing/2014/main" id="{0E39AC2D-D70C-82B6-B529-38A154DAB1E9}"/>
                          </a:ext>
                        </a:extLst>
                      </p:cNvPr>
                      <p:cNvCxnSpPr>
                        <a:cxnSpLocks/>
                      </p:cNvCxnSpPr>
                      <p:nvPr/>
                    </p:nvCxnSpPr>
                    <p:spPr>
                      <a:xfrm flipV="1">
                        <a:off x="4045226" y="2445026"/>
                        <a:ext cx="0" cy="663436"/>
                      </a:xfrm>
                      <a:prstGeom prst="line">
                        <a:avLst/>
                      </a:prstGeom>
                    </p:spPr>
                    <p:style>
                      <a:lnRef idx="3">
                        <a:schemeClr val="accent2"/>
                      </a:lnRef>
                      <a:fillRef idx="0">
                        <a:schemeClr val="accent2"/>
                      </a:fillRef>
                      <a:effectRef idx="2">
                        <a:schemeClr val="accent2"/>
                      </a:effectRef>
                      <a:fontRef idx="minor">
                        <a:schemeClr val="tx1"/>
                      </a:fontRef>
                    </p:style>
                  </p:cxnSp>
                  <p:cxnSp>
                    <p:nvCxnSpPr>
                      <p:cNvPr id="21" name="Straight Arrow Connector 20">
                        <a:extLst>
                          <a:ext uri="{FF2B5EF4-FFF2-40B4-BE49-F238E27FC236}">
                            <a16:creationId xmlns:a16="http://schemas.microsoft.com/office/drawing/2014/main" id="{88D30104-62B6-67F6-A698-529503A9C072}"/>
                          </a:ext>
                        </a:extLst>
                      </p:cNvPr>
                      <p:cNvCxnSpPr>
                        <a:cxnSpLocks/>
                      </p:cNvCxnSpPr>
                      <p:nvPr/>
                    </p:nvCxnSpPr>
                    <p:spPr>
                      <a:xfrm>
                        <a:off x="4045226" y="2445026"/>
                        <a:ext cx="1080178"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grpSp>
              </p:grpSp>
            </p:grpSp>
            <mc:AlternateContent xmlns:mc="http://schemas.openxmlformats.org/markup-compatibility/2006" xmlns:p14="http://schemas.microsoft.com/office/powerpoint/2010/main">
              <mc:Choice Requires="p14">
                <p:contentPart p14:bwMode="auto" r:id="rId2">
                  <p14:nvContentPartPr>
                    <p14:cNvPr id="14" name="Ink 13">
                      <a:extLst>
                        <a:ext uri="{FF2B5EF4-FFF2-40B4-BE49-F238E27FC236}">
                          <a16:creationId xmlns:a16="http://schemas.microsoft.com/office/drawing/2014/main" id="{81121A77-8F22-3372-03B0-141E291C4312}"/>
                        </a:ext>
                      </a:extLst>
                    </p14:cNvPr>
                    <p14:cNvContentPartPr/>
                    <p14:nvPr/>
                  </p14:nvContentPartPr>
                  <p14:xfrm>
                    <a:off x="4091071" y="3756412"/>
                    <a:ext cx="1316160" cy="448200"/>
                  </p14:xfrm>
                </p:contentPart>
              </mc:Choice>
              <mc:Fallback xmlns="">
                <p:pic>
                  <p:nvPicPr>
                    <p:cNvPr id="79" name="Ink 78">
                      <a:extLst>
                        <a:ext uri="{FF2B5EF4-FFF2-40B4-BE49-F238E27FC236}">
                          <a16:creationId xmlns:a16="http://schemas.microsoft.com/office/drawing/2014/main" id="{669D68D2-5046-8D0D-44B0-F6302A432424}"/>
                        </a:ext>
                      </a:extLst>
                    </p:cNvPr>
                    <p:cNvPicPr/>
                    <p:nvPr/>
                  </p:nvPicPr>
                  <p:blipFill>
                    <a:blip r:embed="rId6"/>
                    <a:stretch>
                      <a:fillRect/>
                    </a:stretch>
                  </p:blipFill>
                  <p:spPr>
                    <a:xfrm>
                      <a:off x="4082071" y="3747412"/>
                      <a:ext cx="1333800" cy="4658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7">
                <p14:nvContentPartPr>
                  <p14:cNvPr id="12" name="Ink 11">
                    <a:extLst>
                      <a:ext uri="{FF2B5EF4-FFF2-40B4-BE49-F238E27FC236}">
                        <a16:creationId xmlns:a16="http://schemas.microsoft.com/office/drawing/2014/main" id="{F71D49D2-4B5C-0FD0-E20D-0412D047FCDF}"/>
                      </a:ext>
                    </a:extLst>
                  </p14:cNvPr>
                  <p14:cNvContentPartPr/>
                  <p14:nvPr/>
                </p14:nvContentPartPr>
                <p14:xfrm>
                  <a:off x="4281511" y="3905092"/>
                  <a:ext cx="1070280" cy="639720"/>
                </p14:xfrm>
              </p:contentPart>
            </mc:Choice>
            <mc:Fallback xmlns="">
              <p:pic>
                <p:nvPicPr>
                  <p:cNvPr id="77" name="Ink 76">
                    <a:extLst>
                      <a:ext uri="{FF2B5EF4-FFF2-40B4-BE49-F238E27FC236}">
                        <a16:creationId xmlns:a16="http://schemas.microsoft.com/office/drawing/2014/main" id="{58983AFB-F2BE-5B47-C168-F230A8D0C1AA}"/>
                      </a:ext>
                    </a:extLst>
                  </p:cNvPr>
                  <p:cNvPicPr/>
                  <p:nvPr/>
                </p:nvPicPr>
                <p:blipFill>
                  <a:blip r:embed="rId8"/>
                  <a:stretch>
                    <a:fillRect/>
                  </a:stretch>
                </p:blipFill>
                <p:spPr>
                  <a:xfrm>
                    <a:off x="4272511" y="3896092"/>
                    <a:ext cx="1087920" cy="65736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9">
              <p14:nvContentPartPr>
                <p14:cNvPr id="10" name="Ink 9">
                  <a:extLst>
                    <a:ext uri="{FF2B5EF4-FFF2-40B4-BE49-F238E27FC236}">
                      <a16:creationId xmlns:a16="http://schemas.microsoft.com/office/drawing/2014/main" id="{665802BA-3466-166A-2A87-6CA7F9D64986}"/>
                    </a:ext>
                  </a:extLst>
                </p14:cNvPr>
                <p14:cNvContentPartPr/>
                <p14:nvPr/>
              </p14:nvContentPartPr>
              <p14:xfrm>
                <a:off x="2404189" y="2905464"/>
                <a:ext cx="617760" cy="212040"/>
              </p14:xfrm>
            </p:contentPart>
          </mc:Choice>
          <mc:Fallback xmlns="">
            <p:pic>
              <p:nvPicPr>
                <p:cNvPr id="10" name="Ink 9">
                  <a:extLst>
                    <a:ext uri="{FF2B5EF4-FFF2-40B4-BE49-F238E27FC236}">
                      <a16:creationId xmlns:a16="http://schemas.microsoft.com/office/drawing/2014/main" id="{665802BA-3466-166A-2A87-6CA7F9D64986}"/>
                    </a:ext>
                  </a:extLst>
                </p:cNvPr>
                <p:cNvPicPr/>
                <p:nvPr/>
              </p:nvPicPr>
              <p:blipFill>
                <a:blip r:embed="rId10"/>
                <a:stretch>
                  <a:fillRect/>
                </a:stretch>
              </p:blipFill>
              <p:spPr>
                <a:xfrm>
                  <a:off x="2386179" y="2887464"/>
                  <a:ext cx="653421" cy="247680"/>
                </a:xfrm>
                <a:prstGeom prst="rect">
                  <a:avLst/>
                </a:prstGeom>
              </p:spPr>
            </p:pic>
          </mc:Fallback>
        </mc:AlternateContent>
      </p:grpSp>
      <p:sp>
        <p:nvSpPr>
          <p:cNvPr id="30" name="TextBox 29">
            <a:extLst>
              <a:ext uri="{FF2B5EF4-FFF2-40B4-BE49-F238E27FC236}">
                <a16:creationId xmlns:a16="http://schemas.microsoft.com/office/drawing/2014/main" id="{2E76AFC9-2447-4F5B-89A6-342232AEF7E3}"/>
              </a:ext>
            </a:extLst>
          </p:cNvPr>
          <p:cNvSpPr txBox="1"/>
          <p:nvPr/>
        </p:nvSpPr>
        <p:spPr>
          <a:xfrm>
            <a:off x="420567" y="5851616"/>
            <a:ext cx="5784701"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8.4.  Non-isothermal </a:t>
            </a:r>
            <a:r>
              <a:rPr lang="en-US" sz="2400" dirty="0">
                <a:latin typeface="Times New Roman" panose="02020603050405020304" pitchFamily="18" charset="0"/>
                <a:cs typeface="Times New Roman" panose="02020603050405020304" pitchFamily="18" charset="0"/>
              </a:rPr>
              <a:t>CSTR</a:t>
            </a:r>
          </a:p>
        </p:txBody>
      </p:sp>
    </p:spTree>
    <p:extLst>
      <p:ext uri="{BB962C8B-B14F-4D97-AF65-F5344CB8AC3E}">
        <p14:creationId xmlns:p14="http://schemas.microsoft.com/office/powerpoint/2010/main" val="16840654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C6B9D-4126-70C6-1225-C8B1D56D09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02E529-57DD-63F4-EC17-FDF6FB0076A0}"/>
              </a:ext>
            </a:extLst>
          </p:cNvPr>
          <p:cNvSpPr>
            <a:spLocks noGrp="1"/>
          </p:cNvSpPr>
          <p:nvPr>
            <p:ph type="title"/>
          </p:nvPr>
        </p:nvSpPr>
        <p:spPr>
          <a:xfrm>
            <a:off x="609600" y="145515"/>
            <a:ext cx="10972800" cy="457198"/>
          </a:xfrm>
        </p:spPr>
        <p:txBody>
          <a:bodyPr>
            <a:noAutofit/>
          </a:bodyPr>
          <a:lstStyle/>
          <a:p>
            <a:pPr marL="82296" algn="just"/>
            <a:r>
              <a:rPr lang="en-US" sz="3200" b="1" dirty="0">
                <a:latin typeface="Times New Roman" panose="02020603050405020304" pitchFamily="18" charset="0"/>
                <a:ea typeface="Tahoma" pitchFamily="34"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51D6865-BFD6-6886-6B67-50F1736DE854}"/>
                  </a:ext>
                </a:extLst>
              </p:cNvPr>
              <p:cNvSpPr>
                <a:spLocks noGrp="1"/>
              </p:cNvSpPr>
              <p:nvPr>
                <p:ph idx="1"/>
              </p:nvPr>
            </p:nvSpPr>
            <p:spPr>
              <a:xfrm>
                <a:off x="278296" y="629218"/>
                <a:ext cx="11608904" cy="5496948"/>
              </a:xfrm>
            </p:spPr>
            <p:txBody>
              <a:bodyPr>
                <a:noAutofit/>
              </a:bodyPr>
              <a:lstStyle/>
              <a:p>
                <a:pPr marL="0" indent="0">
                  <a:lnSpc>
                    <a:spcPct val="120000"/>
                  </a:lnSpc>
                  <a:buNone/>
                </a:pPr>
                <a:r>
                  <a:rPr lang="en-US" sz="2400" dirty="0">
                    <a:latin typeface="Times New Roman" panose="02020603050405020304" pitchFamily="18" charset="0"/>
                    <a:cs typeface="Times New Roman" panose="02020603050405020304" pitchFamily="18" charset="0"/>
                  </a:rPr>
                  <a:t>The energy balance equation  for an open  system is given by:</a:t>
                </a:r>
              </a:p>
              <a:p>
                <a:pPr marL="0" indent="0" algn="just">
                  <a:lnSpc>
                    <a:spcPct val="170000"/>
                  </a:lnSpc>
                  <a:buNone/>
                </a:pPr>
                <a14:m>
                  <m:oMath xmlns:m="http://schemas.openxmlformats.org/officeDocument/2006/math">
                    <m:r>
                      <a:rPr lang="en-US" sz="2400" b="1" smtClean="0">
                        <a:solidFill>
                          <a:schemeClr val="tx1"/>
                        </a:solidFill>
                        <a:latin typeface="Cambria Math" panose="02040503050406030204" pitchFamily="18" charset="0"/>
                        <a:cs typeface="Times New Roman" panose="02020603050405020304" pitchFamily="18" charset="0"/>
                      </a:rPr>
                      <m:t>{</m:t>
                    </m:r>
                    <m:r>
                      <a:rPr lang="en-US" sz="2400" b="1" smtClean="0">
                        <a:solidFill>
                          <a:schemeClr val="tx1"/>
                        </a:solidFill>
                        <a:latin typeface="Cambria Math" panose="02040503050406030204" pitchFamily="18" charset="0"/>
                        <a:cs typeface="Times New Roman" panose="02020603050405020304" pitchFamily="18" charset="0"/>
                      </a:rPr>
                      <m:t>𝐑𝐚𝐭𝐞</m:t>
                    </m:r>
                    <m:r>
                      <a:rPr lang="en-US" sz="2400" b="1">
                        <a:solidFill>
                          <a:schemeClr val="tx1"/>
                        </a:solidFill>
                        <a:latin typeface="Cambria Math" panose="02040503050406030204" pitchFamily="18" charset="0"/>
                        <a:cs typeface="Times New Roman" panose="02020603050405020304" pitchFamily="18" charset="0"/>
                      </a:rPr>
                      <m:t> </m:t>
                    </m:r>
                    <m:r>
                      <a:rPr lang="en-US" sz="2400" b="1">
                        <a:solidFill>
                          <a:schemeClr val="tx1"/>
                        </a:solidFill>
                        <a:latin typeface="Cambria Math" panose="02040503050406030204" pitchFamily="18" charset="0"/>
                        <a:cs typeface="Times New Roman" panose="02020603050405020304" pitchFamily="18" charset="0"/>
                      </a:rPr>
                      <m:t>𝐨𝐟𝐚𝐜𝐜𝐮𝐥𝐮𝐥𝐚𝐭𝐢𝐨𝐧</m:t>
                    </m:r>
                    <m:r>
                      <a:rPr lang="en-US" sz="2400" b="1">
                        <a:solidFill>
                          <a:schemeClr val="tx1"/>
                        </a:solidFill>
                        <a:latin typeface="Cambria Math" panose="02040503050406030204" pitchFamily="18" charset="0"/>
                        <a:cs typeface="Times New Roman" panose="02020603050405020304" pitchFamily="18" charset="0"/>
                      </a:rPr>
                      <m:t> </m:t>
                    </m:r>
                    <m:r>
                      <a:rPr lang="en-US" sz="2400" b="1">
                        <a:solidFill>
                          <a:schemeClr val="tx1"/>
                        </a:solidFill>
                        <a:latin typeface="Cambria Math" panose="02040503050406030204" pitchFamily="18" charset="0"/>
                        <a:cs typeface="Times New Roman" panose="02020603050405020304" pitchFamily="18" charset="0"/>
                      </a:rPr>
                      <m:t>𝐨𝐟</m:t>
                    </m:r>
                    <m:r>
                      <a:rPr lang="en-US" sz="2400" b="1">
                        <a:solidFill>
                          <a:schemeClr val="tx1"/>
                        </a:solidFill>
                        <a:latin typeface="Cambria Math" panose="02040503050406030204" pitchFamily="18" charset="0"/>
                        <a:cs typeface="Times New Roman" panose="02020603050405020304" pitchFamily="18" charset="0"/>
                      </a:rPr>
                      <m:t> </m:t>
                    </m:r>
                    <m:r>
                      <a:rPr lang="en-US" sz="2400" b="1">
                        <a:solidFill>
                          <a:schemeClr val="tx1"/>
                        </a:solidFill>
                        <a:latin typeface="Cambria Math" panose="02040503050406030204" pitchFamily="18" charset="0"/>
                        <a:cs typeface="Times New Roman" panose="02020603050405020304" pitchFamily="18" charset="0"/>
                      </a:rPr>
                      <m:t>𝐞𝐧𝐞𝐫𝐠𝐲</m:t>
                    </m:r>
                    <m:r>
                      <a:rPr lang="en-US" sz="2400" b="1">
                        <a:solidFill>
                          <a:schemeClr val="tx1"/>
                        </a:solidFill>
                        <a:latin typeface="Cambria Math" panose="02040503050406030204" pitchFamily="18" charset="0"/>
                        <a:cs typeface="Times New Roman" panose="02020603050405020304" pitchFamily="18" charset="0"/>
                      </a:rPr>
                      <m:t>}=</m:t>
                    </m:r>
                  </m:oMath>
                </a14:m>
                <a:r>
                  <a:rPr lang="en-US" sz="2400" b="1" dirty="0">
                    <a:solidFill>
                      <a:schemeClr val="tx1"/>
                    </a:solidFill>
                    <a:latin typeface="Cambria Math" panose="02040503050406030204" pitchFamily="18" charset="0"/>
                    <a:cs typeface="Times New Roman" panose="02020603050405020304" pitchFamily="18" charset="0"/>
                  </a:rPr>
                  <a:t>{ </a:t>
                </a:r>
                <a:r>
                  <a:rPr lang="en-US" sz="2400" b="1" dirty="0">
                    <a:solidFill>
                      <a:srgbClr val="FF0000"/>
                    </a:solidFill>
                    <a:latin typeface="Cambria Math" panose="02040503050406030204" pitchFamily="18" charset="0"/>
                    <a:cs typeface="Times New Roman" panose="02020603050405020304" pitchFamily="18" charset="0"/>
                  </a:rPr>
                  <a:t>Rate of flow of heat to the system}-{ </a:t>
                </a:r>
                <a:r>
                  <a:rPr lang="en-US" sz="2400" b="1" dirty="0">
                    <a:solidFill>
                      <a:srgbClr val="7030A0"/>
                    </a:solidFill>
                    <a:latin typeface="Cambria Math" panose="02040503050406030204" pitchFamily="18" charset="0"/>
                    <a:cs typeface="Times New Roman" panose="02020603050405020304" pitchFamily="18" charset="0"/>
                  </a:rPr>
                  <a:t>Rate of work done by the system} + </a:t>
                </a:r>
                <a:r>
                  <a:rPr lang="en-US" sz="2400" b="1" dirty="0">
                    <a:solidFill>
                      <a:srgbClr val="FF0000"/>
                    </a:solidFill>
                    <a:latin typeface="Cambria Math" panose="02040503050406030204" pitchFamily="18" charset="0"/>
                    <a:cs typeface="Times New Roman" panose="02020603050405020304" pitchFamily="18" charset="0"/>
                  </a:rPr>
                  <a:t>{Rate of  energy entering   to the system by  mass flow  in}– </a:t>
                </a:r>
                <a:r>
                  <a:rPr lang="en-US" sz="2400" b="1" dirty="0">
                    <a:solidFill>
                      <a:srgbClr val="7030A0"/>
                    </a:solidFill>
                    <a:latin typeface="Cambria Math" panose="02040503050406030204" pitchFamily="18" charset="0"/>
                    <a:cs typeface="Times New Roman" panose="02020603050405020304" pitchFamily="18" charset="0"/>
                  </a:rPr>
                  <a:t>{Rate of  energy leaving  from the system by mass flow out}</a:t>
                </a:r>
                <a:endParaRPr lang="en-US" sz="2400" dirty="0">
                  <a:solidFill>
                    <a:schemeClr val="tx2"/>
                  </a:solidFill>
                  <a:latin typeface="Times New Roman" panose="02020603050405020304" pitchFamily="18" charset="0"/>
                  <a:cs typeface="Times New Roman" panose="02020603050405020304" pitchFamily="18" charset="0"/>
                </a:endParaRPr>
              </a:p>
              <a:p>
                <a:pPr marL="0" indent="0">
                  <a:lnSpc>
                    <a:spcPct val="170000"/>
                  </a:lnSpc>
                  <a:buNone/>
                </a:pPr>
                <a:r>
                  <a:rPr lang="en-US" sz="2400" dirty="0">
                    <a:solidFill>
                      <a:schemeClr val="tx2"/>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solidFill>
                              <a:schemeClr val="tx2"/>
                            </a:solidFill>
                            <a:latin typeface="Cambria Math" panose="02040503050406030204" pitchFamily="18" charset="0"/>
                          </a:rPr>
                        </m:ctrlPr>
                      </m:fPr>
                      <m:num>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𝑑𝐸</m:t>
                            </m:r>
                          </m:e>
                          <m:sub>
                            <m:r>
                              <a:rPr lang="en-US" sz="2400" i="1">
                                <a:solidFill>
                                  <a:schemeClr val="tx2"/>
                                </a:solidFill>
                                <a:latin typeface="Cambria Math"/>
                              </a:rPr>
                              <m:t>𝑠𝑦𝑠</m:t>
                            </m:r>
                          </m:sub>
                        </m:sSub>
                      </m:num>
                      <m:den>
                        <m:r>
                          <a:rPr lang="en-US" sz="2400" i="1">
                            <a:solidFill>
                              <a:schemeClr val="tx2"/>
                            </a:solidFill>
                            <a:latin typeface="Cambria Math"/>
                          </a:rPr>
                          <m:t>𝑑𝑡</m:t>
                        </m:r>
                      </m:den>
                    </m:f>
                    <m:r>
                      <a:rPr lang="en-US" sz="2400" i="1">
                        <a:solidFill>
                          <a:schemeClr val="tx2"/>
                        </a:solidFill>
                        <a:latin typeface="Cambria Math"/>
                      </a:rPr>
                      <m:t>=</m:t>
                    </m:r>
                    <m:acc>
                      <m:accPr>
                        <m:chr m:val="̇"/>
                        <m:ctrlPr>
                          <a:rPr lang="en-US" sz="2400" i="1">
                            <a:solidFill>
                              <a:schemeClr val="tx2"/>
                            </a:solidFill>
                            <a:latin typeface="Cambria Math" panose="02040503050406030204" pitchFamily="18" charset="0"/>
                          </a:rPr>
                        </m:ctrlPr>
                      </m:accPr>
                      <m:e>
                        <m:r>
                          <a:rPr lang="en-US" sz="2400" i="1">
                            <a:solidFill>
                              <a:schemeClr val="tx2"/>
                            </a:solidFill>
                            <a:latin typeface="Cambria Math"/>
                          </a:rPr>
                          <m:t>𝑄</m:t>
                        </m:r>
                      </m:e>
                    </m:acc>
                    <m:r>
                      <a:rPr lang="en-US" sz="2400" i="1">
                        <a:solidFill>
                          <a:schemeClr val="tx2"/>
                        </a:solidFill>
                        <a:latin typeface="Cambria Math"/>
                      </a:rPr>
                      <m:t>  − </m:t>
                    </m:r>
                    <m:sSub>
                      <m:sSubPr>
                        <m:ctrlPr>
                          <a:rPr lang="en-US" sz="2400" i="1">
                            <a:solidFill>
                              <a:schemeClr val="tx2"/>
                            </a:solidFill>
                            <a:latin typeface="Cambria Math" panose="02040503050406030204" pitchFamily="18" charset="0"/>
                          </a:rPr>
                        </m:ctrlPr>
                      </m:sSubPr>
                      <m:e>
                        <m:acc>
                          <m:accPr>
                            <m:chr m:val="̇"/>
                            <m:ctrlPr>
                              <a:rPr lang="en-US" sz="2400" i="1">
                                <a:solidFill>
                                  <a:schemeClr val="tx2"/>
                                </a:solidFill>
                                <a:latin typeface="Cambria Math" panose="02040503050406030204" pitchFamily="18" charset="0"/>
                              </a:rPr>
                            </m:ctrlPr>
                          </m:accPr>
                          <m:e>
                            <m:r>
                              <a:rPr lang="en-US" sz="2400" i="1">
                                <a:solidFill>
                                  <a:schemeClr val="tx2"/>
                                </a:solidFill>
                                <a:latin typeface="Cambria Math"/>
                              </a:rPr>
                              <m:t>𝑊</m:t>
                            </m:r>
                          </m:e>
                        </m:acc>
                      </m:e>
                      <m:sub>
                        <m:r>
                          <a:rPr lang="en-US" sz="2400" i="1">
                            <a:solidFill>
                              <a:schemeClr val="tx2"/>
                            </a:solidFill>
                            <a:latin typeface="Cambria Math"/>
                          </a:rPr>
                          <m:t>𝑆</m:t>
                        </m:r>
                      </m:sub>
                    </m:sSub>
                    <m:r>
                      <a:rPr lang="en-US" sz="2400" i="1">
                        <a:solidFill>
                          <a:schemeClr val="tx2"/>
                        </a:solidFill>
                        <a:latin typeface="Cambria Math"/>
                      </a:rPr>
                      <m:t>+</m:t>
                    </m:r>
                    <m:nary>
                      <m:naryPr>
                        <m:chr m:val="∑"/>
                        <m:ctrlPr>
                          <a:rPr lang="en-US" sz="2400" i="1">
                            <a:solidFill>
                              <a:schemeClr val="tx2"/>
                            </a:solidFill>
                            <a:latin typeface="Cambria Math" panose="02040503050406030204" pitchFamily="18" charset="0"/>
                          </a:rPr>
                        </m:ctrlPr>
                      </m:naryPr>
                      <m:sub>
                        <m:r>
                          <m:rPr>
                            <m:brk m:alnAt="23"/>
                          </m:rPr>
                          <a:rPr lang="en-US" sz="2400" i="1">
                            <a:solidFill>
                              <a:schemeClr val="tx2"/>
                            </a:solidFill>
                            <a:latin typeface="Cambria Math"/>
                          </a:rPr>
                          <m:t>𝑖</m:t>
                        </m:r>
                        <m:r>
                          <a:rPr lang="en-US" sz="2400" i="1">
                            <a:solidFill>
                              <a:schemeClr val="tx2"/>
                            </a:solidFill>
                            <a:latin typeface="Cambria Math"/>
                          </a:rPr>
                          <m:t>=1</m:t>
                        </m:r>
                      </m:sub>
                      <m:sup>
                        <m:r>
                          <a:rPr lang="en-US" sz="2400" i="1">
                            <a:solidFill>
                              <a:schemeClr val="tx2"/>
                            </a:solidFill>
                            <a:latin typeface="Cambria Math"/>
                          </a:rPr>
                          <m:t>𝑛</m:t>
                        </m:r>
                      </m:sup>
                      <m:e>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𝐹</m:t>
                            </m:r>
                          </m:e>
                          <m:sub>
                            <m:r>
                              <a:rPr lang="en-US" sz="2400" i="1">
                                <a:solidFill>
                                  <a:schemeClr val="tx2"/>
                                </a:solidFill>
                                <a:latin typeface="Cambria Math"/>
                              </a:rPr>
                              <m:t>𝑖</m:t>
                            </m:r>
                            <m:r>
                              <a:rPr lang="en-US" sz="2400" i="1">
                                <a:solidFill>
                                  <a:schemeClr val="tx2"/>
                                </a:solidFill>
                                <a:latin typeface="Cambria Math"/>
                              </a:rPr>
                              <m:t>0</m:t>
                            </m:r>
                          </m:sub>
                        </m:sSub>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𝐻</m:t>
                            </m:r>
                          </m:e>
                          <m:sub>
                            <m:r>
                              <a:rPr lang="en-US" sz="2400" i="1">
                                <a:solidFill>
                                  <a:schemeClr val="tx2"/>
                                </a:solidFill>
                                <a:latin typeface="Cambria Math"/>
                              </a:rPr>
                              <m:t>𝑖</m:t>
                            </m:r>
                            <m:r>
                              <a:rPr lang="en-US" sz="2400" i="1">
                                <a:solidFill>
                                  <a:schemeClr val="tx2"/>
                                </a:solidFill>
                                <a:latin typeface="Cambria Math"/>
                              </a:rPr>
                              <m:t>0</m:t>
                            </m:r>
                          </m:sub>
                        </m:sSub>
                      </m:e>
                    </m:nary>
                    <m:r>
                      <a:rPr lang="en-US" sz="2400" i="1">
                        <a:solidFill>
                          <a:schemeClr val="tx2"/>
                        </a:solidFill>
                        <a:latin typeface="Cambria Math"/>
                      </a:rPr>
                      <m:t>−</m:t>
                    </m:r>
                    <m:nary>
                      <m:naryPr>
                        <m:chr m:val="∑"/>
                        <m:ctrlPr>
                          <a:rPr lang="en-US" sz="2400" i="1">
                            <a:solidFill>
                              <a:schemeClr val="tx2"/>
                            </a:solidFill>
                            <a:latin typeface="Cambria Math" panose="02040503050406030204" pitchFamily="18" charset="0"/>
                          </a:rPr>
                        </m:ctrlPr>
                      </m:naryPr>
                      <m:sub>
                        <m:r>
                          <m:rPr>
                            <m:brk m:alnAt="23"/>
                          </m:rPr>
                          <a:rPr lang="en-US" sz="2400" i="1">
                            <a:solidFill>
                              <a:schemeClr val="tx2"/>
                            </a:solidFill>
                            <a:latin typeface="Cambria Math"/>
                          </a:rPr>
                          <m:t>𝑖</m:t>
                        </m:r>
                        <m:r>
                          <a:rPr lang="en-US" sz="2400" i="1">
                            <a:solidFill>
                              <a:schemeClr val="tx2"/>
                            </a:solidFill>
                            <a:latin typeface="Cambria Math"/>
                          </a:rPr>
                          <m:t>=1</m:t>
                        </m:r>
                      </m:sub>
                      <m:sup>
                        <m:r>
                          <a:rPr lang="en-US" sz="2400" i="1">
                            <a:solidFill>
                              <a:schemeClr val="tx2"/>
                            </a:solidFill>
                            <a:latin typeface="Cambria Math"/>
                          </a:rPr>
                          <m:t>𝑛</m:t>
                        </m:r>
                      </m:sup>
                      <m:e>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𝐹</m:t>
                            </m:r>
                          </m:e>
                          <m:sub>
                            <m:r>
                              <a:rPr lang="en-US" sz="2400" i="1">
                                <a:solidFill>
                                  <a:schemeClr val="tx2"/>
                                </a:solidFill>
                                <a:latin typeface="Cambria Math"/>
                              </a:rPr>
                              <m:t>𝑖</m:t>
                            </m:r>
                          </m:sub>
                        </m:sSub>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𝐻</m:t>
                            </m:r>
                          </m:e>
                          <m:sub>
                            <m:r>
                              <a:rPr lang="en-US" sz="2400" i="1">
                                <a:solidFill>
                                  <a:schemeClr val="tx2"/>
                                </a:solidFill>
                                <a:latin typeface="Cambria Math"/>
                              </a:rPr>
                              <m:t>𝑖</m:t>
                            </m:r>
                          </m:sub>
                        </m:sSub>
                      </m:e>
                    </m:nary>
                  </m:oMath>
                </a14:m>
                <a:r>
                  <a:rPr lang="en-US" sz="2400" dirty="0">
                    <a:solidFill>
                      <a:schemeClr val="tx2"/>
                    </a:solidFill>
                    <a:latin typeface="Times New Roman" panose="02020603050405020304" pitchFamily="18" charset="0"/>
                    <a:cs typeface="Times New Roman" panose="02020603050405020304" pitchFamily="18" charset="0"/>
                  </a:rPr>
                  <a:t>                                     (8.6)  </a:t>
                </a:r>
              </a:p>
              <a:p>
                <a:pPr marL="82296" indent="0">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CSTR is operated at steady state condition. i.e.  </a:t>
                </a: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rate of accumulation is zero.</a:t>
                </a:r>
              </a:p>
            </p:txBody>
          </p:sp>
        </mc:Choice>
        <mc:Fallback xmlns="">
          <p:sp>
            <p:nvSpPr>
              <p:cNvPr id="3" name="Content Placeholder 2">
                <a:extLst>
                  <a:ext uri="{FF2B5EF4-FFF2-40B4-BE49-F238E27FC236}">
                    <a16:creationId xmlns:a16="http://schemas.microsoft.com/office/drawing/2014/main" id="{551D6865-BFD6-6886-6B67-50F1736DE854}"/>
                  </a:ext>
                </a:extLst>
              </p:cNvPr>
              <p:cNvSpPr>
                <a:spLocks noGrp="1" noRot="1" noChangeAspect="1" noMove="1" noResize="1" noEditPoints="1" noAdjustHandles="1" noChangeArrowheads="1" noChangeShapeType="1" noTextEdit="1"/>
              </p:cNvSpPr>
              <p:nvPr>
                <p:ph idx="1"/>
              </p:nvPr>
            </p:nvSpPr>
            <p:spPr>
              <a:xfrm>
                <a:off x="278296" y="629218"/>
                <a:ext cx="11608904" cy="5496948"/>
              </a:xfrm>
              <a:blipFill>
                <a:blip r:embed="rId2"/>
                <a:stretch>
                  <a:fillRect l="-840" t="-222" r="-788"/>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3BF2CFDF-72C1-BA22-6F66-8B23D4C3E02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4AC6C043-26A7-2A53-68B4-B7B0EE7484BA}"/>
              </a:ext>
            </a:extLst>
          </p:cNvPr>
          <p:cNvCxnSpPr>
            <a:cxnSpLocks/>
          </p:cNvCxnSpPr>
          <p:nvPr/>
        </p:nvCxnSpPr>
        <p:spPr>
          <a:xfrm>
            <a:off x="-69574" y="615965"/>
            <a:ext cx="12384157"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F98391A-05AD-3B06-4984-6744EC0B2BD5}"/>
              </a:ext>
            </a:extLst>
          </p:cNvPr>
          <p:cNvCxnSpPr>
            <a:cxnSpLocks/>
          </p:cNvCxnSpPr>
          <p:nvPr/>
        </p:nvCxnSpPr>
        <p:spPr>
          <a:xfrm>
            <a:off x="-69574" y="6361652"/>
            <a:ext cx="123841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73D5519-C1A3-BCAD-7410-21B414757EC5}"/>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3">
            <p14:nvContentPartPr>
              <p14:cNvPr id="72" name="Ink 71">
                <a:extLst>
                  <a:ext uri="{FF2B5EF4-FFF2-40B4-BE49-F238E27FC236}">
                    <a16:creationId xmlns:a16="http://schemas.microsoft.com/office/drawing/2014/main" id="{C162DB07-A986-D055-65CA-EF2FB5ABCF51}"/>
                  </a:ext>
                </a:extLst>
              </p14:cNvPr>
              <p14:cNvContentPartPr/>
              <p14:nvPr/>
            </p14:nvContentPartPr>
            <p14:xfrm>
              <a:off x="-1232609" y="1808812"/>
              <a:ext cx="360" cy="360"/>
            </p14:xfrm>
          </p:contentPart>
        </mc:Choice>
        <mc:Fallback xmlns="">
          <p:pic>
            <p:nvPicPr>
              <p:cNvPr id="72" name="Ink 71">
                <a:extLst>
                  <a:ext uri="{FF2B5EF4-FFF2-40B4-BE49-F238E27FC236}">
                    <a16:creationId xmlns:a16="http://schemas.microsoft.com/office/drawing/2014/main" id="{C162DB07-A986-D055-65CA-EF2FB5ABCF51}"/>
                  </a:ext>
                </a:extLst>
              </p:cNvPr>
              <p:cNvPicPr/>
              <p:nvPr/>
            </p:nvPicPr>
            <p:blipFill>
              <a:blip r:embed="rId4"/>
              <a:stretch>
                <a:fillRect/>
              </a:stretch>
            </p:blipFill>
            <p:spPr>
              <a:xfrm>
                <a:off x="-1241609" y="1799812"/>
                <a:ext cx="18000" cy="18000"/>
              </a:xfrm>
              <a:prstGeom prst="rect">
                <a:avLst/>
              </a:prstGeom>
            </p:spPr>
          </p:pic>
        </mc:Fallback>
      </mc:AlternateContent>
    </p:spTree>
    <p:extLst>
      <p:ext uri="{BB962C8B-B14F-4D97-AF65-F5344CB8AC3E}">
        <p14:creationId xmlns:p14="http://schemas.microsoft.com/office/powerpoint/2010/main" val="2868573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86D22-4618-9A4C-47AD-623B172AB3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F58AAB-96AD-88BF-6854-C78F7A9B446F}"/>
              </a:ext>
            </a:extLst>
          </p:cNvPr>
          <p:cNvSpPr>
            <a:spLocks noGrp="1"/>
          </p:cNvSpPr>
          <p:nvPr>
            <p:ph type="title"/>
          </p:nvPr>
        </p:nvSpPr>
        <p:spPr>
          <a:xfrm>
            <a:off x="609600" y="145515"/>
            <a:ext cx="10972800" cy="457198"/>
          </a:xfrm>
        </p:spPr>
        <p:txBody>
          <a:bodyPr>
            <a:noAutofit/>
          </a:bodyPr>
          <a:lstStyle/>
          <a:p>
            <a:pPr marL="82296" algn="just"/>
            <a:r>
              <a:rPr lang="en-US" sz="3200" b="1" dirty="0">
                <a:latin typeface="Times New Roman" panose="02020603050405020304" pitchFamily="18" charset="0"/>
                <a:ea typeface="Tahoma" pitchFamily="34"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CCF30F9-774F-DCAA-8A64-5EBE7FB630C2}"/>
                  </a:ext>
                </a:extLst>
              </p:cNvPr>
              <p:cNvSpPr>
                <a:spLocks noGrp="1"/>
              </p:cNvSpPr>
              <p:nvPr>
                <p:ph idx="1"/>
              </p:nvPr>
            </p:nvSpPr>
            <p:spPr>
              <a:xfrm>
                <a:off x="278296" y="629218"/>
                <a:ext cx="11608904" cy="5496948"/>
              </a:xfrm>
            </p:spPr>
            <p:txBody>
              <a:bodyPr>
                <a:noAutofit/>
              </a:bodyPr>
              <a:lstStyle/>
              <a:p>
                <a:pPr marL="0" indent="0">
                  <a:buNone/>
                </a:pPr>
                <a:r>
                  <a:rPr lang="en-US" sz="2400" dirty="0">
                    <a:latin typeface="Times New Roman" panose="02020603050405020304" pitchFamily="18" charset="0"/>
                    <a:cs typeface="Times New Roman" panose="02020603050405020304" pitchFamily="18" charset="0"/>
                  </a:rPr>
                  <a:t>The energy balance equation  for CSTR is given by:</a:t>
                </a:r>
              </a:p>
              <a:p>
                <a:pPr marL="0" indent="0" algn="just">
                  <a:buNone/>
                </a:pPr>
                <a14:m>
                  <m:oMath xmlns:m="http://schemas.openxmlformats.org/officeDocument/2006/math">
                    <m:acc>
                      <m:accPr>
                        <m:chr m:val="̇"/>
                        <m:ctrlPr>
                          <a:rPr lang="en-US" sz="2400" i="1">
                            <a:solidFill>
                              <a:schemeClr val="tx2"/>
                            </a:solidFill>
                            <a:latin typeface="Cambria Math" panose="02040503050406030204" pitchFamily="18" charset="0"/>
                          </a:rPr>
                        </m:ctrlPr>
                      </m:accPr>
                      <m:e>
                        <m:r>
                          <a:rPr lang="en-US" sz="2400" i="1">
                            <a:solidFill>
                              <a:schemeClr val="tx2"/>
                            </a:solidFill>
                            <a:latin typeface="Cambria Math"/>
                          </a:rPr>
                          <m:t>𝑄</m:t>
                        </m:r>
                      </m:e>
                    </m:acc>
                    <m:r>
                      <a:rPr lang="en-US" sz="2400" i="1">
                        <a:solidFill>
                          <a:schemeClr val="tx2"/>
                        </a:solidFill>
                        <a:latin typeface="Cambria Math"/>
                      </a:rPr>
                      <m:t>  − </m:t>
                    </m:r>
                    <m:sSub>
                      <m:sSubPr>
                        <m:ctrlPr>
                          <a:rPr lang="en-US" sz="2400" i="1">
                            <a:solidFill>
                              <a:schemeClr val="tx2"/>
                            </a:solidFill>
                            <a:latin typeface="Cambria Math" panose="02040503050406030204" pitchFamily="18" charset="0"/>
                          </a:rPr>
                        </m:ctrlPr>
                      </m:sSubPr>
                      <m:e>
                        <m:acc>
                          <m:accPr>
                            <m:chr m:val="̇"/>
                            <m:ctrlPr>
                              <a:rPr lang="en-US" sz="2400" i="1">
                                <a:solidFill>
                                  <a:schemeClr val="tx2"/>
                                </a:solidFill>
                                <a:latin typeface="Cambria Math" panose="02040503050406030204" pitchFamily="18" charset="0"/>
                              </a:rPr>
                            </m:ctrlPr>
                          </m:accPr>
                          <m:e>
                            <m:r>
                              <a:rPr lang="en-US" sz="2400" i="1">
                                <a:solidFill>
                                  <a:schemeClr val="tx2"/>
                                </a:solidFill>
                                <a:latin typeface="Cambria Math"/>
                              </a:rPr>
                              <m:t>𝑊</m:t>
                            </m:r>
                          </m:e>
                        </m:acc>
                      </m:e>
                      <m:sub>
                        <m:r>
                          <a:rPr lang="en-US" sz="2400" i="1">
                            <a:solidFill>
                              <a:schemeClr val="tx2"/>
                            </a:solidFill>
                            <a:latin typeface="Cambria Math"/>
                          </a:rPr>
                          <m:t>𝑆</m:t>
                        </m:r>
                      </m:sub>
                    </m:sSub>
                    <m:r>
                      <a:rPr lang="en-US" sz="2400" i="1">
                        <a:solidFill>
                          <a:schemeClr val="tx2"/>
                        </a:solidFill>
                        <a:latin typeface="Cambria Math"/>
                      </a:rPr>
                      <m:t>+</m:t>
                    </m:r>
                    <m:nary>
                      <m:naryPr>
                        <m:chr m:val="∑"/>
                        <m:ctrlPr>
                          <a:rPr lang="en-US" sz="2400" i="1">
                            <a:solidFill>
                              <a:schemeClr val="tx2"/>
                            </a:solidFill>
                            <a:latin typeface="Cambria Math" panose="02040503050406030204" pitchFamily="18" charset="0"/>
                          </a:rPr>
                        </m:ctrlPr>
                      </m:naryPr>
                      <m:sub>
                        <m:r>
                          <m:rPr>
                            <m:brk m:alnAt="23"/>
                          </m:rPr>
                          <a:rPr lang="en-US" sz="2400" i="1">
                            <a:solidFill>
                              <a:schemeClr val="tx2"/>
                            </a:solidFill>
                            <a:latin typeface="Cambria Math"/>
                          </a:rPr>
                          <m:t>𝑖</m:t>
                        </m:r>
                        <m:r>
                          <a:rPr lang="en-US" sz="2400" i="1">
                            <a:solidFill>
                              <a:schemeClr val="tx2"/>
                            </a:solidFill>
                            <a:latin typeface="Cambria Math"/>
                          </a:rPr>
                          <m:t>=1</m:t>
                        </m:r>
                      </m:sub>
                      <m:sup>
                        <m:r>
                          <a:rPr lang="en-US" sz="2400" i="1">
                            <a:solidFill>
                              <a:schemeClr val="tx2"/>
                            </a:solidFill>
                            <a:latin typeface="Cambria Math"/>
                          </a:rPr>
                          <m:t>𝑛</m:t>
                        </m:r>
                      </m:sup>
                      <m:e>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𝐹</m:t>
                            </m:r>
                          </m:e>
                          <m:sub>
                            <m:r>
                              <a:rPr lang="en-US" sz="2400" i="1">
                                <a:solidFill>
                                  <a:schemeClr val="tx2"/>
                                </a:solidFill>
                                <a:latin typeface="Cambria Math"/>
                              </a:rPr>
                              <m:t>𝑖</m:t>
                            </m:r>
                            <m:r>
                              <a:rPr lang="en-US" sz="2400" i="1">
                                <a:solidFill>
                                  <a:schemeClr val="tx2"/>
                                </a:solidFill>
                                <a:latin typeface="Cambria Math"/>
                              </a:rPr>
                              <m:t>0</m:t>
                            </m:r>
                          </m:sub>
                        </m:sSub>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𝐻</m:t>
                            </m:r>
                          </m:e>
                          <m:sub>
                            <m:r>
                              <a:rPr lang="en-US" sz="2400" i="1">
                                <a:solidFill>
                                  <a:schemeClr val="tx2"/>
                                </a:solidFill>
                                <a:latin typeface="Cambria Math"/>
                              </a:rPr>
                              <m:t>𝑖</m:t>
                            </m:r>
                            <m:r>
                              <a:rPr lang="en-US" sz="2400" i="1">
                                <a:solidFill>
                                  <a:schemeClr val="tx2"/>
                                </a:solidFill>
                                <a:latin typeface="Cambria Math"/>
                              </a:rPr>
                              <m:t>0</m:t>
                            </m:r>
                          </m:sub>
                        </m:sSub>
                      </m:e>
                    </m:nary>
                    <m:r>
                      <a:rPr lang="en-US" sz="2400" i="1">
                        <a:solidFill>
                          <a:schemeClr val="tx2"/>
                        </a:solidFill>
                        <a:latin typeface="Cambria Math"/>
                      </a:rPr>
                      <m:t>−</m:t>
                    </m:r>
                    <m:nary>
                      <m:naryPr>
                        <m:chr m:val="∑"/>
                        <m:ctrlPr>
                          <a:rPr lang="en-US" sz="2400" i="1">
                            <a:solidFill>
                              <a:schemeClr val="tx2"/>
                            </a:solidFill>
                            <a:latin typeface="Cambria Math" panose="02040503050406030204" pitchFamily="18" charset="0"/>
                          </a:rPr>
                        </m:ctrlPr>
                      </m:naryPr>
                      <m:sub>
                        <m:r>
                          <m:rPr>
                            <m:brk m:alnAt="23"/>
                          </m:rPr>
                          <a:rPr lang="en-US" sz="2400" i="1">
                            <a:solidFill>
                              <a:schemeClr val="tx2"/>
                            </a:solidFill>
                            <a:latin typeface="Cambria Math"/>
                          </a:rPr>
                          <m:t>𝑖</m:t>
                        </m:r>
                        <m:r>
                          <a:rPr lang="en-US" sz="2400" i="1">
                            <a:solidFill>
                              <a:schemeClr val="tx2"/>
                            </a:solidFill>
                            <a:latin typeface="Cambria Math"/>
                          </a:rPr>
                          <m:t>=1</m:t>
                        </m:r>
                      </m:sub>
                      <m:sup>
                        <m:r>
                          <a:rPr lang="en-US" sz="2400" i="1">
                            <a:solidFill>
                              <a:schemeClr val="tx2"/>
                            </a:solidFill>
                            <a:latin typeface="Cambria Math"/>
                          </a:rPr>
                          <m:t>𝑛</m:t>
                        </m:r>
                      </m:sup>
                      <m:e>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𝐹</m:t>
                            </m:r>
                          </m:e>
                          <m:sub>
                            <m:r>
                              <a:rPr lang="en-US" sz="2400" i="1">
                                <a:solidFill>
                                  <a:schemeClr val="tx2"/>
                                </a:solidFill>
                                <a:latin typeface="Cambria Math"/>
                              </a:rPr>
                              <m:t>𝑖</m:t>
                            </m:r>
                          </m:sub>
                        </m:sSub>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𝐻</m:t>
                            </m:r>
                          </m:e>
                          <m:sub>
                            <m:r>
                              <a:rPr lang="en-US" sz="2400" i="1">
                                <a:solidFill>
                                  <a:schemeClr val="tx2"/>
                                </a:solidFill>
                                <a:latin typeface="Cambria Math"/>
                              </a:rPr>
                              <m:t>𝑖</m:t>
                            </m:r>
                          </m:sub>
                        </m:sSub>
                        <m:r>
                          <a:rPr lang="en-US" sz="2400" b="0" i="1" smtClean="0">
                            <a:solidFill>
                              <a:schemeClr val="tx2"/>
                            </a:solidFill>
                            <a:latin typeface="Cambria Math" panose="02040503050406030204" pitchFamily="18" charset="0"/>
                          </a:rPr>
                          <m:t>=0</m:t>
                        </m:r>
                      </m:e>
                    </m:nary>
                  </m:oMath>
                </a14:m>
                <a:r>
                  <a:rPr lang="en-US" sz="2400" dirty="0">
                    <a:solidFill>
                      <a:schemeClr val="tx2"/>
                    </a:solidFill>
                    <a:latin typeface="Times New Roman" panose="02020603050405020304" pitchFamily="18" charset="0"/>
                    <a:cs typeface="Times New Roman" panose="02020603050405020304" pitchFamily="18" charset="0"/>
                  </a:rPr>
                  <a:t>                                       (8.7)</a:t>
                </a:r>
              </a:p>
              <a:p>
                <a:pPr marL="0" indent="0" algn="just">
                  <a:buNone/>
                </a:pPr>
                <a:r>
                  <a:rPr lang="en-US" sz="2400" dirty="0">
                    <a:latin typeface="Times New Roman" panose="02020603050405020304" pitchFamily="18" charset="0"/>
                    <a:cs typeface="Times New Roman" panose="02020603050405020304" pitchFamily="18" charset="0"/>
                  </a:rPr>
                  <a:t>Where: Q is rate of heat addition, </a:t>
                </a:r>
                <a:r>
                  <a:rPr lang="en-US" sz="2400" dirty="0" err="1">
                    <a:latin typeface="Times New Roman" panose="02020603050405020304" pitchFamily="18" charset="0"/>
                    <a:cs typeface="Times New Roman" panose="02020603050405020304" pitchFamily="18" charset="0"/>
                  </a:rPr>
                  <a:t>W</a:t>
                </a:r>
                <a:r>
                  <a:rPr lang="en-US" sz="2400" baseline="-25000" dirty="0" err="1">
                    <a:latin typeface="Times New Roman" panose="02020603050405020304" pitchFamily="18" charset="0"/>
                    <a:cs typeface="Times New Roman" panose="02020603050405020304" pitchFamily="18" charset="0"/>
                  </a:rPr>
                  <a:t>s</a:t>
                </a:r>
                <a:r>
                  <a:rPr lang="en-US" sz="2400" dirty="0">
                    <a:latin typeface="Times New Roman" panose="02020603050405020304" pitchFamily="18" charset="0"/>
                    <a:cs typeface="Times New Roman" panose="02020603050405020304" pitchFamily="18" charset="0"/>
                  </a:rPr>
                  <a:t> is work done by stirrer, n is number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mole feed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enthalpy of feed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product stream, and H</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enthalpy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product stream.</a:t>
                </a:r>
              </a:p>
              <a:p>
                <a:pPr marL="0" indent="0" algn="just">
                  <a:buNone/>
                </a:pPr>
                <a:r>
                  <a:rPr lang="en-US" sz="2400" b="1" dirty="0">
                    <a:solidFill>
                      <a:srgbClr val="7030A0"/>
                    </a:solidFill>
                    <a:latin typeface="Times New Roman" panose="02020603050405020304" pitchFamily="18" charset="0"/>
                    <a:cs typeface="Times New Roman" panose="02020603050405020304" pitchFamily="18" charset="0"/>
                  </a:rPr>
                  <a:t>For chemical reaction,  </a:t>
                </a:r>
                <a14:m>
                  <m:oMath xmlns:m="http://schemas.openxmlformats.org/officeDocument/2006/math">
                    <m:r>
                      <a:rPr lang="en-US" sz="2400" b="1">
                        <a:solidFill>
                          <a:srgbClr val="7030A0"/>
                        </a:solidFill>
                        <a:latin typeface="Cambria Math"/>
                      </a:rPr>
                      <m:t>𝐀</m:t>
                    </m:r>
                    <m:r>
                      <a:rPr lang="en-US" sz="2400" b="1">
                        <a:solidFill>
                          <a:srgbClr val="7030A0"/>
                        </a:solidFill>
                        <a:latin typeface="Cambria Math"/>
                      </a:rPr>
                      <m:t>+</m:t>
                    </m:r>
                    <m:f>
                      <m:fPr>
                        <m:ctrlPr>
                          <a:rPr lang="en-US" sz="2400" b="1" i="1">
                            <a:solidFill>
                              <a:srgbClr val="7030A0"/>
                            </a:solidFill>
                            <a:latin typeface="Cambria Math" panose="02040503050406030204" pitchFamily="18" charset="0"/>
                          </a:rPr>
                        </m:ctrlPr>
                      </m:fPr>
                      <m:num>
                        <m:r>
                          <a:rPr lang="en-US" sz="2400" b="1">
                            <a:solidFill>
                              <a:srgbClr val="7030A0"/>
                            </a:solidFill>
                            <a:latin typeface="Cambria Math"/>
                          </a:rPr>
                          <m:t>𝐛</m:t>
                        </m:r>
                      </m:num>
                      <m:den>
                        <m:r>
                          <a:rPr lang="en-US" sz="2400" b="1">
                            <a:solidFill>
                              <a:srgbClr val="7030A0"/>
                            </a:solidFill>
                            <a:latin typeface="Cambria Math"/>
                          </a:rPr>
                          <m:t>𝐚</m:t>
                        </m:r>
                      </m:den>
                    </m:f>
                    <m:r>
                      <a:rPr lang="en-US" sz="2400" b="1">
                        <a:solidFill>
                          <a:srgbClr val="7030A0"/>
                        </a:solidFill>
                        <a:latin typeface="Cambria Math"/>
                      </a:rPr>
                      <m:t>𝐁</m:t>
                    </m:r>
                    <m:r>
                      <a:rPr lang="en-US" sz="2400" b="1">
                        <a:solidFill>
                          <a:srgbClr val="7030A0"/>
                        </a:solidFill>
                        <a:latin typeface="Cambria Math"/>
                      </a:rPr>
                      <m:t>   −→ </m:t>
                    </m:r>
                    <m:f>
                      <m:fPr>
                        <m:ctrlPr>
                          <a:rPr lang="en-US" sz="2400" b="1" i="1">
                            <a:solidFill>
                              <a:srgbClr val="7030A0"/>
                            </a:solidFill>
                            <a:latin typeface="Cambria Math" panose="02040503050406030204" pitchFamily="18" charset="0"/>
                          </a:rPr>
                        </m:ctrlPr>
                      </m:fPr>
                      <m:num>
                        <m:r>
                          <a:rPr lang="en-US" sz="2400" b="1">
                            <a:solidFill>
                              <a:srgbClr val="7030A0"/>
                            </a:solidFill>
                            <a:latin typeface="Cambria Math"/>
                          </a:rPr>
                          <m:t>𝐜</m:t>
                        </m:r>
                      </m:num>
                      <m:den>
                        <m:r>
                          <a:rPr lang="en-US" sz="2400" b="1">
                            <a:solidFill>
                              <a:srgbClr val="7030A0"/>
                            </a:solidFill>
                            <a:latin typeface="Cambria Math"/>
                          </a:rPr>
                          <m:t>𝐚</m:t>
                        </m:r>
                      </m:den>
                    </m:f>
                    <m:r>
                      <a:rPr lang="en-US" sz="2400" b="1">
                        <a:solidFill>
                          <a:srgbClr val="7030A0"/>
                        </a:solidFill>
                        <a:latin typeface="Cambria Math"/>
                      </a:rPr>
                      <m:t>𝐂</m:t>
                    </m:r>
                    <m:r>
                      <a:rPr lang="en-US" sz="2400" b="1">
                        <a:solidFill>
                          <a:srgbClr val="7030A0"/>
                        </a:solidFill>
                        <a:latin typeface="Cambria Math"/>
                      </a:rPr>
                      <m:t>+</m:t>
                    </m:r>
                    <m:f>
                      <m:fPr>
                        <m:ctrlPr>
                          <a:rPr lang="en-US" sz="2400" b="1" i="1">
                            <a:solidFill>
                              <a:srgbClr val="7030A0"/>
                            </a:solidFill>
                            <a:latin typeface="Cambria Math" panose="02040503050406030204" pitchFamily="18" charset="0"/>
                          </a:rPr>
                        </m:ctrlPr>
                      </m:fPr>
                      <m:num>
                        <m:r>
                          <a:rPr lang="en-US" sz="2400" b="1">
                            <a:solidFill>
                              <a:srgbClr val="7030A0"/>
                            </a:solidFill>
                            <a:latin typeface="Cambria Math"/>
                          </a:rPr>
                          <m:t>𝐝</m:t>
                        </m:r>
                      </m:num>
                      <m:den>
                        <m:r>
                          <a:rPr lang="en-US" sz="2400" b="1">
                            <a:solidFill>
                              <a:srgbClr val="7030A0"/>
                            </a:solidFill>
                            <a:latin typeface="Cambria Math"/>
                          </a:rPr>
                          <m:t>𝐚</m:t>
                        </m:r>
                      </m:den>
                    </m:f>
                    <m:r>
                      <a:rPr lang="en-US" sz="2400" b="1">
                        <a:solidFill>
                          <a:srgbClr val="7030A0"/>
                        </a:solidFill>
                        <a:latin typeface="Cambria Math"/>
                      </a:rPr>
                      <m:t>𝐃</m:t>
                    </m:r>
                  </m:oMath>
                </a14:m>
                <a:r>
                  <a:rPr lang="en-US" sz="2400" b="1" dirty="0">
                    <a:solidFill>
                      <a:srgbClr val="7030A0"/>
                    </a:solidFill>
                    <a:latin typeface="Times New Roman" panose="02020603050405020304" pitchFamily="18" charset="0"/>
                    <a:cs typeface="Times New Roman" panose="02020603050405020304" pitchFamily="18" charset="0"/>
                  </a:rPr>
                  <a:t>                           (8.8)</a:t>
                </a:r>
              </a:p>
              <a:p>
                <a:pPr marL="0" indent="0">
                  <a:lnSpc>
                    <a:spcPct val="150000"/>
                  </a:lnSpc>
                  <a:buNone/>
                </a:pPr>
                <a:r>
                  <a:rPr lang="en-US" sz="2400" dirty="0">
                    <a:latin typeface="Times New Roman" panose="02020603050405020304" pitchFamily="18" charset="0"/>
                    <a:cs typeface="Times New Roman" panose="02020603050405020304" pitchFamily="18" charset="0"/>
                  </a:rPr>
                  <a:t>Where: A &amp; B are reactants, C &amp; D are products, and a, b, c &amp; d are stochiometric coefficients for  A, B, C &amp; D, respectively.</a:t>
                </a:r>
              </a:p>
              <a:p>
                <a:pPr marL="0" indent="0">
                  <a:lnSpc>
                    <a:spcPct val="150000"/>
                  </a:lnSpc>
                  <a:buNone/>
                </a:pPr>
                <a:r>
                  <a:rPr lang="en-US" sz="2400" dirty="0">
                    <a:latin typeface="Times New Roman" panose="02020603050405020304" pitchFamily="18" charset="0"/>
                    <a:cs typeface="Times New Roman" panose="02020603050405020304" pitchFamily="18" charset="0"/>
                  </a:rPr>
                  <a:t>It is assumed that reactant A is  the limiting  reactant.</a:t>
                </a:r>
              </a:p>
            </p:txBody>
          </p:sp>
        </mc:Choice>
        <mc:Fallback xmlns="">
          <p:sp>
            <p:nvSpPr>
              <p:cNvPr id="3" name="Content Placeholder 2">
                <a:extLst>
                  <a:ext uri="{FF2B5EF4-FFF2-40B4-BE49-F238E27FC236}">
                    <a16:creationId xmlns:a16="http://schemas.microsoft.com/office/drawing/2014/main" id="{BCCF30F9-774F-DCAA-8A64-5EBE7FB630C2}"/>
                  </a:ext>
                </a:extLst>
              </p:cNvPr>
              <p:cNvSpPr>
                <a:spLocks noGrp="1" noRot="1" noChangeAspect="1" noMove="1" noResize="1" noEditPoints="1" noAdjustHandles="1" noChangeArrowheads="1" noChangeShapeType="1" noTextEdit="1"/>
              </p:cNvSpPr>
              <p:nvPr>
                <p:ph idx="1"/>
              </p:nvPr>
            </p:nvSpPr>
            <p:spPr>
              <a:xfrm>
                <a:off x="278296" y="629218"/>
                <a:ext cx="11608904" cy="5496948"/>
              </a:xfrm>
              <a:blipFill>
                <a:blip r:embed="rId2"/>
                <a:stretch>
                  <a:fillRect l="-840" t="-887" r="-788"/>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6308B329-60AC-592A-6AC2-BB7480A9C04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D6592454-9603-0A60-2D83-C31956622FF2}"/>
              </a:ext>
            </a:extLst>
          </p:cNvPr>
          <p:cNvCxnSpPr>
            <a:cxnSpLocks/>
          </p:cNvCxnSpPr>
          <p:nvPr/>
        </p:nvCxnSpPr>
        <p:spPr>
          <a:xfrm>
            <a:off x="-69574" y="615965"/>
            <a:ext cx="12384157"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837BC3C-6DFD-BFC6-4DE2-6B4D352AED3F}"/>
              </a:ext>
            </a:extLst>
          </p:cNvPr>
          <p:cNvCxnSpPr>
            <a:cxnSpLocks/>
          </p:cNvCxnSpPr>
          <p:nvPr/>
        </p:nvCxnSpPr>
        <p:spPr>
          <a:xfrm>
            <a:off x="-69574" y="6361652"/>
            <a:ext cx="123841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DCFFF64-8E09-BC23-1410-F7F9C6528C25}"/>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3">
            <p14:nvContentPartPr>
              <p14:cNvPr id="72" name="Ink 71">
                <a:extLst>
                  <a:ext uri="{FF2B5EF4-FFF2-40B4-BE49-F238E27FC236}">
                    <a16:creationId xmlns:a16="http://schemas.microsoft.com/office/drawing/2014/main" id="{40123271-5C76-55B6-49DC-C014413F214F}"/>
                  </a:ext>
                </a:extLst>
              </p14:cNvPr>
              <p14:cNvContentPartPr/>
              <p14:nvPr/>
            </p14:nvContentPartPr>
            <p14:xfrm>
              <a:off x="-1232609" y="1808812"/>
              <a:ext cx="360" cy="360"/>
            </p14:xfrm>
          </p:contentPart>
        </mc:Choice>
        <mc:Fallback xmlns="">
          <p:pic>
            <p:nvPicPr>
              <p:cNvPr id="72" name="Ink 71">
                <a:extLst>
                  <a:ext uri="{FF2B5EF4-FFF2-40B4-BE49-F238E27FC236}">
                    <a16:creationId xmlns:a16="http://schemas.microsoft.com/office/drawing/2014/main" id="{40123271-5C76-55B6-49DC-C014413F214F}"/>
                  </a:ext>
                </a:extLst>
              </p:cNvPr>
              <p:cNvPicPr/>
              <p:nvPr/>
            </p:nvPicPr>
            <p:blipFill>
              <a:blip r:embed="rId4"/>
              <a:stretch>
                <a:fillRect/>
              </a:stretch>
            </p:blipFill>
            <p:spPr>
              <a:xfrm>
                <a:off x="-1241609" y="1799812"/>
                <a:ext cx="18000" cy="18000"/>
              </a:xfrm>
              <a:prstGeom prst="rect">
                <a:avLst/>
              </a:prstGeom>
            </p:spPr>
          </p:pic>
        </mc:Fallback>
      </mc:AlternateContent>
    </p:spTree>
    <p:extLst>
      <p:ext uri="{BB962C8B-B14F-4D97-AF65-F5344CB8AC3E}">
        <p14:creationId xmlns:p14="http://schemas.microsoft.com/office/powerpoint/2010/main" val="680276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8FB8E-D6C5-5F43-018D-14D2CA3C2A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7839F2-CD3C-4059-1822-F1F9337337CB}"/>
              </a:ext>
            </a:extLst>
          </p:cNvPr>
          <p:cNvSpPr>
            <a:spLocks noGrp="1"/>
          </p:cNvSpPr>
          <p:nvPr>
            <p:ph type="title"/>
          </p:nvPr>
        </p:nvSpPr>
        <p:spPr>
          <a:xfrm>
            <a:off x="609600" y="54277"/>
            <a:ext cx="10972800" cy="457198"/>
          </a:xfrm>
        </p:spPr>
        <p:txBody>
          <a:bodyPr>
            <a:noAutofit/>
          </a:bodyPr>
          <a:lstStyle/>
          <a:p>
            <a:pPr marL="82296" algn="just"/>
            <a:r>
              <a:rPr lang="en-US" sz="3200" b="1" dirty="0">
                <a:latin typeface="Times New Roman" panose="02020603050405020304" pitchFamily="18" charset="0"/>
                <a:ea typeface="Tahoma" pitchFamily="34"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E1267DF-DC01-9A05-C7DE-5F54C26500A0}"/>
                  </a:ext>
                </a:extLst>
              </p:cNvPr>
              <p:cNvSpPr>
                <a:spLocks noGrp="1"/>
              </p:cNvSpPr>
              <p:nvPr>
                <p:ph idx="1"/>
              </p:nvPr>
            </p:nvSpPr>
            <p:spPr>
              <a:xfrm>
                <a:off x="278296" y="496347"/>
                <a:ext cx="11757630" cy="5629819"/>
              </a:xfrm>
            </p:spPr>
            <p:txBody>
              <a:bodyPr>
                <a:noAutofit/>
              </a:bodyPr>
              <a:lstStyle/>
              <a:p>
                <a:pPr marL="0" indent="0">
                  <a:buNone/>
                </a:pPr>
                <a:r>
                  <a:rPr lang="en-US" sz="2200" dirty="0">
                    <a:latin typeface="Times New Roman" panose="02020603050405020304" pitchFamily="18" charset="0"/>
                    <a:cs typeface="Times New Roman" panose="02020603050405020304" pitchFamily="18" charset="0"/>
                  </a:rPr>
                  <a:t>For reactants A &amp; B, and products C &amp; D,  the difference between  feed stream  flow energy and product stream flow energy  is given by:</a:t>
                </a:r>
              </a:p>
              <a:p>
                <a:pPr marL="0" indent="0" algn="just">
                  <a:buNone/>
                </a:pPr>
                <a14:m>
                  <m:oMath xmlns:m="http://schemas.openxmlformats.org/officeDocument/2006/math">
                    <m:nary>
                      <m:naryPr>
                        <m:chr m:val="∑"/>
                        <m:ctrlPr>
                          <a:rPr lang="en-US" sz="2200" i="1">
                            <a:solidFill>
                              <a:schemeClr val="tx2"/>
                            </a:solidFill>
                            <a:latin typeface="Cambria Math" panose="02040503050406030204" pitchFamily="18" charset="0"/>
                          </a:rPr>
                        </m:ctrlPr>
                      </m:naryPr>
                      <m:sub>
                        <m:r>
                          <m:rPr>
                            <m:brk m:alnAt="23"/>
                          </m:rPr>
                          <a:rPr lang="en-US" sz="2200" i="1">
                            <a:solidFill>
                              <a:schemeClr val="tx2"/>
                            </a:solidFill>
                            <a:latin typeface="Cambria Math"/>
                          </a:rPr>
                          <m:t>𝑖</m:t>
                        </m:r>
                        <m:r>
                          <a:rPr lang="en-US" sz="2200" i="1">
                            <a:solidFill>
                              <a:schemeClr val="tx2"/>
                            </a:solidFill>
                            <a:latin typeface="Cambria Math"/>
                          </a:rPr>
                          <m:t>=1</m:t>
                        </m:r>
                      </m:sub>
                      <m:sup>
                        <m:r>
                          <a:rPr lang="en-US" sz="2200" i="1">
                            <a:solidFill>
                              <a:schemeClr val="tx2"/>
                            </a:solidFill>
                            <a:latin typeface="Cambria Math"/>
                          </a:rPr>
                          <m:t>𝑛</m:t>
                        </m:r>
                      </m:sup>
                      <m:e>
                        <m:sSub>
                          <m:sSubPr>
                            <m:ctrlPr>
                              <a:rPr lang="en-US" sz="2200" i="1">
                                <a:solidFill>
                                  <a:schemeClr val="tx2"/>
                                </a:solidFill>
                                <a:latin typeface="Cambria Math" panose="02040503050406030204" pitchFamily="18" charset="0"/>
                              </a:rPr>
                            </m:ctrlPr>
                          </m:sSubPr>
                          <m:e>
                            <m:r>
                              <a:rPr lang="en-US" sz="2200" i="1">
                                <a:solidFill>
                                  <a:schemeClr val="tx2"/>
                                </a:solidFill>
                                <a:latin typeface="Cambria Math"/>
                              </a:rPr>
                              <m:t>𝐹</m:t>
                            </m:r>
                          </m:e>
                          <m:sub>
                            <m:r>
                              <a:rPr lang="en-US" sz="2200" i="1">
                                <a:solidFill>
                                  <a:schemeClr val="tx2"/>
                                </a:solidFill>
                                <a:latin typeface="Cambria Math"/>
                              </a:rPr>
                              <m:t>𝑖</m:t>
                            </m:r>
                            <m:r>
                              <a:rPr lang="en-US" sz="2200" i="1">
                                <a:solidFill>
                                  <a:schemeClr val="tx2"/>
                                </a:solidFill>
                                <a:latin typeface="Cambria Math"/>
                              </a:rPr>
                              <m:t>0</m:t>
                            </m:r>
                          </m:sub>
                        </m:sSub>
                        <m:sSub>
                          <m:sSubPr>
                            <m:ctrlPr>
                              <a:rPr lang="en-US" sz="2200" i="1">
                                <a:solidFill>
                                  <a:schemeClr val="tx2"/>
                                </a:solidFill>
                                <a:latin typeface="Cambria Math" panose="02040503050406030204" pitchFamily="18" charset="0"/>
                              </a:rPr>
                            </m:ctrlPr>
                          </m:sSubPr>
                          <m:e>
                            <m:r>
                              <a:rPr lang="en-US" sz="2200" i="1">
                                <a:solidFill>
                                  <a:schemeClr val="tx2"/>
                                </a:solidFill>
                                <a:latin typeface="Cambria Math"/>
                              </a:rPr>
                              <m:t>𝐻</m:t>
                            </m:r>
                          </m:e>
                          <m:sub>
                            <m:r>
                              <a:rPr lang="en-US" sz="2200" i="1">
                                <a:solidFill>
                                  <a:schemeClr val="tx2"/>
                                </a:solidFill>
                                <a:latin typeface="Cambria Math"/>
                              </a:rPr>
                              <m:t>𝑖</m:t>
                            </m:r>
                            <m:r>
                              <a:rPr lang="en-US" sz="2200" i="1">
                                <a:solidFill>
                                  <a:schemeClr val="tx2"/>
                                </a:solidFill>
                                <a:latin typeface="Cambria Math"/>
                              </a:rPr>
                              <m:t>0</m:t>
                            </m:r>
                          </m:sub>
                        </m:sSub>
                      </m:e>
                    </m:nary>
                    <m:r>
                      <a:rPr lang="en-US" sz="2200" i="1">
                        <a:solidFill>
                          <a:schemeClr val="tx2"/>
                        </a:solidFill>
                        <a:latin typeface="Cambria Math"/>
                      </a:rPr>
                      <m:t>−</m:t>
                    </m:r>
                    <m:nary>
                      <m:naryPr>
                        <m:chr m:val="∑"/>
                        <m:ctrlPr>
                          <a:rPr lang="en-US" sz="2200" i="1">
                            <a:solidFill>
                              <a:schemeClr val="tx2"/>
                            </a:solidFill>
                            <a:latin typeface="Cambria Math" panose="02040503050406030204" pitchFamily="18" charset="0"/>
                          </a:rPr>
                        </m:ctrlPr>
                      </m:naryPr>
                      <m:sub>
                        <m:r>
                          <m:rPr>
                            <m:brk m:alnAt="23"/>
                          </m:rPr>
                          <a:rPr lang="en-US" sz="2200" i="1">
                            <a:solidFill>
                              <a:schemeClr val="tx2"/>
                            </a:solidFill>
                            <a:latin typeface="Cambria Math"/>
                          </a:rPr>
                          <m:t>𝑖</m:t>
                        </m:r>
                        <m:r>
                          <a:rPr lang="en-US" sz="2200" i="1">
                            <a:solidFill>
                              <a:schemeClr val="tx2"/>
                            </a:solidFill>
                            <a:latin typeface="Cambria Math"/>
                          </a:rPr>
                          <m:t>=1</m:t>
                        </m:r>
                      </m:sub>
                      <m:sup>
                        <m:r>
                          <a:rPr lang="en-US" sz="2200" i="1">
                            <a:solidFill>
                              <a:schemeClr val="tx2"/>
                            </a:solidFill>
                            <a:latin typeface="Cambria Math"/>
                          </a:rPr>
                          <m:t>𝑛</m:t>
                        </m:r>
                      </m:sup>
                      <m:e>
                        <m:sSub>
                          <m:sSubPr>
                            <m:ctrlPr>
                              <a:rPr lang="en-US" sz="2200" i="1">
                                <a:solidFill>
                                  <a:schemeClr val="tx2"/>
                                </a:solidFill>
                                <a:latin typeface="Cambria Math" panose="02040503050406030204" pitchFamily="18" charset="0"/>
                              </a:rPr>
                            </m:ctrlPr>
                          </m:sSubPr>
                          <m:e>
                            <m:r>
                              <a:rPr lang="en-US" sz="2200" i="1">
                                <a:solidFill>
                                  <a:schemeClr val="tx2"/>
                                </a:solidFill>
                                <a:latin typeface="Cambria Math"/>
                              </a:rPr>
                              <m:t>𝐹</m:t>
                            </m:r>
                          </m:e>
                          <m:sub>
                            <m:r>
                              <a:rPr lang="en-US" sz="2200" i="1">
                                <a:solidFill>
                                  <a:schemeClr val="tx2"/>
                                </a:solidFill>
                                <a:latin typeface="Cambria Math"/>
                              </a:rPr>
                              <m:t>𝑖</m:t>
                            </m:r>
                          </m:sub>
                        </m:sSub>
                        <m:sSub>
                          <m:sSubPr>
                            <m:ctrlPr>
                              <a:rPr lang="en-US" sz="2200" i="1">
                                <a:solidFill>
                                  <a:schemeClr val="tx2"/>
                                </a:solidFill>
                                <a:latin typeface="Cambria Math" panose="02040503050406030204" pitchFamily="18" charset="0"/>
                              </a:rPr>
                            </m:ctrlPr>
                          </m:sSubPr>
                          <m:e>
                            <m:r>
                              <a:rPr lang="en-US" sz="2200" i="1">
                                <a:solidFill>
                                  <a:schemeClr val="tx2"/>
                                </a:solidFill>
                                <a:latin typeface="Cambria Math"/>
                              </a:rPr>
                              <m:t>𝐻</m:t>
                            </m:r>
                          </m:e>
                          <m:sub>
                            <m:r>
                              <a:rPr lang="en-US" sz="2200" i="1">
                                <a:solidFill>
                                  <a:schemeClr val="tx2"/>
                                </a:solidFill>
                                <a:latin typeface="Cambria Math"/>
                              </a:rPr>
                              <m:t>𝑖</m:t>
                            </m:r>
                          </m:sub>
                        </m:sSub>
                      </m:e>
                    </m:nary>
                  </m:oMath>
                </a14:m>
                <a:r>
                  <a:rPr lang="en-US" sz="2200" i="1" dirty="0">
                    <a:solidFill>
                      <a:schemeClr val="tx2"/>
                    </a:solidFill>
                    <a:latin typeface="Times New Roman" panose="02020603050405020304" pitchFamily="18" charset="0"/>
                    <a:cs typeface="Times New Roman" panose="02020603050405020304" pitchFamily="18" charset="0"/>
                  </a:rPr>
                  <a:t> </a:t>
                </a:r>
              </a:p>
              <a:p>
                <a:pPr marL="0" indent="0">
                  <a:buNone/>
                </a:pPr>
                <a:r>
                  <a:rPr lang="en-US" sz="2200" dirty="0">
                    <a:solidFill>
                      <a:schemeClr val="tx2"/>
                    </a:solidFill>
                    <a:latin typeface="Times New Roman" panose="02020603050405020304" pitchFamily="18" charset="0"/>
                    <a:cs typeface="Times New Roman" panose="02020603050405020304" pitchFamily="18" charset="0"/>
                  </a:rPr>
                  <a:t>     </a:t>
                </a:r>
                <a14:m>
                  <m:oMath xmlns:m="http://schemas.openxmlformats.org/officeDocument/2006/math">
                    <m:r>
                      <a:rPr lang="en-US" sz="2200" i="1">
                        <a:solidFill>
                          <a:schemeClr val="tx2"/>
                        </a:solidFill>
                        <a:latin typeface="Cambria Math"/>
                      </a:rPr>
                      <m:t>=</m:t>
                    </m:r>
                    <m:sSub>
                      <m:sSubPr>
                        <m:ctrlPr>
                          <a:rPr lang="en-US" sz="2200" i="1" smtClean="0">
                            <a:solidFill>
                              <a:schemeClr val="tx1"/>
                            </a:solidFill>
                            <a:latin typeface="Cambria Math" panose="02040503050406030204" pitchFamily="18" charset="0"/>
                          </a:rPr>
                        </m:ctrlPr>
                      </m:sSubPr>
                      <m:e>
                        <m:r>
                          <a:rPr lang="en-US" sz="2200" i="1">
                            <a:solidFill>
                              <a:schemeClr val="tx1"/>
                            </a:solidFill>
                            <a:latin typeface="Cambria Math"/>
                          </a:rPr>
                          <m:t>𝐹</m:t>
                        </m:r>
                      </m:e>
                      <m:sub>
                        <m:r>
                          <a:rPr lang="en-US" sz="2200" i="1">
                            <a:solidFill>
                              <a:schemeClr val="tx1"/>
                            </a:solidFill>
                            <a:latin typeface="Cambria Math"/>
                          </a:rPr>
                          <m:t>𝐴</m:t>
                        </m:r>
                        <m:r>
                          <a:rPr lang="en-US" sz="2200" i="1">
                            <a:solidFill>
                              <a:schemeClr val="tx1"/>
                            </a:solidFill>
                            <a:latin typeface="Cambria Math"/>
                          </a:rPr>
                          <m:t>0</m:t>
                        </m:r>
                      </m:sub>
                    </m:sSub>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𝐻</m:t>
                        </m:r>
                      </m:e>
                      <m:sub>
                        <m:r>
                          <a:rPr lang="en-US" sz="2200" i="1">
                            <a:solidFill>
                              <a:schemeClr val="tx1"/>
                            </a:solidFill>
                            <a:latin typeface="Cambria Math"/>
                          </a:rPr>
                          <m:t>𝐴</m:t>
                        </m:r>
                        <m:r>
                          <a:rPr lang="en-US" sz="2200" i="1">
                            <a:solidFill>
                              <a:schemeClr val="tx1"/>
                            </a:solidFill>
                            <a:latin typeface="Cambria Math"/>
                          </a:rPr>
                          <m:t>0</m:t>
                        </m:r>
                      </m:sub>
                    </m:sSub>
                    <m:r>
                      <a:rPr lang="en-US" sz="2200" i="1">
                        <a:solidFill>
                          <a:schemeClr val="tx1"/>
                        </a:solidFill>
                        <a:latin typeface="Cambria Math"/>
                      </a:rPr>
                      <m:t>+</m:t>
                    </m:r>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𝐹</m:t>
                        </m:r>
                      </m:e>
                      <m:sub>
                        <m:r>
                          <a:rPr lang="en-US" sz="2200" i="1">
                            <a:solidFill>
                              <a:schemeClr val="tx1"/>
                            </a:solidFill>
                            <a:latin typeface="Cambria Math"/>
                          </a:rPr>
                          <m:t>𝐵</m:t>
                        </m:r>
                        <m:r>
                          <a:rPr lang="en-US" sz="2200" i="1">
                            <a:solidFill>
                              <a:schemeClr val="tx1"/>
                            </a:solidFill>
                            <a:latin typeface="Cambria Math"/>
                          </a:rPr>
                          <m:t>0</m:t>
                        </m:r>
                      </m:sub>
                    </m:sSub>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𝐻</m:t>
                        </m:r>
                      </m:e>
                      <m:sub>
                        <m:r>
                          <a:rPr lang="en-US" sz="2200" i="1">
                            <a:solidFill>
                              <a:schemeClr val="tx1"/>
                            </a:solidFill>
                            <a:latin typeface="Cambria Math"/>
                          </a:rPr>
                          <m:t>𝐵</m:t>
                        </m:r>
                        <m:r>
                          <a:rPr lang="en-US" sz="2200" i="1">
                            <a:solidFill>
                              <a:schemeClr val="tx1"/>
                            </a:solidFill>
                            <a:latin typeface="Cambria Math"/>
                          </a:rPr>
                          <m:t>0</m:t>
                        </m:r>
                      </m:sub>
                    </m:sSub>
                    <m:r>
                      <a:rPr lang="en-US" sz="2200" i="1">
                        <a:solidFill>
                          <a:schemeClr val="tx1"/>
                        </a:solidFill>
                        <a:latin typeface="Cambria Math"/>
                      </a:rPr>
                      <m:t>+</m:t>
                    </m:r>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𝐹</m:t>
                        </m:r>
                      </m:e>
                      <m:sub>
                        <m:r>
                          <a:rPr lang="en-US" sz="2200" i="1">
                            <a:solidFill>
                              <a:schemeClr val="tx1"/>
                            </a:solidFill>
                            <a:latin typeface="Cambria Math"/>
                          </a:rPr>
                          <m:t>𝐶</m:t>
                        </m:r>
                        <m:r>
                          <a:rPr lang="en-US" sz="2200" i="1">
                            <a:solidFill>
                              <a:schemeClr val="tx1"/>
                            </a:solidFill>
                            <a:latin typeface="Cambria Math"/>
                          </a:rPr>
                          <m:t>0</m:t>
                        </m:r>
                      </m:sub>
                    </m:sSub>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𝐻</m:t>
                        </m:r>
                      </m:e>
                      <m:sub>
                        <m:r>
                          <a:rPr lang="en-US" sz="2200" i="1">
                            <a:solidFill>
                              <a:schemeClr val="tx1"/>
                            </a:solidFill>
                            <a:latin typeface="Cambria Math"/>
                          </a:rPr>
                          <m:t>𝐶</m:t>
                        </m:r>
                        <m:r>
                          <a:rPr lang="en-US" sz="2200" i="1">
                            <a:solidFill>
                              <a:schemeClr val="tx1"/>
                            </a:solidFill>
                            <a:latin typeface="Cambria Math"/>
                          </a:rPr>
                          <m:t>0</m:t>
                        </m:r>
                      </m:sub>
                    </m:sSub>
                    <m:r>
                      <a:rPr lang="en-US" sz="2200" i="1">
                        <a:solidFill>
                          <a:schemeClr val="tx1"/>
                        </a:solidFill>
                        <a:latin typeface="Cambria Math"/>
                      </a:rPr>
                      <m:t>+</m:t>
                    </m:r>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𝐹</m:t>
                        </m:r>
                      </m:e>
                      <m:sub>
                        <m:r>
                          <a:rPr lang="en-US" sz="2200" i="1">
                            <a:solidFill>
                              <a:schemeClr val="tx1"/>
                            </a:solidFill>
                            <a:latin typeface="Cambria Math"/>
                          </a:rPr>
                          <m:t>𝐷</m:t>
                        </m:r>
                        <m:r>
                          <a:rPr lang="en-US" sz="2200" i="1">
                            <a:solidFill>
                              <a:schemeClr val="tx1"/>
                            </a:solidFill>
                            <a:latin typeface="Cambria Math"/>
                          </a:rPr>
                          <m:t>0</m:t>
                        </m:r>
                      </m:sub>
                    </m:sSub>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𝐻</m:t>
                        </m:r>
                      </m:e>
                      <m:sub>
                        <m:r>
                          <a:rPr lang="en-US" sz="2200" i="1">
                            <a:solidFill>
                              <a:schemeClr val="tx1"/>
                            </a:solidFill>
                            <a:latin typeface="Cambria Math"/>
                          </a:rPr>
                          <m:t>𝐷</m:t>
                        </m:r>
                        <m:r>
                          <a:rPr lang="en-US" sz="2200" i="1">
                            <a:solidFill>
                              <a:schemeClr val="tx1"/>
                            </a:solidFill>
                            <a:latin typeface="Cambria Math"/>
                          </a:rPr>
                          <m:t>0</m:t>
                        </m:r>
                      </m:sub>
                    </m:sSub>
                    <m:r>
                      <a:rPr lang="en-US" sz="2200">
                        <a:solidFill>
                          <a:schemeClr val="tx1"/>
                        </a:solidFill>
                        <a:latin typeface="Cambria Math"/>
                      </a:rPr>
                      <m:t>−(</m:t>
                    </m:r>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𝐹</m:t>
                        </m:r>
                      </m:e>
                      <m:sub>
                        <m:r>
                          <a:rPr lang="en-US" sz="2200" i="1">
                            <a:solidFill>
                              <a:schemeClr val="tx1"/>
                            </a:solidFill>
                            <a:latin typeface="Cambria Math"/>
                          </a:rPr>
                          <m:t>𝐴</m:t>
                        </m:r>
                      </m:sub>
                    </m:sSub>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𝐻</m:t>
                        </m:r>
                      </m:e>
                      <m:sub>
                        <m:r>
                          <a:rPr lang="en-US" sz="2200" i="1">
                            <a:solidFill>
                              <a:schemeClr val="tx1"/>
                            </a:solidFill>
                            <a:latin typeface="Cambria Math"/>
                          </a:rPr>
                          <m:t>𝐴</m:t>
                        </m:r>
                      </m:sub>
                    </m:sSub>
                    <m:r>
                      <a:rPr lang="en-US" sz="2200" i="1">
                        <a:solidFill>
                          <a:schemeClr val="tx1"/>
                        </a:solidFill>
                        <a:latin typeface="Cambria Math"/>
                      </a:rPr>
                      <m:t>+ </m:t>
                    </m:r>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𝐹</m:t>
                        </m:r>
                      </m:e>
                      <m:sub>
                        <m:r>
                          <a:rPr lang="en-US" sz="2200" i="1">
                            <a:solidFill>
                              <a:schemeClr val="tx1"/>
                            </a:solidFill>
                            <a:latin typeface="Cambria Math"/>
                          </a:rPr>
                          <m:t>𝐵</m:t>
                        </m:r>
                      </m:sub>
                    </m:sSub>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𝐻</m:t>
                        </m:r>
                      </m:e>
                      <m:sub>
                        <m:r>
                          <a:rPr lang="en-US" sz="2200" i="1">
                            <a:solidFill>
                              <a:schemeClr val="tx1"/>
                            </a:solidFill>
                            <a:latin typeface="Cambria Math"/>
                          </a:rPr>
                          <m:t>𝐵</m:t>
                        </m:r>
                      </m:sub>
                    </m:sSub>
                    <m:r>
                      <a:rPr lang="en-US" sz="2200" i="1">
                        <a:solidFill>
                          <a:schemeClr val="tx1"/>
                        </a:solidFill>
                        <a:latin typeface="Cambria Math"/>
                      </a:rPr>
                      <m:t>+</m:t>
                    </m:r>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𝐹</m:t>
                        </m:r>
                      </m:e>
                      <m:sub>
                        <m:r>
                          <a:rPr lang="en-US" sz="2200" i="1">
                            <a:solidFill>
                              <a:schemeClr val="tx1"/>
                            </a:solidFill>
                            <a:latin typeface="Cambria Math"/>
                          </a:rPr>
                          <m:t>𝐶</m:t>
                        </m:r>
                      </m:sub>
                    </m:sSub>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𝐻</m:t>
                        </m:r>
                      </m:e>
                      <m:sub>
                        <m:r>
                          <a:rPr lang="en-US" sz="2200" i="1">
                            <a:solidFill>
                              <a:schemeClr val="tx1"/>
                            </a:solidFill>
                            <a:latin typeface="Cambria Math"/>
                          </a:rPr>
                          <m:t>𝐶</m:t>
                        </m:r>
                      </m:sub>
                    </m:sSub>
                    <m:r>
                      <a:rPr lang="en-US" sz="2200" i="1">
                        <a:solidFill>
                          <a:schemeClr val="tx1"/>
                        </a:solidFill>
                        <a:latin typeface="Cambria Math"/>
                      </a:rPr>
                      <m:t>+</m:t>
                    </m:r>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𝐹</m:t>
                        </m:r>
                      </m:e>
                      <m:sub>
                        <m:r>
                          <a:rPr lang="en-US" sz="2200" i="1">
                            <a:solidFill>
                              <a:schemeClr val="tx1"/>
                            </a:solidFill>
                            <a:latin typeface="Cambria Math"/>
                          </a:rPr>
                          <m:t>𝐷</m:t>
                        </m:r>
                      </m:sub>
                    </m:sSub>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a:rPr>
                          <m:t>𝐻</m:t>
                        </m:r>
                      </m:e>
                      <m:sub>
                        <m:r>
                          <a:rPr lang="en-US" sz="2200" i="1">
                            <a:solidFill>
                              <a:schemeClr val="tx1"/>
                            </a:solidFill>
                            <a:latin typeface="Cambria Math"/>
                          </a:rPr>
                          <m:t>𝐷</m:t>
                        </m:r>
                      </m:sub>
                    </m:sSub>
                    <m:r>
                      <a:rPr lang="en-US" sz="2200" i="1">
                        <a:solidFill>
                          <a:schemeClr val="tx1"/>
                        </a:solidFill>
                        <a:latin typeface="Cambria Math"/>
                      </a:rPr>
                      <m:t>)</m:t>
                    </m:r>
                    <m:r>
                      <a:rPr lang="en-US" sz="2200" i="1" smtClean="0">
                        <a:solidFill>
                          <a:schemeClr val="tx1"/>
                        </a:solidFill>
                        <a:latin typeface="Cambria Math" panose="02040503050406030204" pitchFamily="18" charset="0"/>
                      </a:rPr>
                      <m:t> </m:t>
                    </m:r>
                  </m:oMath>
                </a14:m>
                <a:r>
                  <a:rPr lang="en-US" sz="2200" dirty="0">
                    <a:solidFill>
                      <a:schemeClr val="tx2"/>
                    </a:solidFill>
                    <a:latin typeface="Times New Roman" panose="02020603050405020304" pitchFamily="18" charset="0"/>
                    <a:cs typeface="Times New Roman" panose="02020603050405020304" pitchFamily="18" charset="0"/>
                  </a:rPr>
                  <a:t>     (8.9)</a:t>
                </a:r>
              </a:p>
              <a:p>
                <a:pPr marL="0" indent="0">
                  <a:buNone/>
                </a:pPr>
                <a:r>
                  <a:rPr lang="en-US" sz="2200" dirty="0">
                    <a:latin typeface="Times New Roman" panose="02020603050405020304" pitchFamily="18" charset="0"/>
                    <a:cs typeface="Times New Roman" panose="02020603050405020304" pitchFamily="18" charset="0"/>
                  </a:rPr>
                  <a:t>For molar flow rate of species, </a:t>
                </a:r>
                <a:r>
                  <a:rPr lang="en-US" sz="2200" i="1" dirty="0">
                    <a:latin typeface="Times New Roman" panose="02020603050405020304" pitchFamily="18" charset="0"/>
                    <a:cs typeface="Times New Roman" panose="02020603050405020304" pitchFamily="18" charset="0"/>
                  </a:rPr>
                  <a:t>A, B, C &amp; D</a:t>
                </a:r>
                <a:r>
                  <a:rPr lang="en-US" sz="2200" dirty="0">
                    <a:latin typeface="Times New Roman" panose="02020603050405020304" pitchFamily="18" charset="0"/>
                    <a:cs typeface="Times New Roman" panose="02020603050405020304" pitchFamily="18" charset="0"/>
                  </a:rPr>
                  <a:t>  can be written as:</a:t>
                </a:r>
              </a:p>
              <a:p>
                <a:pPr marL="0" indent="0">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200" i="1">
                            <a:latin typeface="Cambria Math" panose="02040503050406030204" pitchFamily="18" charset="0"/>
                          </a:rPr>
                        </m:ctrlPr>
                      </m:sSubPr>
                      <m:e>
                        <m:r>
                          <a:rPr lang="en-US" sz="2200" i="1">
                            <a:latin typeface="Cambria Math"/>
                          </a:rPr>
                          <m:t>𝐹</m:t>
                        </m:r>
                      </m:e>
                      <m:sub>
                        <m:r>
                          <a:rPr lang="en-US" sz="2200" i="1">
                            <a:latin typeface="Cambria Math"/>
                          </a:rPr>
                          <m:t>𝐴</m:t>
                        </m:r>
                      </m:sub>
                    </m:sSub>
                    <m:r>
                      <a:rPr lang="en-US" sz="2200" i="1">
                        <a:latin typeface="Cambria Math"/>
                      </a:rPr>
                      <m:t>=</m:t>
                    </m:r>
                    <m:sSub>
                      <m:sSubPr>
                        <m:ctrlPr>
                          <a:rPr lang="en-US" sz="2200" i="1">
                            <a:latin typeface="Cambria Math" panose="02040503050406030204" pitchFamily="18" charset="0"/>
                          </a:rPr>
                        </m:ctrlPr>
                      </m:sSubPr>
                      <m:e>
                        <m:r>
                          <a:rPr lang="en-US" sz="2200" i="1">
                            <a:latin typeface="Cambria Math"/>
                          </a:rPr>
                          <m:t>𝐹</m:t>
                        </m:r>
                      </m:e>
                      <m:sub>
                        <m:r>
                          <a:rPr lang="en-US" sz="2200" i="1">
                            <a:latin typeface="Cambria Math"/>
                          </a:rPr>
                          <m:t>𝐴</m:t>
                        </m:r>
                        <m:r>
                          <a:rPr lang="en-US" sz="2200" i="1">
                            <a:latin typeface="Cambria Math"/>
                          </a:rPr>
                          <m:t>0</m:t>
                        </m:r>
                      </m:sub>
                    </m:sSub>
                    <m:r>
                      <a:rPr lang="en-US" sz="2200" i="1">
                        <a:latin typeface="Cambria Math"/>
                      </a:rPr>
                      <m:t>(1−</m:t>
                    </m:r>
                    <m:sSub>
                      <m:sSubPr>
                        <m:ctrlPr>
                          <a:rPr lang="en-US" sz="2200" i="1">
                            <a:latin typeface="Cambria Math" panose="02040503050406030204" pitchFamily="18" charset="0"/>
                          </a:rPr>
                        </m:ctrlPr>
                      </m:sSubPr>
                      <m:e>
                        <m:r>
                          <a:rPr lang="en-US" sz="2200" i="1">
                            <a:latin typeface="Cambria Math"/>
                          </a:rPr>
                          <m:t>𝑋</m:t>
                        </m:r>
                      </m:e>
                      <m:sub>
                        <m:r>
                          <a:rPr lang="en-US" sz="2200" i="1">
                            <a:latin typeface="Cambria Math"/>
                          </a:rPr>
                          <m:t>𝐴</m:t>
                        </m:r>
                      </m:sub>
                    </m:sSub>
                    <m:r>
                      <a:rPr lang="en-US" sz="2200" i="1">
                        <a:latin typeface="Cambria Math"/>
                      </a:rPr>
                      <m:t>)</m:t>
                    </m:r>
                  </m:oMath>
                </a14:m>
                <a:r>
                  <a:rPr lang="en-US" sz="2200" dirty="0">
                    <a:latin typeface="Times New Roman" panose="02020603050405020304" pitchFamily="18" charset="0"/>
                    <a:cs typeface="Times New Roman" panose="02020603050405020304" pitchFamily="18" charset="0"/>
                  </a:rPr>
                  <a:t>                                                                                                         (8.10)</a:t>
                </a:r>
              </a:p>
              <a:p>
                <a:pPr marL="0" indent="0">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200" i="1" dirty="0">
                            <a:latin typeface="Cambria Math" panose="02040503050406030204" pitchFamily="18" charset="0"/>
                          </a:rPr>
                        </m:ctrlPr>
                      </m:sSubPr>
                      <m:e>
                        <m:r>
                          <a:rPr lang="en-US" sz="2200" i="1" dirty="0">
                            <a:latin typeface="Cambria Math"/>
                          </a:rPr>
                          <m:t>𝐹</m:t>
                        </m:r>
                      </m:e>
                      <m:sub>
                        <m:r>
                          <a:rPr lang="en-US" sz="2200" i="1" dirty="0">
                            <a:latin typeface="Cambria Math"/>
                          </a:rPr>
                          <m:t>𝐵</m:t>
                        </m:r>
                      </m:sub>
                    </m:sSub>
                    <m:r>
                      <a:rPr lang="en-US" sz="2200" i="1" dirty="0">
                        <a:latin typeface="Cambria Math"/>
                      </a:rPr>
                      <m:t>=</m:t>
                    </m:r>
                    <m:sSub>
                      <m:sSubPr>
                        <m:ctrlPr>
                          <a:rPr lang="en-US" sz="2200" i="1" dirty="0">
                            <a:latin typeface="Cambria Math" panose="02040503050406030204" pitchFamily="18" charset="0"/>
                          </a:rPr>
                        </m:ctrlPr>
                      </m:sSubPr>
                      <m:e>
                        <m:r>
                          <a:rPr lang="en-US" sz="2200" i="1" dirty="0">
                            <a:latin typeface="Cambria Math"/>
                          </a:rPr>
                          <m:t>𝐹</m:t>
                        </m:r>
                      </m:e>
                      <m:sub>
                        <m:r>
                          <a:rPr lang="en-US" sz="2200" b="0" i="1" dirty="0" smtClean="0">
                            <a:latin typeface="Cambria Math" panose="02040503050406030204" pitchFamily="18" charset="0"/>
                          </a:rPr>
                          <m:t>𝐵</m:t>
                        </m:r>
                        <m:r>
                          <a:rPr lang="en-US" sz="2200" i="1" dirty="0">
                            <a:latin typeface="Cambria Math"/>
                          </a:rPr>
                          <m:t>0</m:t>
                        </m:r>
                      </m:sub>
                    </m:sSub>
                    <m:r>
                      <a:rPr lang="en-US" sz="2200" i="1" dirty="0">
                        <a:latin typeface="Cambria Math"/>
                      </a:rPr>
                      <m:t>−</m:t>
                    </m:r>
                    <m:f>
                      <m:fPr>
                        <m:ctrlPr>
                          <a:rPr lang="en-US" sz="2200" i="1" dirty="0">
                            <a:latin typeface="Cambria Math" panose="02040503050406030204" pitchFamily="18" charset="0"/>
                          </a:rPr>
                        </m:ctrlPr>
                      </m:fPr>
                      <m:num>
                        <m:r>
                          <a:rPr lang="en-US" sz="2200" i="1" dirty="0">
                            <a:latin typeface="Cambria Math"/>
                          </a:rPr>
                          <m:t>𝑏</m:t>
                        </m:r>
                      </m:num>
                      <m:den>
                        <m:r>
                          <a:rPr lang="en-US" sz="2200" i="1" dirty="0">
                            <a:latin typeface="Cambria Math"/>
                          </a:rPr>
                          <m:t>𝑎</m:t>
                        </m:r>
                      </m:den>
                    </m:f>
                    <m:sSub>
                      <m:sSubPr>
                        <m:ctrlPr>
                          <a:rPr lang="en-US" sz="2200" i="1" dirty="0">
                            <a:latin typeface="Cambria Math" panose="02040503050406030204" pitchFamily="18" charset="0"/>
                          </a:rPr>
                        </m:ctrlPr>
                      </m:sSubPr>
                      <m:e>
                        <m:sSub>
                          <m:sSubPr>
                            <m:ctrlPr>
                              <a:rPr lang="en-US" sz="2200" i="1" dirty="0">
                                <a:latin typeface="Cambria Math" panose="02040503050406030204" pitchFamily="18" charset="0"/>
                              </a:rPr>
                            </m:ctrlPr>
                          </m:sSubPr>
                          <m:e>
                            <m:r>
                              <a:rPr lang="en-US" sz="2200" i="1" dirty="0">
                                <a:latin typeface="Cambria Math"/>
                              </a:rPr>
                              <m:t>𝐹</m:t>
                            </m:r>
                          </m:e>
                          <m:sub>
                            <m:r>
                              <a:rPr lang="en-US" sz="2200" i="1" dirty="0">
                                <a:latin typeface="Cambria Math"/>
                              </a:rPr>
                              <m:t>𝐴</m:t>
                            </m:r>
                            <m:r>
                              <a:rPr lang="en-US" sz="2200" i="1" dirty="0">
                                <a:latin typeface="Cambria Math"/>
                              </a:rPr>
                              <m:t>0</m:t>
                            </m:r>
                          </m:sub>
                        </m:sSub>
                        <m:r>
                          <a:rPr lang="en-US" sz="2200" i="1" dirty="0">
                            <a:latin typeface="Cambria Math"/>
                          </a:rPr>
                          <m:t>𝑋</m:t>
                        </m:r>
                      </m:e>
                      <m:sub>
                        <m:r>
                          <a:rPr lang="en-US" sz="2200" i="1" dirty="0">
                            <a:latin typeface="Cambria Math"/>
                          </a:rPr>
                          <m:t>𝐴</m:t>
                        </m:r>
                      </m:sub>
                    </m:sSub>
                    <m:r>
                      <a:rPr lang="en-US" sz="2200" b="0" i="1" dirty="0" smtClean="0">
                        <a:latin typeface="Cambria Math" panose="02040503050406030204" pitchFamily="18" charset="0"/>
                      </a:rPr>
                      <m:t>=</m:t>
                    </m:r>
                    <m:sSub>
                      <m:sSubPr>
                        <m:ctrlPr>
                          <a:rPr lang="en-US" sz="2200" i="1" dirty="0">
                            <a:latin typeface="Cambria Math" panose="02040503050406030204" pitchFamily="18" charset="0"/>
                          </a:rPr>
                        </m:ctrlPr>
                      </m:sSubPr>
                      <m:e>
                        <m:r>
                          <a:rPr lang="en-US" sz="2200" i="1" dirty="0">
                            <a:latin typeface="Cambria Math"/>
                          </a:rPr>
                          <m:t>𝐹</m:t>
                        </m:r>
                      </m:e>
                      <m:sub>
                        <m:r>
                          <a:rPr lang="en-US" sz="2200" i="1" dirty="0">
                            <a:latin typeface="Cambria Math"/>
                          </a:rPr>
                          <m:t>𝐴</m:t>
                        </m:r>
                        <m:r>
                          <a:rPr lang="en-US" sz="2200" i="1" dirty="0">
                            <a:latin typeface="Cambria Math"/>
                          </a:rPr>
                          <m:t>0</m:t>
                        </m:r>
                      </m:sub>
                    </m:sSub>
                    <m:r>
                      <a:rPr lang="en-US" sz="2200" i="1" dirty="0">
                        <a:latin typeface="Cambria Math"/>
                      </a:rPr>
                      <m:t>(</m:t>
                    </m:r>
                    <m:sSub>
                      <m:sSubPr>
                        <m:ctrlPr>
                          <a:rPr lang="en-US" sz="2200" i="1" dirty="0">
                            <a:latin typeface="Cambria Math" panose="02040503050406030204" pitchFamily="18" charset="0"/>
                          </a:rPr>
                        </m:ctrlPr>
                      </m:sSubPr>
                      <m:e>
                        <m:r>
                          <m:rPr>
                            <m:sty m:val="p"/>
                          </m:rPr>
                          <a:rPr lang="el-GR" sz="2200" i="1" dirty="0">
                            <a:latin typeface="Cambria Math"/>
                            <a:ea typeface="Cambria Math"/>
                          </a:rPr>
                          <m:t>Φ</m:t>
                        </m:r>
                      </m:e>
                      <m:sub>
                        <m:r>
                          <a:rPr lang="en-US" sz="2200" i="1" dirty="0">
                            <a:latin typeface="Cambria Math"/>
                          </a:rPr>
                          <m:t>𝐵</m:t>
                        </m:r>
                      </m:sub>
                    </m:sSub>
                    <m:r>
                      <a:rPr lang="en-US" sz="2200" i="1" dirty="0">
                        <a:latin typeface="Cambria Math"/>
                      </a:rPr>
                      <m:t>−</m:t>
                    </m:r>
                    <m:f>
                      <m:fPr>
                        <m:ctrlPr>
                          <a:rPr lang="en-US" sz="2200" i="1" dirty="0">
                            <a:latin typeface="Cambria Math" panose="02040503050406030204" pitchFamily="18" charset="0"/>
                          </a:rPr>
                        </m:ctrlPr>
                      </m:fPr>
                      <m:num>
                        <m:r>
                          <a:rPr lang="en-US" sz="2200" i="1" dirty="0">
                            <a:latin typeface="Cambria Math"/>
                          </a:rPr>
                          <m:t>𝑏</m:t>
                        </m:r>
                      </m:num>
                      <m:den>
                        <m:r>
                          <a:rPr lang="en-US" sz="2200" i="1" dirty="0">
                            <a:latin typeface="Cambria Math"/>
                          </a:rPr>
                          <m:t>𝑎</m:t>
                        </m:r>
                      </m:den>
                    </m:f>
                    <m:sSub>
                      <m:sSubPr>
                        <m:ctrlPr>
                          <a:rPr lang="en-US" sz="2200" i="1" dirty="0">
                            <a:latin typeface="Cambria Math" panose="02040503050406030204" pitchFamily="18" charset="0"/>
                          </a:rPr>
                        </m:ctrlPr>
                      </m:sSubPr>
                      <m:e>
                        <m:r>
                          <a:rPr lang="en-US" sz="2200" i="1" dirty="0">
                            <a:latin typeface="Cambria Math"/>
                          </a:rPr>
                          <m:t>𝑋</m:t>
                        </m:r>
                      </m:e>
                      <m:sub>
                        <m:r>
                          <a:rPr lang="en-US" sz="2200" i="1" dirty="0">
                            <a:latin typeface="Cambria Math"/>
                          </a:rPr>
                          <m:t>𝐴</m:t>
                        </m:r>
                      </m:sub>
                    </m:sSub>
                    <m:r>
                      <a:rPr lang="en-US" sz="2200" i="1" dirty="0">
                        <a:latin typeface="Cambria Math"/>
                      </a:rPr>
                      <m:t>)</m:t>
                    </m:r>
                  </m:oMath>
                </a14:m>
                <a:r>
                  <a:rPr lang="en-US" sz="2200" dirty="0">
                    <a:latin typeface="Times New Roman" panose="02020603050405020304" pitchFamily="18" charset="0"/>
                    <a:cs typeface="Times New Roman" panose="02020603050405020304" pitchFamily="18" charset="0"/>
                  </a:rPr>
                  <a:t>                                                                        (8.11)</a:t>
                </a:r>
              </a:p>
              <a:p>
                <a:pPr marL="0" indent="0">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200" i="1" dirty="0">
                            <a:latin typeface="Cambria Math" panose="02040503050406030204" pitchFamily="18" charset="0"/>
                          </a:rPr>
                        </m:ctrlPr>
                      </m:sSubPr>
                      <m:e>
                        <m:r>
                          <a:rPr lang="en-US" sz="2200" i="1" dirty="0">
                            <a:latin typeface="Cambria Math"/>
                          </a:rPr>
                          <m:t>𝐹</m:t>
                        </m:r>
                      </m:e>
                      <m:sub>
                        <m:r>
                          <a:rPr lang="en-US" sz="2200" i="1" dirty="0">
                            <a:latin typeface="Cambria Math"/>
                          </a:rPr>
                          <m:t>𝐶</m:t>
                        </m:r>
                      </m:sub>
                    </m:sSub>
                    <m:r>
                      <a:rPr lang="en-US" sz="2200" i="1" dirty="0">
                        <a:latin typeface="Cambria Math"/>
                      </a:rPr>
                      <m:t>=</m:t>
                    </m:r>
                    <m:sSub>
                      <m:sSubPr>
                        <m:ctrlPr>
                          <a:rPr lang="en-US" sz="2200" i="1" dirty="0">
                            <a:latin typeface="Cambria Math" panose="02040503050406030204" pitchFamily="18" charset="0"/>
                          </a:rPr>
                        </m:ctrlPr>
                      </m:sSubPr>
                      <m:e>
                        <m:r>
                          <a:rPr lang="en-US" sz="2200" i="1" dirty="0">
                            <a:latin typeface="Cambria Math"/>
                          </a:rPr>
                          <m:t>𝐹</m:t>
                        </m:r>
                      </m:e>
                      <m:sub>
                        <m:r>
                          <a:rPr lang="en-US" sz="2200" b="0" i="1" dirty="0" smtClean="0">
                            <a:latin typeface="Cambria Math" panose="02040503050406030204" pitchFamily="18" charset="0"/>
                          </a:rPr>
                          <m:t>𝐶</m:t>
                        </m:r>
                        <m:r>
                          <a:rPr lang="en-US" sz="2200" i="1" dirty="0">
                            <a:latin typeface="Cambria Math"/>
                          </a:rPr>
                          <m:t>0</m:t>
                        </m:r>
                      </m:sub>
                    </m:sSub>
                    <m:r>
                      <a:rPr lang="en-US" sz="2200" b="0" i="1" dirty="0" smtClean="0">
                        <a:latin typeface="Cambria Math" panose="02040503050406030204" pitchFamily="18" charset="0"/>
                      </a:rPr>
                      <m:t>+</m:t>
                    </m:r>
                    <m:f>
                      <m:fPr>
                        <m:ctrlPr>
                          <a:rPr lang="en-US" sz="2200" i="1" dirty="0">
                            <a:latin typeface="Cambria Math" panose="02040503050406030204" pitchFamily="18" charset="0"/>
                          </a:rPr>
                        </m:ctrlPr>
                      </m:fPr>
                      <m:num>
                        <m:r>
                          <a:rPr lang="en-US" sz="2200" b="0" i="1" dirty="0" smtClean="0">
                            <a:latin typeface="Cambria Math" panose="02040503050406030204" pitchFamily="18" charset="0"/>
                          </a:rPr>
                          <m:t>𝑐</m:t>
                        </m:r>
                      </m:num>
                      <m:den>
                        <m:r>
                          <a:rPr lang="en-US" sz="2200" i="1" dirty="0">
                            <a:latin typeface="Cambria Math"/>
                          </a:rPr>
                          <m:t>𝑎</m:t>
                        </m:r>
                      </m:den>
                    </m:f>
                    <m:sSub>
                      <m:sSubPr>
                        <m:ctrlPr>
                          <a:rPr lang="en-US" sz="2200" i="1" dirty="0">
                            <a:latin typeface="Cambria Math" panose="02040503050406030204" pitchFamily="18" charset="0"/>
                          </a:rPr>
                        </m:ctrlPr>
                      </m:sSubPr>
                      <m:e>
                        <m:sSub>
                          <m:sSubPr>
                            <m:ctrlPr>
                              <a:rPr lang="en-US" sz="2200" i="1" dirty="0">
                                <a:latin typeface="Cambria Math" panose="02040503050406030204" pitchFamily="18" charset="0"/>
                              </a:rPr>
                            </m:ctrlPr>
                          </m:sSubPr>
                          <m:e>
                            <m:r>
                              <a:rPr lang="en-US" sz="2200" i="1" dirty="0">
                                <a:latin typeface="Cambria Math"/>
                              </a:rPr>
                              <m:t>𝐹</m:t>
                            </m:r>
                          </m:e>
                          <m:sub>
                            <m:r>
                              <a:rPr lang="en-US" sz="2200" i="1" dirty="0">
                                <a:latin typeface="Cambria Math"/>
                              </a:rPr>
                              <m:t>𝐴</m:t>
                            </m:r>
                            <m:r>
                              <a:rPr lang="en-US" sz="2200" i="1" dirty="0">
                                <a:latin typeface="Cambria Math"/>
                              </a:rPr>
                              <m:t>0</m:t>
                            </m:r>
                          </m:sub>
                        </m:sSub>
                        <m:r>
                          <a:rPr lang="en-US" sz="2200" i="1" dirty="0">
                            <a:latin typeface="Cambria Math"/>
                          </a:rPr>
                          <m:t>𝑋</m:t>
                        </m:r>
                      </m:e>
                      <m:sub>
                        <m:r>
                          <a:rPr lang="en-US" sz="2200" i="1" dirty="0">
                            <a:latin typeface="Cambria Math"/>
                          </a:rPr>
                          <m:t>𝐴</m:t>
                        </m:r>
                      </m:sub>
                    </m:sSub>
                    <m:r>
                      <a:rPr lang="en-US" sz="2200" b="0" i="1" dirty="0" smtClean="0">
                        <a:latin typeface="Cambria Math" panose="02040503050406030204" pitchFamily="18" charset="0"/>
                      </a:rPr>
                      <m:t>=</m:t>
                    </m:r>
                    <m:sSub>
                      <m:sSubPr>
                        <m:ctrlPr>
                          <a:rPr lang="en-US" sz="2200" i="1" dirty="0">
                            <a:latin typeface="Cambria Math" panose="02040503050406030204" pitchFamily="18" charset="0"/>
                          </a:rPr>
                        </m:ctrlPr>
                      </m:sSubPr>
                      <m:e>
                        <m:r>
                          <a:rPr lang="en-US" sz="2200" i="1" dirty="0">
                            <a:latin typeface="Cambria Math"/>
                          </a:rPr>
                          <m:t>𝐹</m:t>
                        </m:r>
                      </m:e>
                      <m:sub>
                        <m:r>
                          <a:rPr lang="en-US" sz="2200" i="1" dirty="0">
                            <a:latin typeface="Cambria Math"/>
                          </a:rPr>
                          <m:t>𝐴</m:t>
                        </m:r>
                        <m:r>
                          <a:rPr lang="en-US" sz="2200" i="1" dirty="0">
                            <a:latin typeface="Cambria Math"/>
                          </a:rPr>
                          <m:t>0</m:t>
                        </m:r>
                      </m:sub>
                    </m:sSub>
                    <m:r>
                      <a:rPr lang="en-US" sz="2200" i="1" dirty="0">
                        <a:latin typeface="Cambria Math"/>
                      </a:rPr>
                      <m:t>(</m:t>
                    </m:r>
                    <m:sSub>
                      <m:sSubPr>
                        <m:ctrlPr>
                          <a:rPr lang="en-US" sz="2200" i="1" dirty="0">
                            <a:latin typeface="Cambria Math" panose="02040503050406030204" pitchFamily="18" charset="0"/>
                          </a:rPr>
                        </m:ctrlPr>
                      </m:sSubPr>
                      <m:e>
                        <m:r>
                          <m:rPr>
                            <m:sty m:val="p"/>
                          </m:rPr>
                          <a:rPr lang="el-GR" sz="2200" i="1" dirty="0">
                            <a:latin typeface="Cambria Math"/>
                            <a:ea typeface="Cambria Math"/>
                          </a:rPr>
                          <m:t>Φ</m:t>
                        </m:r>
                      </m:e>
                      <m:sub>
                        <m:r>
                          <a:rPr lang="en-US" sz="2200" i="1" dirty="0">
                            <a:latin typeface="Cambria Math"/>
                            <a:ea typeface="Cambria Math"/>
                          </a:rPr>
                          <m:t>𝐶</m:t>
                        </m:r>
                      </m:sub>
                    </m:sSub>
                    <m:r>
                      <a:rPr lang="en-US" sz="2200" i="1" dirty="0">
                        <a:latin typeface="Cambria Math"/>
                      </a:rPr>
                      <m:t>+</m:t>
                    </m:r>
                    <m:f>
                      <m:fPr>
                        <m:ctrlPr>
                          <a:rPr lang="en-US" sz="2200" i="1" dirty="0">
                            <a:latin typeface="Cambria Math" panose="02040503050406030204" pitchFamily="18" charset="0"/>
                          </a:rPr>
                        </m:ctrlPr>
                      </m:fPr>
                      <m:num>
                        <m:r>
                          <a:rPr lang="en-US" sz="2200" i="1" dirty="0">
                            <a:latin typeface="Cambria Math"/>
                          </a:rPr>
                          <m:t>𝑐</m:t>
                        </m:r>
                      </m:num>
                      <m:den>
                        <m:r>
                          <a:rPr lang="en-US" sz="2200" i="1" dirty="0">
                            <a:latin typeface="Cambria Math"/>
                          </a:rPr>
                          <m:t>𝑎</m:t>
                        </m:r>
                      </m:den>
                    </m:f>
                    <m:sSub>
                      <m:sSubPr>
                        <m:ctrlPr>
                          <a:rPr lang="en-US" sz="2200" i="1" dirty="0">
                            <a:latin typeface="Cambria Math" panose="02040503050406030204" pitchFamily="18" charset="0"/>
                          </a:rPr>
                        </m:ctrlPr>
                      </m:sSubPr>
                      <m:e>
                        <m:r>
                          <a:rPr lang="en-US" sz="2200" i="1" dirty="0">
                            <a:latin typeface="Cambria Math"/>
                          </a:rPr>
                          <m:t>𝑋</m:t>
                        </m:r>
                      </m:e>
                      <m:sub>
                        <m:r>
                          <a:rPr lang="en-US" sz="2200" i="1" dirty="0">
                            <a:latin typeface="Cambria Math"/>
                          </a:rPr>
                          <m:t>𝐴</m:t>
                        </m:r>
                      </m:sub>
                    </m:sSub>
                    <m:r>
                      <a:rPr lang="en-US" sz="2200" i="1" dirty="0">
                        <a:latin typeface="Cambria Math"/>
                      </a:rPr>
                      <m:t>)</m:t>
                    </m:r>
                  </m:oMath>
                </a14:m>
                <a:r>
                  <a:rPr lang="en-US" sz="2200" dirty="0">
                    <a:latin typeface="Times New Roman" panose="02020603050405020304" pitchFamily="18" charset="0"/>
                    <a:cs typeface="Times New Roman" panose="02020603050405020304" pitchFamily="18" charset="0"/>
                  </a:rPr>
                  <a:t>                                                                         (8.12)</a:t>
                </a:r>
              </a:p>
              <a:p>
                <a:pPr marL="0" indent="0">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200" i="1" dirty="0">
                            <a:latin typeface="Cambria Math" panose="02040503050406030204" pitchFamily="18" charset="0"/>
                          </a:rPr>
                        </m:ctrlPr>
                      </m:sSubPr>
                      <m:e>
                        <m:r>
                          <a:rPr lang="en-US" sz="2200" i="1" dirty="0">
                            <a:latin typeface="Cambria Math"/>
                          </a:rPr>
                          <m:t>𝐹</m:t>
                        </m:r>
                      </m:e>
                      <m:sub>
                        <m:r>
                          <a:rPr lang="en-US" sz="2200" i="1" dirty="0">
                            <a:latin typeface="Cambria Math"/>
                          </a:rPr>
                          <m:t>𝐷</m:t>
                        </m:r>
                      </m:sub>
                    </m:sSub>
                    <m:r>
                      <a:rPr lang="en-US" sz="2200" i="1" dirty="0">
                        <a:latin typeface="Cambria Math"/>
                      </a:rPr>
                      <m:t>=</m:t>
                    </m:r>
                    <m:sSub>
                      <m:sSubPr>
                        <m:ctrlPr>
                          <a:rPr lang="en-US" sz="2200" i="1" dirty="0">
                            <a:latin typeface="Cambria Math" panose="02040503050406030204" pitchFamily="18" charset="0"/>
                          </a:rPr>
                        </m:ctrlPr>
                      </m:sSubPr>
                      <m:e>
                        <m:r>
                          <a:rPr lang="en-US" sz="2200" i="1" dirty="0">
                            <a:latin typeface="Cambria Math"/>
                          </a:rPr>
                          <m:t>𝐹</m:t>
                        </m:r>
                      </m:e>
                      <m:sub>
                        <m:r>
                          <a:rPr lang="en-US" sz="2200" b="0" i="1" dirty="0" smtClean="0">
                            <a:latin typeface="Cambria Math" panose="02040503050406030204" pitchFamily="18" charset="0"/>
                          </a:rPr>
                          <m:t>𝐶</m:t>
                        </m:r>
                        <m:r>
                          <a:rPr lang="en-US" sz="2200" i="1" dirty="0">
                            <a:latin typeface="Cambria Math"/>
                          </a:rPr>
                          <m:t>0</m:t>
                        </m:r>
                      </m:sub>
                    </m:sSub>
                    <m:r>
                      <a:rPr lang="en-US" sz="2200" b="0" i="1" dirty="0" smtClean="0">
                        <a:latin typeface="Cambria Math" panose="02040503050406030204" pitchFamily="18" charset="0"/>
                      </a:rPr>
                      <m:t>+</m:t>
                    </m:r>
                    <m:f>
                      <m:fPr>
                        <m:ctrlPr>
                          <a:rPr lang="en-US" sz="2200" i="1" dirty="0">
                            <a:latin typeface="Cambria Math" panose="02040503050406030204" pitchFamily="18" charset="0"/>
                          </a:rPr>
                        </m:ctrlPr>
                      </m:fPr>
                      <m:num>
                        <m:r>
                          <a:rPr lang="en-US" sz="2200" b="0" i="1" dirty="0" smtClean="0">
                            <a:latin typeface="Cambria Math" panose="02040503050406030204" pitchFamily="18" charset="0"/>
                          </a:rPr>
                          <m:t>𝑑</m:t>
                        </m:r>
                      </m:num>
                      <m:den>
                        <m:r>
                          <a:rPr lang="en-US" sz="2200" i="1" dirty="0">
                            <a:latin typeface="Cambria Math"/>
                          </a:rPr>
                          <m:t>𝑎</m:t>
                        </m:r>
                      </m:den>
                    </m:f>
                    <m:sSub>
                      <m:sSubPr>
                        <m:ctrlPr>
                          <a:rPr lang="en-US" sz="2200" i="1" dirty="0">
                            <a:latin typeface="Cambria Math" panose="02040503050406030204" pitchFamily="18" charset="0"/>
                          </a:rPr>
                        </m:ctrlPr>
                      </m:sSubPr>
                      <m:e>
                        <m:sSub>
                          <m:sSubPr>
                            <m:ctrlPr>
                              <a:rPr lang="en-US" sz="2200" i="1" dirty="0">
                                <a:latin typeface="Cambria Math" panose="02040503050406030204" pitchFamily="18" charset="0"/>
                              </a:rPr>
                            </m:ctrlPr>
                          </m:sSubPr>
                          <m:e>
                            <m:r>
                              <a:rPr lang="en-US" sz="2200" i="1" dirty="0">
                                <a:latin typeface="Cambria Math"/>
                              </a:rPr>
                              <m:t>𝐹</m:t>
                            </m:r>
                          </m:e>
                          <m:sub>
                            <m:r>
                              <a:rPr lang="en-US" sz="2200" i="1" dirty="0">
                                <a:latin typeface="Cambria Math"/>
                              </a:rPr>
                              <m:t>𝐴</m:t>
                            </m:r>
                            <m:r>
                              <a:rPr lang="en-US" sz="2200" i="1" dirty="0">
                                <a:latin typeface="Cambria Math"/>
                              </a:rPr>
                              <m:t>0</m:t>
                            </m:r>
                          </m:sub>
                        </m:sSub>
                        <m:r>
                          <a:rPr lang="en-US" sz="2200" i="1" dirty="0">
                            <a:latin typeface="Cambria Math"/>
                          </a:rPr>
                          <m:t>𝑋</m:t>
                        </m:r>
                      </m:e>
                      <m:sub>
                        <m:r>
                          <a:rPr lang="en-US" sz="2200" i="1" dirty="0">
                            <a:latin typeface="Cambria Math"/>
                          </a:rPr>
                          <m:t>𝐴</m:t>
                        </m:r>
                      </m:sub>
                    </m:sSub>
                    <m:r>
                      <a:rPr lang="en-US" sz="2200" b="0" i="1" dirty="0" smtClean="0">
                        <a:latin typeface="Cambria Math" panose="02040503050406030204" pitchFamily="18" charset="0"/>
                      </a:rPr>
                      <m:t>=</m:t>
                    </m:r>
                    <m:sSub>
                      <m:sSubPr>
                        <m:ctrlPr>
                          <a:rPr lang="en-US" sz="2200" i="1" dirty="0">
                            <a:latin typeface="Cambria Math" panose="02040503050406030204" pitchFamily="18" charset="0"/>
                          </a:rPr>
                        </m:ctrlPr>
                      </m:sSubPr>
                      <m:e>
                        <m:r>
                          <a:rPr lang="en-US" sz="2200" i="1" dirty="0">
                            <a:latin typeface="Cambria Math"/>
                          </a:rPr>
                          <m:t>𝐹</m:t>
                        </m:r>
                      </m:e>
                      <m:sub>
                        <m:r>
                          <a:rPr lang="en-US" sz="2200" i="1" dirty="0">
                            <a:latin typeface="Cambria Math"/>
                          </a:rPr>
                          <m:t>𝐴</m:t>
                        </m:r>
                        <m:r>
                          <a:rPr lang="en-US" sz="2200" i="1" dirty="0">
                            <a:latin typeface="Cambria Math"/>
                          </a:rPr>
                          <m:t>0</m:t>
                        </m:r>
                      </m:sub>
                    </m:sSub>
                    <m:r>
                      <a:rPr lang="en-US" sz="2200" i="1" dirty="0">
                        <a:latin typeface="Cambria Math"/>
                      </a:rPr>
                      <m:t>(</m:t>
                    </m:r>
                    <m:sSub>
                      <m:sSubPr>
                        <m:ctrlPr>
                          <a:rPr lang="en-US" sz="2200" i="1" dirty="0">
                            <a:latin typeface="Cambria Math" panose="02040503050406030204" pitchFamily="18" charset="0"/>
                          </a:rPr>
                        </m:ctrlPr>
                      </m:sSubPr>
                      <m:e>
                        <m:r>
                          <m:rPr>
                            <m:sty m:val="p"/>
                          </m:rPr>
                          <a:rPr lang="el-GR" sz="2200" i="1" dirty="0">
                            <a:latin typeface="Cambria Math"/>
                            <a:ea typeface="Cambria Math"/>
                          </a:rPr>
                          <m:t>Φ</m:t>
                        </m:r>
                      </m:e>
                      <m:sub>
                        <m:r>
                          <a:rPr lang="en-US" sz="2200" i="1" dirty="0">
                            <a:latin typeface="Cambria Math"/>
                            <a:ea typeface="Cambria Math"/>
                          </a:rPr>
                          <m:t>𝐷</m:t>
                        </m:r>
                      </m:sub>
                    </m:sSub>
                    <m:r>
                      <a:rPr lang="en-US" sz="2200" i="1" dirty="0">
                        <a:latin typeface="Cambria Math"/>
                      </a:rPr>
                      <m:t>+</m:t>
                    </m:r>
                    <m:f>
                      <m:fPr>
                        <m:ctrlPr>
                          <a:rPr lang="en-US" sz="2200" i="1" dirty="0">
                            <a:latin typeface="Cambria Math" panose="02040503050406030204" pitchFamily="18" charset="0"/>
                          </a:rPr>
                        </m:ctrlPr>
                      </m:fPr>
                      <m:num>
                        <m:r>
                          <a:rPr lang="en-US" sz="2200" i="1" dirty="0">
                            <a:latin typeface="Cambria Math"/>
                          </a:rPr>
                          <m:t>𝑑</m:t>
                        </m:r>
                      </m:num>
                      <m:den>
                        <m:r>
                          <a:rPr lang="en-US" sz="2200" i="1" dirty="0">
                            <a:latin typeface="Cambria Math"/>
                          </a:rPr>
                          <m:t>𝑎</m:t>
                        </m:r>
                      </m:den>
                    </m:f>
                    <m:sSub>
                      <m:sSubPr>
                        <m:ctrlPr>
                          <a:rPr lang="en-US" sz="2200" i="1" dirty="0">
                            <a:latin typeface="Cambria Math" panose="02040503050406030204" pitchFamily="18" charset="0"/>
                          </a:rPr>
                        </m:ctrlPr>
                      </m:sSubPr>
                      <m:e>
                        <m:r>
                          <a:rPr lang="en-US" sz="2200" i="1" dirty="0">
                            <a:latin typeface="Cambria Math"/>
                          </a:rPr>
                          <m:t>𝑋</m:t>
                        </m:r>
                      </m:e>
                      <m:sub>
                        <m:r>
                          <a:rPr lang="en-US" sz="2200" i="1" dirty="0">
                            <a:latin typeface="Cambria Math"/>
                          </a:rPr>
                          <m:t>𝐴</m:t>
                        </m:r>
                      </m:sub>
                    </m:sSub>
                    <m:r>
                      <a:rPr lang="en-US" sz="2200" i="1" dirty="0">
                        <a:latin typeface="Cambria Math"/>
                      </a:rPr>
                      <m:t>)</m:t>
                    </m:r>
                  </m:oMath>
                </a14:m>
                <a:r>
                  <a:rPr lang="en-US" sz="2200" dirty="0">
                    <a:latin typeface="Times New Roman" panose="02020603050405020304" pitchFamily="18" charset="0"/>
                    <a:cs typeface="Times New Roman" panose="02020603050405020304" pitchFamily="18" charset="0"/>
                  </a:rPr>
                  <a:t>                                                                         (8.13)</a:t>
                </a:r>
              </a:p>
              <a:p>
                <a:pPr marL="0" indent="0">
                  <a:buNone/>
                </a:pPr>
                <a14:m>
                  <m:oMath xmlns:m="http://schemas.openxmlformats.org/officeDocument/2006/math">
                    <m:sSub>
                      <m:sSubPr>
                        <m:ctrlPr>
                          <a:rPr lang="en-US" sz="2200" i="1">
                            <a:latin typeface="Cambria Math" panose="02040503050406030204" pitchFamily="18" charset="0"/>
                          </a:rPr>
                        </m:ctrlPr>
                      </m:sSubPr>
                      <m:e>
                        <m:r>
                          <m:rPr>
                            <m:sty m:val="p"/>
                          </m:rPr>
                          <a:rPr lang="el-GR" sz="2200">
                            <a:latin typeface="Cambria Math"/>
                            <a:ea typeface="Cambria Math"/>
                          </a:rPr>
                          <m:t>Φ</m:t>
                        </m:r>
                      </m:e>
                      <m:sub>
                        <m:r>
                          <m:rPr>
                            <m:sty m:val="p"/>
                          </m:rPr>
                          <a:rPr lang="en-US" sz="2200">
                            <a:latin typeface="Cambria Math" panose="02040503050406030204" pitchFamily="18" charset="0"/>
                            <a:ea typeface="Cambria Math"/>
                          </a:rPr>
                          <m:t>i</m:t>
                        </m:r>
                      </m:sub>
                    </m:sSub>
                    <m:r>
                      <a:rPr lang="en-US" sz="2200">
                        <a:latin typeface="Cambria Math"/>
                      </a:rPr>
                      <m:t>=</m:t>
                    </m:r>
                    <m:f>
                      <m:fPr>
                        <m:ctrlPr>
                          <a:rPr lang="en-US" sz="2200" i="1">
                            <a:latin typeface="Cambria Math" panose="02040503050406030204" pitchFamily="18" charset="0"/>
                          </a:rPr>
                        </m:ctrlPr>
                      </m:fPr>
                      <m:num>
                        <m:sSub>
                          <m:sSubPr>
                            <m:ctrlPr>
                              <a:rPr lang="en-US" sz="2200" i="1">
                                <a:latin typeface="Cambria Math" panose="02040503050406030204" pitchFamily="18" charset="0"/>
                              </a:rPr>
                            </m:ctrlPr>
                          </m:sSubPr>
                          <m:e>
                            <m:r>
                              <m:rPr>
                                <m:sty m:val="p"/>
                              </m:rPr>
                              <a:rPr lang="en-US" sz="2200">
                                <a:latin typeface="Cambria Math"/>
                              </a:rPr>
                              <m:t>F</m:t>
                            </m:r>
                          </m:e>
                          <m:sub>
                            <m:r>
                              <m:rPr>
                                <m:sty m:val="p"/>
                              </m:rPr>
                              <a:rPr lang="en-US" sz="2200">
                                <a:latin typeface="Cambria Math" panose="02040503050406030204" pitchFamily="18" charset="0"/>
                              </a:rPr>
                              <m:t>i</m:t>
                            </m:r>
                            <m:r>
                              <a:rPr lang="en-US" sz="2200">
                                <a:latin typeface="Cambria Math"/>
                              </a:rPr>
                              <m:t>0</m:t>
                            </m:r>
                          </m:sub>
                        </m:sSub>
                      </m:num>
                      <m:den>
                        <m:sSub>
                          <m:sSubPr>
                            <m:ctrlPr>
                              <a:rPr lang="en-US" sz="2200" i="1">
                                <a:latin typeface="Cambria Math" panose="02040503050406030204" pitchFamily="18" charset="0"/>
                              </a:rPr>
                            </m:ctrlPr>
                          </m:sSubPr>
                          <m:e>
                            <m:r>
                              <m:rPr>
                                <m:sty m:val="p"/>
                              </m:rPr>
                              <a:rPr lang="en-US" sz="2200">
                                <a:latin typeface="Cambria Math"/>
                              </a:rPr>
                              <m:t>F</m:t>
                            </m:r>
                          </m:e>
                          <m:sub>
                            <m:r>
                              <m:rPr>
                                <m:sty m:val="p"/>
                              </m:rPr>
                              <a:rPr lang="en-US" sz="2200">
                                <a:latin typeface="Cambria Math"/>
                              </a:rPr>
                              <m:t>A</m:t>
                            </m:r>
                            <m:r>
                              <a:rPr lang="en-US" sz="2200">
                                <a:latin typeface="Cambria Math"/>
                              </a:rPr>
                              <m:t>0</m:t>
                            </m:r>
                          </m:sub>
                        </m:sSub>
                      </m:den>
                    </m:f>
                  </m:oMath>
                </a14:m>
                <a:r>
                  <a:rPr lang="en-US" sz="2200" dirty="0">
                    <a:latin typeface="Times New Roman" panose="02020603050405020304" pitchFamily="18" charset="0"/>
                    <a:cs typeface="Times New Roman" panose="02020603050405020304" pitchFamily="18" charset="0"/>
                  </a:rPr>
                  <a:t>                                                                                                                            </a:t>
                </a:r>
                <a:r>
                  <a:rPr lang="en-US" sz="2200" dirty="0">
                    <a:solidFill>
                      <a:schemeClr val="tx2"/>
                    </a:solidFill>
                    <a:latin typeface="Times New Roman" panose="02020603050405020304" pitchFamily="18" charset="0"/>
                    <a:cs typeface="Times New Roman" panose="02020603050405020304" pitchFamily="18" charset="0"/>
                  </a:rPr>
                  <a:t>(8.14)</a:t>
                </a: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solidFill>
                    <a:schemeClr val="tx2"/>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E1267DF-DC01-9A05-C7DE-5F54C26500A0}"/>
                  </a:ext>
                </a:extLst>
              </p:cNvPr>
              <p:cNvSpPr>
                <a:spLocks noGrp="1" noRot="1" noChangeAspect="1" noMove="1" noResize="1" noEditPoints="1" noAdjustHandles="1" noChangeArrowheads="1" noChangeShapeType="1" noTextEdit="1"/>
              </p:cNvSpPr>
              <p:nvPr>
                <p:ph idx="1"/>
              </p:nvPr>
            </p:nvSpPr>
            <p:spPr>
              <a:xfrm>
                <a:off x="278296" y="496347"/>
                <a:ext cx="11757630" cy="5629819"/>
              </a:xfrm>
              <a:blipFill>
                <a:blip r:embed="rId2"/>
                <a:stretch>
                  <a:fillRect l="-3631" t="-649"/>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14F4B4CA-B9CB-C157-19F7-9F591F6D6F4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4E1CB3EF-6375-0C47-E668-FE46650524B8}"/>
              </a:ext>
            </a:extLst>
          </p:cNvPr>
          <p:cNvCxnSpPr>
            <a:cxnSpLocks/>
          </p:cNvCxnSpPr>
          <p:nvPr/>
        </p:nvCxnSpPr>
        <p:spPr>
          <a:xfrm>
            <a:off x="-69574" y="531092"/>
            <a:ext cx="12384157"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0400EAD-2A77-9B6C-1C67-F54F95FF2A4C}"/>
              </a:ext>
            </a:extLst>
          </p:cNvPr>
          <p:cNvCxnSpPr>
            <a:cxnSpLocks/>
          </p:cNvCxnSpPr>
          <p:nvPr/>
        </p:nvCxnSpPr>
        <p:spPr>
          <a:xfrm>
            <a:off x="-69574" y="6361652"/>
            <a:ext cx="123841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928ED84-9F38-87ED-0C4D-F29349C48A9B}"/>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3">
            <p14:nvContentPartPr>
              <p14:cNvPr id="72" name="Ink 71">
                <a:extLst>
                  <a:ext uri="{FF2B5EF4-FFF2-40B4-BE49-F238E27FC236}">
                    <a16:creationId xmlns:a16="http://schemas.microsoft.com/office/drawing/2014/main" id="{CE364186-504B-6CC4-FFDC-A00C65D73783}"/>
                  </a:ext>
                </a:extLst>
              </p14:cNvPr>
              <p14:cNvContentPartPr/>
              <p14:nvPr/>
            </p14:nvContentPartPr>
            <p14:xfrm>
              <a:off x="-1232609" y="1808812"/>
              <a:ext cx="360" cy="360"/>
            </p14:xfrm>
          </p:contentPart>
        </mc:Choice>
        <mc:Fallback xmlns="">
          <p:pic>
            <p:nvPicPr>
              <p:cNvPr id="72" name="Ink 71">
                <a:extLst>
                  <a:ext uri="{FF2B5EF4-FFF2-40B4-BE49-F238E27FC236}">
                    <a16:creationId xmlns:a16="http://schemas.microsoft.com/office/drawing/2014/main" id="{CE364186-504B-6CC4-FFDC-A00C65D73783}"/>
                  </a:ext>
                </a:extLst>
              </p:cNvPr>
              <p:cNvPicPr/>
              <p:nvPr/>
            </p:nvPicPr>
            <p:blipFill>
              <a:blip r:embed="rId4"/>
              <a:stretch>
                <a:fillRect/>
              </a:stretch>
            </p:blipFill>
            <p:spPr>
              <a:xfrm>
                <a:off x="-1241609" y="1799812"/>
                <a:ext cx="18000" cy="18000"/>
              </a:xfrm>
              <a:prstGeom prst="rect">
                <a:avLst/>
              </a:prstGeom>
            </p:spPr>
          </p:pic>
        </mc:Fallback>
      </mc:AlternateContent>
    </p:spTree>
    <p:extLst>
      <p:ext uri="{BB962C8B-B14F-4D97-AF65-F5344CB8AC3E}">
        <p14:creationId xmlns:p14="http://schemas.microsoft.com/office/powerpoint/2010/main" val="20912905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86395-F852-7034-EFF5-191A6AF0E8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2B279A-D154-735D-0197-E3E47B67037B}"/>
              </a:ext>
            </a:extLst>
          </p:cNvPr>
          <p:cNvSpPr>
            <a:spLocks noGrp="1"/>
          </p:cNvSpPr>
          <p:nvPr>
            <p:ph type="title"/>
          </p:nvPr>
        </p:nvSpPr>
        <p:spPr>
          <a:xfrm>
            <a:off x="609600" y="145515"/>
            <a:ext cx="10972800" cy="457198"/>
          </a:xfrm>
        </p:spPr>
        <p:txBody>
          <a:bodyPr>
            <a:noAutofit/>
          </a:bodyPr>
          <a:lstStyle/>
          <a:p>
            <a:pPr marL="82296" algn="just"/>
            <a:r>
              <a:rPr lang="en-US" sz="3200" b="1" dirty="0">
                <a:latin typeface="Times New Roman" panose="02020603050405020304" pitchFamily="18" charset="0"/>
                <a:ea typeface="Tahoma" pitchFamily="34"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6D68955-E045-A082-588D-44D4600581A6}"/>
                  </a:ext>
                </a:extLst>
              </p:cNvPr>
              <p:cNvSpPr>
                <a:spLocks noGrp="1"/>
              </p:cNvSpPr>
              <p:nvPr>
                <p:ph idx="1"/>
              </p:nvPr>
            </p:nvSpPr>
            <p:spPr>
              <a:xfrm>
                <a:off x="368108" y="629218"/>
                <a:ext cx="11727814" cy="5496948"/>
              </a:xfrm>
            </p:spPr>
            <p:txBody>
              <a:bodyPr>
                <a:noAutofit/>
              </a:bodyPr>
              <a:lstStyle/>
              <a:p>
                <a:pPr marL="0" indent="0">
                  <a:lnSpc>
                    <a:spcPct val="120000"/>
                  </a:lnSpc>
                  <a:buNone/>
                </a:pPr>
                <a:r>
                  <a:rPr lang="en-US" sz="2400" dirty="0">
                    <a:latin typeface="Times New Roman" panose="02020603050405020304" pitchFamily="18" charset="0"/>
                    <a:cs typeface="Times New Roman" panose="02020603050405020304" pitchFamily="18" charset="0"/>
                  </a:rPr>
                  <a:t>For species A, </a:t>
                </a:r>
                <a14:m>
                  <m:oMath xmlns:m="http://schemas.openxmlformats.org/officeDocument/2006/math">
                    <m:sSub>
                      <m:sSubPr>
                        <m:ctrlPr>
                          <a:rPr lang="en-US" sz="2400" i="1">
                            <a:latin typeface="Cambria Math" panose="02040503050406030204" pitchFamily="18" charset="0"/>
                          </a:rPr>
                        </m:ctrlPr>
                      </m:sSubPr>
                      <m:e>
                        <m:r>
                          <m:rPr>
                            <m:sty m:val="p"/>
                          </m:rPr>
                          <a:rPr lang="el-GR" sz="2400">
                            <a:latin typeface="Cambria Math"/>
                            <a:ea typeface="Cambria Math"/>
                          </a:rPr>
                          <m:t>Φ</m:t>
                        </m:r>
                      </m:e>
                      <m:sub>
                        <m:r>
                          <m:rPr>
                            <m:sty m:val="p"/>
                          </m:rPr>
                          <a:rPr lang="en-US" sz="2400" b="0" i="0" smtClean="0">
                            <a:latin typeface="Cambria Math" panose="02040503050406030204" pitchFamily="18" charset="0"/>
                            <a:ea typeface="Cambria Math"/>
                          </a:rPr>
                          <m:t>A</m:t>
                        </m:r>
                      </m:sub>
                    </m:sSub>
                    <m:r>
                      <a:rPr lang="en-US" sz="2400">
                        <a:latin typeface="Cambria Math"/>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b="0" i="0" smtClean="0">
                                <a:latin typeface="Cambria Math" panose="02040503050406030204" pitchFamily="18" charset="0"/>
                              </a:rPr>
                              <m:t>A</m:t>
                            </m:r>
                            <m:r>
                              <a:rPr lang="en-US" sz="2400">
                                <a:latin typeface="Cambria Math"/>
                              </a:rPr>
                              <m:t>0</m:t>
                            </m:r>
                          </m:sub>
                        </m:sSub>
                      </m:num>
                      <m:den>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a:rPr>
                              <m:t>A</m:t>
                            </m:r>
                            <m:r>
                              <a:rPr lang="en-US" sz="2400">
                                <a:latin typeface="Cambria Math"/>
                              </a:rPr>
                              <m:t>0</m:t>
                            </m:r>
                          </m:sub>
                        </m:sSub>
                      </m:den>
                    </m:f>
                  </m:oMath>
                </a14:m>
                <a:r>
                  <a:rPr lang="en-US" sz="2400" dirty="0">
                    <a:latin typeface="Times New Roman" panose="02020603050405020304" pitchFamily="18" charset="0"/>
                    <a:cs typeface="Times New Roman" panose="02020603050405020304" pitchFamily="18" charset="0"/>
                  </a:rPr>
                  <a:t>=1;    for species B, </a:t>
                </a:r>
                <a14:m>
                  <m:oMath xmlns:m="http://schemas.openxmlformats.org/officeDocument/2006/math">
                    <m:sSub>
                      <m:sSubPr>
                        <m:ctrlPr>
                          <a:rPr lang="en-US" sz="2400" i="1">
                            <a:latin typeface="Cambria Math" panose="02040503050406030204" pitchFamily="18" charset="0"/>
                          </a:rPr>
                        </m:ctrlPr>
                      </m:sSubPr>
                      <m:e>
                        <m:r>
                          <m:rPr>
                            <m:sty m:val="p"/>
                          </m:rPr>
                          <a:rPr lang="el-GR" sz="2400">
                            <a:latin typeface="Cambria Math"/>
                            <a:ea typeface="Cambria Math"/>
                          </a:rPr>
                          <m:t>Φ</m:t>
                        </m:r>
                      </m:e>
                      <m:sub>
                        <m:r>
                          <m:rPr>
                            <m:sty m:val="p"/>
                          </m:rPr>
                          <a:rPr lang="en-US" sz="2400" b="0" i="0" smtClean="0">
                            <a:latin typeface="Cambria Math" panose="02040503050406030204" pitchFamily="18" charset="0"/>
                            <a:ea typeface="Cambria Math"/>
                          </a:rPr>
                          <m:t>B</m:t>
                        </m:r>
                      </m:sub>
                    </m:sSub>
                    <m:r>
                      <a:rPr lang="en-US" sz="2400">
                        <a:latin typeface="Cambria Math"/>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b="0" i="0" smtClean="0">
                                <a:latin typeface="Cambria Math" panose="02040503050406030204" pitchFamily="18" charset="0"/>
                              </a:rPr>
                              <m:t>B</m:t>
                            </m:r>
                            <m:r>
                              <a:rPr lang="en-US" sz="2400">
                                <a:latin typeface="Cambria Math"/>
                              </a:rPr>
                              <m:t>0</m:t>
                            </m:r>
                          </m:sub>
                        </m:sSub>
                      </m:num>
                      <m:den>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a:rPr>
                              <m:t>A</m:t>
                            </m:r>
                            <m:r>
                              <a:rPr lang="en-US" sz="2400">
                                <a:latin typeface="Cambria Math"/>
                              </a:rPr>
                              <m:t>0</m:t>
                            </m:r>
                          </m:sub>
                        </m:sSub>
                      </m:den>
                    </m:f>
                  </m:oMath>
                </a14:m>
                <a:r>
                  <a:rPr lang="en-US" sz="2400" dirty="0">
                    <a:latin typeface="Times New Roman" panose="02020603050405020304" pitchFamily="18" charset="0"/>
                    <a:cs typeface="Times New Roman" panose="02020603050405020304" pitchFamily="18" charset="0"/>
                  </a:rPr>
                  <a:t> ; for species C, </a:t>
                </a:r>
                <a14:m>
                  <m:oMath xmlns:m="http://schemas.openxmlformats.org/officeDocument/2006/math">
                    <m:sSub>
                      <m:sSubPr>
                        <m:ctrlPr>
                          <a:rPr lang="en-US" sz="2400" i="1">
                            <a:latin typeface="Cambria Math" panose="02040503050406030204" pitchFamily="18" charset="0"/>
                          </a:rPr>
                        </m:ctrlPr>
                      </m:sSubPr>
                      <m:e>
                        <m:r>
                          <m:rPr>
                            <m:sty m:val="p"/>
                          </m:rPr>
                          <a:rPr lang="el-GR" sz="2400">
                            <a:latin typeface="Cambria Math"/>
                            <a:ea typeface="Cambria Math"/>
                          </a:rPr>
                          <m:t>Φ</m:t>
                        </m:r>
                      </m:e>
                      <m:sub>
                        <m:r>
                          <m:rPr>
                            <m:sty m:val="p"/>
                          </m:rPr>
                          <a:rPr lang="en-US" sz="2400" b="0" i="0" smtClean="0">
                            <a:latin typeface="Cambria Math" panose="02040503050406030204" pitchFamily="18" charset="0"/>
                            <a:ea typeface="Cambria Math"/>
                          </a:rPr>
                          <m:t>C</m:t>
                        </m:r>
                      </m:sub>
                    </m:sSub>
                    <m:r>
                      <a:rPr lang="en-US" sz="2400">
                        <a:latin typeface="Cambria Math"/>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b="0" i="0" smtClean="0">
                                <a:latin typeface="Cambria Math" panose="02040503050406030204" pitchFamily="18" charset="0"/>
                              </a:rPr>
                              <m:t>C</m:t>
                            </m:r>
                            <m:r>
                              <a:rPr lang="en-US" sz="2400">
                                <a:latin typeface="Cambria Math"/>
                              </a:rPr>
                              <m:t>0</m:t>
                            </m:r>
                          </m:sub>
                        </m:sSub>
                      </m:num>
                      <m:den>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a:rPr>
                              <m:t>A</m:t>
                            </m:r>
                            <m:r>
                              <a:rPr lang="en-US" sz="2400">
                                <a:latin typeface="Cambria Math"/>
                              </a:rPr>
                              <m:t>0</m:t>
                            </m:r>
                          </m:sub>
                        </m:sSub>
                      </m:den>
                    </m:f>
                  </m:oMath>
                </a14:m>
                <a:r>
                  <a:rPr lang="en-US" sz="2400" dirty="0">
                    <a:latin typeface="Times New Roman" panose="02020603050405020304" pitchFamily="18" charset="0"/>
                    <a:cs typeface="Times New Roman" panose="02020603050405020304" pitchFamily="18" charset="0"/>
                  </a:rPr>
                  <a:t>; and for species D, </a:t>
                </a:r>
                <a14:m>
                  <m:oMath xmlns:m="http://schemas.openxmlformats.org/officeDocument/2006/math">
                    <m:sSub>
                      <m:sSubPr>
                        <m:ctrlPr>
                          <a:rPr lang="en-US" sz="2400" i="1">
                            <a:latin typeface="Cambria Math" panose="02040503050406030204" pitchFamily="18" charset="0"/>
                          </a:rPr>
                        </m:ctrlPr>
                      </m:sSubPr>
                      <m:e>
                        <m:r>
                          <m:rPr>
                            <m:sty m:val="p"/>
                          </m:rPr>
                          <a:rPr lang="el-GR" sz="2400">
                            <a:latin typeface="Cambria Math"/>
                            <a:ea typeface="Cambria Math"/>
                          </a:rPr>
                          <m:t>Φ</m:t>
                        </m:r>
                      </m:e>
                      <m:sub>
                        <m:r>
                          <m:rPr>
                            <m:sty m:val="p"/>
                          </m:rPr>
                          <a:rPr lang="en-US" sz="2400" b="0" i="0" smtClean="0">
                            <a:latin typeface="Cambria Math" panose="02040503050406030204" pitchFamily="18" charset="0"/>
                            <a:ea typeface="Cambria Math"/>
                          </a:rPr>
                          <m:t>D</m:t>
                        </m:r>
                      </m:sub>
                    </m:sSub>
                    <m:r>
                      <a:rPr lang="en-US" sz="2400">
                        <a:latin typeface="Cambria Math"/>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b="0" i="0" smtClean="0">
                                <a:latin typeface="Cambria Math" panose="02040503050406030204" pitchFamily="18" charset="0"/>
                              </a:rPr>
                              <m:t>D</m:t>
                            </m:r>
                            <m:r>
                              <a:rPr lang="en-US" sz="2400">
                                <a:latin typeface="Cambria Math"/>
                              </a:rPr>
                              <m:t>0</m:t>
                            </m:r>
                          </m:sub>
                        </m:sSub>
                      </m:num>
                      <m:den>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a:rPr>
                              <m:t>A</m:t>
                            </m:r>
                            <m:r>
                              <a:rPr lang="en-US" sz="2400">
                                <a:latin typeface="Cambria Math"/>
                              </a:rPr>
                              <m:t>0</m:t>
                            </m:r>
                          </m:sub>
                        </m:sSub>
                      </m:den>
                    </m:f>
                  </m:oMath>
                </a14:m>
                <a:r>
                  <a:rPr lang="en-US" sz="2400" dirty="0">
                    <a:latin typeface="Times New Roman" panose="02020603050405020304" pitchFamily="18" charset="0"/>
                    <a:cs typeface="Times New Roman" panose="02020603050405020304" pitchFamily="18" charset="0"/>
                  </a:rPr>
                  <a:t>                                                                                                                    The specific enthalpies  of species A, B, C &amp; D at  a temperature of T  are  given by:</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𝑃𝐴</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(8.15)</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𝑃𝐵</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(8.16)</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𝑃𝐶</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(8.17)</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𝐷</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𝑃𝐷</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(8.19)</a:t>
                </a:r>
              </a:p>
              <a:p>
                <a:pPr marL="0" indent="0">
                  <a:buNone/>
                </a:pPr>
                <a:endParaRPr lang="en-US" sz="2400" dirty="0">
                  <a:solidFill>
                    <a:schemeClr val="tx2"/>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6D68955-E045-A082-588D-44D4600581A6}"/>
                  </a:ext>
                </a:extLst>
              </p:cNvPr>
              <p:cNvSpPr>
                <a:spLocks noGrp="1" noRot="1" noChangeAspect="1" noMove="1" noResize="1" noEditPoints="1" noAdjustHandles="1" noChangeArrowheads="1" noChangeShapeType="1" noTextEdit="1"/>
              </p:cNvSpPr>
              <p:nvPr>
                <p:ph idx="1"/>
              </p:nvPr>
            </p:nvSpPr>
            <p:spPr>
              <a:xfrm>
                <a:off x="368108" y="629218"/>
                <a:ext cx="11727814" cy="5496948"/>
              </a:xfrm>
              <a:blipFill>
                <a:blip r:embed="rId2"/>
                <a:stretch>
                  <a:fillRect l="-780"/>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2BA01F31-F7BC-9BCA-91FB-BEFD8D36BA4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DA0DA92D-E1B6-EFF2-1A8A-4984339BDF7F}"/>
              </a:ext>
            </a:extLst>
          </p:cNvPr>
          <p:cNvCxnSpPr>
            <a:cxnSpLocks/>
          </p:cNvCxnSpPr>
          <p:nvPr/>
        </p:nvCxnSpPr>
        <p:spPr>
          <a:xfrm>
            <a:off x="-69574" y="615965"/>
            <a:ext cx="12384157"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33EDAC9-1102-0E2F-A7C4-0FB6D523B9D0}"/>
              </a:ext>
            </a:extLst>
          </p:cNvPr>
          <p:cNvCxnSpPr>
            <a:cxnSpLocks/>
          </p:cNvCxnSpPr>
          <p:nvPr/>
        </p:nvCxnSpPr>
        <p:spPr>
          <a:xfrm>
            <a:off x="-69574" y="6361652"/>
            <a:ext cx="123841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2C061CE-122D-2A64-0B90-31E92657F6F0}"/>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3">
            <p14:nvContentPartPr>
              <p14:cNvPr id="72" name="Ink 71">
                <a:extLst>
                  <a:ext uri="{FF2B5EF4-FFF2-40B4-BE49-F238E27FC236}">
                    <a16:creationId xmlns:a16="http://schemas.microsoft.com/office/drawing/2014/main" id="{2E204FAC-A3C5-D5CB-7FAA-EAD298F715D5}"/>
                  </a:ext>
                </a:extLst>
              </p14:cNvPr>
              <p14:cNvContentPartPr/>
              <p14:nvPr/>
            </p14:nvContentPartPr>
            <p14:xfrm>
              <a:off x="-1232609" y="1808812"/>
              <a:ext cx="360" cy="360"/>
            </p14:xfrm>
          </p:contentPart>
        </mc:Choice>
        <mc:Fallback xmlns="">
          <p:pic>
            <p:nvPicPr>
              <p:cNvPr id="72" name="Ink 71">
                <a:extLst>
                  <a:ext uri="{FF2B5EF4-FFF2-40B4-BE49-F238E27FC236}">
                    <a16:creationId xmlns:a16="http://schemas.microsoft.com/office/drawing/2014/main" id="{2E204FAC-A3C5-D5CB-7FAA-EAD298F715D5}"/>
                  </a:ext>
                </a:extLst>
              </p:cNvPr>
              <p:cNvPicPr/>
              <p:nvPr/>
            </p:nvPicPr>
            <p:blipFill>
              <a:blip r:embed="rId4"/>
              <a:stretch>
                <a:fillRect/>
              </a:stretch>
            </p:blipFill>
            <p:spPr>
              <a:xfrm>
                <a:off x="-1241609" y="1799812"/>
                <a:ext cx="18000" cy="18000"/>
              </a:xfrm>
              <a:prstGeom prst="rect">
                <a:avLst/>
              </a:prstGeom>
            </p:spPr>
          </p:pic>
        </mc:Fallback>
      </mc:AlternateContent>
    </p:spTree>
    <p:extLst>
      <p:ext uri="{BB962C8B-B14F-4D97-AF65-F5344CB8AC3E}">
        <p14:creationId xmlns:p14="http://schemas.microsoft.com/office/powerpoint/2010/main" val="30126060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F85A9F-5872-8C7A-90B4-CED76654AB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E6CD29-EFD1-FDC3-B83D-1336D26D3607}"/>
              </a:ext>
            </a:extLst>
          </p:cNvPr>
          <p:cNvSpPr>
            <a:spLocks noGrp="1"/>
          </p:cNvSpPr>
          <p:nvPr>
            <p:ph type="title"/>
          </p:nvPr>
        </p:nvSpPr>
        <p:spPr>
          <a:xfrm>
            <a:off x="609600" y="145515"/>
            <a:ext cx="10972800" cy="457198"/>
          </a:xfrm>
        </p:spPr>
        <p:txBody>
          <a:bodyPr>
            <a:noAutofit/>
          </a:bodyPr>
          <a:lstStyle/>
          <a:p>
            <a:pPr marL="82296" algn="just"/>
            <a:r>
              <a:rPr lang="en-US" sz="3200" b="1" dirty="0">
                <a:latin typeface="Times New Roman" panose="02020603050405020304" pitchFamily="18" charset="0"/>
                <a:ea typeface="Tahoma" pitchFamily="34"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DC9E766-A439-ED6B-06BA-0F7BE8DDE8C5}"/>
                  </a:ext>
                </a:extLst>
              </p:cNvPr>
              <p:cNvSpPr>
                <a:spLocks noGrp="1"/>
              </p:cNvSpPr>
              <p:nvPr>
                <p:ph idx="1"/>
              </p:nvPr>
            </p:nvSpPr>
            <p:spPr>
              <a:xfrm>
                <a:off x="368108" y="629218"/>
                <a:ext cx="11727814" cy="5496948"/>
              </a:xfrm>
            </p:spPr>
            <p:txBody>
              <a:bodyPr>
                <a:noAutofit/>
              </a:bodyPr>
              <a:lstStyle/>
              <a:p>
                <a:pPr marL="0" indent="0">
                  <a:lnSpc>
                    <a:spcPct val="120000"/>
                  </a:lnSpc>
                  <a:buNone/>
                </a:pPr>
                <a:r>
                  <a:rPr lang="en-US" sz="2300" dirty="0">
                    <a:latin typeface="Times New Roman" panose="02020603050405020304" pitchFamily="18" charset="0"/>
                    <a:cs typeface="Times New Roman" panose="02020603050405020304" pitchFamily="18" charset="0"/>
                  </a:rPr>
                  <a:t>By substituting equations (8.10-8.14) into equation (8.9), you get:</a:t>
                </a:r>
              </a:p>
              <a:p>
                <a:pPr marL="0" indent="0" algn="just">
                  <a:buNone/>
                </a:pPr>
                <a14:m>
                  <m:oMath xmlns:m="http://schemas.openxmlformats.org/officeDocument/2006/math">
                    <m:nary>
                      <m:naryPr>
                        <m:chr m:val="∑"/>
                        <m:ctrlPr>
                          <a:rPr lang="en-US" sz="2300" i="1">
                            <a:solidFill>
                              <a:schemeClr val="tx2"/>
                            </a:solidFill>
                            <a:latin typeface="Cambria Math" panose="02040503050406030204" pitchFamily="18" charset="0"/>
                          </a:rPr>
                        </m:ctrlPr>
                      </m:naryPr>
                      <m:sub>
                        <m:r>
                          <m:rPr>
                            <m:brk m:alnAt="23"/>
                          </m:rPr>
                          <a:rPr lang="en-US" sz="2300" i="1">
                            <a:solidFill>
                              <a:schemeClr val="tx2"/>
                            </a:solidFill>
                            <a:latin typeface="Cambria Math"/>
                          </a:rPr>
                          <m:t>𝑖</m:t>
                        </m:r>
                        <m:r>
                          <a:rPr lang="en-US" sz="2300" i="1">
                            <a:solidFill>
                              <a:schemeClr val="tx2"/>
                            </a:solidFill>
                            <a:latin typeface="Cambria Math"/>
                          </a:rPr>
                          <m:t>=1</m:t>
                        </m:r>
                      </m:sub>
                      <m:sup>
                        <m:r>
                          <a:rPr lang="en-US" sz="2300" i="1">
                            <a:solidFill>
                              <a:schemeClr val="tx2"/>
                            </a:solidFill>
                            <a:latin typeface="Cambria Math"/>
                          </a:rPr>
                          <m:t>𝑛</m:t>
                        </m:r>
                      </m:sup>
                      <m:e>
                        <m:sSub>
                          <m:sSubPr>
                            <m:ctrlPr>
                              <a:rPr lang="en-US" sz="2300" i="1">
                                <a:solidFill>
                                  <a:schemeClr val="tx2"/>
                                </a:solidFill>
                                <a:latin typeface="Cambria Math" panose="02040503050406030204" pitchFamily="18" charset="0"/>
                              </a:rPr>
                            </m:ctrlPr>
                          </m:sSubPr>
                          <m:e>
                            <m:r>
                              <a:rPr lang="en-US" sz="2300" i="1">
                                <a:solidFill>
                                  <a:schemeClr val="tx2"/>
                                </a:solidFill>
                                <a:latin typeface="Cambria Math"/>
                              </a:rPr>
                              <m:t>𝐹</m:t>
                            </m:r>
                          </m:e>
                          <m:sub>
                            <m:r>
                              <a:rPr lang="en-US" sz="2300" i="1">
                                <a:solidFill>
                                  <a:schemeClr val="tx2"/>
                                </a:solidFill>
                                <a:latin typeface="Cambria Math"/>
                              </a:rPr>
                              <m:t>𝑖</m:t>
                            </m:r>
                            <m:r>
                              <a:rPr lang="en-US" sz="2300" i="1">
                                <a:solidFill>
                                  <a:schemeClr val="tx2"/>
                                </a:solidFill>
                                <a:latin typeface="Cambria Math"/>
                              </a:rPr>
                              <m:t>0</m:t>
                            </m:r>
                          </m:sub>
                        </m:sSub>
                        <m:sSub>
                          <m:sSubPr>
                            <m:ctrlPr>
                              <a:rPr lang="en-US" sz="2300" i="1">
                                <a:solidFill>
                                  <a:schemeClr val="tx2"/>
                                </a:solidFill>
                                <a:latin typeface="Cambria Math" panose="02040503050406030204" pitchFamily="18" charset="0"/>
                              </a:rPr>
                            </m:ctrlPr>
                          </m:sSubPr>
                          <m:e>
                            <m:r>
                              <a:rPr lang="en-US" sz="2300" i="1">
                                <a:solidFill>
                                  <a:schemeClr val="tx2"/>
                                </a:solidFill>
                                <a:latin typeface="Cambria Math"/>
                              </a:rPr>
                              <m:t>𝐻</m:t>
                            </m:r>
                          </m:e>
                          <m:sub>
                            <m:r>
                              <a:rPr lang="en-US" sz="2300" i="1">
                                <a:solidFill>
                                  <a:schemeClr val="tx2"/>
                                </a:solidFill>
                                <a:latin typeface="Cambria Math"/>
                              </a:rPr>
                              <m:t>𝑖</m:t>
                            </m:r>
                            <m:r>
                              <a:rPr lang="en-US" sz="2300" i="1">
                                <a:solidFill>
                                  <a:schemeClr val="tx2"/>
                                </a:solidFill>
                                <a:latin typeface="Cambria Math"/>
                              </a:rPr>
                              <m:t>0</m:t>
                            </m:r>
                          </m:sub>
                        </m:sSub>
                      </m:e>
                    </m:nary>
                    <m:r>
                      <a:rPr lang="en-US" sz="2300" i="1">
                        <a:solidFill>
                          <a:schemeClr val="tx2"/>
                        </a:solidFill>
                        <a:latin typeface="Cambria Math"/>
                      </a:rPr>
                      <m:t>−</m:t>
                    </m:r>
                    <m:nary>
                      <m:naryPr>
                        <m:chr m:val="∑"/>
                        <m:ctrlPr>
                          <a:rPr lang="en-US" sz="2300" i="1">
                            <a:solidFill>
                              <a:schemeClr val="tx2"/>
                            </a:solidFill>
                            <a:latin typeface="Cambria Math" panose="02040503050406030204" pitchFamily="18" charset="0"/>
                          </a:rPr>
                        </m:ctrlPr>
                      </m:naryPr>
                      <m:sub>
                        <m:r>
                          <m:rPr>
                            <m:brk m:alnAt="23"/>
                          </m:rPr>
                          <a:rPr lang="en-US" sz="2300" i="1">
                            <a:solidFill>
                              <a:schemeClr val="tx2"/>
                            </a:solidFill>
                            <a:latin typeface="Cambria Math"/>
                          </a:rPr>
                          <m:t>𝑖</m:t>
                        </m:r>
                        <m:r>
                          <a:rPr lang="en-US" sz="2300" i="1">
                            <a:solidFill>
                              <a:schemeClr val="tx2"/>
                            </a:solidFill>
                            <a:latin typeface="Cambria Math"/>
                          </a:rPr>
                          <m:t>=1</m:t>
                        </m:r>
                      </m:sub>
                      <m:sup>
                        <m:r>
                          <a:rPr lang="en-US" sz="2300" i="1">
                            <a:solidFill>
                              <a:schemeClr val="tx2"/>
                            </a:solidFill>
                            <a:latin typeface="Cambria Math"/>
                          </a:rPr>
                          <m:t>𝑛</m:t>
                        </m:r>
                      </m:sup>
                      <m:e>
                        <m:sSub>
                          <m:sSubPr>
                            <m:ctrlPr>
                              <a:rPr lang="en-US" sz="2300" i="1">
                                <a:solidFill>
                                  <a:schemeClr val="tx2"/>
                                </a:solidFill>
                                <a:latin typeface="Cambria Math" panose="02040503050406030204" pitchFamily="18" charset="0"/>
                              </a:rPr>
                            </m:ctrlPr>
                          </m:sSubPr>
                          <m:e>
                            <m:r>
                              <a:rPr lang="en-US" sz="2300" i="1">
                                <a:solidFill>
                                  <a:schemeClr val="tx2"/>
                                </a:solidFill>
                                <a:latin typeface="Cambria Math"/>
                              </a:rPr>
                              <m:t>𝐹</m:t>
                            </m:r>
                          </m:e>
                          <m:sub>
                            <m:r>
                              <a:rPr lang="en-US" sz="2300" i="1">
                                <a:solidFill>
                                  <a:schemeClr val="tx2"/>
                                </a:solidFill>
                                <a:latin typeface="Cambria Math"/>
                              </a:rPr>
                              <m:t>𝑖</m:t>
                            </m:r>
                          </m:sub>
                        </m:sSub>
                        <m:sSub>
                          <m:sSubPr>
                            <m:ctrlPr>
                              <a:rPr lang="en-US" sz="2300" i="1">
                                <a:solidFill>
                                  <a:schemeClr val="tx2"/>
                                </a:solidFill>
                                <a:latin typeface="Cambria Math" panose="02040503050406030204" pitchFamily="18" charset="0"/>
                              </a:rPr>
                            </m:ctrlPr>
                          </m:sSubPr>
                          <m:e>
                            <m:r>
                              <a:rPr lang="en-US" sz="2300" i="1">
                                <a:solidFill>
                                  <a:schemeClr val="tx2"/>
                                </a:solidFill>
                                <a:latin typeface="Cambria Math"/>
                              </a:rPr>
                              <m:t>𝐻</m:t>
                            </m:r>
                          </m:e>
                          <m:sub>
                            <m:r>
                              <a:rPr lang="en-US" sz="2300" i="1">
                                <a:solidFill>
                                  <a:schemeClr val="tx2"/>
                                </a:solidFill>
                                <a:latin typeface="Cambria Math"/>
                              </a:rPr>
                              <m:t>𝑖</m:t>
                            </m:r>
                          </m:sub>
                        </m:sSub>
                      </m:e>
                    </m:nary>
                  </m:oMath>
                </a14:m>
                <a:r>
                  <a:rPr lang="en-US" sz="2300" i="1" dirty="0">
                    <a:solidFill>
                      <a:schemeClr val="tx2"/>
                    </a:solidFill>
                    <a:latin typeface="Times New Roman" panose="02020603050405020304" pitchFamily="18" charset="0"/>
                    <a:cs typeface="Times New Roman" panose="02020603050405020304" pitchFamily="18" charset="0"/>
                  </a:rPr>
                  <a:t> </a:t>
                </a:r>
              </a:p>
              <a:p>
                <a:pPr marL="0" indent="0">
                  <a:lnSpc>
                    <a:spcPct val="150000"/>
                  </a:lnSpc>
                  <a:buNone/>
                </a:pPr>
                <a:r>
                  <a:rPr lang="en-US" sz="2300" dirty="0">
                    <a:solidFill>
                      <a:schemeClr val="tx2"/>
                    </a:solidFill>
                    <a:latin typeface="Times New Roman" panose="02020603050405020304" pitchFamily="18" charset="0"/>
                    <a:cs typeface="Times New Roman" panose="02020603050405020304" pitchFamily="18" charset="0"/>
                  </a:rPr>
                  <a:t>     </a:t>
                </a:r>
                <a14:m>
                  <m:oMath xmlns:m="http://schemas.openxmlformats.org/officeDocument/2006/math">
                    <m:r>
                      <a:rPr lang="en-US" sz="2300" i="1">
                        <a:latin typeface="Cambria Math"/>
                      </a:rPr>
                      <m:t>=</m:t>
                    </m:r>
                    <m:sSub>
                      <m:sSubPr>
                        <m:ctrlPr>
                          <a:rPr lang="en-US" sz="2300" i="1">
                            <a:latin typeface="Cambria Math" panose="02040503050406030204" pitchFamily="18" charset="0"/>
                          </a:rPr>
                        </m:ctrlPr>
                      </m:sSubPr>
                      <m:e>
                        <m:r>
                          <a:rPr lang="en-US" sz="2300" i="1">
                            <a:latin typeface="Cambria Math"/>
                          </a:rPr>
                          <m:t>𝐹</m:t>
                        </m:r>
                      </m:e>
                      <m:sub>
                        <m:r>
                          <a:rPr lang="en-US" sz="2300" i="1">
                            <a:latin typeface="Cambria Math"/>
                          </a:rPr>
                          <m:t>𝐴</m:t>
                        </m:r>
                        <m:r>
                          <a:rPr lang="en-US" sz="2300" i="1">
                            <a:latin typeface="Cambria Math"/>
                          </a:rPr>
                          <m:t>0</m:t>
                        </m:r>
                      </m:sub>
                    </m:sSub>
                    <m:d>
                      <m:dPr>
                        <m:begChr m:val="["/>
                        <m:endChr m:val="]"/>
                        <m:ctrlPr>
                          <a:rPr lang="en-US" sz="2300" i="1">
                            <a:latin typeface="Cambria Math" panose="02040503050406030204" pitchFamily="18" charset="0"/>
                          </a:rPr>
                        </m:ctrlPr>
                      </m:dPr>
                      <m:e>
                        <m:d>
                          <m:dPr>
                            <m:ctrlPr>
                              <a:rPr lang="en-US" sz="2300" i="1">
                                <a:latin typeface="Cambria Math" panose="02040503050406030204" pitchFamily="18" charset="0"/>
                              </a:rPr>
                            </m:ctrlPr>
                          </m:dPr>
                          <m:e>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𝐴</m:t>
                                </m:r>
                                <m:r>
                                  <a:rPr lang="en-US" sz="2300" i="1">
                                    <a:latin typeface="Cambria Math"/>
                                  </a:rPr>
                                  <m:t>0</m:t>
                                </m:r>
                              </m:sub>
                            </m:sSub>
                            <m:r>
                              <a:rPr lang="en-US" sz="2300" i="1">
                                <a:latin typeface="Cambria Math"/>
                              </a:rPr>
                              <m:t>−</m:t>
                            </m:r>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𝐴</m:t>
                                </m:r>
                              </m:sub>
                            </m:sSub>
                          </m:e>
                        </m:d>
                        <m:r>
                          <a:rPr lang="en-US" sz="2300" i="1">
                            <a:latin typeface="Cambria Math"/>
                          </a:rPr>
                          <m:t>+</m:t>
                        </m:r>
                        <m:d>
                          <m:dPr>
                            <m:ctrlPr>
                              <a:rPr lang="en-US" sz="2300" i="1">
                                <a:latin typeface="Cambria Math" panose="02040503050406030204" pitchFamily="18" charset="0"/>
                              </a:rPr>
                            </m:ctrlPr>
                          </m:dPr>
                          <m:e>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𝐵</m:t>
                                </m:r>
                                <m:r>
                                  <a:rPr lang="en-US" sz="2300" i="1">
                                    <a:latin typeface="Cambria Math"/>
                                  </a:rPr>
                                  <m:t>0</m:t>
                                </m:r>
                              </m:sub>
                            </m:sSub>
                            <m:r>
                              <a:rPr lang="en-US" sz="2300" i="1">
                                <a:latin typeface="Cambria Math"/>
                              </a:rPr>
                              <m:t>−</m:t>
                            </m:r>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𝐵</m:t>
                                </m:r>
                              </m:sub>
                            </m:sSub>
                          </m:e>
                        </m:d>
                        <m:sSub>
                          <m:sSubPr>
                            <m:ctrlPr>
                              <a:rPr lang="en-US" sz="2300" i="1">
                                <a:latin typeface="Cambria Math" panose="02040503050406030204" pitchFamily="18" charset="0"/>
                              </a:rPr>
                            </m:ctrlPr>
                          </m:sSubPr>
                          <m:e>
                            <m:r>
                              <m:rPr>
                                <m:sty m:val="p"/>
                              </m:rPr>
                              <a:rPr lang="el-GR" sz="2300" i="1">
                                <a:latin typeface="Cambria Math"/>
                                <a:ea typeface="Cambria Math"/>
                              </a:rPr>
                              <m:t>Φ</m:t>
                            </m:r>
                          </m:e>
                          <m:sub>
                            <m:r>
                              <a:rPr lang="en-US" sz="2300" i="1">
                                <a:latin typeface="Cambria Math"/>
                              </a:rPr>
                              <m:t>𝐵</m:t>
                            </m:r>
                          </m:sub>
                        </m:sSub>
                        <m:r>
                          <a:rPr lang="en-US" sz="2300" i="1">
                            <a:latin typeface="Cambria Math"/>
                          </a:rPr>
                          <m:t>+</m:t>
                        </m:r>
                        <m:d>
                          <m:dPr>
                            <m:ctrlPr>
                              <a:rPr lang="en-US" sz="2300" i="1">
                                <a:latin typeface="Cambria Math" panose="02040503050406030204" pitchFamily="18" charset="0"/>
                              </a:rPr>
                            </m:ctrlPr>
                          </m:dPr>
                          <m:e>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𝐶</m:t>
                                </m:r>
                                <m:r>
                                  <a:rPr lang="en-US" sz="2300" i="1">
                                    <a:latin typeface="Cambria Math"/>
                                  </a:rPr>
                                  <m:t>0</m:t>
                                </m:r>
                              </m:sub>
                            </m:sSub>
                            <m:r>
                              <a:rPr lang="en-US" sz="2300" i="1">
                                <a:latin typeface="Cambria Math"/>
                              </a:rPr>
                              <m:t>−</m:t>
                            </m:r>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𝐶</m:t>
                                </m:r>
                              </m:sub>
                            </m:sSub>
                          </m:e>
                        </m:d>
                        <m:sSub>
                          <m:sSubPr>
                            <m:ctrlPr>
                              <a:rPr lang="en-US" sz="2300" i="1">
                                <a:latin typeface="Cambria Math" panose="02040503050406030204" pitchFamily="18" charset="0"/>
                              </a:rPr>
                            </m:ctrlPr>
                          </m:sSubPr>
                          <m:e>
                            <m:r>
                              <m:rPr>
                                <m:sty m:val="p"/>
                              </m:rPr>
                              <a:rPr lang="el-GR" sz="2300" i="1">
                                <a:latin typeface="Cambria Math"/>
                                <a:ea typeface="Cambria Math"/>
                              </a:rPr>
                              <m:t>Φ</m:t>
                            </m:r>
                          </m:e>
                          <m:sub>
                            <m:r>
                              <a:rPr lang="en-US" sz="2300" i="1">
                                <a:latin typeface="Cambria Math"/>
                              </a:rPr>
                              <m:t>𝐶</m:t>
                            </m:r>
                          </m:sub>
                        </m:sSub>
                        <m:r>
                          <a:rPr lang="en-US" sz="2300" i="1">
                            <a:latin typeface="Cambria Math"/>
                          </a:rPr>
                          <m:t>+</m:t>
                        </m:r>
                        <m:d>
                          <m:dPr>
                            <m:ctrlPr>
                              <a:rPr lang="en-US" sz="2300" i="1">
                                <a:latin typeface="Cambria Math" panose="02040503050406030204" pitchFamily="18" charset="0"/>
                              </a:rPr>
                            </m:ctrlPr>
                          </m:dPr>
                          <m:e>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𝐷</m:t>
                                </m:r>
                                <m:r>
                                  <a:rPr lang="en-US" sz="2300" i="1">
                                    <a:latin typeface="Cambria Math"/>
                                  </a:rPr>
                                  <m:t>0</m:t>
                                </m:r>
                              </m:sub>
                            </m:sSub>
                            <m:r>
                              <a:rPr lang="en-US" sz="2300" i="1">
                                <a:latin typeface="Cambria Math"/>
                              </a:rPr>
                              <m:t>−</m:t>
                            </m:r>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𝐷</m:t>
                                </m:r>
                              </m:sub>
                            </m:sSub>
                          </m:e>
                        </m:d>
                        <m:sSub>
                          <m:sSubPr>
                            <m:ctrlPr>
                              <a:rPr lang="en-US" sz="2300" i="1">
                                <a:latin typeface="Cambria Math" panose="02040503050406030204" pitchFamily="18" charset="0"/>
                              </a:rPr>
                            </m:ctrlPr>
                          </m:sSubPr>
                          <m:e>
                            <m:r>
                              <m:rPr>
                                <m:sty m:val="p"/>
                              </m:rPr>
                              <a:rPr lang="el-GR" sz="2300" i="1">
                                <a:latin typeface="Cambria Math"/>
                                <a:ea typeface="Cambria Math"/>
                              </a:rPr>
                              <m:t>Φ</m:t>
                            </m:r>
                          </m:e>
                          <m:sub>
                            <m:r>
                              <a:rPr lang="en-US" sz="2300" i="1">
                                <a:latin typeface="Cambria Math"/>
                              </a:rPr>
                              <m:t>𝐷</m:t>
                            </m:r>
                          </m:sub>
                        </m:sSub>
                      </m:e>
                    </m:d>
                    <m:r>
                      <a:rPr lang="en-US" sz="2300" i="1">
                        <a:latin typeface="Cambria Math"/>
                      </a:rPr>
                      <m:t>−</m:t>
                    </m:r>
                  </m:oMath>
                </a14:m>
                <a:endParaRPr lang="en-US" sz="2300" i="1" dirty="0">
                  <a:latin typeface="Cambria Math"/>
                </a:endParaRPr>
              </a:p>
              <a:p>
                <a:pPr marL="0" indent="0">
                  <a:lnSpc>
                    <a:spcPct val="150000"/>
                  </a:lnSpc>
                  <a:buNone/>
                </a:pPr>
                <a14:m>
                  <m:oMath xmlns:m="http://schemas.openxmlformats.org/officeDocument/2006/math">
                    <m:r>
                      <a:rPr lang="en-US" sz="2300" i="1">
                        <a:latin typeface="Cambria Math"/>
                      </a:rPr>
                      <m:t>(</m:t>
                    </m:r>
                    <m:f>
                      <m:fPr>
                        <m:ctrlPr>
                          <a:rPr lang="en-US" sz="2300" i="1">
                            <a:latin typeface="Cambria Math" panose="02040503050406030204" pitchFamily="18" charset="0"/>
                          </a:rPr>
                        </m:ctrlPr>
                      </m:fPr>
                      <m:num>
                        <m:r>
                          <a:rPr lang="en-US" sz="2300" i="1">
                            <a:latin typeface="Cambria Math"/>
                          </a:rPr>
                          <m:t>𝑑</m:t>
                        </m:r>
                      </m:num>
                      <m:den>
                        <m:r>
                          <a:rPr lang="en-US" sz="2300" i="1">
                            <a:latin typeface="Cambria Math"/>
                          </a:rPr>
                          <m:t>𝑎</m:t>
                        </m:r>
                      </m:den>
                    </m:f>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𝐷</m:t>
                        </m:r>
                      </m:sub>
                    </m:sSub>
                    <m:r>
                      <a:rPr lang="en-US" sz="2300" i="1">
                        <a:latin typeface="Cambria Math"/>
                      </a:rPr>
                      <m:t>+</m:t>
                    </m:r>
                    <m:f>
                      <m:fPr>
                        <m:ctrlPr>
                          <a:rPr lang="en-US" sz="2300" i="1">
                            <a:latin typeface="Cambria Math" panose="02040503050406030204" pitchFamily="18" charset="0"/>
                          </a:rPr>
                        </m:ctrlPr>
                      </m:fPr>
                      <m:num>
                        <m:r>
                          <a:rPr lang="en-US" sz="2300" i="1">
                            <a:latin typeface="Cambria Math"/>
                          </a:rPr>
                          <m:t>𝑐</m:t>
                        </m:r>
                      </m:num>
                      <m:den>
                        <m:r>
                          <a:rPr lang="en-US" sz="2300" i="1">
                            <a:latin typeface="Cambria Math"/>
                          </a:rPr>
                          <m:t>𝑎</m:t>
                        </m:r>
                      </m:den>
                    </m:f>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𝐶</m:t>
                        </m:r>
                      </m:sub>
                    </m:sSub>
                    <m:r>
                      <a:rPr lang="en-US" sz="2300" i="1">
                        <a:latin typeface="Cambria Math"/>
                      </a:rPr>
                      <m:t>−</m:t>
                    </m:r>
                    <m:f>
                      <m:fPr>
                        <m:ctrlPr>
                          <a:rPr lang="en-US" sz="2300" i="1">
                            <a:latin typeface="Cambria Math" panose="02040503050406030204" pitchFamily="18" charset="0"/>
                          </a:rPr>
                        </m:ctrlPr>
                      </m:fPr>
                      <m:num>
                        <m:r>
                          <a:rPr lang="en-US" sz="2300" i="1">
                            <a:latin typeface="Cambria Math"/>
                          </a:rPr>
                          <m:t>𝑏</m:t>
                        </m:r>
                      </m:num>
                      <m:den>
                        <m:r>
                          <a:rPr lang="en-US" sz="2300" i="1">
                            <a:latin typeface="Cambria Math"/>
                          </a:rPr>
                          <m:t>𝑎</m:t>
                        </m:r>
                      </m:den>
                    </m:f>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𝐵</m:t>
                        </m:r>
                      </m:sub>
                    </m:sSub>
                    <m:r>
                      <a:rPr lang="en-US" sz="2300" i="1">
                        <a:latin typeface="Cambria Math"/>
                      </a:rPr>
                      <m:t>−</m:t>
                    </m:r>
                    <m:sSub>
                      <m:sSubPr>
                        <m:ctrlPr>
                          <a:rPr lang="en-US" sz="2300" i="1">
                            <a:latin typeface="Cambria Math" panose="02040503050406030204" pitchFamily="18" charset="0"/>
                          </a:rPr>
                        </m:ctrlPr>
                      </m:sSubPr>
                      <m:e>
                        <m:r>
                          <a:rPr lang="en-US" sz="2300" i="1">
                            <a:latin typeface="Cambria Math"/>
                          </a:rPr>
                          <m:t>𝐻</m:t>
                        </m:r>
                      </m:e>
                      <m:sub>
                        <m:r>
                          <a:rPr lang="en-US" sz="2300" i="1">
                            <a:latin typeface="Cambria Math"/>
                          </a:rPr>
                          <m:t>𝐴</m:t>
                        </m:r>
                      </m:sub>
                    </m:sSub>
                    <m:r>
                      <a:rPr lang="en-US" sz="2300" i="1">
                        <a:latin typeface="Cambria Math"/>
                      </a:rPr>
                      <m:t>)</m:t>
                    </m:r>
                    <m:sSub>
                      <m:sSubPr>
                        <m:ctrlPr>
                          <a:rPr lang="en-US" sz="2300" i="1">
                            <a:latin typeface="Cambria Math" panose="02040503050406030204" pitchFamily="18" charset="0"/>
                          </a:rPr>
                        </m:ctrlPr>
                      </m:sSubPr>
                      <m:e>
                        <m:r>
                          <a:rPr lang="en-US" sz="2300" i="1">
                            <a:latin typeface="Cambria Math"/>
                          </a:rPr>
                          <m:t>𝐹</m:t>
                        </m:r>
                      </m:e>
                      <m:sub>
                        <m:r>
                          <a:rPr lang="en-US" sz="2300" i="1">
                            <a:latin typeface="Cambria Math"/>
                          </a:rPr>
                          <m:t>𝐴</m:t>
                        </m:r>
                        <m:r>
                          <a:rPr lang="en-US" sz="2300" i="1">
                            <a:latin typeface="Cambria Math"/>
                          </a:rPr>
                          <m:t>0</m:t>
                        </m:r>
                      </m:sub>
                    </m:sSub>
                    <m:sSub>
                      <m:sSubPr>
                        <m:ctrlPr>
                          <a:rPr lang="en-US" sz="2300" i="1">
                            <a:latin typeface="Cambria Math" panose="02040503050406030204" pitchFamily="18" charset="0"/>
                          </a:rPr>
                        </m:ctrlPr>
                      </m:sSubPr>
                      <m:e>
                        <m:r>
                          <a:rPr lang="en-US" sz="2300" i="1">
                            <a:latin typeface="Cambria Math"/>
                          </a:rPr>
                          <m:t>𝑋</m:t>
                        </m:r>
                      </m:e>
                      <m:sub>
                        <m:r>
                          <a:rPr lang="en-US" sz="2300" i="1">
                            <a:latin typeface="Cambria Math"/>
                          </a:rPr>
                          <m:t>𝐴</m:t>
                        </m:r>
                      </m:sub>
                    </m:sSub>
                  </m:oMath>
                </a14:m>
                <a:r>
                  <a:rPr lang="en-US" sz="2300" dirty="0">
                    <a:latin typeface="Times New Roman" panose="02020603050405020304" pitchFamily="18" charset="0"/>
                    <a:cs typeface="Times New Roman" panose="02020603050405020304" pitchFamily="18" charset="0"/>
                  </a:rPr>
                  <a:t>                                                                               </a:t>
                </a:r>
                <a:r>
                  <a:rPr lang="en-US" sz="2300" dirty="0">
                    <a:solidFill>
                      <a:schemeClr val="tx2"/>
                    </a:solidFill>
                    <a:latin typeface="Times New Roman" panose="02020603050405020304" pitchFamily="18" charset="0"/>
                    <a:cs typeface="Times New Roman" panose="02020603050405020304" pitchFamily="18" charset="0"/>
                  </a:rPr>
                  <a:t>(8.20)</a:t>
                </a:r>
              </a:p>
              <a:p>
                <a:pPr marL="0" indent="0">
                  <a:lnSpc>
                    <a:spcPct val="120000"/>
                  </a:lnSpc>
                  <a:buNone/>
                </a:pPr>
                <a:r>
                  <a:rPr lang="en-US" sz="2400" dirty="0">
                    <a:solidFill>
                      <a:schemeClr val="tx2"/>
                    </a:solidFill>
                    <a:latin typeface="Times New Roman" panose="02020603050405020304" pitchFamily="18" charset="0"/>
                    <a:cs typeface="Times New Roman" panose="02020603050405020304" pitchFamily="18" charset="0"/>
                    <a:sym typeface="Symbol" panose="05050102010706020507" pitchFamily="18" charset="2"/>
                  </a:rPr>
                  <a:t>The first term in equation (8.20) is given by: </a:t>
                </a:r>
                <a:endParaRPr lang="en-US" sz="2400" i="1" dirty="0">
                  <a:solidFill>
                    <a:schemeClr val="tx2"/>
                  </a:solidFill>
                  <a:latin typeface="Cambria Math" panose="02040503050406030204" pitchFamily="18" charset="0"/>
                </a:endParaRPr>
              </a:p>
              <a:p>
                <a:pPr marL="0" indent="0">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d>
                      <m:dPr>
                        <m:begChr m:val="["/>
                        <m:endChr m:val="]"/>
                        <m:ctrlPr>
                          <a:rPr lang="en-US" sz="2400" i="1">
                            <a:latin typeface="Cambria Math" panose="02040503050406030204" pitchFamily="18" charset="0"/>
                          </a:rPr>
                        </m:ctrlPr>
                      </m:dPr>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e>
                        </m:d>
                        <m:r>
                          <a:rPr lang="en-US" sz="2400" i="1">
                            <a:latin typeface="Cambria Math"/>
                          </a:rPr>
                          <m:t>+</m:t>
                        </m:r>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e>
                        </m:d>
                        <m:sSub>
                          <m:sSubPr>
                            <m:ctrlPr>
                              <a:rPr lang="en-US" sz="2400" i="1">
                                <a:latin typeface="Cambria Math" panose="02040503050406030204" pitchFamily="18" charset="0"/>
                              </a:rPr>
                            </m:ctrlPr>
                          </m:sSubPr>
                          <m:e>
                            <m:r>
                              <m:rPr>
                                <m:sty m:val="p"/>
                              </m:rPr>
                              <a:rPr lang="el-GR" sz="2400" i="1">
                                <a:latin typeface="Cambria Math"/>
                                <a:ea typeface="Cambria Math"/>
                              </a:rPr>
                              <m:t>Φ</m:t>
                            </m:r>
                          </m:e>
                          <m:sub>
                            <m:r>
                              <a:rPr lang="en-US" sz="2400" i="1">
                                <a:latin typeface="Cambria Math"/>
                              </a:rPr>
                              <m:t>𝐵</m:t>
                            </m:r>
                          </m:sub>
                        </m:sSub>
                        <m:r>
                          <a:rPr lang="en-US" sz="2400" i="1">
                            <a:latin typeface="Cambria Math"/>
                          </a:rPr>
                          <m:t>+</m:t>
                        </m:r>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e>
                        </m:d>
                        <m:sSub>
                          <m:sSubPr>
                            <m:ctrlPr>
                              <a:rPr lang="en-US" sz="2400" i="1">
                                <a:latin typeface="Cambria Math" panose="02040503050406030204" pitchFamily="18" charset="0"/>
                              </a:rPr>
                            </m:ctrlPr>
                          </m:sSubPr>
                          <m:e>
                            <m:r>
                              <m:rPr>
                                <m:sty m:val="p"/>
                              </m:rPr>
                              <a:rPr lang="el-GR" sz="2400" i="1">
                                <a:latin typeface="Cambria Math"/>
                                <a:ea typeface="Cambria Math"/>
                              </a:rPr>
                              <m:t>Φ</m:t>
                            </m:r>
                          </m:e>
                          <m:sub>
                            <m:r>
                              <a:rPr lang="en-US" sz="2400" i="1">
                                <a:latin typeface="Cambria Math"/>
                              </a:rPr>
                              <m:t>𝐶</m:t>
                            </m:r>
                          </m:sub>
                        </m:sSub>
                        <m:r>
                          <a:rPr lang="en-US" sz="2400" i="1">
                            <a:latin typeface="Cambria Math"/>
                          </a:rPr>
                          <m:t>+</m:t>
                        </m:r>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e>
                        </m:d>
                        <m:sSub>
                          <m:sSubPr>
                            <m:ctrlPr>
                              <a:rPr lang="en-US" sz="2400" i="1">
                                <a:latin typeface="Cambria Math" panose="02040503050406030204" pitchFamily="18" charset="0"/>
                              </a:rPr>
                            </m:ctrlPr>
                          </m:sSubPr>
                          <m:e>
                            <m:r>
                              <m:rPr>
                                <m:sty m:val="p"/>
                              </m:rPr>
                              <a:rPr lang="el-GR" sz="2400" i="1">
                                <a:latin typeface="Cambria Math"/>
                                <a:ea typeface="Cambria Math"/>
                              </a:rPr>
                              <m:t>Φ</m:t>
                            </m:r>
                          </m:e>
                          <m:sub>
                            <m:r>
                              <a:rPr lang="en-US" sz="2400" i="1">
                                <a:latin typeface="Cambria Math"/>
                              </a:rPr>
                              <m:t>𝐷</m:t>
                            </m:r>
                          </m:sub>
                        </m:sSub>
                      </m:e>
                    </m:d>
                    <m:r>
                      <a:rPr lang="en-US" sz="2400" i="1">
                        <a:latin typeface="Cambria Math" panose="02040503050406030204" pitchFamily="18" charset="0"/>
                      </a:rPr>
                      <m:t>=</m:t>
                    </m:r>
                  </m:oMath>
                </a14:m>
                <a:r>
                  <a:rPr lang="en-US" sz="2400" b="1" dirty="0">
                    <a:solidFill>
                      <a:srgbClr val="7030A0"/>
                    </a:solidFill>
                  </a:rPr>
                  <a:t> </a:t>
                </a:r>
              </a:p>
              <a:p>
                <a:pPr marL="0" indent="0">
                  <a:lnSpc>
                    <a:spcPct val="150000"/>
                  </a:lnSpc>
                  <a:buNone/>
                </a:pPr>
                <a14:m>
                  <m:oMath xmlns:m="http://schemas.openxmlformats.org/officeDocument/2006/math">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𝑭</m:t>
                        </m:r>
                      </m:e>
                      <m:sub>
                        <m:r>
                          <a:rPr lang="en-US" sz="2400" b="1" i="1">
                            <a:solidFill>
                              <a:srgbClr val="7030A0"/>
                            </a:solidFill>
                            <a:latin typeface="Cambria Math"/>
                          </a:rPr>
                          <m:t>𝑨</m:t>
                        </m:r>
                        <m:r>
                          <a:rPr lang="en-US" sz="2400" b="1" i="1">
                            <a:solidFill>
                              <a:srgbClr val="7030A0"/>
                            </a:solidFill>
                            <a:latin typeface="Cambria Math"/>
                          </a:rPr>
                          <m:t>𝟎</m:t>
                        </m:r>
                      </m:sub>
                    </m:sSub>
                    <m:nary>
                      <m:naryPr>
                        <m:chr m:val="∑"/>
                        <m:ctrlPr>
                          <a:rPr lang="en-US" sz="2400" b="1" i="1">
                            <a:solidFill>
                              <a:srgbClr val="7030A0"/>
                            </a:solidFill>
                            <a:latin typeface="Cambria Math" panose="02040503050406030204" pitchFamily="18" charset="0"/>
                          </a:rPr>
                        </m:ctrlPr>
                      </m:naryPr>
                      <m:sub>
                        <m:r>
                          <m:rPr>
                            <m:brk m:alnAt="23"/>
                          </m:rPr>
                          <a:rPr lang="en-US" sz="2400" b="1" i="1">
                            <a:solidFill>
                              <a:srgbClr val="7030A0"/>
                            </a:solidFill>
                            <a:latin typeface="Cambria Math"/>
                          </a:rPr>
                          <m:t>𝒊</m:t>
                        </m:r>
                        <m:r>
                          <a:rPr lang="en-US" sz="2400" b="1" i="1">
                            <a:solidFill>
                              <a:srgbClr val="7030A0"/>
                            </a:solidFill>
                            <a:latin typeface="Cambria Math"/>
                          </a:rPr>
                          <m:t>=</m:t>
                        </m:r>
                        <m:r>
                          <a:rPr lang="en-US" sz="2400" b="1" i="1">
                            <a:solidFill>
                              <a:srgbClr val="7030A0"/>
                            </a:solidFill>
                            <a:latin typeface="Cambria Math"/>
                          </a:rPr>
                          <m:t>𝟏</m:t>
                        </m:r>
                      </m:sub>
                      <m:sup>
                        <m:r>
                          <a:rPr lang="en-US" sz="2400" b="1" i="1">
                            <a:solidFill>
                              <a:srgbClr val="7030A0"/>
                            </a:solidFill>
                            <a:latin typeface="Cambria Math"/>
                          </a:rPr>
                          <m:t>𝒏</m:t>
                        </m:r>
                      </m:sup>
                      <m:e>
                        <m:sSub>
                          <m:sSubPr>
                            <m:ctrlPr>
                              <a:rPr lang="en-US" sz="2400" b="1" i="1">
                                <a:solidFill>
                                  <a:srgbClr val="7030A0"/>
                                </a:solidFill>
                                <a:latin typeface="Cambria Math" panose="02040503050406030204" pitchFamily="18" charset="0"/>
                              </a:rPr>
                            </m:ctrlPr>
                          </m:sSubPr>
                          <m:e>
                            <m:r>
                              <a:rPr lang="el-GR" sz="2400" b="1" i="1">
                                <a:solidFill>
                                  <a:srgbClr val="7030A0"/>
                                </a:solidFill>
                                <a:latin typeface="Cambria Math"/>
                                <a:ea typeface="Cambria Math"/>
                              </a:rPr>
                              <m:t>𝜱</m:t>
                            </m:r>
                          </m:e>
                          <m:sub>
                            <m:r>
                              <a:rPr lang="en-US" sz="2400" b="1" i="1">
                                <a:solidFill>
                                  <a:srgbClr val="7030A0"/>
                                </a:solidFill>
                                <a:latin typeface="Cambria Math"/>
                              </a:rPr>
                              <m:t>𝒊</m:t>
                            </m:r>
                          </m:sub>
                        </m:sSub>
                      </m:e>
                    </m:nary>
                    <m:d>
                      <m:dPr>
                        <m:ctrlPr>
                          <a:rPr lang="en-US" sz="2400" b="1" i="1">
                            <a:solidFill>
                              <a:srgbClr val="7030A0"/>
                            </a:solidFill>
                            <a:latin typeface="Cambria Math" panose="02040503050406030204" pitchFamily="18" charset="0"/>
                          </a:rPr>
                        </m:ctrlPr>
                      </m:dPr>
                      <m:e>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𝒊</m:t>
                            </m:r>
                            <m:r>
                              <a:rPr lang="en-US" sz="2400" b="1" i="1">
                                <a:solidFill>
                                  <a:srgbClr val="7030A0"/>
                                </a:solidFill>
                                <a:latin typeface="Cambria Math"/>
                              </a:rPr>
                              <m:t>𝟎</m:t>
                            </m:r>
                          </m:sub>
                        </m:sSub>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𝒊</m:t>
                            </m:r>
                          </m:sub>
                        </m:sSub>
                      </m:e>
                    </m:d>
                  </m:oMath>
                </a14:m>
                <a:r>
                  <a:rPr lang="en-US" sz="2400" dirty="0">
                    <a:solidFill>
                      <a:schemeClr val="tx2"/>
                    </a:solidFill>
                    <a:latin typeface="Times New Roman" panose="02020603050405020304" pitchFamily="18" charset="0"/>
                    <a:cs typeface="Times New Roman" panose="02020603050405020304" pitchFamily="18" charset="0"/>
                  </a:rPr>
                  <a:t>                                                                                         </a:t>
                </a:r>
                <a:r>
                  <a:rPr lang="en-US" sz="2000" dirty="0">
                    <a:solidFill>
                      <a:schemeClr val="tx2"/>
                    </a:solidFill>
                    <a:latin typeface="Times New Roman" panose="02020603050405020304" pitchFamily="18" charset="0"/>
                    <a:cs typeface="Times New Roman" panose="02020603050405020304" pitchFamily="18" charset="0"/>
                  </a:rPr>
                  <a:t>(8.21)                             </a:t>
                </a:r>
                <a:endParaRPr lang="en-US" sz="2300" dirty="0">
                  <a:solidFill>
                    <a:schemeClr val="tx2"/>
                  </a:solidFill>
                  <a:latin typeface="Times New Roman" panose="02020603050405020304" pitchFamily="18" charset="0"/>
                  <a:cs typeface="Times New Roman" panose="02020603050405020304" pitchFamily="18" charset="0"/>
                </a:endParaRPr>
              </a:p>
              <a:p>
                <a:pPr marL="0" indent="0">
                  <a:lnSpc>
                    <a:spcPct val="150000"/>
                  </a:lnSpc>
                  <a:buNone/>
                </a:pPr>
                <a:endParaRPr lang="en-US" sz="2400" dirty="0">
                  <a:solidFill>
                    <a:schemeClr val="tx2"/>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DC9E766-A439-ED6B-06BA-0F7BE8DDE8C5}"/>
                  </a:ext>
                </a:extLst>
              </p:cNvPr>
              <p:cNvSpPr>
                <a:spLocks noGrp="1" noRot="1" noChangeAspect="1" noMove="1" noResize="1" noEditPoints="1" noAdjustHandles="1" noChangeArrowheads="1" noChangeShapeType="1" noTextEdit="1"/>
              </p:cNvSpPr>
              <p:nvPr>
                <p:ph idx="1"/>
              </p:nvPr>
            </p:nvSpPr>
            <p:spPr>
              <a:xfrm>
                <a:off x="368108" y="629218"/>
                <a:ext cx="11727814" cy="5496948"/>
              </a:xfrm>
              <a:blipFill>
                <a:blip r:embed="rId2"/>
                <a:stretch>
                  <a:fillRect l="-3794" t="-1441" r="-6445"/>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6A95B8C0-41E5-D321-EDF7-F94DBC5DFFC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8B4F20C4-E1CD-403E-988C-F4C9D1D7BCD2}"/>
              </a:ext>
            </a:extLst>
          </p:cNvPr>
          <p:cNvCxnSpPr>
            <a:cxnSpLocks/>
          </p:cNvCxnSpPr>
          <p:nvPr/>
        </p:nvCxnSpPr>
        <p:spPr>
          <a:xfrm>
            <a:off x="-69574" y="615965"/>
            <a:ext cx="12384157"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796E647-E0FB-23C0-1237-CC6A4FC9150F}"/>
              </a:ext>
            </a:extLst>
          </p:cNvPr>
          <p:cNvCxnSpPr>
            <a:cxnSpLocks/>
          </p:cNvCxnSpPr>
          <p:nvPr/>
        </p:nvCxnSpPr>
        <p:spPr>
          <a:xfrm>
            <a:off x="-69574" y="6361652"/>
            <a:ext cx="123841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C631950-7932-C525-2FD5-1287B633ADE7}"/>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3">
            <p14:nvContentPartPr>
              <p14:cNvPr id="72" name="Ink 71">
                <a:extLst>
                  <a:ext uri="{FF2B5EF4-FFF2-40B4-BE49-F238E27FC236}">
                    <a16:creationId xmlns:a16="http://schemas.microsoft.com/office/drawing/2014/main" id="{6AF1B1BA-A828-E091-A169-488497C1E6DE}"/>
                  </a:ext>
                </a:extLst>
              </p14:cNvPr>
              <p14:cNvContentPartPr/>
              <p14:nvPr/>
            </p14:nvContentPartPr>
            <p14:xfrm>
              <a:off x="-1232609" y="1808812"/>
              <a:ext cx="360" cy="360"/>
            </p14:xfrm>
          </p:contentPart>
        </mc:Choice>
        <mc:Fallback xmlns="">
          <p:pic>
            <p:nvPicPr>
              <p:cNvPr id="72" name="Ink 71">
                <a:extLst>
                  <a:ext uri="{FF2B5EF4-FFF2-40B4-BE49-F238E27FC236}">
                    <a16:creationId xmlns:a16="http://schemas.microsoft.com/office/drawing/2014/main" id="{6AF1B1BA-A828-E091-A169-488497C1E6DE}"/>
                  </a:ext>
                </a:extLst>
              </p:cNvPr>
              <p:cNvPicPr/>
              <p:nvPr/>
            </p:nvPicPr>
            <p:blipFill>
              <a:blip r:embed="rId4"/>
              <a:stretch>
                <a:fillRect/>
              </a:stretch>
            </p:blipFill>
            <p:spPr>
              <a:xfrm>
                <a:off x="-1241609" y="1799812"/>
                <a:ext cx="18000" cy="18000"/>
              </a:xfrm>
              <a:prstGeom prst="rect">
                <a:avLst/>
              </a:prstGeom>
            </p:spPr>
          </p:pic>
        </mc:Fallback>
      </mc:AlternateContent>
      <p:grpSp>
        <p:nvGrpSpPr>
          <p:cNvPr id="62" name="Group 61">
            <a:extLst>
              <a:ext uri="{FF2B5EF4-FFF2-40B4-BE49-F238E27FC236}">
                <a16:creationId xmlns:a16="http://schemas.microsoft.com/office/drawing/2014/main" id="{D6EED98E-B978-FB88-09E7-13BAE6AFE66C}"/>
              </a:ext>
            </a:extLst>
          </p:cNvPr>
          <p:cNvGrpSpPr/>
          <p:nvPr/>
        </p:nvGrpSpPr>
        <p:grpSpPr>
          <a:xfrm>
            <a:off x="10999182" y="3359558"/>
            <a:ext cx="169560" cy="20160"/>
            <a:chOff x="3418591" y="3955852"/>
            <a:chExt cx="169560" cy="20160"/>
          </a:xfrm>
        </p:grpSpPr>
        <mc:AlternateContent xmlns:mc="http://schemas.openxmlformats.org/markup-compatibility/2006" xmlns:p14="http://schemas.microsoft.com/office/powerpoint/2010/main">
          <mc:Choice Requires="p14">
            <p:contentPart p14:bwMode="auto" r:id="rId5">
              <p14:nvContentPartPr>
                <p14:cNvPr id="56" name="Ink 55">
                  <a:extLst>
                    <a:ext uri="{FF2B5EF4-FFF2-40B4-BE49-F238E27FC236}">
                      <a16:creationId xmlns:a16="http://schemas.microsoft.com/office/drawing/2014/main" id="{D07ED3FF-B2C1-C578-F963-24DD8FC5C7EC}"/>
                    </a:ext>
                  </a:extLst>
                </p14:cNvPr>
                <p14:cNvContentPartPr/>
                <p14:nvPr/>
              </p14:nvContentPartPr>
              <p14:xfrm>
                <a:off x="3418591" y="3955852"/>
                <a:ext cx="360" cy="360"/>
              </p14:xfrm>
            </p:contentPart>
          </mc:Choice>
          <mc:Fallback xmlns="">
            <p:pic>
              <p:nvPicPr>
                <p:cNvPr id="56" name="Ink 55">
                  <a:extLst>
                    <a:ext uri="{FF2B5EF4-FFF2-40B4-BE49-F238E27FC236}">
                      <a16:creationId xmlns:a16="http://schemas.microsoft.com/office/drawing/2014/main" id="{D07ED3FF-B2C1-C578-F963-24DD8FC5C7EC}"/>
                    </a:ext>
                  </a:extLst>
                </p:cNvPr>
                <p:cNvPicPr/>
                <p:nvPr/>
              </p:nvPicPr>
              <p:blipFill>
                <a:blip r:embed="rId6"/>
                <a:stretch>
                  <a:fillRect/>
                </a:stretch>
              </p:blipFill>
              <p:spPr>
                <a:xfrm>
                  <a:off x="3409951" y="3946852"/>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8" name="Ink 57">
                  <a:extLst>
                    <a:ext uri="{FF2B5EF4-FFF2-40B4-BE49-F238E27FC236}">
                      <a16:creationId xmlns:a16="http://schemas.microsoft.com/office/drawing/2014/main" id="{D9C72200-7FBC-767F-E672-078EE5904178}"/>
                    </a:ext>
                  </a:extLst>
                </p14:cNvPr>
                <p14:cNvContentPartPr/>
                <p14:nvPr/>
              </p14:nvContentPartPr>
              <p14:xfrm>
                <a:off x="3587791" y="3975652"/>
                <a:ext cx="360" cy="360"/>
              </p14:xfrm>
            </p:contentPart>
          </mc:Choice>
          <mc:Fallback xmlns="">
            <p:pic>
              <p:nvPicPr>
                <p:cNvPr id="58" name="Ink 57">
                  <a:extLst>
                    <a:ext uri="{FF2B5EF4-FFF2-40B4-BE49-F238E27FC236}">
                      <a16:creationId xmlns:a16="http://schemas.microsoft.com/office/drawing/2014/main" id="{D9C72200-7FBC-767F-E672-078EE5904178}"/>
                    </a:ext>
                  </a:extLst>
                </p:cNvPr>
                <p:cNvPicPr/>
                <p:nvPr/>
              </p:nvPicPr>
              <p:blipFill>
                <a:blip r:embed="rId6"/>
                <a:stretch>
                  <a:fillRect/>
                </a:stretch>
              </p:blipFill>
              <p:spPr>
                <a:xfrm>
                  <a:off x="3578791" y="3966652"/>
                  <a:ext cx="18000" cy="18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8">
            <p14:nvContentPartPr>
              <p14:cNvPr id="63" name="Ink 62">
                <a:extLst>
                  <a:ext uri="{FF2B5EF4-FFF2-40B4-BE49-F238E27FC236}">
                    <a16:creationId xmlns:a16="http://schemas.microsoft.com/office/drawing/2014/main" id="{5DCBE602-8DA2-B0B4-E0EF-CE38C12BF930}"/>
                  </a:ext>
                </a:extLst>
              </p14:cNvPr>
              <p14:cNvContentPartPr/>
              <p14:nvPr/>
            </p14:nvContentPartPr>
            <p14:xfrm>
              <a:off x="1147760" y="2031680"/>
              <a:ext cx="8497440" cy="163800"/>
            </p14:xfrm>
          </p:contentPart>
        </mc:Choice>
        <mc:Fallback xmlns="">
          <p:pic>
            <p:nvPicPr>
              <p:cNvPr id="63" name="Ink 62">
                <a:extLst>
                  <a:ext uri="{FF2B5EF4-FFF2-40B4-BE49-F238E27FC236}">
                    <a16:creationId xmlns:a16="http://schemas.microsoft.com/office/drawing/2014/main" id="{5DCBE602-8DA2-B0B4-E0EF-CE38C12BF930}"/>
                  </a:ext>
                </a:extLst>
              </p:cNvPr>
              <p:cNvPicPr/>
              <p:nvPr/>
            </p:nvPicPr>
            <p:blipFill>
              <a:blip r:embed="rId9"/>
              <a:stretch>
                <a:fillRect/>
              </a:stretch>
            </p:blipFill>
            <p:spPr>
              <a:xfrm>
                <a:off x="1130120" y="2014040"/>
                <a:ext cx="8533080" cy="19944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64" name="Ink 63">
                <a:extLst>
                  <a:ext uri="{FF2B5EF4-FFF2-40B4-BE49-F238E27FC236}">
                    <a16:creationId xmlns:a16="http://schemas.microsoft.com/office/drawing/2014/main" id="{06032E93-5CE1-20F7-E399-690283593564}"/>
                  </a:ext>
                </a:extLst>
              </p14:cNvPr>
              <p14:cNvContentPartPr/>
              <p14:nvPr/>
            </p14:nvContentPartPr>
            <p14:xfrm>
              <a:off x="5282000" y="2153720"/>
              <a:ext cx="285840" cy="378000"/>
            </p14:xfrm>
          </p:contentPart>
        </mc:Choice>
        <mc:Fallback xmlns="">
          <p:pic>
            <p:nvPicPr>
              <p:cNvPr id="64" name="Ink 63">
                <a:extLst>
                  <a:ext uri="{FF2B5EF4-FFF2-40B4-BE49-F238E27FC236}">
                    <a16:creationId xmlns:a16="http://schemas.microsoft.com/office/drawing/2014/main" id="{06032E93-5CE1-20F7-E399-690283593564}"/>
                  </a:ext>
                </a:extLst>
              </p:cNvPr>
              <p:cNvPicPr/>
              <p:nvPr/>
            </p:nvPicPr>
            <p:blipFill>
              <a:blip r:embed="rId11"/>
              <a:stretch>
                <a:fillRect/>
              </a:stretch>
            </p:blipFill>
            <p:spPr>
              <a:xfrm>
                <a:off x="5264000" y="2136080"/>
                <a:ext cx="321480" cy="4136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66" name="Ink 65">
                <a:extLst>
                  <a:ext uri="{FF2B5EF4-FFF2-40B4-BE49-F238E27FC236}">
                    <a16:creationId xmlns:a16="http://schemas.microsoft.com/office/drawing/2014/main" id="{ED7C45CD-69AA-F39C-C571-9E65102A017B}"/>
                  </a:ext>
                </a:extLst>
              </p14:cNvPr>
              <p14:cNvContentPartPr/>
              <p14:nvPr/>
            </p14:nvContentPartPr>
            <p14:xfrm>
              <a:off x="5120000" y="2306000"/>
              <a:ext cx="326160" cy="30960"/>
            </p14:xfrm>
          </p:contentPart>
        </mc:Choice>
        <mc:Fallback xmlns="">
          <p:pic>
            <p:nvPicPr>
              <p:cNvPr id="66" name="Ink 65">
                <a:extLst>
                  <a:ext uri="{FF2B5EF4-FFF2-40B4-BE49-F238E27FC236}">
                    <a16:creationId xmlns:a16="http://schemas.microsoft.com/office/drawing/2014/main" id="{ED7C45CD-69AA-F39C-C571-9E65102A017B}"/>
                  </a:ext>
                </a:extLst>
              </p:cNvPr>
              <p:cNvPicPr/>
              <p:nvPr/>
            </p:nvPicPr>
            <p:blipFill>
              <a:blip r:embed="rId13"/>
              <a:stretch>
                <a:fillRect/>
              </a:stretch>
            </p:blipFill>
            <p:spPr>
              <a:xfrm>
                <a:off x="5102360" y="2288360"/>
                <a:ext cx="361800" cy="666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67" name="Ink 66">
                <a:extLst>
                  <a:ext uri="{FF2B5EF4-FFF2-40B4-BE49-F238E27FC236}">
                    <a16:creationId xmlns:a16="http://schemas.microsoft.com/office/drawing/2014/main" id="{08EC39DF-7CA5-D1EF-DB7D-2AEA5259A985}"/>
                  </a:ext>
                </a:extLst>
              </p14:cNvPr>
              <p14:cNvContentPartPr/>
              <p14:nvPr/>
            </p14:nvContentPartPr>
            <p14:xfrm>
              <a:off x="5536880" y="2212040"/>
              <a:ext cx="273600" cy="288360"/>
            </p14:xfrm>
          </p:contentPart>
        </mc:Choice>
        <mc:Fallback xmlns="">
          <p:pic>
            <p:nvPicPr>
              <p:cNvPr id="67" name="Ink 66">
                <a:extLst>
                  <a:ext uri="{FF2B5EF4-FFF2-40B4-BE49-F238E27FC236}">
                    <a16:creationId xmlns:a16="http://schemas.microsoft.com/office/drawing/2014/main" id="{08EC39DF-7CA5-D1EF-DB7D-2AEA5259A985}"/>
                  </a:ext>
                </a:extLst>
              </p:cNvPr>
              <p:cNvPicPr/>
              <p:nvPr/>
            </p:nvPicPr>
            <p:blipFill>
              <a:blip r:embed="rId15"/>
              <a:stretch>
                <a:fillRect/>
              </a:stretch>
            </p:blipFill>
            <p:spPr>
              <a:xfrm>
                <a:off x="5519240" y="2194400"/>
                <a:ext cx="309240" cy="324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68" name="Ink 67">
                <a:extLst>
                  <a:ext uri="{FF2B5EF4-FFF2-40B4-BE49-F238E27FC236}">
                    <a16:creationId xmlns:a16="http://schemas.microsoft.com/office/drawing/2014/main" id="{8C43D4A7-6E73-09A5-11AA-96AEE58DCFA6}"/>
                  </a:ext>
                </a:extLst>
              </p14:cNvPr>
              <p14:cNvContentPartPr/>
              <p14:nvPr/>
            </p14:nvContentPartPr>
            <p14:xfrm>
              <a:off x="5740640" y="2276120"/>
              <a:ext cx="307080" cy="244440"/>
            </p14:xfrm>
          </p:contentPart>
        </mc:Choice>
        <mc:Fallback xmlns="">
          <p:pic>
            <p:nvPicPr>
              <p:cNvPr id="68" name="Ink 67">
                <a:extLst>
                  <a:ext uri="{FF2B5EF4-FFF2-40B4-BE49-F238E27FC236}">
                    <a16:creationId xmlns:a16="http://schemas.microsoft.com/office/drawing/2014/main" id="{8C43D4A7-6E73-09A5-11AA-96AEE58DCFA6}"/>
                  </a:ext>
                </a:extLst>
              </p:cNvPr>
              <p:cNvPicPr/>
              <p:nvPr/>
            </p:nvPicPr>
            <p:blipFill>
              <a:blip r:embed="rId17"/>
              <a:stretch>
                <a:fillRect/>
              </a:stretch>
            </p:blipFill>
            <p:spPr>
              <a:xfrm>
                <a:off x="5722640" y="2258480"/>
                <a:ext cx="342720" cy="2800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69" name="Ink 68">
                <a:extLst>
                  <a:ext uri="{FF2B5EF4-FFF2-40B4-BE49-F238E27FC236}">
                    <a16:creationId xmlns:a16="http://schemas.microsoft.com/office/drawing/2014/main" id="{65A5075B-BD0A-96FE-E636-675B1E2D47ED}"/>
                  </a:ext>
                </a:extLst>
              </p14:cNvPr>
              <p14:cNvContentPartPr/>
              <p14:nvPr/>
            </p14:nvContentPartPr>
            <p14:xfrm>
              <a:off x="6176960" y="2274320"/>
              <a:ext cx="531000" cy="293040"/>
            </p14:xfrm>
          </p:contentPart>
        </mc:Choice>
        <mc:Fallback xmlns="">
          <p:pic>
            <p:nvPicPr>
              <p:cNvPr id="69" name="Ink 68">
                <a:extLst>
                  <a:ext uri="{FF2B5EF4-FFF2-40B4-BE49-F238E27FC236}">
                    <a16:creationId xmlns:a16="http://schemas.microsoft.com/office/drawing/2014/main" id="{65A5075B-BD0A-96FE-E636-675B1E2D47ED}"/>
                  </a:ext>
                </a:extLst>
              </p:cNvPr>
              <p:cNvPicPr/>
              <p:nvPr/>
            </p:nvPicPr>
            <p:blipFill>
              <a:blip r:embed="rId19"/>
              <a:stretch>
                <a:fillRect/>
              </a:stretch>
            </p:blipFill>
            <p:spPr>
              <a:xfrm>
                <a:off x="6158960" y="2256320"/>
                <a:ext cx="566640" cy="32868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78" name="Ink 77">
                <a:extLst>
                  <a:ext uri="{FF2B5EF4-FFF2-40B4-BE49-F238E27FC236}">
                    <a16:creationId xmlns:a16="http://schemas.microsoft.com/office/drawing/2014/main" id="{D7FE6DE3-61DA-F3C8-502B-01C1B3FAEFC4}"/>
                  </a:ext>
                </a:extLst>
              </p14:cNvPr>
              <p14:cNvContentPartPr/>
              <p14:nvPr/>
            </p14:nvContentPartPr>
            <p14:xfrm>
              <a:off x="7081640" y="2255600"/>
              <a:ext cx="360" cy="277560"/>
            </p14:xfrm>
          </p:contentPart>
        </mc:Choice>
        <mc:Fallback xmlns="">
          <p:pic>
            <p:nvPicPr>
              <p:cNvPr id="78" name="Ink 77">
                <a:extLst>
                  <a:ext uri="{FF2B5EF4-FFF2-40B4-BE49-F238E27FC236}">
                    <a16:creationId xmlns:a16="http://schemas.microsoft.com/office/drawing/2014/main" id="{D7FE6DE3-61DA-F3C8-502B-01C1B3FAEFC4}"/>
                  </a:ext>
                </a:extLst>
              </p:cNvPr>
              <p:cNvPicPr/>
              <p:nvPr/>
            </p:nvPicPr>
            <p:blipFill>
              <a:blip r:embed="rId21"/>
              <a:stretch>
                <a:fillRect/>
              </a:stretch>
            </p:blipFill>
            <p:spPr>
              <a:xfrm>
                <a:off x="7063640" y="2237600"/>
                <a:ext cx="36000" cy="3132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80" name="Ink 79">
                <a:extLst>
                  <a:ext uri="{FF2B5EF4-FFF2-40B4-BE49-F238E27FC236}">
                    <a16:creationId xmlns:a16="http://schemas.microsoft.com/office/drawing/2014/main" id="{0F3C24E4-2D61-AB46-BCC2-F19A2FE4B446}"/>
                  </a:ext>
                </a:extLst>
              </p14:cNvPr>
              <p14:cNvContentPartPr/>
              <p14:nvPr/>
            </p14:nvContentPartPr>
            <p14:xfrm>
              <a:off x="640160" y="2987120"/>
              <a:ext cx="3966480" cy="720"/>
            </p14:xfrm>
          </p:contentPart>
        </mc:Choice>
        <mc:Fallback xmlns="">
          <p:pic>
            <p:nvPicPr>
              <p:cNvPr id="80" name="Ink 79">
                <a:extLst>
                  <a:ext uri="{FF2B5EF4-FFF2-40B4-BE49-F238E27FC236}">
                    <a16:creationId xmlns:a16="http://schemas.microsoft.com/office/drawing/2014/main" id="{0F3C24E4-2D61-AB46-BCC2-F19A2FE4B446}"/>
                  </a:ext>
                </a:extLst>
              </p:cNvPr>
              <p:cNvPicPr/>
              <p:nvPr/>
            </p:nvPicPr>
            <p:blipFill>
              <a:blip r:embed="rId23"/>
              <a:stretch>
                <a:fillRect/>
              </a:stretch>
            </p:blipFill>
            <p:spPr>
              <a:xfrm>
                <a:off x="631160" y="2969120"/>
                <a:ext cx="3984120" cy="36000"/>
              </a:xfrm>
              <a:prstGeom prst="rect">
                <a:avLst/>
              </a:prstGeom>
            </p:spPr>
          </p:pic>
        </mc:Fallback>
      </mc:AlternateContent>
      <p:grpSp>
        <p:nvGrpSpPr>
          <p:cNvPr id="93" name="Group 92">
            <a:extLst>
              <a:ext uri="{FF2B5EF4-FFF2-40B4-BE49-F238E27FC236}">
                <a16:creationId xmlns:a16="http://schemas.microsoft.com/office/drawing/2014/main" id="{8F3CB399-DD23-1A3E-7819-492A874C510B}"/>
              </a:ext>
            </a:extLst>
          </p:cNvPr>
          <p:cNvGrpSpPr/>
          <p:nvPr/>
        </p:nvGrpSpPr>
        <p:grpSpPr>
          <a:xfrm>
            <a:off x="4643360" y="2651600"/>
            <a:ext cx="1231560" cy="419040"/>
            <a:chOff x="4643360" y="2651600"/>
            <a:chExt cx="1231560" cy="419040"/>
          </a:xfrm>
        </p:grpSpPr>
        <mc:AlternateContent xmlns:mc="http://schemas.openxmlformats.org/markup-compatibility/2006" xmlns:p14="http://schemas.microsoft.com/office/powerpoint/2010/main">
          <mc:Choice Requires="p14">
            <p:contentPart p14:bwMode="auto" r:id="rId24">
              <p14:nvContentPartPr>
                <p14:cNvPr id="81" name="Ink 80">
                  <a:extLst>
                    <a:ext uri="{FF2B5EF4-FFF2-40B4-BE49-F238E27FC236}">
                      <a16:creationId xmlns:a16="http://schemas.microsoft.com/office/drawing/2014/main" id="{C970F30E-FACD-2778-2DE4-753CCA0632D8}"/>
                    </a:ext>
                  </a:extLst>
                </p14:cNvPr>
                <p14:cNvContentPartPr/>
                <p14:nvPr/>
              </p14:nvContentPartPr>
              <p14:xfrm>
                <a:off x="4734080" y="2651600"/>
                <a:ext cx="163080" cy="377280"/>
              </p14:xfrm>
            </p:contentPart>
          </mc:Choice>
          <mc:Fallback xmlns="">
            <p:pic>
              <p:nvPicPr>
                <p:cNvPr id="81" name="Ink 80">
                  <a:extLst>
                    <a:ext uri="{FF2B5EF4-FFF2-40B4-BE49-F238E27FC236}">
                      <a16:creationId xmlns:a16="http://schemas.microsoft.com/office/drawing/2014/main" id="{C970F30E-FACD-2778-2DE4-753CCA0632D8}"/>
                    </a:ext>
                  </a:extLst>
                </p:cNvPr>
                <p:cNvPicPr/>
                <p:nvPr/>
              </p:nvPicPr>
              <p:blipFill>
                <a:blip r:embed="rId25"/>
                <a:stretch>
                  <a:fillRect/>
                </a:stretch>
              </p:blipFill>
              <p:spPr>
                <a:xfrm>
                  <a:off x="4725440" y="2642600"/>
                  <a:ext cx="180720" cy="39492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82" name="Ink 81">
                  <a:extLst>
                    <a:ext uri="{FF2B5EF4-FFF2-40B4-BE49-F238E27FC236}">
                      <a16:creationId xmlns:a16="http://schemas.microsoft.com/office/drawing/2014/main" id="{D702487E-B9B5-00BB-B2FB-C23E4D2FD22B}"/>
                    </a:ext>
                  </a:extLst>
                </p14:cNvPr>
                <p14:cNvContentPartPr/>
                <p14:nvPr/>
              </p14:nvContentPartPr>
              <p14:xfrm>
                <a:off x="4643360" y="2834480"/>
                <a:ext cx="304200" cy="31680"/>
              </p14:xfrm>
            </p:contentPart>
          </mc:Choice>
          <mc:Fallback xmlns="">
            <p:pic>
              <p:nvPicPr>
                <p:cNvPr id="82" name="Ink 81">
                  <a:extLst>
                    <a:ext uri="{FF2B5EF4-FFF2-40B4-BE49-F238E27FC236}">
                      <a16:creationId xmlns:a16="http://schemas.microsoft.com/office/drawing/2014/main" id="{D702487E-B9B5-00BB-B2FB-C23E4D2FD22B}"/>
                    </a:ext>
                  </a:extLst>
                </p:cNvPr>
                <p:cNvPicPr/>
                <p:nvPr/>
              </p:nvPicPr>
              <p:blipFill>
                <a:blip r:embed="rId27"/>
                <a:stretch>
                  <a:fillRect/>
                </a:stretch>
              </p:blipFill>
              <p:spPr>
                <a:xfrm>
                  <a:off x="4634360" y="2825480"/>
                  <a:ext cx="321840" cy="4932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84" name="Ink 83">
                  <a:extLst>
                    <a:ext uri="{FF2B5EF4-FFF2-40B4-BE49-F238E27FC236}">
                      <a16:creationId xmlns:a16="http://schemas.microsoft.com/office/drawing/2014/main" id="{4B4C55E5-5C0D-E15C-3D05-B6DFF5DCDB1D}"/>
                    </a:ext>
                  </a:extLst>
                </p14:cNvPr>
                <p14:cNvContentPartPr/>
                <p14:nvPr/>
              </p14:nvContentPartPr>
              <p14:xfrm>
                <a:off x="5058440" y="2763200"/>
                <a:ext cx="111960" cy="216720"/>
              </p14:xfrm>
            </p:contentPart>
          </mc:Choice>
          <mc:Fallback xmlns="">
            <p:pic>
              <p:nvPicPr>
                <p:cNvPr id="84" name="Ink 83">
                  <a:extLst>
                    <a:ext uri="{FF2B5EF4-FFF2-40B4-BE49-F238E27FC236}">
                      <a16:creationId xmlns:a16="http://schemas.microsoft.com/office/drawing/2014/main" id="{4B4C55E5-5C0D-E15C-3D05-B6DFF5DCDB1D}"/>
                    </a:ext>
                  </a:extLst>
                </p:cNvPr>
                <p:cNvPicPr/>
                <p:nvPr/>
              </p:nvPicPr>
              <p:blipFill>
                <a:blip r:embed="rId29"/>
                <a:stretch>
                  <a:fillRect/>
                </a:stretch>
              </p:blipFill>
              <p:spPr>
                <a:xfrm>
                  <a:off x="5049440" y="2754560"/>
                  <a:ext cx="129600" cy="23436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86" name="Ink 85">
                  <a:extLst>
                    <a:ext uri="{FF2B5EF4-FFF2-40B4-BE49-F238E27FC236}">
                      <a16:creationId xmlns:a16="http://schemas.microsoft.com/office/drawing/2014/main" id="{EE473CC9-2B6E-9767-1B66-F8DA6B415D2E}"/>
                    </a:ext>
                  </a:extLst>
                </p14:cNvPr>
                <p14:cNvContentPartPr/>
                <p14:nvPr/>
              </p14:nvContentPartPr>
              <p14:xfrm>
                <a:off x="5050880" y="2773280"/>
                <a:ext cx="132480" cy="163440"/>
              </p14:xfrm>
            </p:contentPart>
          </mc:Choice>
          <mc:Fallback xmlns="">
            <p:pic>
              <p:nvPicPr>
                <p:cNvPr id="86" name="Ink 85">
                  <a:extLst>
                    <a:ext uri="{FF2B5EF4-FFF2-40B4-BE49-F238E27FC236}">
                      <a16:creationId xmlns:a16="http://schemas.microsoft.com/office/drawing/2014/main" id="{EE473CC9-2B6E-9767-1B66-F8DA6B415D2E}"/>
                    </a:ext>
                  </a:extLst>
                </p:cNvPr>
                <p:cNvPicPr/>
                <p:nvPr/>
              </p:nvPicPr>
              <p:blipFill>
                <a:blip r:embed="rId31"/>
                <a:stretch>
                  <a:fillRect/>
                </a:stretch>
              </p:blipFill>
              <p:spPr>
                <a:xfrm>
                  <a:off x="5041880" y="2764640"/>
                  <a:ext cx="150120" cy="18108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88" name="Ink 87">
                  <a:extLst>
                    <a:ext uri="{FF2B5EF4-FFF2-40B4-BE49-F238E27FC236}">
                      <a16:creationId xmlns:a16="http://schemas.microsoft.com/office/drawing/2014/main" id="{AC7E020F-9F4C-9270-730E-163D19028825}"/>
                    </a:ext>
                  </a:extLst>
                </p14:cNvPr>
                <p14:cNvContentPartPr/>
                <p14:nvPr/>
              </p14:nvContentPartPr>
              <p14:xfrm>
                <a:off x="5273000" y="2814320"/>
                <a:ext cx="42120" cy="253080"/>
              </p14:xfrm>
            </p:contentPart>
          </mc:Choice>
          <mc:Fallback xmlns="">
            <p:pic>
              <p:nvPicPr>
                <p:cNvPr id="88" name="Ink 87">
                  <a:extLst>
                    <a:ext uri="{FF2B5EF4-FFF2-40B4-BE49-F238E27FC236}">
                      <a16:creationId xmlns:a16="http://schemas.microsoft.com/office/drawing/2014/main" id="{AC7E020F-9F4C-9270-730E-163D19028825}"/>
                    </a:ext>
                  </a:extLst>
                </p:cNvPr>
                <p:cNvPicPr/>
                <p:nvPr/>
              </p:nvPicPr>
              <p:blipFill>
                <a:blip r:embed="rId33"/>
                <a:stretch>
                  <a:fillRect/>
                </a:stretch>
              </p:blipFill>
              <p:spPr>
                <a:xfrm>
                  <a:off x="5264000" y="2805320"/>
                  <a:ext cx="59760" cy="27072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90" name="Ink 89">
                  <a:extLst>
                    <a:ext uri="{FF2B5EF4-FFF2-40B4-BE49-F238E27FC236}">
                      <a16:creationId xmlns:a16="http://schemas.microsoft.com/office/drawing/2014/main" id="{3EB4615F-6575-5408-0579-AAE512C82B11}"/>
                    </a:ext>
                  </a:extLst>
                </p14:cNvPr>
                <p14:cNvContentPartPr/>
                <p14:nvPr/>
              </p14:nvContentPartPr>
              <p14:xfrm>
                <a:off x="5323760" y="2794880"/>
                <a:ext cx="41400" cy="171720"/>
              </p14:xfrm>
            </p:contentPart>
          </mc:Choice>
          <mc:Fallback xmlns="">
            <p:pic>
              <p:nvPicPr>
                <p:cNvPr id="90" name="Ink 89">
                  <a:extLst>
                    <a:ext uri="{FF2B5EF4-FFF2-40B4-BE49-F238E27FC236}">
                      <a16:creationId xmlns:a16="http://schemas.microsoft.com/office/drawing/2014/main" id="{3EB4615F-6575-5408-0579-AAE512C82B11}"/>
                    </a:ext>
                  </a:extLst>
                </p:cNvPr>
                <p:cNvPicPr/>
                <p:nvPr/>
              </p:nvPicPr>
              <p:blipFill>
                <a:blip r:embed="rId35"/>
                <a:stretch>
                  <a:fillRect/>
                </a:stretch>
              </p:blipFill>
              <p:spPr>
                <a:xfrm>
                  <a:off x="5315120" y="2786240"/>
                  <a:ext cx="59040" cy="18936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92" name="Ink 91">
                  <a:extLst>
                    <a:ext uri="{FF2B5EF4-FFF2-40B4-BE49-F238E27FC236}">
                      <a16:creationId xmlns:a16="http://schemas.microsoft.com/office/drawing/2014/main" id="{D0D16D32-3D21-C68C-0114-7E1060258718}"/>
                    </a:ext>
                  </a:extLst>
                </p14:cNvPr>
                <p14:cNvContentPartPr/>
                <p14:nvPr/>
              </p14:nvContentPartPr>
              <p14:xfrm>
                <a:off x="5496200" y="2815040"/>
                <a:ext cx="378720" cy="255600"/>
              </p14:xfrm>
            </p:contentPart>
          </mc:Choice>
          <mc:Fallback xmlns="">
            <p:pic>
              <p:nvPicPr>
                <p:cNvPr id="92" name="Ink 91">
                  <a:extLst>
                    <a:ext uri="{FF2B5EF4-FFF2-40B4-BE49-F238E27FC236}">
                      <a16:creationId xmlns:a16="http://schemas.microsoft.com/office/drawing/2014/main" id="{D0D16D32-3D21-C68C-0114-7E1060258718}"/>
                    </a:ext>
                  </a:extLst>
                </p:cNvPr>
                <p:cNvPicPr/>
                <p:nvPr/>
              </p:nvPicPr>
              <p:blipFill>
                <a:blip r:embed="rId37"/>
                <a:stretch>
                  <a:fillRect/>
                </a:stretch>
              </p:blipFill>
              <p:spPr>
                <a:xfrm>
                  <a:off x="5487200" y="2806400"/>
                  <a:ext cx="396360" cy="2732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38">
            <p14:nvContentPartPr>
              <p14:cNvPr id="94" name="Ink 93">
                <a:extLst>
                  <a:ext uri="{FF2B5EF4-FFF2-40B4-BE49-F238E27FC236}">
                    <a16:creationId xmlns:a16="http://schemas.microsoft.com/office/drawing/2014/main" id="{82B51D0D-610E-ADCC-DF97-5B200333C70C}"/>
                  </a:ext>
                </a:extLst>
              </p14:cNvPr>
              <p14:cNvContentPartPr/>
              <p14:nvPr/>
            </p14:nvContentPartPr>
            <p14:xfrm>
              <a:off x="6033320" y="2833760"/>
              <a:ext cx="264960" cy="316440"/>
            </p14:xfrm>
          </p:contentPart>
        </mc:Choice>
        <mc:Fallback xmlns="">
          <p:pic>
            <p:nvPicPr>
              <p:cNvPr id="94" name="Ink 93">
                <a:extLst>
                  <a:ext uri="{FF2B5EF4-FFF2-40B4-BE49-F238E27FC236}">
                    <a16:creationId xmlns:a16="http://schemas.microsoft.com/office/drawing/2014/main" id="{82B51D0D-610E-ADCC-DF97-5B200333C70C}"/>
                  </a:ext>
                </a:extLst>
              </p:cNvPr>
              <p:cNvPicPr/>
              <p:nvPr/>
            </p:nvPicPr>
            <p:blipFill>
              <a:blip r:embed="rId39"/>
              <a:stretch>
                <a:fillRect/>
              </a:stretch>
            </p:blipFill>
            <p:spPr>
              <a:xfrm>
                <a:off x="6024320" y="2824760"/>
                <a:ext cx="282600" cy="334080"/>
              </a:xfrm>
              <a:prstGeom prst="rect">
                <a:avLst/>
              </a:prstGeom>
            </p:spPr>
          </p:pic>
        </mc:Fallback>
      </mc:AlternateContent>
    </p:spTree>
    <p:extLst>
      <p:ext uri="{BB962C8B-B14F-4D97-AF65-F5344CB8AC3E}">
        <p14:creationId xmlns:p14="http://schemas.microsoft.com/office/powerpoint/2010/main" val="26535976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A1CF7-A1A7-195E-8738-281C6231E7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ABD1D8-0373-0B99-E213-32FC5BF9AB47}"/>
              </a:ext>
            </a:extLst>
          </p:cNvPr>
          <p:cNvSpPr>
            <a:spLocks noGrp="1"/>
          </p:cNvSpPr>
          <p:nvPr>
            <p:ph type="title"/>
          </p:nvPr>
        </p:nvSpPr>
        <p:spPr>
          <a:xfrm>
            <a:off x="609600" y="145515"/>
            <a:ext cx="10972800" cy="457198"/>
          </a:xfrm>
        </p:spPr>
        <p:txBody>
          <a:bodyPr>
            <a:noAutofit/>
          </a:bodyPr>
          <a:lstStyle/>
          <a:p>
            <a:pPr marL="82296" algn="just"/>
            <a:r>
              <a:rPr lang="en-US" sz="3200" b="1" dirty="0">
                <a:latin typeface="Times New Roman" panose="02020603050405020304" pitchFamily="18" charset="0"/>
                <a:ea typeface="Tahoma" pitchFamily="34"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F0E7C93-E8F5-1F95-1420-9FC89DF41A18}"/>
                  </a:ext>
                </a:extLst>
              </p:cNvPr>
              <p:cNvSpPr>
                <a:spLocks noGrp="1"/>
              </p:cNvSpPr>
              <p:nvPr>
                <p:ph idx="1"/>
              </p:nvPr>
            </p:nvSpPr>
            <p:spPr>
              <a:xfrm>
                <a:off x="368108" y="629218"/>
                <a:ext cx="11727814" cy="5496948"/>
              </a:xfrm>
            </p:spPr>
            <p:txBody>
              <a:bodyPr>
                <a:noAutofit/>
              </a:bodyPr>
              <a:lstStyle/>
              <a:p>
                <a:pPr marL="0" indent="0">
                  <a:lnSpc>
                    <a:spcPct val="120000"/>
                  </a:lnSpc>
                  <a:buNone/>
                </a:pPr>
                <a: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The second term </a:t>
                </a:r>
                <a:r>
                  <a:rPr lang="en-US" sz="2400" dirty="0">
                    <a:latin typeface="Times New Roman" panose="02020603050405020304" pitchFamily="18" charset="0"/>
                    <a:cs typeface="Times New Roman" panose="02020603050405020304" pitchFamily="18" charset="0"/>
                    <a:sym typeface="Symbol" panose="05050102010706020507" pitchFamily="18" charset="2"/>
                  </a:rPr>
                  <a:t>in equation (8.20) is given by: </a:t>
                </a:r>
                <a:endParaRPr lang="en-US" sz="2400" i="1" dirty="0">
                  <a:latin typeface="Cambria Math" panose="02040503050406030204" pitchFamily="18" charset="0"/>
                </a:endParaRPr>
              </a:p>
              <a:p>
                <a:pPr marL="0" indent="0">
                  <a:lnSpc>
                    <a:spcPct val="150000"/>
                  </a:lnSpc>
                  <a:buNone/>
                </a:pPr>
                <a14:m>
                  <m:oMath xmlns:m="http://schemas.openxmlformats.org/officeDocument/2006/math">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a:rPr>
                              <m:t>𝑑</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r>
                          <a:rPr lang="en-US" sz="2400" i="1">
                            <a:latin typeface="Cambria Math"/>
                          </a:rPr>
                          <m:t>+</m:t>
                        </m:r>
                        <m:f>
                          <m:fPr>
                            <m:ctrlPr>
                              <a:rPr lang="en-US" sz="2400" i="1">
                                <a:latin typeface="Cambria Math" panose="02040503050406030204" pitchFamily="18" charset="0"/>
                              </a:rPr>
                            </m:ctrlPr>
                          </m:fPr>
                          <m:num>
                            <m:r>
                              <a:rPr lang="en-US" sz="2400" i="1">
                                <a:latin typeface="Cambria Math"/>
                              </a:rPr>
                              <m:t>𝑐</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r>
                          <a:rPr lang="en-US" sz="2400" i="1">
                            <a:latin typeface="Cambria Math"/>
                          </a:rPr>
                          <m:t>−</m:t>
                        </m:r>
                        <m:f>
                          <m:fPr>
                            <m:ctrlPr>
                              <a:rPr lang="en-US" sz="2400" i="1">
                                <a:latin typeface="Cambria Math" panose="02040503050406030204" pitchFamily="18" charset="0"/>
                              </a:rPr>
                            </m:ctrlPr>
                          </m:fPr>
                          <m:num>
                            <m:r>
                              <a:rPr lang="en-US" sz="2400" i="1">
                                <a:latin typeface="Cambria Math"/>
                              </a:rPr>
                              <m:t>𝑏</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e>
                    </m:d>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a:ea typeface="Cambria Math"/>
                          </a:rPr>
                          <m:t>∆</m:t>
                        </m:r>
                        <m:r>
                          <a:rPr lang="en-US" sz="2400" i="1">
                            <a:latin typeface="Cambria Math"/>
                            <a:ea typeface="Cambria Math"/>
                          </a:rPr>
                          <m:t>𝐻</m:t>
                        </m:r>
                      </m:e>
                      <m:sub>
                        <m:r>
                          <a:rPr lang="en-US" sz="2400" i="1">
                            <a:latin typeface="Cambria Math" panose="02040503050406030204" pitchFamily="18" charset="0"/>
                            <a:ea typeface="Cambria Math"/>
                          </a:rPr>
                          <m:t>𝑅𝑥</m:t>
                        </m:r>
                      </m:sub>
                    </m:sSub>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oMath>
                </a14:m>
                <a:r>
                  <a:rPr lang="en-US" sz="2400" i="1" dirty="0">
                    <a:latin typeface="Cambria Math" panose="02040503050406030204" pitchFamily="18" charset="0"/>
                  </a:rPr>
                  <a:t>                                                  </a:t>
                </a:r>
                <a:r>
                  <a:rPr lang="en-US" sz="2400" dirty="0">
                    <a:latin typeface="Times New Roman" panose="02020603050405020304" pitchFamily="18" charset="0"/>
                    <a:cs typeface="Times New Roman" panose="02020603050405020304" pitchFamily="18" charset="0"/>
                  </a:rPr>
                  <a:t>(8.22)</a:t>
                </a:r>
              </a:p>
              <a:p>
                <a:pPr marL="0" indent="0">
                  <a:lnSpc>
                    <a:spcPct val="150000"/>
                  </a:lnSpc>
                  <a:buNone/>
                </a:pPr>
                <a:r>
                  <a:rPr lang="en-US" sz="2400" dirty="0">
                    <a:latin typeface="Times New Roman" panose="02020603050405020304" pitchFamily="18" charset="0"/>
                    <a:cs typeface="Times New Roman" panose="02020603050405020304" pitchFamily="18" charset="0"/>
                  </a:rPr>
                  <a:t>By substituting equations (8.21 &amp; 8.22) into equation (8.7), you get:</a:t>
                </a:r>
              </a:p>
              <a:p>
                <a:pPr marL="0" indent="0" algn="just">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400" b="1" i="1">
                            <a:solidFill>
                              <a:srgbClr val="7030A0"/>
                            </a:solidFill>
                            <a:latin typeface="Cambria Math" panose="02040503050406030204" pitchFamily="18" charset="0"/>
                          </a:rPr>
                        </m:ctrlPr>
                      </m:accPr>
                      <m:e>
                        <m:r>
                          <a:rPr lang="en-US" sz="2400" b="1" i="1">
                            <a:solidFill>
                              <a:srgbClr val="7030A0"/>
                            </a:solidFill>
                            <a:latin typeface="Cambria Math"/>
                          </a:rPr>
                          <m:t>𝑸</m:t>
                        </m:r>
                      </m:e>
                    </m:acc>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acc>
                          <m:accPr>
                            <m:chr m:val="̇"/>
                            <m:ctrlPr>
                              <a:rPr lang="en-US" sz="2400" b="1" i="1">
                                <a:solidFill>
                                  <a:srgbClr val="7030A0"/>
                                </a:solidFill>
                                <a:latin typeface="Cambria Math" panose="02040503050406030204" pitchFamily="18" charset="0"/>
                              </a:rPr>
                            </m:ctrlPr>
                          </m:accPr>
                          <m:e>
                            <m:r>
                              <a:rPr lang="en-US" sz="2400" b="1" i="1">
                                <a:solidFill>
                                  <a:srgbClr val="7030A0"/>
                                </a:solidFill>
                                <a:latin typeface="Cambria Math"/>
                              </a:rPr>
                              <m:t>𝑾</m:t>
                            </m:r>
                          </m:e>
                        </m:acc>
                      </m:e>
                      <m:sub>
                        <m:r>
                          <a:rPr lang="en-US" sz="2400" b="1" i="1">
                            <a:solidFill>
                              <a:srgbClr val="7030A0"/>
                            </a:solidFill>
                            <a:latin typeface="Cambria Math"/>
                          </a:rPr>
                          <m:t>𝑺</m:t>
                        </m:r>
                      </m:sub>
                    </m:sSub>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𝑭</m:t>
                        </m:r>
                      </m:e>
                      <m:sub>
                        <m:r>
                          <a:rPr lang="en-US" sz="2400" b="1" i="1">
                            <a:solidFill>
                              <a:srgbClr val="7030A0"/>
                            </a:solidFill>
                            <a:latin typeface="Cambria Math"/>
                          </a:rPr>
                          <m:t>𝑨</m:t>
                        </m:r>
                        <m:r>
                          <a:rPr lang="en-US" sz="2400" b="1" i="1">
                            <a:solidFill>
                              <a:srgbClr val="7030A0"/>
                            </a:solidFill>
                            <a:latin typeface="Cambria Math"/>
                          </a:rPr>
                          <m:t>𝟎</m:t>
                        </m:r>
                      </m:sub>
                    </m:sSub>
                    <m:nary>
                      <m:naryPr>
                        <m:chr m:val="∑"/>
                        <m:ctrlPr>
                          <a:rPr lang="en-US" sz="2400" b="1" i="1">
                            <a:solidFill>
                              <a:srgbClr val="7030A0"/>
                            </a:solidFill>
                            <a:latin typeface="Cambria Math" panose="02040503050406030204" pitchFamily="18" charset="0"/>
                          </a:rPr>
                        </m:ctrlPr>
                      </m:naryPr>
                      <m:sub>
                        <m:r>
                          <m:rPr>
                            <m:brk m:alnAt="23"/>
                          </m:rPr>
                          <a:rPr lang="en-US" sz="2400" b="1" i="1">
                            <a:solidFill>
                              <a:srgbClr val="7030A0"/>
                            </a:solidFill>
                            <a:latin typeface="Cambria Math"/>
                          </a:rPr>
                          <m:t>𝒊</m:t>
                        </m:r>
                        <m:r>
                          <a:rPr lang="en-US" sz="2400" b="1" i="1">
                            <a:solidFill>
                              <a:srgbClr val="7030A0"/>
                            </a:solidFill>
                            <a:latin typeface="Cambria Math"/>
                          </a:rPr>
                          <m:t>=</m:t>
                        </m:r>
                        <m:r>
                          <a:rPr lang="en-US" sz="2400" b="1" i="1">
                            <a:solidFill>
                              <a:srgbClr val="7030A0"/>
                            </a:solidFill>
                            <a:latin typeface="Cambria Math"/>
                          </a:rPr>
                          <m:t>𝟏</m:t>
                        </m:r>
                      </m:sub>
                      <m:sup>
                        <m:r>
                          <a:rPr lang="en-US" sz="2400" b="1" i="1">
                            <a:solidFill>
                              <a:srgbClr val="7030A0"/>
                            </a:solidFill>
                            <a:latin typeface="Cambria Math"/>
                          </a:rPr>
                          <m:t>𝒏</m:t>
                        </m:r>
                      </m:sup>
                      <m:e>
                        <m:sSub>
                          <m:sSubPr>
                            <m:ctrlPr>
                              <a:rPr lang="en-US" sz="2400" b="1" i="1">
                                <a:solidFill>
                                  <a:srgbClr val="7030A0"/>
                                </a:solidFill>
                                <a:latin typeface="Cambria Math" panose="02040503050406030204" pitchFamily="18" charset="0"/>
                              </a:rPr>
                            </m:ctrlPr>
                          </m:sSubPr>
                          <m:e>
                            <m:r>
                              <a:rPr lang="el-GR" sz="2400" b="1" i="1">
                                <a:solidFill>
                                  <a:srgbClr val="7030A0"/>
                                </a:solidFill>
                                <a:latin typeface="Cambria Math"/>
                                <a:ea typeface="Cambria Math"/>
                              </a:rPr>
                              <m:t>𝜱</m:t>
                            </m:r>
                          </m:e>
                          <m:sub>
                            <m:r>
                              <a:rPr lang="en-US" sz="2400" b="1" i="1">
                                <a:solidFill>
                                  <a:srgbClr val="7030A0"/>
                                </a:solidFill>
                                <a:latin typeface="Cambria Math"/>
                              </a:rPr>
                              <m:t>𝒊</m:t>
                            </m:r>
                          </m:sub>
                        </m:sSub>
                      </m:e>
                    </m:nary>
                    <m:d>
                      <m:dPr>
                        <m:ctrlPr>
                          <a:rPr lang="en-US" sz="2400" b="1" i="1">
                            <a:solidFill>
                              <a:srgbClr val="7030A0"/>
                            </a:solidFill>
                            <a:latin typeface="Cambria Math" panose="02040503050406030204" pitchFamily="18" charset="0"/>
                          </a:rPr>
                        </m:ctrlPr>
                      </m:dPr>
                      <m:e>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𝒊</m:t>
                            </m:r>
                            <m:r>
                              <a:rPr lang="en-US" sz="2400" b="1" i="1">
                                <a:solidFill>
                                  <a:srgbClr val="7030A0"/>
                                </a:solidFill>
                                <a:latin typeface="Cambria Math"/>
                              </a:rPr>
                              <m:t>𝟎</m:t>
                            </m:r>
                          </m:sub>
                        </m:sSub>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𝒊</m:t>
                            </m:r>
                          </m:sub>
                        </m:sSub>
                      </m:e>
                    </m:d>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ea typeface="Cambria Math"/>
                          </a:rPr>
                          <m:t>∆</m:t>
                        </m:r>
                        <m:r>
                          <a:rPr lang="en-US" sz="2400" b="1" i="1">
                            <a:solidFill>
                              <a:srgbClr val="7030A0"/>
                            </a:solidFill>
                            <a:latin typeface="Cambria Math"/>
                            <a:ea typeface="Cambria Math"/>
                          </a:rPr>
                          <m:t>𝑯</m:t>
                        </m:r>
                      </m:e>
                      <m:sub>
                        <m:r>
                          <a:rPr lang="en-US" sz="2400" b="1" i="1">
                            <a:solidFill>
                              <a:srgbClr val="7030A0"/>
                            </a:solidFill>
                            <a:latin typeface="Cambria Math"/>
                            <a:ea typeface="Cambria Math"/>
                          </a:rPr>
                          <m:t>𝑹</m:t>
                        </m:r>
                        <m:r>
                          <a:rPr lang="en-US" sz="2400" b="1" i="1">
                            <a:solidFill>
                              <a:srgbClr val="7030A0"/>
                            </a:solidFill>
                            <a:latin typeface="Cambria Math"/>
                          </a:rPr>
                          <m:t>𝒙</m:t>
                        </m:r>
                      </m:sub>
                    </m:sSub>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𝑭</m:t>
                        </m:r>
                      </m:e>
                      <m:sub>
                        <m:r>
                          <a:rPr lang="en-US" sz="2400" b="1" i="1">
                            <a:solidFill>
                              <a:srgbClr val="7030A0"/>
                            </a:solidFill>
                            <a:latin typeface="Cambria Math"/>
                          </a:rPr>
                          <m:t>𝑨</m:t>
                        </m:r>
                        <m:r>
                          <a:rPr lang="en-US" sz="2400" b="1" i="1">
                            <a:solidFill>
                              <a:srgbClr val="7030A0"/>
                            </a:solidFill>
                            <a:latin typeface="Cambria Math"/>
                          </a:rPr>
                          <m:t>𝟎</m:t>
                        </m:r>
                      </m:sub>
                    </m:sSub>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𝑿</m:t>
                        </m:r>
                      </m:e>
                      <m:sub>
                        <m:r>
                          <a:rPr lang="en-US" sz="2400" b="1" i="1">
                            <a:solidFill>
                              <a:srgbClr val="7030A0"/>
                            </a:solidFill>
                            <a:latin typeface="Cambria Math"/>
                          </a:rPr>
                          <m:t>𝑨</m:t>
                        </m:r>
                      </m:sub>
                    </m:sSub>
                    <m:r>
                      <a:rPr lang="en-US" sz="2400" b="1" i="1">
                        <a:solidFill>
                          <a:srgbClr val="7030A0"/>
                        </a:solidFill>
                        <a:latin typeface="Cambria Math"/>
                      </a:rPr>
                      <m:t>=</m:t>
                    </m:r>
                    <m:r>
                      <a:rPr lang="en-US" sz="2400" b="1" i="1">
                        <a:solidFill>
                          <a:srgbClr val="7030A0"/>
                        </a:solidFill>
                        <a:latin typeface="Cambria Math"/>
                      </a:rPr>
                      <m:t>𝟎</m:t>
                    </m:r>
                  </m:oMath>
                </a14:m>
                <a:r>
                  <a:rPr lang="en-US" sz="2400" b="1" dirty="0">
                    <a:solidFill>
                      <a:srgbClr val="7030A0"/>
                    </a:solidFill>
                    <a:latin typeface="Times New Roman" panose="02020603050405020304" pitchFamily="18" charset="0"/>
                    <a:cs typeface="Times New Roman" panose="02020603050405020304" pitchFamily="18" charset="0"/>
                  </a:rPr>
                  <a:t>                                 (8.23)   </a:t>
                </a:r>
                <a:endParaRPr lang="en-US" sz="2400" b="1" dirty="0">
                  <a:solidFill>
                    <a:srgbClr val="C00000"/>
                  </a:solidFill>
                  <a:latin typeface="Times New Roman" panose="02020603050405020304" pitchFamily="18" charset="0"/>
                  <a:cs typeface="Times New Roman" panose="02020603050405020304" pitchFamily="18" charset="0"/>
                </a:endParaRPr>
              </a:p>
              <a:p>
                <a:pPr marL="0" indent="0" algn="just">
                  <a:buNone/>
                </a:pPr>
                <a:r>
                  <a:rPr lang="en-US" sz="2400" b="1" dirty="0">
                    <a:solidFill>
                      <a:srgbClr val="FF0000"/>
                    </a:solidFill>
                    <a:latin typeface="Times New Roman" panose="02020603050405020304" pitchFamily="18" charset="0"/>
                    <a:cs typeface="Times New Roman" panose="02020603050405020304" pitchFamily="18" charset="0"/>
                  </a:rPr>
                  <a:t>This is the energy balance equation for non-isothermal CSTR.</a:t>
                </a:r>
              </a:p>
              <a:p>
                <a:pPr marL="0" indent="0">
                  <a:lnSpc>
                    <a:spcPct val="150000"/>
                  </a:lnSpc>
                  <a:buNone/>
                </a:pPr>
                <a:r>
                  <a:rPr lang="en-US" sz="2400" dirty="0">
                    <a:solidFill>
                      <a:schemeClr val="tx2"/>
                    </a:solidFill>
                    <a:latin typeface="Times New Roman" panose="02020603050405020304" pitchFamily="18" charset="0"/>
                    <a:cs typeface="Times New Roman" panose="02020603050405020304" pitchFamily="18" charset="0"/>
                  </a:rPr>
                  <a:t>At the initial, there is no chemical reaction; there is no formation of product C and product D. i.e. </a:t>
                </a:r>
                <a:r>
                  <a:rPr lang="en-US" sz="2400" dirty="0" err="1">
                    <a:solidFill>
                      <a:schemeClr val="tx2"/>
                    </a:solidFill>
                    <a:latin typeface="Times New Roman" panose="02020603050405020304" pitchFamily="18" charset="0"/>
                    <a:cs typeface="Times New Roman" panose="02020603050405020304" pitchFamily="18" charset="0"/>
                  </a:rPr>
                  <a:t>F</a:t>
                </a:r>
                <a:r>
                  <a:rPr lang="en-US" sz="2400" baseline="-25000" dirty="0" err="1">
                    <a:solidFill>
                      <a:schemeClr val="tx2"/>
                    </a:solidFill>
                    <a:latin typeface="Times New Roman" panose="02020603050405020304" pitchFamily="18" charset="0"/>
                    <a:cs typeface="Times New Roman" panose="02020603050405020304" pitchFamily="18" charset="0"/>
                  </a:rPr>
                  <a:t>Co</a:t>
                </a:r>
                <a:r>
                  <a:rPr lang="en-US" sz="2400" dirty="0">
                    <a:solidFill>
                      <a:schemeClr val="tx2"/>
                    </a:solidFill>
                    <a:latin typeface="Times New Roman" panose="02020603050405020304" pitchFamily="18" charset="0"/>
                    <a:cs typeface="Times New Roman" panose="02020603050405020304" pitchFamily="18" charset="0"/>
                  </a:rPr>
                  <a:t>= </a:t>
                </a:r>
                <a:r>
                  <a:rPr lang="en-US" sz="2400" dirty="0" err="1">
                    <a:solidFill>
                      <a:schemeClr val="tx2"/>
                    </a:solidFill>
                    <a:latin typeface="Times New Roman" panose="02020603050405020304" pitchFamily="18" charset="0"/>
                    <a:cs typeface="Times New Roman" panose="02020603050405020304" pitchFamily="18" charset="0"/>
                  </a:rPr>
                  <a:t>F</a:t>
                </a:r>
                <a:r>
                  <a:rPr lang="en-US" sz="2400" baseline="-25000" dirty="0" err="1">
                    <a:solidFill>
                      <a:schemeClr val="tx2"/>
                    </a:solidFill>
                    <a:latin typeface="Times New Roman" panose="02020603050405020304" pitchFamily="18" charset="0"/>
                    <a:cs typeface="Times New Roman" panose="02020603050405020304" pitchFamily="18" charset="0"/>
                  </a:rPr>
                  <a:t>Do</a:t>
                </a:r>
                <a:r>
                  <a:rPr lang="en-US" sz="2400" dirty="0">
                    <a:solidFill>
                      <a:schemeClr val="tx2"/>
                    </a:solidFill>
                    <a:latin typeface="Times New Roman" panose="02020603050405020304" pitchFamily="18" charset="0"/>
                    <a:cs typeface="Times New Roman" panose="02020603050405020304" pitchFamily="18" charset="0"/>
                  </a:rPr>
                  <a:t>= 0; </a:t>
                </a:r>
                <a:r>
                  <a:rPr lang="en-US" sz="2400" dirty="0">
                    <a:solidFill>
                      <a:schemeClr val="tx2"/>
                    </a:solidFill>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solidFill>
                      <a:schemeClr val="tx2"/>
                    </a:solidFill>
                    <a:latin typeface="Times New Roman" panose="02020603050405020304" pitchFamily="18" charset="0"/>
                    <a:cs typeface="Times New Roman" panose="02020603050405020304" pitchFamily="18" charset="0"/>
                    <a:sym typeface="Symbol" panose="05050102010706020507" pitchFamily="18" charset="2"/>
                  </a:rPr>
                  <a:t>C</a:t>
                </a:r>
                <a:r>
                  <a:rPr lang="en-US" sz="2400" dirty="0">
                    <a:solidFill>
                      <a:schemeClr val="tx2"/>
                    </a:solidFill>
                    <a:latin typeface="Times New Roman" panose="02020603050405020304" pitchFamily="18" charset="0"/>
                    <a:cs typeface="Times New Roman" panose="02020603050405020304" pitchFamily="18" charset="0"/>
                    <a:sym typeface="Symbol" panose="05050102010706020507" pitchFamily="18" charset="2"/>
                  </a:rPr>
                  <a:t>= </a:t>
                </a:r>
                <a:r>
                  <a:rPr lang="en-US" sz="2400" baseline="-25000" dirty="0">
                    <a:solidFill>
                      <a:schemeClr val="tx2"/>
                    </a:solidFill>
                    <a:latin typeface="Times New Roman" panose="02020603050405020304" pitchFamily="18" charset="0"/>
                    <a:cs typeface="Times New Roman" panose="02020603050405020304" pitchFamily="18" charset="0"/>
                    <a:sym typeface="Symbol" panose="05050102010706020507" pitchFamily="18" charset="2"/>
                  </a:rPr>
                  <a:t>D</a:t>
                </a:r>
                <a:r>
                  <a:rPr lang="en-US" sz="2400" dirty="0">
                    <a:solidFill>
                      <a:schemeClr val="tx2"/>
                    </a:solidFill>
                    <a:latin typeface="Times New Roman" panose="02020603050405020304" pitchFamily="18" charset="0"/>
                    <a:cs typeface="Times New Roman" panose="02020603050405020304" pitchFamily="18" charset="0"/>
                    <a:sym typeface="Symbol" panose="05050102010706020507" pitchFamily="18" charset="2"/>
                  </a:rPr>
                  <a:t>= 0</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solidFill>
                    <a:schemeClr val="tx2"/>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F0E7C93-E8F5-1F95-1420-9FC89DF41A18}"/>
                  </a:ext>
                </a:extLst>
              </p:cNvPr>
              <p:cNvSpPr>
                <a:spLocks noGrp="1" noRot="1" noChangeAspect="1" noMove="1" noResize="1" noEditPoints="1" noAdjustHandles="1" noChangeArrowheads="1" noChangeShapeType="1" noTextEdit="1"/>
              </p:cNvSpPr>
              <p:nvPr>
                <p:ph idx="1"/>
              </p:nvPr>
            </p:nvSpPr>
            <p:spPr>
              <a:xfrm>
                <a:off x="368108" y="629218"/>
                <a:ext cx="11727814" cy="5496948"/>
              </a:xfrm>
              <a:blipFill>
                <a:blip r:embed="rId2"/>
                <a:stretch>
                  <a:fillRect l="-780" t="-222" r="-260"/>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F8B26450-7033-9304-93EC-2625ACE33E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24C9D95E-0E74-B576-F314-EA1D4E214A74}"/>
              </a:ext>
            </a:extLst>
          </p:cNvPr>
          <p:cNvCxnSpPr>
            <a:cxnSpLocks/>
          </p:cNvCxnSpPr>
          <p:nvPr/>
        </p:nvCxnSpPr>
        <p:spPr>
          <a:xfrm>
            <a:off x="-69574" y="615965"/>
            <a:ext cx="12384157"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F893E9DA-000B-5D14-7A4B-0F0EB3CBD345}"/>
              </a:ext>
            </a:extLst>
          </p:cNvPr>
          <p:cNvCxnSpPr>
            <a:cxnSpLocks/>
          </p:cNvCxnSpPr>
          <p:nvPr/>
        </p:nvCxnSpPr>
        <p:spPr>
          <a:xfrm>
            <a:off x="-69574" y="6361652"/>
            <a:ext cx="123841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4D4A6C7-3B4A-8BEF-987B-719EA4F2791B}"/>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3">
            <p14:nvContentPartPr>
              <p14:cNvPr id="72" name="Ink 71">
                <a:extLst>
                  <a:ext uri="{FF2B5EF4-FFF2-40B4-BE49-F238E27FC236}">
                    <a16:creationId xmlns:a16="http://schemas.microsoft.com/office/drawing/2014/main" id="{7121C1DD-FEE9-08F7-971A-A86E44E8611B}"/>
                  </a:ext>
                </a:extLst>
              </p14:cNvPr>
              <p14:cNvContentPartPr/>
              <p14:nvPr/>
            </p14:nvContentPartPr>
            <p14:xfrm>
              <a:off x="-1232609" y="1808812"/>
              <a:ext cx="360" cy="360"/>
            </p14:xfrm>
          </p:contentPart>
        </mc:Choice>
        <mc:Fallback xmlns="">
          <p:pic>
            <p:nvPicPr>
              <p:cNvPr id="72" name="Ink 71">
                <a:extLst>
                  <a:ext uri="{FF2B5EF4-FFF2-40B4-BE49-F238E27FC236}">
                    <a16:creationId xmlns:a16="http://schemas.microsoft.com/office/drawing/2014/main" id="{7121C1DD-FEE9-08F7-971A-A86E44E8611B}"/>
                  </a:ext>
                </a:extLst>
              </p:cNvPr>
              <p:cNvPicPr/>
              <p:nvPr/>
            </p:nvPicPr>
            <p:blipFill>
              <a:blip r:embed="rId4"/>
              <a:stretch>
                <a:fillRect/>
              </a:stretch>
            </p:blipFill>
            <p:spPr>
              <a:xfrm>
                <a:off x="-1241609" y="1799812"/>
                <a:ext cx="18000" cy="18000"/>
              </a:xfrm>
              <a:prstGeom prst="rect">
                <a:avLst/>
              </a:prstGeom>
            </p:spPr>
          </p:pic>
        </mc:Fallback>
      </mc:AlternateContent>
    </p:spTree>
    <p:extLst>
      <p:ext uri="{BB962C8B-B14F-4D97-AF65-F5344CB8AC3E}">
        <p14:creationId xmlns:p14="http://schemas.microsoft.com/office/powerpoint/2010/main" val="22330584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34816C2-EA11-8B37-32D5-C8399F167041}"/>
                  </a:ext>
                </a:extLst>
              </p:cNvPr>
              <p:cNvSpPr>
                <a:spLocks noGrp="1"/>
              </p:cNvSpPr>
              <p:nvPr>
                <p:ph idx="1"/>
              </p:nvPr>
            </p:nvSpPr>
            <p:spPr>
              <a:xfrm>
                <a:off x="288235" y="434538"/>
                <a:ext cx="11695043" cy="5204262"/>
              </a:xfrm>
            </p:spPr>
            <p:txBody>
              <a:bodyPr>
                <a:noAutofit/>
              </a:bodyPr>
              <a:lstStyle/>
              <a:p>
                <a:pPr marL="0" indent="0" algn="just">
                  <a:buNone/>
                </a:pPr>
                <a:r>
                  <a:rPr lang="en-US" sz="2400" dirty="0"/>
                  <a:t> </a:t>
                </a:r>
                <a:r>
                  <a:rPr lang="en-US" sz="2400" dirty="0">
                    <a:latin typeface="Times New Roman" panose="02020603050405020304" pitchFamily="18" charset="0"/>
                    <a:cs typeface="Times New Roman" panose="02020603050405020304" pitchFamily="18" charset="0"/>
                  </a:rPr>
                  <a:t>For any temperature T, the change in heat of reaction(</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err="1">
                    <a:latin typeface="Times New Roman" panose="02020603050405020304" pitchFamily="18" charset="0"/>
                    <a:cs typeface="Times New Roman" panose="02020603050405020304" pitchFamily="18" charset="0"/>
                    <a:sym typeface="Symbol" panose="05050102010706020507" pitchFamily="18" charset="2"/>
                  </a:rPr>
                  <a:t>H</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Rx</a:t>
                </a:r>
                <a:r>
                  <a:rPr lang="en-US" sz="2400" dirty="0">
                    <a:latin typeface="Times New Roman" panose="02020603050405020304" pitchFamily="18" charset="0"/>
                    <a:cs typeface="Times New Roman" panose="02020603050405020304" pitchFamily="18" charset="0"/>
                  </a:rPr>
                  <a:t>) for species A, B, C &amp; D  is given by:</a:t>
                </a:r>
                <a:endParaRPr lang="en-US" sz="2400" dirty="0"/>
              </a:p>
              <a:p>
                <a:pPr marL="0" indent="0" algn="just">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ea typeface="Cambria Math"/>
                          </a:rPr>
                          <m:t>∆</m:t>
                        </m:r>
                        <m:r>
                          <a:rPr lang="en-US" sz="2400" i="1">
                            <a:latin typeface="Cambria Math"/>
                            <a:ea typeface="Cambria Math"/>
                          </a:rPr>
                          <m:t>𝐻</m:t>
                        </m:r>
                      </m:e>
                      <m:sub>
                        <m:r>
                          <a:rPr lang="en-US" sz="2400" i="1">
                            <a:latin typeface="Cambria Math" panose="02040503050406030204" pitchFamily="18" charset="0"/>
                            <a:ea typeface="Cambria Math"/>
                          </a:rPr>
                          <m:t>𝑅𝑥</m:t>
                        </m:r>
                      </m:sub>
                    </m:sSub>
                    <m:r>
                      <a:rPr lang="en-US" sz="2400" i="1">
                        <a:latin typeface="Cambria Math"/>
                      </a:rPr>
                      <m:t>(</m:t>
                    </m:r>
                    <m:r>
                      <a:rPr lang="en-US" sz="2400" i="1">
                        <a:latin typeface="Cambria Math"/>
                      </a:rPr>
                      <m:t>𝑇</m:t>
                    </m:r>
                    <m:r>
                      <a:rPr lang="en-US" sz="2400" i="1">
                        <a:latin typeface="Cambria Math"/>
                      </a:rPr>
                      <m:t>)=</m:t>
                    </m:r>
                    <m:f>
                      <m:fPr>
                        <m:ctrlPr>
                          <a:rPr lang="en-US" sz="2400" i="1">
                            <a:latin typeface="Cambria Math" panose="02040503050406030204" pitchFamily="18" charset="0"/>
                          </a:rPr>
                        </m:ctrlPr>
                      </m:fPr>
                      <m:num>
                        <m:r>
                          <a:rPr lang="en-US" sz="2400" i="1">
                            <a:latin typeface="Cambria Math"/>
                          </a:rPr>
                          <m:t>𝑑</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r>
                      <a:rPr lang="en-US" sz="2400" i="1">
                        <a:latin typeface="Cambria Math"/>
                      </a:rPr>
                      <m:t>(</m:t>
                    </m:r>
                    <m:r>
                      <a:rPr lang="en-US" sz="2400" i="1">
                        <a:latin typeface="Cambria Math"/>
                      </a:rPr>
                      <m:t>𝑇</m:t>
                    </m:r>
                    <m:r>
                      <a:rPr lang="en-US" sz="2400" i="1">
                        <a:latin typeface="Cambria Math"/>
                      </a:rPr>
                      <m:t>)+</m:t>
                    </m:r>
                    <m:f>
                      <m:fPr>
                        <m:ctrlPr>
                          <a:rPr lang="en-US" sz="2400" i="1">
                            <a:latin typeface="Cambria Math" panose="02040503050406030204" pitchFamily="18" charset="0"/>
                          </a:rPr>
                        </m:ctrlPr>
                      </m:fPr>
                      <m:num>
                        <m:r>
                          <a:rPr lang="en-US" sz="2400" i="1">
                            <a:latin typeface="Cambria Math"/>
                          </a:rPr>
                          <m:t>𝑐</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r>
                      <a:rPr lang="en-US" sz="2400" i="1">
                        <a:latin typeface="Cambria Math"/>
                      </a:rPr>
                      <m:t>(</m:t>
                    </m:r>
                    <m:r>
                      <a:rPr lang="en-US" sz="2400" i="1">
                        <a:latin typeface="Cambria Math"/>
                      </a:rPr>
                      <m:t>𝑇</m:t>
                    </m:r>
                    <m:r>
                      <a:rPr lang="en-US" sz="2400" i="1">
                        <a:latin typeface="Cambria Math"/>
                      </a:rPr>
                      <m:t>)−</m:t>
                    </m:r>
                    <m:f>
                      <m:fPr>
                        <m:ctrlPr>
                          <a:rPr lang="en-US" sz="2400" i="1">
                            <a:latin typeface="Cambria Math" panose="02040503050406030204" pitchFamily="18" charset="0"/>
                          </a:rPr>
                        </m:ctrlPr>
                      </m:fPr>
                      <m:num>
                        <m:r>
                          <a:rPr lang="en-US" sz="2400" i="1">
                            <a:latin typeface="Cambria Math"/>
                          </a:rPr>
                          <m:t>𝑏</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r>
                      <a:rPr lang="en-US" sz="2400" i="1">
                        <a:latin typeface="Cambria Math"/>
                      </a:rPr>
                      <m:t>(</m:t>
                    </m:r>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r>
                      <a:rPr lang="en-US" sz="2400" i="1">
                        <a:latin typeface="Cambria Math"/>
                      </a:rPr>
                      <m:t>(</m:t>
                    </m:r>
                    <m:r>
                      <a:rPr lang="en-US" sz="2400" i="1">
                        <a:latin typeface="Cambria Math"/>
                      </a:rPr>
                      <m:t>𝑇</m:t>
                    </m:r>
                    <m:r>
                      <a:rPr lang="en-US" sz="2400" i="1">
                        <a:latin typeface="Cambria Math"/>
                      </a:rPr>
                      <m:t>)</m:t>
                    </m:r>
                  </m:oMath>
                </a14:m>
                <a:r>
                  <a:rPr lang="en-US" sz="2400" dirty="0">
                    <a:latin typeface="Times New Roman" panose="02020603050405020304" pitchFamily="18" charset="0"/>
                    <a:cs typeface="Times New Roman" panose="02020603050405020304" pitchFamily="18" charset="0"/>
                  </a:rPr>
                  <a:t>                                     (8.24)</a:t>
                </a:r>
              </a:p>
              <a:p>
                <a:pPr marL="0" indent="0" algn="just">
                  <a:buNone/>
                </a:pPr>
                <a:r>
                  <a:rPr lang="en-US" sz="2400" dirty="0">
                    <a:latin typeface="Times New Roman" panose="02020603050405020304" pitchFamily="18" charset="0"/>
                    <a:cs typeface="Times New Roman" panose="02020603050405020304" pitchFamily="18" charset="0"/>
                  </a:rPr>
                  <a:t>The specific enthalpies for the feed and product streams are:</a:t>
                </a:r>
              </a:p>
              <a:p>
                <a:pPr marL="0" indent="0" algn="just">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𝑖</m:t>
                        </m:r>
                        <m:r>
                          <a:rPr lang="en-US" sz="2400" i="1">
                            <a:latin typeface="Cambria Math"/>
                          </a:rPr>
                          <m:t>0</m:t>
                        </m:r>
                      </m:sub>
                    </m:sSub>
                    <m:r>
                      <a:rPr lang="en-US" sz="2400" i="1">
                        <a:latin typeface="Cambria Math"/>
                      </a:rPr>
                      <m:t>=</m:t>
                    </m:r>
                    <m:sSup>
                      <m:sSupPr>
                        <m:ctrlPr>
                          <a:rPr lang="en-US" sz="2400" i="1">
                            <a:latin typeface="Cambria Math" panose="02040503050406030204" pitchFamily="18" charset="0"/>
                          </a:rPr>
                        </m:ctrlPr>
                      </m:sSup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𝑖</m:t>
                            </m:r>
                          </m:sub>
                        </m:sSub>
                      </m:e>
                      <m:sup>
                        <m:r>
                          <a:rPr lang="en-US" sz="2400" i="1">
                            <a:latin typeface="Cambria Math"/>
                          </a:rPr>
                          <m:t>𝑜</m:t>
                        </m:r>
                      </m:sup>
                    </m:sSup>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𝑖</m:t>
                            </m:r>
                            <m:r>
                              <a:rPr lang="en-US" sz="2400" i="1">
                                <a:latin typeface="Cambria Math"/>
                              </a:rPr>
                              <m:t>0</m:t>
                            </m:r>
                          </m:sub>
                        </m:sSub>
                      </m:sup>
                      <m:e>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𝑖</m:t>
                                </m:r>
                              </m:sub>
                            </m:sSub>
                          </m:sub>
                        </m:sSub>
                        <m:r>
                          <a:rPr lang="en-US" sz="2400" i="1">
                            <a:latin typeface="Cambria Math"/>
                          </a:rPr>
                          <m:t>𝑑𝑇</m:t>
                        </m:r>
                      </m:e>
                    </m:nary>
                  </m:oMath>
                </a14:m>
                <a:r>
                  <a:rPr lang="en-US" sz="2400" dirty="0">
                    <a:latin typeface="Times New Roman" panose="02020603050405020304" pitchFamily="18" charset="0"/>
                    <a:cs typeface="Times New Roman" panose="02020603050405020304" pitchFamily="18" charset="0"/>
                  </a:rPr>
                  <a:t>                                                                           (8.25)</a:t>
                </a:r>
              </a:p>
              <a:p>
                <a:pPr marL="0" indent="0" algn="just">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𝑖</m:t>
                        </m:r>
                      </m:sub>
                    </m:sSub>
                    <m:r>
                      <a:rPr lang="en-US" sz="2400" i="1">
                        <a:latin typeface="Cambria Math"/>
                      </a:rPr>
                      <m:t>=</m:t>
                    </m:r>
                    <m:sSup>
                      <m:sSupPr>
                        <m:ctrlPr>
                          <a:rPr lang="en-US" sz="2400" i="1">
                            <a:latin typeface="Cambria Math" panose="02040503050406030204" pitchFamily="18" charset="0"/>
                          </a:rPr>
                        </m:ctrlPr>
                      </m:sSup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𝑖</m:t>
                            </m:r>
                          </m:sub>
                        </m:sSub>
                      </m:e>
                      <m:sup>
                        <m:r>
                          <a:rPr lang="en-US" sz="2400" i="1">
                            <a:latin typeface="Cambria Math"/>
                          </a:rPr>
                          <m:t>𝑜</m:t>
                        </m:r>
                      </m:sup>
                    </m:sSup>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𝑖</m:t>
                                </m:r>
                              </m:sub>
                            </m:sSub>
                          </m:sub>
                        </m:sSub>
                        <m:r>
                          <a:rPr lang="en-US" sz="2400" i="1">
                            <a:latin typeface="Cambria Math"/>
                          </a:rPr>
                          <m:t>𝑑𝑇</m:t>
                        </m:r>
                      </m:e>
                    </m:nary>
                  </m:oMath>
                </a14:m>
                <a:r>
                  <a:rPr lang="en-US" sz="2400" dirty="0">
                    <a:latin typeface="Times New Roman" panose="02020603050405020304" pitchFamily="18" charset="0"/>
                    <a:cs typeface="Times New Roman" panose="02020603050405020304" pitchFamily="18" charset="0"/>
                  </a:rPr>
                  <a:t>                                                                              (8.26)</a:t>
                </a:r>
              </a:p>
              <a:p>
                <a:pPr marL="0" indent="0" algn="just">
                  <a:buNone/>
                </a:pPr>
                <a:r>
                  <a:rPr lang="en-US" sz="2400" dirty="0">
                    <a:latin typeface="Times New Roman" panose="02020603050405020304" pitchFamily="18" charset="0"/>
                    <a:cs typeface="Times New Roman" panose="02020603050405020304" pitchFamily="18" charset="0"/>
                  </a:rPr>
                  <a:t>Where: H</a:t>
                </a:r>
                <a:r>
                  <a:rPr lang="en-US" sz="2400" baseline="300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i </a:t>
                </a:r>
                <a:r>
                  <a:rPr lang="en-US" sz="2400" dirty="0">
                    <a:latin typeface="Times New Roman" panose="02020603050405020304" pitchFamily="18" charset="0"/>
                    <a:cs typeface="Times New Roman" panose="02020603050405020304" pitchFamily="18" charset="0"/>
                  </a:rPr>
                  <a:t>are enthalpies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feed and product streams at T</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and T, respectively,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reference temperature (298K), T</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feed stream temperature, T is  product stream temperature, and C</a:t>
                </a:r>
                <a:r>
                  <a:rPr lang="en-US" sz="2400" baseline="-25000" dirty="0">
                    <a:latin typeface="Times New Roman" panose="02020603050405020304" pitchFamily="18" charset="0"/>
                    <a:cs typeface="Times New Roman" panose="02020603050405020304" pitchFamily="18" charset="0"/>
                  </a:rPr>
                  <a:t>pi </a:t>
                </a:r>
                <a:r>
                  <a:rPr lang="en-US" sz="2400" dirty="0">
                    <a:latin typeface="Times New Roman" panose="02020603050405020304" pitchFamily="18" charset="0"/>
                    <a:cs typeface="Times New Roman" panose="02020603050405020304" pitchFamily="18" charset="0"/>
                  </a:rPr>
                  <a:t>is specific heat capacity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p>
              <a:p>
                <a:pPr marL="0" indent="0">
                  <a:buNone/>
                </a:pPr>
                <a:r>
                  <a:rPr lang="en-US" sz="2400" dirty="0">
                    <a:latin typeface="Times New Roman" panose="02020603050405020304" pitchFamily="18" charset="0"/>
                    <a:cs typeface="Times New Roman" panose="02020603050405020304" pitchFamily="18" charset="0"/>
                  </a:rPr>
                  <a:t> </a:t>
                </a:r>
                <a:br>
                  <a:rPr lang="en-US" sz="2400" dirty="0">
                    <a:latin typeface="Times New Roman" panose="02020603050405020304" pitchFamily="18" charset="0"/>
                    <a:cs typeface="Times New Roman" panose="02020603050405020304" pitchFamily="18" charset="0"/>
                  </a:rPr>
                </a:br>
                <a:endParaRPr lang="en-US" sz="2400" dirty="0">
                  <a:solidFill>
                    <a:srgbClr val="C0000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34816C2-EA11-8B37-32D5-C8399F167041}"/>
                  </a:ext>
                </a:extLst>
              </p:cNvPr>
              <p:cNvSpPr>
                <a:spLocks noGrp="1" noRot="1" noChangeAspect="1" noMove="1" noResize="1" noEditPoints="1" noAdjustHandles="1" noChangeArrowheads="1" noChangeShapeType="1" noTextEdit="1"/>
              </p:cNvSpPr>
              <p:nvPr>
                <p:ph idx="1"/>
              </p:nvPr>
            </p:nvSpPr>
            <p:spPr>
              <a:xfrm>
                <a:off x="288235" y="434538"/>
                <a:ext cx="11695043" cy="5204262"/>
              </a:xfrm>
              <a:blipFill>
                <a:blip r:embed="rId2"/>
                <a:stretch>
                  <a:fillRect l="-782" t="-1171" r="-782"/>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6A8E600A-C321-1BB1-D3DC-493AFD51040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DDE48E9D-1B7A-CA6C-D8C6-3FD2D2FF044A}"/>
              </a:ext>
            </a:extLst>
          </p:cNvPr>
          <p:cNvSpPr>
            <a:spLocks noGrp="1"/>
          </p:cNvSpPr>
          <p:nvPr>
            <p:ph type="title"/>
          </p:nvPr>
        </p:nvSpPr>
        <p:spPr>
          <a:xfrm>
            <a:off x="738809" y="99576"/>
            <a:ext cx="8229600" cy="334962"/>
          </a:xfrm>
        </p:spPr>
        <p:txBody>
          <a:bodyPr>
            <a:noAutofit/>
          </a:bodyPr>
          <a:lstStyle/>
          <a:p>
            <a:pPr algn="l"/>
            <a:r>
              <a:rPr lang="en-US" sz="3200" b="1" dirty="0">
                <a:latin typeface="Times New Roman" panose="02020603050405020304" pitchFamily="18" charset="0"/>
                <a:cs typeface="Times New Roman" panose="02020603050405020304" pitchFamily="18" charset="0"/>
              </a:rPr>
              <a:t>Cont’d</a:t>
            </a:r>
          </a:p>
        </p:txBody>
      </p:sp>
      <p:cxnSp>
        <p:nvCxnSpPr>
          <p:cNvPr id="7" name="Straight Connector 6">
            <a:extLst>
              <a:ext uri="{FF2B5EF4-FFF2-40B4-BE49-F238E27FC236}">
                <a16:creationId xmlns:a16="http://schemas.microsoft.com/office/drawing/2014/main" id="{3FDFB34E-0E9C-E22F-63E8-5A166B65A4E9}"/>
              </a:ext>
            </a:extLst>
          </p:cNvPr>
          <p:cNvCxnSpPr>
            <a:cxnSpLocks/>
          </p:cNvCxnSpPr>
          <p:nvPr/>
        </p:nvCxnSpPr>
        <p:spPr>
          <a:xfrm>
            <a:off x="-112644" y="477608"/>
            <a:ext cx="1209592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34FD858A-AD47-A083-AAD7-F7B3C2D42B32}"/>
              </a:ext>
            </a:extLst>
          </p:cNvPr>
          <p:cNvCxnSpPr>
            <a:cxnSpLocks/>
          </p:cNvCxnSpPr>
          <p:nvPr/>
        </p:nvCxnSpPr>
        <p:spPr>
          <a:xfrm flipV="1">
            <a:off x="0" y="6248400"/>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170CF52A-3884-CB9F-B4D3-D49FAE33647B}"/>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162453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A916D40-1478-B4D3-9D0F-FCA942F1A64B}"/>
                  </a:ext>
                </a:extLst>
              </p:cNvPr>
              <p:cNvSpPr>
                <a:spLocks noGrp="1"/>
              </p:cNvSpPr>
              <p:nvPr>
                <p:ph idx="1"/>
              </p:nvPr>
            </p:nvSpPr>
            <p:spPr>
              <a:xfrm>
                <a:off x="407504" y="609600"/>
                <a:ext cx="11280913" cy="5516564"/>
              </a:xfrm>
            </p:spPr>
            <p:txBody>
              <a:bodyPr>
                <a:normAutofit/>
              </a:bodyPr>
              <a:lstStyle/>
              <a:p>
                <a:pPr marL="0" indent="0" algn="just">
                  <a:buNone/>
                </a:pPr>
                <a:r>
                  <a:rPr lang="en-US" sz="2200" dirty="0">
                    <a:latin typeface="Times New Roman" panose="02020603050405020304" pitchFamily="18" charset="0"/>
                    <a:cs typeface="Times New Roman" panose="02020603050405020304" pitchFamily="18" charset="0"/>
                  </a:rPr>
                  <a:t>By substruction equation (8.26) from equation (8.25), the difference between the feed stream and product stream enthalpies can be written as:  </a:t>
                </a:r>
              </a:p>
              <a:p>
                <a:pPr marL="0" indent="0" algn="just">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200" i="1">
                            <a:latin typeface="Cambria Math" panose="02040503050406030204" pitchFamily="18" charset="0"/>
                          </a:rPr>
                        </m:ctrlPr>
                      </m:sSubPr>
                      <m:e>
                        <m:r>
                          <a:rPr lang="en-US" sz="2200" i="1">
                            <a:latin typeface="Cambria Math"/>
                          </a:rPr>
                          <m:t>𝐻</m:t>
                        </m:r>
                      </m:e>
                      <m:sub>
                        <m:r>
                          <a:rPr lang="en-US" sz="2200" i="1">
                            <a:latin typeface="Cambria Math"/>
                          </a:rPr>
                          <m:t>𝑖</m:t>
                        </m:r>
                        <m:r>
                          <a:rPr lang="en-US" sz="2200" i="1">
                            <a:latin typeface="Cambria Math" panose="02040503050406030204" pitchFamily="18" charset="0"/>
                          </a:rPr>
                          <m:t>𝑜</m:t>
                        </m:r>
                      </m:sub>
                    </m:sSub>
                    <m:r>
                      <a:rPr lang="en-US" sz="2200" i="1">
                        <a:latin typeface="Cambria Math"/>
                      </a:rPr>
                      <m:t>−</m:t>
                    </m:r>
                    <m:sSub>
                      <m:sSubPr>
                        <m:ctrlPr>
                          <a:rPr lang="en-US" sz="2200" i="1">
                            <a:latin typeface="Cambria Math" panose="02040503050406030204" pitchFamily="18" charset="0"/>
                          </a:rPr>
                        </m:ctrlPr>
                      </m:sSubPr>
                      <m:e>
                        <m:r>
                          <a:rPr lang="en-US" sz="2200" i="1">
                            <a:latin typeface="Cambria Math"/>
                          </a:rPr>
                          <m:t>𝐻</m:t>
                        </m:r>
                      </m:e>
                      <m:sub>
                        <m:r>
                          <a:rPr lang="en-US" sz="2200" i="1">
                            <a:latin typeface="Cambria Math"/>
                          </a:rPr>
                          <m:t>𝑖</m:t>
                        </m:r>
                      </m:sub>
                    </m:sSub>
                    <m:r>
                      <a:rPr lang="en-US" sz="2200" i="1">
                        <a:latin typeface="Cambria Math"/>
                      </a:rPr>
                      <m:t>=</m:t>
                    </m:r>
                    <m:r>
                      <a:rPr lang="en-US" sz="2200" i="1">
                        <a:latin typeface="Cambria Math" panose="02040503050406030204" pitchFamily="18" charset="0"/>
                      </a:rPr>
                      <m:t>−</m:t>
                    </m:r>
                    <m:nary>
                      <m:naryPr>
                        <m:limLoc m:val="undOvr"/>
                        <m:ctrlPr>
                          <a:rPr lang="en-US" sz="2200" i="1">
                            <a:latin typeface="Cambria Math" panose="02040503050406030204" pitchFamily="18" charset="0"/>
                          </a:rPr>
                        </m:ctrlPr>
                      </m:naryPr>
                      <m:sub>
                        <m:sSub>
                          <m:sSubPr>
                            <m:ctrlPr>
                              <a:rPr lang="en-US" sz="2200" i="1">
                                <a:latin typeface="Cambria Math" panose="02040503050406030204" pitchFamily="18" charset="0"/>
                              </a:rPr>
                            </m:ctrlPr>
                          </m:sSubPr>
                          <m:e>
                            <m:r>
                              <a:rPr lang="en-US" sz="2200" i="1">
                                <a:latin typeface="Cambria Math"/>
                              </a:rPr>
                              <m:t>𝑇</m:t>
                            </m:r>
                          </m:e>
                          <m:sub>
                            <m:r>
                              <a:rPr lang="en-US" sz="2200" i="1">
                                <a:latin typeface="Cambria Math"/>
                              </a:rPr>
                              <m:t>𝑖</m:t>
                            </m:r>
                            <m:r>
                              <a:rPr lang="en-US" sz="2200" i="1">
                                <a:latin typeface="Cambria Math"/>
                              </a:rPr>
                              <m:t>0</m:t>
                            </m:r>
                          </m:sub>
                        </m:sSub>
                      </m:sub>
                      <m:sup>
                        <m:r>
                          <a:rPr lang="en-US" sz="2200" i="1">
                            <a:latin typeface="Cambria Math"/>
                          </a:rPr>
                          <m:t>𝑇</m:t>
                        </m:r>
                      </m:sup>
                      <m:e>
                        <m:sSub>
                          <m:sSubPr>
                            <m:ctrlPr>
                              <a:rPr lang="en-US" sz="2200" i="1">
                                <a:latin typeface="Cambria Math" panose="02040503050406030204" pitchFamily="18" charset="0"/>
                              </a:rPr>
                            </m:ctrlPr>
                          </m:sSubPr>
                          <m:e>
                            <m:r>
                              <a:rPr lang="en-US" sz="2200" i="1">
                                <a:latin typeface="Cambria Math"/>
                              </a:rPr>
                              <m:t>𝐶</m:t>
                            </m:r>
                          </m:e>
                          <m:sub>
                            <m:sSub>
                              <m:sSubPr>
                                <m:ctrlPr>
                                  <a:rPr lang="en-US" sz="2200" i="1">
                                    <a:latin typeface="Cambria Math" panose="02040503050406030204" pitchFamily="18" charset="0"/>
                                  </a:rPr>
                                </m:ctrlPr>
                              </m:sSubPr>
                              <m:e>
                                <m:r>
                                  <a:rPr lang="en-US" sz="2200" i="1">
                                    <a:latin typeface="Cambria Math"/>
                                  </a:rPr>
                                  <m:t>𝑃</m:t>
                                </m:r>
                              </m:e>
                              <m:sub>
                                <m:r>
                                  <a:rPr lang="en-US" sz="2200" i="1">
                                    <a:latin typeface="Cambria Math"/>
                                  </a:rPr>
                                  <m:t>𝑖</m:t>
                                </m:r>
                              </m:sub>
                            </m:sSub>
                          </m:sub>
                        </m:sSub>
                        <m:r>
                          <a:rPr lang="en-US" sz="2200" i="1">
                            <a:latin typeface="Cambria Math"/>
                          </a:rPr>
                          <m:t>𝑑𝑇</m:t>
                        </m:r>
                      </m:e>
                    </m:nary>
                  </m:oMath>
                </a14:m>
                <a:r>
                  <a:rPr lang="en-US" sz="2200" dirty="0">
                    <a:latin typeface="Times New Roman" panose="02020603050405020304" pitchFamily="18" charset="0"/>
                    <a:cs typeface="Times New Roman" panose="02020603050405020304" pitchFamily="18" charset="0"/>
                  </a:rPr>
                  <a:t>                                                                                    (8.27)</a:t>
                </a:r>
              </a:p>
              <a:p>
                <a:pPr marL="0" indent="0" algn="just">
                  <a:buNone/>
                </a:pPr>
                <a:r>
                  <a:rPr lang="en-US" sz="2200" dirty="0">
                    <a:latin typeface="Times New Roman" panose="02020603050405020304" pitchFamily="18" charset="0"/>
                    <a:cs typeface="Times New Roman" panose="02020603050405020304" pitchFamily="18" charset="0"/>
                  </a:rPr>
                  <a:t>By substituting equation (8.27) into equation (8.23), you get:</a:t>
                </a:r>
              </a:p>
              <a:p>
                <a:pPr marL="0" indent="0" algn="just">
                  <a:buNone/>
                </a:pPr>
                <a:r>
                  <a:rPr lang="en-US" sz="2200" b="1" dirty="0">
                    <a:solidFill>
                      <a:srgbClr val="0070C0"/>
                    </a:solidFill>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200" b="1" i="1">
                            <a:solidFill>
                              <a:srgbClr val="0070C0"/>
                            </a:solidFill>
                            <a:latin typeface="Cambria Math" panose="02040503050406030204" pitchFamily="18" charset="0"/>
                          </a:rPr>
                        </m:ctrlPr>
                      </m:accPr>
                      <m:e>
                        <m:r>
                          <a:rPr lang="en-US" sz="2200" b="1" i="1">
                            <a:solidFill>
                              <a:srgbClr val="0070C0"/>
                            </a:solidFill>
                            <a:latin typeface="Cambria Math"/>
                          </a:rPr>
                          <m:t>𝑸</m:t>
                        </m:r>
                      </m:e>
                    </m:acc>
                    <m:r>
                      <a:rPr lang="en-US" sz="2200" b="1" i="1">
                        <a:solidFill>
                          <a:srgbClr val="0070C0"/>
                        </a:solidFill>
                        <a:latin typeface="Cambria Math"/>
                      </a:rPr>
                      <m:t>−</m:t>
                    </m:r>
                    <m:sSub>
                      <m:sSubPr>
                        <m:ctrlPr>
                          <a:rPr lang="en-US" sz="2200" b="1" i="1">
                            <a:solidFill>
                              <a:srgbClr val="0070C0"/>
                            </a:solidFill>
                            <a:latin typeface="Cambria Math" panose="02040503050406030204" pitchFamily="18" charset="0"/>
                          </a:rPr>
                        </m:ctrlPr>
                      </m:sSubPr>
                      <m:e>
                        <m:acc>
                          <m:accPr>
                            <m:chr m:val="̇"/>
                            <m:ctrlPr>
                              <a:rPr lang="en-US" sz="2200" b="1" i="1">
                                <a:solidFill>
                                  <a:srgbClr val="0070C0"/>
                                </a:solidFill>
                                <a:latin typeface="Cambria Math" panose="02040503050406030204" pitchFamily="18" charset="0"/>
                              </a:rPr>
                            </m:ctrlPr>
                          </m:accPr>
                          <m:e>
                            <m:r>
                              <a:rPr lang="en-US" sz="2200" b="1" i="1">
                                <a:solidFill>
                                  <a:srgbClr val="0070C0"/>
                                </a:solidFill>
                                <a:latin typeface="Cambria Math"/>
                              </a:rPr>
                              <m:t>𝑾</m:t>
                            </m:r>
                          </m:e>
                        </m:acc>
                      </m:e>
                      <m:sub>
                        <m:r>
                          <a:rPr lang="en-US" sz="2200" b="1" i="1">
                            <a:solidFill>
                              <a:srgbClr val="0070C0"/>
                            </a:solidFill>
                            <a:latin typeface="Cambria Math"/>
                          </a:rPr>
                          <m:t>𝑺</m:t>
                        </m:r>
                      </m:sub>
                    </m:sSub>
                    <m:r>
                      <a:rPr lang="en-US" sz="2200" b="1" i="1">
                        <a:solidFill>
                          <a:srgbClr val="0070C0"/>
                        </a:solidFill>
                        <a:latin typeface="Cambria Math"/>
                      </a:rPr>
                      <m:t>−</m:t>
                    </m:r>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a:rPr>
                          <m:t>𝑭</m:t>
                        </m:r>
                      </m:e>
                      <m:sub>
                        <m:r>
                          <a:rPr lang="en-US" sz="2200" b="1" i="1">
                            <a:solidFill>
                              <a:srgbClr val="0070C0"/>
                            </a:solidFill>
                            <a:latin typeface="Cambria Math"/>
                          </a:rPr>
                          <m:t>𝑨</m:t>
                        </m:r>
                        <m:r>
                          <a:rPr lang="en-US" sz="2200" b="1" i="1">
                            <a:solidFill>
                              <a:srgbClr val="0070C0"/>
                            </a:solidFill>
                            <a:latin typeface="Cambria Math"/>
                          </a:rPr>
                          <m:t>𝟎</m:t>
                        </m:r>
                      </m:sub>
                    </m:sSub>
                    <m:nary>
                      <m:naryPr>
                        <m:chr m:val="∑"/>
                        <m:ctrlPr>
                          <a:rPr lang="en-US" sz="2200" b="1" i="1">
                            <a:solidFill>
                              <a:srgbClr val="0070C0"/>
                            </a:solidFill>
                            <a:latin typeface="Cambria Math" panose="02040503050406030204" pitchFamily="18" charset="0"/>
                          </a:rPr>
                        </m:ctrlPr>
                      </m:naryPr>
                      <m:sub>
                        <m:r>
                          <m:rPr>
                            <m:brk m:alnAt="23"/>
                          </m:rPr>
                          <a:rPr lang="en-US" sz="2200" b="1" i="1">
                            <a:solidFill>
                              <a:srgbClr val="0070C0"/>
                            </a:solidFill>
                            <a:latin typeface="Cambria Math"/>
                          </a:rPr>
                          <m:t>𝒊</m:t>
                        </m:r>
                        <m:r>
                          <a:rPr lang="en-US" sz="2200" b="1" i="1">
                            <a:solidFill>
                              <a:srgbClr val="0070C0"/>
                            </a:solidFill>
                            <a:latin typeface="Cambria Math"/>
                          </a:rPr>
                          <m:t>=</m:t>
                        </m:r>
                        <m:r>
                          <a:rPr lang="en-US" sz="2200" b="1" i="1">
                            <a:solidFill>
                              <a:srgbClr val="0070C0"/>
                            </a:solidFill>
                            <a:latin typeface="Cambria Math"/>
                          </a:rPr>
                          <m:t>𝟏</m:t>
                        </m:r>
                      </m:sub>
                      <m:sup>
                        <m:r>
                          <a:rPr lang="en-US" sz="2200" b="1" i="1">
                            <a:solidFill>
                              <a:srgbClr val="0070C0"/>
                            </a:solidFill>
                            <a:latin typeface="Cambria Math"/>
                          </a:rPr>
                          <m:t>𝒏</m:t>
                        </m:r>
                      </m:sup>
                      <m:e>
                        <m:sSub>
                          <m:sSubPr>
                            <m:ctrlPr>
                              <a:rPr lang="en-US" sz="2200" b="1" i="1">
                                <a:solidFill>
                                  <a:srgbClr val="0070C0"/>
                                </a:solidFill>
                                <a:latin typeface="Cambria Math" panose="02040503050406030204" pitchFamily="18" charset="0"/>
                              </a:rPr>
                            </m:ctrlPr>
                          </m:sSubPr>
                          <m:e>
                            <m:r>
                              <a:rPr lang="el-GR" sz="2200" b="1" i="1">
                                <a:solidFill>
                                  <a:srgbClr val="0070C0"/>
                                </a:solidFill>
                                <a:latin typeface="Cambria Math"/>
                                <a:ea typeface="Cambria Math"/>
                              </a:rPr>
                              <m:t>𝜱</m:t>
                            </m:r>
                          </m:e>
                          <m:sub>
                            <m:r>
                              <a:rPr lang="en-US" sz="2200" b="1" i="1">
                                <a:solidFill>
                                  <a:srgbClr val="0070C0"/>
                                </a:solidFill>
                                <a:latin typeface="Cambria Math"/>
                              </a:rPr>
                              <m:t>𝒊</m:t>
                            </m:r>
                          </m:sub>
                        </m:sSub>
                      </m:e>
                    </m:nary>
                    <m:nary>
                      <m:naryPr>
                        <m:limLoc m:val="undOvr"/>
                        <m:ctrlPr>
                          <a:rPr lang="en-US" sz="2200" b="1" i="1" smtClean="0">
                            <a:solidFill>
                              <a:srgbClr val="0070C0"/>
                            </a:solidFill>
                            <a:latin typeface="Cambria Math" panose="02040503050406030204" pitchFamily="18" charset="0"/>
                          </a:rPr>
                        </m:ctrlPr>
                      </m:naryPr>
                      <m:sub>
                        <m:sSub>
                          <m:sSubPr>
                            <m:ctrlPr>
                              <a:rPr lang="en-US" sz="2200" b="1" i="1">
                                <a:solidFill>
                                  <a:srgbClr val="0070C0"/>
                                </a:solidFill>
                                <a:latin typeface="Cambria Math" panose="02040503050406030204" pitchFamily="18" charset="0"/>
                              </a:rPr>
                            </m:ctrlPr>
                          </m:sSubPr>
                          <m:e>
                            <m:r>
                              <a:rPr lang="en-US" sz="2200" b="1" i="0">
                                <a:solidFill>
                                  <a:srgbClr val="0070C0"/>
                                </a:solidFill>
                                <a:latin typeface="Cambria Math"/>
                              </a:rPr>
                              <m:t>𝐓</m:t>
                            </m:r>
                          </m:e>
                          <m:sub>
                            <m:r>
                              <a:rPr lang="en-US" sz="2200" b="1" i="0">
                                <a:solidFill>
                                  <a:srgbClr val="0070C0"/>
                                </a:solidFill>
                                <a:latin typeface="Cambria Math"/>
                              </a:rPr>
                              <m:t>𝐢𝟎</m:t>
                            </m:r>
                          </m:sub>
                        </m:sSub>
                      </m:sub>
                      <m:sup>
                        <m:r>
                          <a:rPr lang="en-US" sz="2200" b="1" i="0">
                            <a:solidFill>
                              <a:srgbClr val="0070C0"/>
                            </a:solidFill>
                            <a:latin typeface="Cambria Math"/>
                          </a:rPr>
                          <m:t>𝐓</m:t>
                        </m:r>
                      </m:sup>
                      <m:e>
                        <m:sSub>
                          <m:sSubPr>
                            <m:ctrlPr>
                              <a:rPr lang="en-US" sz="2200" b="1" i="1">
                                <a:solidFill>
                                  <a:srgbClr val="0070C0"/>
                                </a:solidFill>
                                <a:latin typeface="Cambria Math" panose="02040503050406030204" pitchFamily="18" charset="0"/>
                              </a:rPr>
                            </m:ctrlPr>
                          </m:sSubPr>
                          <m:e>
                            <m:r>
                              <a:rPr lang="en-US" sz="2200" b="1" i="0">
                                <a:solidFill>
                                  <a:srgbClr val="0070C0"/>
                                </a:solidFill>
                                <a:latin typeface="Cambria Math"/>
                              </a:rPr>
                              <m:t>𝐂</m:t>
                            </m:r>
                          </m:e>
                          <m:sub>
                            <m:sSub>
                              <m:sSubPr>
                                <m:ctrlPr>
                                  <a:rPr lang="en-US" sz="2200" b="1" i="1">
                                    <a:solidFill>
                                      <a:srgbClr val="0070C0"/>
                                    </a:solidFill>
                                    <a:latin typeface="Cambria Math" panose="02040503050406030204" pitchFamily="18" charset="0"/>
                                  </a:rPr>
                                </m:ctrlPr>
                              </m:sSubPr>
                              <m:e>
                                <m:r>
                                  <a:rPr lang="en-US" sz="2200" b="1" i="0">
                                    <a:solidFill>
                                      <a:srgbClr val="0070C0"/>
                                    </a:solidFill>
                                    <a:latin typeface="Cambria Math"/>
                                  </a:rPr>
                                  <m:t>𝐏</m:t>
                                </m:r>
                              </m:e>
                              <m:sub>
                                <m:r>
                                  <a:rPr lang="en-US" sz="2200" b="1" i="0">
                                    <a:solidFill>
                                      <a:srgbClr val="0070C0"/>
                                    </a:solidFill>
                                    <a:latin typeface="Cambria Math"/>
                                  </a:rPr>
                                  <m:t>𝐢</m:t>
                                </m:r>
                              </m:sub>
                            </m:sSub>
                          </m:sub>
                        </m:sSub>
                        <m:r>
                          <a:rPr lang="en-US" sz="2200" b="1" i="0">
                            <a:solidFill>
                              <a:srgbClr val="0070C0"/>
                            </a:solidFill>
                            <a:latin typeface="Cambria Math"/>
                          </a:rPr>
                          <m:t>𝐝𝐓</m:t>
                        </m:r>
                      </m:e>
                    </m:nary>
                    <m:r>
                      <a:rPr lang="en-US" sz="2200" b="1" i="1">
                        <a:solidFill>
                          <a:srgbClr val="0070C0"/>
                        </a:solidFill>
                        <a:latin typeface="Cambria Math"/>
                      </a:rPr>
                      <m:t>−</m:t>
                    </m:r>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a:ea typeface="Cambria Math"/>
                          </a:rPr>
                          <m:t>∆</m:t>
                        </m:r>
                        <m:r>
                          <a:rPr lang="en-US" sz="2200" b="1" i="1">
                            <a:solidFill>
                              <a:srgbClr val="0070C0"/>
                            </a:solidFill>
                            <a:latin typeface="Cambria Math"/>
                            <a:ea typeface="Cambria Math"/>
                          </a:rPr>
                          <m:t>𝑯</m:t>
                        </m:r>
                      </m:e>
                      <m:sub>
                        <m:r>
                          <a:rPr lang="en-US" sz="2200" b="1" i="1">
                            <a:solidFill>
                              <a:srgbClr val="0070C0"/>
                            </a:solidFill>
                            <a:latin typeface="Cambria Math" panose="02040503050406030204" pitchFamily="18" charset="0"/>
                            <a:ea typeface="Cambria Math"/>
                          </a:rPr>
                          <m:t>𝑹</m:t>
                        </m:r>
                        <m:r>
                          <a:rPr lang="en-US" sz="2200" b="1" i="1">
                            <a:solidFill>
                              <a:srgbClr val="0070C0"/>
                            </a:solidFill>
                            <a:latin typeface="Cambria Math"/>
                          </a:rPr>
                          <m:t>𝒙</m:t>
                        </m:r>
                      </m:sub>
                    </m:sSub>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a:rPr>
                          <m:t>𝑭</m:t>
                        </m:r>
                      </m:e>
                      <m:sub>
                        <m:r>
                          <a:rPr lang="en-US" sz="2200" b="1" i="1">
                            <a:solidFill>
                              <a:srgbClr val="0070C0"/>
                            </a:solidFill>
                            <a:latin typeface="Cambria Math"/>
                          </a:rPr>
                          <m:t>𝑨</m:t>
                        </m:r>
                        <m:r>
                          <a:rPr lang="en-US" sz="2200" b="1" i="1">
                            <a:solidFill>
                              <a:srgbClr val="0070C0"/>
                            </a:solidFill>
                            <a:latin typeface="Cambria Math"/>
                          </a:rPr>
                          <m:t>𝟎</m:t>
                        </m:r>
                      </m:sub>
                    </m:sSub>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a:rPr>
                          <m:t>𝑿</m:t>
                        </m:r>
                      </m:e>
                      <m:sub>
                        <m:r>
                          <a:rPr lang="en-US" sz="2200" b="1" i="1">
                            <a:solidFill>
                              <a:srgbClr val="0070C0"/>
                            </a:solidFill>
                            <a:latin typeface="Cambria Math"/>
                          </a:rPr>
                          <m:t>𝑨</m:t>
                        </m:r>
                      </m:sub>
                    </m:sSub>
                    <m:r>
                      <a:rPr lang="en-US" sz="2200" b="1" i="1">
                        <a:solidFill>
                          <a:srgbClr val="0070C0"/>
                        </a:solidFill>
                        <a:latin typeface="Cambria Math"/>
                      </a:rPr>
                      <m:t>=</m:t>
                    </m:r>
                    <m:r>
                      <a:rPr lang="en-US" sz="2200" b="1" i="1">
                        <a:solidFill>
                          <a:srgbClr val="0070C0"/>
                        </a:solidFill>
                        <a:latin typeface="Cambria Math"/>
                      </a:rPr>
                      <m:t>𝟎</m:t>
                    </m:r>
                  </m:oMath>
                </a14:m>
                <a:r>
                  <a:rPr lang="en-US" sz="2200" b="1" dirty="0">
                    <a:solidFill>
                      <a:srgbClr val="0070C0"/>
                    </a:solidFill>
                    <a:latin typeface="Times New Roman" panose="02020603050405020304" pitchFamily="18" charset="0"/>
                    <a:cs typeface="Times New Roman" panose="02020603050405020304" pitchFamily="18" charset="0"/>
                  </a:rPr>
                  <a:t>                                     (8.28)</a:t>
                </a:r>
              </a:p>
              <a:p>
                <a:pPr marL="0" indent="0" algn="just">
                  <a:buNone/>
                </a:pPr>
                <a:r>
                  <a:rPr lang="en-US" sz="2000" b="1" dirty="0">
                    <a:solidFill>
                      <a:srgbClr val="FF0000"/>
                    </a:solidFill>
                    <a:latin typeface="Times New Roman" panose="02020603050405020304" pitchFamily="18" charset="0"/>
                    <a:cs typeface="Times New Roman" panose="02020603050405020304" pitchFamily="18" charset="0"/>
                  </a:rPr>
                  <a:t>This is the energy balance equation for non-isothermal CSTR with variable specific heat capacity.</a:t>
                </a:r>
                <a:endParaRPr lang="en-US" sz="2200" b="1" dirty="0">
                  <a:solidFill>
                    <a:srgbClr val="0070C0"/>
                  </a:solidFill>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Where: Q is rate of  heat addition, W</a:t>
                </a:r>
                <a:r>
                  <a:rPr lang="en-US" sz="2200" baseline="-25000" dirty="0">
                    <a:latin typeface="Times New Roman" panose="02020603050405020304" pitchFamily="18" charset="0"/>
                    <a:cs typeface="Times New Roman" panose="02020603050405020304" pitchFamily="18" charset="0"/>
                  </a:rPr>
                  <a:t>s</a:t>
                </a:r>
                <a:r>
                  <a:rPr lang="en-US" sz="2200" dirty="0">
                    <a:latin typeface="Times New Roman" panose="02020603050405020304" pitchFamily="18" charset="0"/>
                    <a:cs typeface="Times New Roman" panose="02020603050405020304" pitchFamily="18" charset="0"/>
                  </a:rPr>
                  <a:t> is work done by the stirrer, </a:t>
                </a:r>
                <a:r>
                  <a:rPr lang="en-US" sz="2200" dirty="0" err="1">
                    <a:latin typeface="Times New Roman" panose="02020603050405020304" pitchFamily="18" charset="0"/>
                    <a:cs typeface="Times New Roman" panose="02020603050405020304" pitchFamily="18" charset="0"/>
                  </a:rPr>
                  <a:t>F</a:t>
                </a:r>
                <a:r>
                  <a:rPr lang="en-US" sz="2200" baseline="-25000" dirty="0" err="1">
                    <a:latin typeface="Times New Roman" panose="02020603050405020304" pitchFamily="18" charset="0"/>
                    <a:cs typeface="Times New Roman" panose="02020603050405020304" pitchFamily="18" charset="0"/>
                  </a:rPr>
                  <a:t>Ao</a:t>
                </a:r>
                <a:r>
                  <a:rPr lang="en-US" sz="2200" dirty="0">
                    <a:latin typeface="Times New Roman" panose="02020603050405020304" pitchFamily="18" charset="0"/>
                    <a:cs typeface="Times New Roman" panose="02020603050405020304" pitchFamily="18" charset="0"/>
                  </a:rPr>
                  <a:t> is  molar flow rate of A in the feed, n is number of species </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en-US" sz="2200" baseline="-25000" dirty="0" err="1">
                    <a:latin typeface="Times New Roman" panose="02020603050405020304" pitchFamily="18" charset="0"/>
                    <a:cs typeface="Times New Roman" panose="02020603050405020304" pitchFamily="18" charset="0"/>
                    <a:sym typeface="Symbol" panose="05050102010706020507" pitchFamily="18" charset="2"/>
                  </a:rPr>
                  <a:t>i</a:t>
                </a:r>
                <a:r>
                  <a:rPr lang="en-US" sz="2200" dirty="0">
                    <a:latin typeface="Times New Roman" panose="02020603050405020304" pitchFamily="18" charset="0"/>
                    <a:cs typeface="Times New Roman" panose="02020603050405020304" pitchFamily="18" charset="0"/>
                    <a:sym typeface="Symbol" panose="05050102010706020507" pitchFamily="18" charset="2"/>
                  </a:rPr>
                  <a:t> is molar flow rate ratio of species </a:t>
                </a:r>
                <a:r>
                  <a:rPr lang="en-US" sz="2200" dirty="0" err="1">
                    <a:latin typeface="Times New Roman" panose="02020603050405020304" pitchFamily="18" charset="0"/>
                    <a:cs typeface="Times New Roman" panose="02020603050405020304" pitchFamily="18" charset="0"/>
                    <a:sym typeface="Symbol" panose="05050102010706020507" pitchFamily="18" charset="2"/>
                  </a:rPr>
                  <a:t>i</a:t>
                </a:r>
                <a:r>
                  <a:rPr lang="en-US" sz="2200" dirty="0">
                    <a:latin typeface="Times New Roman" panose="02020603050405020304" pitchFamily="18" charset="0"/>
                    <a:cs typeface="Times New Roman" panose="02020603050405020304" pitchFamily="18" charset="0"/>
                    <a:sym typeface="Symbol" panose="05050102010706020507" pitchFamily="18" charset="2"/>
                  </a:rPr>
                  <a:t> to species A, </a:t>
                </a:r>
                <a:r>
                  <a:rPr lang="en-US" sz="2200" dirty="0">
                    <a:latin typeface="Times New Roman" panose="02020603050405020304" pitchFamily="18" charset="0"/>
                    <a:cs typeface="Times New Roman" panose="02020603050405020304" pitchFamily="18" charset="0"/>
                  </a:rPr>
                  <a:t>C</a:t>
                </a:r>
                <a:r>
                  <a:rPr lang="en-US" sz="2200" baseline="-25000" dirty="0">
                    <a:latin typeface="Times New Roman" panose="02020603050405020304" pitchFamily="18" charset="0"/>
                    <a:cs typeface="Times New Roman" panose="02020603050405020304" pitchFamily="18" charset="0"/>
                  </a:rPr>
                  <a:t>pi</a:t>
                </a:r>
                <a:r>
                  <a:rPr lang="en-US" sz="2200" dirty="0">
                    <a:latin typeface="Times New Roman" panose="02020603050405020304" pitchFamily="18" charset="0"/>
                    <a:cs typeface="Times New Roman" panose="02020603050405020304" pitchFamily="18" charset="0"/>
                  </a:rPr>
                  <a:t> is specific heat capacity of species </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T</a:t>
                </a:r>
                <a:r>
                  <a:rPr lang="en-US" sz="2200" baseline="-25000" dirty="0">
                    <a:latin typeface="Times New Roman" panose="02020603050405020304" pitchFamily="18" charset="0"/>
                    <a:cs typeface="Times New Roman" panose="02020603050405020304" pitchFamily="18" charset="0"/>
                  </a:rPr>
                  <a:t>io</a:t>
                </a:r>
                <a:r>
                  <a:rPr lang="en-US" sz="2200" dirty="0">
                    <a:latin typeface="Times New Roman" panose="02020603050405020304" pitchFamily="18" charset="0"/>
                    <a:cs typeface="Times New Roman" panose="02020603050405020304" pitchFamily="18" charset="0"/>
                  </a:rPr>
                  <a:t> is feed stream temperature, T is product stream temperature, </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en-US" sz="2200" dirty="0" err="1">
                    <a:latin typeface="Times New Roman" panose="02020603050405020304" pitchFamily="18" charset="0"/>
                    <a:cs typeface="Times New Roman" panose="02020603050405020304" pitchFamily="18" charset="0"/>
                  </a:rPr>
                  <a:t>H</a:t>
                </a:r>
                <a:r>
                  <a:rPr lang="en-US" sz="2200" baseline="-25000" dirty="0" err="1">
                    <a:latin typeface="Times New Roman" panose="02020603050405020304" pitchFamily="18" charset="0"/>
                    <a:cs typeface="Times New Roman" panose="02020603050405020304" pitchFamily="18" charset="0"/>
                  </a:rPr>
                  <a:t>Rx</a:t>
                </a:r>
                <a:r>
                  <a:rPr lang="en-US" sz="2200" dirty="0">
                    <a:latin typeface="Times New Roman" panose="02020603050405020304" pitchFamily="18" charset="0"/>
                    <a:cs typeface="Times New Roman" panose="02020603050405020304" pitchFamily="18" charset="0"/>
                  </a:rPr>
                  <a:t> is heat of reaction, and X</a:t>
                </a:r>
                <a:r>
                  <a:rPr lang="en-US" sz="2200" baseline="-25000" dirty="0">
                    <a:latin typeface="Times New Roman" panose="02020603050405020304" pitchFamily="18" charset="0"/>
                    <a:cs typeface="Times New Roman" panose="02020603050405020304" pitchFamily="18" charset="0"/>
                  </a:rPr>
                  <a:t>A</a:t>
                </a:r>
                <a:r>
                  <a:rPr lang="en-US" sz="2200" dirty="0">
                    <a:latin typeface="Times New Roman" panose="02020603050405020304" pitchFamily="18" charset="0"/>
                    <a:cs typeface="Times New Roman" panose="02020603050405020304" pitchFamily="18" charset="0"/>
                  </a:rPr>
                  <a:t> is conversion of reactant A.</a:t>
                </a:r>
              </a:p>
            </p:txBody>
          </p:sp>
        </mc:Choice>
        <mc:Fallback xmlns="">
          <p:sp>
            <p:nvSpPr>
              <p:cNvPr id="3" name="Content Placeholder 2">
                <a:extLst>
                  <a:ext uri="{FF2B5EF4-FFF2-40B4-BE49-F238E27FC236}">
                    <a16:creationId xmlns:a16="http://schemas.microsoft.com/office/drawing/2014/main" id="{CA916D40-1478-B4D3-9D0F-FCA942F1A64B}"/>
                  </a:ext>
                </a:extLst>
              </p:cNvPr>
              <p:cNvSpPr>
                <a:spLocks noGrp="1" noRot="1" noChangeAspect="1" noMove="1" noResize="1" noEditPoints="1" noAdjustHandles="1" noChangeArrowheads="1" noChangeShapeType="1" noTextEdit="1"/>
              </p:cNvSpPr>
              <p:nvPr>
                <p:ph idx="1"/>
              </p:nvPr>
            </p:nvSpPr>
            <p:spPr>
              <a:xfrm>
                <a:off x="407504" y="609600"/>
                <a:ext cx="11280913" cy="5516564"/>
              </a:xfrm>
              <a:blipFill>
                <a:blip r:embed="rId2"/>
                <a:stretch>
                  <a:fillRect l="-703" t="-773" r="-703"/>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B63E9E84-4ECE-91C5-F36D-30FB8584EB7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3848AF49-3323-1653-D7E6-BA1E8C684708}"/>
              </a:ext>
            </a:extLst>
          </p:cNvPr>
          <p:cNvSpPr>
            <a:spLocks noGrp="1"/>
          </p:cNvSpPr>
          <p:nvPr>
            <p:ph type="title"/>
          </p:nvPr>
        </p:nvSpPr>
        <p:spPr>
          <a:xfrm>
            <a:off x="1981200" y="166687"/>
            <a:ext cx="8229600" cy="334962"/>
          </a:xfrm>
        </p:spPr>
        <p:txBody>
          <a:bodyPr>
            <a:noAutofit/>
          </a:bodyPr>
          <a:lstStyle/>
          <a:p>
            <a:pPr algn="l"/>
            <a:r>
              <a:rPr lang="en-US" sz="3200" b="1" dirty="0">
                <a:latin typeface="Times New Roman" panose="02020603050405020304" pitchFamily="18" charset="0"/>
                <a:cs typeface="Times New Roman" panose="02020603050405020304" pitchFamily="18" charset="0"/>
              </a:rPr>
              <a:t>Cont’d</a:t>
            </a:r>
          </a:p>
        </p:txBody>
      </p:sp>
      <p:cxnSp>
        <p:nvCxnSpPr>
          <p:cNvPr id="7" name="Straight Connector 6">
            <a:extLst>
              <a:ext uri="{FF2B5EF4-FFF2-40B4-BE49-F238E27FC236}">
                <a16:creationId xmlns:a16="http://schemas.microsoft.com/office/drawing/2014/main" id="{08A86D1D-BCA5-1F9E-58DA-5111774B60EA}"/>
              </a:ext>
            </a:extLst>
          </p:cNvPr>
          <p:cNvCxnSpPr>
            <a:cxnSpLocks/>
          </p:cNvCxnSpPr>
          <p:nvPr/>
        </p:nvCxnSpPr>
        <p:spPr>
          <a:xfrm>
            <a:off x="0" y="609600"/>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8A8FB5AF-6DD8-1D75-168A-94C6C8E100A4}"/>
              </a:ext>
            </a:extLst>
          </p:cNvPr>
          <p:cNvCxnSpPr>
            <a:cxnSpLocks/>
          </p:cNvCxnSpPr>
          <p:nvPr/>
        </p:nvCxnSpPr>
        <p:spPr>
          <a:xfrm>
            <a:off x="0" y="6356351"/>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EB12C355-2655-F709-5905-C9BD8E572591}"/>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118004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44CE8-D627-E118-65DA-1916757379C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32F2C47-6648-8DCB-884D-577FBB327D2B}"/>
                  </a:ext>
                </a:extLst>
              </p:cNvPr>
              <p:cNvSpPr>
                <a:spLocks noGrp="1"/>
              </p:cNvSpPr>
              <p:nvPr>
                <p:ph idx="1"/>
              </p:nvPr>
            </p:nvSpPr>
            <p:spPr>
              <a:xfrm>
                <a:off x="318052" y="446812"/>
                <a:ext cx="11370365" cy="5679352"/>
              </a:xfrm>
            </p:spPr>
            <p:txBody>
              <a:bodyPr>
                <a:normAutofit/>
              </a:bodyPr>
              <a:lstStyle/>
              <a:p>
                <a:pPr marL="0" indent="0" algn="just">
                  <a:buNone/>
                </a:pPr>
                <a:r>
                  <a:rPr lang="en-US" sz="2200" dirty="0">
                    <a:latin typeface="Times New Roman" panose="02020603050405020304" pitchFamily="18" charset="0"/>
                    <a:cs typeface="Times New Roman" panose="02020603050405020304" pitchFamily="18" charset="0"/>
                  </a:rPr>
                  <a:t>Form materials balance equation (8.5),  the term </a:t>
                </a:r>
                <a:r>
                  <a:rPr lang="en-US" sz="2200" b="1" dirty="0" err="1">
                    <a:solidFill>
                      <a:srgbClr val="0070C0"/>
                    </a:solidFill>
                    <a:latin typeface="Times New Roman" panose="02020603050405020304" pitchFamily="18" charset="0"/>
                    <a:cs typeface="Times New Roman" panose="02020603050405020304" pitchFamily="18" charset="0"/>
                  </a:rPr>
                  <a:t>F</a:t>
                </a:r>
                <a:r>
                  <a:rPr lang="en-US" sz="2200" b="1" baseline="-25000" dirty="0" err="1">
                    <a:solidFill>
                      <a:srgbClr val="0070C0"/>
                    </a:solidFill>
                    <a:latin typeface="Times New Roman" panose="02020603050405020304" pitchFamily="18" charset="0"/>
                    <a:cs typeface="Times New Roman" panose="02020603050405020304" pitchFamily="18" charset="0"/>
                  </a:rPr>
                  <a:t>Ao</a:t>
                </a:r>
                <a:r>
                  <a:rPr lang="en-US" sz="2200" b="1" dirty="0" err="1">
                    <a:solidFill>
                      <a:srgbClr val="0070C0"/>
                    </a:solidFill>
                    <a:latin typeface="Times New Roman" panose="02020603050405020304" pitchFamily="18" charset="0"/>
                    <a:cs typeface="Times New Roman" panose="02020603050405020304" pitchFamily="18" charset="0"/>
                  </a:rPr>
                  <a:t>X</a:t>
                </a:r>
                <a:r>
                  <a:rPr lang="en-US" sz="2200" b="1" baseline="-25000" dirty="0" err="1">
                    <a:solidFill>
                      <a:srgbClr val="0070C0"/>
                    </a:solidFill>
                    <a:latin typeface="Times New Roman" panose="02020603050405020304" pitchFamily="18" charset="0"/>
                    <a:cs typeface="Times New Roman" panose="02020603050405020304" pitchFamily="18" charset="0"/>
                  </a:rPr>
                  <a:t>A</a:t>
                </a:r>
                <a:r>
                  <a:rPr lang="en-US" sz="2200" b="1" dirty="0">
                    <a:solidFill>
                      <a:srgbClr val="0070C0"/>
                    </a:solidFill>
                    <a:latin typeface="Times New Roman" panose="02020603050405020304" pitchFamily="18" charset="0"/>
                    <a:cs typeface="Times New Roman" panose="02020603050405020304" pitchFamily="18" charset="0"/>
                  </a:rPr>
                  <a:t>= V(-</a:t>
                </a:r>
                <a:r>
                  <a:rPr lang="en-US" sz="2200" b="1" dirty="0" err="1">
                    <a:solidFill>
                      <a:srgbClr val="0070C0"/>
                    </a:solidFill>
                    <a:latin typeface="Times New Roman" panose="02020603050405020304" pitchFamily="18" charset="0"/>
                    <a:cs typeface="Times New Roman" panose="02020603050405020304" pitchFamily="18" charset="0"/>
                  </a:rPr>
                  <a:t>r</a:t>
                </a:r>
                <a:r>
                  <a:rPr lang="en-US" sz="2200" b="1" baseline="-25000" dirty="0" err="1">
                    <a:solidFill>
                      <a:srgbClr val="0070C0"/>
                    </a:solidFill>
                    <a:latin typeface="Times New Roman" panose="02020603050405020304" pitchFamily="18" charset="0"/>
                    <a:cs typeface="Times New Roman" panose="02020603050405020304" pitchFamily="18" charset="0"/>
                  </a:rPr>
                  <a:t>A</a:t>
                </a:r>
                <a:r>
                  <a:rPr lang="en-US" sz="2200" b="1" dirty="0">
                    <a:solidFill>
                      <a:srgbClr val="0070C0"/>
                    </a:solidFill>
                    <a:latin typeface="Times New Roman" panose="02020603050405020304" pitchFamily="18" charset="0"/>
                    <a:cs typeface="Times New Roman" panose="02020603050405020304" pitchFamily="18" charset="0"/>
                  </a:rPr>
                  <a:t>) </a:t>
                </a:r>
              </a:p>
              <a:p>
                <a:pPr marL="0" indent="0" algn="just">
                  <a:buNone/>
                </a:pPr>
                <a:r>
                  <a:rPr lang="en-US" sz="2200" dirty="0">
                    <a:latin typeface="Times New Roman" panose="02020603050405020304" pitchFamily="18" charset="0"/>
                    <a:cs typeface="Times New Roman" panose="02020603050405020304" pitchFamily="18" charset="0"/>
                  </a:rPr>
                  <a:t>By substituting equation (8.5) into equation (8.28)  and solve for the volume of CSTR, you get:</a:t>
                </a:r>
              </a:p>
              <a:p>
                <a:pPr marL="0" indent="0" algn="just">
                  <a:buNone/>
                </a:pPr>
                <a14:m>
                  <m:oMath xmlns:m="http://schemas.openxmlformats.org/officeDocument/2006/math">
                    <m:r>
                      <a:rPr lang="en-US" sz="2200" b="1" i="1" smtClean="0">
                        <a:solidFill>
                          <a:srgbClr val="0070C0"/>
                        </a:solidFill>
                        <a:latin typeface="Cambria Math" panose="02040503050406030204" pitchFamily="18" charset="0"/>
                        <a:cs typeface="Times New Roman" panose="02020603050405020304" pitchFamily="18" charset="0"/>
                      </a:rPr>
                      <m:t>𝑽</m:t>
                    </m:r>
                    <m:r>
                      <a:rPr lang="en-US" sz="2200" b="1" i="1" smtClean="0">
                        <a:solidFill>
                          <a:srgbClr val="0070C0"/>
                        </a:solidFill>
                        <a:latin typeface="Cambria Math" panose="02040503050406030204" pitchFamily="18" charset="0"/>
                        <a:cs typeface="Times New Roman" panose="02020603050405020304" pitchFamily="18" charset="0"/>
                      </a:rPr>
                      <m:t>=</m:t>
                    </m:r>
                    <m:f>
                      <m:fPr>
                        <m:ctrlPr>
                          <a:rPr lang="en-US" sz="2200" b="1" i="1" smtClean="0">
                            <a:solidFill>
                              <a:srgbClr val="0070C0"/>
                            </a:solidFill>
                            <a:latin typeface="Cambria Math" panose="02040503050406030204" pitchFamily="18" charset="0"/>
                            <a:cs typeface="Times New Roman" panose="02020603050405020304" pitchFamily="18" charset="0"/>
                          </a:rPr>
                        </m:ctrlPr>
                      </m:fPr>
                      <m:num>
                        <m:acc>
                          <m:accPr>
                            <m:chr m:val="̇"/>
                            <m:ctrlPr>
                              <a:rPr lang="en-US" sz="2200" b="1" i="1">
                                <a:solidFill>
                                  <a:srgbClr val="0070C0"/>
                                </a:solidFill>
                                <a:latin typeface="Cambria Math" panose="02040503050406030204" pitchFamily="18" charset="0"/>
                              </a:rPr>
                            </m:ctrlPr>
                          </m:accPr>
                          <m:e>
                            <m:r>
                              <a:rPr lang="en-US" sz="2200" b="1" i="1">
                                <a:solidFill>
                                  <a:srgbClr val="0070C0"/>
                                </a:solidFill>
                                <a:latin typeface="Cambria Math"/>
                              </a:rPr>
                              <m:t>𝑸</m:t>
                            </m:r>
                          </m:e>
                        </m:acc>
                        <m:r>
                          <a:rPr lang="en-US" sz="2200" b="1" i="1">
                            <a:solidFill>
                              <a:srgbClr val="0070C0"/>
                            </a:solidFill>
                            <a:latin typeface="Cambria Math"/>
                          </a:rPr>
                          <m:t>−</m:t>
                        </m:r>
                        <m:sSub>
                          <m:sSubPr>
                            <m:ctrlPr>
                              <a:rPr lang="en-US" sz="2200" b="1" i="1">
                                <a:solidFill>
                                  <a:srgbClr val="0070C0"/>
                                </a:solidFill>
                                <a:latin typeface="Cambria Math" panose="02040503050406030204" pitchFamily="18" charset="0"/>
                              </a:rPr>
                            </m:ctrlPr>
                          </m:sSubPr>
                          <m:e>
                            <m:acc>
                              <m:accPr>
                                <m:chr m:val="̇"/>
                                <m:ctrlPr>
                                  <a:rPr lang="en-US" sz="2200" b="1" i="1">
                                    <a:solidFill>
                                      <a:srgbClr val="0070C0"/>
                                    </a:solidFill>
                                    <a:latin typeface="Cambria Math" panose="02040503050406030204" pitchFamily="18" charset="0"/>
                                  </a:rPr>
                                </m:ctrlPr>
                              </m:accPr>
                              <m:e>
                                <m:r>
                                  <a:rPr lang="en-US" sz="2200" b="1" i="1">
                                    <a:solidFill>
                                      <a:srgbClr val="0070C0"/>
                                    </a:solidFill>
                                    <a:latin typeface="Cambria Math"/>
                                  </a:rPr>
                                  <m:t>𝑾</m:t>
                                </m:r>
                              </m:e>
                            </m:acc>
                          </m:e>
                          <m:sub>
                            <m:r>
                              <a:rPr lang="en-US" sz="2200" b="1" i="1">
                                <a:solidFill>
                                  <a:srgbClr val="0070C0"/>
                                </a:solidFill>
                                <a:latin typeface="Cambria Math"/>
                              </a:rPr>
                              <m:t>𝑺</m:t>
                            </m:r>
                          </m:sub>
                        </m:sSub>
                        <m:r>
                          <a:rPr lang="en-US" sz="2200" b="1" i="1">
                            <a:solidFill>
                              <a:srgbClr val="0070C0"/>
                            </a:solidFill>
                            <a:latin typeface="Cambria Math"/>
                          </a:rPr>
                          <m:t>−</m:t>
                        </m:r>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a:rPr>
                              <m:t>𝑭</m:t>
                            </m:r>
                          </m:e>
                          <m:sub>
                            <m:r>
                              <a:rPr lang="en-US" sz="2200" b="1" i="1">
                                <a:solidFill>
                                  <a:srgbClr val="0070C0"/>
                                </a:solidFill>
                                <a:latin typeface="Cambria Math"/>
                              </a:rPr>
                              <m:t>𝑨</m:t>
                            </m:r>
                            <m:r>
                              <a:rPr lang="en-US" sz="2200" b="1" i="1">
                                <a:solidFill>
                                  <a:srgbClr val="0070C0"/>
                                </a:solidFill>
                                <a:latin typeface="Cambria Math"/>
                              </a:rPr>
                              <m:t>𝟎</m:t>
                            </m:r>
                          </m:sub>
                        </m:sSub>
                        <m:nary>
                          <m:naryPr>
                            <m:chr m:val="∑"/>
                            <m:ctrlPr>
                              <a:rPr lang="en-US" sz="2200" b="1" i="1">
                                <a:solidFill>
                                  <a:srgbClr val="0070C0"/>
                                </a:solidFill>
                                <a:latin typeface="Cambria Math" panose="02040503050406030204" pitchFamily="18" charset="0"/>
                              </a:rPr>
                            </m:ctrlPr>
                          </m:naryPr>
                          <m:sub>
                            <m:r>
                              <m:rPr>
                                <m:brk m:alnAt="23"/>
                              </m:rPr>
                              <a:rPr lang="en-US" sz="2200" b="1" i="1">
                                <a:solidFill>
                                  <a:srgbClr val="0070C0"/>
                                </a:solidFill>
                                <a:latin typeface="Cambria Math"/>
                              </a:rPr>
                              <m:t>𝒊</m:t>
                            </m:r>
                            <m:r>
                              <a:rPr lang="en-US" sz="2200" b="1" i="1">
                                <a:solidFill>
                                  <a:srgbClr val="0070C0"/>
                                </a:solidFill>
                                <a:latin typeface="Cambria Math"/>
                              </a:rPr>
                              <m:t>=</m:t>
                            </m:r>
                            <m:r>
                              <a:rPr lang="en-US" sz="2200" b="1" i="1">
                                <a:solidFill>
                                  <a:srgbClr val="0070C0"/>
                                </a:solidFill>
                                <a:latin typeface="Cambria Math"/>
                              </a:rPr>
                              <m:t>𝟏</m:t>
                            </m:r>
                          </m:sub>
                          <m:sup>
                            <m:r>
                              <a:rPr lang="en-US" sz="2200" b="1" i="1">
                                <a:solidFill>
                                  <a:srgbClr val="0070C0"/>
                                </a:solidFill>
                                <a:latin typeface="Cambria Math"/>
                              </a:rPr>
                              <m:t>𝒏</m:t>
                            </m:r>
                          </m:sup>
                          <m:e>
                            <m:sSub>
                              <m:sSubPr>
                                <m:ctrlPr>
                                  <a:rPr lang="en-US" sz="2200" b="1" i="1">
                                    <a:solidFill>
                                      <a:srgbClr val="0070C0"/>
                                    </a:solidFill>
                                    <a:latin typeface="Cambria Math" panose="02040503050406030204" pitchFamily="18" charset="0"/>
                                  </a:rPr>
                                </m:ctrlPr>
                              </m:sSubPr>
                              <m:e>
                                <m:r>
                                  <a:rPr lang="el-GR" sz="2200" b="1" i="1">
                                    <a:solidFill>
                                      <a:srgbClr val="0070C0"/>
                                    </a:solidFill>
                                    <a:latin typeface="Cambria Math"/>
                                    <a:ea typeface="Cambria Math"/>
                                  </a:rPr>
                                  <m:t>𝜱</m:t>
                                </m:r>
                              </m:e>
                              <m:sub>
                                <m:r>
                                  <a:rPr lang="en-US" sz="2200" b="1" i="1">
                                    <a:solidFill>
                                      <a:srgbClr val="0070C0"/>
                                    </a:solidFill>
                                    <a:latin typeface="Cambria Math"/>
                                  </a:rPr>
                                  <m:t>𝒊</m:t>
                                </m:r>
                              </m:sub>
                            </m:sSub>
                          </m:e>
                        </m:nary>
                        <m:nary>
                          <m:naryPr>
                            <m:limLoc m:val="undOvr"/>
                            <m:ctrlPr>
                              <a:rPr lang="en-US" sz="2200" b="1" i="1">
                                <a:solidFill>
                                  <a:srgbClr val="0070C0"/>
                                </a:solidFill>
                                <a:latin typeface="Cambria Math" panose="02040503050406030204" pitchFamily="18" charset="0"/>
                              </a:rPr>
                            </m:ctrlPr>
                          </m:naryPr>
                          <m:sub>
                            <m:sSub>
                              <m:sSubPr>
                                <m:ctrlPr>
                                  <a:rPr lang="en-US" sz="2200" b="1" i="1">
                                    <a:solidFill>
                                      <a:srgbClr val="0070C0"/>
                                    </a:solidFill>
                                    <a:latin typeface="Cambria Math" panose="02040503050406030204" pitchFamily="18" charset="0"/>
                                  </a:rPr>
                                </m:ctrlPr>
                              </m:sSubPr>
                              <m:e>
                                <m:r>
                                  <a:rPr lang="en-US" sz="2200" b="1">
                                    <a:solidFill>
                                      <a:srgbClr val="0070C0"/>
                                    </a:solidFill>
                                    <a:latin typeface="Cambria Math"/>
                                  </a:rPr>
                                  <m:t>𝐓</m:t>
                                </m:r>
                              </m:e>
                              <m:sub>
                                <m:r>
                                  <a:rPr lang="en-US" sz="2200" b="1">
                                    <a:solidFill>
                                      <a:srgbClr val="0070C0"/>
                                    </a:solidFill>
                                    <a:latin typeface="Cambria Math"/>
                                  </a:rPr>
                                  <m:t>𝐢𝟎</m:t>
                                </m:r>
                              </m:sub>
                            </m:sSub>
                          </m:sub>
                          <m:sup>
                            <m:r>
                              <a:rPr lang="en-US" sz="2200" b="1">
                                <a:solidFill>
                                  <a:srgbClr val="0070C0"/>
                                </a:solidFill>
                                <a:latin typeface="Cambria Math"/>
                              </a:rPr>
                              <m:t>𝐓</m:t>
                            </m:r>
                          </m:sup>
                          <m:e>
                            <m:sSub>
                              <m:sSubPr>
                                <m:ctrlPr>
                                  <a:rPr lang="en-US" sz="2200" b="1" i="1">
                                    <a:solidFill>
                                      <a:srgbClr val="0070C0"/>
                                    </a:solidFill>
                                    <a:latin typeface="Cambria Math" panose="02040503050406030204" pitchFamily="18" charset="0"/>
                                  </a:rPr>
                                </m:ctrlPr>
                              </m:sSubPr>
                              <m:e>
                                <m:r>
                                  <a:rPr lang="en-US" sz="2200" b="1">
                                    <a:solidFill>
                                      <a:srgbClr val="0070C0"/>
                                    </a:solidFill>
                                    <a:latin typeface="Cambria Math"/>
                                  </a:rPr>
                                  <m:t>𝐂</m:t>
                                </m:r>
                              </m:e>
                              <m:sub>
                                <m:sSub>
                                  <m:sSubPr>
                                    <m:ctrlPr>
                                      <a:rPr lang="en-US" sz="2200" b="1" i="1">
                                        <a:solidFill>
                                          <a:srgbClr val="0070C0"/>
                                        </a:solidFill>
                                        <a:latin typeface="Cambria Math" panose="02040503050406030204" pitchFamily="18" charset="0"/>
                                      </a:rPr>
                                    </m:ctrlPr>
                                  </m:sSubPr>
                                  <m:e>
                                    <m:r>
                                      <a:rPr lang="en-US" sz="2200" b="1">
                                        <a:solidFill>
                                          <a:srgbClr val="0070C0"/>
                                        </a:solidFill>
                                        <a:latin typeface="Cambria Math"/>
                                      </a:rPr>
                                      <m:t>𝐏</m:t>
                                    </m:r>
                                  </m:e>
                                  <m:sub>
                                    <m:r>
                                      <a:rPr lang="en-US" sz="2200" b="1">
                                        <a:solidFill>
                                          <a:srgbClr val="0070C0"/>
                                        </a:solidFill>
                                        <a:latin typeface="Cambria Math"/>
                                      </a:rPr>
                                      <m:t>𝐢</m:t>
                                    </m:r>
                                  </m:sub>
                                </m:sSub>
                              </m:sub>
                            </m:sSub>
                            <m:r>
                              <a:rPr lang="en-US" sz="2200" b="1">
                                <a:solidFill>
                                  <a:srgbClr val="0070C0"/>
                                </a:solidFill>
                                <a:latin typeface="Cambria Math"/>
                              </a:rPr>
                              <m:t>𝐝𝐓</m:t>
                            </m:r>
                          </m:e>
                        </m:nary>
                      </m:num>
                      <m:den>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a:ea typeface="Cambria Math"/>
                              </a:rPr>
                              <m:t>∆</m:t>
                            </m:r>
                            <m:r>
                              <a:rPr lang="en-US" sz="2200" b="1" i="1">
                                <a:solidFill>
                                  <a:srgbClr val="0070C0"/>
                                </a:solidFill>
                                <a:latin typeface="Cambria Math"/>
                                <a:ea typeface="Cambria Math"/>
                              </a:rPr>
                              <m:t>𝑯</m:t>
                            </m:r>
                          </m:e>
                          <m:sub>
                            <m:r>
                              <a:rPr lang="en-US" sz="2200" b="1" i="1">
                                <a:solidFill>
                                  <a:srgbClr val="0070C0"/>
                                </a:solidFill>
                                <a:latin typeface="Cambria Math" panose="02040503050406030204" pitchFamily="18" charset="0"/>
                                <a:ea typeface="Cambria Math"/>
                              </a:rPr>
                              <m:t>𝑹</m:t>
                            </m:r>
                            <m:r>
                              <a:rPr lang="en-US" sz="2200" b="1" i="1">
                                <a:solidFill>
                                  <a:srgbClr val="0070C0"/>
                                </a:solidFill>
                                <a:latin typeface="Cambria Math"/>
                              </a:rPr>
                              <m:t>𝒙</m:t>
                            </m:r>
                          </m:sub>
                        </m:sSub>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panose="02040503050406030204" pitchFamily="18" charset="0"/>
                              </a:rPr>
                              <m:t>(−</m:t>
                            </m:r>
                            <m:r>
                              <a:rPr lang="en-US" sz="2200" b="1" i="1">
                                <a:solidFill>
                                  <a:srgbClr val="0070C0"/>
                                </a:solidFill>
                                <a:latin typeface="Cambria Math" panose="02040503050406030204" pitchFamily="18" charset="0"/>
                              </a:rPr>
                              <m:t>𝒓</m:t>
                            </m:r>
                          </m:e>
                          <m:sub>
                            <m:r>
                              <a:rPr lang="en-US" sz="2200" b="1" i="1">
                                <a:solidFill>
                                  <a:srgbClr val="0070C0"/>
                                </a:solidFill>
                                <a:latin typeface="Cambria Math"/>
                              </a:rPr>
                              <m:t>𝑨</m:t>
                            </m:r>
                          </m:sub>
                        </m:sSub>
                        <m:r>
                          <a:rPr lang="en-US" sz="2200" b="1" i="1">
                            <a:solidFill>
                              <a:srgbClr val="0070C0"/>
                            </a:solidFill>
                            <a:latin typeface="Cambria Math" panose="02040503050406030204" pitchFamily="18" charset="0"/>
                          </a:rPr>
                          <m:t>)</m:t>
                        </m:r>
                      </m:den>
                    </m:f>
                  </m:oMath>
                </a14:m>
                <a:r>
                  <a:rPr lang="en-US" sz="2200" dirty="0">
                    <a:latin typeface="Times New Roman" panose="02020603050405020304" pitchFamily="18" charset="0"/>
                    <a:cs typeface="Times New Roman" panose="02020603050405020304" pitchFamily="18" charset="0"/>
                  </a:rPr>
                  <a:t>                                                                              </a:t>
                </a:r>
                <a:r>
                  <a:rPr lang="en-US" sz="2200" b="1" dirty="0">
                    <a:solidFill>
                      <a:srgbClr val="0070C0"/>
                    </a:solidFill>
                    <a:latin typeface="Times New Roman" panose="02020603050405020304" pitchFamily="18" charset="0"/>
                    <a:cs typeface="Times New Roman" panose="02020603050405020304" pitchFamily="18" charset="0"/>
                  </a:rPr>
                  <a:t>(8.29)    </a:t>
                </a:r>
              </a:p>
              <a:p>
                <a:pPr marL="0" indent="0" algn="just">
                  <a:buNone/>
                </a:pPr>
                <a:r>
                  <a:rPr lang="en-US" sz="2200" b="1" dirty="0">
                    <a:solidFill>
                      <a:srgbClr val="FF0000"/>
                    </a:solidFill>
                    <a:latin typeface="Times New Roman" panose="02020603050405020304" pitchFamily="18" charset="0"/>
                    <a:cs typeface="Times New Roman" panose="02020603050405020304" pitchFamily="18" charset="0"/>
                  </a:rPr>
                  <a:t>This is the design equation for non-isothermal CSTR for variable specific heat capacity. </a:t>
                </a:r>
              </a:p>
              <a:p>
                <a:pPr marL="0" indent="0" algn="just">
                  <a:buNone/>
                </a:pPr>
                <a:r>
                  <a:rPr lang="en-US" sz="2200" dirty="0">
                    <a:latin typeface="Times New Roman" panose="02020603050405020304" pitchFamily="18" charset="0"/>
                    <a:cs typeface="Times New Roman" panose="02020603050405020304" pitchFamily="18" charset="0"/>
                  </a:rPr>
                  <a:t>The reaction rate constant  is dependent on temperature, which can be determined using Arrhenius equation.  </a:t>
                </a:r>
              </a:p>
              <a:p>
                <a:pPr marL="0" indent="0" algn="just">
                  <a:buNone/>
                </a:pPr>
                <a:r>
                  <a:rPr lang="en-US" sz="2200" b="1" dirty="0">
                    <a:solidFill>
                      <a:srgbClr val="002060"/>
                    </a:solidFill>
                    <a:latin typeface="Times New Roman" panose="02020603050405020304" pitchFamily="18" charset="0"/>
                    <a:cs typeface="Times New Roman" panose="02020603050405020304" pitchFamily="18" charset="0"/>
                  </a:rPr>
                  <a:t>k = k</a:t>
                </a:r>
                <a:r>
                  <a:rPr lang="en-US" sz="2200" b="1" baseline="-25000" dirty="0">
                    <a:solidFill>
                      <a:srgbClr val="002060"/>
                    </a:solidFill>
                    <a:latin typeface="Times New Roman" panose="02020603050405020304" pitchFamily="18" charset="0"/>
                    <a:cs typeface="Times New Roman" panose="02020603050405020304" pitchFamily="18" charset="0"/>
                  </a:rPr>
                  <a:t>o</a:t>
                </a:r>
                <a:r>
                  <a:rPr lang="en-US" sz="2200" b="1" dirty="0">
                    <a:solidFill>
                      <a:srgbClr val="002060"/>
                    </a:solidFill>
                    <a:latin typeface="Times New Roman" panose="02020603050405020304" pitchFamily="18" charset="0"/>
                    <a:cs typeface="Times New Roman" panose="02020603050405020304" pitchFamily="18" charset="0"/>
                  </a:rPr>
                  <a:t> exp(-E/RT)                                                                                                  </a:t>
                </a:r>
                <a:r>
                  <a:rPr lang="en-US" sz="2200" dirty="0">
                    <a:latin typeface="Times New Roman" panose="02020603050405020304" pitchFamily="18" charset="0"/>
                    <a:cs typeface="Times New Roman" panose="02020603050405020304" pitchFamily="18" charset="0"/>
                  </a:rPr>
                  <a:t>(8.30)</a:t>
                </a:r>
              </a:p>
              <a:p>
                <a:pPr marL="0" indent="0" algn="just">
                  <a:buNone/>
                </a:pPr>
                <a:r>
                  <a:rPr lang="en-US" sz="2200" dirty="0">
                    <a:latin typeface="Times New Roman" panose="02020603050405020304" pitchFamily="18" charset="0"/>
                    <a:cs typeface="Times New Roman" panose="02020603050405020304" pitchFamily="18" charset="0"/>
                  </a:rPr>
                  <a:t>Where: k is reaction rate constant at temperature of T, k</a:t>
                </a:r>
                <a:r>
                  <a:rPr lang="en-US" sz="2200" baseline="-25000" dirty="0">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is pre-exponential factor E is activation energy, R is universal gas constant, and T is reaction temperature. </a:t>
                </a:r>
                <a:endParaRPr lang="en-US" sz="2200" b="1"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32F2C47-6648-8DCB-884D-577FBB327D2B}"/>
                  </a:ext>
                </a:extLst>
              </p:cNvPr>
              <p:cNvSpPr>
                <a:spLocks noGrp="1" noRot="1" noChangeAspect="1" noMove="1" noResize="1" noEditPoints="1" noAdjustHandles="1" noChangeArrowheads="1" noChangeShapeType="1" noTextEdit="1"/>
              </p:cNvSpPr>
              <p:nvPr>
                <p:ph idx="1"/>
              </p:nvPr>
            </p:nvSpPr>
            <p:spPr>
              <a:xfrm>
                <a:off x="318052" y="446812"/>
                <a:ext cx="11370365" cy="5679352"/>
              </a:xfrm>
              <a:blipFill>
                <a:blip r:embed="rId2"/>
                <a:stretch>
                  <a:fillRect l="-697" t="-644" r="-697"/>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2D7D256A-EDB6-8B43-4B44-4E80C02260F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8AFA291E-78D2-CE53-FA65-755C780E8438}"/>
              </a:ext>
            </a:extLst>
          </p:cNvPr>
          <p:cNvSpPr>
            <a:spLocks noGrp="1"/>
          </p:cNvSpPr>
          <p:nvPr>
            <p:ph type="title"/>
          </p:nvPr>
        </p:nvSpPr>
        <p:spPr>
          <a:xfrm>
            <a:off x="1046921" y="111850"/>
            <a:ext cx="8229600" cy="334962"/>
          </a:xfrm>
        </p:spPr>
        <p:txBody>
          <a:bodyPr>
            <a:noAutofit/>
          </a:bodyPr>
          <a:lstStyle/>
          <a:p>
            <a:pPr algn="l"/>
            <a:r>
              <a:rPr lang="en-US" sz="3200" b="1" dirty="0">
                <a:latin typeface="Times New Roman" panose="02020603050405020304" pitchFamily="18" charset="0"/>
                <a:cs typeface="Times New Roman" panose="02020603050405020304" pitchFamily="18" charset="0"/>
              </a:rPr>
              <a:t>Cont’d</a:t>
            </a:r>
          </a:p>
        </p:txBody>
      </p:sp>
      <p:cxnSp>
        <p:nvCxnSpPr>
          <p:cNvPr id="7" name="Straight Connector 6">
            <a:extLst>
              <a:ext uri="{FF2B5EF4-FFF2-40B4-BE49-F238E27FC236}">
                <a16:creationId xmlns:a16="http://schemas.microsoft.com/office/drawing/2014/main" id="{398E9BF8-E15D-AD76-3226-BF7246F7BD02}"/>
              </a:ext>
            </a:extLst>
          </p:cNvPr>
          <p:cNvCxnSpPr>
            <a:cxnSpLocks/>
          </p:cNvCxnSpPr>
          <p:nvPr/>
        </p:nvCxnSpPr>
        <p:spPr>
          <a:xfrm>
            <a:off x="0" y="455265"/>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50A5C480-7E52-5A42-EF92-16509C1C9E4D}"/>
              </a:ext>
            </a:extLst>
          </p:cNvPr>
          <p:cNvCxnSpPr>
            <a:cxnSpLocks/>
          </p:cNvCxnSpPr>
          <p:nvPr/>
        </p:nvCxnSpPr>
        <p:spPr>
          <a:xfrm>
            <a:off x="0" y="6356351"/>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1E546D77-57FA-B043-A8BB-DC22E7D9D651}"/>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142504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92AD4-5CF5-844B-E980-0731EEE1AE6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73BD0C-B475-8F6A-F265-974B724FE1B9}"/>
              </a:ext>
            </a:extLst>
          </p:cNvPr>
          <p:cNvSpPr>
            <a:spLocks noGrp="1"/>
          </p:cNvSpPr>
          <p:nvPr>
            <p:ph idx="1"/>
          </p:nvPr>
        </p:nvSpPr>
        <p:spPr>
          <a:xfrm>
            <a:off x="636104" y="639564"/>
            <a:ext cx="11052313" cy="5486600"/>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temperature dependency of reactions </a:t>
            </a:r>
            <a:r>
              <a:rPr lang="en-US" sz="2400" dirty="0">
                <a:latin typeface="Times New Roman" panose="02020603050405020304" pitchFamily="18" charset="0"/>
                <a:cs typeface="Times New Roman" panose="02020603050405020304" pitchFamily="18" charset="0"/>
              </a:rPr>
              <a:t>is determined by the </a:t>
            </a:r>
            <a:r>
              <a:rPr lang="en-US" sz="2400" b="1" dirty="0">
                <a:latin typeface="Times New Roman" panose="02020603050405020304" pitchFamily="18" charset="0"/>
                <a:cs typeface="Times New Roman" panose="02020603050405020304" pitchFamily="18" charset="0"/>
              </a:rPr>
              <a:t>activation energy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temperature level </a:t>
            </a:r>
            <a:r>
              <a:rPr lang="en-US" sz="2400" dirty="0">
                <a:latin typeface="Times New Roman" panose="02020603050405020304" pitchFamily="18" charset="0"/>
                <a:cs typeface="Times New Roman" panose="02020603050405020304" pitchFamily="18" charset="0"/>
              </a:rPr>
              <a:t>of the reaction.</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From Arrhenius' law a plot </a:t>
            </a:r>
            <a:r>
              <a:rPr lang="en-US" sz="2400" b="1" dirty="0">
                <a:latin typeface="Times New Roman" panose="02020603050405020304" pitchFamily="18" charset="0"/>
                <a:cs typeface="Times New Roman" panose="02020603050405020304" pitchFamily="18" charset="0"/>
              </a:rPr>
              <a:t>of  ln(k) vs 1/T </a:t>
            </a:r>
            <a:r>
              <a:rPr lang="en-US" sz="2400" dirty="0">
                <a:latin typeface="Times New Roman" panose="02020603050405020304" pitchFamily="18" charset="0"/>
                <a:cs typeface="Times New Roman" panose="02020603050405020304" pitchFamily="18" charset="0"/>
              </a:rPr>
              <a:t>gives a straight line, with large slope for large activation energy and small slope for small activation energy.</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Reactions with </a:t>
            </a:r>
            <a:r>
              <a:rPr lang="en-US" sz="2400" b="1" dirty="0">
                <a:latin typeface="Times New Roman" panose="02020603050405020304" pitchFamily="18" charset="0"/>
                <a:cs typeface="Times New Roman" panose="02020603050405020304" pitchFamily="18" charset="0"/>
              </a:rPr>
              <a:t>high activation </a:t>
            </a:r>
            <a:r>
              <a:rPr lang="en-US" sz="2400" dirty="0">
                <a:latin typeface="Times New Roman" panose="02020603050405020304" pitchFamily="18" charset="0"/>
                <a:cs typeface="Times New Roman" panose="02020603050405020304" pitchFamily="18" charset="0"/>
              </a:rPr>
              <a:t>energies are very temperature-sensitive; reactions with </a:t>
            </a:r>
            <a:r>
              <a:rPr lang="en-US" sz="2400" b="1" dirty="0">
                <a:latin typeface="Times New Roman" panose="02020603050405020304" pitchFamily="18" charset="0"/>
                <a:cs typeface="Times New Roman" panose="02020603050405020304" pitchFamily="18" charset="0"/>
              </a:rPr>
              <a:t>low activation </a:t>
            </a:r>
            <a:r>
              <a:rPr lang="en-US" sz="2400" dirty="0">
                <a:latin typeface="Times New Roman" panose="02020603050405020304" pitchFamily="18" charset="0"/>
                <a:cs typeface="Times New Roman" panose="02020603050405020304" pitchFamily="18" charset="0"/>
              </a:rPr>
              <a:t>energies are relatively </a:t>
            </a:r>
            <a:r>
              <a:rPr lang="en-US" sz="2400" b="1" dirty="0">
                <a:latin typeface="Times New Roman" panose="02020603050405020304" pitchFamily="18" charset="0"/>
                <a:cs typeface="Times New Roman" panose="02020603050405020304" pitchFamily="18" charset="0"/>
              </a:rPr>
              <a:t>temperature-insensitive</a:t>
            </a:r>
            <a:r>
              <a:rPr lang="en-US" sz="2400" dirty="0">
                <a:latin typeface="Times New Roman" panose="02020603050405020304" pitchFamily="18" charset="0"/>
                <a:cs typeface="Times New Roman" panose="02020603050405020304" pitchFamily="18" charset="0"/>
              </a:rPr>
              <a:t> </a:t>
            </a:r>
            <a:r>
              <a:rPr lang="en-US" sz="2400" b="1" dirty="0">
                <a:solidFill>
                  <a:srgbClr val="0070C0"/>
                </a:solidFill>
                <a:latin typeface="Times New Roman" panose="02020603050405020304" pitchFamily="18" charset="0"/>
                <a:cs typeface="Times New Roman" panose="02020603050405020304" pitchFamily="18" charset="0"/>
              </a:rPr>
              <a:t>(</a:t>
            </a:r>
            <a:r>
              <a:rPr lang="en-US" sz="2400" b="1" dirty="0" err="1">
                <a:solidFill>
                  <a:srgbClr val="0070C0"/>
                </a:solidFill>
                <a:latin typeface="Times New Roman" panose="02020603050405020304" pitchFamily="18" charset="0"/>
                <a:cs typeface="Times New Roman" panose="02020603050405020304" pitchFamily="18" charset="0"/>
              </a:rPr>
              <a:t>Levenspiel</a:t>
            </a:r>
            <a:r>
              <a:rPr lang="en-US" sz="2400" b="1" dirty="0">
                <a:solidFill>
                  <a:srgbClr val="0070C0"/>
                </a:solidFill>
                <a:latin typeface="Times New Roman" panose="02020603050405020304" pitchFamily="18" charset="0"/>
                <a:cs typeface="Times New Roman" panose="02020603050405020304" pitchFamily="18" charset="0"/>
              </a:rPr>
              <a:t>, 2011, pg.28).</a:t>
            </a:r>
          </a:p>
          <a:p>
            <a:pPr marL="0" indent="0">
              <a:buNone/>
            </a:pP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D02E1A43-10A0-D4D2-BB25-DCAF58518F3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F8090871-5F01-442C-72BA-1F01D67E388B}"/>
              </a:ext>
            </a:extLst>
          </p:cNvPr>
          <p:cNvSpPr>
            <a:spLocks noGrp="1"/>
          </p:cNvSpPr>
          <p:nvPr>
            <p:ph type="title"/>
          </p:nvPr>
        </p:nvSpPr>
        <p:spPr>
          <a:xfrm>
            <a:off x="1046921" y="111850"/>
            <a:ext cx="8229600" cy="334962"/>
          </a:xfrm>
        </p:spPr>
        <p:txBody>
          <a:bodyPr>
            <a:noAutofit/>
          </a:bodyPr>
          <a:lstStyle/>
          <a:p>
            <a:pPr algn="l"/>
            <a:r>
              <a:rPr lang="en-US" sz="3200" b="1" dirty="0">
                <a:latin typeface="Times New Roman" panose="02020603050405020304" pitchFamily="18" charset="0"/>
                <a:cs typeface="Times New Roman" panose="02020603050405020304" pitchFamily="18" charset="0"/>
              </a:rPr>
              <a:t>Cont’d</a:t>
            </a:r>
          </a:p>
        </p:txBody>
      </p:sp>
      <p:cxnSp>
        <p:nvCxnSpPr>
          <p:cNvPr id="7" name="Straight Connector 6">
            <a:extLst>
              <a:ext uri="{FF2B5EF4-FFF2-40B4-BE49-F238E27FC236}">
                <a16:creationId xmlns:a16="http://schemas.microsoft.com/office/drawing/2014/main" id="{F3A74AA7-F371-4069-EAB6-E76839CD534C}"/>
              </a:ext>
            </a:extLst>
          </p:cNvPr>
          <p:cNvCxnSpPr>
            <a:cxnSpLocks/>
          </p:cNvCxnSpPr>
          <p:nvPr/>
        </p:nvCxnSpPr>
        <p:spPr>
          <a:xfrm>
            <a:off x="0" y="591100"/>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80EFCFC3-C8D4-B186-D3A0-0910AC9F06AB}"/>
              </a:ext>
            </a:extLst>
          </p:cNvPr>
          <p:cNvCxnSpPr>
            <a:cxnSpLocks/>
          </p:cNvCxnSpPr>
          <p:nvPr/>
        </p:nvCxnSpPr>
        <p:spPr>
          <a:xfrm>
            <a:off x="0" y="6356351"/>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FA01749B-3D41-4D7E-76C9-E51506B4FB75}"/>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82375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37322" y="699052"/>
                <a:ext cx="11261035" cy="5549348"/>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The specific heat capacities  of species are strong  functions of temperature.</a:t>
                </a:r>
              </a:p>
              <a:p>
                <a:pPr marL="0" indent="0">
                  <a:buNone/>
                </a:pPr>
                <a:r>
                  <a:rPr lang="en-US" sz="2400" dirty="0">
                    <a:latin typeface="Times New Roman" panose="02020603050405020304" pitchFamily="18" charset="0"/>
                    <a:cs typeface="Times New Roman" panose="02020603050405020304" pitchFamily="18" charset="0"/>
                  </a:rPr>
                  <a:t>To determine the volume of non-isothermal CSTR, let’s consider two cases:</a:t>
                </a:r>
              </a:p>
              <a:p>
                <a:pPr marL="0" indent="0">
                  <a:buNone/>
                </a:pPr>
                <a:r>
                  <a:rPr lang="en-US" sz="2400" b="1" dirty="0">
                    <a:solidFill>
                      <a:srgbClr val="002060"/>
                    </a:solidFill>
                    <a:latin typeface="Times New Roman" panose="02020603050405020304" pitchFamily="18" charset="0"/>
                    <a:cs typeface="Times New Roman" panose="02020603050405020304" pitchFamily="18" charset="0"/>
                  </a:rPr>
                  <a:t>Case 1:  For a wide temperature range (between T and T</a:t>
                </a:r>
                <a:r>
                  <a:rPr lang="en-US" sz="2400" b="1" baseline="-25000" dirty="0">
                    <a:solidFill>
                      <a:srgbClr val="002060"/>
                    </a:solidFill>
                    <a:latin typeface="Times New Roman" panose="02020603050405020304" pitchFamily="18" charset="0"/>
                    <a:cs typeface="Times New Roman" panose="02020603050405020304" pitchFamily="18" charset="0"/>
                  </a:rPr>
                  <a:t>R</a:t>
                </a:r>
                <a:r>
                  <a:rPr lang="en-US" sz="2400" b="1" dirty="0">
                    <a:solidFill>
                      <a:srgbClr val="002060"/>
                    </a:solidFill>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Specific heat capacities  are variable, and the quadratic form of the heat capacity relation with temperature is approximated by:</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𝑖</m:t>
                            </m:r>
                          </m:sub>
                        </m:sSub>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𝛼</m:t>
                        </m:r>
                      </m:e>
                      <m:sub>
                        <m:r>
                          <a:rPr lang="en-US" sz="2400" i="1">
                            <a:latin typeface="Cambria Math"/>
                          </a:rPr>
                          <m:t>𝑖</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i="1">
                            <a:latin typeface="Cambria Math"/>
                          </a:rPr>
                          <m:t>𝑖</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i="1">
                            <a:latin typeface="Cambria Math"/>
                          </a:rPr>
                          <m:t>𝑖</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oMath>
                </a14:m>
                <a:r>
                  <a:rPr lang="en-US" sz="2400" dirty="0">
                    <a:latin typeface="Times New Roman" panose="02020603050405020304" pitchFamily="18" charset="0"/>
                    <a:cs typeface="Times New Roman" panose="02020603050405020304" pitchFamily="18" charset="0"/>
                  </a:rPr>
                  <a:t>                                                                                          (8.31)</a:t>
                </a:r>
              </a:p>
              <a:p>
                <a:pPr marL="0" indent="0">
                  <a:buNone/>
                </a:pPr>
                <a:r>
                  <a:rPr lang="en-US" sz="2400" dirty="0">
                    <a:latin typeface="Times New Roman" panose="02020603050405020304" pitchFamily="18" charset="0"/>
                    <a:cs typeface="Times New Roman" panose="02020603050405020304" pitchFamily="18" charset="0"/>
                  </a:rPr>
                  <a:t>For species i = A,  the heat capacity and  specific enthalpy are given by:</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𝐴</m:t>
                            </m:r>
                          </m:sub>
                        </m:sSub>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𝛼</m:t>
                        </m:r>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i="1">
                            <a:latin typeface="Cambria Math"/>
                          </a:rPr>
                          <m:t>𝐴</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i="1">
                            <a:latin typeface="Cambria Math"/>
                          </a:rPr>
                          <m:t>𝐴</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oMath>
                </a14:m>
                <a:r>
                  <a:rPr lang="en-US" sz="2400" dirty="0">
                    <a:latin typeface="Times New Roman" panose="02020603050405020304" pitchFamily="18" charset="0"/>
                    <a:cs typeface="Times New Roman" panose="02020603050405020304" pitchFamily="18" charset="0"/>
                  </a:rPr>
                  <a:t>                                                                                       (8.32)</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𝛼</m:t>
                                </m:r>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i="1">
                                    <a:latin typeface="Cambria Math"/>
                                  </a:rPr>
                                  <m:t>𝐴</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i="1">
                                    <a:latin typeface="Cambria Math"/>
                                  </a:rPr>
                                  <m:t>𝐴</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(8.33)</a:t>
                </a:r>
              </a:p>
              <a:p>
                <a:pPr marL="0" indent="0">
                  <a:buNone/>
                </a:pPr>
                <a:r>
                  <a:rPr lang="en-US" sz="2400" dirty="0">
                    <a:latin typeface="Times New Roman" panose="02020603050405020304" pitchFamily="18" charset="0"/>
                    <a:cs typeface="Times New Roman" panose="02020603050405020304" pitchFamily="18" charset="0"/>
                  </a:rPr>
                  <a:t> where,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𝛼</m:t>
                        </m:r>
                      </m:e>
                      <m:sub>
                        <m:r>
                          <a:rPr lang="en-US" sz="2400" i="1">
                            <a:latin typeface="Cambria Math"/>
                          </a:rPr>
                          <m:t>𝐴</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𝛽</m:t>
                        </m:r>
                      </m:e>
                      <m:sub>
                        <m:r>
                          <a:rPr lang="en-US" sz="2400" i="1">
                            <a:latin typeface="Cambria Math"/>
                          </a:rPr>
                          <m:t>𝐴</m:t>
                        </m:r>
                      </m:sub>
                    </m:sSub>
                    <m:r>
                      <a:rPr lang="en-US" sz="2400" b="0" i="0" smtClean="0">
                        <a:latin typeface="Cambria Math" panose="02040503050406030204" pitchFamily="18" charset="0"/>
                      </a:rPr>
                      <m:t> &amp;</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𝛾</m:t>
                        </m:r>
                      </m:e>
                      <m:sub>
                        <m:r>
                          <a:rPr lang="en-US" sz="2400" i="1">
                            <a:latin typeface="Cambria Math"/>
                          </a:rPr>
                          <m:t>𝐴</m:t>
                        </m:r>
                      </m:sub>
                    </m:sSub>
                  </m:oMath>
                </a14:m>
                <a:r>
                  <a:rPr lang="en-US" sz="2400" dirty="0">
                    <a:latin typeface="Times New Roman" panose="02020603050405020304" pitchFamily="18" charset="0"/>
                    <a:cs typeface="Times New Roman" panose="02020603050405020304" pitchFamily="18" charset="0"/>
                  </a:rPr>
                  <a:t> are temperature  coefficients  for species A.</a:t>
                </a:r>
              </a:p>
              <a:p>
                <a:pPr marL="0" indent="0">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600" dirty="0">
                  <a:latin typeface="Times New Roman" panose="02020603050405020304" pitchFamily="18" charset="0"/>
                  <a:cs typeface="Times New Roman" panose="02020603050405020304" pitchFamily="18" charset="0"/>
                </a:endParaRPr>
              </a:p>
              <a:p>
                <a:pPr marL="0" indent="0">
                  <a:lnSpc>
                    <a:spcPct val="150000"/>
                  </a:lnSpc>
                  <a:buNone/>
                </a:pPr>
                <a:endParaRPr lang="en-US" sz="1900" dirty="0">
                  <a:latin typeface="Times New Roman" panose="02020603050405020304" pitchFamily="18" charset="0"/>
                  <a:cs typeface="Times New Roman" panose="02020603050405020304" pitchFamily="18" charset="0"/>
                </a:endParaRPr>
              </a:p>
              <a:p>
                <a:pPr marL="0" indent="0">
                  <a:buNone/>
                </a:pP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37322" y="699052"/>
                <a:ext cx="11261035" cy="5549348"/>
              </a:xfrm>
              <a:blipFill>
                <a:blip r:embed="rId2"/>
                <a:stretch>
                  <a:fillRect l="-866" t="-879" r="-812"/>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6CEDED1B-8597-6211-2264-9D395962B8F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23995252-B632-858B-CA84-42BEDEBF4815}"/>
              </a:ext>
            </a:extLst>
          </p:cNvPr>
          <p:cNvSpPr>
            <a:spLocks noGrp="1"/>
          </p:cNvSpPr>
          <p:nvPr>
            <p:ph type="title"/>
          </p:nvPr>
        </p:nvSpPr>
        <p:spPr>
          <a:xfrm>
            <a:off x="1828800" y="241852"/>
            <a:ext cx="8229600" cy="304800"/>
          </a:xfrm>
        </p:spPr>
        <p:txBody>
          <a:bodyPr>
            <a:noAutofit/>
          </a:bodyPr>
          <a:lstStyle/>
          <a:p>
            <a:pPr algn="l"/>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5944F3AD-CAB1-88F7-9EDD-28F0F971421B}"/>
              </a:ext>
            </a:extLst>
          </p:cNvPr>
          <p:cNvCxnSpPr>
            <a:cxnSpLocks/>
          </p:cNvCxnSpPr>
          <p:nvPr/>
        </p:nvCxnSpPr>
        <p:spPr>
          <a:xfrm>
            <a:off x="0" y="699052"/>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F7CDB556-B967-0F17-7334-E78E346CA7A1}"/>
              </a:ext>
            </a:extLst>
          </p:cNvPr>
          <p:cNvCxnSpPr>
            <a:cxnSpLocks/>
          </p:cNvCxnSpPr>
          <p:nvPr/>
        </p:nvCxnSpPr>
        <p:spPr>
          <a:xfrm flipV="1">
            <a:off x="0" y="6356351"/>
            <a:ext cx="12192000" cy="16565"/>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4AF7B396-2E89-4BC8-39BC-DC40AE3850E9}"/>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354071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4239D-6765-06E3-24FD-0778F95654A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6AD9455-427D-0735-4ED6-991AD0D390F8}"/>
                  </a:ext>
                </a:extLst>
              </p:cNvPr>
              <p:cNvSpPr>
                <a:spLocks noGrp="1"/>
              </p:cNvSpPr>
              <p:nvPr>
                <p:ph idx="1"/>
              </p:nvPr>
            </p:nvSpPr>
            <p:spPr>
              <a:xfrm>
                <a:off x="437322" y="699052"/>
                <a:ext cx="11499574" cy="5549348"/>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For species i = B,  the heat capacity and  specific enthalpy are given by:</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b="0" i="1" smtClean="0">
                                <a:latin typeface="Cambria Math" panose="02040503050406030204" pitchFamily="18" charset="0"/>
                              </a:rPr>
                              <m:t>𝐵</m:t>
                            </m:r>
                          </m:sub>
                        </m:sSub>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𝐵</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𝐵</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oMath>
                </a14:m>
                <a:r>
                  <a:rPr lang="en-US" sz="2400" dirty="0">
                    <a:latin typeface="Times New Roman" panose="02020603050405020304" pitchFamily="18" charset="0"/>
                    <a:cs typeface="Times New Roman" panose="02020603050405020304" pitchFamily="18" charset="0"/>
                  </a:rPr>
                  <a:t>                                                                                     (8.34)</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b="0" i="1" smtClean="0">
                            <a:latin typeface="Cambria Math" panose="02040503050406030204" pitchFamily="18" charset="0"/>
                          </a:rPr>
                          <m:t>𝐵</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b="0" i="1" smtClean="0">
                            <a:latin typeface="Cambria Math" panose="02040503050406030204" pitchFamily="18" charset="0"/>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𝐵</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𝐵</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(8.35)</a:t>
                </a:r>
              </a:p>
              <a:p>
                <a:pPr marL="0" indent="0">
                  <a:buNone/>
                </a:pPr>
                <a:r>
                  <a:rPr lang="en-US" sz="2400" dirty="0">
                    <a:latin typeface="Times New Roman" panose="02020603050405020304" pitchFamily="18" charset="0"/>
                    <a:cs typeface="Times New Roman" panose="02020603050405020304" pitchFamily="18" charset="0"/>
                  </a:rPr>
                  <a:t> where,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𝐵</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𝐵</m:t>
                        </m:r>
                      </m:sub>
                    </m:sSub>
                    <m:r>
                      <a:rPr lang="en-US" sz="2400" b="0" i="0" smtClean="0">
                        <a:latin typeface="Cambria Math" panose="02040503050406030204" pitchFamily="18" charset="0"/>
                      </a:rPr>
                      <m:t> &amp;</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𝐵</m:t>
                        </m:r>
                      </m:sub>
                    </m:sSub>
                  </m:oMath>
                </a14:m>
                <a:r>
                  <a:rPr lang="en-US" sz="2400" dirty="0">
                    <a:latin typeface="Times New Roman" panose="02020603050405020304" pitchFamily="18" charset="0"/>
                    <a:cs typeface="Times New Roman" panose="02020603050405020304" pitchFamily="18" charset="0"/>
                  </a:rPr>
                  <a:t> are temperature  coefficients  for species B.</a:t>
                </a:r>
                <a:endParaRPr lang="en-US" sz="19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For species i = C,  the heat capacity and  specific enthalpy are given by:</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sSub>
                          <m:sSubPr>
                            <m:ctrlPr>
                              <a:rPr lang="en-US" sz="2400" i="1" smtClean="0">
                                <a:latin typeface="Cambria Math" panose="02040503050406030204" pitchFamily="18" charset="0"/>
                              </a:rPr>
                            </m:ctrlPr>
                          </m:sSubPr>
                          <m:e>
                            <m:r>
                              <a:rPr lang="en-US" sz="2400" i="1">
                                <a:latin typeface="Cambria Math"/>
                              </a:rPr>
                              <m:t>𝑃</m:t>
                            </m:r>
                          </m:e>
                          <m:sub>
                            <m:r>
                              <a:rPr lang="en-US" sz="2400" b="0" i="1" smtClean="0">
                                <a:latin typeface="Cambria Math" panose="02040503050406030204" pitchFamily="18" charset="0"/>
                              </a:rPr>
                              <m:t>𝐶</m:t>
                            </m:r>
                          </m:sub>
                        </m:sSub>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𝐶</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𝐶</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oMath>
                </a14:m>
                <a:r>
                  <a:rPr lang="en-US" sz="2400" dirty="0">
                    <a:latin typeface="Times New Roman" panose="02020603050405020304" pitchFamily="18" charset="0"/>
                    <a:cs typeface="Times New Roman" panose="02020603050405020304" pitchFamily="18" charset="0"/>
                  </a:rPr>
                  <a:t>                                                                                      (8.36)</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b="0" i="1" smtClean="0">
                            <a:latin typeface="Cambria Math" panose="02040503050406030204" pitchFamily="18" charset="0"/>
                          </a:rPr>
                          <m:t>𝐶</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b="0" i="1" smtClean="0">
                            <a:latin typeface="Cambria Math" panose="02040503050406030204" pitchFamily="18" charset="0"/>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𝐶</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𝐶</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(8.37)</a:t>
                </a:r>
              </a:p>
              <a:p>
                <a:pPr marL="0" indent="0">
                  <a:buNone/>
                </a:pPr>
                <a:r>
                  <a:rPr lang="en-US" sz="2400" dirty="0">
                    <a:latin typeface="Times New Roman" panose="02020603050405020304" pitchFamily="18" charset="0"/>
                    <a:cs typeface="Times New Roman" panose="02020603050405020304" pitchFamily="18" charset="0"/>
                  </a:rPr>
                  <a:t> where,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𝐶</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𝐶</m:t>
                        </m:r>
                      </m:sub>
                    </m:sSub>
                    <m:r>
                      <a:rPr lang="en-US" sz="2400" b="0" i="0" smtClean="0">
                        <a:latin typeface="Cambria Math" panose="02040503050406030204" pitchFamily="18" charset="0"/>
                      </a:rPr>
                      <m:t> &amp; </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𝐶</m:t>
                        </m:r>
                      </m:sub>
                    </m:sSub>
                  </m:oMath>
                </a14:m>
                <a:r>
                  <a:rPr lang="en-US" sz="2400" dirty="0">
                    <a:latin typeface="Times New Roman" panose="02020603050405020304" pitchFamily="18" charset="0"/>
                    <a:cs typeface="Times New Roman" panose="02020603050405020304" pitchFamily="18" charset="0"/>
                  </a:rPr>
                  <a:t> are temperature  coefficients  for species C.</a:t>
                </a:r>
              </a:p>
              <a:p>
                <a:pPr marL="0" indent="0">
                  <a:buNone/>
                </a:pPr>
                <a:endParaRPr lang="en-US" sz="2400" dirty="0"/>
              </a:p>
            </p:txBody>
          </p:sp>
        </mc:Choice>
        <mc:Fallback xmlns="">
          <p:sp>
            <p:nvSpPr>
              <p:cNvPr id="3" name="Content Placeholder 2">
                <a:extLst>
                  <a:ext uri="{FF2B5EF4-FFF2-40B4-BE49-F238E27FC236}">
                    <a16:creationId xmlns:a16="http://schemas.microsoft.com/office/drawing/2014/main" id="{06AD9455-427D-0735-4ED6-991AD0D390F8}"/>
                  </a:ext>
                </a:extLst>
              </p:cNvPr>
              <p:cNvSpPr>
                <a:spLocks noGrp="1" noRot="1" noChangeAspect="1" noMove="1" noResize="1" noEditPoints="1" noAdjustHandles="1" noChangeArrowheads="1" noChangeShapeType="1" noTextEdit="1"/>
              </p:cNvSpPr>
              <p:nvPr>
                <p:ph idx="1"/>
              </p:nvPr>
            </p:nvSpPr>
            <p:spPr>
              <a:xfrm>
                <a:off x="437322" y="699052"/>
                <a:ext cx="11499574" cy="5549348"/>
              </a:xfrm>
              <a:blipFill>
                <a:blip r:embed="rId2"/>
                <a:stretch>
                  <a:fillRect l="-848" t="-879"/>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E1462841-8672-C138-A039-BA92D6DD2CA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1DEE3461-CBA5-3BEB-3539-72176EED4624}"/>
              </a:ext>
            </a:extLst>
          </p:cNvPr>
          <p:cNvSpPr>
            <a:spLocks noGrp="1"/>
          </p:cNvSpPr>
          <p:nvPr>
            <p:ph type="title"/>
          </p:nvPr>
        </p:nvSpPr>
        <p:spPr>
          <a:xfrm>
            <a:off x="1828800" y="241852"/>
            <a:ext cx="8229600" cy="304800"/>
          </a:xfrm>
        </p:spPr>
        <p:txBody>
          <a:bodyPr>
            <a:noAutofit/>
          </a:bodyPr>
          <a:lstStyle/>
          <a:p>
            <a:pPr algn="l"/>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22FA591B-B954-8C05-8D9B-3A826B94347B}"/>
              </a:ext>
            </a:extLst>
          </p:cNvPr>
          <p:cNvCxnSpPr>
            <a:cxnSpLocks/>
          </p:cNvCxnSpPr>
          <p:nvPr/>
        </p:nvCxnSpPr>
        <p:spPr>
          <a:xfrm>
            <a:off x="0" y="699052"/>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6475C3B9-6CF0-979B-12E4-359BE00A5899}"/>
              </a:ext>
            </a:extLst>
          </p:cNvPr>
          <p:cNvCxnSpPr>
            <a:cxnSpLocks/>
          </p:cNvCxnSpPr>
          <p:nvPr/>
        </p:nvCxnSpPr>
        <p:spPr>
          <a:xfrm flipV="1">
            <a:off x="0" y="6356351"/>
            <a:ext cx="12192000" cy="16565"/>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AFB7EC68-D1A6-A6AC-6A43-B04C530524C6}"/>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769867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1796D-588A-5680-2C25-790DDE8A9FDB}"/>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DE5392D-6360-1DF9-3554-1C64AD24465F}"/>
                  </a:ext>
                </a:extLst>
              </p:cNvPr>
              <p:cNvSpPr>
                <a:spLocks noGrp="1"/>
              </p:cNvSpPr>
              <p:nvPr>
                <p:ph idx="1"/>
              </p:nvPr>
            </p:nvSpPr>
            <p:spPr>
              <a:xfrm>
                <a:off x="437322" y="575916"/>
                <a:ext cx="11499574" cy="5672484"/>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For species i = D,  the heat capacity and  specific enthalpy are given by:</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sSub>
                          <m:sSubPr>
                            <m:ctrlPr>
                              <a:rPr lang="en-US" sz="2400" i="1" smtClean="0">
                                <a:latin typeface="Cambria Math" panose="02040503050406030204" pitchFamily="18" charset="0"/>
                              </a:rPr>
                            </m:ctrlPr>
                          </m:sSubPr>
                          <m:e>
                            <m:r>
                              <a:rPr lang="en-US" sz="2400" i="1">
                                <a:latin typeface="Cambria Math"/>
                              </a:rPr>
                              <m:t>𝑃</m:t>
                            </m:r>
                          </m:e>
                          <m:sub>
                            <m:r>
                              <a:rPr lang="en-US" sz="2400" b="0" i="1" smtClean="0">
                                <a:latin typeface="Cambria Math" panose="02040503050406030204" pitchFamily="18" charset="0"/>
                              </a:rPr>
                              <m:t>𝐷</m:t>
                            </m:r>
                          </m:sub>
                        </m:sSub>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𝐷</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𝐷</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𝐷</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oMath>
                </a14:m>
                <a:r>
                  <a:rPr lang="en-US" sz="2400" dirty="0">
                    <a:latin typeface="Times New Roman" panose="02020603050405020304" pitchFamily="18" charset="0"/>
                    <a:cs typeface="Times New Roman" panose="02020603050405020304" pitchFamily="18" charset="0"/>
                  </a:rPr>
                  <a:t>                                                                                     (8.38)</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b="0" i="1" smtClean="0">
                            <a:latin typeface="Cambria Math" panose="02040503050406030204" pitchFamily="18" charset="0"/>
                          </a:rPr>
                          <m:t>𝐷</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b="0" i="1" smtClean="0">
                            <a:latin typeface="Cambria Math" panose="02040503050406030204" pitchFamily="18" charset="0"/>
                          </a:rPr>
                          <m:t>𝐷</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𝐷</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𝐷</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𝐷</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(8.39)</a:t>
                </a:r>
              </a:p>
              <a:p>
                <a:pPr marL="0" indent="0">
                  <a:buNone/>
                </a:pPr>
                <a:r>
                  <a:rPr lang="en-US" sz="2400" dirty="0">
                    <a:latin typeface="Times New Roman" panose="02020603050405020304" pitchFamily="18" charset="0"/>
                    <a:cs typeface="Times New Roman" panose="02020603050405020304" pitchFamily="18" charset="0"/>
                  </a:rPr>
                  <a:t> where,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𝐷</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𝐷</m:t>
                        </m:r>
                      </m:sub>
                    </m:sSub>
                    <m:r>
                      <a:rPr lang="en-US" sz="2400" b="0" i="0" smtClean="0">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&amp;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𝐷</m:t>
                        </m:r>
                      </m:sub>
                    </m:sSub>
                  </m:oMath>
                </a14:m>
                <a:r>
                  <a:rPr lang="en-US" sz="2400" dirty="0">
                    <a:latin typeface="Times New Roman" panose="02020603050405020304" pitchFamily="18" charset="0"/>
                    <a:cs typeface="Times New Roman" panose="02020603050405020304" pitchFamily="18" charset="0"/>
                  </a:rPr>
                  <a:t> are temperature  coefficients  for species D.</a:t>
                </a:r>
              </a:p>
              <a:p>
                <a:pPr marL="0" indent="0">
                  <a:buNone/>
                </a:pPr>
                <a:r>
                  <a:rPr lang="en-US" sz="2400" dirty="0">
                    <a:latin typeface="Times New Roman" panose="02020603050405020304" pitchFamily="18" charset="0"/>
                    <a:cs typeface="Times New Roman" panose="02020603050405020304" pitchFamily="18" charset="0"/>
                  </a:rPr>
                  <a:t>Similarly,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m:t>
                        </m:r>
                        <m:r>
                          <a:rPr lang="en-US" sz="2400" i="1">
                            <a:latin typeface="Cambria Math"/>
                          </a:rPr>
                          <m:t>𝐻</m:t>
                        </m:r>
                      </m:e>
                      <m:sub>
                        <m:r>
                          <a:rPr lang="en-US" sz="2400" i="1">
                            <a:latin typeface="Cambria Math"/>
                          </a:rPr>
                          <m:t>𝑅𝑥</m:t>
                        </m:r>
                      </m:sub>
                    </m:sSub>
                    <m:d>
                      <m:dPr>
                        <m:ctrlPr>
                          <a:rPr lang="en-US" sz="2400" i="1">
                            <a:latin typeface="Cambria Math" panose="02040503050406030204" pitchFamily="18" charset="0"/>
                          </a:rPr>
                        </m:ctrlPr>
                      </m:dPr>
                      <m:e>
                        <m:r>
                          <a:rPr lang="en-US" sz="2400" i="1">
                            <a:latin typeface="Cambria Math"/>
                          </a:rPr>
                          <m:t>𝑇</m:t>
                        </m:r>
                      </m:e>
                    </m:d>
                    <m:r>
                      <a:rPr lang="en-US" sz="2400">
                        <a:latin typeface="Cambria Math"/>
                      </a:rPr>
                      <m:t> </m:t>
                    </m:r>
                  </m:oMath>
                </a14:m>
                <a:r>
                  <a:rPr lang="en-US" sz="2400" dirty="0">
                    <a:latin typeface="Times New Roman" panose="02020603050405020304" pitchFamily="18" charset="0"/>
                    <a:cs typeface="Times New Roman" panose="02020603050405020304" pitchFamily="18" charset="0"/>
                  </a:rPr>
                  <a:t>for variable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𝑃𝑖</m:t>
                        </m:r>
                      </m:sub>
                    </m:sSub>
                  </m:oMath>
                </a14:m>
                <a:r>
                  <a:rPr lang="en-US" sz="2400" dirty="0">
                    <a:latin typeface="Times New Roman" panose="02020603050405020304" pitchFamily="18" charset="0"/>
                    <a:cs typeface="Times New Roman" panose="02020603050405020304" pitchFamily="18" charset="0"/>
                  </a:rPr>
                  <a:t> becomes:</a:t>
                </a:r>
              </a:p>
              <a:p>
                <a:pPr marL="0" indent="0">
                  <a:buNone/>
                </a:pPr>
                <a14:m>
                  <m:oMath xmlns:m="http://schemas.openxmlformats.org/officeDocument/2006/math">
                    <m:sSub>
                      <m:sSubPr>
                        <m:ctrlPr>
                          <a:rPr lang="en-US" sz="2400" i="1" smtClean="0">
                            <a:latin typeface="Cambria Math" panose="02040503050406030204" pitchFamily="18" charset="0"/>
                          </a:rPr>
                        </m:ctrlPr>
                      </m:sSubPr>
                      <m:e>
                        <m:r>
                          <a:rPr lang="en-US" sz="2400" i="1" smtClean="0">
                            <a:latin typeface="Cambria Math" panose="02040503050406030204" pitchFamily="18" charset="0"/>
                            <a:sym typeface="Symbol" panose="05050102010706020507" pitchFamily="18" charset="2"/>
                          </a:rPr>
                          <m:t></m:t>
                        </m:r>
                        <m:r>
                          <a:rPr lang="en-US" sz="2400" i="1">
                            <a:latin typeface="Cambria Math"/>
                          </a:rPr>
                          <m:t>𝐻</m:t>
                        </m:r>
                      </m:e>
                      <m:sub>
                        <m:r>
                          <a:rPr lang="en-US" sz="2400" b="0" i="1" smtClean="0">
                            <a:latin typeface="Cambria Math" panose="02040503050406030204" pitchFamily="18" charset="0"/>
                          </a:rPr>
                          <m:t>𝑅𝑥</m:t>
                        </m:r>
                      </m:sub>
                    </m:sSub>
                    <m:r>
                      <a:rPr lang="en-US" sz="2400" b="0" i="1" smtClean="0">
                        <a:latin typeface="Cambria Math" panose="02040503050406030204" pitchFamily="18" charset="0"/>
                      </a:rPr>
                      <m:t>(</m:t>
                    </m:r>
                    <m:r>
                      <a:rPr lang="en-US" sz="2400" b="0" i="1" smtClean="0">
                        <a:latin typeface="Cambria Math" panose="02040503050406030204" pitchFamily="18" charset="0"/>
                      </a:rPr>
                      <m:t>𝑇</m:t>
                    </m:r>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smtClean="0">
                                <a:latin typeface="Cambria Math" panose="02040503050406030204" pitchFamily="18" charset="0"/>
                                <a:sym typeface="Symbol" panose="05050102010706020507" pitchFamily="18" charset="2"/>
                              </a:rPr>
                              <m:t></m:t>
                            </m:r>
                            <m:r>
                              <a:rPr lang="en-US" sz="2400" i="1">
                                <a:latin typeface="Cambria Math"/>
                              </a:rPr>
                              <m:t>𝐻</m:t>
                            </m:r>
                          </m:e>
                          <m:sup>
                            <m:r>
                              <a:rPr lang="en-US" sz="2400" i="1">
                                <a:latin typeface="Cambria Math"/>
                              </a:rPr>
                              <m:t>0</m:t>
                            </m:r>
                          </m:sup>
                        </m:sSup>
                      </m:e>
                      <m:sub>
                        <m:r>
                          <a:rPr lang="en-US" sz="2400" b="0" i="1" smtClean="0">
                            <a:latin typeface="Cambria Math" panose="02040503050406030204" pitchFamily="18" charset="0"/>
                          </a:rPr>
                          <m:t>𝑅𝑋</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d>
                          <m:dPr>
                            <m:ctrlPr>
                              <a:rPr lang="en-US" sz="2400" i="1">
                                <a:latin typeface="Cambria Math" panose="02040503050406030204" pitchFamily="18" charset="0"/>
                              </a:rPr>
                            </m:ctrlPr>
                          </m:dPr>
                          <m:e>
                            <m:r>
                              <a:rPr lang="en-US" sz="2400" i="1" smtClean="0">
                                <a:latin typeface="Cambria Math" panose="02040503050406030204" pitchFamily="18" charset="0"/>
                                <a:sym typeface="Symbol" panose="05050102010706020507" pitchFamily="18" charset="2"/>
                              </a:rPr>
                              <m:t></m:t>
                            </m:r>
                            <m:r>
                              <a:rPr lang="en-US" sz="2400" i="1" smtClean="0">
                                <a:latin typeface="Cambria Math" panose="02040503050406030204" pitchFamily="18" charset="0"/>
                              </a:rPr>
                              <m:t>ɑ</m:t>
                            </m:r>
                            <m:r>
                              <a:rPr lang="en-US" sz="2400" i="1">
                                <a:latin typeface="Cambria Math"/>
                              </a:rPr>
                              <m:t>+</m:t>
                            </m:r>
                            <m:r>
                              <a:rPr lang="en-US" sz="2400" i="1" smtClean="0">
                                <a:latin typeface="Cambria Math"/>
                                <a:sym typeface="Symbol" panose="05050102010706020507" pitchFamily="18" charset="2"/>
                              </a:rPr>
                              <m:t></m:t>
                            </m:r>
                            <m:r>
                              <a:rPr lang="en-US" sz="2400" i="1">
                                <a:latin typeface="Cambria Math"/>
                              </a:rPr>
                              <m:t>𝑇</m:t>
                            </m:r>
                            <m:r>
                              <a:rPr lang="en-US" sz="2400" i="1">
                                <a:latin typeface="Cambria Math"/>
                              </a:rPr>
                              <m:t>+</m:t>
                            </m:r>
                            <m:sSup>
                              <m:sSupPr>
                                <m:ctrlPr>
                                  <a:rPr lang="en-US" sz="2400" i="1">
                                    <a:latin typeface="Cambria Math" panose="02040503050406030204" pitchFamily="18" charset="0"/>
                                  </a:rPr>
                                </m:ctrlPr>
                              </m:sSupPr>
                              <m:e>
                                <m:r>
                                  <a:rPr lang="en-US" sz="2400" i="1" smtClean="0">
                                    <a:latin typeface="Cambria Math" panose="02040503050406030204" pitchFamily="18" charset="0"/>
                                    <a:sym typeface="Symbol" panose="05050102010706020507" pitchFamily="18" charset="2"/>
                                  </a:rPr>
                                  <m:t></m:t>
                                </m:r>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(8.40)</a:t>
                </a:r>
              </a:p>
              <a:p>
                <a:pPr marL="0" indent="0">
                  <a:buNone/>
                </a:pPr>
                <a:r>
                  <a:rPr lang="en-US" sz="2400" dirty="0">
                    <a:latin typeface="Times New Roman" panose="02020603050405020304" pitchFamily="18" charset="0"/>
                    <a:cs typeface="Times New Roman" panose="02020603050405020304" pitchFamily="18" charset="0"/>
                  </a:rPr>
                  <a:t>The integration of equation (8.40) becomes:</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r>
                          <a:rPr lang="en-US" sz="2400" i="1">
                            <a:latin typeface="Cambria Math"/>
                          </a:rPr>
                          <m:t>𝐻</m:t>
                        </m:r>
                      </m:e>
                      <m:sub>
                        <m:r>
                          <a:rPr lang="en-US" sz="2400" i="1">
                            <a:latin typeface="Cambria Math" panose="02040503050406030204" pitchFamily="18" charset="0"/>
                          </a:rPr>
                          <m:t>𝑅𝑥</m:t>
                        </m:r>
                      </m:sub>
                    </m:sSub>
                    <m:d>
                      <m:dPr>
                        <m:ctrlPr>
                          <a:rPr lang="en-US" sz="2400" i="1">
                            <a:latin typeface="Cambria Math" panose="02040503050406030204" pitchFamily="18" charset="0"/>
                          </a:rPr>
                        </m:ctrlPr>
                      </m:dPr>
                      <m:e>
                        <m:r>
                          <a:rPr lang="en-US" sz="2400" i="1">
                            <a:latin typeface="Cambria Math" panose="02040503050406030204" pitchFamily="18" charset="0"/>
                          </a:rPr>
                          <m:t>𝑇</m:t>
                        </m:r>
                      </m:e>
                    </m:d>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sym typeface="Symbol" panose="05050102010706020507" pitchFamily="18" charset="2"/>
                              </a:rPr>
                              <m:t></m:t>
                            </m:r>
                            <m:r>
                              <a:rPr lang="en-US" sz="2400" i="1">
                                <a:latin typeface="Cambria Math"/>
                              </a:rPr>
                              <m:t>𝐻</m:t>
                            </m:r>
                          </m:e>
                          <m:sup>
                            <m:r>
                              <a:rPr lang="en-US" sz="2400" i="1">
                                <a:latin typeface="Cambria Math"/>
                              </a:rPr>
                              <m:t>0</m:t>
                            </m:r>
                          </m:sup>
                        </m:sSup>
                      </m:e>
                      <m:sub>
                        <m:r>
                          <a:rPr lang="en-US" sz="2400" i="1">
                            <a:latin typeface="Cambria Math" panose="02040503050406030204" pitchFamily="18" charset="0"/>
                          </a:rPr>
                          <m:t>𝑅𝑋</m:t>
                        </m:r>
                      </m:sub>
                    </m:sSub>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r>
                      <a:rPr lang="en-US" sz="2400" i="1">
                        <a:latin typeface="Cambria Math"/>
                      </a:rPr>
                      <m:t>+</m:t>
                    </m:r>
                    <m:r>
                      <a:rPr lang="en-US" sz="2400" i="1">
                        <a:latin typeface="Cambria Math" panose="02040503050406030204" pitchFamily="18" charset="0"/>
                        <a:sym typeface="Symbol" panose="05050102010706020507" pitchFamily="18" charset="2"/>
                      </a:rPr>
                      <m:t></m:t>
                    </m:r>
                    <m:r>
                      <a:rPr lang="en-US" sz="2400" i="1">
                        <a:latin typeface="Cambria Math" panose="02040503050406030204" pitchFamily="18" charset="0"/>
                      </a:rPr>
                      <m:t>ɑ</m:t>
                    </m:r>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𝑇</m:t>
                        </m:r>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𝑇</m:t>
                            </m:r>
                          </m:e>
                          <m:sub>
                            <m:r>
                              <a:rPr lang="en-US" sz="2400" b="0" i="1" smtClean="0">
                                <a:latin typeface="Cambria Math" panose="02040503050406030204" pitchFamily="18" charset="0"/>
                              </a:rPr>
                              <m:t>𝑅</m:t>
                            </m:r>
                          </m:sub>
                        </m:sSub>
                      </m:e>
                    </m:d>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i="1">
                            <a:latin typeface="Cambria Math"/>
                            <a:sym typeface="Symbol" panose="05050102010706020507" pitchFamily="18" charset="2"/>
                          </a:rPr>
                          <m:t></m:t>
                        </m:r>
                      </m:num>
                      <m:den>
                        <m:r>
                          <a:rPr lang="en-US" sz="2400" b="0" i="1" smtClean="0">
                            <a:latin typeface="Cambria Math" panose="02040503050406030204" pitchFamily="18" charset="0"/>
                          </a:rPr>
                          <m:t>2</m:t>
                        </m:r>
                      </m:den>
                    </m:f>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m:t>
                        </m:r>
                        <m:r>
                          <a:rPr lang="en-US" sz="2400" b="0" i="1" smtClean="0">
                            <a:latin typeface="Cambria Math" panose="02040503050406030204" pitchFamily="18" charset="0"/>
                          </a:rPr>
                          <m:t>𝑇</m:t>
                        </m:r>
                      </m:e>
                      <m:sup>
                        <m:r>
                          <a:rPr lang="en-US" sz="2400" b="0" i="1" smtClean="0">
                            <a:latin typeface="Cambria Math" panose="02040503050406030204" pitchFamily="18" charset="0"/>
                          </a:rPr>
                          <m:t>2</m:t>
                        </m:r>
                      </m:sup>
                    </m:sSup>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𝑇</m:t>
                            </m:r>
                          </m:e>
                          <m:sup>
                            <m:r>
                              <a:rPr lang="en-US" sz="2400" b="0" i="1" smtClean="0">
                                <a:latin typeface="Cambria Math" panose="02040503050406030204" pitchFamily="18" charset="0"/>
                              </a:rPr>
                              <m:t>2</m:t>
                            </m:r>
                          </m:sup>
                        </m:sSup>
                      </m:e>
                      <m:sub>
                        <m:r>
                          <a:rPr lang="en-US" sz="2400" b="0" i="1" smtClean="0">
                            <a:latin typeface="Cambria Math" panose="02040503050406030204" pitchFamily="18" charset="0"/>
                          </a:rPr>
                          <m:t>𝑅</m:t>
                        </m:r>
                      </m:sub>
                    </m:sSub>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i="1">
                            <a:latin typeface="Cambria Math" panose="02040503050406030204" pitchFamily="18" charset="0"/>
                            <a:sym typeface="Symbol" panose="05050102010706020507" pitchFamily="18" charset="2"/>
                          </a:rPr>
                          <m:t></m:t>
                        </m:r>
                        <m:r>
                          <a:rPr lang="en-US" sz="2400" i="1" smtClean="0">
                            <a:latin typeface="Cambria Math" panose="02040503050406030204" pitchFamily="18" charset="0"/>
                            <a:ea typeface="Cambria Math" panose="02040503050406030204" pitchFamily="18" charset="0"/>
                            <a:sym typeface="Symbol" panose="05050102010706020507" pitchFamily="18" charset="2"/>
                          </a:rPr>
                          <m:t>𝛾</m:t>
                        </m:r>
                      </m:num>
                      <m:den>
                        <m:r>
                          <a:rPr lang="en-US" sz="2400" b="0" i="1" smtClean="0">
                            <a:latin typeface="Cambria Math" panose="02040503050406030204" pitchFamily="18" charset="0"/>
                          </a:rPr>
                          <m:t>3</m:t>
                        </m:r>
                      </m:den>
                    </m:f>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𝑇</m:t>
                        </m:r>
                      </m:e>
                      <m:sup>
                        <m:r>
                          <a:rPr lang="en-US" sz="2400" b="0" i="1" smtClean="0">
                            <a:latin typeface="Cambria Math" panose="02040503050406030204" pitchFamily="18" charset="0"/>
                          </a:rPr>
                          <m:t>3</m:t>
                        </m:r>
                      </m:sup>
                    </m:sSup>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𝑇</m:t>
                            </m:r>
                          </m:e>
                          <m:sup>
                            <m:r>
                              <a:rPr lang="en-US" sz="2400" b="0" i="1" smtClean="0">
                                <a:latin typeface="Cambria Math" panose="02040503050406030204" pitchFamily="18" charset="0"/>
                              </a:rPr>
                              <m:t>3</m:t>
                            </m:r>
                          </m:sup>
                        </m:sSup>
                      </m:e>
                      <m:sub>
                        <m:r>
                          <a:rPr lang="en-US" sz="2400" i="1">
                            <a:latin typeface="Cambria Math" panose="02040503050406030204" pitchFamily="18" charset="0"/>
                          </a:rPr>
                          <m:t>𝑅</m:t>
                        </m:r>
                      </m:sub>
                    </m:sSub>
                    <m:r>
                      <a:rPr lang="en-US" sz="2400" i="1">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(8.41)</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p>
            </p:txBody>
          </p:sp>
        </mc:Choice>
        <mc:Fallback xmlns="">
          <p:sp>
            <p:nvSpPr>
              <p:cNvPr id="3" name="Content Placeholder 2">
                <a:extLst>
                  <a:ext uri="{FF2B5EF4-FFF2-40B4-BE49-F238E27FC236}">
                    <a16:creationId xmlns:a16="http://schemas.microsoft.com/office/drawing/2014/main" id="{6DE5392D-6360-1DF9-3554-1C64AD24465F}"/>
                  </a:ext>
                </a:extLst>
              </p:cNvPr>
              <p:cNvSpPr>
                <a:spLocks noGrp="1" noRot="1" noChangeAspect="1" noMove="1" noResize="1" noEditPoints="1" noAdjustHandles="1" noChangeArrowheads="1" noChangeShapeType="1" noTextEdit="1"/>
              </p:cNvSpPr>
              <p:nvPr>
                <p:ph idx="1"/>
              </p:nvPr>
            </p:nvSpPr>
            <p:spPr>
              <a:xfrm>
                <a:off x="437322" y="575916"/>
                <a:ext cx="11499574" cy="5672484"/>
              </a:xfrm>
              <a:blipFill>
                <a:blip r:embed="rId2"/>
                <a:stretch>
                  <a:fillRect l="-848" t="-859"/>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2154191A-AEEB-2E5C-B66C-2A22A8DD532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3AAAECB4-6A02-435E-3DD3-92D44A5B165E}"/>
              </a:ext>
            </a:extLst>
          </p:cNvPr>
          <p:cNvSpPr>
            <a:spLocks noGrp="1"/>
          </p:cNvSpPr>
          <p:nvPr>
            <p:ph type="title"/>
          </p:nvPr>
        </p:nvSpPr>
        <p:spPr>
          <a:xfrm>
            <a:off x="1580322" y="89453"/>
            <a:ext cx="8229600" cy="304800"/>
          </a:xfrm>
        </p:spPr>
        <p:txBody>
          <a:bodyPr>
            <a:noAutofit/>
          </a:bodyPr>
          <a:lstStyle/>
          <a:p>
            <a:pPr algn="l"/>
            <a:r>
              <a:rPr lang="en-US" sz="3200" b="1" dirty="0">
                <a:latin typeface="Times New Roman" panose="02020603050405020304" pitchFamily="18" charset="0"/>
                <a:cs typeface="Times New Roman" panose="02020603050405020304" pitchFamily="18" charset="0"/>
              </a:rPr>
              <a:t>Cont’d</a:t>
            </a:r>
          </a:p>
        </p:txBody>
      </p:sp>
      <p:cxnSp>
        <p:nvCxnSpPr>
          <p:cNvPr id="2" name="Straight Connector 1">
            <a:extLst>
              <a:ext uri="{FF2B5EF4-FFF2-40B4-BE49-F238E27FC236}">
                <a16:creationId xmlns:a16="http://schemas.microsoft.com/office/drawing/2014/main" id="{6D46C221-6F57-925D-FEEF-D27FE32BD245}"/>
              </a:ext>
            </a:extLst>
          </p:cNvPr>
          <p:cNvCxnSpPr>
            <a:cxnSpLocks/>
          </p:cNvCxnSpPr>
          <p:nvPr/>
        </p:nvCxnSpPr>
        <p:spPr>
          <a:xfrm>
            <a:off x="0" y="485084"/>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2F087827-ED41-BB60-0765-12B9FC558A4F}"/>
              </a:ext>
            </a:extLst>
          </p:cNvPr>
          <p:cNvCxnSpPr>
            <a:cxnSpLocks/>
          </p:cNvCxnSpPr>
          <p:nvPr/>
        </p:nvCxnSpPr>
        <p:spPr>
          <a:xfrm flipV="1">
            <a:off x="0" y="6356351"/>
            <a:ext cx="12192000" cy="16565"/>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FD597D5C-E526-EE67-8D2B-77FA1EE162F5}"/>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04292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1C11F-E7AD-1EE8-8CC3-0865CFC637E1}"/>
              </a:ext>
            </a:extLst>
          </p:cNvPr>
          <p:cNvSpPr>
            <a:spLocks noGrp="1"/>
          </p:cNvSpPr>
          <p:nvPr>
            <p:ph type="title"/>
          </p:nvPr>
        </p:nvSpPr>
        <p:spPr>
          <a:xfrm>
            <a:off x="609600" y="274638"/>
            <a:ext cx="10972800" cy="457198"/>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D42EBCA-5D4B-3E45-6531-D13D56C4189F}"/>
                  </a:ext>
                </a:extLst>
              </p:cNvPr>
              <p:cNvSpPr>
                <a:spLocks noGrp="1"/>
              </p:cNvSpPr>
              <p:nvPr>
                <p:ph idx="1"/>
              </p:nvPr>
            </p:nvSpPr>
            <p:spPr>
              <a:xfrm>
                <a:off x="490331" y="874644"/>
                <a:ext cx="11092070" cy="4724748"/>
              </a:xfrm>
            </p:spPr>
            <p:txBody>
              <a:bodyPr>
                <a:normAutofit/>
              </a:bodyPr>
              <a:lstStyle/>
              <a:p>
                <a:pPr marL="0" indent="0">
                  <a:buNone/>
                </a:pPr>
                <a:r>
                  <a:rPr lang="en-US" sz="2800" dirty="0">
                    <a:latin typeface="Times New Roman" panose="02020603050405020304" pitchFamily="18" charset="0"/>
                    <a:cs typeface="Times New Roman" panose="02020603050405020304" pitchFamily="18" charset="0"/>
                  </a:rPr>
                  <a:t>Where:</a:t>
                </a:r>
              </a:p>
              <a:p>
                <a:pPr marL="0" indent="0">
                  <a:buNone/>
                </a:pPr>
                <a14:m>
                  <m:oMath xmlns:m="http://schemas.openxmlformats.org/officeDocument/2006/math">
                    <m:r>
                      <a:rPr lang="en-US" sz="2800" i="1">
                        <a:latin typeface="Cambria Math" panose="02040503050406030204" pitchFamily="18" charset="0"/>
                        <a:ea typeface="Cambria Math" panose="02040503050406030204" pitchFamily="18" charset="0"/>
                        <a:cs typeface="Times New Roman" panose="02020603050405020304" pitchFamily="18" charset="0"/>
                      </a:rPr>
                      <m:t>∆</m:t>
                    </m:r>
                    <m:r>
                      <a:rPr lang="en-US" sz="2800" i="1">
                        <a:latin typeface="Cambria Math" panose="02040503050406030204" pitchFamily="18" charset="0"/>
                        <a:ea typeface="Cambria Math" panose="02040503050406030204" pitchFamily="18" charset="0"/>
                        <a:cs typeface="Times New Roman" panose="02020603050405020304" pitchFamily="18" charset="0"/>
                      </a:rPr>
                      <m:t>𝛼</m:t>
                    </m:r>
                    <m:r>
                      <a:rPr lang="en-US" sz="28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800" i="1">
                            <a:latin typeface="Cambria Math" panose="02040503050406030204" pitchFamily="18" charset="0"/>
                            <a:ea typeface="Cambria Math" panose="02040503050406030204" pitchFamily="18" charset="0"/>
                            <a:cs typeface="Times New Roman" panose="02020603050405020304" pitchFamily="18" charset="0"/>
                          </a:rPr>
                          <m:t>𝑑</m:t>
                        </m:r>
                      </m:num>
                      <m:den>
                        <m:r>
                          <a:rPr lang="en-US" sz="28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rPr>
                          <m:t>𝐷</m:t>
                        </m:r>
                        <m:r>
                          <a:rPr lang="en-US" sz="2800" i="1" dirty="0">
                            <a:latin typeface="Cambria Math" panose="02040503050406030204" pitchFamily="18" charset="0"/>
                            <a:cs typeface="Times New Roman" panose="02020603050405020304" pitchFamily="18" charset="0"/>
                          </a:rPr>
                          <m:t>+</m:t>
                        </m:r>
                      </m:sub>
                    </m:sSub>
                  </m:oMath>
                </a14:m>
                <a:r>
                  <a:rPr lang="en-US" sz="2800" dirty="0">
                    <a:ea typeface="Cambria Math" panose="02040503050406030204" pitchFamily="18" charset="0"/>
                    <a:cs typeface="Times New Roman" panose="02020603050405020304" pitchFamily="18" charset="0"/>
                  </a:rPr>
                  <a:t> </a:t>
                </a:r>
                <a14:m>
                  <m:oMath xmlns:m="http://schemas.openxmlformats.org/officeDocument/2006/math">
                    <m:f>
                      <m:f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800" i="1">
                            <a:latin typeface="Cambria Math" panose="02040503050406030204" pitchFamily="18" charset="0"/>
                            <a:ea typeface="Cambria Math" panose="02040503050406030204" pitchFamily="18" charset="0"/>
                            <a:cs typeface="Times New Roman" panose="02020603050405020304" pitchFamily="18" charset="0"/>
                          </a:rPr>
                          <m:t>𝑐</m:t>
                        </m:r>
                      </m:num>
                      <m:den>
                        <m:r>
                          <a:rPr lang="en-US" sz="28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sym typeface="Symbol" panose="05050102010706020507" pitchFamily="18" charset="2"/>
                          </a:rPr>
                          <m:t>𝐶</m:t>
                        </m:r>
                      </m:sub>
                    </m:sSub>
                  </m:oMath>
                </a14:m>
                <a:r>
                  <a:rPr lang="en-US" sz="2800" dirty="0">
                    <a:latin typeface="Times New Roman" panose="02020603050405020304" pitchFamily="18" charset="0"/>
                    <a:cs typeface="Times New Roman" panose="02020603050405020304" pitchFamily="18" charset="0"/>
                  </a:rPr>
                  <a:t>-</a:t>
                </a:r>
                <a:r>
                  <a:rPr lang="en-US" sz="2800" dirty="0">
                    <a:ea typeface="Cambria Math" panose="02040503050406030204" pitchFamily="18" charset="0"/>
                    <a:cs typeface="Times New Roman" panose="02020603050405020304" pitchFamily="18" charset="0"/>
                  </a:rPr>
                  <a:t> </a:t>
                </a:r>
                <a14:m>
                  <m:oMath xmlns:m="http://schemas.openxmlformats.org/officeDocument/2006/math">
                    <m:f>
                      <m:f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800" i="1">
                            <a:latin typeface="Cambria Math" panose="02040503050406030204" pitchFamily="18" charset="0"/>
                            <a:ea typeface="Cambria Math" panose="02040503050406030204" pitchFamily="18" charset="0"/>
                            <a:cs typeface="Times New Roman" panose="02020603050405020304" pitchFamily="18" charset="0"/>
                          </a:rPr>
                          <m:t>𝑏</m:t>
                        </m:r>
                      </m:num>
                      <m:den>
                        <m:r>
                          <a:rPr lang="en-US" sz="28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sym typeface="Symbol" panose="05050102010706020507" pitchFamily="18" charset="2"/>
                          </a:rPr>
                          <m:t>𝐵</m:t>
                        </m:r>
                      </m:sub>
                    </m:sSub>
                  </m:oMath>
                </a14:m>
                <a:r>
                  <a:rPr lang="en-US" sz="2800" dirty="0">
                    <a:latin typeface="Times New Roman" panose="02020603050405020304" pitchFamily="18" charset="0"/>
                    <a:cs typeface="Times New Roman" panose="02020603050405020304" pitchFamily="18" charset="0"/>
                  </a:rPr>
                  <a:t>-</a:t>
                </a:r>
                <a:r>
                  <a:rPr lang="en-US" sz="28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sym typeface="Symbol" panose="05050102010706020507" pitchFamily="18" charset="2"/>
                          </a:rPr>
                          <m:t>𝐴</m:t>
                        </m:r>
                      </m:sub>
                    </m:sSub>
                  </m:oMath>
                </a14:m>
                <a:r>
                  <a:rPr lang="en-US" sz="2800" dirty="0">
                    <a:latin typeface="Times New Roman" panose="02020603050405020304" pitchFamily="18" charset="0"/>
                    <a:cs typeface="Times New Roman" panose="02020603050405020304" pitchFamily="18" charset="0"/>
                  </a:rPr>
                  <a:t>                                                                   (8.42)  </a:t>
                </a:r>
              </a:p>
              <a:p>
                <a:pPr marL="0" indent="0">
                  <a:buNone/>
                </a:pPr>
                <a14:m>
                  <m:oMath xmlns:m="http://schemas.openxmlformats.org/officeDocument/2006/math">
                    <m:r>
                      <a:rPr lang="en-US" sz="2800" i="1">
                        <a:latin typeface="Cambria Math" panose="02040503050406030204" pitchFamily="18" charset="0"/>
                        <a:ea typeface="Cambria Math" panose="02040503050406030204" pitchFamily="18" charset="0"/>
                        <a:cs typeface="Times New Roman" panose="02020603050405020304" pitchFamily="18" charset="0"/>
                      </a:rPr>
                      <m:t>∆</m:t>
                    </m:r>
                    <m:r>
                      <a:rPr lang="en-US" sz="2800" i="1">
                        <a:latin typeface="Cambria Math" panose="02040503050406030204" pitchFamily="18" charset="0"/>
                        <a:ea typeface="Cambria Math" panose="02040503050406030204" pitchFamily="18" charset="0"/>
                        <a:cs typeface="Times New Roman" panose="02020603050405020304" pitchFamily="18" charset="0"/>
                      </a:rPr>
                      <m:t>𝛽</m:t>
                    </m:r>
                    <m:r>
                      <a:rPr lang="en-US" sz="28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800" i="1">
                            <a:latin typeface="Cambria Math" panose="02040503050406030204" pitchFamily="18" charset="0"/>
                            <a:ea typeface="Cambria Math" panose="02040503050406030204" pitchFamily="18" charset="0"/>
                            <a:cs typeface="Times New Roman" panose="02020603050405020304" pitchFamily="18" charset="0"/>
                          </a:rPr>
                          <m:t>𝑑</m:t>
                        </m:r>
                      </m:num>
                      <m:den>
                        <m:r>
                          <a:rPr lang="en-US" sz="28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rPr>
                          <m:t>𝐷</m:t>
                        </m:r>
                        <m:r>
                          <a:rPr lang="en-US" sz="2800" i="1" dirty="0">
                            <a:latin typeface="Cambria Math" panose="02040503050406030204" pitchFamily="18" charset="0"/>
                            <a:cs typeface="Times New Roman" panose="02020603050405020304" pitchFamily="18" charset="0"/>
                          </a:rPr>
                          <m:t>+</m:t>
                        </m:r>
                      </m:sub>
                    </m:sSub>
                  </m:oMath>
                </a14:m>
                <a:r>
                  <a:rPr lang="en-US" sz="2800" dirty="0">
                    <a:ea typeface="Cambria Math" panose="02040503050406030204" pitchFamily="18" charset="0"/>
                    <a:cs typeface="Times New Roman" panose="02020603050405020304" pitchFamily="18" charset="0"/>
                  </a:rPr>
                  <a:t> </a:t>
                </a:r>
                <a14:m>
                  <m:oMath xmlns:m="http://schemas.openxmlformats.org/officeDocument/2006/math">
                    <m:f>
                      <m:f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800" i="1">
                            <a:latin typeface="Cambria Math" panose="02040503050406030204" pitchFamily="18" charset="0"/>
                            <a:ea typeface="Cambria Math" panose="02040503050406030204" pitchFamily="18" charset="0"/>
                            <a:cs typeface="Times New Roman" panose="02020603050405020304" pitchFamily="18" charset="0"/>
                          </a:rPr>
                          <m:t>𝑐</m:t>
                        </m:r>
                      </m:num>
                      <m:den>
                        <m:r>
                          <a:rPr lang="en-US" sz="28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sym typeface="Symbol" panose="05050102010706020507" pitchFamily="18" charset="2"/>
                          </a:rPr>
                          <m:t>𝐶</m:t>
                        </m:r>
                      </m:sub>
                    </m:sSub>
                  </m:oMath>
                </a14:m>
                <a:r>
                  <a:rPr lang="en-US" sz="2800" dirty="0">
                    <a:latin typeface="Times New Roman" panose="02020603050405020304" pitchFamily="18" charset="0"/>
                    <a:cs typeface="Times New Roman" panose="02020603050405020304" pitchFamily="18" charset="0"/>
                  </a:rPr>
                  <a:t>-</a:t>
                </a:r>
                <a:r>
                  <a:rPr lang="en-US" sz="2800" dirty="0">
                    <a:ea typeface="Cambria Math" panose="02040503050406030204" pitchFamily="18" charset="0"/>
                    <a:cs typeface="Times New Roman" panose="02020603050405020304" pitchFamily="18" charset="0"/>
                  </a:rPr>
                  <a:t> </a:t>
                </a:r>
                <a14:m>
                  <m:oMath xmlns:m="http://schemas.openxmlformats.org/officeDocument/2006/math">
                    <m:f>
                      <m:f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800" i="1">
                            <a:latin typeface="Cambria Math" panose="02040503050406030204" pitchFamily="18" charset="0"/>
                            <a:ea typeface="Cambria Math" panose="02040503050406030204" pitchFamily="18" charset="0"/>
                            <a:cs typeface="Times New Roman" panose="02020603050405020304" pitchFamily="18" charset="0"/>
                          </a:rPr>
                          <m:t>𝑏</m:t>
                        </m:r>
                      </m:num>
                      <m:den>
                        <m:r>
                          <a:rPr lang="en-US" sz="28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sym typeface="Symbol" panose="05050102010706020507" pitchFamily="18" charset="2"/>
                          </a:rPr>
                          <m:t>𝐵</m:t>
                        </m:r>
                      </m:sub>
                    </m:sSub>
                  </m:oMath>
                </a14:m>
                <a:r>
                  <a:rPr lang="en-US" sz="2800" dirty="0">
                    <a:latin typeface="Times New Roman" panose="02020603050405020304" pitchFamily="18" charset="0"/>
                    <a:cs typeface="Times New Roman" panose="02020603050405020304" pitchFamily="18" charset="0"/>
                  </a:rPr>
                  <a:t>-</a:t>
                </a:r>
                <a:r>
                  <a:rPr lang="en-US" sz="28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sym typeface="Symbol" panose="05050102010706020507" pitchFamily="18" charset="2"/>
                          </a:rPr>
                          <m:t>𝐴</m:t>
                        </m:r>
                      </m:sub>
                    </m:sSub>
                  </m:oMath>
                </a14:m>
                <a:r>
                  <a:rPr lang="en-US" sz="2800" dirty="0">
                    <a:latin typeface="Times New Roman" panose="02020603050405020304" pitchFamily="18" charset="0"/>
                    <a:cs typeface="Times New Roman" panose="02020603050405020304" pitchFamily="18" charset="0"/>
                  </a:rPr>
                  <a:t>                                                                    (8.43)</a:t>
                </a:r>
              </a:p>
              <a:p>
                <a:pPr marL="0" indent="0">
                  <a:buNone/>
                </a:pPr>
                <a14:m>
                  <m:oMath xmlns:m="http://schemas.openxmlformats.org/officeDocument/2006/math">
                    <m:r>
                      <a:rPr lang="en-US" sz="2800" i="1">
                        <a:latin typeface="Cambria Math" panose="02040503050406030204" pitchFamily="18" charset="0"/>
                        <a:ea typeface="Cambria Math" panose="02040503050406030204" pitchFamily="18" charset="0"/>
                        <a:cs typeface="Times New Roman" panose="02020603050405020304" pitchFamily="18" charset="0"/>
                      </a:rPr>
                      <m:t>∆</m:t>
                    </m:r>
                    <m:r>
                      <a:rPr lang="en-US" sz="2800" i="1">
                        <a:latin typeface="Cambria Math" panose="02040503050406030204" pitchFamily="18" charset="0"/>
                        <a:ea typeface="Cambria Math" panose="02040503050406030204" pitchFamily="18" charset="0"/>
                        <a:cs typeface="Times New Roman" panose="02020603050405020304" pitchFamily="18" charset="0"/>
                      </a:rPr>
                      <m:t>𝛾</m:t>
                    </m:r>
                    <m:r>
                      <a:rPr lang="en-US" sz="28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800" i="1">
                            <a:latin typeface="Cambria Math" panose="02040503050406030204" pitchFamily="18" charset="0"/>
                            <a:ea typeface="Cambria Math" panose="02040503050406030204" pitchFamily="18" charset="0"/>
                            <a:cs typeface="Times New Roman" panose="02020603050405020304" pitchFamily="18" charset="0"/>
                          </a:rPr>
                          <m:t>𝑑</m:t>
                        </m:r>
                      </m:num>
                      <m:den>
                        <m:r>
                          <a:rPr lang="en-US" sz="28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rPr>
                          <m:t>𝐷</m:t>
                        </m:r>
                        <m:r>
                          <a:rPr lang="en-US" sz="2800" i="1" dirty="0">
                            <a:latin typeface="Cambria Math" panose="02040503050406030204" pitchFamily="18" charset="0"/>
                            <a:cs typeface="Times New Roman" panose="02020603050405020304" pitchFamily="18" charset="0"/>
                          </a:rPr>
                          <m:t>+</m:t>
                        </m:r>
                      </m:sub>
                    </m:sSub>
                  </m:oMath>
                </a14:m>
                <a:r>
                  <a:rPr lang="en-US" sz="2800" dirty="0">
                    <a:ea typeface="Cambria Math" panose="02040503050406030204" pitchFamily="18" charset="0"/>
                    <a:cs typeface="Times New Roman" panose="02020603050405020304" pitchFamily="18" charset="0"/>
                  </a:rPr>
                  <a:t> </a:t>
                </a:r>
                <a14:m>
                  <m:oMath xmlns:m="http://schemas.openxmlformats.org/officeDocument/2006/math">
                    <m:f>
                      <m:f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800" i="1">
                            <a:latin typeface="Cambria Math" panose="02040503050406030204" pitchFamily="18" charset="0"/>
                            <a:ea typeface="Cambria Math" panose="02040503050406030204" pitchFamily="18" charset="0"/>
                            <a:cs typeface="Times New Roman" panose="02020603050405020304" pitchFamily="18" charset="0"/>
                          </a:rPr>
                          <m:t>𝑐</m:t>
                        </m:r>
                      </m:num>
                      <m:den>
                        <m:r>
                          <a:rPr lang="en-US" sz="28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sym typeface="Symbol" panose="05050102010706020507" pitchFamily="18" charset="2"/>
                          </a:rPr>
                          <m:t>𝐶</m:t>
                        </m:r>
                      </m:sub>
                    </m:sSub>
                  </m:oMath>
                </a14:m>
                <a:r>
                  <a:rPr lang="en-US" sz="2800" dirty="0">
                    <a:latin typeface="Times New Roman" panose="02020603050405020304" pitchFamily="18" charset="0"/>
                    <a:cs typeface="Times New Roman" panose="02020603050405020304" pitchFamily="18" charset="0"/>
                  </a:rPr>
                  <a:t>-</a:t>
                </a:r>
                <a:r>
                  <a:rPr lang="en-US" sz="2800" dirty="0">
                    <a:ea typeface="Cambria Math" panose="02040503050406030204" pitchFamily="18" charset="0"/>
                    <a:cs typeface="Times New Roman" panose="02020603050405020304" pitchFamily="18" charset="0"/>
                  </a:rPr>
                  <a:t> </a:t>
                </a:r>
                <a14:m>
                  <m:oMath xmlns:m="http://schemas.openxmlformats.org/officeDocument/2006/math">
                    <m:f>
                      <m:f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800" i="1">
                            <a:latin typeface="Cambria Math" panose="02040503050406030204" pitchFamily="18" charset="0"/>
                            <a:ea typeface="Cambria Math" panose="02040503050406030204" pitchFamily="18" charset="0"/>
                            <a:cs typeface="Times New Roman" panose="02020603050405020304" pitchFamily="18" charset="0"/>
                          </a:rPr>
                          <m:t>𝑏</m:t>
                        </m:r>
                      </m:num>
                      <m:den>
                        <m:r>
                          <a:rPr lang="en-US" sz="28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sym typeface="Symbol" panose="05050102010706020507" pitchFamily="18" charset="2"/>
                          </a:rPr>
                          <m:t>𝐵</m:t>
                        </m:r>
                      </m:sub>
                    </m:sSub>
                  </m:oMath>
                </a14:m>
                <a:r>
                  <a:rPr lang="en-US" sz="2800" dirty="0">
                    <a:latin typeface="Times New Roman" panose="02020603050405020304" pitchFamily="18" charset="0"/>
                    <a:cs typeface="Times New Roman" panose="02020603050405020304" pitchFamily="18" charset="0"/>
                  </a:rPr>
                  <a:t>-</a:t>
                </a:r>
                <a:r>
                  <a:rPr lang="en-US" sz="28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800" i="1" dirty="0">
                            <a:latin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800" i="1" dirty="0">
                            <a:latin typeface="Cambria Math" panose="02040503050406030204" pitchFamily="18" charset="0"/>
                            <a:cs typeface="Times New Roman" panose="02020603050405020304" pitchFamily="18" charset="0"/>
                            <a:sym typeface="Symbol" panose="05050102010706020507" pitchFamily="18" charset="2"/>
                          </a:rPr>
                          <m:t>𝐴</m:t>
                        </m:r>
                      </m:sub>
                    </m:sSub>
                  </m:oMath>
                </a14:m>
                <a:r>
                  <a:rPr lang="en-US" sz="2800" dirty="0">
                    <a:latin typeface="Times New Roman" panose="02020603050405020304" pitchFamily="18" charset="0"/>
                    <a:cs typeface="Times New Roman" panose="02020603050405020304" pitchFamily="18" charset="0"/>
                  </a:rPr>
                  <a:t>                                                                       (8.44)</a:t>
                </a:r>
              </a:p>
              <a:p>
                <a:pPr marL="0" indent="0">
                  <a:buNone/>
                </a:pPr>
                <a:r>
                  <a:rPr lang="en-US" sz="2800" dirty="0">
                    <a:latin typeface="Times New Roman" panose="02020603050405020304" pitchFamily="18" charset="0"/>
                    <a:cs typeface="Times New Roman" panose="02020603050405020304" pitchFamily="18" charset="0"/>
                  </a:rPr>
                  <a:t>The change in specific heat capacity at a temperature of T is equal to the difference between products and reactants at a temperature of T.</a:t>
                </a:r>
              </a:p>
              <a:p>
                <a:pPr marL="0" indent="0">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D42EBCA-5D4B-3E45-6531-D13D56C4189F}"/>
                  </a:ext>
                </a:extLst>
              </p:cNvPr>
              <p:cNvSpPr>
                <a:spLocks noGrp="1" noRot="1" noChangeAspect="1" noMove="1" noResize="1" noEditPoints="1" noAdjustHandles="1" noChangeArrowheads="1" noChangeShapeType="1" noTextEdit="1"/>
              </p:cNvSpPr>
              <p:nvPr>
                <p:ph idx="1"/>
              </p:nvPr>
            </p:nvSpPr>
            <p:spPr>
              <a:xfrm>
                <a:off x="490331" y="874644"/>
                <a:ext cx="11092070" cy="4724748"/>
              </a:xfrm>
              <a:blipFill>
                <a:blip r:embed="rId2"/>
                <a:stretch>
                  <a:fillRect l="-1099" t="-1289" r="-1154"/>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C5346208-168A-866B-02CE-595CF139B7D9}"/>
              </a:ext>
            </a:extLst>
          </p:cNvPr>
          <p:cNvSpPr>
            <a:spLocks noGrp="1"/>
          </p:cNvSpPr>
          <p:nvPr>
            <p:ph type="sldNum" sz="quarter" idx="12"/>
          </p:nvPr>
        </p:nvSpPr>
        <p:spPr/>
        <p:txBody>
          <a:bodyPr/>
          <a:lstStyle/>
          <a:p>
            <a:fld id="{23FDA976-B38A-4EC8-851D-4FD5675DB126}" type="slidenum">
              <a:rPr lang="en-US" smtClean="0"/>
              <a:t>37</a:t>
            </a:fld>
            <a:endParaRPr lang="en-US"/>
          </a:p>
        </p:txBody>
      </p:sp>
      <p:cxnSp>
        <p:nvCxnSpPr>
          <p:cNvPr id="5" name="Straight Connector 4">
            <a:extLst>
              <a:ext uri="{FF2B5EF4-FFF2-40B4-BE49-F238E27FC236}">
                <a16:creationId xmlns:a16="http://schemas.microsoft.com/office/drawing/2014/main" id="{FAE16975-D566-4854-EA6E-1D3F9560F60F}"/>
              </a:ext>
            </a:extLst>
          </p:cNvPr>
          <p:cNvCxnSpPr>
            <a:cxnSpLocks/>
          </p:cNvCxnSpPr>
          <p:nvPr/>
        </p:nvCxnSpPr>
        <p:spPr>
          <a:xfrm>
            <a:off x="0" y="715195"/>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F423331-1D51-8B2B-F552-4A4BDF40F2E5}"/>
              </a:ext>
            </a:extLst>
          </p:cNvPr>
          <p:cNvCxnSpPr>
            <a:cxnSpLocks/>
          </p:cNvCxnSpPr>
          <p:nvPr/>
        </p:nvCxnSpPr>
        <p:spPr>
          <a:xfrm>
            <a:off x="23191" y="6281530"/>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F551522-B19A-FED2-113E-77069B9DC1B2}"/>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495789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6DBDE-4872-8B85-5641-FCB54F35CE6B}"/>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E9C02BB-E804-3775-A115-39C17479E58C}"/>
                  </a:ext>
                </a:extLst>
              </p:cNvPr>
              <p:cNvSpPr>
                <a:spLocks noGrp="1"/>
              </p:cNvSpPr>
              <p:nvPr>
                <p:ph idx="1"/>
              </p:nvPr>
            </p:nvSpPr>
            <p:spPr>
              <a:xfrm>
                <a:off x="407503" y="501647"/>
                <a:ext cx="11628783" cy="5624517"/>
              </a:xfrm>
            </p:spPr>
            <p:txBody>
              <a:bodyPr>
                <a:normAutofit/>
              </a:bodyPr>
              <a:lstStyle/>
              <a:p>
                <a:pPr marL="0" indent="0" algn="just">
                  <a:buNone/>
                </a:pPr>
                <a:r>
                  <a:rPr lang="en-US" sz="2200" b="1" dirty="0">
                    <a:solidFill>
                      <a:srgbClr val="0070C0"/>
                    </a:solidFill>
                    <a:latin typeface="Times New Roman" panose="02020603050405020304" pitchFamily="18" charset="0"/>
                    <a:cs typeface="Times New Roman" panose="02020603050405020304" pitchFamily="18" charset="0"/>
                  </a:rPr>
                  <a:t>Case 2: For small temperature range (between T</a:t>
                </a:r>
                <a:r>
                  <a:rPr lang="en-US" sz="2200" b="1" baseline="-25000" dirty="0">
                    <a:solidFill>
                      <a:srgbClr val="0070C0"/>
                    </a:solidFill>
                    <a:latin typeface="Times New Roman" panose="02020603050405020304" pitchFamily="18" charset="0"/>
                    <a:cs typeface="Times New Roman" panose="02020603050405020304" pitchFamily="18" charset="0"/>
                  </a:rPr>
                  <a:t>R</a:t>
                </a:r>
                <a:r>
                  <a:rPr lang="en-US" sz="2200" b="1" dirty="0">
                    <a:solidFill>
                      <a:srgbClr val="0070C0"/>
                    </a:solidFill>
                    <a:latin typeface="Times New Roman" panose="02020603050405020304" pitchFamily="18" charset="0"/>
                    <a:cs typeface="Times New Roman" panose="02020603050405020304" pitchFamily="18" charset="0"/>
                  </a:rPr>
                  <a:t> &amp;T, and T</a:t>
                </a:r>
                <a:r>
                  <a:rPr lang="en-US" sz="2200" b="1" baseline="-25000" dirty="0">
                    <a:solidFill>
                      <a:srgbClr val="0070C0"/>
                    </a:solidFill>
                    <a:latin typeface="Times New Roman" panose="02020603050405020304" pitchFamily="18" charset="0"/>
                    <a:cs typeface="Times New Roman" panose="02020603050405020304" pitchFamily="18" charset="0"/>
                  </a:rPr>
                  <a:t>io</a:t>
                </a:r>
                <a:r>
                  <a:rPr lang="en-US" sz="2200" b="1" dirty="0">
                    <a:solidFill>
                      <a:srgbClr val="0070C0"/>
                    </a:solidFill>
                    <a:latin typeface="Times New Roman" panose="02020603050405020304" pitchFamily="18" charset="0"/>
                    <a:cs typeface="Times New Roman" panose="02020603050405020304" pitchFamily="18" charset="0"/>
                  </a:rPr>
                  <a:t> &amp; T, )</a:t>
                </a:r>
                <a:r>
                  <a:rPr lang="en-US" sz="2200" dirty="0">
                    <a:latin typeface="Times New Roman" panose="02020603050405020304" pitchFamily="18" charset="0"/>
                    <a:cs typeface="Times New Roman" panose="02020603050405020304" pitchFamily="18" charset="0"/>
                  </a:rPr>
                  <a:t> </a:t>
                </a:r>
              </a:p>
              <a:p>
                <a:pPr marL="0" indent="0" algn="just">
                  <a:buNone/>
                </a:pPr>
                <a:r>
                  <a:rPr lang="en-US" sz="2200" dirty="0">
                    <a:latin typeface="Times New Roman" panose="02020603050405020304" pitchFamily="18" charset="0"/>
                    <a:cs typeface="Times New Roman" panose="02020603050405020304" pitchFamily="18" charset="0"/>
                  </a:rPr>
                  <a:t>For small temperature change, the specific heat capacities of the species are constant, and  the feed stream and product stream enthalpies can be written as:  </a:t>
                </a:r>
              </a:p>
              <a:p>
                <a:pPr marL="0" indent="0" algn="just">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200" i="1">
                            <a:latin typeface="Cambria Math" panose="02040503050406030204" pitchFamily="18" charset="0"/>
                          </a:rPr>
                        </m:ctrlPr>
                      </m:sSubPr>
                      <m:e>
                        <m:r>
                          <a:rPr lang="en-US" sz="2200" i="1">
                            <a:latin typeface="Cambria Math"/>
                          </a:rPr>
                          <m:t>𝐻</m:t>
                        </m:r>
                      </m:e>
                      <m:sub>
                        <m:r>
                          <a:rPr lang="en-US" sz="2200" i="1">
                            <a:latin typeface="Cambria Math"/>
                          </a:rPr>
                          <m:t>𝑖</m:t>
                        </m:r>
                        <m:r>
                          <a:rPr lang="en-US" sz="2200" i="1">
                            <a:latin typeface="Cambria Math" panose="02040503050406030204" pitchFamily="18" charset="0"/>
                          </a:rPr>
                          <m:t>𝑜</m:t>
                        </m:r>
                      </m:sub>
                    </m:sSub>
                    <m:r>
                      <a:rPr lang="en-US" sz="2200" i="1">
                        <a:latin typeface="Cambria Math"/>
                      </a:rPr>
                      <m:t>−</m:t>
                    </m:r>
                    <m:sSub>
                      <m:sSubPr>
                        <m:ctrlPr>
                          <a:rPr lang="en-US" sz="2200" i="1">
                            <a:latin typeface="Cambria Math" panose="02040503050406030204" pitchFamily="18" charset="0"/>
                          </a:rPr>
                        </m:ctrlPr>
                      </m:sSubPr>
                      <m:e>
                        <m:r>
                          <a:rPr lang="en-US" sz="2200" i="1">
                            <a:latin typeface="Cambria Math"/>
                          </a:rPr>
                          <m:t>𝐻</m:t>
                        </m:r>
                      </m:e>
                      <m:sub>
                        <m:r>
                          <a:rPr lang="en-US" sz="2200" i="1">
                            <a:latin typeface="Cambria Math"/>
                          </a:rPr>
                          <m:t>𝑖</m:t>
                        </m:r>
                      </m:sub>
                    </m:sSub>
                    <m:r>
                      <a:rPr lang="en-US" sz="2200" i="1">
                        <a:latin typeface="Cambria Math"/>
                      </a:rPr>
                      <m:t>=</m:t>
                    </m:r>
                    <m:r>
                      <a:rPr lang="en-US" sz="2200" i="1">
                        <a:latin typeface="Cambria Math" panose="02040503050406030204" pitchFamily="18" charset="0"/>
                      </a:rPr>
                      <m:t>−</m:t>
                    </m:r>
                    <m:nary>
                      <m:naryPr>
                        <m:limLoc m:val="undOvr"/>
                        <m:ctrlPr>
                          <a:rPr lang="en-US" sz="2200" i="1">
                            <a:latin typeface="Cambria Math" panose="02040503050406030204" pitchFamily="18" charset="0"/>
                          </a:rPr>
                        </m:ctrlPr>
                      </m:naryPr>
                      <m:sub>
                        <m:sSub>
                          <m:sSubPr>
                            <m:ctrlPr>
                              <a:rPr lang="en-US" sz="2200" i="1">
                                <a:latin typeface="Cambria Math" panose="02040503050406030204" pitchFamily="18" charset="0"/>
                              </a:rPr>
                            </m:ctrlPr>
                          </m:sSubPr>
                          <m:e>
                            <m:r>
                              <a:rPr lang="en-US" sz="2200" i="1">
                                <a:latin typeface="Cambria Math"/>
                              </a:rPr>
                              <m:t>𝑇</m:t>
                            </m:r>
                          </m:e>
                          <m:sub>
                            <m:r>
                              <a:rPr lang="en-US" sz="2200" i="1">
                                <a:latin typeface="Cambria Math"/>
                              </a:rPr>
                              <m:t>𝑖</m:t>
                            </m:r>
                            <m:r>
                              <a:rPr lang="en-US" sz="2200" i="1">
                                <a:latin typeface="Cambria Math"/>
                              </a:rPr>
                              <m:t>0</m:t>
                            </m:r>
                          </m:sub>
                        </m:sSub>
                      </m:sub>
                      <m:sup>
                        <m:r>
                          <a:rPr lang="en-US" sz="2200" i="1">
                            <a:latin typeface="Cambria Math"/>
                          </a:rPr>
                          <m:t>𝑇</m:t>
                        </m:r>
                      </m:sup>
                      <m:e>
                        <m:sSub>
                          <m:sSubPr>
                            <m:ctrlPr>
                              <a:rPr lang="en-US" sz="2200" i="1">
                                <a:latin typeface="Cambria Math" panose="02040503050406030204" pitchFamily="18" charset="0"/>
                              </a:rPr>
                            </m:ctrlPr>
                          </m:sSubPr>
                          <m:e>
                            <m:r>
                              <a:rPr lang="en-US" sz="2200" i="1">
                                <a:latin typeface="Cambria Math"/>
                              </a:rPr>
                              <m:t>𝐶</m:t>
                            </m:r>
                          </m:e>
                          <m:sub>
                            <m:sSub>
                              <m:sSubPr>
                                <m:ctrlPr>
                                  <a:rPr lang="en-US" sz="2200" i="1">
                                    <a:latin typeface="Cambria Math" panose="02040503050406030204" pitchFamily="18" charset="0"/>
                                  </a:rPr>
                                </m:ctrlPr>
                              </m:sSubPr>
                              <m:e>
                                <m:r>
                                  <a:rPr lang="en-US" sz="2200" i="1">
                                    <a:latin typeface="Cambria Math"/>
                                  </a:rPr>
                                  <m:t>𝑃</m:t>
                                </m:r>
                              </m:e>
                              <m:sub>
                                <m:r>
                                  <a:rPr lang="en-US" sz="2200" i="1">
                                    <a:latin typeface="Cambria Math"/>
                                  </a:rPr>
                                  <m:t>𝑖</m:t>
                                </m:r>
                              </m:sub>
                            </m:sSub>
                          </m:sub>
                        </m:sSub>
                        <m:r>
                          <a:rPr lang="en-US" sz="2200" i="1">
                            <a:latin typeface="Cambria Math"/>
                          </a:rPr>
                          <m:t>𝑑𝑇</m:t>
                        </m:r>
                        <m:r>
                          <a:rPr lang="en-US" sz="2200" i="1">
                            <a:latin typeface="Cambria Math"/>
                          </a:rPr>
                          <m:t>=−</m:t>
                        </m:r>
                        <m:sSub>
                          <m:sSubPr>
                            <m:ctrlPr>
                              <a:rPr lang="en-US" sz="2200" i="1">
                                <a:latin typeface="Cambria Math" panose="02040503050406030204" pitchFamily="18" charset="0"/>
                              </a:rPr>
                            </m:ctrlPr>
                          </m:sSubPr>
                          <m:e>
                            <m:r>
                              <a:rPr lang="en-US" sz="2200" i="1">
                                <a:latin typeface="Cambria Math"/>
                              </a:rPr>
                              <m:t>𝐶</m:t>
                            </m:r>
                          </m:e>
                          <m:sub>
                            <m:sSub>
                              <m:sSubPr>
                                <m:ctrlPr>
                                  <a:rPr lang="en-US" sz="2200" i="1">
                                    <a:latin typeface="Cambria Math" panose="02040503050406030204" pitchFamily="18" charset="0"/>
                                  </a:rPr>
                                </m:ctrlPr>
                              </m:sSubPr>
                              <m:e>
                                <m:r>
                                  <a:rPr lang="en-US" sz="2200" i="1">
                                    <a:latin typeface="Cambria Math"/>
                                  </a:rPr>
                                  <m:t>𝑃</m:t>
                                </m:r>
                              </m:e>
                              <m:sub>
                                <m:r>
                                  <a:rPr lang="en-US" sz="2200" i="1">
                                    <a:latin typeface="Cambria Math"/>
                                  </a:rPr>
                                  <m:t>𝑖</m:t>
                                </m:r>
                              </m:sub>
                            </m:sSub>
                          </m:sub>
                        </m:sSub>
                        <m:r>
                          <a:rPr lang="en-US" sz="2200" i="1">
                            <a:latin typeface="Cambria Math"/>
                          </a:rPr>
                          <m:t>(</m:t>
                        </m:r>
                        <m:r>
                          <a:rPr lang="en-US" sz="2200" i="1">
                            <a:latin typeface="Cambria Math"/>
                          </a:rPr>
                          <m:t>𝑇</m:t>
                        </m:r>
                        <m:r>
                          <a:rPr lang="en-US" sz="2200" i="1">
                            <a:latin typeface="Cambria Math"/>
                          </a:rPr>
                          <m:t>−</m:t>
                        </m:r>
                        <m:sSub>
                          <m:sSubPr>
                            <m:ctrlPr>
                              <a:rPr lang="en-US" sz="2200" i="1">
                                <a:latin typeface="Cambria Math" panose="02040503050406030204" pitchFamily="18" charset="0"/>
                              </a:rPr>
                            </m:ctrlPr>
                          </m:sSubPr>
                          <m:e>
                            <m:r>
                              <a:rPr lang="en-US" sz="2200" i="1">
                                <a:latin typeface="Cambria Math"/>
                              </a:rPr>
                              <m:t>𝑇</m:t>
                            </m:r>
                          </m:e>
                          <m:sub>
                            <m:r>
                              <a:rPr lang="en-US" sz="2200" i="1">
                                <a:latin typeface="Cambria Math"/>
                              </a:rPr>
                              <m:t>𝑖</m:t>
                            </m:r>
                            <m:r>
                              <a:rPr lang="en-US" sz="2200" i="1">
                                <a:latin typeface="Cambria Math"/>
                              </a:rPr>
                              <m:t>0</m:t>
                            </m:r>
                          </m:sub>
                        </m:sSub>
                        <m:r>
                          <a:rPr lang="en-US" sz="2200" i="1">
                            <a:latin typeface="Cambria Math"/>
                          </a:rPr>
                          <m:t>)</m:t>
                        </m:r>
                      </m:e>
                    </m:nary>
                  </m:oMath>
                </a14:m>
                <a:r>
                  <a:rPr lang="en-US" sz="2200" dirty="0">
                    <a:latin typeface="Times New Roman" panose="02020603050405020304" pitchFamily="18" charset="0"/>
                    <a:cs typeface="Times New Roman" panose="02020603050405020304" pitchFamily="18" charset="0"/>
                  </a:rPr>
                  <a:t>                                                        (8.45)</a:t>
                </a:r>
              </a:p>
              <a:p>
                <a:pPr marL="0" indent="0" algn="just">
                  <a:buNone/>
                </a:pPr>
                <a:r>
                  <a:rPr lang="en-US" sz="2200" dirty="0">
                    <a:latin typeface="Times New Roman" panose="02020603050405020304" pitchFamily="18" charset="0"/>
                    <a:cs typeface="Times New Roman" panose="02020603050405020304" pitchFamily="18" charset="0"/>
                  </a:rPr>
                  <a:t>By substituting equation (8.31) into equation (8.7), you get:</a:t>
                </a:r>
              </a:p>
              <a:p>
                <a:pPr marL="0" indent="0" algn="just">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200" b="1" i="1">
                            <a:solidFill>
                              <a:srgbClr val="7030A0"/>
                            </a:solidFill>
                            <a:latin typeface="Cambria Math" panose="02040503050406030204" pitchFamily="18" charset="0"/>
                          </a:rPr>
                        </m:ctrlPr>
                      </m:accPr>
                      <m:e>
                        <m:r>
                          <a:rPr lang="en-US" sz="2200" b="1" i="1">
                            <a:solidFill>
                              <a:srgbClr val="7030A0"/>
                            </a:solidFill>
                            <a:latin typeface="Cambria Math"/>
                          </a:rPr>
                          <m:t>𝑸</m:t>
                        </m:r>
                      </m:e>
                    </m:acc>
                    <m:r>
                      <a:rPr lang="en-US" sz="2200" b="1" i="1">
                        <a:solidFill>
                          <a:srgbClr val="7030A0"/>
                        </a:solidFill>
                        <a:latin typeface="Cambria Math"/>
                      </a:rPr>
                      <m:t>−</m:t>
                    </m:r>
                    <m:sSub>
                      <m:sSubPr>
                        <m:ctrlPr>
                          <a:rPr lang="en-US" sz="2200" b="1" i="1">
                            <a:solidFill>
                              <a:srgbClr val="7030A0"/>
                            </a:solidFill>
                            <a:latin typeface="Cambria Math" panose="02040503050406030204" pitchFamily="18" charset="0"/>
                          </a:rPr>
                        </m:ctrlPr>
                      </m:sSubPr>
                      <m:e>
                        <m:acc>
                          <m:accPr>
                            <m:chr m:val="̇"/>
                            <m:ctrlPr>
                              <a:rPr lang="en-US" sz="2200" b="1" i="1">
                                <a:solidFill>
                                  <a:srgbClr val="7030A0"/>
                                </a:solidFill>
                                <a:latin typeface="Cambria Math" panose="02040503050406030204" pitchFamily="18" charset="0"/>
                              </a:rPr>
                            </m:ctrlPr>
                          </m:accPr>
                          <m:e>
                            <m:r>
                              <a:rPr lang="en-US" sz="2200" b="1" i="1">
                                <a:solidFill>
                                  <a:srgbClr val="7030A0"/>
                                </a:solidFill>
                                <a:latin typeface="Cambria Math"/>
                              </a:rPr>
                              <m:t>𝑾</m:t>
                            </m:r>
                          </m:e>
                        </m:acc>
                      </m:e>
                      <m:sub>
                        <m:r>
                          <a:rPr lang="en-US" sz="2200" b="1" i="1">
                            <a:solidFill>
                              <a:srgbClr val="7030A0"/>
                            </a:solidFill>
                            <a:latin typeface="Cambria Math"/>
                          </a:rPr>
                          <m:t>𝑺</m:t>
                        </m:r>
                      </m:sub>
                    </m:sSub>
                    <m:r>
                      <a:rPr lang="en-US" sz="2200" b="1" i="1">
                        <a:solidFill>
                          <a:srgbClr val="7030A0"/>
                        </a:solidFill>
                        <a:latin typeface="Cambria Math"/>
                      </a:rPr>
                      <m:t>−</m:t>
                    </m:r>
                    <m:sSub>
                      <m:sSubPr>
                        <m:ctrlPr>
                          <a:rPr lang="en-US" sz="2200" b="1" i="1">
                            <a:solidFill>
                              <a:srgbClr val="7030A0"/>
                            </a:solidFill>
                            <a:latin typeface="Cambria Math" panose="02040503050406030204" pitchFamily="18" charset="0"/>
                          </a:rPr>
                        </m:ctrlPr>
                      </m:sSubPr>
                      <m:e>
                        <m:r>
                          <a:rPr lang="en-US" sz="2200" b="1" i="1">
                            <a:solidFill>
                              <a:srgbClr val="7030A0"/>
                            </a:solidFill>
                            <a:latin typeface="Cambria Math"/>
                          </a:rPr>
                          <m:t>𝑭</m:t>
                        </m:r>
                      </m:e>
                      <m:sub>
                        <m:r>
                          <a:rPr lang="en-US" sz="2200" b="1" i="1">
                            <a:solidFill>
                              <a:srgbClr val="7030A0"/>
                            </a:solidFill>
                            <a:latin typeface="Cambria Math"/>
                          </a:rPr>
                          <m:t>𝑨</m:t>
                        </m:r>
                        <m:r>
                          <a:rPr lang="en-US" sz="2200" b="1" i="1">
                            <a:solidFill>
                              <a:srgbClr val="7030A0"/>
                            </a:solidFill>
                            <a:latin typeface="Cambria Math"/>
                          </a:rPr>
                          <m:t>𝟎</m:t>
                        </m:r>
                      </m:sub>
                    </m:sSub>
                    <m:nary>
                      <m:naryPr>
                        <m:chr m:val="∑"/>
                        <m:ctrlPr>
                          <a:rPr lang="en-US" sz="2200" b="1" i="1">
                            <a:solidFill>
                              <a:srgbClr val="7030A0"/>
                            </a:solidFill>
                            <a:latin typeface="Cambria Math" panose="02040503050406030204" pitchFamily="18" charset="0"/>
                          </a:rPr>
                        </m:ctrlPr>
                      </m:naryPr>
                      <m:sub>
                        <m:r>
                          <m:rPr>
                            <m:brk m:alnAt="23"/>
                          </m:rPr>
                          <a:rPr lang="en-US" sz="2200" b="1" i="1">
                            <a:solidFill>
                              <a:srgbClr val="7030A0"/>
                            </a:solidFill>
                            <a:latin typeface="Cambria Math"/>
                          </a:rPr>
                          <m:t>𝒊</m:t>
                        </m:r>
                        <m:r>
                          <a:rPr lang="en-US" sz="2200" b="1" i="1">
                            <a:solidFill>
                              <a:srgbClr val="7030A0"/>
                            </a:solidFill>
                            <a:latin typeface="Cambria Math"/>
                          </a:rPr>
                          <m:t>=</m:t>
                        </m:r>
                        <m:r>
                          <a:rPr lang="en-US" sz="2200" b="1" i="1">
                            <a:solidFill>
                              <a:srgbClr val="7030A0"/>
                            </a:solidFill>
                            <a:latin typeface="Cambria Math"/>
                          </a:rPr>
                          <m:t>𝟏</m:t>
                        </m:r>
                      </m:sub>
                      <m:sup>
                        <m:r>
                          <a:rPr lang="en-US" sz="2200" b="1" i="1">
                            <a:solidFill>
                              <a:srgbClr val="7030A0"/>
                            </a:solidFill>
                            <a:latin typeface="Cambria Math"/>
                          </a:rPr>
                          <m:t>𝒏</m:t>
                        </m:r>
                      </m:sup>
                      <m:e>
                        <m:sSub>
                          <m:sSubPr>
                            <m:ctrlPr>
                              <a:rPr lang="en-US" sz="2200" b="1" i="1">
                                <a:solidFill>
                                  <a:srgbClr val="7030A0"/>
                                </a:solidFill>
                                <a:latin typeface="Cambria Math" panose="02040503050406030204" pitchFamily="18" charset="0"/>
                              </a:rPr>
                            </m:ctrlPr>
                          </m:sSubPr>
                          <m:e>
                            <m:r>
                              <a:rPr lang="el-GR" sz="2200" b="1" i="1">
                                <a:solidFill>
                                  <a:srgbClr val="7030A0"/>
                                </a:solidFill>
                                <a:latin typeface="Cambria Math"/>
                                <a:ea typeface="Cambria Math"/>
                              </a:rPr>
                              <m:t>𝜱</m:t>
                            </m:r>
                          </m:e>
                          <m:sub>
                            <m:r>
                              <a:rPr lang="en-US" sz="2200" b="1" i="1">
                                <a:solidFill>
                                  <a:srgbClr val="7030A0"/>
                                </a:solidFill>
                                <a:latin typeface="Cambria Math"/>
                              </a:rPr>
                              <m:t>𝒊</m:t>
                            </m:r>
                          </m:sub>
                        </m:sSub>
                      </m:e>
                    </m:nary>
                    <m:sSub>
                      <m:sSubPr>
                        <m:ctrlPr>
                          <a:rPr lang="en-US" sz="2200" b="1" i="1">
                            <a:solidFill>
                              <a:srgbClr val="7030A0"/>
                            </a:solidFill>
                            <a:latin typeface="Cambria Math" panose="02040503050406030204" pitchFamily="18" charset="0"/>
                          </a:rPr>
                        </m:ctrlPr>
                      </m:sSubPr>
                      <m:e>
                        <m:r>
                          <a:rPr lang="en-US" sz="2200" b="1" i="1">
                            <a:solidFill>
                              <a:srgbClr val="7030A0"/>
                            </a:solidFill>
                            <a:latin typeface="Cambria Math"/>
                          </a:rPr>
                          <m:t>𝑪</m:t>
                        </m:r>
                      </m:e>
                      <m:sub>
                        <m:sSub>
                          <m:sSubPr>
                            <m:ctrlPr>
                              <a:rPr lang="en-US" sz="2200" b="1" i="1">
                                <a:solidFill>
                                  <a:srgbClr val="7030A0"/>
                                </a:solidFill>
                                <a:latin typeface="Cambria Math" panose="02040503050406030204" pitchFamily="18" charset="0"/>
                              </a:rPr>
                            </m:ctrlPr>
                          </m:sSubPr>
                          <m:e>
                            <m:r>
                              <a:rPr lang="en-US" sz="2200" b="1" i="1">
                                <a:solidFill>
                                  <a:srgbClr val="7030A0"/>
                                </a:solidFill>
                                <a:latin typeface="Cambria Math"/>
                              </a:rPr>
                              <m:t>𝑷</m:t>
                            </m:r>
                          </m:e>
                          <m:sub>
                            <m:r>
                              <a:rPr lang="en-US" sz="2200" b="1" i="1">
                                <a:solidFill>
                                  <a:srgbClr val="7030A0"/>
                                </a:solidFill>
                                <a:latin typeface="Cambria Math"/>
                              </a:rPr>
                              <m:t>𝒊</m:t>
                            </m:r>
                          </m:sub>
                        </m:sSub>
                      </m:sub>
                    </m:sSub>
                    <m:r>
                      <a:rPr lang="en-US" sz="2200" b="1" i="1">
                        <a:solidFill>
                          <a:srgbClr val="7030A0"/>
                        </a:solidFill>
                        <a:latin typeface="Cambria Math"/>
                      </a:rPr>
                      <m:t>(</m:t>
                    </m:r>
                    <m:r>
                      <a:rPr lang="en-US" sz="2200" b="1" i="1">
                        <a:solidFill>
                          <a:srgbClr val="7030A0"/>
                        </a:solidFill>
                        <a:latin typeface="Cambria Math"/>
                      </a:rPr>
                      <m:t>𝑻</m:t>
                    </m:r>
                    <m:r>
                      <a:rPr lang="en-US" sz="2200" b="1" i="1">
                        <a:solidFill>
                          <a:srgbClr val="7030A0"/>
                        </a:solidFill>
                        <a:latin typeface="Cambria Math"/>
                      </a:rPr>
                      <m:t>−</m:t>
                    </m:r>
                    <m:sSub>
                      <m:sSubPr>
                        <m:ctrlPr>
                          <a:rPr lang="en-US" sz="2200" b="1" i="1">
                            <a:solidFill>
                              <a:srgbClr val="7030A0"/>
                            </a:solidFill>
                            <a:latin typeface="Cambria Math" panose="02040503050406030204" pitchFamily="18" charset="0"/>
                          </a:rPr>
                        </m:ctrlPr>
                      </m:sSubPr>
                      <m:e>
                        <m:r>
                          <a:rPr lang="en-US" sz="2200" b="1" i="1">
                            <a:solidFill>
                              <a:srgbClr val="7030A0"/>
                            </a:solidFill>
                            <a:latin typeface="Cambria Math"/>
                          </a:rPr>
                          <m:t>𝑻</m:t>
                        </m:r>
                      </m:e>
                      <m:sub>
                        <m:r>
                          <a:rPr lang="en-US" sz="2200" b="1" i="1">
                            <a:solidFill>
                              <a:srgbClr val="7030A0"/>
                            </a:solidFill>
                            <a:latin typeface="Cambria Math"/>
                          </a:rPr>
                          <m:t>𝒊</m:t>
                        </m:r>
                        <m:r>
                          <a:rPr lang="en-US" sz="2200" b="1" i="1">
                            <a:solidFill>
                              <a:srgbClr val="7030A0"/>
                            </a:solidFill>
                            <a:latin typeface="Cambria Math"/>
                          </a:rPr>
                          <m:t>𝟎</m:t>
                        </m:r>
                      </m:sub>
                    </m:sSub>
                    <m:r>
                      <a:rPr lang="en-US" sz="2200" b="1" i="1">
                        <a:solidFill>
                          <a:srgbClr val="7030A0"/>
                        </a:solidFill>
                        <a:latin typeface="Cambria Math"/>
                      </a:rPr>
                      <m:t>)−</m:t>
                    </m:r>
                    <m:sSub>
                      <m:sSubPr>
                        <m:ctrlPr>
                          <a:rPr lang="en-US" sz="2200" b="1" i="1">
                            <a:solidFill>
                              <a:srgbClr val="7030A0"/>
                            </a:solidFill>
                            <a:latin typeface="Cambria Math" panose="02040503050406030204" pitchFamily="18" charset="0"/>
                          </a:rPr>
                        </m:ctrlPr>
                      </m:sSubPr>
                      <m:e>
                        <m:r>
                          <a:rPr lang="en-US" sz="2200" b="1" i="1">
                            <a:solidFill>
                              <a:srgbClr val="7030A0"/>
                            </a:solidFill>
                            <a:latin typeface="Cambria Math"/>
                            <a:ea typeface="Cambria Math"/>
                          </a:rPr>
                          <m:t>∆</m:t>
                        </m:r>
                        <m:r>
                          <a:rPr lang="en-US" sz="2200" b="1" i="1">
                            <a:solidFill>
                              <a:srgbClr val="7030A0"/>
                            </a:solidFill>
                            <a:latin typeface="Cambria Math"/>
                            <a:ea typeface="Cambria Math"/>
                          </a:rPr>
                          <m:t>𝑯</m:t>
                        </m:r>
                      </m:e>
                      <m:sub>
                        <m:r>
                          <a:rPr lang="en-US" sz="2200" b="1" i="1">
                            <a:solidFill>
                              <a:srgbClr val="7030A0"/>
                            </a:solidFill>
                            <a:latin typeface="Cambria Math" panose="02040503050406030204" pitchFamily="18" charset="0"/>
                            <a:ea typeface="Cambria Math"/>
                          </a:rPr>
                          <m:t>𝑹</m:t>
                        </m:r>
                        <m:r>
                          <a:rPr lang="en-US" sz="2200" b="1" i="1">
                            <a:solidFill>
                              <a:srgbClr val="7030A0"/>
                            </a:solidFill>
                            <a:latin typeface="Cambria Math"/>
                          </a:rPr>
                          <m:t>𝒙</m:t>
                        </m:r>
                      </m:sub>
                    </m:sSub>
                    <m:sSub>
                      <m:sSubPr>
                        <m:ctrlPr>
                          <a:rPr lang="en-US" sz="2200" b="1" i="1">
                            <a:solidFill>
                              <a:srgbClr val="7030A0"/>
                            </a:solidFill>
                            <a:latin typeface="Cambria Math" panose="02040503050406030204" pitchFamily="18" charset="0"/>
                          </a:rPr>
                        </m:ctrlPr>
                      </m:sSubPr>
                      <m:e>
                        <m:r>
                          <a:rPr lang="en-US" sz="2200" b="1" i="1">
                            <a:solidFill>
                              <a:srgbClr val="7030A0"/>
                            </a:solidFill>
                            <a:latin typeface="Cambria Math"/>
                          </a:rPr>
                          <m:t>𝑭</m:t>
                        </m:r>
                      </m:e>
                      <m:sub>
                        <m:r>
                          <a:rPr lang="en-US" sz="2200" b="1" i="1">
                            <a:solidFill>
                              <a:srgbClr val="7030A0"/>
                            </a:solidFill>
                            <a:latin typeface="Cambria Math"/>
                          </a:rPr>
                          <m:t>𝑨</m:t>
                        </m:r>
                        <m:r>
                          <a:rPr lang="en-US" sz="2200" b="1" i="1">
                            <a:solidFill>
                              <a:srgbClr val="7030A0"/>
                            </a:solidFill>
                            <a:latin typeface="Cambria Math"/>
                          </a:rPr>
                          <m:t>𝟎</m:t>
                        </m:r>
                      </m:sub>
                    </m:sSub>
                    <m:sSub>
                      <m:sSubPr>
                        <m:ctrlPr>
                          <a:rPr lang="en-US" sz="2200" b="1" i="1">
                            <a:solidFill>
                              <a:srgbClr val="7030A0"/>
                            </a:solidFill>
                            <a:latin typeface="Cambria Math" panose="02040503050406030204" pitchFamily="18" charset="0"/>
                          </a:rPr>
                        </m:ctrlPr>
                      </m:sSubPr>
                      <m:e>
                        <m:r>
                          <a:rPr lang="en-US" sz="2200" b="1" i="1">
                            <a:solidFill>
                              <a:srgbClr val="7030A0"/>
                            </a:solidFill>
                            <a:latin typeface="Cambria Math"/>
                          </a:rPr>
                          <m:t>𝑿</m:t>
                        </m:r>
                      </m:e>
                      <m:sub>
                        <m:r>
                          <a:rPr lang="en-US" sz="2200" b="1" i="1">
                            <a:solidFill>
                              <a:srgbClr val="7030A0"/>
                            </a:solidFill>
                            <a:latin typeface="Cambria Math"/>
                          </a:rPr>
                          <m:t>𝑨</m:t>
                        </m:r>
                      </m:sub>
                    </m:sSub>
                    <m:r>
                      <a:rPr lang="en-US" sz="2200" b="1" i="1">
                        <a:solidFill>
                          <a:srgbClr val="7030A0"/>
                        </a:solidFill>
                        <a:latin typeface="Cambria Math"/>
                      </a:rPr>
                      <m:t>=</m:t>
                    </m:r>
                    <m:r>
                      <a:rPr lang="en-US" sz="2200" b="1" i="1">
                        <a:solidFill>
                          <a:srgbClr val="7030A0"/>
                        </a:solidFill>
                        <a:latin typeface="Cambria Math"/>
                      </a:rPr>
                      <m:t>𝟎</m:t>
                    </m:r>
                  </m:oMath>
                </a14:m>
                <a:r>
                  <a:rPr lang="en-US" sz="2200" b="1" dirty="0">
                    <a:solidFill>
                      <a:srgbClr val="7030A0"/>
                    </a:solidFill>
                    <a:latin typeface="Times New Roman" panose="02020603050405020304" pitchFamily="18" charset="0"/>
                    <a:cs typeface="Times New Roman" panose="02020603050405020304" pitchFamily="18" charset="0"/>
                  </a:rPr>
                  <a:t>                               (8.46)</a:t>
                </a:r>
              </a:p>
              <a:p>
                <a:pPr marL="0" indent="0" algn="just">
                  <a:buNone/>
                </a:pPr>
                <a:r>
                  <a:rPr lang="en-US" sz="2200" dirty="0">
                    <a:latin typeface="Times New Roman" panose="02020603050405020304" pitchFamily="18" charset="0"/>
                    <a:cs typeface="Times New Roman" panose="02020603050405020304" pitchFamily="18" charset="0"/>
                  </a:rPr>
                  <a:t>Form materials balance equation (8.5),  the term </a:t>
                </a:r>
                <a:r>
                  <a:rPr lang="en-US" sz="2200" b="1" dirty="0" err="1">
                    <a:solidFill>
                      <a:srgbClr val="0070C0"/>
                    </a:solidFill>
                    <a:latin typeface="Times New Roman" panose="02020603050405020304" pitchFamily="18" charset="0"/>
                    <a:cs typeface="Times New Roman" panose="02020603050405020304" pitchFamily="18" charset="0"/>
                  </a:rPr>
                  <a:t>F</a:t>
                </a:r>
                <a:r>
                  <a:rPr lang="en-US" sz="2200" b="1" baseline="-25000" dirty="0" err="1">
                    <a:solidFill>
                      <a:srgbClr val="0070C0"/>
                    </a:solidFill>
                    <a:latin typeface="Times New Roman" panose="02020603050405020304" pitchFamily="18" charset="0"/>
                    <a:cs typeface="Times New Roman" panose="02020603050405020304" pitchFamily="18" charset="0"/>
                  </a:rPr>
                  <a:t>Ao</a:t>
                </a:r>
                <a:r>
                  <a:rPr lang="en-US" sz="2200" b="1" dirty="0" err="1">
                    <a:solidFill>
                      <a:srgbClr val="0070C0"/>
                    </a:solidFill>
                    <a:latin typeface="Times New Roman" panose="02020603050405020304" pitchFamily="18" charset="0"/>
                    <a:cs typeface="Times New Roman" panose="02020603050405020304" pitchFamily="18" charset="0"/>
                  </a:rPr>
                  <a:t>X</a:t>
                </a:r>
                <a:r>
                  <a:rPr lang="en-US" sz="2200" b="1" baseline="-25000" dirty="0" err="1">
                    <a:solidFill>
                      <a:srgbClr val="0070C0"/>
                    </a:solidFill>
                    <a:latin typeface="Times New Roman" panose="02020603050405020304" pitchFamily="18" charset="0"/>
                    <a:cs typeface="Times New Roman" panose="02020603050405020304" pitchFamily="18" charset="0"/>
                  </a:rPr>
                  <a:t>A</a:t>
                </a:r>
                <a:r>
                  <a:rPr lang="en-US" sz="2200" b="1" dirty="0">
                    <a:solidFill>
                      <a:srgbClr val="0070C0"/>
                    </a:solidFill>
                    <a:latin typeface="Times New Roman" panose="02020603050405020304" pitchFamily="18" charset="0"/>
                    <a:cs typeface="Times New Roman" panose="02020603050405020304" pitchFamily="18" charset="0"/>
                  </a:rPr>
                  <a:t>= V(-</a:t>
                </a:r>
                <a:r>
                  <a:rPr lang="en-US" sz="2200" b="1" dirty="0" err="1">
                    <a:solidFill>
                      <a:srgbClr val="0070C0"/>
                    </a:solidFill>
                    <a:latin typeface="Times New Roman" panose="02020603050405020304" pitchFamily="18" charset="0"/>
                    <a:cs typeface="Times New Roman" panose="02020603050405020304" pitchFamily="18" charset="0"/>
                  </a:rPr>
                  <a:t>r</a:t>
                </a:r>
                <a:r>
                  <a:rPr lang="en-US" sz="2200" b="1" baseline="-25000" dirty="0" err="1">
                    <a:solidFill>
                      <a:srgbClr val="0070C0"/>
                    </a:solidFill>
                    <a:latin typeface="Times New Roman" panose="02020603050405020304" pitchFamily="18" charset="0"/>
                    <a:cs typeface="Times New Roman" panose="02020603050405020304" pitchFamily="18" charset="0"/>
                  </a:rPr>
                  <a:t>A</a:t>
                </a:r>
                <a:r>
                  <a:rPr lang="en-US" sz="2200" b="1" dirty="0">
                    <a:solidFill>
                      <a:srgbClr val="0070C0"/>
                    </a:solidFill>
                    <a:latin typeface="Times New Roman" panose="02020603050405020304" pitchFamily="18" charset="0"/>
                    <a:cs typeface="Times New Roman" panose="02020603050405020304" pitchFamily="18" charset="0"/>
                  </a:rPr>
                  <a:t>) </a:t>
                </a:r>
              </a:p>
              <a:p>
                <a:pPr marL="0" indent="0" algn="just">
                  <a:buNone/>
                </a:pPr>
                <a:r>
                  <a:rPr lang="en-US" sz="2200" dirty="0">
                    <a:latin typeface="Times New Roman" panose="02020603050405020304" pitchFamily="18" charset="0"/>
                    <a:cs typeface="Times New Roman" panose="02020603050405020304" pitchFamily="18" charset="0"/>
                  </a:rPr>
                  <a:t>By substituting equation (8.5) into equation (8.46)  and solve for the volume of CSTR, you get:</a:t>
                </a:r>
              </a:p>
              <a:p>
                <a:pPr marL="0" indent="0" algn="just">
                  <a:buNone/>
                </a:pPr>
                <a14:m>
                  <m:oMath xmlns:m="http://schemas.openxmlformats.org/officeDocument/2006/math">
                    <m:r>
                      <a:rPr lang="en-US" sz="2200" b="1" i="1" smtClean="0">
                        <a:solidFill>
                          <a:srgbClr val="002060"/>
                        </a:solidFill>
                        <a:latin typeface="Cambria Math" panose="02040503050406030204" pitchFamily="18" charset="0"/>
                        <a:cs typeface="Times New Roman" panose="02020603050405020304" pitchFamily="18" charset="0"/>
                      </a:rPr>
                      <m:t>𝑽</m:t>
                    </m:r>
                    <m:r>
                      <a:rPr lang="en-US" sz="2200" b="1" i="1" smtClean="0">
                        <a:solidFill>
                          <a:srgbClr val="002060"/>
                        </a:solidFill>
                        <a:latin typeface="Cambria Math" panose="02040503050406030204" pitchFamily="18" charset="0"/>
                        <a:cs typeface="Times New Roman" panose="02020603050405020304" pitchFamily="18" charset="0"/>
                      </a:rPr>
                      <m:t>=</m:t>
                    </m:r>
                    <m:f>
                      <m:fPr>
                        <m:ctrlPr>
                          <a:rPr lang="en-US" sz="2200" b="1" i="1">
                            <a:solidFill>
                              <a:srgbClr val="002060"/>
                            </a:solidFill>
                            <a:latin typeface="Cambria Math" panose="02040503050406030204" pitchFamily="18" charset="0"/>
                            <a:cs typeface="Times New Roman" panose="02020603050405020304" pitchFamily="18" charset="0"/>
                          </a:rPr>
                        </m:ctrlPr>
                      </m:fPr>
                      <m:num>
                        <m:acc>
                          <m:accPr>
                            <m:chr m:val="̇"/>
                            <m:ctrlPr>
                              <a:rPr lang="en-US" sz="2200" b="1" i="1">
                                <a:solidFill>
                                  <a:srgbClr val="002060"/>
                                </a:solidFill>
                                <a:latin typeface="Cambria Math" panose="02040503050406030204" pitchFamily="18" charset="0"/>
                              </a:rPr>
                            </m:ctrlPr>
                          </m:accPr>
                          <m:e>
                            <m:r>
                              <a:rPr lang="en-US" sz="2200" b="1" i="1">
                                <a:solidFill>
                                  <a:srgbClr val="002060"/>
                                </a:solidFill>
                                <a:latin typeface="Cambria Math"/>
                              </a:rPr>
                              <m:t>𝑸</m:t>
                            </m:r>
                          </m:e>
                        </m:acc>
                        <m:r>
                          <a:rPr lang="en-US" sz="2200" b="1" i="1">
                            <a:solidFill>
                              <a:srgbClr val="002060"/>
                            </a:solidFill>
                            <a:latin typeface="Cambria Math"/>
                          </a:rPr>
                          <m:t>−</m:t>
                        </m:r>
                        <m:sSub>
                          <m:sSubPr>
                            <m:ctrlPr>
                              <a:rPr lang="en-US" sz="2200" b="1" i="1">
                                <a:solidFill>
                                  <a:srgbClr val="002060"/>
                                </a:solidFill>
                                <a:latin typeface="Cambria Math" panose="02040503050406030204" pitchFamily="18" charset="0"/>
                              </a:rPr>
                            </m:ctrlPr>
                          </m:sSubPr>
                          <m:e>
                            <m:acc>
                              <m:accPr>
                                <m:chr m:val="̇"/>
                                <m:ctrlPr>
                                  <a:rPr lang="en-US" sz="2200" b="1" i="1">
                                    <a:solidFill>
                                      <a:srgbClr val="002060"/>
                                    </a:solidFill>
                                    <a:latin typeface="Cambria Math" panose="02040503050406030204" pitchFamily="18" charset="0"/>
                                  </a:rPr>
                                </m:ctrlPr>
                              </m:accPr>
                              <m:e>
                                <m:r>
                                  <a:rPr lang="en-US" sz="2200" b="1" i="1">
                                    <a:solidFill>
                                      <a:srgbClr val="002060"/>
                                    </a:solidFill>
                                    <a:latin typeface="Cambria Math"/>
                                  </a:rPr>
                                  <m:t>𝑾</m:t>
                                </m:r>
                              </m:e>
                            </m:acc>
                          </m:e>
                          <m:sub>
                            <m:r>
                              <a:rPr lang="en-US" sz="2200" b="1" i="1">
                                <a:solidFill>
                                  <a:srgbClr val="002060"/>
                                </a:solidFill>
                                <a:latin typeface="Cambria Math"/>
                              </a:rPr>
                              <m:t>𝑺</m:t>
                            </m:r>
                          </m:sub>
                        </m:sSub>
                        <m:r>
                          <a:rPr lang="en-US" sz="2200" b="1" i="1">
                            <a:solidFill>
                              <a:srgbClr val="002060"/>
                            </a:solidFill>
                            <a:latin typeface="Cambria Math"/>
                          </a:rPr>
                          <m:t>−</m:t>
                        </m:r>
                        <m:sSub>
                          <m:sSubPr>
                            <m:ctrlPr>
                              <a:rPr lang="en-US" sz="2200" b="1" i="1">
                                <a:solidFill>
                                  <a:srgbClr val="002060"/>
                                </a:solidFill>
                                <a:latin typeface="Cambria Math" panose="02040503050406030204" pitchFamily="18" charset="0"/>
                              </a:rPr>
                            </m:ctrlPr>
                          </m:sSubPr>
                          <m:e>
                            <m:r>
                              <a:rPr lang="en-US" sz="2200" b="1" i="1">
                                <a:solidFill>
                                  <a:srgbClr val="002060"/>
                                </a:solidFill>
                                <a:latin typeface="Cambria Math"/>
                              </a:rPr>
                              <m:t>𝑭</m:t>
                            </m:r>
                          </m:e>
                          <m:sub>
                            <m:r>
                              <a:rPr lang="en-US" sz="2200" b="1" i="1">
                                <a:solidFill>
                                  <a:srgbClr val="002060"/>
                                </a:solidFill>
                                <a:latin typeface="Cambria Math"/>
                              </a:rPr>
                              <m:t>𝑨</m:t>
                            </m:r>
                            <m:r>
                              <a:rPr lang="en-US" sz="2200" b="1" i="1">
                                <a:solidFill>
                                  <a:srgbClr val="002060"/>
                                </a:solidFill>
                                <a:latin typeface="Cambria Math"/>
                              </a:rPr>
                              <m:t>𝟎</m:t>
                            </m:r>
                          </m:sub>
                        </m:sSub>
                        <m:nary>
                          <m:naryPr>
                            <m:chr m:val="∑"/>
                            <m:ctrlPr>
                              <a:rPr lang="en-US" sz="2200" b="1" i="1">
                                <a:solidFill>
                                  <a:srgbClr val="002060"/>
                                </a:solidFill>
                                <a:latin typeface="Cambria Math" panose="02040503050406030204" pitchFamily="18" charset="0"/>
                              </a:rPr>
                            </m:ctrlPr>
                          </m:naryPr>
                          <m:sub>
                            <m:r>
                              <m:rPr>
                                <m:brk m:alnAt="23"/>
                              </m:rPr>
                              <a:rPr lang="en-US" sz="2200" b="1" i="1">
                                <a:solidFill>
                                  <a:srgbClr val="002060"/>
                                </a:solidFill>
                                <a:latin typeface="Cambria Math"/>
                              </a:rPr>
                              <m:t>𝒊</m:t>
                            </m:r>
                            <m:r>
                              <a:rPr lang="en-US" sz="2200" b="1" i="1">
                                <a:solidFill>
                                  <a:srgbClr val="002060"/>
                                </a:solidFill>
                                <a:latin typeface="Cambria Math"/>
                              </a:rPr>
                              <m:t>=</m:t>
                            </m:r>
                            <m:r>
                              <a:rPr lang="en-US" sz="2200" b="1" i="1">
                                <a:solidFill>
                                  <a:srgbClr val="002060"/>
                                </a:solidFill>
                                <a:latin typeface="Cambria Math"/>
                              </a:rPr>
                              <m:t>𝟏</m:t>
                            </m:r>
                          </m:sub>
                          <m:sup>
                            <m:r>
                              <a:rPr lang="en-US" sz="2200" b="1" i="1">
                                <a:solidFill>
                                  <a:srgbClr val="002060"/>
                                </a:solidFill>
                                <a:latin typeface="Cambria Math"/>
                              </a:rPr>
                              <m:t>𝒏</m:t>
                            </m:r>
                          </m:sup>
                          <m:e>
                            <m:sSub>
                              <m:sSubPr>
                                <m:ctrlPr>
                                  <a:rPr lang="en-US" sz="2200" b="1" i="1">
                                    <a:solidFill>
                                      <a:srgbClr val="002060"/>
                                    </a:solidFill>
                                    <a:latin typeface="Cambria Math" panose="02040503050406030204" pitchFamily="18" charset="0"/>
                                  </a:rPr>
                                </m:ctrlPr>
                              </m:sSubPr>
                              <m:e>
                                <m:r>
                                  <a:rPr lang="el-GR" sz="2200" b="1" i="1">
                                    <a:solidFill>
                                      <a:srgbClr val="002060"/>
                                    </a:solidFill>
                                    <a:latin typeface="Cambria Math"/>
                                    <a:ea typeface="Cambria Math"/>
                                  </a:rPr>
                                  <m:t>𝜱</m:t>
                                </m:r>
                              </m:e>
                              <m:sub>
                                <m:r>
                                  <a:rPr lang="en-US" sz="2200" b="1" i="1">
                                    <a:solidFill>
                                      <a:srgbClr val="002060"/>
                                    </a:solidFill>
                                    <a:latin typeface="Cambria Math"/>
                                  </a:rPr>
                                  <m:t>𝒊</m:t>
                                </m:r>
                              </m:sub>
                            </m:sSub>
                          </m:e>
                        </m:nary>
                        <m:sSub>
                          <m:sSubPr>
                            <m:ctrlPr>
                              <a:rPr lang="en-US" sz="2200" b="1" i="1">
                                <a:solidFill>
                                  <a:srgbClr val="002060"/>
                                </a:solidFill>
                                <a:latin typeface="Cambria Math" panose="02040503050406030204" pitchFamily="18" charset="0"/>
                              </a:rPr>
                            </m:ctrlPr>
                          </m:sSubPr>
                          <m:e>
                            <m:r>
                              <a:rPr lang="en-US" sz="2200" b="1" i="1">
                                <a:solidFill>
                                  <a:srgbClr val="002060"/>
                                </a:solidFill>
                                <a:latin typeface="Cambria Math"/>
                              </a:rPr>
                              <m:t>𝑪</m:t>
                            </m:r>
                          </m:e>
                          <m:sub>
                            <m:sSub>
                              <m:sSubPr>
                                <m:ctrlPr>
                                  <a:rPr lang="en-US" sz="2200" b="1" i="1">
                                    <a:solidFill>
                                      <a:srgbClr val="002060"/>
                                    </a:solidFill>
                                    <a:latin typeface="Cambria Math" panose="02040503050406030204" pitchFamily="18" charset="0"/>
                                  </a:rPr>
                                </m:ctrlPr>
                              </m:sSubPr>
                              <m:e>
                                <m:r>
                                  <a:rPr lang="en-US" sz="2200" b="1" i="1">
                                    <a:solidFill>
                                      <a:srgbClr val="002060"/>
                                    </a:solidFill>
                                    <a:latin typeface="Cambria Math"/>
                                  </a:rPr>
                                  <m:t>𝑷</m:t>
                                </m:r>
                              </m:e>
                              <m:sub>
                                <m:r>
                                  <a:rPr lang="en-US" sz="2200" b="1" i="1">
                                    <a:solidFill>
                                      <a:srgbClr val="002060"/>
                                    </a:solidFill>
                                    <a:latin typeface="Cambria Math"/>
                                  </a:rPr>
                                  <m:t>𝒊</m:t>
                                </m:r>
                              </m:sub>
                            </m:sSub>
                          </m:sub>
                        </m:sSub>
                        <m:r>
                          <a:rPr lang="en-US" sz="2200" b="1" i="1">
                            <a:solidFill>
                              <a:srgbClr val="002060"/>
                            </a:solidFill>
                            <a:latin typeface="Cambria Math"/>
                          </a:rPr>
                          <m:t>(</m:t>
                        </m:r>
                        <m:r>
                          <a:rPr lang="en-US" sz="2200" b="1" i="1">
                            <a:solidFill>
                              <a:srgbClr val="002060"/>
                            </a:solidFill>
                            <a:latin typeface="Cambria Math"/>
                          </a:rPr>
                          <m:t>𝑻</m:t>
                        </m:r>
                        <m:r>
                          <a:rPr lang="en-US" sz="2200" b="1" i="1">
                            <a:solidFill>
                              <a:srgbClr val="002060"/>
                            </a:solidFill>
                            <a:latin typeface="Cambria Math"/>
                          </a:rPr>
                          <m:t>−</m:t>
                        </m:r>
                        <m:sSub>
                          <m:sSubPr>
                            <m:ctrlPr>
                              <a:rPr lang="en-US" sz="2200" b="1" i="1">
                                <a:solidFill>
                                  <a:srgbClr val="002060"/>
                                </a:solidFill>
                                <a:latin typeface="Cambria Math" panose="02040503050406030204" pitchFamily="18" charset="0"/>
                              </a:rPr>
                            </m:ctrlPr>
                          </m:sSubPr>
                          <m:e>
                            <m:r>
                              <a:rPr lang="en-US" sz="2200" b="1" i="1">
                                <a:solidFill>
                                  <a:srgbClr val="002060"/>
                                </a:solidFill>
                                <a:latin typeface="Cambria Math"/>
                              </a:rPr>
                              <m:t>𝑻</m:t>
                            </m:r>
                          </m:e>
                          <m:sub>
                            <m:r>
                              <a:rPr lang="en-US" sz="2200" b="1" i="1">
                                <a:solidFill>
                                  <a:srgbClr val="002060"/>
                                </a:solidFill>
                                <a:latin typeface="Cambria Math"/>
                              </a:rPr>
                              <m:t>𝒊</m:t>
                            </m:r>
                            <m:r>
                              <a:rPr lang="en-US" sz="2200" b="1" i="1">
                                <a:solidFill>
                                  <a:srgbClr val="002060"/>
                                </a:solidFill>
                                <a:latin typeface="Cambria Math"/>
                              </a:rPr>
                              <m:t>𝟎</m:t>
                            </m:r>
                          </m:sub>
                        </m:sSub>
                        <m:r>
                          <a:rPr lang="en-US" sz="2200" b="1" i="1">
                            <a:solidFill>
                              <a:srgbClr val="002060"/>
                            </a:solidFill>
                            <a:latin typeface="Cambria Math"/>
                          </a:rPr>
                          <m:t>)</m:t>
                        </m:r>
                      </m:num>
                      <m:den>
                        <m:sSub>
                          <m:sSubPr>
                            <m:ctrlPr>
                              <a:rPr lang="en-US" sz="2200" b="1" i="1">
                                <a:solidFill>
                                  <a:srgbClr val="002060"/>
                                </a:solidFill>
                                <a:latin typeface="Cambria Math" panose="02040503050406030204" pitchFamily="18" charset="0"/>
                              </a:rPr>
                            </m:ctrlPr>
                          </m:sSubPr>
                          <m:e>
                            <m:r>
                              <a:rPr lang="en-US" sz="2200" b="1" i="1">
                                <a:solidFill>
                                  <a:srgbClr val="002060"/>
                                </a:solidFill>
                                <a:latin typeface="Cambria Math"/>
                                <a:ea typeface="Cambria Math"/>
                              </a:rPr>
                              <m:t>∆</m:t>
                            </m:r>
                            <m:r>
                              <a:rPr lang="en-US" sz="2200" b="1" i="1">
                                <a:solidFill>
                                  <a:srgbClr val="002060"/>
                                </a:solidFill>
                                <a:latin typeface="Cambria Math"/>
                                <a:ea typeface="Cambria Math"/>
                              </a:rPr>
                              <m:t>𝑯</m:t>
                            </m:r>
                          </m:e>
                          <m:sub>
                            <m:r>
                              <a:rPr lang="en-US" sz="2200" b="1" i="1">
                                <a:solidFill>
                                  <a:srgbClr val="002060"/>
                                </a:solidFill>
                                <a:latin typeface="Cambria Math" panose="02040503050406030204" pitchFamily="18" charset="0"/>
                                <a:ea typeface="Cambria Math"/>
                              </a:rPr>
                              <m:t>𝑹</m:t>
                            </m:r>
                            <m:r>
                              <a:rPr lang="en-US" sz="2200" b="1" i="1">
                                <a:solidFill>
                                  <a:srgbClr val="002060"/>
                                </a:solidFill>
                                <a:latin typeface="Cambria Math"/>
                              </a:rPr>
                              <m:t>𝒙</m:t>
                            </m:r>
                          </m:sub>
                        </m:sSub>
                        <m:sSub>
                          <m:sSubPr>
                            <m:ctrlPr>
                              <a:rPr lang="en-US" sz="2200" b="1" i="1">
                                <a:solidFill>
                                  <a:srgbClr val="002060"/>
                                </a:solidFill>
                                <a:latin typeface="Cambria Math" panose="02040503050406030204" pitchFamily="18" charset="0"/>
                              </a:rPr>
                            </m:ctrlPr>
                          </m:sSubPr>
                          <m:e>
                            <m:r>
                              <a:rPr lang="en-US" sz="2200" b="1" i="1">
                                <a:solidFill>
                                  <a:srgbClr val="002060"/>
                                </a:solidFill>
                                <a:latin typeface="Cambria Math" panose="02040503050406030204" pitchFamily="18" charset="0"/>
                              </a:rPr>
                              <m:t>(−</m:t>
                            </m:r>
                            <m:r>
                              <a:rPr lang="en-US" sz="2200" b="1" i="1">
                                <a:solidFill>
                                  <a:srgbClr val="002060"/>
                                </a:solidFill>
                                <a:latin typeface="Cambria Math" panose="02040503050406030204" pitchFamily="18" charset="0"/>
                              </a:rPr>
                              <m:t>𝒓</m:t>
                            </m:r>
                          </m:e>
                          <m:sub>
                            <m:r>
                              <a:rPr lang="en-US" sz="2200" b="1" i="1">
                                <a:solidFill>
                                  <a:srgbClr val="002060"/>
                                </a:solidFill>
                                <a:latin typeface="Cambria Math"/>
                              </a:rPr>
                              <m:t>𝑨</m:t>
                            </m:r>
                          </m:sub>
                        </m:sSub>
                        <m:r>
                          <a:rPr lang="en-US" sz="2200" b="1" i="1">
                            <a:solidFill>
                              <a:srgbClr val="002060"/>
                            </a:solidFill>
                            <a:latin typeface="Cambria Math" panose="02040503050406030204" pitchFamily="18" charset="0"/>
                          </a:rPr>
                          <m:t>)</m:t>
                        </m:r>
                      </m:den>
                    </m:f>
                  </m:oMath>
                </a14:m>
                <a:r>
                  <a:rPr lang="en-US" sz="2200" b="1" dirty="0">
                    <a:solidFill>
                      <a:srgbClr val="002060"/>
                    </a:solidFill>
                    <a:latin typeface="Times New Roman" panose="02020603050405020304" pitchFamily="18" charset="0"/>
                    <a:cs typeface="Times New Roman" panose="02020603050405020304" pitchFamily="18" charset="0"/>
                  </a:rPr>
                  <a:t>                                                                             (8.47)</a:t>
                </a:r>
              </a:p>
              <a:p>
                <a:pPr marL="0" indent="0" algn="just">
                  <a:buNone/>
                </a:pPr>
                <a:r>
                  <a:rPr lang="en-US" sz="2200" b="1" dirty="0">
                    <a:solidFill>
                      <a:srgbClr val="FF0000"/>
                    </a:solidFill>
                    <a:latin typeface="Times New Roman" panose="02020603050405020304" pitchFamily="18" charset="0"/>
                    <a:cs typeface="Times New Roman" panose="02020603050405020304" pitchFamily="18" charset="0"/>
                  </a:rPr>
                  <a:t>This is the design equation for non-isothermal CSTR with constant specific heat capacity.</a:t>
                </a:r>
                <a:endParaRPr lang="en-US" sz="2200" b="1" dirty="0">
                  <a:solidFill>
                    <a:srgbClr val="0070C0"/>
                  </a:solidFill>
                  <a:latin typeface="Times New Roman" panose="02020603050405020304" pitchFamily="18" charset="0"/>
                  <a:cs typeface="Times New Roman" panose="02020603050405020304" pitchFamily="18" charset="0"/>
                </a:endParaRPr>
              </a:p>
              <a:p>
                <a:pPr marL="0" indent="0" algn="just">
                  <a:buNone/>
                </a:pPr>
                <a:endParaRPr lang="en-US" sz="2200" b="1"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E9C02BB-E804-3775-A115-39C17479E58C}"/>
                  </a:ext>
                </a:extLst>
              </p:cNvPr>
              <p:cNvSpPr>
                <a:spLocks noGrp="1" noRot="1" noChangeAspect="1" noMove="1" noResize="1" noEditPoints="1" noAdjustHandles="1" noChangeArrowheads="1" noChangeShapeType="1" noTextEdit="1"/>
              </p:cNvSpPr>
              <p:nvPr>
                <p:ph idx="1"/>
              </p:nvPr>
            </p:nvSpPr>
            <p:spPr>
              <a:xfrm>
                <a:off x="407503" y="501647"/>
                <a:ext cx="11628783" cy="5624517"/>
              </a:xfrm>
              <a:blipFill>
                <a:blip r:embed="rId2"/>
                <a:stretch>
                  <a:fillRect l="-682" t="-650" r="-734"/>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F97E5DE1-32A0-9148-9461-6E24F479C7C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B2475AE1-3DBF-3392-2D06-1A1245EBA1A0}"/>
              </a:ext>
            </a:extLst>
          </p:cNvPr>
          <p:cNvSpPr>
            <a:spLocks noGrp="1"/>
          </p:cNvSpPr>
          <p:nvPr>
            <p:ph type="title"/>
          </p:nvPr>
        </p:nvSpPr>
        <p:spPr>
          <a:xfrm>
            <a:off x="927652" y="76995"/>
            <a:ext cx="8229600" cy="334962"/>
          </a:xfrm>
        </p:spPr>
        <p:txBody>
          <a:bodyPr>
            <a:noAutofit/>
          </a:bodyPr>
          <a:lstStyle/>
          <a:p>
            <a:pPr algn="l"/>
            <a:r>
              <a:rPr lang="en-US" sz="3200" b="1" dirty="0">
                <a:latin typeface="Times New Roman" panose="02020603050405020304" pitchFamily="18" charset="0"/>
                <a:cs typeface="Times New Roman" panose="02020603050405020304" pitchFamily="18" charset="0"/>
              </a:rPr>
              <a:t>Cont’d</a:t>
            </a:r>
          </a:p>
        </p:txBody>
      </p:sp>
      <p:cxnSp>
        <p:nvCxnSpPr>
          <p:cNvPr id="7" name="Straight Connector 6">
            <a:extLst>
              <a:ext uri="{FF2B5EF4-FFF2-40B4-BE49-F238E27FC236}">
                <a16:creationId xmlns:a16="http://schemas.microsoft.com/office/drawing/2014/main" id="{9E216993-138A-405A-6EF0-D29893305D0E}"/>
              </a:ext>
            </a:extLst>
          </p:cNvPr>
          <p:cNvCxnSpPr>
            <a:cxnSpLocks/>
          </p:cNvCxnSpPr>
          <p:nvPr/>
        </p:nvCxnSpPr>
        <p:spPr>
          <a:xfrm>
            <a:off x="0" y="501648"/>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511C3FA9-62BE-94A0-F6A8-96082254B54F}"/>
              </a:ext>
            </a:extLst>
          </p:cNvPr>
          <p:cNvCxnSpPr>
            <a:cxnSpLocks/>
          </p:cNvCxnSpPr>
          <p:nvPr/>
        </p:nvCxnSpPr>
        <p:spPr>
          <a:xfrm>
            <a:off x="0" y="6356351"/>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7ECD8109-E049-849C-211F-3957D4A5C5CE}"/>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37128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BCE14D3-FD51-BF69-B49D-C104698B1CDB}"/>
                  </a:ext>
                </a:extLst>
              </p:cNvPr>
              <p:cNvSpPr>
                <a:spLocks noGrp="1"/>
              </p:cNvSpPr>
              <p:nvPr>
                <p:ph idx="1"/>
              </p:nvPr>
            </p:nvSpPr>
            <p:spPr>
              <a:xfrm>
                <a:off x="337931" y="610978"/>
                <a:ext cx="11579086" cy="5459306"/>
              </a:xfrm>
            </p:spPr>
            <p:txBody>
              <a:bodyPr>
                <a:noAutofit/>
              </a:bodyPr>
              <a:lstStyle/>
              <a:p>
                <a:pPr marL="0" indent="0">
                  <a:buNone/>
                </a:pPr>
                <a:r>
                  <a:rPr lang="en-US" sz="2400" dirty="0">
                    <a:latin typeface="Times New Roman" panose="02020603050405020304" pitchFamily="18" charset="0"/>
                    <a:cs typeface="Times New Roman" panose="02020603050405020304" pitchFamily="18" charset="0"/>
                  </a:rPr>
                  <a:t>The enthalpy of reacting species at  small temperature  range  for constant specific heat capacity  is given by:</a:t>
                </a:r>
                <a:br>
                  <a:rPr lang="en-US" sz="2400" dirty="0">
                    <a:latin typeface="Times New Roman" panose="02020603050405020304" pitchFamily="18" charset="0"/>
                    <a:cs typeface="Times New Roman" panose="02020603050405020304" pitchFamily="18" charset="0"/>
                  </a:rPr>
                </a:br>
                <a:r>
                  <a:rPr lang="en-US" sz="2400" b="1" dirty="0">
                    <a:solidFill>
                      <a:srgbClr val="FF0000"/>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𝑯</m:t>
                        </m:r>
                      </m:e>
                      <m:sub>
                        <m:r>
                          <a:rPr lang="en-US" sz="2400" b="1" i="1">
                            <a:solidFill>
                              <a:srgbClr val="FF0000"/>
                            </a:solidFill>
                            <a:latin typeface="Cambria Math"/>
                          </a:rPr>
                          <m:t>𝒊</m:t>
                        </m:r>
                      </m:sub>
                    </m:sSub>
                    <m:d>
                      <m:dPr>
                        <m:ctrlPr>
                          <a:rPr lang="en-US" sz="2400" b="1" i="1">
                            <a:solidFill>
                              <a:srgbClr val="FF0000"/>
                            </a:solidFill>
                            <a:latin typeface="Cambria Math" panose="02040503050406030204" pitchFamily="18" charset="0"/>
                          </a:rPr>
                        </m:ctrlPr>
                      </m:dPr>
                      <m:e>
                        <m:r>
                          <a:rPr lang="en-US" sz="2400" b="1" i="1">
                            <a:solidFill>
                              <a:srgbClr val="FF0000"/>
                            </a:solidFill>
                            <a:latin typeface="Cambria Math"/>
                          </a:rPr>
                          <m:t>𝑻</m:t>
                        </m:r>
                      </m:e>
                    </m:d>
                    <m:r>
                      <a:rPr lang="en-US" sz="2400" b="1">
                        <a:solidFill>
                          <a:srgbClr val="FF0000"/>
                        </a:solidFill>
                        <a:latin typeface="Cambria Math"/>
                      </a:rPr>
                      <m:t>=</m:t>
                    </m:r>
                    <m:sSup>
                      <m:sSupPr>
                        <m:ctrlPr>
                          <a:rPr lang="en-US" sz="2400" b="1" i="1">
                            <a:solidFill>
                              <a:srgbClr val="FF0000"/>
                            </a:solidFill>
                            <a:latin typeface="Cambria Math" panose="02040503050406030204" pitchFamily="18" charset="0"/>
                          </a:rPr>
                        </m:ctrlPr>
                      </m:sSupPr>
                      <m:e>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𝑯</m:t>
                            </m:r>
                          </m:e>
                          <m:sub>
                            <m:r>
                              <a:rPr lang="en-US" sz="2400" b="1" i="1">
                                <a:solidFill>
                                  <a:srgbClr val="FF0000"/>
                                </a:solidFill>
                                <a:latin typeface="Cambria Math"/>
                              </a:rPr>
                              <m:t>𝒊</m:t>
                            </m:r>
                          </m:sub>
                        </m:sSub>
                      </m:e>
                      <m:sup>
                        <m:r>
                          <a:rPr lang="en-US" sz="2400" b="1" i="1">
                            <a:solidFill>
                              <a:srgbClr val="FF0000"/>
                            </a:solidFill>
                            <a:latin typeface="Cambria Math"/>
                          </a:rPr>
                          <m:t>𝒐</m:t>
                        </m:r>
                      </m:sup>
                    </m:sSup>
                    <m:d>
                      <m:dPr>
                        <m:ctrlPr>
                          <a:rPr lang="en-US" sz="2400" b="1" i="1">
                            <a:solidFill>
                              <a:srgbClr val="FF0000"/>
                            </a:solidFill>
                            <a:latin typeface="Cambria Math" panose="02040503050406030204" pitchFamily="18" charset="0"/>
                          </a:rPr>
                        </m:ctrlPr>
                      </m:dPr>
                      <m:e>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𝑻</m:t>
                            </m:r>
                          </m:e>
                          <m:sub>
                            <m:r>
                              <a:rPr lang="en-US" sz="2400" b="1" i="1">
                                <a:solidFill>
                                  <a:srgbClr val="FF0000"/>
                                </a:solidFill>
                                <a:latin typeface="Cambria Math"/>
                              </a:rPr>
                              <m:t>𝑹</m:t>
                            </m:r>
                          </m:sub>
                        </m:sSub>
                      </m:e>
                    </m:d>
                    <m:r>
                      <a:rPr lang="en-US" sz="2400" b="1" i="1">
                        <a:solidFill>
                          <a:srgbClr val="FF0000"/>
                        </a:solidFill>
                        <a:latin typeface="Cambria Math"/>
                      </a:rPr>
                      <m:t>+</m:t>
                    </m:r>
                    <m:nary>
                      <m:naryPr>
                        <m:limLoc m:val="undOvr"/>
                        <m:ctrlPr>
                          <a:rPr lang="en-US" sz="2400" b="1" i="1">
                            <a:solidFill>
                              <a:srgbClr val="FF0000"/>
                            </a:solidFill>
                            <a:latin typeface="Cambria Math" panose="02040503050406030204" pitchFamily="18" charset="0"/>
                          </a:rPr>
                        </m:ctrlPr>
                      </m:naryPr>
                      <m:sub>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𝑻</m:t>
                            </m:r>
                          </m:e>
                          <m:sub>
                            <m:r>
                              <a:rPr lang="en-US" sz="2400" b="1" i="1">
                                <a:solidFill>
                                  <a:srgbClr val="FF0000"/>
                                </a:solidFill>
                                <a:latin typeface="Cambria Math"/>
                              </a:rPr>
                              <m:t>𝑹</m:t>
                            </m:r>
                          </m:sub>
                        </m:sSub>
                      </m:sub>
                      <m:sup>
                        <m:r>
                          <a:rPr lang="en-US" sz="2400" b="1" i="1">
                            <a:solidFill>
                              <a:srgbClr val="FF0000"/>
                            </a:solidFill>
                            <a:latin typeface="Cambria Math"/>
                          </a:rPr>
                          <m:t>𝑻</m:t>
                        </m:r>
                      </m:sup>
                      <m:e>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𝑪</m:t>
                            </m:r>
                          </m:e>
                          <m:sub>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𝑷</m:t>
                                </m:r>
                              </m:e>
                              <m:sub>
                                <m:r>
                                  <a:rPr lang="en-US" sz="2400" b="1" i="1">
                                    <a:solidFill>
                                      <a:srgbClr val="FF0000"/>
                                    </a:solidFill>
                                    <a:latin typeface="Cambria Math"/>
                                  </a:rPr>
                                  <m:t>𝒊</m:t>
                                </m:r>
                              </m:sub>
                            </m:sSub>
                          </m:sub>
                        </m:sSub>
                        <m:r>
                          <a:rPr lang="en-US" sz="2400" b="1" i="1">
                            <a:solidFill>
                              <a:srgbClr val="FF0000"/>
                            </a:solidFill>
                            <a:latin typeface="Cambria Math"/>
                          </a:rPr>
                          <m:t>𝒅𝑻</m:t>
                        </m:r>
                      </m:e>
                    </m:nary>
                    <m:r>
                      <a:rPr lang="en-US" sz="2400" b="1" i="1">
                        <a:solidFill>
                          <a:srgbClr val="FF0000"/>
                        </a:solidFill>
                        <a:latin typeface="Cambria Math"/>
                      </a:rPr>
                      <m:t>=</m:t>
                    </m:r>
                    <m:sSup>
                      <m:sSupPr>
                        <m:ctrlPr>
                          <a:rPr lang="en-US" sz="2400" b="1" i="1">
                            <a:solidFill>
                              <a:srgbClr val="FF0000"/>
                            </a:solidFill>
                            <a:latin typeface="Cambria Math" panose="02040503050406030204" pitchFamily="18" charset="0"/>
                          </a:rPr>
                        </m:ctrlPr>
                      </m:sSupPr>
                      <m:e>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𝑯</m:t>
                            </m:r>
                          </m:e>
                          <m:sub>
                            <m:r>
                              <a:rPr lang="en-US" sz="2400" b="1" i="1">
                                <a:solidFill>
                                  <a:srgbClr val="FF0000"/>
                                </a:solidFill>
                                <a:latin typeface="Cambria Math"/>
                              </a:rPr>
                              <m:t>𝒊</m:t>
                            </m:r>
                          </m:sub>
                        </m:sSub>
                      </m:e>
                      <m:sup>
                        <m:r>
                          <a:rPr lang="en-US" sz="2400" b="1" i="1">
                            <a:solidFill>
                              <a:srgbClr val="FF0000"/>
                            </a:solidFill>
                            <a:latin typeface="Cambria Math"/>
                          </a:rPr>
                          <m:t>𝒐</m:t>
                        </m:r>
                      </m:sup>
                    </m:sSup>
                    <m:r>
                      <a:rPr lang="en-US" sz="2400" b="1" i="1">
                        <a:solidFill>
                          <a:srgbClr val="FF0000"/>
                        </a:solidFill>
                        <a:latin typeface="Cambria Math"/>
                      </a:rPr>
                      <m:t> </m:t>
                    </m:r>
                    <m:d>
                      <m:dPr>
                        <m:ctrlPr>
                          <a:rPr lang="en-US" sz="2400" b="1" i="1">
                            <a:solidFill>
                              <a:srgbClr val="FF0000"/>
                            </a:solidFill>
                            <a:latin typeface="Cambria Math" panose="02040503050406030204" pitchFamily="18" charset="0"/>
                          </a:rPr>
                        </m:ctrlPr>
                      </m:dPr>
                      <m:e>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𝑻</m:t>
                            </m:r>
                          </m:e>
                          <m:sub>
                            <m:r>
                              <a:rPr lang="en-US" sz="2400" b="1" i="1">
                                <a:solidFill>
                                  <a:srgbClr val="FF0000"/>
                                </a:solidFill>
                                <a:latin typeface="Cambria Math"/>
                              </a:rPr>
                              <m:t>𝑹</m:t>
                            </m:r>
                          </m:sub>
                        </m:sSub>
                      </m:e>
                    </m:d>
                    <m:r>
                      <a:rPr lang="en-US" sz="2400" b="1" i="1">
                        <a:solidFill>
                          <a:srgbClr val="FF0000"/>
                        </a:solidFill>
                        <a:latin typeface="Cambria Math"/>
                      </a:rPr>
                      <m:t>+</m:t>
                    </m:r>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𝑪</m:t>
                        </m:r>
                      </m:e>
                      <m:sub>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𝑷</m:t>
                            </m:r>
                          </m:e>
                          <m:sub>
                            <m:r>
                              <a:rPr lang="en-US" sz="2400" b="1" i="1">
                                <a:solidFill>
                                  <a:srgbClr val="FF0000"/>
                                </a:solidFill>
                                <a:latin typeface="Cambria Math"/>
                              </a:rPr>
                              <m:t>𝒊</m:t>
                            </m:r>
                          </m:sub>
                        </m:sSub>
                      </m:sub>
                    </m:sSub>
                    <m:r>
                      <a:rPr lang="en-US" sz="2400" b="1" i="1">
                        <a:solidFill>
                          <a:srgbClr val="FF0000"/>
                        </a:solidFill>
                        <a:latin typeface="Cambria Math"/>
                      </a:rPr>
                      <m:t>(</m:t>
                    </m:r>
                    <m:r>
                      <a:rPr lang="en-US" sz="2400" b="1" i="1">
                        <a:solidFill>
                          <a:srgbClr val="FF0000"/>
                        </a:solidFill>
                        <a:latin typeface="Cambria Math"/>
                      </a:rPr>
                      <m:t>𝑻</m:t>
                    </m:r>
                    <m:r>
                      <a:rPr lang="en-US" sz="2400" b="1" i="1">
                        <a:solidFill>
                          <a:srgbClr val="FF0000"/>
                        </a:solidFill>
                        <a:latin typeface="Cambria Math"/>
                      </a:rPr>
                      <m:t>−</m:t>
                    </m:r>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a:rPr>
                          <m:t>𝑻</m:t>
                        </m:r>
                      </m:e>
                      <m:sub>
                        <m:r>
                          <a:rPr lang="en-US" sz="2400" b="1" i="1">
                            <a:solidFill>
                              <a:srgbClr val="FF0000"/>
                            </a:solidFill>
                            <a:latin typeface="Cambria Math"/>
                          </a:rPr>
                          <m:t>𝑹</m:t>
                        </m:r>
                      </m:sub>
                    </m:sSub>
                    <m:r>
                      <a:rPr lang="en-US" sz="2400" b="1" i="1">
                        <a:solidFill>
                          <a:srgbClr val="FF0000"/>
                        </a:solidFill>
                        <a:latin typeface="Cambria Math"/>
                      </a:rPr>
                      <m:t>)</m:t>
                    </m:r>
                  </m:oMath>
                </a14:m>
                <a:r>
                  <a:rPr lang="en-US" sz="2400" b="1" dirty="0">
                    <a:solidFill>
                      <a:srgbClr val="FF0000"/>
                    </a:solidFill>
                    <a:latin typeface="Times New Roman" panose="02020603050405020304" pitchFamily="18" charset="0"/>
                    <a:cs typeface="Times New Roman" panose="02020603050405020304" pitchFamily="18" charset="0"/>
                  </a:rPr>
                  <a:t>                       (8.48)</a:t>
                </a:r>
              </a:p>
              <a:p>
                <a:pPr marL="0" indent="0">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d>
                      <m:dPr>
                        <m:ctrlPr>
                          <a:rPr lang="en-US" sz="2400" i="1">
                            <a:latin typeface="Cambria Math" panose="02040503050406030204" pitchFamily="18" charset="0"/>
                          </a:rPr>
                        </m:ctrlPr>
                      </m:dPr>
                      <m:e>
                        <m:r>
                          <a:rPr lang="en-US" sz="2400" i="1">
                            <a:latin typeface="Cambria Math"/>
                          </a:rPr>
                          <m:t>𝑇</m:t>
                        </m:r>
                      </m:e>
                    </m:d>
                    <m:r>
                      <a:rPr lang="en-US" sz="2400" i="1">
                        <a:latin typeface="Cambria Math"/>
                      </a:rPr>
                      <m:t>=</m:t>
                    </m:r>
                    <m:sSup>
                      <m:sSupPr>
                        <m:ctrlPr>
                          <a:rPr lang="en-US" sz="2400" i="1">
                            <a:latin typeface="Cambria Math" panose="02040503050406030204" pitchFamily="18" charset="0"/>
                          </a:rPr>
                        </m:ctrlPr>
                      </m:sSup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e>
                      <m:sup>
                        <m:r>
                          <a:rPr lang="en-US" sz="2400" i="1">
                            <a:latin typeface="Cambria Math"/>
                          </a:rPr>
                          <m:t>𝑜</m:t>
                        </m:r>
                      </m:sup>
                    </m:sSup>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𝐷</m:t>
                            </m:r>
                          </m:sub>
                        </m:sSub>
                      </m:sub>
                    </m:sSub>
                    <m:d>
                      <m:dPr>
                        <m:ctrlPr>
                          <a:rPr lang="en-US" sz="2400" i="1">
                            <a:latin typeface="Cambria Math" panose="02040503050406030204" pitchFamily="18" charset="0"/>
                          </a:rPr>
                        </m:ctrlPr>
                      </m:dPr>
                      <m:e>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oMath>
                </a14:m>
                <a:r>
                  <a:rPr lang="en-US" sz="2400" b="1"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(8.49)</a:t>
                </a:r>
                <a:endParaRPr lang="en-US" sz="2400" dirty="0">
                  <a:latin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d>
                      <m:dPr>
                        <m:ctrlPr>
                          <a:rPr lang="en-US" sz="2400" i="1">
                            <a:latin typeface="Cambria Math" panose="02040503050406030204" pitchFamily="18" charset="0"/>
                          </a:rPr>
                        </m:ctrlPr>
                      </m:dPr>
                      <m:e>
                        <m:r>
                          <a:rPr lang="en-US" sz="2400" i="1">
                            <a:latin typeface="Cambria Math"/>
                          </a:rPr>
                          <m:t>𝑇</m:t>
                        </m:r>
                      </m:e>
                    </m:d>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e>
                          <m:sup>
                            <m:r>
                              <a:rPr lang="en-US" sz="2400" i="1">
                                <a:latin typeface="Cambria Math"/>
                              </a:rPr>
                              <m:t>𝑜</m:t>
                            </m:r>
                          </m:sup>
                        </m:sSup>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r>
                          <a:rPr lang="en-US" sz="2400" i="1">
                            <a:latin typeface="Cambria Math"/>
                          </a:rPr>
                          <m:t>+</m:t>
                        </m:r>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𝐶</m:t>
                            </m:r>
                          </m:sub>
                        </m:sSub>
                      </m:sub>
                    </m:sSub>
                    <m:d>
                      <m:dPr>
                        <m:ctrlPr>
                          <a:rPr lang="en-US" sz="2400" i="1">
                            <a:latin typeface="Cambria Math" panose="02040503050406030204" pitchFamily="18" charset="0"/>
                          </a:rPr>
                        </m:ctrlPr>
                      </m:dPr>
                      <m:e>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oMath>
                </a14:m>
                <a:r>
                  <a:rPr lang="en-US" sz="2400" dirty="0">
                    <a:latin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(8.50</a:t>
                </a:r>
                <a:r>
                  <a:rPr lang="en-US" sz="2400" b="1" dirty="0">
                    <a:solidFill>
                      <a:srgbClr val="FF0000"/>
                    </a:solidFill>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d>
                      <m:dPr>
                        <m:ctrlPr>
                          <a:rPr lang="en-US" sz="2400" i="1">
                            <a:latin typeface="Cambria Math" panose="02040503050406030204" pitchFamily="18" charset="0"/>
                          </a:rPr>
                        </m:ctrlPr>
                      </m:dPr>
                      <m:e>
                        <m:r>
                          <a:rPr lang="en-US" sz="2400" i="1">
                            <a:latin typeface="Cambria Math"/>
                          </a:rPr>
                          <m:t>𝑇</m:t>
                        </m:r>
                      </m:e>
                    </m:d>
                    <m:r>
                      <a:rPr lang="en-US" sz="2400" i="1">
                        <a:latin typeface="Cambria Math"/>
                      </a:rPr>
                      <m:t>=</m:t>
                    </m:r>
                    <m:sSup>
                      <m:sSupPr>
                        <m:ctrlPr>
                          <a:rPr lang="en-US" sz="2400" i="1">
                            <a:latin typeface="Cambria Math" panose="02040503050406030204" pitchFamily="18" charset="0"/>
                          </a:rPr>
                        </m:ctrlPr>
                      </m:sSup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e>
                      <m:sup>
                        <m:r>
                          <a:rPr lang="en-US" sz="2400" i="1">
                            <a:latin typeface="Cambria Math"/>
                          </a:rPr>
                          <m:t>𝑜</m:t>
                        </m:r>
                      </m:sup>
                    </m:sSup>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𝐵</m:t>
                            </m:r>
                          </m:sub>
                        </m:sSub>
                      </m:sub>
                    </m:sSub>
                    <m:d>
                      <m:dPr>
                        <m:ctrlPr>
                          <a:rPr lang="en-US" sz="2400" i="1">
                            <a:latin typeface="Cambria Math" panose="02040503050406030204" pitchFamily="18" charset="0"/>
                          </a:rPr>
                        </m:ctrlPr>
                      </m:dPr>
                      <m:e>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oMath>
                </a14:m>
                <a:r>
                  <a:rPr lang="en-US" sz="2400" dirty="0">
                    <a:latin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(8.51)</a:t>
                </a:r>
                <a:endParaRPr lang="en-US" sz="2400" dirty="0">
                  <a:latin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d>
                      <m:dPr>
                        <m:ctrlPr>
                          <a:rPr lang="en-US" sz="2400" i="1">
                            <a:latin typeface="Cambria Math" panose="02040503050406030204" pitchFamily="18" charset="0"/>
                          </a:rPr>
                        </m:ctrlPr>
                      </m:dPr>
                      <m:e>
                        <m:r>
                          <a:rPr lang="en-US" sz="2400" i="1">
                            <a:latin typeface="Cambria Math"/>
                          </a:rPr>
                          <m:t>𝑇</m:t>
                        </m:r>
                      </m:e>
                    </m:d>
                    <m:r>
                      <a:rPr lang="en-US" sz="2400" i="1">
                        <a:latin typeface="Cambria Math"/>
                      </a:rPr>
                      <m:t>=</m:t>
                    </m:r>
                    <m:sSup>
                      <m:sSupPr>
                        <m:ctrlPr>
                          <a:rPr lang="en-US" sz="2400" i="1">
                            <a:latin typeface="Cambria Math" panose="02040503050406030204" pitchFamily="18" charset="0"/>
                          </a:rPr>
                        </m:ctrlPr>
                      </m:sSup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e>
                      <m:sup>
                        <m:r>
                          <a:rPr lang="en-US" sz="2400" i="1">
                            <a:latin typeface="Cambria Math"/>
                          </a:rPr>
                          <m:t>𝑜</m:t>
                        </m:r>
                      </m:sup>
                    </m:sSup>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𝐴</m:t>
                            </m:r>
                          </m:sub>
                        </m:sSub>
                      </m:sub>
                    </m:sSub>
                    <m:r>
                      <a:rPr lang="en-US" sz="2400" i="1">
                        <a:latin typeface="Cambria Math"/>
                      </a:rPr>
                      <m:t>(</m:t>
                    </m:r>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oMath>
                </a14:m>
                <a:r>
                  <a:rPr lang="en-US" sz="2400" dirty="0">
                    <a:latin typeface="Times New Roman" panose="02020603050405020304" pitchFamily="18" charset="0"/>
                    <a:cs typeface="Times New Roman" panose="02020603050405020304" pitchFamily="18" charset="0"/>
                  </a:rPr>
                  <a:t>                                                                   (8.52)</a:t>
                </a:r>
              </a:p>
            </p:txBody>
          </p:sp>
        </mc:Choice>
        <mc:Fallback xmlns="">
          <p:sp>
            <p:nvSpPr>
              <p:cNvPr id="3" name="Content Placeholder 2">
                <a:extLst>
                  <a:ext uri="{FF2B5EF4-FFF2-40B4-BE49-F238E27FC236}">
                    <a16:creationId xmlns:a16="http://schemas.microsoft.com/office/drawing/2014/main" id="{3BCE14D3-FD51-BF69-B49D-C104698B1CDB}"/>
                  </a:ext>
                </a:extLst>
              </p:cNvPr>
              <p:cNvSpPr>
                <a:spLocks noGrp="1" noRot="1" noChangeAspect="1" noMove="1" noResize="1" noEditPoints="1" noAdjustHandles="1" noChangeArrowheads="1" noChangeShapeType="1" noTextEdit="1"/>
              </p:cNvSpPr>
              <p:nvPr>
                <p:ph idx="1"/>
              </p:nvPr>
            </p:nvSpPr>
            <p:spPr>
              <a:xfrm>
                <a:off x="337931" y="610978"/>
                <a:ext cx="11579086" cy="5459306"/>
              </a:xfrm>
              <a:blipFill>
                <a:blip r:embed="rId2"/>
                <a:stretch>
                  <a:fillRect l="-789" t="-893"/>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3A40D4EB-EDAA-513E-0CBD-7873616C0C3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A9A13D6E-486F-8784-9D5E-6BD93024E333}"/>
              </a:ext>
            </a:extLst>
          </p:cNvPr>
          <p:cNvSpPr>
            <a:spLocks noGrp="1"/>
          </p:cNvSpPr>
          <p:nvPr>
            <p:ph type="title"/>
          </p:nvPr>
        </p:nvSpPr>
        <p:spPr>
          <a:xfrm>
            <a:off x="1981200" y="166687"/>
            <a:ext cx="8229600" cy="334962"/>
          </a:xfrm>
        </p:spPr>
        <p:txBody>
          <a:bodyPr>
            <a:noAutofit/>
          </a:bodyPr>
          <a:lstStyle/>
          <a:p>
            <a:pPr algn="l"/>
            <a:r>
              <a:rPr lang="en-US" sz="3200" b="1" dirty="0">
                <a:latin typeface="Times New Roman" panose="02020603050405020304" pitchFamily="18" charset="0"/>
                <a:cs typeface="Times New Roman" panose="02020603050405020304" pitchFamily="18" charset="0"/>
              </a:rPr>
              <a:t>Cont’d</a:t>
            </a:r>
          </a:p>
        </p:txBody>
      </p:sp>
      <p:cxnSp>
        <p:nvCxnSpPr>
          <p:cNvPr id="7" name="Straight Connector 6">
            <a:extLst>
              <a:ext uri="{FF2B5EF4-FFF2-40B4-BE49-F238E27FC236}">
                <a16:creationId xmlns:a16="http://schemas.microsoft.com/office/drawing/2014/main" id="{8B212000-A6FA-437E-AC0F-DE2ACF4C5F3B}"/>
              </a:ext>
            </a:extLst>
          </p:cNvPr>
          <p:cNvCxnSpPr>
            <a:cxnSpLocks/>
          </p:cNvCxnSpPr>
          <p:nvPr/>
        </p:nvCxnSpPr>
        <p:spPr>
          <a:xfrm>
            <a:off x="0" y="610979"/>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CCDD71A8-6AF1-5A0B-3BC2-3233E35FBD59}"/>
              </a:ext>
            </a:extLst>
          </p:cNvPr>
          <p:cNvCxnSpPr>
            <a:cxnSpLocks/>
          </p:cNvCxnSpPr>
          <p:nvPr/>
        </p:nvCxnSpPr>
        <p:spPr>
          <a:xfrm>
            <a:off x="0" y="6247021"/>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A95859AC-2BDC-ACFB-3B2B-308067CA7283}"/>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300262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A58FB-3BBA-A68B-853C-1BC5E5B5660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ADD1734-87B6-F3D0-212C-505D4BBBB150}"/>
                  </a:ext>
                </a:extLst>
              </p:cNvPr>
              <p:cNvSpPr>
                <a:spLocks noGrp="1"/>
              </p:cNvSpPr>
              <p:nvPr>
                <p:ph idx="1"/>
              </p:nvPr>
            </p:nvSpPr>
            <p:spPr>
              <a:xfrm>
                <a:off x="337931" y="610978"/>
                <a:ext cx="11579086" cy="5459306"/>
              </a:xfrm>
            </p:spPr>
            <p:txBody>
              <a:bodyPr>
                <a:noAutofit/>
              </a:bodyPr>
              <a:lstStyle/>
              <a:p>
                <a:pPr marL="0" indent="0">
                  <a:buNone/>
                </a:pPr>
                <a:r>
                  <a:rPr lang="en-US" sz="2000" dirty="0">
                    <a:latin typeface="Times New Roman" panose="02020603050405020304" pitchFamily="18" charset="0"/>
                    <a:cs typeface="Times New Roman" panose="02020603050405020304" pitchFamily="18" charset="0"/>
                  </a:rPr>
                  <a:t>The change in heat of reacting species at small  temperature change  for constant specific heat capacity  is given by:</a:t>
                </a:r>
                <a:br>
                  <a:rPr lang="en-US" sz="2000" dirty="0">
                    <a:latin typeface="Times New Roman" panose="02020603050405020304" pitchFamily="18" charset="0"/>
                    <a:cs typeface="Times New Roman" panose="02020603050405020304" pitchFamily="18" charset="0"/>
                  </a:rPr>
                </a:br>
                <a:r>
                  <a:rPr lang="en-US" sz="2000" b="1" dirty="0">
                    <a:solidFill>
                      <a:srgbClr val="FF0000"/>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ea typeface="Cambria Math"/>
                          </a:rPr>
                          <m:t>∆</m:t>
                        </m:r>
                        <m:r>
                          <a:rPr lang="en-US" sz="2000" b="1" i="1">
                            <a:solidFill>
                              <a:srgbClr val="002060"/>
                            </a:solidFill>
                            <a:latin typeface="Cambria Math"/>
                            <a:ea typeface="Cambria Math"/>
                          </a:rPr>
                          <m:t>𝑯</m:t>
                        </m:r>
                      </m:e>
                      <m:sub>
                        <m:r>
                          <a:rPr lang="en-US" sz="2000" b="1" i="1">
                            <a:solidFill>
                              <a:srgbClr val="002060"/>
                            </a:solidFill>
                            <a:latin typeface="Cambria Math" panose="02040503050406030204" pitchFamily="18" charset="0"/>
                            <a:ea typeface="Cambria Math"/>
                          </a:rPr>
                          <m:t>𝑹</m:t>
                        </m:r>
                        <m:r>
                          <a:rPr lang="en-US" sz="2000" b="1" i="1">
                            <a:solidFill>
                              <a:srgbClr val="002060"/>
                            </a:solidFill>
                            <a:latin typeface="Cambria Math"/>
                          </a:rPr>
                          <m:t>𝒙</m:t>
                        </m:r>
                      </m:sub>
                    </m:sSub>
                    <m:r>
                      <a:rPr lang="en-US" sz="2000" b="1" i="1">
                        <a:solidFill>
                          <a:srgbClr val="002060"/>
                        </a:solidFill>
                        <a:latin typeface="Cambria Math" panose="02040503050406030204" pitchFamily="18" charset="0"/>
                      </a:rPr>
                      <m:t> </m:t>
                    </m:r>
                    <m:r>
                      <a:rPr lang="en-US" sz="2000" b="1" i="0" smtClean="0">
                        <a:latin typeface="Cambria Math" panose="02040503050406030204" pitchFamily="18" charset="0"/>
                      </a:rPr>
                      <m:t>=</m:t>
                    </m:r>
                    <m:nary>
                      <m:naryPr>
                        <m:chr m:val="∑"/>
                        <m:subHide m:val="on"/>
                        <m:supHide m:val="on"/>
                        <m:ctrlPr>
                          <a:rPr lang="en-US" sz="2000" i="1" smtClean="0">
                            <a:latin typeface="Cambria Math" panose="02040503050406030204" pitchFamily="18" charset="0"/>
                          </a:rPr>
                        </m:ctrlPr>
                      </m:naryPr>
                      <m:sub/>
                      <m:sup/>
                      <m:e>
                        <m:sSub>
                          <m:sSubPr>
                            <m:ctrlPr>
                              <a:rPr lang="en-US" sz="2000" i="1">
                                <a:latin typeface="Cambria Math" panose="02040503050406030204" pitchFamily="18" charset="0"/>
                              </a:rPr>
                            </m:ctrlPr>
                          </m:sSubPr>
                          <m:e>
                            <m:r>
                              <m:rPr>
                                <m:nor/>
                              </m:rPr>
                              <a:rPr lang="en-US" sz="2000" dirty="0">
                                <a:latin typeface="Times New Roman" panose="02020603050405020304" pitchFamily="18" charset="0"/>
                                <a:ea typeface="Cambria Math"/>
                                <a:cs typeface="Times New Roman" panose="02020603050405020304" pitchFamily="18" charset="0"/>
                              </a:rPr>
                              <m:t>𝜈</m:t>
                            </m:r>
                          </m:e>
                          <m:sub>
                            <m:r>
                              <a:rPr lang="en-US" sz="2000" i="1">
                                <a:latin typeface="Cambria Math"/>
                              </a:rPr>
                              <m:t>𝑖</m:t>
                            </m:r>
                          </m:sub>
                        </m:sSub>
                        <m:sSub>
                          <m:sSubPr>
                            <m:ctrlPr>
                              <a:rPr lang="en-US" sz="2000" i="1">
                                <a:latin typeface="Cambria Math" panose="02040503050406030204" pitchFamily="18" charset="0"/>
                              </a:rPr>
                            </m:ctrlPr>
                          </m:sSubPr>
                          <m:e>
                            <m:r>
                              <a:rPr lang="en-US" sz="2000" i="1">
                                <a:latin typeface="Cambria Math"/>
                              </a:rPr>
                              <m:t>𝐻</m:t>
                            </m:r>
                          </m:e>
                          <m:sub>
                            <m:r>
                              <a:rPr lang="en-US" sz="2000" i="1">
                                <a:latin typeface="Cambria Math"/>
                              </a:rPr>
                              <m:t>𝑖</m:t>
                            </m:r>
                          </m:sub>
                        </m:sSub>
                        <m:r>
                          <m:rPr>
                            <m:nor/>
                          </m:rPr>
                          <a:rPr lang="en-US" sz="2000" dirty="0">
                            <a:latin typeface="Times New Roman" panose="02020603050405020304" pitchFamily="18" charset="0"/>
                            <a:cs typeface="Times New Roman" panose="02020603050405020304" pitchFamily="18" charset="0"/>
                          </a:rPr>
                          <m:t> </m:t>
                        </m:r>
                      </m:e>
                    </m:nary>
                    <m:r>
                      <a:rPr lang="en-US" sz="2000" i="1">
                        <a:latin typeface="Cambria Math"/>
                      </a:rPr>
                      <m:t>=</m:t>
                    </m:r>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a:rPr>
                              <m:t>𝑐</m:t>
                            </m:r>
                          </m:num>
                          <m:den>
                            <m:r>
                              <a:rPr lang="en-US" sz="2000" i="1">
                                <a:latin typeface="Cambria Math"/>
                              </a:rPr>
                              <m:t>𝑎</m:t>
                            </m:r>
                          </m:den>
                        </m:f>
                        <m:sSub>
                          <m:sSubPr>
                            <m:ctrlPr>
                              <a:rPr lang="en-US" sz="2000" i="1">
                                <a:latin typeface="Cambria Math" panose="02040503050406030204" pitchFamily="18" charset="0"/>
                              </a:rPr>
                            </m:ctrlPr>
                          </m:sSubPr>
                          <m:e>
                            <m:sSup>
                              <m:sSupPr>
                                <m:ctrlPr>
                                  <a:rPr lang="en-US" sz="2000" i="1">
                                    <a:latin typeface="Cambria Math" panose="02040503050406030204" pitchFamily="18" charset="0"/>
                                  </a:rPr>
                                </m:ctrlPr>
                              </m:sSupPr>
                              <m:e>
                                <m:r>
                                  <a:rPr lang="en-US" sz="2000" i="1">
                                    <a:latin typeface="Cambria Math"/>
                                  </a:rPr>
                                  <m:t>𝐻</m:t>
                                </m:r>
                              </m:e>
                              <m:sup>
                                <m:r>
                                  <a:rPr lang="en-US" sz="2000" i="1">
                                    <a:latin typeface="Cambria Math"/>
                                  </a:rPr>
                                  <m:t>0</m:t>
                                </m:r>
                              </m:sup>
                            </m:sSup>
                          </m:e>
                          <m:sub>
                            <m:r>
                              <a:rPr lang="en-US" sz="2000" i="1">
                                <a:latin typeface="Cambria Math"/>
                              </a:rPr>
                              <m:t>𝐶</m:t>
                            </m:r>
                          </m:sub>
                        </m:sSub>
                        <m:r>
                          <a:rPr lang="en-US" sz="2000" i="1">
                            <a:latin typeface="Cambria Math"/>
                          </a:rPr>
                          <m:t>+</m:t>
                        </m:r>
                        <m:f>
                          <m:fPr>
                            <m:ctrlPr>
                              <a:rPr lang="en-US" sz="2000" i="1">
                                <a:latin typeface="Cambria Math" panose="02040503050406030204" pitchFamily="18" charset="0"/>
                              </a:rPr>
                            </m:ctrlPr>
                          </m:fPr>
                          <m:num>
                            <m:r>
                              <a:rPr lang="en-US" sz="2000" i="1">
                                <a:latin typeface="Cambria Math"/>
                              </a:rPr>
                              <m:t>𝑑</m:t>
                            </m:r>
                          </m:num>
                          <m:den>
                            <m:r>
                              <a:rPr lang="en-US" sz="2000" i="1">
                                <a:latin typeface="Cambria Math"/>
                              </a:rPr>
                              <m:t>𝑎</m:t>
                            </m:r>
                          </m:den>
                        </m:f>
                        <m:sSub>
                          <m:sSubPr>
                            <m:ctrlPr>
                              <a:rPr lang="en-US" sz="2000" i="1">
                                <a:latin typeface="Cambria Math" panose="02040503050406030204" pitchFamily="18" charset="0"/>
                              </a:rPr>
                            </m:ctrlPr>
                          </m:sSubPr>
                          <m:e>
                            <m:sSup>
                              <m:sSupPr>
                                <m:ctrlPr>
                                  <a:rPr lang="en-US" sz="2000" i="1">
                                    <a:latin typeface="Cambria Math" panose="02040503050406030204" pitchFamily="18" charset="0"/>
                                  </a:rPr>
                                </m:ctrlPr>
                              </m:sSupPr>
                              <m:e>
                                <m:r>
                                  <a:rPr lang="en-US" sz="2000" i="1">
                                    <a:latin typeface="Cambria Math"/>
                                  </a:rPr>
                                  <m:t>𝐻</m:t>
                                </m:r>
                              </m:e>
                              <m:sup>
                                <m:r>
                                  <a:rPr lang="en-US" sz="2000" i="1">
                                    <a:latin typeface="Cambria Math"/>
                                  </a:rPr>
                                  <m:t>0</m:t>
                                </m:r>
                              </m:sup>
                            </m:sSup>
                          </m:e>
                          <m:sub>
                            <m:r>
                              <a:rPr lang="en-US" sz="2000" i="1">
                                <a:latin typeface="Cambria Math"/>
                              </a:rPr>
                              <m:t>𝐷</m:t>
                            </m:r>
                          </m:sub>
                        </m:sSub>
                        <m:r>
                          <a:rPr lang="en-US" sz="2000" i="1">
                            <a:latin typeface="Cambria Math"/>
                          </a:rPr>
                          <m:t>−</m:t>
                        </m:r>
                        <m:f>
                          <m:fPr>
                            <m:ctrlPr>
                              <a:rPr lang="en-US" sz="2000" i="1">
                                <a:latin typeface="Cambria Math" panose="02040503050406030204" pitchFamily="18" charset="0"/>
                              </a:rPr>
                            </m:ctrlPr>
                          </m:fPr>
                          <m:num>
                            <m:r>
                              <a:rPr lang="en-US" sz="2000" i="1">
                                <a:latin typeface="Cambria Math"/>
                              </a:rPr>
                              <m:t>𝑏</m:t>
                            </m:r>
                          </m:num>
                          <m:den>
                            <m:r>
                              <a:rPr lang="en-US" sz="2000" i="1">
                                <a:latin typeface="Cambria Math"/>
                              </a:rPr>
                              <m:t>𝑎</m:t>
                            </m:r>
                          </m:den>
                        </m:f>
                        <m:sSub>
                          <m:sSubPr>
                            <m:ctrlPr>
                              <a:rPr lang="en-US" sz="2000" i="1">
                                <a:latin typeface="Cambria Math" panose="02040503050406030204" pitchFamily="18" charset="0"/>
                              </a:rPr>
                            </m:ctrlPr>
                          </m:sSubPr>
                          <m:e>
                            <m:sSup>
                              <m:sSupPr>
                                <m:ctrlPr>
                                  <a:rPr lang="en-US" sz="2000" i="1">
                                    <a:latin typeface="Cambria Math" panose="02040503050406030204" pitchFamily="18" charset="0"/>
                                  </a:rPr>
                                </m:ctrlPr>
                              </m:sSupPr>
                              <m:e>
                                <m:r>
                                  <a:rPr lang="en-US" sz="2000" i="1">
                                    <a:latin typeface="Cambria Math"/>
                                  </a:rPr>
                                  <m:t>𝐻</m:t>
                                </m:r>
                              </m:e>
                              <m:sup>
                                <m:r>
                                  <a:rPr lang="en-US" sz="2000" i="1">
                                    <a:latin typeface="Cambria Math"/>
                                  </a:rPr>
                                  <m:t>0</m:t>
                                </m:r>
                              </m:sup>
                            </m:sSup>
                          </m:e>
                          <m:sub>
                            <m:r>
                              <a:rPr lang="en-US" sz="2000" i="1">
                                <a:latin typeface="Cambria Math"/>
                              </a:rPr>
                              <m:t>𝐵</m:t>
                            </m:r>
                          </m:sub>
                        </m:sSub>
                        <m:r>
                          <a:rPr lang="en-US" sz="2000" i="1">
                            <a:latin typeface="Cambria Math"/>
                          </a:rPr>
                          <m:t>−</m:t>
                        </m:r>
                        <m:sSub>
                          <m:sSubPr>
                            <m:ctrlPr>
                              <a:rPr lang="en-US" sz="2000" i="1">
                                <a:latin typeface="Cambria Math" panose="02040503050406030204" pitchFamily="18" charset="0"/>
                              </a:rPr>
                            </m:ctrlPr>
                          </m:sSubPr>
                          <m:e>
                            <m:sSup>
                              <m:sSupPr>
                                <m:ctrlPr>
                                  <a:rPr lang="en-US" sz="2000" i="1">
                                    <a:latin typeface="Cambria Math" panose="02040503050406030204" pitchFamily="18" charset="0"/>
                                  </a:rPr>
                                </m:ctrlPr>
                              </m:sSupPr>
                              <m:e>
                                <m:r>
                                  <a:rPr lang="en-US" sz="2000" i="1">
                                    <a:latin typeface="Cambria Math"/>
                                  </a:rPr>
                                  <m:t>𝐻</m:t>
                                </m:r>
                              </m:e>
                              <m:sup>
                                <m:r>
                                  <a:rPr lang="en-US" sz="2000" i="1">
                                    <a:latin typeface="Cambria Math"/>
                                  </a:rPr>
                                  <m:t>0</m:t>
                                </m:r>
                              </m:sup>
                            </m:sSup>
                          </m:e>
                          <m:sub>
                            <m:r>
                              <a:rPr lang="en-US" sz="2000" i="1">
                                <a:latin typeface="Cambria Math"/>
                              </a:rPr>
                              <m:t>𝐴</m:t>
                            </m:r>
                          </m:sub>
                        </m:sSub>
                      </m:e>
                    </m:d>
                    <m:r>
                      <a:rPr lang="en-US" sz="2000" i="1">
                        <a:latin typeface="Cambria Math"/>
                      </a:rPr>
                      <m:t>+</m:t>
                    </m:r>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a:rPr>
                              <m:t>𝑐</m:t>
                            </m:r>
                          </m:num>
                          <m:den>
                            <m:r>
                              <a:rPr lang="en-US" sz="2000" i="1">
                                <a:latin typeface="Cambria Math"/>
                              </a:rPr>
                              <m:t>𝑎</m:t>
                            </m:r>
                          </m:den>
                        </m:f>
                        <m:sSub>
                          <m:sSubPr>
                            <m:ctrlPr>
                              <a:rPr lang="en-US" sz="2000" i="1">
                                <a:latin typeface="Cambria Math" panose="02040503050406030204" pitchFamily="18" charset="0"/>
                              </a:rPr>
                            </m:ctrlPr>
                          </m:sSubPr>
                          <m:e>
                            <m:r>
                              <a:rPr lang="en-US" sz="2000" i="1">
                                <a:latin typeface="Cambria Math"/>
                              </a:rPr>
                              <m:t>𝐶</m:t>
                            </m:r>
                          </m:e>
                          <m:sub>
                            <m:r>
                              <a:rPr lang="en-US" sz="2000" i="1">
                                <a:latin typeface="Cambria Math"/>
                              </a:rPr>
                              <m:t>𝑃𝐶</m:t>
                            </m:r>
                          </m:sub>
                        </m:sSub>
                        <m:r>
                          <a:rPr lang="en-US" sz="2000" i="1">
                            <a:latin typeface="Cambria Math"/>
                          </a:rPr>
                          <m:t>(</m:t>
                        </m:r>
                        <m:r>
                          <a:rPr lang="en-US" sz="2000" i="1">
                            <a:latin typeface="Cambria Math"/>
                          </a:rPr>
                          <m:t>𝑇</m:t>
                        </m:r>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a:rPr>
                              <m:t>𝑇</m:t>
                            </m:r>
                          </m:e>
                          <m:sub>
                            <m:r>
                              <a:rPr lang="en-US" sz="2000" i="1">
                                <a:latin typeface="Cambria Math"/>
                              </a:rPr>
                              <m:t>𝑅</m:t>
                            </m:r>
                          </m:sub>
                        </m:sSub>
                        <m:r>
                          <a:rPr lang="en-US" sz="2000" i="1">
                            <a:latin typeface="Cambria Math"/>
                          </a:rPr>
                          <m:t>)+</m:t>
                        </m:r>
                        <m:f>
                          <m:fPr>
                            <m:ctrlPr>
                              <a:rPr lang="en-US" sz="2000" i="1">
                                <a:latin typeface="Cambria Math" panose="02040503050406030204" pitchFamily="18" charset="0"/>
                              </a:rPr>
                            </m:ctrlPr>
                          </m:fPr>
                          <m:num>
                            <m:r>
                              <a:rPr lang="en-US" sz="2000" i="1">
                                <a:latin typeface="Cambria Math"/>
                              </a:rPr>
                              <m:t>𝑑</m:t>
                            </m:r>
                          </m:num>
                          <m:den>
                            <m:r>
                              <a:rPr lang="en-US" sz="2000" i="1">
                                <a:latin typeface="Cambria Math"/>
                              </a:rPr>
                              <m:t>𝑎</m:t>
                            </m:r>
                          </m:den>
                        </m:f>
                        <m:sSub>
                          <m:sSubPr>
                            <m:ctrlPr>
                              <a:rPr lang="en-US" sz="2000" i="1">
                                <a:latin typeface="Cambria Math" panose="02040503050406030204" pitchFamily="18" charset="0"/>
                              </a:rPr>
                            </m:ctrlPr>
                          </m:sSubPr>
                          <m:e>
                            <m:r>
                              <a:rPr lang="en-US" sz="2000" i="1">
                                <a:latin typeface="Cambria Math"/>
                              </a:rPr>
                              <m:t>𝐶</m:t>
                            </m:r>
                          </m:e>
                          <m:sub>
                            <m:r>
                              <a:rPr lang="en-US" sz="2000" i="1">
                                <a:latin typeface="Cambria Math"/>
                              </a:rPr>
                              <m:t>𝑃𝐷</m:t>
                            </m:r>
                          </m:sub>
                        </m:sSub>
                        <m:r>
                          <a:rPr lang="en-US" sz="2000">
                            <a:latin typeface="Cambria Math"/>
                          </a:rPr>
                          <m:t>(</m:t>
                        </m:r>
                        <m:r>
                          <m:rPr>
                            <m:sty m:val="p"/>
                          </m:rPr>
                          <a:rPr lang="en-US" sz="2000">
                            <a:latin typeface="Cambria Math"/>
                          </a:rPr>
                          <m:t>T</m:t>
                        </m:r>
                        <m:r>
                          <a:rPr lang="en-US" sz="2000">
                            <a:latin typeface="Cambria Math"/>
                          </a:rPr>
                          <m:t>−</m:t>
                        </m:r>
                        <m:sSub>
                          <m:sSubPr>
                            <m:ctrlPr>
                              <a:rPr lang="en-US" sz="2000" i="1">
                                <a:latin typeface="Cambria Math" panose="02040503050406030204" pitchFamily="18" charset="0"/>
                              </a:rPr>
                            </m:ctrlPr>
                          </m:sSubPr>
                          <m:e>
                            <m:r>
                              <a:rPr lang="en-US" sz="2000" i="1">
                                <a:latin typeface="Cambria Math"/>
                              </a:rPr>
                              <m:t>𝑇</m:t>
                            </m:r>
                          </m:e>
                          <m:sub>
                            <m:r>
                              <a:rPr lang="en-US" sz="2000" i="1">
                                <a:latin typeface="Cambria Math"/>
                              </a:rPr>
                              <m:t>𝑅</m:t>
                            </m:r>
                          </m:sub>
                        </m:sSub>
                        <m:r>
                          <a:rPr lang="en-US" sz="2000" i="1">
                            <a:latin typeface="Cambria Math"/>
                          </a:rPr>
                          <m:t>)</m:t>
                        </m:r>
                        <m:r>
                          <a:rPr lang="en-US" sz="2000">
                            <a:latin typeface="Cambria Math"/>
                          </a:rPr>
                          <m:t>−</m:t>
                        </m:r>
                        <m:f>
                          <m:fPr>
                            <m:ctrlPr>
                              <a:rPr lang="en-US" sz="2000" i="1">
                                <a:latin typeface="Cambria Math" panose="02040503050406030204" pitchFamily="18" charset="0"/>
                              </a:rPr>
                            </m:ctrlPr>
                          </m:fPr>
                          <m:num>
                            <m:r>
                              <a:rPr lang="en-US" sz="2000" i="1">
                                <a:latin typeface="Cambria Math"/>
                              </a:rPr>
                              <m:t>𝑏</m:t>
                            </m:r>
                          </m:num>
                          <m:den>
                            <m:r>
                              <a:rPr lang="en-US" sz="2000" i="1">
                                <a:latin typeface="Cambria Math"/>
                              </a:rPr>
                              <m:t>𝑎</m:t>
                            </m:r>
                          </m:den>
                        </m:f>
                        <m:sSub>
                          <m:sSubPr>
                            <m:ctrlPr>
                              <a:rPr lang="en-US" sz="2000" i="1">
                                <a:latin typeface="Cambria Math" panose="02040503050406030204" pitchFamily="18" charset="0"/>
                              </a:rPr>
                            </m:ctrlPr>
                          </m:sSubPr>
                          <m:e>
                            <m:r>
                              <a:rPr lang="en-US" sz="2000" i="1">
                                <a:latin typeface="Cambria Math"/>
                              </a:rPr>
                              <m:t>𝐶</m:t>
                            </m:r>
                          </m:e>
                          <m:sub>
                            <m:r>
                              <a:rPr lang="en-US" sz="2000" i="1">
                                <a:latin typeface="Cambria Math"/>
                              </a:rPr>
                              <m:t>𝑃𝐵</m:t>
                            </m:r>
                          </m:sub>
                        </m:sSub>
                        <m:r>
                          <a:rPr lang="en-US" sz="2000" i="1">
                            <a:latin typeface="Cambria Math"/>
                          </a:rPr>
                          <m:t>(</m:t>
                        </m:r>
                        <m:r>
                          <a:rPr lang="en-US" sz="2000" i="1">
                            <a:latin typeface="Cambria Math"/>
                          </a:rPr>
                          <m:t>𝑇</m:t>
                        </m:r>
                        <m:r>
                          <a:rPr lang="en-US" sz="2000" i="1">
                            <a:latin typeface="Cambria Math"/>
                          </a:rPr>
                          <m:t>−</m:t>
                        </m:r>
                        <m:sSub>
                          <m:sSubPr>
                            <m:ctrlPr>
                              <a:rPr lang="en-US" sz="2000" i="1">
                                <a:latin typeface="Cambria Math" panose="02040503050406030204" pitchFamily="18" charset="0"/>
                              </a:rPr>
                            </m:ctrlPr>
                          </m:sSubPr>
                          <m:e>
                            <m:r>
                              <a:rPr lang="en-US" sz="2000" i="1">
                                <a:latin typeface="Cambria Math"/>
                              </a:rPr>
                              <m:t>𝑇</m:t>
                            </m:r>
                          </m:e>
                          <m:sub>
                            <m:r>
                              <a:rPr lang="en-US" sz="2000" i="1">
                                <a:latin typeface="Cambria Math"/>
                              </a:rPr>
                              <m:t>𝑅</m:t>
                            </m:r>
                          </m:sub>
                        </m:sSub>
                        <m:r>
                          <a:rPr lang="en-US" sz="2000" i="1">
                            <a:latin typeface="Cambria Math"/>
                          </a:rPr>
                          <m:t>)−</m:t>
                        </m:r>
                        <m:sSub>
                          <m:sSubPr>
                            <m:ctrlPr>
                              <a:rPr lang="en-US" sz="2000" i="1">
                                <a:latin typeface="Cambria Math" panose="02040503050406030204" pitchFamily="18" charset="0"/>
                              </a:rPr>
                            </m:ctrlPr>
                          </m:sSubPr>
                          <m:e>
                            <m:r>
                              <a:rPr lang="en-US" sz="2000" i="1">
                                <a:latin typeface="Cambria Math"/>
                              </a:rPr>
                              <m:t>𝐶</m:t>
                            </m:r>
                          </m:e>
                          <m:sub>
                            <m:r>
                              <a:rPr lang="en-US" sz="2000" i="1">
                                <a:latin typeface="Cambria Math"/>
                              </a:rPr>
                              <m:t>𝑃𝐴</m:t>
                            </m:r>
                          </m:sub>
                        </m:sSub>
                        <m:r>
                          <a:rPr lang="en-US" sz="2000" i="1">
                            <a:latin typeface="Cambria Math"/>
                          </a:rPr>
                          <m:t>(</m:t>
                        </m:r>
                        <m:r>
                          <a:rPr lang="en-US" sz="2000" i="1">
                            <a:latin typeface="Cambria Math"/>
                          </a:rPr>
                          <m:t>𝑇</m:t>
                        </m:r>
                        <m:r>
                          <a:rPr lang="en-US" sz="2000" i="1">
                            <a:latin typeface="Cambria Math"/>
                          </a:rPr>
                          <m:t>−</m:t>
                        </m:r>
                        <m:sSub>
                          <m:sSubPr>
                            <m:ctrlPr>
                              <a:rPr lang="en-US" sz="2000" i="1">
                                <a:latin typeface="Cambria Math" panose="02040503050406030204" pitchFamily="18" charset="0"/>
                              </a:rPr>
                            </m:ctrlPr>
                          </m:sSubPr>
                          <m:e>
                            <m:r>
                              <a:rPr lang="en-US" sz="2000" i="1">
                                <a:latin typeface="Cambria Math"/>
                              </a:rPr>
                              <m:t>𝑇</m:t>
                            </m:r>
                          </m:e>
                          <m:sub>
                            <m:r>
                              <a:rPr lang="en-US" sz="2000" i="1">
                                <a:latin typeface="Cambria Math"/>
                              </a:rPr>
                              <m:t>𝑅</m:t>
                            </m:r>
                          </m:sub>
                        </m:sSub>
                      </m:e>
                    </m:d>
                  </m:oMath>
                </a14:m>
                <a:r>
                  <a:rPr lang="en-US" sz="2000" dirty="0">
                    <a:latin typeface="Times New Roman" panose="02020603050405020304" pitchFamily="18" charset="0"/>
                    <a:cs typeface="Times New Roman" panose="02020603050405020304" pitchFamily="18" charset="0"/>
                  </a:rPr>
                  <a:t>                                                                                                                              (8.53)</a:t>
                </a:r>
              </a:p>
              <a:p>
                <a:pPr marL="0" indent="0">
                  <a:buNone/>
                </a:pPr>
                <a:r>
                  <a:rPr lang="en-US" sz="2000" dirty="0">
                    <a:latin typeface="Times New Roman" panose="02020603050405020304" pitchFamily="18" charset="0"/>
                    <a:cs typeface="Times New Roman" panose="02020603050405020304" pitchFamily="18" charset="0"/>
                  </a:rPr>
                  <a:t>The first term  of equation (8.53) is the change in heat of formation at  T</a:t>
                </a:r>
                <a:r>
                  <a:rPr lang="en-US" sz="2000" baseline="-25000" dirty="0">
                    <a:latin typeface="Times New Roman" panose="02020603050405020304" pitchFamily="18" charset="0"/>
                    <a:cs typeface="Times New Roman" panose="02020603050405020304" pitchFamily="18" charset="0"/>
                  </a:rPr>
                  <a:t>R</a:t>
                </a:r>
                <a:r>
                  <a:rPr lang="en-US" sz="2000" dirty="0">
                    <a:latin typeface="Times New Roman" panose="02020603050405020304" pitchFamily="18" charset="0"/>
                    <a:cs typeface="Times New Roman" panose="02020603050405020304" pitchFamily="18" charset="0"/>
                  </a:rPr>
                  <a:t>.</a:t>
                </a:r>
              </a:p>
              <a:p>
                <a:pPr marL="0" indent="0">
                  <a:buNone/>
                </a:pPr>
                <a14:m>
                  <m:oMath xmlns:m="http://schemas.openxmlformats.org/officeDocument/2006/math">
                    <m:sSub>
                      <m:sSubPr>
                        <m:ctrlPr>
                          <a:rPr lang="en-US" sz="2000" i="1">
                            <a:latin typeface="Cambria Math" panose="02040503050406030204" pitchFamily="18" charset="0"/>
                          </a:rPr>
                        </m:ctrlPr>
                      </m:sSubPr>
                      <m:e>
                        <m:sSup>
                          <m:sSupPr>
                            <m:ctrlPr>
                              <a:rPr lang="en-US" sz="2000" i="1">
                                <a:latin typeface="Cambria Math" panose="02040503050406030204" pitchFamily="18" charset="0"/>
                              </a:rPr>
                            </m:ctrlPr>
                          </m:sSupPr>
                          <m:e>
                            <m:r>
                              <a:rPr lang="en-US" sz="2000" i="1">
                                <a:latin typeface="Cambria Math"/>
                                <a:ea typeface="Cambria Math"/>
                              </a:rPr>
                              <m:t>∆</m:t>
                            </m:r>
                            <m:r>
                              <a:rPr lang="en-US" sz="2000" i="1">
                                <a:latin typeface="Cambria Math"/>
                                <a:ea typeface="Cambria Math"/>
                              </a:rPr>
                              <m:t>𝐻</m:t>
                            </m:r>
                          </m:e>
                          <m:sup>
                            <m:r>
                              <a:rPr lang="en-US" sz="2000" i="1">
                                <a:latin typeface="Cambria Math"/>
                              </a:rPr>
                              <m:t>0</m:t>
                            </m:r>
                          </m:sup>
                        </m:sSup>
                      </m:e>
                      <m:sub>
                        <m:r>
                          <a:rPr lang="en-US" sz="2000" i="1">
                            <a:latin typeface="Cambria Math"/>
                          </a:rPr>
                          <m:t>𝑅𝑥</m:t>
                        </m:r>
                      </m:sub>
                    </m:sSub>
                    <m:r>
                      <a:rPr lang="en-US" sz="2000" i="1">
                        <a:latin typeface="Cambria Math"/>
                      </a:rPr>
                      <m:t>(</m:t>
                    </m:r>
                    <m:sSub>
                      <m:sSubPr>
                        <m:ctrlPr>
                          <a:rPr lang="en-US" sz="2000" i="1">
                            <a:latin typeface="Cambria Math" panose="02040503050406030204" pitchFamily="18" charset="0"/>
                          </a:rPr>
                        </m:ctrlPr>
                      </m:sSubPr>
                      <m:e>
                        <m:r>
                          <a:rPr lang="en-US" sz="2000" i="1">
                            <a:latin typeface="Cambria Math"/>
                          </a:rPr>
                          <m:t>𝑇</m:t>
                        </m:r>
                      </m:e>
                      <m:sub>
                        <m:r>
                          <a:rPr lang="en-US" sz="2000" i="1">
                            <a:latin typeface="Cambria Math"/>
                          </a:rPr>
                          <m:t>𝑅</m:t>
                        </m:r>
                      </m:sub>
                    </m:sSub>
                    <m:r>
                      <a:rPr lang="en-US" sz="2000" i="1">
                        <a:latin typeface="Cambria Math"/>
                      </a:rPr>
                      <m:t>)</m:t>
                    </m:r>
                    <m:r>
                      <a:rPr lang="en-US" sz="2000" b="0" i="0" smtClean="0">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a:rPr>
                          <m:t>𝑐</m:t>
                        </m:r>
                      </m:num>
                      <m:den>
                        <m:r>
                          <a:rPr lang="en-US" sz="2000" i="1">
                            <a:latin typeface="Cambria Math"/>
                          </a:rPr>
                          <m:t>𝑎</m:t>
                        </m:r>
                      </m:den>
                    </m:f>
                    <m:sSub>
                      <m:sSubPr>
                        <m:ctrlPr>
                          <a:rPr lang="en-US" sz="2000" i="1">
                            <a:latin typeface="Cambria Math" panose="02040503050406030204" pitchFamily="18" charset="0"/>
                          </a:rPr>
                        </m:ctrlPr>
                      </m:sSubPr>
                      <m:e>
                        <m:sSup>
                          <m:sSupPr>
                            <m:ctrlPr>
                              <a:rPr lang="en-US" sz="2000" i="1">
                                <a:latin typeface="Cambria Math" panose="02040503050406030204" pitchFamily="18" charset="0"/>
                              </a:rPr>
                            </m:ctrlPr>
                          </m:sSupPr>
                          <m:e>
                            <m:r>
                              <a:rPr lang="en-US" sz="2000" i="1">
                                <a:latin typeface="Cambria Math"/>
                              </a:rPr>
                              <m:t>𝐻</m:t>
                            </m:r>
                          </m:e>
                          <m:sup>
                            <m:r>
                              <a:rPr lang="en-US" sz="2000" i="1">
                                <a:latin typeface="Cambria Math"/>
                              </a:rPr>
                              <m:t>0</m:t>
                            </m:r>
                          </m:sup>
                        </m:sSup>
                      </m:e>
                      <m:sub>
                        <m:r>
                          <a:rPr lang="en-US" sz="2000" i="1">
                            <a:latin typeface="Cambria Math"/>
                          </a:rPr>
                          <m:t>𝐶</m:t>
                        </m:r>
                      </m:sub>
                    </m:sSub>
                    <m:r>
                      <a:rPr lang="en-US" sz="2000" i="1">
                        <a:latin typeface="Cambria Math"/>
                      </a:rPr>
                      <m:t>+</m:t>
                    </m:r>
                    <m:f>
                      <m:fPr>
                        <m:ctrlPr>
                          <a:rPr lang="en-US" sz="2000" i="1">
                            <a:latin typeface="Cambria Math" panose="02040503050406030204" pitchFamily="18" charset="0"/>
                          </a:rPr>
                        </m:ctrlPr>
                      </m:fPr>
                      <m:num>
                        <m:r>
                          <a:rPr lang="en-US" sz="2000" i="1">
                            <a:latin typeface="Cambria Math"/>
                          </a:rPr>
                          <m:t>𝑑</m:t>
                        </m:r>
                      </m:num>
                      <m:den>
                        <m:r>
                          <a:rPr lang="en-US" sz="2000" i="1">
                            <a:latin typeface="Cambria Math"/>
                          </a:rPr>
                          <m:t>𝑎</m:t>
                        </m:r>
                      </m:den>
                    </m:f>
                    <m:sSub>
                      <m:sSubPr>
                        <m:ctrlPr>
                          <a:rPr lang="en-US" sz="2000" i="1">
                            <a:latin typeface="Cambria Math" panose="02040503050406030204" pitchFamily="18" charset="0"/>
                          </a:rPr>
                        </m:ctrlPr>
                      </m:sSubPr>
                      <m:e>
                        <m:sSup>
                          <m:sSupPr>
                            <m:ctrlPr>
                              <a:rPr lang="en-US" sz="2000" i="1">
                                <a:latin typeface="Cambria Math" panose="02040503050406030204" pitchFamily="18" charset="0"/>
                              </a:rPr>
                            </m:ctrlPr>
                          </m:sSupPr>
                          <m:e>
                            <m:r>
                              <a:rPr lang="en-US" sz="2000" i="1">
                                <a:latin typeface="Cambria Math"/>
                              </a:rPr>
                              <m:t>𝐻</m:t>
                            </m:r>
                          </m:e>
                          <m:sup>
                            <m:r>
                              <a:rPr lang="en-US" sz="2000" i="1">
                                <a:latin typeface="Cambria Math"/>
                              </a:rPr>
                              <m:t>0</m:t>
                            </m:r>
                          </m:sup>
                        </m:sSup>
                      </m:e>
                      <m:sub>
                        <m:r>
                          <a:rPr lang="en-US" sz="2000" i="1">
                            <a:latin typeface="Cambria Math"/>
                          </a:rPr>
                          <m:t>𝐷</m:t>
                        </m:r>
                      </m:sub>
                    </m:sSub>
                    <m:r>
                      <a:rPr lang="en-US" sz="2000" i="1">
                        <a:latin typeface="Cambria Math"/>
                      </a:rPr>
                      <m:t>−</m:t>
                    </m:r>
                    <m:f>
                      <m:fPr>
                        <m:ctrlPr>
                          <a:rPr lang="en-US" sz="2000" i="1">
                            <a:latin typeface="Cambria Math" panose="02040503050406030204" pitchFamily="18" charset="0"/>
                          </a:rPr>
                        </m:ctrlPr>
                      </m:fPr>
                      <m:num>
                        <m:r>
                          <a:rPr lang="en-US" sz="2000" i="1">
                            <a:latin typeface="Cambria Math"/>
                          </a:rPr>
                          <m:t>𝑏</m:t>
                        </m:r>
                      </m:num>
                      <m:den>
                        <m:r>
                          <a:rPr lang="en-US" sz="2000" i="1">
                            <a:latin typeface="Cambria Math"/>
                          </a:rPr>
                          <m:t>𝑎</m:t>
                        </m:r>
                      </m:den>
                    </m:f>
                    <m:sSub>
                      <m:sSubPr>
                        <m:ctrlPr>
                          <a:rPr lang="en-US" sz="2000" i="1">
                            <a:latin typeface="Cambria Math" panose="02040503050406030204" pitchFamily="18" charset="0"/>
                          </a:rPr>
                        </m:ctrlPr>
                      </m:sSubPr>
                      <m:e>
                        <m:sSup>
                          <m:sSupPr>
                            <m:ctrlPr>
                              <a:rPr lang="en-US" sz="2000" i="1">
                                <a:latin typeface="Cambria Math" panose="02040503050406030204" pitchFamily="18" charset="0"/>
                              </a:rPr>
                            </m:ctrlPr>
                          </m:sSupPr>
                          <m:e>
                            <m:r>
                              <a:rPr lang="en-US" sz="2000" i="1">
                                <a:latin typeface="Cambria Math"/>
                              </a:rPr>
                              <m:t>𝐻</m:t>
                            </m:r>
                          </m:e>
                          <m:sup>
                            <m:r>
                              <a:rPr lang="en-US" sz="2000" i="1">
                                <a:latin typeface="Cambria Math"/>
                              </a:rPr>
                              <m:t>0</m:t>
                            </m:r>
                          </m:sup>
                        </m:sSup>
                      </m:e>
                      <m:sub>
                        <m:r>
                          <a:rPr lang="en-US" sz="2000" i="1">
                            <a:latin typeface="Cambria Math"/>
                          </a:rPr>
                          <m:t>𝐵</m:t>
                        </m:r>
                      </m:sub>
                    </m:sSub>
                    <m:r>
                      <a:rPr lang="en-US" sz="2000" i="1">
                        <a:latin typeface="Cambria Math"/>
                      </a:rPr>
                      <m:t>−</m:t>
                    </m:r>
                    <m:sSub>
                      <m:sSubPr>
                        <m:ctrlPr>
                          <a:rPr lang="en-US" sz="2000" i="1">
                            <a:latin typeface="Cambria Math" panose="02040503050406030204" pitchFamily="18" charset="0"/>
                          </a:rPr>
                        </m:ctrlPr>
                      </m:sSubPr>
                      <m:e>
                        <m:sSup>
                          <m:sSupPr>
                            <m:ctrlPr>
                              <a:rPr lang="en-US" sz="2000" i="1">
                                <a:latin typeface="Cambria Math" panose="02040503050406030204" pitchFamily="18" charset="0"/>
                              </a:rPr>
                            </m:ctrlPr>
                          </m:sSupPr>
                          <m:e>
                            <m:r>
                              <a:rPr lang="en-US" sz="2000" i="1">
                                <a:latin typeface="Cambria Math"/>
                              </a:rPr>
                              <m:t>𝐻</m:t>
                            </m:r>
                          </m:e>
                          <m:sup>
                            <m:r>
                              <a:rPr lang="en-US" sz="2000" i="1">
                                <a:latin typeface="Cambria Math"/>
                              </a:rPr>
                              <m:t>0</m:t>
                            </m:r>
                          </m:sup>
                        </m:sSup>
                      </m:e>
                      <m:sub>
                        <m:r>
                          <a:rPr lang="en-US" sz="2000" i="1">
                            <a:latin typeface="Cambria Math"/>
                          </a:rPr>
                          <m:t>𝐴</m:t>
                        </m:r>
                      </m:sub>
                    </m:sSub>
                    <m:r>
                      <a:rPr lang="en-US" sz="2000" i="1" smtClean="0">
                        <a:latin typeface="Cambria Math" panose="02040503050406030204" pitchFamily="18" charset="0"/>
                      </a:rPr>
                      <m:t> </m:t>
                    </m:r>
                  </m:oMath>
                </a14:m>
                <a:r>
                  <a:rPr lang="en-US" sz="2000" dirty="0">
                    <a:latin typeface="Times New Roman" panose="02020603050405020304" pitchFamily="18" charset="0"/>
                    <a:cs typeface="Times New Roman" panose="02020603050405020304" pitchFamily="18" charset="0"/>
                  </a:rPr>
                  <a:t>                                                                         (8.54)</a:t>
                </a:r>
              </a:p>
              <a:p>
                <a:pPr marL="0" indent="0">
                  <a:buNone/>
                </a:pPr>
                <a:r>
                  <a:rPr lang="en-US" sz="2000" dirty="0">
                    <a:latin typeface="Times New Roman" panose="02020603050405020304" pitchFamily="18" charset="0"/>
                    <a:cs typeface="Times New Roman" panose="02020603050405020304" pitchFamily="18" charset="0"/>
                  </a:rPr>
                  <a:t>The second term  of equation (8.53) is the change in specific heat capacity of species, at  T.</a:t>
                </a:r>
              </a:p>
              <a:p>
                <a:pPr marL="0" indent="0">
                  <a:buNone/>
                </a:pPr>
                <a14:m>
                  <m:oMath xmlns:m="http://schemas.openxmlformats.org/officeDocument/2006/math">
                    <m:f>
                      <m:fPr>
                        <m:ctrlPr>
                          <a:rPr lang="en-US" sz="2000" i="1" smtClean="0">
                            <a:latin typeface="Cambria Math" panose="02040503050406030204" pitchFamily="18" charset="0"/>
                          </a:rPr>
                        </m:ctrlPr>
                      </m:fPr>
                      <m:num>
                        <m:r>
                          <a:rPr lang="en-US" sz="2000" i="1">
                            <a:latin typeface="Cambria Math"/>
                          </a:rPr>
                          <m:t>𝑐</m:t>
                        </m:r>
                      </m:num>
                      <m:den>
                        <m:r>
                          <a:rPr lang="en-US" sz="2000" i="1">
                            <a:latin typeface="Cambria Math"/>
                          </a:rPr>
                          <m:t>𝑎</m:t>
                        </m:r>
                      </m:den>
                    </m:f>
                    <m:sSub>
                      <m:sSubPr>
                        <m:ctrlPr>
                          <a:rPr lang="en-US" sz="2000" i="1" smtClean="0">
                            <a:latin typeface="Cambria Math" panose="02040503050406030204" pitchFamily="18" charset="0"/>
                          </a:rPr>
                        </m:ctrlPr>
                      </m:sSubPr>
                      <m:e>
                        <m:r>
                          <a:rPr lang="en-US" sz="2000" i="1">
                            <a:latin typeface="Cambria Math"/>
                          </a:rPr>
                          <m:t>𝐶</m:t>
                        </m:r>
                      </m:e>
                      <m:sub>
                        <m:r>
                          <a:rPr lang="en-US" sz="2000" i="1">
                            <a:latin typeface="Cambria Math"/>
                          </a:rPr>
                          <m:t>𝑃𝐶</m:t>
                        </m:r>
                      </m:sub>
                    </m:sSub>
                    <m:r>
                      <a:rPr lang="en-US" sz="2000" i="1">
                        <a:latin typeface="Cambria Math"/>
                      </a:rPr>
                      <m:t>+</m:t>
                    </m:r>
                    <m:f>
                      <m:fPr>
                        <m:ctrlPr>
                          <a:rPr lang="en-US" sz="2000" i="1">
                            <a:latin typeface="Cambria Math" panose="02040503050406030204" pitchFamily="18" charset="0"/>
                          </a:rPr>
                        </m:ctrlPr>
                      </m:fPr>
                      <m:num>
                        <m:r>
                          <a:rPr lang="en-US" sz="2000" i="1">
                            <a:latin typeface="Cambria Math"/>
                          </a:rPr>
                          <m:t>𝑑</m:t>
                        </m:r>
                      </m:num>
                      <m:den>
                        <m:r>
                          <a:rPr lang="en-US" sz="2000" i="1">
                            <a:latin typeface="Cambria Math"/>
                          </a:rPr>
                          <m:t>𝑎</m:t>
                        </m:r>
                      </m:den>
                    </m:f>
                    <m:sSub>
                      <m:sSubPr>
                        <m:ctrlPr>
                          <a:rPr lang="en-US" sz="2000" i="1">
                            <a:latin typeface="Cambria Math" panose="02040503050406030204" pitchFamily="18" charset="0"/>
                          </a:rPr>
                        </m:ctrlPr>
                      </m:sSubPr>
                      <m:e>
                        <m:r>
                          <a:rPr lang="en-US" sz="2000" i="1">
                            <a:latin typeface="Cambria Math"/>
                          </a:rPr>
                          <m:t>𝐶</m:t>
                        </m:r>
                      </m:e>
                      <m:sub>
                        <m:r>
                          <a:rPr lang="en-US" sz="2000" i="1">
                            <a:latin typeface="Cambria Math"/>
                          </a:rPr>
                          <m:t>𝑃𝐷</m:t>
                        </m:r>
                      </m:sub>
                    </m:sSub>
                    <m:r>
                      <a:rPr lang="en-US" sz="2000">
                        <a:latin typeface="Cambria Math"/>
                      </a:rPr>
                      <m:t>−</m:t>
                    </m:r>
                    <m:f>
                      <m:fPr>
                        <m:ctrlPr>
                          <a:rPr lang="en-US" sz="2000" i="1">
                            <a:latin typeface="Cambria Math" panose="02040503050406030204" pitchFamily="18" charset="0"/>
                          </a:rPr>
                        </m:ctrlPr>
                      </m:fPr>
                      <m:num>
                        <m:r>
                          <a:rPr lang="en-US" sz="2000" i="1">
                            <a:latin typeface="Cambria Math"/>
                          </a:rPr>
                          <m:t>𝑏</m:t>
                        </m:r>
                      </m:num>
                      <m:den>
                        <m:r>
                          <a:rPr lang="en-US" sz="2000" i="1">
                            <a:latin typeface="Cambria Math"/>
                          </a:rPr>
                          <m:t>𝑎</m:t>
                        </m:r>
                      </m:den>
                    </m:f>
                    <m:sSub>
                      <m:sSubPr>
                        <m:ctrlPr>
                          <a:rPr lang="en-US" sz="2000" i="1">
                            <a:latin typeface="Cambria Math" panose="02040503050406030204" pitchFamily="18" charset="0"/>
                          </a:rPr>
                        </m:ctrlPr>
                      </m:sSubPr>
                      <m:e>
                        <m:r>
                          <a:rPr lang="en-US" sz="2000" i="1">
                            <a:latin typeface="Cambria Math"/>
                          </a:rPr>
                          <m:t>𝐶</m:t>
                        </m:r>
                      </m:e>
                      <m:sub>
                        <m:r>
                          <a:rPr lang="en-US" sz="2000" i="1">
                            <a:latin typeface="Cambria Math"/>
                          </a:rPr>
                          <m:t>𝑃𝐵</m:t>
                        </m:r>
                      </m:sub>
                    </m:sSub>
                    <m:r>
                      <a:rPr lang="en-US" sz="2000" i="1">
                        <a:latin typeface="Cambria Math"/>
                      </a:rPr>
                      <m:t>−</m:t>
                    </m:r>
                    <m:sSub>
                      <m:sSubPr>
                        <m:ctrlPr>
                          <a:rPr lang="en-US" sz="2000" i="1">
                            <a:latin typeface="Cambria Math" panose="02040503050406030204" pitchFamily="18" charset="0"/>
                          </a:rPr>
                        </m:ctrlPr>
                      </m:sSubPr>
                      <m:e>
                        <m:r>
                          <a:rPr lang="en-US" sz="2000" i="1">
                            <a:latin typeface="Cambria Math"/>
                          </a:rPr>
                          <m:t>𝐶</m:t>
                        </m:r>
                      </m:e>
                      <m:sub>
                        <m:r>
                          <a:rPr lang="en-US" sz="2000" i="1">
                            <a:latin typeface="Cambria Math"/>
                          </a:rPr>
                          <m:t>𝑃𝐴</m:t>
                        </m:r>
                      </m:sub>
                    </m:sSub>
                    <m:r>
                      <a:rPr lang="en-US" sz="2000" i="1">
                        <a:latin typeface="Cambria Math"/>
                      </a:rPr>
                      <m:t>=</m:t>
                    </m:r>
                    <m:sSub>
                      <m:sSubPr>
                        <m:ctrlPr>
                          <a:rPr lang="en-US" sz="2000" i="1">
                            <a:latin typeface="Cambria Math" panose="02040503050406030204" pitchFamily="18" charset="0"/>
                          </a:rPr>
                        </m:ctrlPr>
                      </m:sSubPr>
                      <m:e>
                        <m:r>
                          <a:rPr lang="en-US" sz="2000" i="1">
                            <a:latin typeface="Cambria Math"/>
                            <a:ea typeface="Cambria Math"/>
                          </a:rPr>
                          <m:t>∆</m:t>
                        </m:r>
                        <m:r>
                          <a:rPr lang="en-US" sz="2000" i="1">
                            <a:latin typeface="Cambria Math"/>
                            <a:ea typeface="Cambria Math"/>
                          </a:rPr>
                          <m:t>𝐶</m:t>
                        </m:r>
                      </m:e>
                      <m:sub>
                        <m:r>
                          <a:rPr lang="en-US" sz="2000" i="1">
                            <a:latin typeface="Cambria Math"/>
                          </a:rPr>
                          <m:t>𝑃</m:t>
                        </m:r>
                      </m:sub>
                    </m:sSub>
                  </m:oMath>
                </a14:m>
                <a:r>
                  <a:rPr lang="en-US" sz="2000" dirty="0">
                    <a:latin typeface="Times New Roman" panose="02020603050405020304" pitchFamily="18" charset="0"/>
                    <a:cs typeface="Times New Roman" panose="02020603050405020304" pitchFamily="18" charset="0"/>
                  </a:rPr>
                  <a:t>                                                                                          (8.55)</a:t>
                </a:r>
              </a:p>
              <a:p>
                <a:pPr marL="0" indent="0">
                  <a:buNone/>
                </a:pPr>
                <a14:m>
                  <m:oMath xmlns:m="http://schemas.openxmlformats.org/officeDocument/2006/math">
                    <m:sSub>
                      <m:sSubPr>
                        <m:ctrlPr>
                          <a:rPr lang="en-US" sz="2000" b="1" i="1" smtClean="0">
                            <a:solidFill>
                              <a:srgbClr val="0070C0"/>
                            </a:solidFill>
                            <a:latin typeface="Cambria Math" panose="02040503050406030204" pitchFamily="18" charset="0"/>
                          </a:rPr>
                        </m:ctrlPr>
                      </m:sSubPr>
                      <m:e>
                        <m:r>
                          <a:rPr lang="en-US" sz="2000" b="1" i="1">
                            <a:solidFill>
                              <a:srgbClr val="0070C0"/>
                            </a:solidFill>
                            <a:latin typeface="Cambria Math"/>
                          </a:rPr>
                          <m:t>∆</m:t>
                        </m:r>
                        <m:r>
                          <a:rPr lang="en-US" sz="2000" b="1" i="1">
                            <a:solidFill>
                              <a:srgbClr val="0070C0"/>
                            </a:solidFill>
                            <a:latin typeface="Cambria Math"/>
                          </a:rPr>
                          <m:t>𝑯</m:t>
                        </m:r>
                      </m:e>
                      <m:sub>
                        <m:r>
                          <a:rPr lang="en-US" sz="2000" b="1" i="1">
                            <a:solidFill>
                              <a:srgbClr val="0070C0"/>
                            </a:solidFill>
                            <a:latin typeface="Cambria Math"/>
                          </a:rPr>
                          <m:t>𝑹𝒙</m:t>
                        </m:r>
                      </m:sub>
                    </m:sSub>
                    <m:d>
                      <m:dPr>
                        <m:ctrlPr>
                          <a:rPr lang="en-US" sz="2000" b="1" i="1">
                            <a:solidFill>
                              <a:srgbClr val="0070C0"/>
                            </a:solidFill>
                            <a:latin typeface="Cambria Math" panose="02040503050406030204" pitchFamily="18" charset="0"/>
                          </a:rPr>
                        </m:ctrlPr>
                      </m:dPr>
                      <m:e>
                        <m:r>
                          <a:rPr lang="en-US" sz="2000" b="1" i="1">
                            <a:solidFill>
                              <a:srgbClr val="0070C0"/>
                            </a:solidFill>
                            <a:latin typeface="Cambria Math"/>
                          </a:rPr>
                          <m:t>𝑻</m:t>
                        </m:r>
                      </m:e>
                    </m:d>
                    <m:r>
                      <a:rPr lang="en-US" sz="2000" b="1" i="1" smtClean="0">
                        <a:solidFill>
                          <a:srgbClr val="0070C0"/>
                        </a:solidFill>
                        <a:latin typeface="Cambria Math" panose="02040503050406030204" pitchFamily="18" charset="0"/>
                      </a:rPr>
                      <m:t>=</m:t>
                    </m:r>
                    <m:nary>
                      <m:naryPr>
                        <m:chr m:val="∑"/>
                        <m:subHide m:val="on"/>
                        <m:supHide m:val="on"/>
                        <m:ctrlPr>
                          <a:rPr lang="en-US" sz="2000" b="1" i="1">
                            <a:solidFill>
                              <a:srgbClr val="0070C0"/>
                            </a:solidFill>
                            <a:latin typeface="Cambria Math" panose="02040503050406030204" pitchFamily="18" charset="0"/>
                          </a:rPr>
                        </m:ctrlPr>
                      </m:naryPr>
                      <m:sub/>
                      <m:sup/>
                      <m:e>
                        <m:sSub>
                          <m:sSubPr>
                            <m:ctrlPr>
                              <a:rPr lang="en-US" sz="2000" b="1" i="1">
                                <a:solidFill>
                                  <a:srgbClr val="0070C0"/>
                                </a:solidFill>
                                <a:latin typeface="Cambria Math" panose="02040503050406030204" pitchFamily="18" charset="0"/>
                              </a:rPr>
                            </m:ctrlPr>
                          </m:sSubPr>
                          <m:e>
                            <m:r>
                              <m:rPr>
                                <m:nor/>
                              </m:rPr>
                              <a:rPr lang="en-US" sz="2000" b="1" dirty="0">
                                <a:solidFill>
                                  <a:srgbClr val="0070C0"/>
                                </a:solidFill>
                                <a:latin typeface="Times New Roman" panose="02020603050405020304" pitchFamily="18" charset="0"/>
                                <a:ea typeface="Cambria Math"/>
                                <a:cs typeface="Times New Roman" panose="02020603050405020304" pitchFamily="18" charset="0"/>
                              </a:rPr>
                              <m:t>𝜈</m:t>
                            </m:r>
                          </m:e>
                          <m:sub>
                            <m:r>
                              <a:rPr lang="en-US" sz="2000" b="1" i="1">
                                <a:solidFill>
                                  <a:srgbClr val="0070C0"/>
                                </a:solidFill>
                                <a:latin typeface="Cambria Math"/>
                              </a:rPr>
                              <m:t>𝒊</m:t>
                            </m:r>
                          </m:sub>
                        </m:sSub>
                        <m:sSub>
                          <m:sSubPr>
                            <m:ctrlPr>
                              <a:rPr lang="en-US" sz="2000" b="1" i="1">
                                <a:solidFill>
                                  <a:srgbClr val="0070C0"/>
                                </a:solidFill>
                                <a:latin typeface="Cambria Math" panose="02040503050406030204" pitchFamily="18" charset="0"/>
                              </a:rPr>
                            </m:ctrlPr>
                          </m:sSubPr>
                          <m:e>
                            <m:r>
                              <a:rPr lang="en-US" sz="2000" b="1" i="1">
                                <a:solidFill>
                                  <a:srgbClr val="0070C0"/>
                                </a:solidFill>
                                <a:latin typeface="Cambria Math"/>
                              </a:rPr>
                              <m:t>𝑯</m:t>
                            </m:r>
                          </m:e>
                          <m:sub>
                            <m:r>
                              <a:rPr lang="en-US" sz="2000" b="1" i="1">
                                <a:solidFill>
                                  <a:srgbClr val="0070C0"/>
                                </a:solidFill>
                                <a:latin typeface="Cambria Math"/>
                              </a:rPr>
                              <m:t>𝒊</m:t>
                            </m:r>
                          </m:sub>
                        </m:sSub>
                        <m:r>
                          <m:rPr>
                            <m:nor/>
                          </m:rPr>
                          <a:rPr lang="en-US" sz="2000" b="1" dirty="0">
                            <a:solidFill>
                              <a:srgbClr val="0070C0"/>
                            </a:solidFill>
                            <a:latin typeface="Times New Roman" panose="02020603050405020304" pitchFamily="18" charset="0"/>
                            <a:cs typeface="Times New Roman" panose="02020603050405020304" pitchFamily="18" charset="0"/>
                          </a:rPr>
                          <m:t> </m:t>
                        </m:r>
                      </m:e>
                    </m:nary>
                    <m:r>
                      <a:rPr lang="en-US" sz="2000" b="1" i="1" dirty="0">
                        <a:solidFill>
                          <a:srgbClr val="0070C0"/>
                        </a:solidFill>
                        <a:latin typeface="Cambria Math"/>
                      </a:rPr>
                      <m:t>=</m:t>
                    </m:r>
                    <m:sSub>
                      <m:sSubPr>
                        <m:ctrlPr>
                          <a:rPr lang="en-US" sz="2000" b="1" i="1">
                            <a:solidFill>
                              <a:srgbClr val="0070C0"/>
                            </a:solidFill>
                            <a:latin typeface="Cambria Math" panose="02040503050406030204" pitchFamily="18" charset="0"/>
                          </a:rPr>
                        </m:ctrlPr>
                      </m:sSubPr>
                      <m:e>
                        <m:sSup>
                          <m:sSupPr>
                            <m:ctrlPr>
                              <a:rPr lang="en-US" sz="2000" b="1" i="1">
                                <a:solidFill>
                                  <a:srgbClr val="0070C0"/>
                                </a:solidFill>
                                <a:latin typeface="Cambria Math" panose="02040503050406030204" pitchFamily="18" charset="0"/>
                              </a:rPr>
                            </m:ctrlPr>
                          </m:sSupPr>
                          <m:e>
                            <m:r>
                              <a:rPr lang="en-US" sz="2000" b="1" i="1">
                                <a:solidFill>
                                  <a:srgbClr val="0070C0"/>
                                </a:solidFill>
                                <a:latin typeface="Cambria Math"/>
                                <a:ea typeface="Cambria Math"/>
                              </a:rPr>
                              <m:t>∆</m:t>
                            </m:r>
                            <m:r>
                              <a:rPr lang="en-US" sz="2000" b="1" i="1">
                                <a:solidFill>
                                  <a:srgbClr val="0070C0"/>
                                </a:solidFill>
                                <a:latin typeface="Cambria Math"/>
                                <a:ea typeface="Cambria Math"/>
                              </a:rPr>
                              <m:t>𝑯</m:t>
                            </m:r>
                          </m:e>
                          <m:sup>
                            <m:r>
                              <a:rPr lang="en-US" sz="2000" b="1" i="1">
                                <a:solidFill>
                                  <a:srgbClr val="0070C0"/>
                                </a:solidFill>
                                <a:latin typeface="Cambria Math"/>
                              </a:rPr>
                              <m:t>𝟎</m:t>
                            </m:r>
                          </m:sup>
                        </m:sSup>
                      </m:e>
                      <m:sub>
                        <m:r>
                          <a:rPr lang="en-US" sz="2000" b="1" i="1">
                            <a:solidFill>
                              <a:srgbClr val="0070C0"/>
                            </a:solidFill>
                            <a:latin typeface="Cambria Math"/>
                          </a:rPr>
                          <m:t>𝑹𝒙</m:t>
                        </m:r>
                      </m:sub>
                    </m:sSub>
                    <m:d>
                      <m:dPr>
                        <m:ctrlPr>
                          <a:rPr lang="en-US" sz="2000" b="1" i="1">
                            <a:solidFill>
                              <a:srgbClr val="0070C0"/>
                            </a:solidFill>
                            <a:latin typeface="Cambria Math" panose="02040503050406030204" pitchFamily="18" charset="0"/>
                          </a:rPr>
                        </m:ctrlPr>
                      </m:dPr>
                      <m:e>
                        <m:sSub>
                          <m:sSubPr>
                            <m:ctrlPr>
                              <a:rPr lang="en-US" sz="2000" b="1" i="1">
                                <a:solidFill>
                                  <a:srgbClr val="0070C0"/>
                                </a:solidFill>
                                <a:latin typeface="Cambria Math" panose="02040503050406030204" pitchFamily="18" charset="0"/>
                              </a:rPr>
                            </m:ctrlPr>
                          </m:sSubPr>
                          <m:e>
                            <m:r>
                              <a:rPr lang="en-US" sz="2000" b="1" i="1">
                                <a:solidFill>
                                  <a:srgbClr val="0070C0"/>
                                </a:solidFill>
                                <a:latin typeface="Cambria Math"/>
                              </a:rPr>
                              <m:t>𝑻</m:t>
                            </m:r>
                          </m:e>
                          <m:sub>
                            <m:r>
                              <a:rPr lang="en-US" sz="2000" b="1" i="1">
                                <a:solidFill>
                                  <a:srgbClr val="0070C0"/>
                                </a:solidFill>
                                <a:latin typeface="Cambria Math"/>
                              </a:rPr>
                              <m:t>𝑹</m:t>
                            </m:r>
                          </m:sub>
                        </m:sSub>
                      </m:e>
                    </m:d>
                    <m:r>
                      <a:rPr lang="en-US" sz="2000" b="1" i="1">
                        <a:solidFill>
                          <a:srgbClr val="0070C0"/>
                        </a:solidFill>
                        <a:latin typeface="Cambria Math"/>
                      </a:rPr>
                      <m:t>+</m:t>
                    </m:r>
                    <m:sSub>
                      <m:sSubPr>
                        <m:ctrlPr>
                          <a:rPr lang="en-US" sz="2000" b="1" i="1">
                            <a:solidFill>
                              <a:srgbClr val="0070C0"/>
                            </a:solidFill>
                            <a:latin typeface="Cambria Math" panose="02040503050406030204" pitchFamily="18" charset="0"/>
                          </a:rPr>
                        </m:ctrlPr>
                      </m:sSubPr>
                      <m:e>
                        <m:r>
                          <a:rPr lang="en-US" sz="2000" b="1" i="1">
                            <a:solidFill>
                              <a:srgbClr val="0070C0"/>
                            </a:solidFill>
                            <a:latin typeface="Cambria Math"/>
                            <a:ea typeface="Cambria Math"/>
                          </a:rPr>
                          <m:t>∆</m:t>
                        </m:r>
                        <m:r>
                          <a:rPr lang="en-US" sz="2000" b="1" i="1">
                            <a:solidFill>
                              <a:srgbClr val="0070C0"/>
                            </a:solidFill>
                            <a:latin typeface="Cambria Math"/>
                            <a:ea typeface="Cambria Math"/>
                          </a:rPr>
                          <m:t>𝑪</m:t>
                        </m:r>
                      </m:e>
                      <m:sub>
                        <m:r>
                          <a:rPr lang="en-US" sz="2000" b="1" i="1">
                            <a:solidFill>
                              <a:srgbClr val="0070C0"/>
                            </a:solidFill>
                            <a:latin typeface="Cambria Math"/>
                          </a:rPr>
                          <m:t>𝑷</m:t>
                        </m:r>
                      </m:sub>
                    </m:sSub>
                    <m:d>
                      <m:dPr>
                        <m:ctrlPr>
                          <a:rPr lang="en-US" sz="2000" b="1" i="1">
                            <a:solidFill>
                              <a:srgbClr val="0070C0"/>
                            </a:solidFill>
                            <a:latin typeface="Cambria Math" panose="02040503050406030204" pitchFamily="18" charset="0"/>
                          </a:rPr>
                        </m:ctrlPr>
                      </m:dPr>
                      <m:e>
                        <m:r>
                          <a:rPr lang="en-US" sz="2000" b="1" i="1">
                            <a:solidFill>
                              <a:srgbClr val="0070C0"/>
                            </a:solidFill>
                            <a:latin typeface="Cambria Math"/>
                          </a:rPr>
                          <m:t>𝑻</m:t>
                        </m:r>
                        <m:r>
                          <a:rPr lang="en-US" sz="2000" b="1" i="1">
                            <a:solidFill>
                              <a:srgbClr val="0070C0"/>
                            </a:solidFill>
                            <a:latin typeface="Cambria Math"/>
                          </a:rPr>
                          <m:t>−</m:t>
                        </m:r>
                        <m:sSub>
                          <m:sSubPr>
                            <m:ctrlPr>
                              <a:rPr lang="en-US" sz="2000" b="1" i="1">
                                <a:solidFill>
                                  <a:srgbClr val="0070C0"/>
                                </a:solidFill>
                                <a:latin typeface="Cambria Math" panose="02040503050406030204" pitchFamily="18" charset="0"/>
                              </a:rPr>
                            </m:ctrlPr>
                          </m:sSubPr>
                          <m:e>
                            <m:r>
                              <a:rPr lang="en-US" sz="2000" b="1" i="1">
                                <a:solidFill>
                                  <a:srgbClr val="0070C0"/>
                                </a:solidFill>
                                <a:latin typeface="Cambria Math"/>
                              </a:rPr>
                              <m:t>𝑻</m:t>
                            </m:r>
                          </m:e>
                          <m:sub>
                            <m:r>
                              <a:rPr lang="en-US" sz="2000" b="1" i="1">
                                <a:solidFill>
                                  <a:srgbClr val="0070C0"/>
                                </a:solidFill>
                                <a:latin typeface="Cambria Math"/>
                              </a:rPr>
                              <m:t>𝑹</m:t>
                            </m:r>
                          </m:sub>
                        </m:sSub>
                      </m:e>
                    </m:d>
                  </m:oMath>
                </a14:m>
                <a:r>
                  <a:rPr lang="en-US" sz="2000" b="1" dirty="0">
                    <a:solidFill>
                      <a:srgbClr val="0070C0"/>
                    </a:solidFill>
                    <a:latin typeface="Times New Roman" panose="02020603050405020304" pitchFamily="18" charset="0"/>
                    <a:cs typeface="Times New Roman" panose="02020603050405020304" pitchFamily="18" charset="0"/>
                  </a:rPr>
                  <a:t>                                                                 (8.56)</a:t>
                </a:r>
              </a:p>
              <a:p>
                <a:pPr marL="0" indent="0">
                  <a:buNone/>
                </a:pPr>
                <a:r>
                  <a:rPr lang="en-US" sz="2000" b="1" dirty="0">
                    <a:solidFill>
                      <a:schemeClr val="tx2"/>
                    </a:solidFill>
                    <a:latin typeface="Times New Roman" panose="02020603050405020304" pitchFamily="18" charset="0"/>
                    <a:cs typeface="Times New Roman" panose="02020603050405020304" pitchFamily="18" charset="0"/>
                  </a:rPr>
                  <a:t>This is the change in heat of reaction for small temperature  range and constant specific heat capacity.</a:t>
                </a: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ADD1734-87B6-F3D0-212C-505D4BBBB150}"/>
                  </a:ext>
                </a:extLst>
              </p:cNvPr>
              <p:cNvSpPr>
                <a:spLocks noGrp="1" noRot="1" noChangeAspect="1" noMove="1" noResize="1" noEditPoints="1" noAdjustHandles="1" noChangeArrowheads="1" noChangeShapeType="1" noTextEdit="1"/>
              </p:cNvSpPr>
              <p:nvPr>
                <p:ph idx="1"/>
              </p:nvPr>
            </p:nvSpPr>
            <p:spPr>
              <a:xfrm>
                <a:off x="337931" y="610978"/>
                <a:ext cx="11579086" cy="5459306"/>
              </a:xfrm>
              <a:blipFill>
                <a:blip r:embed="rId2"/>
                <a:stretch>
                  <a:fillRect l="-526" t="-558" r="-684"/>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D42E6531-F89A-474F-811B-1FA5E9156E8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981503B9-A172-411F-1366-ED62BD7F961A}"/>
              </a:ext>
            </a:extLst>
          </p:cNvPr>
          <p:cNvSpPr>
            <a:spLocks noGrp="1"/>
          </p:cNvSpPr>
          <p:nvPr>
            <p:ph type="title"/>
          </p:nvPr>
        </p:nvSpPr>
        <p:spPr>
          <a:xfrm>
            <a:off x="1981200" y="166687"/>
            <a:ext cx="8229600" cy="334962"/>
          </a:xfrm>
        </p:spPr>
        <p:txBody>
          <a:bodyPr>
            <a:noAutofit/>
          </a:bodyPr>
          <a:lstStyle/>
          <a:p>
            <a:pPr algn="l"/>
            <a:r>
              <a:rPr lang="en-US" sz="3200" b="1" dirty="0">
                <a:latin typeface="Times New Roman" panose="02020603050405020304" pitchFamily="18" charset="0"/>
                <a:cs typeface="Times New Roman" panose="02020603050405020304" pitchFamily="18" charset="0"/>
              </a:rPr>
              <a:t>Cont’d</a:t>
            </a:r>
          </a:p>
        </p:txBody>
      </p:sp>
      <p:cxnSp>
        <p:nvCxnSpPr>
          <p:cNvPr id="7" name="Straight Connector 6">
            <a:extLst>
              <a:ext uri="{FF2B5EF4-FFF2-40B4-BE49-F238E27FC236}">
                <a16:creationId xmlns:a16="http://schemas.microsoft.com/office/drawing/2014/main" id="{F8D82B66-1C38-691D-16AF-75BBCCE0A205}"/>
              </a:ext>
            </a:extLst>
          </p:cNvPr>
          <p:cNvCxnSpPr>
            <a:cxnSpLocks/>
          </p:cNvCxnSpPr>
          <p:nvPr/>
        </p:nvCxnSpPr>
        <p:spPr>
          <a:xfrm>
            <a:off x="0" y="610979"/>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918395AC-9DC6-B3CA-8F56-345084490431}"/>
              </a:ext>
            </a:extLst>
          </p:cNvPr>
          <p:cNvCxnSpPr>
            <a:cxnSpLocks/>
          </p:cNvCxnSpPr>
          <p:nvPr/>
        </p:nvCxnSpPr>
        <p:spPr>
          <a:xfrm>
            <a:off x="0" y="6247021"/>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5">
            <a:extLst>
              <a:ext uri="{FF2B5EF4-FFF2-40B4-BE49-F238E27FC236}">
                <a16:creationId xmlns:a16="http://schemas.microsoft.com/office/drawing/2014/main" id="{1023CBFC-3172-09C2-9277-EACE0452120A}"/>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146287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B2211-1EFE-121D-5C6C-5753CF8EC6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A36B1C-1335-B045-AE44-A3F92B5271CF}"/>
              </a:ext>
            </a:extLst>
          </p:cNvPr>
          <p:cNvSpPr>
            <a:spLocks noGrp="1"/>
          </p:cNvSpPr>
          <p:nvPr>
            <p:ph type="title"/>
          </p:nvPr>
        </p:nvSpPr>
        <p:spPr>
          <a:xfrm>
            <a:off x="609600" y="136524"/>
            <a:ext cx="8128000" cy="291892"/>
          </a:xfrm>
        </p:spPr>
        <p:txBody>
          <a:bodyPr>
            <a:normAutofit fontScale="90000"/>
          </a:bodyPr>
          <a:lstStyle/>
          <a:p>
            <a:pPr algn="just"/>
            <a:r>
              <a:rPr lang="en-US" sz="3100" b="1" dirty="0">
                <a:latin typeface="Times New Roman" panose="02020603050405020304" pitchFamily="18" charset="0"/>
                <a:cs typeface="Times New Roman" panose="02020603050405020304" pitchFamily="18" charset="0"/>
              </a:rPr>
              <a:t>Activity 8.2.</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A18E2E2-3271-D700-6C0B-267F01719B52}"/>
                  </a:ext>
                </a:extLst>
              </p:cNvPr>
              <p:cNvSpPr>
                <a:spLocks noGrp="1"/>
              </p:cNvSpPr>
              <p:nvPr>
                <p:ph idx="1"/>
              </p:nvPr>
            </p:nvSpPr>
            <p:spPr>
              <a:xfrm>
                <a:off x="168965" y="502773"/>
                <a:ext cx="11777870" cy="5623392"/>
              </a:xfrm>
            </p:spPr>
            <p:txBody>
              <a:bodyPr>
                <a:normAutofit/>
              </a:bodyPr>
              <a:lstStyle/>
              <a:p>
                <a:pPr marL="82296" indent="0" algn="just">
                  <a:buNone/>
                </a:pPr>
                <a:r>
                  <a:rPr lang="en-US" sz="2400" dirty="0">
                    <a:latin typeface="Times New Roman" panose="02020603050405020304" pitchFamily="18" charset="0"/>
                    <a:cs typeface="Times New Roman" panose="02020603050405020304" pitchFamily="18" charset="0"/>
                  </a:rPr>
                  <a:t>The elementary liquid-phase reaction is carried out in non-isothermal continuous stirred tank reactor (CSTR). The heat supply rate is 402 kJ/min.  The work done is assumed negligible. An equal molar feed  rate of reactant A  and  reactant B are  entered  to the reactor  at 400K, and the volumetric flow rate is 2 L /min, and CA</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 10 mol/L. The reaction stoichiometry equation is given below. It is assumed that the specific heat capacities are constant. Determine the CSTR volume necessary to achieve 95% conversion of reactant A at the temperature of 450K.</a:t>
                </a:r>
              </a:p>
              <a:p>
                <a:pPr marL="82296" indent="0" algn="just">
                  <a:buNone/>
                </a:pPr>
                <a:r>
                  <a:rPr lang="en-US" sz="2400" dirty="0">
                    <a:latin typeface="Times New Roman" panose="02020603050405020304" pitchFamily="18" charset="0"/>
                    <a:ea typeface="Tahoma" pitchFamily="34" charset="0"/>
                    <a:cs typeface="Times New Roman" panose="02020603050405020304" pitchFamily="18" charset="0"/>
                  </a:rPr>
                  <a:t> </a:t>
                </a:r>
                <a14:m>
                  <m:oMath xmlns:m="http://schemas.openxmlformats.org/officeDocument/2006/math">
                    <m:r>
                      <a:rPr lang="en-US" sz="2400" b="0" i="1" smtClean="0">
                        <a:latin typeface="Cambria Math" panose="02040503050406030204" pitchFamily="18" charset="0"/>
                        <a:ea typeface="Tahoma" pitchFamily="34" charset="0"/>
                        <a:cs typeface="Times New Roman" panose="02020603050405020304" pitchFamily="18" charset="0"/>
                      </a:rPr>
                      <m:t>𝐴</m:t>
                    </m:r>
                    <m:r>
                      <a:rPr lang="en-US" sz="2400" b="0" i="1" smtClean="0">
                        <a:latin typeface="Cambria Math" panose="02040503050406030204" pitchFamily="18" charset="0"/>
                        <a:ea typeface="Tahoma" pitchFamily="34" charset="0"/>
                        <a:cs typeface="Times New Roman" panose="02020603050405020304" pitchFamily="18" charset="0"/>
                      </a:rPr>
                      <m:t>+</m:t>
                    </m:r>
                    <m:r>
                      <a:rPr lang="en-US" sz="2400" b="0" i="1" smtClean="0">
                        <a:latin typeface="Cambria Math" panose="02040503050406030204" pitchFamily="18" charset="0"/>
                        <a:ea typeface="Tahoma" pitchFamily="34" charset="0"/>
                        <a:cs typeface="Times New Roman" panose="02020603050405020304" pitchFamily="18" charset="0"/>
                      </a:rPr>
                      <m:t>𝐵</m:t>
                    </m:r>
                    <m:groupChr>
                      <m:groupChrPr>
                        <m:chr m:val="→"/>
                        <m:vertJc m:val="bot"/>
                        <m:ctrlPr>
                          <a:rPr lang="en-US" sz="2400" b="0" i="1" smtClean="0">
                            <a:latin typeface="Cambria Math" panose="02040503050406030204" pitchFamily="18" charset="0"/>
                            <a:ea typeface="Tahoma" pitchFamily="34" charset="0"/>
                            <a:cs typeface="Times New Roman" panose="02020603050405020304" pitchFamily="18" charset="0"/>
                          </a:rPr>
                        </m:ctrlPr>
                      </m:groupChrPr>
                      <m:e>
                        <m:r>
                          <m:rPr>
                            <m:brk m:alnAt="2"/>
                          </m:rPr>
                          <a:rPr lang="en-US" sz="2400" b="0" i="1" smtClean="0">
                            <a:latin typeface="Cambria Math" panose="02040503050406030204" pitchFamily="18" charset="0"/>
                            <a:ea typeface="Tahoma" pitchFamily="34" charset="0"/>
                            <a:cs typeface="Times New Roman" panose="02020603050405020304" pitchFamily="18" charset="0"/>
                          </a:rPr>
                          <m:t>𝑘</m:t>
                        </m:r>
                      </m:e>
                    </m:groupChr>
                    <m:r>
                      <a:rPr lang="en-US" sz="2400" b="0" i="1" smtClean="0">
                        <a:latin typeface="Cambria Math" panose="02040503050406030204" pitchFamily="18" charset="0"/>
                        <a:ea typeface="Tahoma" pitchFamily="34" charset="0"/>
                        <a:cs typeface="Times New Roman" panose="02020603050405020304" pitchFamily="18" charset="0"/>
                      </a:rPr>
                      <m:t>𝐶</m:t>
                    </m:r>
                  </m:oMath>
                </a14:m>
                <a:endParaRPr lang="en-US" sz="2400" dirty="0">
                  <a:latin typeface="Times New Roman" panose="02020603050405020304" pitchFamily="18" charset="0"/>
                  <a:ea typeface="Tahoma" pitchFamily="34"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Additional information</a:t>
                </a:r>
                <a:endParaRPr lang="en-US" sz="2400" dirty="0">
                  <a:latin typeface="Times New Roman" panose="02020603050405020304" pitchFamily="18" charset="0"/>
                  <a:cs typeface="Times New Roman" panose="02020603050405020304" pitchFamily="18" charset="0"/>
                </a:endParaRPr>
              </a:p>
              <a:p>
                <a:pPr marL="0" indent="0">
                  <a:buNone/>
                </a:pPr>
                <a:r>
                  <a:rPr lang="en-US" dirty="0"/>
                  <a:t> </a:t>
                </a:r>
                <a:r>
                  <a:rPr lang="en-US" sz="2400" dirty="0" err="1">
                    <a:latin typeface="Times New Roman" panose="02020603050405020304" pitchFamily="18" charset="0"/>
                    <a:cs typeface="Times New Roman" panose="02020603050405020304" pitchFamily="18" charset="0"/>
                  </a:rPr>
                  <a:t>H</a:t>
                </a:r>
                <a:r>
                  <a:rPr lang="en-US" sz="2400" baseline="30000" dirty="0" err="1">
                    <a:latin typeface="Times New Roman" panose="02020603050405020304" pitchFamily="18" charset="0"/>
                    <a:cs typeface="Times New Roman" panose="02020603050405020304" pitchFamily="18" charset="0"/>
                  </a:rPr>
                  <a:t>o</a:t>
                </a:r>
                <a:r>
                  <a:rPr lang="en-US" sz="2400" baseline="-25000" dirty="0" err="1">
                    <a:latin typeface="Times New Roman" panose="02020603050405020304" pitchFamily="18" charset="0"/>
                    <a:cs typeface="Times New Roman" panose="02020603050405020304" pitchFamily="18" charset="0"/>
                  </a:rPr>
                  <a:t>A</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(298K) = 20 kJ/mol; </a:t>
                </a:r>
                <a:r>
                  <a:rPr lang="en-US" sz="2400" dirty="0" err="1">
                    <a:latin typeface="Times New Roman" panose="02020603050405020304" pitchFamily="18" charset="0"/>
                    <a:cs typeface="Times New Roman" panose="02020603050405020304" pitchFamily="18" charset="0"/>
                  </a:rPr>
                  <a:t>H</a:t>
                </a:r>
                <a:r>
                  <a:rPr lang="en-US" sz="2400" baseline="30000" dirty="0" err="1">
                    <a:latin typeface="Times New Roman" panose="02020603050405020304" pitchFamily="18" charset="0"/>
                    <a:cs typeface="Times New Roman" panose="02020603050405020304" pitchFamily="18" charset="0"/>
                  </a:rPr>
                  <a:t>o</a:t>
                </a:r>
                <a:r>
                  <a:rPr lang="en-US" sz="2400" baseline="-25000" dirty="0" err="1">
                    <a:latin typeface="Times New Roman" panose="02020603050405020304" pitchFamily="18" charset="0"/>
                    <a:cs typeface="Times New Roman" panose="02020603050405020304" pitchFamily="18" charset="0"/>
                  </a:rPr>
                  <a:t>B</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(298K) = 15 kJ/mol; </a:t>
                </a:r>
                <a:r>
                  <a:rPr lang="en-US" sz="2400" dirty="0" err="1">
                    <a:latin typeface="Times New Roman" panose="02020603050405020304" pitchFamily="18" charset="0"/>
                    <a:cs typeface="Times New Roman" panose="02020603050405020304" pitchFamily="18" charset="0"/>
                  </a:rPr>
                  <a:t>H</a:t>
                </a:r>
                <a:r>
                  <a:rPr lang="en-US" sz="2400" baseline="30000" dirty="0" err="1">
                    <a:latin typeface="Times New Roman" panose="02020603050405020304" pitchFamily="18" charset="0"/>
                    <a:cs typeface="Times New Roman" panose="02020603050405020304" pitchFamily="18" charset="0"/>
                  </a:rPr>
                  <a:t>o</a:t>
                </a:r>
                <a:r>
                  <a:rPr lang="en-US" sz="2400" baseline="-25000"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(298K) = 41 kJ/mol;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pA</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pB</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0.15 kJ/mol K;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pC</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0.35 kJ/mol K; k</a:t>
                </a:r>
                <a:r>
                  <a:rPr lang="en-US" sz="2400" baseline="-25000" dirty="0">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 0.01 L/mol.min at 400K; E=250 J/mol; R=8.314 J/ </a:t>
                </a:r>
                <a:r>
                  <a:rPr lang="en-US" sz="2400" dirty="0" err="1">
                    <a:latin typeface="Times New Roman" panose="02020603050405020304" pitchFamily="18" charset="0"/>
                    <a:cs typeface="Times New Roman" panose="02020603050405020304" pitchFamily="18" charset="0"/>
                  </a:rPr>
                  <a:t>mol.K</a:t>
                </a:r>
                <a:endParaRPr lang="en-US" sz="2400" dirty="0">
                  <a:latin typeface="Times New Roman" panose="02020603050405020304" pitchFamily="18" charset="0"/>
                  <a:cs typeface="Times New Roman" panose="02020603050405020304" pitchFamily="18" charset="0"/>
                </a:endParaRPr>
              </a:p>
              <a:p>
                <a:pPr marL="82296" indent="0" algn="just">
                  <a:buNone/>
                </a:pPr>
                <a:endParaRPr lang="en-US" sz="2400" dirty="0">
                  <a:latin typeface="Times New Roman" panose="02020603050405020304" pitchFamily="18" charset="0"/>
                  <a:cs typeface="Times New Roman" panose="02020603050405020304" pitchFamily="18" charset="0"/>
                </a:endParaRPr>
              </a:p>
              <a:p>
                <a:pPr marL="82296"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A18E2E2-3271-D700-6C0B-267F01719B52}"/>
                  </a:ext>
                </a:extLst>
              </p:cNvPr>
              <p:cNvSpPr>
                <a:spLocks noGrp="1" noRot="1" noChangeAspect="1" noMove="1" noResize="1" noEditPoints="1" noAdjustHandles="1" noChangeArrowheads="1" noChangeShapeType="1" noTextEdit="1"/>
              </p:cNvSpPr>
              <p:nvPr>
                <p:ph idx="1"/>
              </p:nvPr>
            </p:nvSpPr>
            <p:spPr>
              <a:xfrm>
                <a:off x="168965" y="502773"/>
                <a:ext cx="11777870" cy="5623392"/>
              </a:xfrm>
              <a:blipFill>
                <a:blip r:embed="rId2"/>
                <a:stretch>
                  <a:fillRect l="-828" t="-867" r="-776"/>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F2034BE6-4723-20E6-D1E0-8FD35F717125}"/>
              </a:ext>
            </a:extLst>
          </p:cNvPr>
          <p:cNvSpPr>
            <a:spLocks noGrp="1"/>
          </p:cNvSpPr>
          <p:nvPr>
            <p:ph type="sldNum" sz="quarter" idx="12"/>
          </p:nvPr>
        </p:nvSpPr>
        <p:spPr/>
        <p:txBody>
          <a:bodyPr/>
          <a:lstStyle/>
          <a:p>
            <a:fld id="{919B44EC-D1D5-489E-90E0-E768BB02DA9D}" type="slidenum">
              <a:rPr lang="en-US" smtClean="0"/>
              <a:t>41</a:t>
            </a:fld>
            <a:endParaRPr lang="en-US"/>
          </a:p>
        </p:txBody>
      </p:sp>
      <p:cxnSp>
        <p:nvCxnSpPr>
          <p:cNvPr id="5" name="Straight Connector 4">
            <a:extLst>
              <a:ext uri="{FF2B5EF4-FFF2-40B4-BE49-F238E27FC236}">
                <a16:creationId xmlns:a16="http://schemas.microsoft.com/office/drawing/2014/main" id="{ED8AC05E-8659-74A6-8002-5A705434E472}"/>
              </a:ext>
            </a:extLst>
          </p:cNvPr>
          <p:cNvCxnSpPr>
            <a:cxnSpLocks/>
          </p:cNvCxnSpPr>
          <p:nvPr/>
        </p:nvCxnSpPr>
        <p:spPr>
          <a:xfrm>
            <a:off x="-69574" y="545842"/>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D97F4DA-74CB-6FA1-20CC-276CE19118C7}"/>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1CED80A1-6226-B33C-3625-63ACFD4A8972}"/>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120805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ECF10-6A4B-570E-FD80-81F15A3A59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6DEDA2-C40E-6119-8551-DCE344034915}"/>
              </a:ext>
            </a:extLst>
          </p:cNvPr>
          <p:cNvSpPr>
            <a:spLocks noGrp="1"/>
          </p:cNvSpPr>
          <p:nvPr>
            <p:ph type="title"/>
          </p:nvPr>
        </p:nvSpPr>
        <p:spPr>
          <a:xfrm>
            <a:off x="609600" y="136524"/>
            <a:ext cx="8128000" cy="291892"/>
          </a:xfrm>
        </p:spPr>
        <p:txBody>
          <a:bodyPr>
            <a:normAutofit fontScale="90000"/>
          </a:bodyPr>
          <a:lstStyle/>
          <a:p>
            <a:pPr algn="just"/>
            <a:r>
              <a:rPr lang="en-US" sz="3100" b="1" dirty="0">
                <a:latin typeface="Times New Roman" panose="02020603050405020304" pitchFamily="18" charset="0"/>
                <a:cs typeface="Times New Roman" panose="02020603050405020304" pitchFamily="18" charset="0"/>
              </a:rPr>
              <a:t>Cont’d</a:t>
            </a:r>
            <a:endParaRPr lang="en-US" dirty="0"/>
          </a:p>
        </p:txBody>
      </p:sp>
      <p:sp>
        <p:nvSpPr>
          <p:cNvPr id="3" name="Content Placeholder 2">
            <a:extLst>
              <a:ext uri="{FF2B5EF4-FFF2-40B4-BE49-F238E27FC236}">
                <a16:creationId xmlns:a16="http://schemas.microsoft.com/office/drawing/2014/main" id="{2FAAF606-753A-C46E-4DD2-A96A50822D14}"/>
              </a:ext>
            </a:extLst>
          </p:cNvPr>
          <p:cNvSpPr>
            <a:spLocks noGrp="1"/>
          </p:cNvSpPr>
          <p:nvPr>
            <p:ph idx="1"/>
          </p:nvPr>
        </p:nvSpPr>
        <p:spPr>
          <a:xfrm>
            <a:off x="168965" y="502773"/>
            <a:ext cx="11777870" cy="5623392"/>
          </a:xfrm>
        </p:spPr>
        <p:txBody>
          <a:bodyPr>
            <a:normAutofit/>
          </a:bodyPr>
          <a:lstStyle/>
          <a:p>
            <a:pPr marL="82296" indent="0" algn="just">
              <a:buNone/>
            </a:pPr>
            <a:r>
              <a:rPr lang="en-US" sz="2400" b="1" dirty="0">
                <a:latin typeface="Times New Roman" panose="02020603050405020304" pitchFamily="18" charset="0"/>
                <a:cs typeface="Times New Roman" panose="02020603050405020304" pitchFamily="18" charset="0"/>
              </a:rPr>
              <a:t>Given</a:t>
            </a:r>
            <a:r>
              <a:rPr lang="en-US" sz="2400" dirty="0">
                <a:latin typeface="Times New Roman" panose="02020603050405020304" pitchFamily="18" charset="0"/>
                <a:cs typeface="Times New Roman" panose="02020603050405020304" pitchFamily="18" charset="0"/>
              </a:rPr>
              <a:t>:</a:t>
            </a:r>
          </a:p>
          <a:p>
            <a:pPr marL="82296" indent="0" algn="just">
              <a:buNone/>
            </a:pPr>
            <a:r>
              <a:rPr lang="en-US" sz="2400" dirty="0">
                <a:latin typeface="Times New Roman" panose="02020603050405020304" pitchFamily="18" charset="0"/>
                <a:cs typeface="Times New Roman" panose="02020603050405020304" pitchFamily="18" charset="0"/>
              </a:rPr>
              <a:t> Elementary reaction, non-isothermal CSTR,</a:t>
            </a:r>
          </a:p>
          <a:p>
            <a:pPr marL="82296" indent="0" algn="just">
              <a:buNone/>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=10 mol/L,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=2 L/min, Q = 402 kJ/min, </a:t>
            </a:r>
          </a:p>
          <a:p>
            <a:pPr marL="82296" indent="0" algn="just">
              <a:buNone/>
            </a:pPr>
            <a:r>
              <a:rPr lang="en-US" sz="2400"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95% = 0.95, </a:t>
            </a:r>
            <a:r>
              <a:rPr lang="en-US" sz="2400" dirty="0" err="1">
                <a:latin typeface="Times New Roman" panose="02020603050405020304" pitchFamily="18" charset="0"/>
                <a:cs typeface="Times New Roman" panose="02020603050405020304" pitchFamily="18" charset="0"/>
              </a:rPr>
              <a:t>W</a:t>
            </a:r>
            <a:r>
              <a:rPr lang="en-US" sz="2400" baseline="-25000" dirty="0" err="1">
                <a:latin typeface="Times New Roman" panose="02020603050405020304" pitchFamily="18" charset="0"/>
                <a:cs typeface="Times New Roman" panose="02020603050405020304" pitchFamily="18" charset="0"/>
              </a:rPr>
              <a:t>s</a:t>
            </a:r>
            <a:r>
              <a:rPr lang="en-US" sz="2400" dirty="0">
                <a:latin typeface="Times New Roman" panose="02020603050405020304" pitchFamily="18" charset="0"/>
                <a:cs typeface="Times New Roman" panose="02020603050405020304" pitchFamily="18" charset="0"/>
              </a:rPr>
              <a:t>= 0</a:t>
            </a:r>
          </a:p>
          <a:p>
            <a:pPr marL="82296" indent="0" algn="just">
              <a:buNone/>
            </a:pP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Bo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Bo</a:t>
            </a:r>
            <a:r>
              <a:rPr lang="en-US" sz="2400" dirty="0">
                <a:latin typeface="Times New Roman" panose="02020603050405020304" pitchFamily="18" charset="0"/>
                <a:cs typeface="Times New Roman" panose="02020603050405020304" pitchFamily="18" charset="0"/>
              </a:rPr>
              <a:t> &amp; C</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C</a:t>
            </a:r>
            <a:r>
              <a:rPr lang="en-US" sz="2400" baseline="-25000" dirty="0">
                <a:latin typeface="Times New Roman" panose="02020603050405020304" pitchFamily="18" charset="0"/>
                <a:cs typeface="Times New Roman" panose="02020603050405020304" pitchFamily="18" charset="0"/>
              </a:rPr>
              <a:t>B</a:t>
            </a:r>
            <a:endParaRPr lang="en-US" sz="2400" b="1" dirty="0">
              <a:solidFill>
                <a:srgbClr val="002060"/>
              </a:solidFill>
              <a:latin typeface="Times New Roman" panose="02020603050405020304" pitchFamily="18" charset="0"/>
              <a:cs typeface="Times New Roman" panose="02020603050405020304" pitchFamily="18" charset="0"/>
            </a:endParaRPr>
          </a:p>
          <a:p>
            <a:pPr marL="82296" indent="0" algn="just">
              <a:buNone/>
            </a:pPr>
            <a:r>
              <a:rPr lang="en-US" sz="2400" b="1" dirty="0">
                <a:solidFill>
                  <a:srgbClr val="002060"/>
                </a:solidFill>
                <a:latin typeface="Times New Roman" panose="02020603050405020304" pitchFamily="18" charset="0"/>
                <a:cs typeface="Times New Roman" panose="02020603050405020304" pitchFamily="18" charset="0"/>
              </a:rPr>
              <a:t>The reaction is second order reaction.                        </a:t>
            </a:r>
          </a:p>
          <a:p>
            <a:pPr marL="82296" indent="0" algn="just">
              <a:buNone/>
            </a:pP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kC</a:t>
            </a:r>
            <a:r>
              <a:rPr lang="en-US" sz="2400" baseline="-25000" dirty="0" err="1">
                <a:latin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kC</a:t>
            </a:r>
            <a:r>
              <a:rPr lang="en-US" sz="2400" baseline="-25000" dirty="0">
                <a:latin typeface="Times New Roman" panose="02020603050405020304" pitchFamily="18" charset="0"/>
                <a:cs typeface="Times New Roman" panose="02020603050405020304" pitchFamily="18" charset="0"/>
              </a:rPr>
              <a:t>A</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kC</a:t>
            </a:r>
            <a:r>
              <a:rPr lang="en-US" sz="2400" baseline="-25000" dirty="0">
                <a:latin typeface="Times New Roman" panose="02020603050405020304" pitchFamily="18" charset="0"/>
                <a:cs typeface="Times New Roman" panose="02020603050405020304" pitchFamily="18" charset="0"/>
              </a:rPr>
              <a:t>Ao</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(1-X</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a:t>
            </a:r>
            <a:r>
              <a:rPr lang="en-US" sz="2400" baseline="30000" dirty="0">
                <a:latin typeface="Times New Roman" panose="02020603050405020304" pitchFamily="18" charset="0"/>
                <a:cs typeface="Times New Roman" panose="02020603050405020304" pitchFamily="18" charset="0"/>
              </a:rPr>
              <a:t>2</a:t>
            </a:r>
          </a:p>
          <a:p>
            <a:pPr marL="82296" indent="0" algn="just">
              <a:buNone/>
            </a:pPr>
            <a:endParaRPr lang="en-US" sz="2400" dirty="0">
              <a:latin typeface="Times New Roman" panose="02020603050405020304" pitchFamily="18" charset="0"/>
              <a:cs typeface="Times New Roman" panose="02020603050405020304" pitchFamily="18" charset="0"/>
            </a:endParaRPr>
          </a:p>
          <a:p>
            <a:pPr marL="82296" indent="0" algn="just">
              <a:buNone/>
            </a:pPr>
            <a:r>
              <a:rPr lang="en-US" sz="2400" dirty="0">
                <a:latin typeface="Times New Roman" panose="02020603050405020304" pitchFamily="18" charset="0"/>
                <a:cs typeface="Times New Roman" panose="02020603050405020304" pitchFamily="18" charset="0"/>
              </a:rPr>
              <a:t>Additional data are also given. </a:t>
            </a:r>
          </a:p>
          <a:p>
            <a:pPr marL="82296" indent="0" algn="just">
              <a:buNone/>
            </a:pPr>
            <a:r>
              <a:rPr lang="en-US" sz="2400" b="1" dirty="0">
                <a:latin typeface="Times New Roman" panose="02020603050405020304" pitchFamily="18" charset="0"/>
                <a:ea typeface="Tahoma" pitchFamily="34" charset="0"/>
                <a:cs typeface="Times New Roman" panose="02020603050405020304" pitchFamily="18" charset="0"/>
              </a:rPr>
              <a:t>Required:</a:t>
            </a:r>
          </a:p>
          <a:p>
            <a:pPr marL="82296" indent="0" algn="just">
              <a:buNone/>
            </a:pPr>
            <a:r>
              <a:rPr lang="en-US" sz="2400" dirty="0">
                <a:latin typeface="Times New Roman" panose="02020603050405020304" pitchFamily="18" charset="0"/>
                <a:ea typeface="Tahoma" pitchFamily="34" charset="0"/>
                <a:cs typeface="Times New Roman" panose="02020603050405020304" pitchFamily="18" charset="0"/>
              </a:rPr>
              <a:t>V=?</a:t>
            </a:r>
          </a:p>
        </p:txBody>
      </p:sp>
      <p:sp>
        <p:nvSpPr>
          <p:cNvPr id="4" name="Slide Number Placeholder 3">
            <a:extLst>
              <a:ext uri="{FF2B5EF4-FFF2-40B4-BE49-F238E27FC236}">
                <a16:creationId xmlns:a16="http://schemas.microsoft.com/office/drawing/2014/main" id="{78994CD0-42B4-C6AE-1371-BB981BF5C744}"/>
              </a:ext>
            </a:extLst>
          </p:cNvPr>
          <p:cNvSpPr>
            <a:spLocks noGrp="1"/>
          </p:cNvSpPr>
          <p:nvPr>
            <p:ph type="sldNum" sz="quarter" idx="12"/>
          </p:nvPr>
        </p:nvSpPr>
        <p:spPr/>
        <p:txBody>
          <a:bodyPr/>
          <a:lstStyle/>
          <a:p>
            <a:fld id="{919B44EC-D1D5-489E-90E0-E768BB02DA9D}" type="slidenum">
              <a:rPr lang="en-US" smtClean="0"/>
              <a:t>42</a:t>
            </a:fld>
            <a:endParaRPr lang="en-US"/>
          </a:p>
        </p:txBody>
      </p:sp>
      <p:cxnSp>
        <p:nvCxnSpPr>
          <p:cNvPr id="6" name="Straight Connector 5">
            <a:extLst>
              <a:ext uri="{FF2B5EF4-FFF2-40B4-BE49-F238E27FC236}">
                <a16:creationId xmlns:a16="http://schemas.microsoft.com/office/drawing/2014/main" id="{21E329B9-DCD2-95E9-161D-D35F708116D2}"/>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23387A15-6971-E44C-FE76-84168AE6672F}"/>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747D4962-FAAB-4BAA-2B66-41A0D2D1D792}"/>
              </a:ext>
            </a:extLst>
          </p:cNvPr>
          <p:cNvCxnSpPr>
            <a:cxnSpLocks/>
          </p:cNvCxnSpPr>
          <p:nvPr/>
        </p:nvCxnSpPr>
        <p:spPr>
          <a:xfrm>
            <a:off x="-69574" y="545842"/>
            <a:ext cx="12261574"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263452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8C753-7782-6872-2491-6EE3BECE8E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6432FB-5748-4BBB-6D40-A7E35EBFF5E5}"/>
              </a:ext>
            </a:extLst>
          </p:cNvPr>
          <p:cNvSpPr>
            <a:spLocks noGrp="1"/>
          </p:cNvSpPr>
          <p:nvPr>
            <p:ph type="title"/>
          </p:nvPr>
        </p:nvSpPr>
        <p:spPr>
          <a:xfrm>
            <a:off x="609600" y="136524"/>
            <a:ext cx="8128000" cy="291892"/>
          </a:xfrm>
        </p:spPr>
        <p:txBody>
          <a:bodyPr>
            <a:normAutofit fontScale="90000"/>
          </a:bodyPr>
          <a:lstStyle/>
          <a:p>
            <a:pPr algn="just"/>
            <a:r>
              <a:rPr lang="en-US" sz="3100" b="1" dirty="0">
                <a:latin typeface="Times New Roman" panose="02020603050405020304" pitchFamily="18" charset="0"/>
                <a:cs typeface="Times New Roman" panose="02020603050405020304" pitchFamily="18" charset="0"/>
              </a:rPr>
              <a:t>Cont’d</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8F87EE0-10B6-8BFD-041B-B3A1483C6C45}"/>
                  </a:ext>
                </a:extLst>
              </p:cNvPr>
              <p:cNvSpPr>
                <a:spLocks noGrp="1"/>
              </p:cNvSpPr>
              <p:nvPr>
                <p:ph idx="1"/>
              </p:nvPr>
            </p:nvSpPr>
            <p:spPr>
              <a:xfrm>
                <a:off x="168965" y="655983"/>
                <a:ext cx="11777870" cy="5470182"/>
              </a:xfrm>
            </p:spPr>
            <p:txBody>
              <a:bodyPr>
                <a:normAutofit lnSpcReduction="10000"/>
              </a:bodyPr>
              <a:lstStyle/>
              <a:p>
                <a:pPr marL="82296" indent="0" algn="just">
                  <a:buNone/>
                </a:pPr>
                <a:r>
                  <a:rPr lang="en-US" sz="2400" b="1" dirty="0">
                    <a:latin typeface="Times New Roman" panose="02020603050405020304" pitchFamily="18" charset="0"/>
                    <a:cs typeface="Times New Roman" panose="02020603050405020304" pitchFamily="18" charset="0"/>
                  </a:rPr>
                  <a:t>Solution:</a:t>
                </a:r>
              </a:p>
              <a:p>
                <a:pPr marL="82296" indent="0" algn="just">
                  <a:buNone/>
                </a:pPr>
                <a:r>
                  <a:rPr lang="en-US" sz="2400" dirty="0">
                    <a:latin typeface="Times New Roman" panose="02020603050405020304" pitchFamily="18" charset="0"/>
                    <a:cs typeface="Times New Roman" panose="02020603050405020304" pitchFamily="18" charset="0"/>
                  </a:rPr>
                  <a:t>Let’s determine the rate constant at the final temperature, T.</a:t>
                </a:r>
              </a:p>
              <a:p>
                <a:pPr marL="82296" indent="0" algn="just">
                  <a:buNone/>
                </a:pPr>
                <a:r>
                  <a:rPr lang="en-US" sz="2400" dirty="0">
                    <a:latin typeface="Times New Roman" panose="02020603050405020304" pitchFamily="18" charset="0"/>
                    <a:cs typeface="Times New Roman" panose="02020603050405020304" pitchFamily="18" charset="0"/>
                  </a:rPr>
                  <a:t>From Arrhenius relation: </a:t>
                </a:r>
                <a14:m>
                  <m:oMath xmlns:m="http://schemas.openxmlformats.org/officeDocument/2006/math">
                    <m:r>
                      <a:rPr lang="en-US" sz="2400" i="1">
                        <a:latin typeface="Cambria Math" panose="02040503050406030204" pitchFamily="18" charset="0"/>
                      </a:rPr>
                      <m:t>𝑘</m:t>
                    </m:r>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𝑘</m:t>
                        </m:r>
                      </m:e>
                      <m:sub>
                        <m:r>
                          <a:rPr lang="en-US" sz="2400" b="0" i="1" smtClean="0">
                            <a:latin typeface="Cambria Math" panose="02040503050406030204" pitchFamily="18" charset="0"/>
                          </a:rPr>
                          <m:t>1</m:t>
                        </m:r>
                      </m:sub>
                    </m:sSub>
                    <m:r>
                      <a:rPr lang="en-US" sz="2400" i="1">
                        <a:latin typeface="Cambria Math" panose="02040503050406030204" pitchFamily="18" charset="0"/>
                      </a:rPr>
                      <m:t> </m:t>
                    </m:r>
                    <m:r>
                      <m:rPr>
                        <m:sty m:val="p"/>
                      </m:rPr>
                      <a:rPr lang="en-US" sz="2400">
                        <a:latin typeface="Cambria Math" panose="02040503050406030204" pitchFamily="18" charset="0"/>
                      </a:rPr>
                      <m:t>exp</m:t>
                    </m:r>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𝐸</m:t>
                        </m:r>
                      </m:num>
                      <m:den>
                        <m:r>
                          <a:rPr lang="en-US" sz="2400" i="1">
                            <a:latin typeface="Cambria Math" panose="02040503050406030204" pitchFamily="18" charset="0"/>
                          </a:rPr>
                          <m:t>𝑅</m:t>
                        </m:r>
                      </m:den>
                    </m:f>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1</m:t>
                            </m:r>
                          </m:num>
                          <m:den>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b="0" i="1" smtClean="0">
                                    <a:latin typeface="Cambria Math" panose="02040503050406030204" pitchFamily="18" charset="0"/>
                                  </a:rPr>
                                  <m:t>1</m:t>
                                </m:r>
                              </m:sub>
                            </m:sSub>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1</m:t>
                            </m:r>
                          </m:num>
                          <m:den>
                            <m:r>
                              <a:rPr lang="en-US" sz="2400" i="1">
                                <a:latin typeface="Cambria Math" panose="02040503050406030204" pitchFamily="18" charset="0"/>
                              </a:rPr>
                              <m:t>𝑇</m:t>
                            </m:r>
                          </m:den>
                        </m:f>
                      </m:e>
                    </m:d>
                    <m:r>
                      <a:rPr lang="en-US" sz="2400" i="1">
                        <a:latin typeface="Cambria Math" panose="02040503050406030204" pitchFamily="18" charset="0"/>
                      </a:rPr>
                      <m:t>]</m:t>
                    </m:r>
                  </m:oMath>
                </a14:m>
                <a:endParaRPr lang="en-US" sz="2400" dirty="0">
                  <a:latin typeface="Times New Roman" panose="02020603050405020304" pitchFamily="18" charset="0"/>
                  <a:cs typeface="Times New Roman" panose="02020603050405020304" pitchFamily="18" charset="0"/>
                </a:endParaRPr>
              </a:p>
              <a:p>
                <a:pPr marL="82296" indent="0" algn="just">
                  <a:buNone/>
                </a:pPr>
                <a14:m>
                  <m:oMath xmlns:m="http://schemas.openxmlformats.org/officeDocument/2006/math">
                    <m:r>
                      <a:rPr lang="en-US" sz="2400" i="1">
                        <a:latin typeface="Cambria Math" panose="02040503050406030204" pitchFamily="18" charset="0"/>
                      </a:rPr>
                      <m:t>𝑘</m:t>
                    </m:r>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𝑘</m:t>
                        </m:r>
                      </m:e>
                      <m:sub>
                        <m:r>
                          <a:rPr lang="en-US" sz="2400" i="1">
                            <a:latin typeface="Cambria Math" panose="02040503050406030204" pitchFamily="18" charset="0"/>
                          </a:rPr>
                          <m:t>1</m:t>
                        </m:r>
                      </m:sub>
                    </m:sSub>
                    <m:r>
                      <a:rPr lang="en-US" sz="2400" i="1">
                        <a:latin typeface="Cambria Math" panose="02040503050406030204" pitchFamily="18" charset="0"/>
                      </a:rPr>
                      <m:t> </m:t>
                    </m:r>
                    <m:r>
                      <m:rPr>
                        <m:sty m:val="p"/>
                      </m:rPr>
                      <a:rPr lang="en-US" sz="2400">
                        <a:latin typeface="Cambria Math" panose="02040503050406030204" pitchFamily="18" charset="0"/>
                      </a:rPr>
                      <m:t>exp</m:t>
                    </m:r>
                    <m:d>
                      <m:dPr>
                        <m:begChr m:val="["/>
                        <m:endChr m:val="]"/>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𝐸</m:t>
                            </m:r>
                          </m:num>
                          <m:den>
                            <m:r>
                              <a:rPr lang="en-US" sz="2400" i="1">
                                <a:latin typeface="Cambria Math" panose="02040503050406030204" pitchFamily="18" charset="0"/>
                              </a:rPr>
                              <m:t>𝑅</m:t>
                            </m:r>
                          </m:den>
                        </m:f>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1</m:t>
                                </m:r>
                              </m:num>
                              <m:den>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1</m:t>
                                    </m:r>
                                  </m:sub>
                                </m:sSub>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1</m:t>
                                </m:r>
                              </m:num>
                              <m:den>
                                <m:r>
                                  <a:rPr lang="en-US" sz="2400" i="1">
                                    <a:latin typeface="Cambria Math" panose="02040503050406030204" pitchFamily="18" charset="0"/>
                                  </a:rPr>
                                  <m:t>𝑇</m:t>
                                </m:r>
                              </m:den>
                            </m:f>
                          </m:e>
                        </m:d>
                      </m:e>
                    </m:d>
                    <m:r>
                      <a:rPr lang="en-US" sz="2400" b="0" i="1" smtClean="0">
                        <a:latin typeface="Cambria Math" panose="02040503050406030204" pitchFamily="18" charset="0"/>
                      </a:rPr>
                      <m:t>=</m:t>
                    </m:r>
                  </m:oMath>
                </a14:m>
                <a:r>
                  <a:rPr lang="en-US" sz="2400" dirty="0"/>
                  <a:t> </a:t>
                </a:r>
                <a14:m>
                  <m:oMath xmlns:m="http://schemas.openxmlformats.org/officeDocument/2006/math">
                    <m:r>
                      <a:rPr lang="en-US" sz="2400" b="0" i="1" smtClean="0">
                        <a:latin typeface="Cambria Math" panose="02040503050406030204" pitchFamily="18" charset="0"/>
                      </a:rPr>
                      <m:t>0.01</m:t>
                    </m:r>
                    <m:r>
                      <m:rPr>
                        <m:sty m:val="p"/>
                      </m:rPr>
                      <a:rPr lang="en-US" sz="2400">
                        <a:latin typeface="Cambria Math" panose="02040503050406030204" pitchFamily="18" charset="0"/>
                      </a:rPr>
                      <m:t>exp</m:t>
                    </m:r>
                    <m:d>
                      <m:dPr>
                        <m:begChr m:val="["/>
                        <m:endChr m:val="]"/>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b="0" i="1" smtClean="0">
                                <a:latin typeface="Cambria Math" panose="02040503050406030204" pitchFamily="18" charset="0"/>
                              </a:rPr>
                              <m:t>250</m:t>
                            </m:r>
                          </m:num>
                          <m:den>
                            <m:r>
                              <a:rPr lang="en-US" sz="2400" b="0" i="1" smtClean="0">
                                <a:latin typeface="Cambria Math" panose="02040503050406030204" pitchFamily="18" charset="0"/>
                              </a:rPr>
                              <m:t>8.314</m:t>
                            </m:r>
                          </m:den>
                        </m:f>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1</m:t>
                                </m:r>
                              </m:num>
                              <m:den>
                                <m:r>
                                  <a:rPr lang="en-US" sz="2400" b="0" i="1" smtClean="0">
                                    <a:latin typeface="Cambria Math" panose="02040503050406030204" pitchFamily="18" charset="0"/>
                                  </a:rPr>
                                  <m:t>400</m:t>
                                </m:r>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1</m:t>
                                </m:r>
                              </m:num>
                              <m:den>
                                <m:r>
                                  <a:rPr lang="en-US" sz="2400" b="0" i="1" smtClean="0">
                                    <a:latin typeface="Cambria Math" panose="02040503050406030204" pitchFamily="18" charset="0"/>
                                  </a:rPr>
                                  <m:t>450</m:t>
                                </m:r>
                              </m:den>
                            </m:f>
                          </m:e>
                        </m:d>
                      </m:e>
                    </m:d>
                    <m:r>
                      <a:rPr lang="en-US" sz="2400" b="0" i="1" smtClean="0">
                        <a:latin typeface="Cambria Math" panose="02040503050406030204" pitchFamily="18" charset="0"/>
                      </a:rPr>
                      <m:t>=</m:t>
                    </m:r>
                    <m:r>
                      <a:rPr lang="en-US" sz="2400" b="1" i="1" smtClean="0">
                        <a:latin typeface="Cambria Math" panose="02040503050406030204" pitchFamily="18" charset="0"/>
                      </a:rPr>
                      <m:t>𝟎</m:t>
                    </m:r>
                    <m:r>
                      <a:rPr lang="en-US" sz="2400" b="1" i="1" smtClean="0">
                        <a:latin typeface="Cambria Math" panose="02040503050406030204" pitchFamily="18" charset="0"/>
                      </a:rPr>
                      <m:t>.</m:t>
                    </m:r>
                    <m:r>
                      <a:rPr lang="en-US" sz="2400" b="1" i="1" smtClean="0">
                        <a:latin typeface="Cambria Math" panose="02040503050406030204" pitchFamily="18" charset="0"/>
                      </a:rPr>
                      <m:t>𝟎𝟏</m:t>
                    </m:r>
                  </m:oMath>
                </a14:m>
                <a:r>
                  <a:rPr lang="en-US" sz="2400" b="1" dirty="0">
                    <a:latin typeface="Times New Roman" panose="02020603050405020304" pitchFamily="18" charset="0"/>
                    <a:cs typeface="Times New Roman" panose="02020603050405020304" pitchFamily="18" charset="0"/>
                  </a:rPr>
                  <a:t>L/mol.min</a:t>
                </a:r>
              </a:p>
              <a:p>
                <a:pPr marL="82296" indent="0" algn="just">
                  <a:buNone/>
                </a:pPr>
                <a:r>
                  <a:rPr lang="en-US" sz="2400" dirty="0">
                    <a:latin typeface="Times New Roman" panose="02020603050405020304" pitchFamily="18" charset="0"/>
                    <a:cs typeface="Times New Roman" panose="02020603050405020304" pitchFamily="18" charset="0"/>
                  </a:rPr>
                  <a:t>This shows that the rate constant is remains the same within temperature change of 50K.</a:t>
                </a:r>
              </a:p>
              <a:p>
                <a:pPr marL="82296" indent="0" algn="just">
                  <a:buNone/>
                </a:pP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kC</a:t>
                </a:r>
                <a:r>
                  <a:rPr lang="en-US" sz="2400" baseline="-25000" dirty="0" err="1">
                    <a:latin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kC</a:t>
                </a:r>
                <a:r>
                  <a:rPr lang="en-US" sz="2400" baseline="-25000" dirty="0">
                    <a:latin typeface="Times New Roman" panose="02020603050405020304" pitchFamily="18" charset="0"/>
                    <a:cs typeface="Times New Roman" panose="02020603050405020304" pitchFamily="18" charset="0"/>
                  </a:rPr>
                  <a:t>A</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kC</a:t>
                </a:r>
                <a:r>
                  <a:rPr lang="en-US" sz="2400" baseline="-25000" dirty="0">
                    <a:latin typeface="Times New Roman" panose="02020603050405020304" pitchFamily="18" charset="0"/>
                    <a:cs typeface="Times New Roman" panose="02020603050405020304" pitchFamily="18" charset="0"/>
                  </a:rPr>
                  <a:t>Ao</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(1-X</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a:t>
                </a:r>
                <a:r>
                  <a:rPr lang="en-US" sz="2400" baseline="30000" dirty="0">
                    <a:latin typeface="Times New Roman" panose="02020603050405020304" pitchFamily="18" charset="0"/>
                    <a:cs typeface="Times New Roman" panose="02020603050405020304" pitchFamily="18" charset="0"/>
                  </a:rPr>
                  <a:t>2</a:t>
                </a:r>
              </a:p>
              <a:p>
                <a:pPr marL="82296" indent="0" algn="just">
                  <a:buNone/>
                </a:pP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kC</a:t>
                </a:r>
                <a:r>
                  <a:rPr lang="en-US" sz="2400" baseline="-25000" dirty="0">
                    <a:latin typeface="Times New Roman" panose="02020603050405020304" pitchFamily="18" charset="0"/>
                    <a:cs typeface="Times New Roman" panose="02020603050405020304" pitchFamily="18" charset="0"/>
                  </a:rPr>
                  <a:t>Ao</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(1-X</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0.01*10*10(1-0.95)</a:t>
                </a:r>
                <a:r>
                  <a:rPr lang="en-US" sz="2400" baseline="30000" dirty="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2.5x10</a:t>
                </a:r>
                <a:r>
                  <a:rPr lang="en-US" sz="2400" b="1"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mol/L. min</a:t>
                </a:r>
              </a:p>
              <a:p>
                <a:pPr marL="82296" indent="0" algn="just">
                  <a:buNone/>
                </a:pPr>
                <a:r>
                  <a:rPr lang="en-US" sz="2400" dirty="0">
                    <a:latin typeface="Times New Roman" panose="02020603050405020304" pitchFamily="18" charset="0"/>
                    <a:cs typeface="Times New Roman" panose="02020603050405020304" pitchFamily="18" charset="0"/>
                  </a:rPr>
                  <a:t>The change in heat of reaction is given in equation (8.56).</a:t>
                </a:r>
              </a:p>
              <a:p>
                <a:pPr marL="82296" indent="0" algn="just">
                  <a:buNone/>
                </a:pPr>
                <a14:m>
                  <m:oMathPara xmlns:m="http://schemas.openxmlformats.org/officeDocument/2006/math">
                    <m:oMathParaPr>
                      <m:jc m:val="left"/>
                    </m:oMathParaPr>
                    <m:oMath xmlns:m="http://schemas.openxmlformats.org/officeDocument/2006/math">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m:t>
                          </m:r>
                          <m:r>
                            <a:rPr lang="en-US" sz="2400" b="1" i="1">
                              <a:solidFill>
                                <a:srgbClr val="0070C0"/>
                              </a:solidFill>
                              <a:latin typeface="Cambria Math"/>
                            </a:rPr>
                            <m:t>𝑯</m:t>
                          </m:r>
                        </m:e>
                        <m:sub>
                          <m:r>
                            <a:rPr lang="en-US" sz="2400" b="1" i="1">
                              <a:solidFill>
                                <a:srgbClr val="0070C0"/>
                              </a:solidFill>
                              <a:latin typeface="Cambria Math"/>
                            </a:rPr>
                            <m:t>𝑹𝒙</m:t>
                          </m:r>
                        </m:sub>
                      </m:sSub>
                      <m:d>
                        <m:dPr>
                          <m:ctrlPr>
                            <a:rPr lang="en-US" sz="2400" b="1" i="1">
                              <a:solidFill>
                                <a:srgbClr val="0070C0"/>
                              </a:solidFill>
                              <a:latin typeface="Cambria Math" panose="02040503050406030204" pitchFamily="18" charset="0"/>
                            </a:rPr>
                          </m:ctrlPr>
                        </m:dPr>
                        <m:e>
                          <m:r>
                            <a:rPr lang="en-US" sz="2400" b="1" i="1">
                              <a:solidFill>
                                <a:srgbClr val="0070C0"/>
                              </a:solidFill>
                              <a:latin typeface="Cambria Math"/>
                            </a:rPr>
                            <m:t>𝑻</m:t>
                          </m:r>
                        </m:e>
                      </m:d>
                      <m:r>
                        <a:rPr lang="en-US" sz="2400" b="1" i="1">
                          <a:solidFill>
                            <a:srgbClr val="0070C0"/>
                          </a:solidFill>
                          <a:latin typeface="Cambria Math" panose="02040503050406030204" pitchFamily="18" charset="0"/>
                        </a:rPr>
                        <m:t>=</m:t>
                      </m:r>
                      <m:nary>
                        <m:naryPr>
                          <m:chr m:val="∑"/>
                          <m:subHide m:val="on"/>
                          <m:supHide m:val="on"/>
                          <m:ctrlPr>
                            <a:rPr lang="en-US" sz="2400" b="1" i="1">
                              <a:solidFill>
                                <a:srgbClr val="0070C0"/>
                              </a:solidFill>
                              <a:latin typeface="Cambria Math" panose="02040503050406030204" pitchFamily="18" charset="0"/>
                            </a:rPr>
                          </m:ctrlPr>
                        </m:naryPr>
                        <m:sub/>
                        <m:sup/>
                        <m:e>
                          <m:sSub>
                            <m:sSubPr>
                              <m:ctrlPr>
                                <a:rPr lang="en-US" sz="2400" b="1" i="1">
                                  <a:solidFill>
                                    <a:srgbClr val="0070C0"/>
                                  </a:solidFill>
                                  <a:latin typeface="Cambria Math" panose="02040503050406030204" pitchFamily="18" charset="0"/>
                                </a:rPr>
                              </m:ctrlPr>
                            </m:sSubPr>
                            <m:e>
                              <m:r>
                                <m:rPr>
                                  <m:nor/>
                                </m:rPr>
                                <a:rPr lang="en-US" sz="2400" b="1" dirty="0">
                                  <a:solidFill>
                                    <a:srgbClr val="0070C0"/>
                                  </a:solidFill>
                                  <a:latin typeface="Times New Roman" panose="02020603050405020304" pitchFamily="18" charset="0"/>
                                  <a:ea typeface="Cambria Math"/>
                                  <a:cs typeface="Times New Roman" panose="02020603050405020304" pitchFamily="18" charset="0"/>
                                </a:rPr>
                                <m:t>𝜈</m:t>
                              </m:r>
                            </m:e>
                            <m:sub>
                              <m:r>
                                <a:rPr lang="en-US" sz="2400" b="1" i="1">
                                  <a:solidFill>
                                    <a:srgbClr val="0070C0"/>
                                  </a:solidFill>
                                  <a:latin typeface="Cambria Math"/>
                                </a:rPr>
                                <m:t>𝒊</m:t>
                              </m:r>
                            </m:sub>
                          </m:sSub>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𝑯</m:t>
                              </m:r>
                            </m:e>
                            <m:sub>
                              <m:r>
                                <a:rPr lang="en-US" sz="2400" b="1" i="1">
                                  <a:solidFill>
                                    <a:srgbClr val="0070C0"/>
                                  </a:solidFill>
                                  <a:latin typeface="Cambria Math"/>
                                </a:rPr>
                                <m:t>𝒊</m:t>
                              </m:r>
                            </m:sub>
                          </m:sSub>
                          <m:r>
                            <m:rPr>
                              <m:nor/>
                            </m:rPr>
                            <a:rPr lang="en-US" sz="2400" b="1" dirty="0">
                              <a:solidFill>
                                <a:srgbClr val="0070C0"/>
                              </a:solidFill>
                              <a:latin typeface="Times New Roman" panose="02020603050405020304" pitchFamily="18" charset="0"/>
                              <a:cs typeface="Times New Roman" panose="02020603050405020304" pitchFamily="18" charset="0"/>
                            </a:rPr>
                            <m:t> </m:t>
                          </m:r>
                        </m:e>
                      </m:nary>
                      <m:r>
                        <a:rPr lang="en-US" sz="2400" b="1" i="1" dirty="0">
                          <a:solidFill>
                            <a:srgbClr val="0070C0"/>
                          </a:solidFill>
                          <a:latin typeface="Cambria Math"/>
                        </a:rPr>
                        <m:t>=</m:t>
                      </m:r>
                      <m:sSub>
                        <m:sSubPr>
                          <m:ctrlPr>
                            <a:rPr lang="en-US" sz="2400" b="1" i="1">
                              <a:solidFill>
                                <a:srgbClr val="0070C0"/>
                              </a:solidFill>
                              <a:latin typeface="Cambria Math" panose="02040503050406030204" pitchFamily="18" charset="0"/>
                            </a:rPr>
                          </m:ctrlPr>
                        </m:sSubPr>
                        <m:e>
                          <m:sSup>
                            <m:sSupPr>
                              <m:ctrlPr>
                                <a:rPr lang="en-US" sz="2400" b="1" i="1">
                                  <a:solidFill>
                                    <a:srgbClr val="0070C0"/>
                                  </a:solidFill>
                                  <a:latin typeface="Cambria Math" panose="02040503050406030204" pitchFamily="18" charset="0"/>
                                </a:rPr>
                              </m:ctrlPr>
                            </m:sSupPr>
                            <m:e>
                              <m:r>
                                <a:rPr lang="en-US" sz="2400" b="1" i="1">
                                  <a:solidFill>
                                    <a:srgbClr val="0070C0"/>
                                  </a:solidFill>
                                  <a:latin typeface="Cambria Math"/>
                                  <a:ea typeface="Cambria Math"/>
                                </a:rPr>
                                <m:t>∆</m:t>
                              </m:r>
                              <m:r>
                                <a:rPr lang="en-US" sz="2400" b="1" i="1">
                                  <a:solidFill>
                                    <a:srgbClr val="0070C0"/>
                                  </a:solidFill>
                                  <a:latin typeface="Cambria Math"/>
                                  <a:ea typeface="Cambria Math"/>
                                </a:rPr>
                                <m:t>𝑯</m:t>
                              </m:r>
                            </m:e>
                            <m:sup>
                              <m:r>
                                <a:rPr lang="en-US" sz="2400" b="1" i="1">
                                  <a:solidFill>
                                    <a:srgbClr val="0070C0"/>
                                  </a:solidFill>
                                  <a:latin typeface="Cambria Math"/>
                                </a:rPr>
                                <m:t>𝟎</m:t>
                              </m:r>
                            </m:sup>
                          </m:sSup>
                        </m:e>
                        <m:sub>
                          <m:r>
                            <a:rPr lang="en-US" sz="2400" b="1" i="1">
                              <a:solidFill>
                                <a:srgbClr val="0070C0"/>
                              </a:solidFill>
                              <a:latin typeface="Cambria Math"/>
                            </a:rPr>
                            <m:t>𝑹𝒙</m:t>
                          </m:r>
                        </m:sub>
                      </m:sSub>
                      <m:d>
                        <m:dPr>
                          <m:ctrlPr>
                            <a:rPr lang="en-US" sz="2400" b="1" i="1">
                              <a:solidFill>
                                <a:srgbClr val="0070C0"/>
                              </a:solidFill>
                              <a:latin typeface="Cambria Math" panose="02040503050406030204" pitchFamily="18" charset="0"/>
                            </a:rPr>
                          </m:ctrlPr>
                        </m:dPr>
                        <m:e>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𝑻</m:t>
                              </m:r>
                            </m:e>
                            <m:sub>
                              <m:r>
                                <a:rPr lang="en-US" sz="2400" b="1" i="1">
                                  <a:solidFill>
                                    <a:srgbClr val="0070C0"/>
                                  </a:solidFill>
                                  <a:latin typeface="Cambria Math"/>
                                </a:rPr>
                                <m:t>𝑹</m:t>
                              </m:r>
                            </m:sub>
                          </m:sSub>
                        </m:e>
                      </m:d>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ea typeface="Cambria Math"/>
                            </a:rPr>
                            <m:t>∆</m:t>
                          </m:r>
                          <m:r>
                            <a:rPr lang="en-US" sz="2400" b="1" i="1">
                              <a:solidFill>
                                <a:srgbClr val="0070C0"/>
                              </a:solidFill>
                              <a:latin typeface="Cambria Math"/>
                              <a:ea typeface="Cambria Math"/>
                            </a:rPr>
                            <m:t>𝑪</m:t>
                          </m:r>
                        </m:e>
                        <m:sub>
                          <m:r>
                            <a:rPr lang="en-US" sz="2400" b="1" i="1">
                              <a:solidFill>
                                <a:srgbClr val="0070C0"/>
                              </a:solidFill>
                              <a:latin typeface="Cambria Math"/>
                            </a:rPr>
                            <m:t>𝑷</m:t>
                          </m:r>
                        </m:sub>
                      </m:sSub>
                      <m:d>
                        <m:dPr>
                          <m:ctrlPr>
                            <a:rPr lang="en-US" sz="2400" b="1" i="1">
                              <a:solidFill>
                                <a:srgbClr val="0070C0"/>
                              </a:solidFill>
                              <a:latin typeface="Cambria Math" panose="02040503050406030204" pitchFamily="18" charset="0"/>
                            </a:rPr>
                          </m:ctrlPr>
                        </m:dPr>
                        <m:e>
                          <m:r>
                            <a:rPr lang="en-US" sz="2400" b="1" i="1">
                              <a:solidFill>
                                <a:srgbClr val="0070C0"/>
                              </a:solidFill>
                              <a:latin typeface="Cambria Math"/>
                            </a:rPr>
                            <m:t>𝑻</m:t>
                          </m:r>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𝑻</m:t>
                              </m:r>
                            </m:e>
                            <m:sub>
                              <m:r>
                                <a:rPr lang="en-US" sz="2400" b="1" i="1">
                                  <a:solidFill>
                                    <a:srgbClr val="0070C0"/>
                                  </a:solidFill>
                                  <a:latin typeface="Cambria Math"/>
                                </a:rPr>
                                <m:t>𝑹</m:t>
                              </m:r>
                            </m:sub>
                          </m:sSub>
                        </m:e>
                      </m:d>
                    </m:oMath>
                  </m:oMathPara>
                </a14:m>
                <a:endParaRPr lang="en-US" sz="2400" b="1" dirty="0">
                  <a:latin typeface="Times New Roman" panose="02020603050405020304" pitchFamily="18" charset="0"/>
                  <a:cs typeface="Times New Roman" panose="02020603050405020304" pitchFamily="18" charset="0"/>
                </a:endParaRPr>
              </a:p>
              <a:p>
                <a:pPr marL="82296" indent="0" algn="just">
                  <a:buNone/>
                </a:pPr>
                <a:r>
                  <a:rPr lang="en-US" sz="2400" b="1"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sym typeface="Symbol" panose="05050102010706020507" pitchFamily="18" charset="2"/>
                  </a:rPr>
                  <a:t>C</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p</a:t>
                </a:r>
                <a:r>
                  <a:rPr lang="en-US" sz="2400" dirty="0">
                    <a:latin typeface="Times New Roman" panose="02020603050405020304" pitchFamily="18" charset="0"/>
                    <a:cs typeface="Times New Roman" panose="02020603050405020304" pitchFamily="18" charset="0"/>
                    <a:sym typeface="Symbol" panose="05050102010706020507" pitchFamily="18" charset="2"/>
                  </a:rPr>
                  <a:t>= 0.35-0.15-0.15= 0.05 kJ/</a:t>
                </a:r>
                <a:r>
                  <a:rPr lang="en-US" sz="2400" dirty="0" err="1">
                    <a:latin typeface="Times New Roman" panose="02020603050405020304" pitchFamily="18" charset="0"/>
                    <a:cs typeface="Times New Roman" panose="02020603050405020304" pitchFamily="18" charset="0"/>
                    <a:sym typeface="Symbol" panose="05050102010706020507" pitchFamily="18" charset="2"/>
                  </a:rPr>
                  <a:t>mol.K</a:t>
                </a:r>
                <a:endParaRPr lang="en-US" sz="2400" dirty="0">
                  <a:latin typeface="Times New Roman" panose="02020603050405020304" pitchFamily="18" charset="0"/>
                  <a:cs typeface="Times New Roman" panose="02020603050405020304" pitchFamily="18" charset="0"/>
                </a:endParaRPr>
              </a:p>
              <a:p>
                <a:pPr marL="82296" indent="0" algn="just">
                  <a:buNone/>
                </a:pPr>
                <a14:m>
                  <m:oMath xmlns:m="http://schemas.openxmlformats.org/officeDocument/2006/math">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m:t>
                        </m:r>
                        <m:r>
                          <a:rPr lang="en-US" sz="2400" b="1" i="1">
                            <a:solidFill>
                              <a:srgbClr val="0070C0"/>
                            </a:solidFill>
                            <a:latin typeface="Cambria Math"/>
                          </a:rPr>
                          <m:t>𝑯</m:t>
                        </m:r>
                      </m:e>
                      <m:sub>
                        <m:r>
                          <a:rPr lang="en-US" sz="2400" b="1" i="1">
                            <a:solidFill>
                              <a:srgbClr val="0070C0"/>
                            </a:solidFill>
                            <a:latin typeface="Cambria Math"/>
                          </a:rPr>
                          <m:t>𝑹𝒙</m:t>
                        </m:r>
                      </m:sub>
                    </m:sSub>
                    <m:d>
                      <m:dPr>
                        <m:ctrlPr>
                          <a:rPr lang="en-US" sz="2400" b="1" i="1">
                            <a:solidFill>
                              <a:srgbClr val="0070C0"/>
                            </a:solidFill>
                            <a:latin typeface="Cambria Math" panose="02040503050406030204" pitchFamily="18" charset="0"/>
                          </a:rPr>
                        </m:ctrlPr>
                      </m:dPr>
                      <m:e>
                        <m:r>
                          <a:rPr lang="en-US" sz="2400" b="1" i="1">
                            <a:solidFill>
                              <a:srgbClr val="0070C0"/>
                            </a:solidFill>
                            <a:latin typeface="Cambria Math"/>
                          </a:rPr>
                          <m:t>𝑻</m:t>
                        </m:r>
                      </m:e>
                    </m:d>
                    <m:r>
                      <a:rPr lang="en-US" sz="2400" b="1" i="1" dirty="0">
                        <a:solidFill>
                          <a:srgbClr val="0070C0"/>
                        </a:solidFill>
                        <a:latin typeface="Cambria Math"/>
                      </a:rPr>
                      <m:t>=</m:t>
                    </m:r>
                    <m:r>
                      <a:rPr lang="en-US" sz="2400" b="1" i="0" dirty="0" smtClean="0">
                        <a:solidFill>
                          <a:srgbClr val="0070C0"/>
                        </a:solidFill>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41-20-15+ 0.05(450-298)=</a:t>
                </a:r>
                <a:r>
                  <a:rPr lang="en-US" sz="2400" b="1" dirty="0">
                    <a:latin typeface="Times New Roman" panose="02020603050405020304" pitchFamily="18" charset="0"/>
                    <a:cs typeface="Times New Roman" panose="02020603050405020304" pitchFamily="18" charset="0"/>
                  </a:rPr>
                  <a:t>13.6kJ/mol</a:t>
                </a:r>
              </a:p>
              <a:p>
                <a:pPr marL="82296" indent="0" algn="just">
                  <a:buNone/>
                </a:pPr>
                <a:endParaRPr lang="en-US" sz="2400" dirty="0">
                  <a:latin typeface="Times New Roman" panose="02020603050405020304" pitchFamily="18" charset="0"/>
                  <a:cs typeface="Times New Roman" panose="02020603050405020304" pitchFamily="18" charset="0"/>
                </a:endParaRPr>
              </a:p>
              <a:p>
                <a:pPr marL="82296" indent="0" algn="just">
                  <a:buNone/>
                </a:pPr>
                <a:endParaRPr lang="en-US" sz="2400" dirty="0">
                  <a:latin typeface="Times New Roman" panose="02020603050405020304" pitchFamily="18" charset="0"/>
                  <a:cs typeface="Times New Roman" panose="02020603050405020304" pitchFamily="18" charset="0"/>
                </a:endParaRPr>
              </a:p>
              <a:p>
                <a:pPr marL="82296"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8F87EE0-10B6-8BFD-041B-B3A1483C6C45}"/>
                  </a:ext>
                </a:extLst>
              </p:cNvPr>
              <p:cNvSpPr>
                <a:spLocks noGrp="1" noRot="1" noChangeAspect="1" noMove="1" noResize="1" noEditPoints="1" noAdjustHandles="1" noChangeArrowheads="1" noChangeShapeType="1" noTextEdit="1"/>
              </p:cNvSpPr>
              <p:nvPr>
                <p:ph idx="1"/>
              </p:nvPr>
            </p:nvSpPr>
            <p:spPr>
              <a:xfrm>
                <a:off x="168965" y="655983"/>
                <a:ext cx="11777870" cy="5470182"/>
              </a:xfrm>
              <a:blipFill>
                <a:blip r:embed="rId2"/>
                <a:stretch>
                  <a:fillRect l="-104" t="-1561" b="-1338"/>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8CD9F94E-6EA5-9596-9893-F184DAE06419}"/>
              </a:ext>
            </a:extLst>
          </p:cNvPr>
          <p:cNvSpPr>
            <a:spLocks noGrp="1"/>
          </p:cNvSpPr>
          <p:nvPr>
            <p:ph type="sldNum" sz="quarter" idx="12"/>
          </p:nvPr>
        </p:nvSpPr>
        <p:spPr/>
        <p:txBody>
          <a:bodyPr/>
          <a:lstStyle/>
          <a:p>
            <a:fld id="{919B44EC-D1D5-489E-90E0-E768BB02DA9D}" type="slidenum">
              <a:rPr lang="en-US" smtClean="0"/>
              <a:t>43</a:t>
            </a:fld>
            <a:endParaRPr lang="en-US"/>
          </a:p>
        </p:txBody>
      </p:sp>
      <p:cxnSp>
        <p:nvCxnSpPr>
          <p:cNvPr id="6" name="Straight Connector 5">
            <a:extLst>
              <a:ext uri="{FF2B5EF4-FFF2-40B4-BE49-F238E27FC236}">
                <a16:creationId xmlns:a16="http://schemas.microsoft.com/office/drawing/2014/main" id="{F62D4C24-9E8B-9D8A-63D2-BB76120438E5}"/>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64A3036D-606A-5D81-FDAB-E444B3E0B3D9}"/>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04679DE8-3124-DCEC-33FF-F0717D2AA1C1}"/>
              </a:ext>
            </a:extLst>
          </p:cNvPr>
          <p:cNvCxnSpPr>
            <a:cxnSpLocks/>
          </p:cNvCxnSpPr>
          <p:nvPr/>
        </p:nvCxnSpPr>
        <p:spPr>
          <a:xfrm>
            <a:off x="-69574" y="501963"/>
            <a:ext cx="12261574"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709865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1DB23-A708-BB1B-9CF8-DBBC25276F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4B5D8B-2AF3-D7A9-169E-327696359BCE}"/>
              </a:ext>
            </a:extLst>
          </p:cNvPr>
          <p:cNvSpPr>
            <a:spLocks noGrp="1"/>
          </p:cNvSpPr>
          <p:nvPr>
            <p:ph type="title"/>
          </p:nvPr>
        </p:nvSpPr>
        <p:spPr>
          <a:xfrm>
            <a:off x="609600" y="136524"/>
            <a:ext cx="8128000" cy="291892"/>
          </a:xfrm>
        </p:spPr>
        <p:txBody>
          <a:bodyPr>
            <a:normAutofit fontScale="90000"/>
          </a:bodyPr>
          <a:lstStyle/>
          <a:p>
            <a:pPr algn="just"/>
            <a:r>
              <a:rPr lang="en-US" sz="3100" b="1" dirty="0">
                <a:latin typeface="Times New Roman" panose="02020603050405020304" pitchFamily="18" charset="0"/>
                <a:cs typeface="Times New Roman" panose="02020603050405020304" pitchFamily="18" charset="0"/>
              </a:rPr>
              <a:t>Cont’d</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875AED1-8E23-3DAB-6DFB-BE14DCCC8B6A}"/>
                  </a:ext>
                </a:extLst>
              </p:cNvPr>
              <p:cNvSpPr>
                <a:spLocks noGrp="1"/>
              </p:cNvSpPr>
              <p:nvPr>
                <p:ph idx="1"/>
              </p:nvPr>
            </p:nvSpPr>
            <p:spPr>
              <a:xfrm>
                <a:off x="168965" y="502773"/>
                <a:ext cx="11777870" cy="5623392"/>
              </a:xfrm>
            </p:spPr>
            <p:txBody>
              <a:bodyPr>
                <a:normAutofit/>
              </a:bodyPr>
              <a:lstStyle/>
              <a:p>
                <a:pPr marL="82296" indent="0" algn="just">
                  <a:buNone/>
                </a:pPr>
                <a:r>
                  <a:rPr lang="en-US" sz="2400" dirty="0">
                    <a:latin typeface="Times New Roman" panose="02020603050405020304" pitchFamily="18" charset="0"/>
                    <a:cs typeface="Times New Roman" panose="02020603050405020304" pitchFamily="18" charset="0"/>
                  </a:rPr>
                  <a:t>For constant specific heat capacity, the volume of the non-isothermal CSTR is given in equation </a:t>
                </a:r>
                <a:r>
                  <a:rPr lang="en-US" sz="2400" b="1" dirty="0">
                    <a:latin typeface="Times New Roman" panose="02020603050405020304" pitchFamily="18" charset="0"/>
                    <a:cs typeface="Times New Roman" panose="02020603050405020304" pitchFamily="18" charset="0"/>
                  </a:rPr>
                  <a:t>(8.47).</a:t>
                </a:r>
              </a:p>
              <a:p>
                <a:pPr marL="82296" indent="0" algn="just">
                  <a:buNone/>
                </a:pPr>
                <a14:m>
                  <m:oMathPara xmlns:m="http://schemas.openxmlformats.org/officeDocument/2006/math">
                    <m:oMathParaPr>
                      <m:jc m:val="left"/>
                    </m:oMathParaPr>
                    <m:oMath xmlns:m="http://schemas.openxmlformats.org/officeDocument/2006/math">
                      <m:r>
                        <a:rPr lang="en-US" sz="2400" b="1" i="1">
                          <a:solidFill>
                            <a:srgbClr val="002060"/>
                          </a:solidFill>
                          <a:latin typeface="Cambria Math" panose="02040503050406030204" pitchFamily="18" charset="0"/>
                          <a:cs typeface="Times New Roman" panose="02020603050405020304" pitchFamily="18" charset="0"/>
                        </a:rPr>
                        <m:t>𝑽</m:t>
                      </m:r>
                      <m:r>
                        <a:rPr lang="en-US" sz="2400" b="1" i="1">
                          <a:solidFill>
                            <a:srgbClr val="002060"/>
                          </a:solidFill>
                          <a:latin typeface="Cambria Math" panose="02040503050406030204" pitchFamily="18" charset="0"/>
                          <a:cs typeface="Times New Roman" panose="02020603050405020304" pitchFamily="18" charset="0"/>
                        </a:rPr>
                        <m:t>=</m:t>
                      </m:r>
                      <m:f>
                        <m:fPr>
                          <m:ctrlPr>
                            <a:rPr lang="en-US" sz="2400" b="1" i="1">
                              <a:solidFill>
                                <a:srgbClr val="002060"/>
                              </a:solidFill>
                              <a:latin typeface="Cambria Math" panose="02040503050406030204" pitchFamily="18" charset="0"/>
                              <a:cs typeface="Times New Roman" panose="02020603050405020304" pitchFamily="18" charset="0"/>
                            </a:rPr>
                          </m:ctrlPr>
                        </m:fPr>
                        <m:num>
                          <m:acc>
                            <m:accPr>
                              <m:chr m:val="̇"/>
                              <m:ctrlPr>
                                <a:rPr lang="en-US" sz="2400" b="1" i="1">
                                  <a:solidFill>
                                    <a:srgbClr val="002060"/>
                                  </a:solidFill>
                                  <a:latin typeface="Cambria Math" panose="02040503050406030204" pitchFamily="18" charset="0"/>
                                </a:rPr>
                              </m:ctrlPr>
                            </m:accPr>
                            <m:e>
                              <m:r>
                                <a:rPr lang="en-US" sz="2400" b="1" i="1">
                                  <a:solidFill>
                                    <a:srgbClr val="002060"/>
                                  </a:solidFill>
                                  <a:latin typeface="Cambria Math"/>
                                </a:rPr>
                                <m:t>𝑸</m:t>
                              </m:r>
                            </m:e>
                          </m:acc>
                          <m:r>
                            <a:rPr lang="en-US" sz="2400" b="1" i="1">
                              <a:solidFill>
                                <a:srgbClr val="002060"/>
                              </a:solidFill>
                              <a:latin typeface="Cambria Math"/>
                            </a:rPr>
                            <m:t>−</m:t>
                          </m:r>
                          <m:sSub>
                            <m:sSubPr>
                              <m:ctrlPr>
                                <a:rPr lang="en-US" sz="2400" b="1" i="1">
                                  <a:solidFill>
                                    <a:srgbClr val="002060"/>
                                  </a:solidFill>
                                  <a:latin typeface="Cambria Math" panose="02040503050406030204" pitchFamily="18" charset="0"/>
                                </a:rPr>
                              </m:ctrlPr>
                            </m:sSubPr>
                            <m:e>
                              <m:acc>
                                <m:accPr>
                                  <m:chr m:val="̇"/>
                                  <m:ctrlPr>
                                    <a:rPr lang="en-US" sz="2400" b="1" i="1">
                                      <a:solidFill>
                                        <a:srgbClr val="002060"/>
                                      </a:solidFill>
                                      <a:latin typeface="Cambria Math" panose="02040503050406030204" pitchFamily="18" charset="0"/>
                                    </a:rPr>
                                  </m:ctrlPr>
                                </m:accPr>
                                <m:e>
                                  <m:r>
                                    <a:rPr lang="en-US" sz="2400" b="1" i="1">
                                      <a:solidFill>
                                        <a:srgbClr val="002060"/>
                                      </a:solidFill>
                                      <a:latin typeface="Cambria Math"/>
                                    </a:rPr>
                                    <m:t>𝑾</m:t>
                                  </m:r>
                                </m:e>
                              </m:acc>
                            </m:e>
                            <m:sub>
                              <m:r>
                                <a:rPr lang="en-US" sz="2400" b="1" i="1">
                                  <a:solidFill>
                                    <a:srgbClr val="002060"/>
                                  </a:solidFill>
                                  <a:latin typeface="Cambria Math"/>
                                </a:rPr>
                                <m:t>𝑺</m:t>
                              </m:r>
                            </m:sub>
                          </m:sSub>
                          <m:r>
                            <a:rPr lang="en-US" sz="2400" b="1" i="1">
                              <a:solidFill>
                                <a:srgbClr val="002060"/>
                              </a:solidFill>
                              <a:latin typeface="Cambria Math"/>
                            </a:rPr>
                            <m:t>−</m:t>
                          </m:r>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𝑭</m:t>
                              </m:r>
                            </m:e>
                            <m:sub>
                              <m:r>
                                <a:rPr lang="en-US" sz="2400" b="1" i="1">
                                  <a:solidFill>
                                    <a:srgbClr val="002060"/>
                                  </a:solidFill>
                                  <a:latin typeface="Cambria Math"/>
                                </a:rPr>
                                <m:t>𝑨</m:t>
                              </m:r>
                              <m:r>
                                <a:rPr lang="en-US" sz="2400" b="1" i="1">
                                  <a:solidFill>
                                    <a:srgbClr val="002060"/>
                                  </a:solidFill>
                                  <a:latin typeface="Cambria Math"/>
                                </a:rPr>
                                <m:t>𝟎</m:t>
                              </m:r>
                            </m:sub>
                          </m:sSub>
                          <m:nary>
                            <m:naryPr>
                              <m:chr m:val="∑"/>
                              <m:ctrlPr>
                                <a:rPr lang="en-US" sz="2400" b="1" i="1">
                                  <a:solidFill>
                                    <a:srgbClr val="002060"/>
                                  </a:solidFill>
                                  <a:latin typeface="Cambria Math" panose="02040503050406030204" pitchFamily="18" charset="0"/>
                                </a:rPr>
                              </m:ctrlPr>
                            </m:naryPr>
                            <m:sub>
                              <m:r>
                                <m:rPr>
                                  <m:brk m:alnAt="23"/>
                                </m:rPr>
                                <a:rPr lang="en-US" sz="2400" b="1" i="1">
                                  <a:solidFill>
                                    <a:srgbClr val="002060"/>
                                  </a:solidFill>
                                  <a:latin typeface="Cambria Math"/>
                                </a:rPr>
                                <m:t>𝒊</m:t>
                              </m:r>
                              <m:r>
                                <a:rPr lang="en-US" sz="2400" b="1" i="1">
                                  <a:solidFill>
                                    <a:srgbClr val="002060"/>
                                  </a:solidFill>
                                  <a:latin typeface="Cambria Math"/>
                                </a:rPr>
                                <m:t>=</m:t>
                              </m:r>
                              <m:r>
                                <a:rPr lang="en-US" sz="2400" b="1" i="1">
                                  <a:solidFill>
                                    <a:srgbClr val="002060"/>
                                  </a:solidFill>
                                  <a:latin typeface="Cambria Math"/>
                                </a:rPr>
                                <m:t>𝟏</m:t>
                              </m:r>
                            </m:sub>
                            <m:sup>
                              <m:r>
                                <a:rPr lang="en-US" sz="2400" b="1" i="1">
                                  <a:solidFill>
                                    <a:srgbClr val="002060"/>
                                  </a:solidFill>
                                  <a:latin typeface="Cambria Math"/>
                                </a:rPr>
                                <m:t>𝒏</m:t>
                              </m:r>
                            </m:sup>
                            <m:e>
                              <m:sSub>
                                <m:sSubPr>
                                  <m:ctrlPr>
                                    <a:rPr lang="en-US" sz="2400" b="1" i="1">
                                      <a:solidFill>
                                        <a:srgbClr val="002060"/>
                                      </a:solidFill>
                                      <a:latin typeface="Cambria Math" panose="02040503050406030204" pitchFamily="18" charset="0"/>
                                    </a:rPr>
                                  </m:ctrlPr>
                                </m:sSubPr>
                                <m:e>
                                  <m:r>
                                    <a:rPr lang="el-GR" sz="2400" b="1" i="1">
                                      <a:solidFill>
                                        <a:srgbClr val="002060"/>
                                      </a:solidFill>
                                      <a:latin typeface="Cambria Math"/>
                                      <a:ea typeface="Cambria Math"/>
                                    </a:rPr>
                                    <m:t>𝜱</m:t>
                                  </m:r>
                                </m:e>
                                <m:sub>
                                  <m:r>
                                    <a:rPr lang="en-US" sz="2400" b="1" i="1">
                                      <a:solidFill>
                                        <a:srgbClr val="002060"/>
                                      </a:solidFill>
                                      <a:latin typeface="Cambria Math"/>
                                    </a:rPr>
                                    <m:t>𝒊</m:t>
                                  </m:r>
                                </m:sub>
                              </m:sSub>
                            </m:e>
                          </m:nary>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𝑪</m:t>
                              </m:r>
                            </m:e>
                            <m:sub>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𝑷</m:t>
                                  </m:r>
                                </m:e>
                                <m:sub>
                                  <m:r>
                                    <a:rPr lang="en-US" sz="2400" b="1" i="1">
                                      <a:solidFill>
                                        <a:srgbClr val="002060"/>
                                      </a:solidFill>
                                      <a:latin typeface="Cambria Math"/>
                                    </a:rPr>
                                    <m:t>𝒊</m:t>
                                  </m:r>
                                </m:sub>
                              </m:sSub>
                            </m:sub>
                          </m:sSub>
                          <m:r>
                            <a:rPr lang="en-US" sz="2400" b="1" i="1">
                              <a:solidFill>
                                <a:srgbClr val="002060"/>
                              </a:solidFill>
                              <a:latin typeface="Cambria Math"/>
                            </a:rPr>
                            <m:t>(</m:t>
                          </m:r>
                          <m:r>
                            <a:rPr lang="en-US" sz="2400" b="1" i="1">
                              <a:solidFill>
                                <a:srgbClr val="002060"/>
                              </a:solidFill>
                              <a:latin typeface="Cambria Math"/>
                            </a:rPr>
                            <m:t>𝑻</m:t>
                          </m:r>
                          <m:r>
                            <a:rPr lang="en-US" sz="2400" b="1" i="1">
                              <a:solidFill>
                                <a:srgbClr val="002060"/>
                              </a:solidFill>
                              <a:latin typeface="Cambria Math"/>
                            </a:rPr>
                            <m:t>−</m:t>
                          </m:r>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𝑻</m:t>
                              </m:r>
                            </m:e>
                            <m:sub>
                              <m:r>
                                <a:rPr lang="en-US" sz="2400" b="1" i="1">
                                  <a:solidFill>
                                    <a:srgbClr val="002060"/>
                                  </a:solidFill>
                                  <a:latin typeface="Cambria Math"/>
                                </a:rPr>
                                <m:t>𝒊</m:t>
                              </m:r>
                              <m:r>
                                <a:rPr lang="en-US" sz="2400" b="1" i="1">
                                  <a:solidFill>
                                    <a:srgbClr val="002060"/>
                                  </a:solidFill>
                                  <a:latin typeface="Cambria Math"/>
                                </a:rPr>
                                <m:t>𝟎</m:t>
                              </m:r>
                            </m:sub>
                          </m:sSub>
                          <m:r>
                            <a:rPr lang="en-US" sz="2400" b="1" i="1">
                              <a:solidFill>
                                <a:srgbClr val="002060"/>
                              </a:solidFill>
                              <a:latin typeface="Cambria Math"/>
                            </a:rPr>
                            <m:t>)</m:t>
                          </m:r>
                        </m:num>
                        <m:den>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ea typeface="Cambria Math"/>
                                </a:rPr>
                                <m:t>∆</m:t>
                              </m:r>
                              <m:r>
                                <a:rPr lang="en-US" sz="2400" b="1" i="1">
                                  <a:solidFill>
                                    <a:srgbClr val="002060"/>
                                  </a:solidFill>
                                  <a:latin typeface="Cambria Math"/>
                                  <a:ea typeface="Cambria Math"/>
                                </a:rPr>
                                <m:t>𝑯</m:t>
                              </m:r>
                            </m:e>
                            <m:sub>
                              <m:r>
                                <a:rPr lang="en-US" sz="2400" b="1" i="1">
                                  <a:solidFill>
                                    <a:srgbClr val="002060"/>
                                  </a:solidFill>
                                  <a:latin typeface="Cambria Math" panose="02040503050406030204" pitchFamily="18" charset="0"/>
                                  <a:ea typeface="Cambria Math"/>
                                </a:rPr>
                                <m:t>𝑹</m:t>
                              </m:r>
                              <m:r>
                                <a:rPr lang="en-US" sz="2400" b="1" i="1">
                                  <a:solidFill>
                                    <a:srgbClr val="002060"/>
                                  </a:solidFill>
                                  <a:latin typeface="Cambria Math"/>
                                </a:rPr>
                                <m:t>𝒙</m:t>
                              </m:r>
                            </m:sub>
                          </m:sSub>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panose="02040503050406030204" pitchFamily="18" charset="0"/>
                                </a:rPr>
                                <m:t>(−</m:t>
                              </m:r>
                              <m:r>
                                <a:rPr lang="en-US" sz="2400" b="1" i="1">
                                  <a:solidFill>
                                    <a:srgbClr val="002060"/>
                                  </a:solidFill>
                                  <a:latin typeface="Cambria Math" panose="02040503050406030204" pitchFamily="18" charset="0"/>
                                </a:rPr>
                                <m:t>𝒓</m:t>
                              </m:r>
                            </m:e>
                            <m:sub>
                              <m:r>
                                <a:rPr lang="en-US" sz="2400" b="1" i="1">
                                  <a:solidFill>
                                    <a:srgbClr val="002060"/>
                                  </a:solidFill>
                                  <a:latin typeface="Cambria Math"/>
                                </a:rPr>
                                <m:t>𝑨</m:t>
                              </m:r>
                            </m:sub>
                          </m:sSub>
                          <m:r>
                            <a:rPr lang="en-US" sz="2400" b="1" i="1">
                              <a:solidFill>
                                <a:srgbClr val="002060"/>
                              </a:solidFill>
                              <a:latin typeface="Cambria Math" panose="02040503050406030204" pitchFamily="18" charset="0"/>
                            </a:rPr>
                            <m:t>)</m:t>
                          </m:r>
                        </m:den>
                      </m:f>
                    </m:oMath>
                  </m:oMathPara>
                </a14:m>
                <a:endParaRPr lang="en-US" sz="2400" b="1" dirty="0">
                  <a:solidFill>
                    <a:srgbClr val="002060"/>
                  </a:solidFill>
                  <a:latin typeface="Times New Roman" panose="02020603050405020304" pitchFamily="18" charset="0"/>
                  <a:cs typeface="Times New Roman" panose="02020603050405020304" pitchFamily="18" charset="0"/>
                </a:endParaRPr>
              </a:p>
              <a:p>
                <a:pPr marL="82296" indent="0" algn="just">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Since, </a:t>
                </a:r>
                <a:r>
                  <a:rPr lang="en-US" sz="2400" dirty="0" err="1">
                    <a:latin typeface="Times New Roman" panose="02020603050405020304" pitchFamily="18" charset="0"/>
                    <a:cs typeface="Times New Roman" panose="02020603050405020304" pitchFamily="18" charset="0"/>
                    <a:sym typeface="Symbol" panose="05050102010706020507" pitchFamily="18" charset="2"/>
                  </a:rPr>
                  <a:t>F</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Ao</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err="1">
                    <a:latin typeface="Times New Roman" panose="02020603050405020304" pitchFamily="18" charset="0"/>
                    <a:cs typeface="Times New Roman" panose="02020603050405020304" pitchFamily="18" charset="0"/>
                    <a:sym typeface="Symbol" panose="05050102010706020507" pitchFamily="18" charset="2"/>
                  </a:rPr>
                  <a:t>F</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Bo</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A</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B</a:t>
                </a:r>
                <a:r>
                  <a:rPr lang="en-US" sz="2400" dirty="0">
                    <a:latin typeface="Times New Roman" panose="02020603050405020304" pitchFamily="18" charset="0"/>
                    <a:cs typeface="Times New Roman" panose="02020603050405020304" pitchFamily="18" charset="0"/>
                    <a:sym typeface="Symbol" panose="05050102010706020507" pitchFamily="18" charset="2"/>
                  </a:rPr>
                  <a:t>=1, and Since </a:t>
                </a:r>
                <a:r>
                  <a:rPr lang="en-US" sz="2400" dirty="0" err="1">
                    <a:latin typeface="Times New Roman" panose="02020603050405020304" pitchFamily="18" charset="0"/>
                    <a:cs typeface="Times New Roman" panose="02020603050405020304" pitchFamily="18" charset="0"/>
                    <a:sym typeface="Symbol" panose="05050102010706020507" pitchFamily="18" charset="2"/>
                  </a:rPr>
                  <a:t>F</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Co</a:t>
                </a:r>
                <a:r>
                  <a:rPr lang="en-US" sz="2400" dirty="0">
                    <a:latin typeface="Times New Roman" panose="02020603050405020304" pitchFamily="18" charset="0"/>
                    <a:cs typeface="Times New Roman" panose="02020603050405020304" pitchFamily="18" charset="0"/>
                    <a:sym typeface="Symbol" panose="05050102010706020507" pitchFamily="18" charset="2"/>
                  </a:rPr>
                  <a:t>= 0,  </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C</a:t>
                </a:r>
                <a:r>
                  <a:rPr lang="en-US" sz="2400" dirty="0">
                    <a:latin typeface="Times New Roman" panose="02020603050405020304" pitchFamily="18" charset="0"/>
                    <a:cs typeface="Times New Roman" panose="02020603050405020304" pitchFamily="18" charset="0"/>
                    <a:sym typeface="Symbol" panose="05050102010706020507" pitchFamily="18" charset="2"/>
                  </a:rPr>
                  <a:t>=0 </a:t>
                </a:r>
                <a:endParaRPr lang="en-US" sz="2400" dirty="0">
                  <a:latin typeface="Times New Roman" panose="02020603050405020304" pitchFamily="18" charset="0"/>
                  <a:cs typeface="Times New Roman" panose="02020603050405020304" pitchFamily="18" charset="0"/>
                </a:endParaRPr>
              </a:p>
              <a:p>
                <a:pPr marL="82296" indent="0" algn="just">
                  <a:buNone/>
                </a:pP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dirty="0" err="1">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err="1">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=10*2= </a:t>
                </a:r>
                <a:r>
                  <a:rPr lang="en-US" sz="2400" b="1" dirty="0">
                    <a:latin typeface="Times New Roman" panose="02020603050405020304" pitchFamily="18" charset="0"/>
                    <a:cs typeface="Times New Roman" panose="02020603050405020304" pitchFamily="18" charset="0"/>
                  </a:rPr>
                  <a:t>20 mol/min</a:t>
                </a:r>
              </a:p>
              <a:p>
                <a:pPr marL="82296" indent="0" algn="just">
                  <a:buNone/>
                </a:pPr>
                <a14:m>
                  <m:oMath xmlns:m="http://schemas.openxmlformats.org/officeDocument/2006/math">
                    <m:nary>
                      <m:naryPr>
                        <m:chr m:val="∑"/>
                        <m:ctrlPr>
                          <a:rPr lang="en-US" sz="2400" b="1" i="1">
                            <a:solidFill>
                              <a:srgbClr val="002060"/>
                            </a:solidFill>
                            <a:latin typeface="Cambria Math" panose="02040503050406030204" pitchFamily="18" charset="0"/>
                          </a:rPr>
                        </m:ctrlPr>
                      </m:naryPr>
                      <m:sub>
                        <m:r>
                          <m:rPr>
                            <m:brk m:alnAt="23"/>
                          </m:rPr>
                          <a:rPr lang="en-US" sz="2400" b="1" i="1">
                            <a:solidFill>
                              <a:srgbClr val="002060"/>
                            </a:solidFill>
                            <a:latin typeface="Cambria Math"/>
                          </a:rPr>
                          <m:t>𝒊</m:t>
                        </m:r>
                        <m:r>
                          <a:rPr lang="en-US" sz="2400" b="1" i="1">
                            <a:solidFill>
                              <a:srgbClr val="002060"/>
                            </a:solidFill>
                            <a:latin typeface="Cambria Math"/>
                          </a:rPr>
                          <m:t>=</m:t>
                        </m:r>
                        <m:r>
                          <a:rPr lang="en-US" sz="2400" b="1" i="1">
                            <a:solidFill>
                              <a:srgbClr val="002060"/>
                            </a:solidFill>
                            <a:latin typeface="Cambria Math"/>
                          </a:rPr>
                          <m:t>𝟏</m:t>
                        </m:r>
                      </m:sub>
                      <m:sup>
                        <m:r>
                          <a:rPr lang="en-US" sz="2400" b="1" i="1">
                            <a:solidFill>
                              <a:srgbClr val="002060"/>
                            </a:solidFill>
                            <a:latin typeface="Cambria Math"/>
                          </a:rPr>
                          <m:t>𝒏</m:t>
                        </m:r>
                      </m:sup>
                      <m:e>
                        <m:sSub>
                          <m:sSubPr>
                            <m:ctrlPr>
                              <a:rPr lang="en-US" sz="2400" b="1" i="1">
                                <a:solidFill>
                                  <a:srgbClr val="002060"/>
                                </a:solidFill>
                                <a:latin typeface="Cambria Math" panose="02040503050406030204" pitchFamily="18" charset="0"/>
                              </a:rPr>
                            </m:ctrlPr>
                          </m:sSubPr>
                          <m:e>
                            <m:r>
                              <a:rPr lang="el-GR" sz="2400" b="1" i="1">
                                <a:solidFill>
                                  <a:srgbClr val="002060"/>
                                </a:solidFill>
                                <a:latin typeface="Cambria Math"/>
                                <a:ea typeface="Cambria Math"/>
                              </a:rPr>
                              <m:t>𝜱</m:t>
                            </m:r>
                          </m:e>
                          <m:sub>
                            <m:r>
                              <a:rPr lang="en-US" sz="2400" b="1" i="1">
                                <a:solidFill>
                                  <a:srgbClr val="002060"/>
                                </a:solidFill>
                                <a:latin typeface="Cambria Math"/>
                              </a:rPr>
                              <m:t>𝒊</m:t>
                            </m:r>
                          </m:sub>
                        </m:sSub>
                      </m:e>
                    </m:nary>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𝑪</m:t>
                        </m:r>
                      </m:e>
                      <m:sub>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𝑷</m:t>
                            </m:r>
                          </m:e>
                          <m:sub>
                            <m:r>
                              <a:rPr lang="en-US" sz="2400" b="1" i="1">
                                <a:solidFill>
                                  <a:srgbClr val="002060"/>
                                </a:solidFill>
                                <a:latin typeface="Cambria Math"/>
                              </a:rPr>
                              <m:t>𝒊</m:t>
                            </m:r>
                          </m:sub>
                        </m:sSub>
                      </m:sub>
                    </m:sSub>
                    <m:r>
                      <a:rPr lang="en-US" sz="2400" b="1" i="1">
                        <a:solidFill>
                          <a:srgbClr val="002060"/>
                        </a:solidFill>
                        <a:latin typeface="Cambria Math"/>
                      </a:rPr>
                      <m:t>(</m:t>
                    </m:r>
                    <m:r>
                      <a:rPr lang="en-US" sz="2400" b="1" i="1">
                        <a:solidFill>
                          <a:srgbClr val="002060"/>
                        </a:solidFill>
                        <a:latin typeface="Cambria Math"/>
                      </a:rPr>
                      <m:t>𝑻</m:t>
                    </m:r>
                    <m:r>
                      <a:rPr lang="en-US" sz="2400" b="1" i="1">
                        <a:solidFill>
                          <a:srgbClr val="002060"/>
                        </a:solidFill>
                        <a:latin typeface="Cambria Math"/>
                      </a:rPr>
                      <m:t>−</m:t>
                    </m:r>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𝑻</m:t>
                        </m:r>
                      </m:e>
                      <m:sub>
                        <m:r>
                          <a:rPr lang="en-US" sz="2400" b="1" i="1">
                            <a:solidFill>
                              <a:srgbClr val="002060"/>
                            </a:solidFill>
                            <a:latin typeface="Cambria Math"/>
                          </a:rPr>
                          <m:t>𝒊</m:t>
                        </m:r>
                        <m:r>
                          <a:rPr lang="en-US" sz="2400" b="1" i="1">
                            <a:solidFill>
                              <a:srgbClr val="002060"/>
                            </a:solidFill>
                            <a:latin typeface="Cambria Math"/>
                          </a:rPr>
                          <m:t>𝟎</m:t>
                        </m:r>
                      </m:sub>
                    </m:sSub>
                    <m:r>
                      <a:rPr lang="en-US" sz="2400" b="1" i="1">
                        <a:solidFill>
                          <a:srgbClr val="002060"/>
                        </a:solidFill>
                        <a:latin typeface="Cambria Math"/>
                      </a:rPr>
                      <m:t>)</m:t>
                    </m:r>
                  </m:oMath>
                </a14:m>
                <a:r>
                  <a:rPr lang="en-US" sz="2400" dirty="0">
                    <a:latin typeface="Times New Roman" panose="02020603050405020304" pitchFamily="18" charset="0"/>
                    <a:ea typeface="Tahoma" pitchFamily="34" charset="0"/>
                    <a:cs typeface="Times New Roman" panose="02020603050405020304" pitchFamily="18" charset="0"/>
                  </a:rPr>
                  <a:t>=(1*0.15+1*0.15+0*0.35)(450-400)=</a:t>
                </a:r>
                <a:r>
                  <a:rPr lang="en-US" sz="2400" b="1" dirty="0">
                    <a:latin typeface="Times New Roman" panose="02020603050405020304" pitchFamily="18" charset="0"/>
                    <a:ea typeface="Tahoma" pitchFamily="34" charset="0"/>
                    <a:cs typeface="Times New Roman" panose="02020603050405020304" pitchFamily="18" charset="0"/>
                  </a:rPr>
                  <a:t>15kJ/mol</a:t>
                </a:r>
              </a:p>
              <a:p>
                <a:pPr marL="82296" indent="0" algn="just">
                  <a:buNone/>
                </a:pPr>
                <a14:m>
                  <m:oMathPara xmlns:m="http://schemas.openxmlformats.org/officeDocument/2006/math">
                    <m:oMathParaPr>
                      <m:jc m:val="left"/>
                    </m:oMathParaPr>
                    <m:oMath xmlns:m="http://schemas.openxmlformats.org/officeDocument/2006/math">
                      <m:r>
                        <a:rPr lang="en-US" sz="2400" b="1" i="1">
                          <a:solidFill>
                            <a:srgbClr val="002060"/>
                          </a:solidFill>
                          <a:latin typeface="Cambria Math" panose="02040503050406030204" pitchFamily="18" charset="0"/>
                          <a:cs typeface="Times New Roman" panose="02020603050405020304" pitchFamily="18" charset="0"/>
                        </a:rPr>
                        <m:t>𝑽</m:t>
                      </m:r>
                      <m:r>
                        <a:rPr lang="en-US" sz="2400" b="1" i="1">
                          <a:solidFill>
                            <a:srgbClr val="002060"/>
                          </a:solidFill>
                          <a:latin typeface="Cambria Math" panose="02040503050406030204" pitchFamily="18" charset="0"/>
                          <a:cs typeface="Times New Roman" panose="02020603050405020304" pitchFamily="18" charset="0"/>
                        </a:rPr>
                        <m:t>=</m:t>
                      </m:r>
                      <m:f>
                        <m:fPr>
                          <m:ctrlPr>
                            <a:rPr lang="en-US" sz="2400" b="1" i="1">
                              <a:solidFill>
                                <a:srgbClr val="002060"/>
                              </a:solidFill>
                              <a:latin typeface="Cambria Math" panose="02040503050406030204" pitchFamily="18" charset="0"/>
                              <a:cs typeface="Times New Roman" panose="02020603050405020304" pitchFamily="18" charset="0"/>
                            </a:rPr>
                          </m:ctrlPr>
                        </m:fPr>
                        <m:num>
                          <m:acc>
                            <m:accPr>
                              <m:chr m:val="̇"/>
                              <m:ctrlPr>
                                <a:rPr lang="en-US" sz="2400" b="1" i="1">
                                  <a:solidFill>
                                    <a:srgbClr val="002060"/>
                                  </a:solidFill>
                                  <a:latin typeface="Cambria Math" panose="02040503050406030204" pitchFamily="18" charset="0"/>
                                </a:rPr>
                              </m:ctrlPr>
                            </m:accPr>
                            <m:e>
                              <m:r>
                                <a:rPr lang="en-US" sz="2400" b="1" i="1">
                                  <a:solidFill>
                                    <a:srgbClr val="002060"/>
                                  </a:solidFill>
                                  <a:latin typeface="Cambria Math"/>
                                </a:rPr>
                                <m:t>𝑸</m:t>
                              </m:r>
                            </m:e>
                          </m:acc>
                          <m:r>
                            <a:rPr lang="en-US" sz="2400" b="1" i="1">
                              <a:solidFill>
                                <a:srgbClr val="002060"/>
                              </a:solidFill>
                              <a:latin typeface="Cambria Math"/>
                            </a:rPr>
                            <m:t>−</m:t>
                          </m:r>
                          <m:sSub>
                            <m:sSubPr>
                              <m:ctrlPr>
                                <a:rPr lang="en-US" sz="2400" b="1" i="1">
                                  <a:solidFill>
                                    <a:srgbClr val="002060"/>
                                  </a:solidFill>
                                  <a:latin typeface="Cambria Math" panose="02040503050406030204" pitchFamily="18" charset="0"/>
                                </a:rPr>
                              </m:ctrlPr>
                            </m:sSubPr>
                            <m:e>
                              <m:acc>
                                <m:accPr>
                                  <m:chr m:val="̇"/>
                                  <m:ctrlPr>
                                    <a:rPr lang="en-US" sz="2400" b="1" i="1">
                                      <a:solidFill>
                                        <a:srgbClr val="002060"/>
                                      </a:solidFill>
                                      <a:latin typeface="Cambria Math" panose="02040503050406030204" pitchFamily="18" charset="0"/>
                                    </a:rPr>
                                  </m:ctrlPr>
                                </m:accPr>
                                <m:e>
                                  <m:r>
                                    <a:rPr lang="en-US" sz="2400" b="1" i="1">
                                      <a:solidFill>
                                        <a:srgbClr val="002060"/>
                                      </a:solidFill>
                                      <a:latin typeface="Cambria Math"/>
                                    </a:rPr>
                                    <m:t>𝑾</m:t>
                                  </m:r>
                                </m:e>
                              </m:acc>
                            </m:e>
                            <m:sub>
                              <m:r>
                                <a:rPr lang="en-US" sz="2400" b="1" i="1">
                                  <a:solidFill>
                                    <a:srgbClr val="002060"/>
                                  </a:solidFill>
                                  <a:latin typeface="Cambria Math"/>
                                </a:rPr>
                                <m:t>𝑺</m:t>
                              </m:r>
                            </m:sub>
                          </m:sSub>
                          <m:r>
                            <a:rPr lang="en-US" sz="2400" b="1" i="1">
                              <a:solidFill>
                                <a:srgbClr val="002060"/>
                              </a:solidFill>
                              <a:latin typeface="Cambria Math"/>
                            </a:rPr>
                            <m:t>−</m:t>
                          </m:r>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𝑭</m:t>
                              </m:r>
                            </m:e>
                            <m:sub>
                              <m:r>
                                <a:rPr lang="en-US" sz="2400" b="1" i="1">
                                  <a:solidFill>
                                    <a:srgbClr val="002060"/>
                                  </a:solidFill>
                                  <a:latin typeface="Cambria Math"/>
                                </a:rPr>
                                <m:t>𝑨</m:t>
                              </m:r>
                              <m:r>
                                <a:rPr lang="en-US" sz="2400" b="1" i="1">
                                  <a:solidFill>
                                    <a:srgbClr val="002060"/>
                                  </a:solidFill>
                                  <a:latin typeface="Cambria Math"/>
                                </a:rPr>
                                <m:t>𝟎</m:t>
                              </m:r>
                            </m:sub>
                          </m:sSub>
                          <m:nary>
                            <m:naryPr>
                              <m:chr m:val="∑"/>
                              <m:ctrlPr>
                                <a:rPr lang="en-US" sz="2400" b="1" i="1">
                                  <a:solidFill>
                                    <a:srgbClr val="002060"/>
                                  </a:solidFill>
                                  <a:latin typeface="Cambria Math" panose="02040503050406030204" pitchFamily="18" charset="0"/>
                                </a:rPr>
                              </m:ctrlPr>
                            </m:naryPr>
                            <m:sub>
                              <m:r>
                                <m:rPr>
                                  <m:brk m:alnAt="23"/>
                                </m:rPr>
                                <a:rPr lang="en-US" sz="2400" b="1" i="1">
                                  <a:solidFill>
                                    <a:srgbClr val="002060"/>
                                  </a:solidFill>
                                  <a:latin typeface="Cambria Math"/>
                                </a:rPr>
                                <m:t>𝒊</m:t>
                              </m:r>
                              <m:r>
                                <a:rPr lang="en-US" sz="2400" b="1" i="1">
                                  <a:solidFill>
                                    <a:srgbClr val="002060"/>
                                  </a:solidFill>
                                  <a:latin typeface="Cambria Math"/>
                                </a:rPr>
                                <m:t>=</m:t>
                              </m:r>
                              <m:r>
                                <a:rPr lang="en-US" sz="2400" b="1" i="1">
                                  <a:solidFill>
                                    <a:srgbClr val="002060"/>
                                  </a:solidFill>
                                  <a:latin typeface="Cambria Math"/>
                                </a:rPr>
                                <m:t>𝟏</m:t>
                              </m:r>
                            </m:sub>
                            <m:sup>
                              <m:r>
                                <a:rPr lang="en-US" sz="2400" b="1" i="1">
                                  <a:solidFill>
                                    <a:srgbClr val="002060"/>
                                  </a:solidFill>
                                  <a:latin typeface="Cambria Math"/>
                                </a:rPr>
                                <m:t>𝒏</m:t>
                              </m:r>
                            </m:sup>
                            <m:e>
                              <m:sSub>
                                <m:sSubPr>
                                  <m:ctrlPr>
                                    <a:rPr lang="en-US" sz="2400" b="1" i="1">
                                      <a:solidFill>
                                        <a:srgbClr val="002060"/>
                                      </a:solidFill>
                                      <a:latin typeface="Cambria Math" panose="02040503050406030204" pitchFamily="18" charset="0"/>
                                    </a:rPr>
                                  </m:ctrlPr>
                                </m:sSubPr>
                                <m:e>
                                  <m:r>
                                    <a:rPr lang="el-GR" sz="2400" b="1" i="1">
                                      <a:solidFill>
                                        <a:srgbClr val="002060"/>
                                      </a:solidFill>
                                      <a:latin typeface="Cambria Math"/>
                                      <a:ea typeface="Cambria Math"/>
                                    </a:rPr>
                                    <m:t>𝜱</m:t>
                                  </m:r>
                                </m:e>
                                <m:sub>
                                  <m:r>
                                    <a:rPr lang="en-US" sz="2400" b="1" i="1">
                                      <a:solidFill>
                                        <a:srgbClr val="002060"/>
                                      </a:solidFill>
                                      <a:latin typeface="Cambria Math"/>
                                    </a:rPr>
                                    <m:t>𝒊</m:t>
                                  </m:r>
                                </m:sub>
                              </m:sSub>
                            </m:e>
                          </m:nary>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𝑪</m:t>
                              </m:r>
                            </m:e>
                            <m:sub>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𝑷</m:t>
                                  </m:r>
                                </m:e>
                                <m:sub>
                                  <m:r>
                                    <a:rPr lang="en-US" sz="2400" b="1" i="1">
                                      <a:solidFill>
                                        <a:srgbClr val="002060"/>
                                      </a:solidFill>
                                      <a:latin typeface="Cambria Math"/>
                                    </a:rPr>
                                    <m:t>𝒊</m:t>
                                  </m:r>
                                </m:sub>
                              </m:sSub>
                            </m:sub>
                          </m:sSub>
                          <m:r>
                            <a:rPr lang="en-US" sz="2400" b="1" i="1">
                              <a:solidFill>
                                <a:srgbClr val="002060"/>
                              </a:solidFill>
                              <a:latin typeface="Cambria Math"/>
                            </a:rPr>
                            <m:t>(</m:t>
                          </m:r>
                          <m:r>
                            <a:rPr lang="en-US" sz="2400" b="1" i="1">
                              <a:solidFill>
                                <a:srgbClr val="002060"/>
                              </a:solidFill>
                              <a:latin typeface="Cambria Math"/>
                            </a:rPr>
                            <m:t>𝑻</m:t>
                          </m:r>
                          <m:r>
                            <a:rPr lang="en-US" sz="2400" b="1" i="1">
                              <a:solidFill>
                                <a:srgbClr val="002060"/>
                              </a:solidFill>
                              <a:latin typeface="Cambria Math"/>
                            </a:rPr>
                            <m:t>−</m:t>
                          </m:r>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𝑻</m:t>
                              </m:r>
                            </m:e>
                            <m:sub>
                              <m:r>
                                <a:rPr lang="en-US" sz="2400" b="1" i="1">
                                  <a:solidFill>
                                    <a:srgbClr val="002060"/>
                                  </a:solidFill>
                                  <a:latin typeface="Cambria Math"/>
                                </a:rPr>
                                <m:t>𝒊</m:t>
                              </m:r>
                              <m:r>
                                <a:rPr lang="en-US" sz="2400" b="1" i="1">
                                  <a:solidFill>
                                    <a:srgbClr val="002060"/>
                                  </a:solidFill>
                                  <a:latin typeface="Cambria Math"/>
                                </a:rPr>
                                <m:t>𝟎</m:t>
                              </m:r>
                            </m:sub>
                          </m:sSub>
                          <m:r>
                            <a:rPr lang="en-US" sz="2400" b="1" i="1">
                              <a:solidFill>
                                <a:srgbClr val="002060"/>
                              </a:solidFill>
                              <a:latin typeface="Cambria Math"/>
                            </a:rPr>
                            <m:t>)</m:t>
                          </m:r>
                        </m:num>
                        <m:den>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ea typeface="Cambria Math"/>
                                </a:rPr>
                                <m:t>∆</m:t>
                              </m:r>
                              <m:r>
                                <a:rPr lang="en-US" sz="2400" b="1" i="1">
                                  <a:solidFill>
                                    <a:srgbClr val="002060"/>
                                  </a:solidFill>
                                  <a:latin typeface="Cambria Math"/>
                                  <a:ea typeface="Cambria Math"/>
                                </a:rPr>
                                <m:t>𝑯</m:t>
                              </m:r>
                            </m:e>
                            <m:sub>
                              <m:r>
                                <a:rPr lang="en-US" sz="2400" b="1" i="1">
                                  <a:solidFill>
                                    <a:srgbClr val="002060"/>
                                  </a:solidFill>
                                  <a:latin typeface="Cambria Math" panose="02040503050406030204" pitchFamily="18" charset="0"/>
                                  <a:ea typeface="Cambria Math"/>
                                </a:rPr>
                                <m:t>𝑹</m:t>
                              </m:r>
                              <m:r>
                                <a:rPr lang="en-US" sz="2400" b="1" i="1">
                                  <a:solidFill>
                                    <a:srgbClr val="002060"/>
                                  </a:solidFill>
                                  <a:latin typeface="Cambria Math"/>
                                </a:rPr>
                                <m:t>𝒙</m:t>
                              </m:r>
                            </m:sub>
                          </m:sSub>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panose="02040503050406030204" pitchFamily="18" charset="0"/>
                                </a:rPr>
                                <m:t>(−</m:t>
                              </m:r>
                              <m:r>
                                <a:rPr lang="en-US" sz="2400" b="1" i="1">
                                  <a:solidFill>
                                    <a:srgbClr val="002060"/>
                                  </a:solidFill>
                                  <a:latin typeface="Cambria Math" panose="02040503050406030204" pitchFamily="18" charset="0"/>
                                </a:rPr>
                                <m:t>𝒓</m:t>
                              </m:r>
                            </m:e>
                            <m:sub>
                              <m:r>
                                <a:rPr lang="en-US" sz="2400" b="1" i="1">
                                  <a:solidFill>
                                    <a:srgbClr val="002060"/>
                                  </a:solidFill>
                                  <a:latin typeface="Cambria Math"/>
                                </a:rPr>
                                <m:t>𝑨</m:t>
                              </m:r>
                            </m:sub>
                          </m:sSub>
                          <m:r>
                            <a:rPr lang="en-US" sz="2400" b="1" i="1">
                              <a:solidFill>
                                <a:srgbClr val="002060"/>
                              </a:solidFill>
                              <a:latin typeface="Cambria Math" panose="02040503050406030204" pitchFamily="18" charset="0"/>
                            </a:rPr>
                            <m:t>)</m:t>
                          </m:r>
                        </m:den>
                      </m:f>
                      <m:r>
                        <a:rPr lang="en-US" sz="2400" b="1" i="1" smtClean="0">
                          <a:solidFill>
                            <a:srgbClr val="002060"/>
                          </a:solidFill>
                          <a:latin typeface="Cambria Math" panose="02040503050406030204" pitchFamily="18" charset="0"/>
                        </a:rPr>
                        <m:t>=</m:t>
                      </m:r>
                      <m:f>
                        <m:fPr>
                          <m:ctrlPr>
                            <a:rPr lang="en-US" sz="2400" b="1" i="1" smtClean="0">
                              <a:solidFill>
                                <a:srgbClr val="002060"/>
                              </a:solidFill>
                              <a:latin typeface="Cambria Math" panose="02040503050406030204" pitchFamily="18" charset="0"/>
                            </a:rPr>
                          </m:ctrlPr>
                        </m:fPr>
                        <m:num>
                          <m:r>
                            <a:rPr lang="en-US" sz="2400" b="1" i="1" smtClean="0">
                              <a:solidFill>
                                <a:srgbClr val="002060"/>
                              </a:solidFill>
                              <a:latin typeface="Cambria Math" panose="02040503050406030204" pitchFamily="18" charset="0"/>
                            </a:rPr>
                            <m:t>𝟒𝟎𝟐</m:t>
                          </m:r>
                          <m:r>
                            <a:rPr lang="en-US" sz="2400" b="1" i="1" smtClean="0">
                              <a:solidFill>
                                <a:srgbClr val="002060"/>
                              </a:solidFill>
                              <a:latin typeface="Cambria Math" panose="02040503050406030204" pitchFamily="18" charset="0"/>
                            </a:rPr>
                            <m:t>−</m:t>
                          </m:r>
                          <m:r>
                            <a:rPr lang="en-US" sz="2400" b="1" i="1" smtClean="0">
                              <a:solidFill>
                                <a:srgbClr val="002060"/>
                              </a:solidFill>
                              <a:latin typeface="Cambria Math" panose="02040503050406030204" pitchFamily="18" charset="0"/>
                            </a:rPr>
                            <m:t>𝟎</m:t>
                          </m:r>
                          <m:r>
                            <a:rPr lang="en-US" sz="2400" b="1" i="1" smtClean="0">
                              <a:solidFill>
                                <a:srgbClr val="002060"/>
                              </a:solidFill>
                              <a:latin typeface="Cambria Math" panose="02040503050406030204" pitchFamily="18" charset="0"/>
                            </a:rPr>
                            <m:t>−</m:t>
                          </m:r>
                          <m:r>
                            <a:rPr lang="en-US" sz="2400" b="1" i="1" smtClean="0">
                              <a:solidFill>
                                <a:srgbClr val="002060"/>
                              </a:solidFill>
                              <a:latin typeface="Cambria Math" panose="02040503050406030204" pitchFamily="18" charset="0"/>
                            </a:rPr>
                            <m:t>𝟐𝟎</m:t>
                          </m:r>
                          <m:r>
                            <a:rPr lang="en-US" sz="2400" b="1" i="1" smtClean="0">
                              <a:solidFill>
                                <a:srgbClr val="002060"/>
                              </a:solidFill>
                              <a:latin typeface="Cambria Math" panose="02040503050406030204" pitchFamily="18" charset="0"/>
                            </a:rPr>
                            <m:t>∗</m:t>
                          </m:r>
                          <m:r>
                            <a:rPr lang="en-US" sz="2400" b="1" i="1" smtClean="0">
                              <a:solidFill>
                                <a:srgbClr val="002060"/>
                              </a:solidFill>
                              <a:latin typeface="Cambria Math" panose="02040503050406030204" pitchFamily="18" charset="0"/>
                            </a:rPr>
                            <m:t>𝟏𝟓</m:t>
                          </m:r>
                        </m:num>
                        <m:den>
                          <m:r>
                            <a:rPr lang="en-US" sz="2400" b="1" i="1" smtClean="0">
                              <a:solidFill>
                                <a:srgbClr val="002060"/>
                              </a:solidFill>
                              <a:latin typeface="Cambria Math" panose="02040503050406030204" pitchFamily="18" charset="0"/>
                            </a:rPr>
                            <m:t>𝟏𝟑</m:t>
                          </m:r>
                          <m:r>
                            <a:rPr lang="en-US" sz="2400" b="1" i="1" smtClean="0">
                              <a:solidFill>
                                <a:srgbClr val="002060"/>
                              </a:solidFill>
                              <a:latin typeface="Cambria Math" panose="02040503050406030204" pitchFamily="18" charset="0"/>
                            </a:rPr>
                            <m:t>.</m:t>
                          </m:r>
                          <m:r>
                            <a:rPr lang="en-US" sz="2400" b="1" i="1" smtClean="0">
                              <a:solidFill>
                                <a:srgbClr val="002060"/>
                              </a:solidFill>
                              <a:latin typeface="Cambria Math" panose="02040503050406030204" pitchFamily="18" charset="0"/>
                            </a:rPr>
                            <m:t>𝟔</m:t>
                          </m:r>
                          <m:r>
                            <a:rPr lang="en-US" sz="2400" b="1" i="1" smtClean="0">
                              <a:solidFill>
                                <a:srgbClr val="002060"/>
                              </a:solidFill>
                              <a:latin typeface="Cambria Math" panose="02040503050406030204" pitchFamily="18" charset="0"/>
                            </a:rPr>
                            <m:t>∗</m:t>
                          </m:r>
                          <m:r>
                            <m:rPr>
                              <m:nor/>
                            </m:rPr>
                            <a:rPr lang="en-US" sz="2400" b="1" dirty="0">
                              <a:latin typeface="Times New Roman" panose="02020603050405020304" pitchFamily="18" charset="0"/>
                              <a:cs typeface="Times New Roman" panose="02020603050405020304" pitchFamily="18" charset="0"/>
                            </a:rPr>
                            <m:t>2.5</m:t>
                          </m:r>
                          <m:r>
                            <m:rPr>
                              <m:nor/>
                            </m:rPr>
                            <a:rPr lang="en-US" sz="2400" b="1" dirty="0">
                              <a:latin typeface="Times New Roman" panose="02020603050405020304" pitchFamily="18" charset="0"/>
                              <a:cs typeface="Times New Roman" panose="02020603050405020304" pitchFamily="18" charset="0"/>
                            </a:rPr>
                            <m:t>x</m:t>
                          </m:r>
                          <m:r>
                            <m:rPr>
                              <m:nor/>
                            </m:rPr>
                            <a:rPr lang="en-US" sz="2400" b="1" dirty="0">
                              <a:latin typeface="Times New Roman" panose="02020603050405020304" pitchFamily="18" charset="0"/>
                              <a:cs typeface="Times New Roman" panose="02020603050405020304" pitchFamily="18" charset="0"/>
                            </a:rPr>
                            <m:t>10−</m:t>
                          </m:r>
                          <m:r>
                            <a:rPr lang="en-US" sz="2400" b="1" i="1" baseline="30000" dirty="0" smtClean="0">
                              <a:latin typeface="Cambria Math" panose="02040503050406030204" pitchFamily="18" charset="0"/>
                              <a:cs typeface="Times New Roman" panose="02020603050405020304" pitchFamily="18" charset="0"/>
                            </a:rPr>
                            <m:t>𝟑</m:t>
                          </m:r>
                        </m:den>
                      </m:f>
                      <m:r>
                        <a:rPr lang="en-US" sz="2400" b="1" i="1" smtClean="0">
                          <a:solidFill>
                            <a:srgbClr val="002060"/>
                          </a:solidFill>
                          <a:latin typeface="Cambria Math" panose="02040503050406030204" pitchFamily="18" charset="0"/>
                        </a:rPr>
                        <m:t>=</m:t>
                      </m:r>
                      <m:r>
                        <a:rPr lang="en-US" sz="2400" b="1" i="1" smtClean="0">
                          <a:solidFill>
                            <a:srgbClr val="002060"/>
                          </a:solidFill>
                          <a:latin typeface="Cambria Math" panose="02040503050406030204" pitchFamily="18" charset="0"/>
                        </a:rPr>
                        <m:t>𝟑</m:t>
                      </m:r>
                      <m:r>
                        <a:rPr lang="en-US" sz="2400" b="1" i="1" smtClean="0">
                          <a:solidFill>
                            <a:srgbClr val="002060"/>
                          </a:solidFill>
                          <a:latin typeface="Cambria Math" panose="02040503050406030204" pitchFamily="18" charset="0"/>
                        </a:rPr>
                        <m:t>,</m:t>
                      </m:r>
                      <m:r>
                        <a:rPr lang="en-US" sz="2400" b="1" i="1" smtClean="0">
                          <a:solidFill>
                            <a:srgbClr val="002060"/>
                          </a:solidFill>
                          <a:latin typeface="Cambria Math" panose="02040503050406030204" pitchFamily="18" charset="0"/>
                        </a:rPr>
                        <m:t>𝟎𝟎𝟎</m:t>
                      </m:r>
                      <m:r>
                        <a:rPr lang="en-US" sz="2400" b="1" i="1" smtClean="0">
                          <a:solidFill>
                            <a:srgbClr val="002060"/>
                          </a:solidFill>
                          <a:latin typeface="Cambria Math" panose="02040503050406030204" pitchFamily="18" charset="0"/>
                        </a:rPr>
                        <m:t>𝑳</m:t>
                      </m:r>
                    </m:oMath>
                  </m:oMathPara>
                </a14:m>
                <a:endParaRPr lang="en-US" sz="2400" b="1" dirty="0">
                  <a:latin typeface="Times New Roman" panose="02020603050405020304" pitchFamily="18" charset="0"/>
                  <a:ea typeface="Tahoma" pitchFamily="34" charset="0"/>
                  <a:cs typeface="Times New Roman" panose="02020603050405020304" pitchFamily="18" charset="0"/>
                </a:endParaRPr>
              </a:p>
              <a:p>
                <a:pPr marL="82296" indent="0" algn="just">
                  <a:buNone/>
                </a:pPr>
                <a:r>
                  <a:rPr lang="en-US" sz="2400" dirty="0">
                    <a:solidFill>
                      <a:srgbClr val="002060"/>
                    </a:solidFill>
                    <a:latin typeface="Times New Roman" panose="02020603050405020304" pitchFamily="18" charset="0"/>
                    <a:ea typeface="Tahoma" pitchFamily="34" charset="0"/>
                    <a:cs typeface="Times New Roman" panose="02020603050405020304" pitchFamily="18" charset="0"/>
                  </a:rPr>
                  <a:t>This result shows that large volume of CSTR is required to get large conversion.</a:t>
                </a:r>
              </a:p>
            </p:txBody>
          </p:sp>
        </mc:Choice>
        <mc:Fallback xmlns="">
          <p:sp>
            <p:nvSpPr>
              <p:cNvPr id="3" name="Content Placeholder 2">
                <a:extLst>
                  <a:ext uri="{FF2B5EF4-FFF2-40B4-BE49-F238E27FC236}">
                    <a16:creationId xmlns:a16="http://schemas.microsoft.com/office/drawing/2014/main" id="{C875AED1-8E23-3DAB-6DFB-BE14DCCC8B6A}"/>
                  </a:ext>
                </a:extLst>
              </p:cNvPr>
              <p:cNvSpPr>
                <a:spLocks noGrp="1" noRot="1" noChangeAspect="1" noMove="1" noResize="1" noEditPoints="1" noAdjustHandles="1" noChangeArrowheads="1" noChangeShapeType="1" noTextEdit="1"/>
              </p:cNvSpPr>
              <p:nvPr>
                <p:ph idx="1"/>
              </p:nvPr>
            </p:nvSpPr>
            <p:spPr>
              <a:xfrm>
                <a:off x="168965" y="502773"/>
                <a:ext cx="11777870" cy="5623392"/>
              </a:xfrm>
              <a:blipFill>
                <a:blip r:embed="rId2"/>
                <a:stretch>
                  <a:fillRect l="-3313" t="-867" r="-776"/>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C192CAEE-5DD7-3300-2486-5DA3B9979783}"/>
              </a:ext>
            </a:extLst>
          </p:cNvPr>
          <p:cNvSpPr>
            <a:spLocks noGrp="1"/>
          </p:cNvSpPr>
          <p:nvPr>
            <p:ph type="sldNum" sz="quarter" idx="12"/>
          </p:nvPr>
        </p:nvSpPr>
        <p:spPr/>
        <p:txBody>
          <a:bodyPr/>
          <a:lstStyle/>
          <a:p>
            <a:fld id="{919B44EC-D1D5-489E-90E0-E768BB02DA9D}" type="slidenum">
              <a:rPr lang="en-US" smtClean="0"/>
              <a:t>44</a:t>
            </a:fld>
            <a:endParaRPr lang="en-US"/>
          </a:p>
        </p:txBody>
      </p:sp>
      <p:cxnSp>
        <p:nvCxnSpPr>
          <p:cNvPr id="6" name="Straight Connector 5">
            <a:extLst>
              <a:ext uri="{FF2B5EF4-FFF2-40B4-BE49-F238E27FC236}">
                <a16:creationId xmlns:a16="http://schemas.microsoft.com/office/drawing/2014/main" id="{E98EA93F-BEB3-D3C0-419F-5DACD4311EB8}"/>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29C3825E-9679-5440-9877-2FA3B51F970B}"/>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2E1ABE7F-EB37-2140-DF4B-1FD4CD5238DD}"/>
              </a:ext>
            </a:extLst>
          </p:cNvPr>
          <p:cNvCxnSpPr>
            <a:cxnSpLocks/>
          </p:cNvCxnSpPr>
          <p:nvPr/>
        </p:nvCxnSpPr>
        <p:spPr>
          <a:xfrm>
            <a:off x="-69574" y="545842"/>
            <a:ext cx="12261574"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577039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42982-5ABC-7226-C443-E2951AE6EE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38FEC2-DCA4-A4EF-7C45-767EF1F16FBE}"/>
              </a:ext>
            </a:extLst>
          </p:cNvPr>
          <p:cNvSpPr>
            <a:spLocks noGrp="1"/>
          </p:cNvSpPr>
          <p:nvPr>
            <p:ph type="title"/>
          </p:nvPr>
        </p:nvSpPr>
        <p:spPr>
          <a:xfrm>
            <a:off x="609600" y="136524"/>
            <a:ext cx="8128000" cy="291892"/>
          </a:xfrm>
        </p:spPr>
        <p:txBody>
          <a:bodyPr>
            <a:noAutofit/>
          </a:bodyPr>
          <a:lstStyle/>
          <a:p>
            <a:pPr algn="just"/>
            <a:r>
              <a:rPr lang="en-US" sz="3200" b="1" dirty="0">
                <a:latin typeface="Times New Roman" panose="02020603050405020304" pitchFamily="18" charset="0"/>
                <a:cs typeface="Times New Roman" panose="02020603050405020304" pitchFamily="18" charset="0"/>
              </a:rPr>
              <a:t>8.5. Summary</a:t>
            </a:r>
            <a:endParaRPr lang="en-US" dirty="0"/>
          </a:p>
        </p:txBody>
      </p:sp>
      <p:sp>
        <p:nvSpPr>
          <p:cNvPr id="3" name="Content Placeholder 2">
            <a:extLst>
              <a:ext uri="{FF2B5EF4-FFF2-40B4-BE49-F238E27FC236}">
                <a16:creationId xmlns:a16="http://schemas.microsoft.com/office/drawing/2014/main" id="{0B1246EB-3601-77BB-76F6-C3B526BF15B4}"/>
              </a:ext>
            </a:extLst>
          </p:cNvPr>
          <p:cNvSpPr>
            <a:spLocks noGrp="1"/>
          </p:cNvSpPr>
          <p:nvPr>
            <p:ph idx="1"/>
          </p:nvPr>
        </p:nvSpPr>
        <p:spPr>
          <a:xfrm>
            <a:off x="168964" y="502773"/>
            <a:ext cx="11897139" cy="5623392"/>
          </a:xfrm>
        </p:spPr>
        <p:txBody>
          <a:bodyPr>
            <a:normAutofit/>
          </a:bodyPr>
          <a:lstStyle/>
          <a:p>
            <a:pPr marL="425196" algn="just"/>
            <a:r>
              <a:rPr lang="en-US" sz="2400" dirty="0">
                <a:latin typeface="Times New Roman" panose="02020603050405020304" pitchFamily="18" charset="0"/>
                <a:cs typeface="Times New Roman" panose="02020603050405020304" pitchFamily="18" charset="0"/>
              </a:rPr>
              <a:t>For non-isothermal CSTR, the temperature of the reacting mixture can vary inside the reactor due to heat generation from the reaction or absorption of heat from external sources.</a:t>
            </a:r>
          </a:p>
          <a:p>
            <a:pPr marL="425196" algn="just"/>
            <a:r>
              <a:rPr lang="en-US" sz="2400" dirty="0">
                <a:latin typeface="Times New Roman" panose="02020603050405020304" pitchFamily="18" charset="0"/>
                <a:ea typeface="Tahoma" pitchFamily="34" charset="0"/>
                <a:cs typeface="Times New Roman" panose="02020603050405020304" pitchFamily="18" charset="0"/>
              </a:rPr>
              <a:t>For non-isothermal CSTR, the rate of reaction is a function of temperature.</a:t>
            </a:r>
          </a:p>
          <a:p>
            <a:pPr marL="425196" algn="just"/>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reactor volume, flow rate</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heat transfer area, space time, reaction kinetic  operating temperature </a:t>
            </a:r>
            <a:r>
              <a:rPr lang="en-US" sz="2400" dirty="0">
                <a:latin typeface="Times New Roman" panose="02020603050405020304" pitchFamily="18" charset="0"/>
                <a:cs typeface="Times New Roman" panose="02020603050405020304" pitchFamily="18" charset="0"/>
              </a:rPr>
              <a:t>and</a:t>
            </a:r>
            <a:r>
              <a:rPr lang="en-US" sz="2400" b="1" dirty="0">
                <a:latin typeface="Times New Roman" panose="02020603050405020304" pitchFamily="18" charset="0"/>
                <a:cs typeface="Times New Roman" panose="02020603050405020304" pitchFamily="18" charset="0"/>
              </a:rPr>
              <a:t> pressure conditions </a:t>
            </a:r>
            <a:r>
              <a:rPr lang="en-US" sz="2400" dirty="0">
                <a:latin typeface="Times New Roman" panose="02020603050405020304" pitchFamily="18" charset="0"/>
                <a:cs typeface="Times New Roman" panose="02020603050405020304" pitchFamily="18" charset="0"/>
              </a:rPr>
              <a:t>are some of the design parameters for non-isothermal CSTR.</a:t>
            </a:r>
          </a:p>
          <a:p>
            <a:pPr marL="425196" algn="just"/>
            <a:r>
              <a:rPr lang="en-US" sz="2400" dirty="0">
                <a:latin typeface="Times New Roman" panose="02020603050405020304" pitchFamily="18" charset="0"/>
                <a:cs typeface="Times New Roman" panose="02020603050405020304" pitchFamily="18" charset="0"/>
              </a:rPr>
              <a:t>Some of the performance measures for non-isothermal CSTR are </a:t>
            </a:r>
            <a:r>
              <a:rPr lang="en-US" sz="2400" b="1" dirty="0">
                <a:latin typeface="Times New Roman" panose="02020603050405020304" pitchFamily="18" charset="0"/>
                <a:cs typeface="Times New Roman" panose="02020603050405020304" pitchFamily="18" charset="0"/>
              </a:rPr>
              <a:t>conversion</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yield</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selectivity</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temperature profile</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heat transfer coefficient</a:t>
            </a:r>
            <a:r>
              <a:rPr lang="en-US" sz="2400" dirty="0">
                <a:latin typeface="Times New Roman" panose="02020603050405020304" pitchFamily="18" charset="0"/>
                <a:cs typeface="Times New Roman" panose="02020603050405020304" pitchFamily="18" charset="0"/>
              </a:rPr>
              <a:t>, and </a:t>
            </a:r>
            <a:r>
              <a:rPr lang="en-US" sz="2400" b="1" dirty="0">
                <a:latin typeface="Times New Roman" panose="02020603050405020304" pitchFamily="18" charset="0"/>
                <a:cs typeface="Times New Roman" panose="02020603050405020304" pitchFamily="18" charset="0"/>
              </a:rPr>
              <a:t>reaction rate</a:t>
            </a:r>
            <a:r>
              <a:rPr lang="en-US" sz="2400"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ea typeface="Tahoma" pitchFamily="34" charset="0"/>
              <a:cs typeface="Times New Roman" panose="02020603050405020304" pitchFamily="18" charset="0"/>
            </a:endParaRPr>
          </a:p>
          <a:p>
            <a:pPr marL="425196" algn="just">
              <a:lnSpc>
                <a:spcPct val="150000"/>
              </a:lnSpc>
            </a:pPr>
            <a:r>
              <a:rPr lang="en-US" sz="2400" dirty="0">
                <a:latin typeface="Times New Roman" panose="02020603050405020304" pitchFamily="18" charset="0"/>
                <a:ea typeface="Tahoma" pitchFamily="34" charset="0"/>
                <a:cs typeface="Times New Roman" panose="02020603050405020304" pitchFamily="18" charset="0"/>
              </a:rPr>
              <a:t>To determine the reactor volume, energy balance equation is required with materials balance equation since rate of reaction and conversion are temperature dependent for non-isothermal CSTR.</a:t>
            </a:r>
          </a:p>
          <a:p>
            <a:pPr marL="82296"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a:p>
            <a:pPr marL="82296" indent="0" algn="just">
              <a:buNone/>
            </a:pPr>
            <a:endParaRPr lang="en-US" sz="2400" dirty="0">
              <a:latin typeface="Times New Roman" panose="02020603050405020304" pitchFamily="18" charset="0"/>
              <a:cs typeface="Times New Roman" panose="02020603050405020304" pitchFamily="18" charset="0"/>
            </a:endParaRPr>
          </a:p>
          <a:p>
            <a:pPr marL="82296" indent="0" algn="just">
              <a:buNone/>
            </a:pPr>
            <a:endParaRPr lang="en-US" sz="2400" dirty="0">
              <a:latin typeface="Times New Roman" panose="02020603050405020304" pitchFamily="18" charset="0"/>
              <a:ea typeface="Tahoma"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4FB5BA19-E58F-53B6-6D20-EB7ED4CB5B74}"/>
              </a:ext>
            </a:extLst>
          </p:cNvPr>
          <p:cNvSpPr>
            <a:spLocks noGrp="1"/>
          </p:cNvSpPr>
          <p:nvPr>
            <p:ph type="sldNum" sz="quarter" idx="12"/>
          </p:nvPr>
        </p:nvSpPr>
        <p:spPr/>
        <p:txBody>
          <a:bodyPr/>
          <a:lstStyle/>
          <a:p>
            <a:fld id="{919B44EC-D1D5-489E-90E0-E768BB02DA9D}" type="slidenum">
              <a:rPr lang="en-US" smtClean="0"/>
              <a:t>45</a:t>
            </a:fld>
            <a:endParaRPr lang="en-US"/>
          </a:p>
        </p:txBody>
      </p:sp>
      <p:cxnSp>
        <p:nvCxnSpPr>
          <p:cNvPr id="5" name="Straight Connector 4">
            <a:extLst>
              <a:ext uri="{FF2B5EF4-FFF2-40B4-BE49-F238E27FC236}">
                <a16:creationId xmlns:a16="http://schemas.microsoft.com/office/drawing/2014/main" id="{592E0A8E-8ECD-4760-8823-EF49817794F0}"/>
              </a:ext>
            </a:extLst>
          </p:cNvPr>
          <p:cNvCxnSpPr>
            <a:cxnSpLocks/>
          </p:cNvCxnSpPr>
          <p:nvPr/>
        </p:nvCxnSpPr>
        <p:spPr>
          <a:xfrm>
            <a:off x="-69574" y="545842"/>
            <a:ext cx="1226157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F216442-E2F9-5E0D-F884-5D5769640E9E}"/>
              </a:ext>
            </a:extLst>
          </p:cNvPr>
          <p:cNvCxnSpPr>
            <a:cxnSpLocks/>
          </p:cNvCxnSpPr>
          <p:nvPr/>
        </p:nvCxnSpPr>
        <p:spPr>
          <a:xfrm>
            <a:off x="-34787" y="6313281"/>
            <a:ext cx="12261574"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AB4FAFB0-EA1F-56A9-03B2-699FB5374D1C}"/>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92407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EA49C-386E-F71F-ED1C-965F5DDCA2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F7D4A-C980-6916-A499-D3AA3ED5D603}"/>
              </a:ext>
            </a:extLst>
          </p:cNvPr>
          <p:cNvSpPr>
            <a:spLocks noGrp="1"/>
          </p:cNvSpPr>
          <p:nvPr>
            <p:ph type="title"/>
          </p:nvPr>
        </p:nvSpPr>
        <p:spPr>
          <a:xfrm>
            <a:off x="2171700" y="184987"/>
            <a:ext cx="6172200" cy="457199"/>
          </a:xfrm>
        </p:spPr>
        <p:txBody>
          <a:bodyPr>
            <a:noAutofit/>
          </a:bodyPr>
          <a:lstStyle/>
          <a:p>
            <a:pPr algn="l"/>
            <a:r>
              <a:rPr lang="en-US" sz="32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DAC76877-BF5E-9E3E-41DD-4C9DF7E0EA90}"/>
              </a:ext>
            </a:extLst>
          </p:cNvPr>
          <p:cNvSpPr>
            <a:spLocks noGrp="1"/>
          </p:cNvSpPr>
          <p:nvPr>
            <p:ph idx="1"/>
          </p:nvPr>
        </p:nvSpPr>
        <p:spPr>
          <a:xfrm>
            <a:off x="606286" y="812077"/>
            <a:ext cx="11261035" cy="333751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Chemical Reaction Engineering, </a:t>
            </a:r>
            <a:r>
              <a:rPr lang="en-US" dirty="0" err="1">
                <a:latin typeface="Times New Roman" panose="02020603050405020304" pitchFamily="18" charset="0"/>
                <a:cs typeface="Times New Roman" panose="02020603050405020304" pitchFamily="18" charset="0"/>
              </a:rPr>
              <a:t>Levenspiel</a:t>
            </a:r>
            <a:r>
              <a:rPr lang="en-US" dirty="0">
                <a:latin typeface="Times New Roman" panose="02020603050405020304" pitchFamily="18" charset="0"/>
                <a:cs typeface="Times New Roman" panose="02020603050405020304" pitchFamily="18" charset="0"/>
              </a:rPr>
              <a:t>, O John </a:t>
            </a:r>
            <a:r>
              <a:rPr lang="en-US" dirty="0" err="1">
                <a:latin typeface="Times New Roman" panose="02020603050405020304" pitchFamily="18" charset="0"/>
                <a:cs typeface="Times New Roman" panose="02020603050405020304" pitchFamily="18" charset="0"/>
              </a:rPr>
              <a:t>Wiely</a:t>
            </a:r>
            <a:r>
              <a:rPr lang="en-US" dirty="0">
                <a:latin typeface="Times New Roman" panose="02020603050405020304" pitchFamily="18" charset="0"/>
                <a:cs typeface="Times New Roman" panose="02020603050405020304" pitchFamily="18" charset="0"/>
              </a:rPr>
              <a:t> &amp; Sons, 3</a:t>
            </a:r>
            <a:r>
              <a:rPr lang="en-US" baseline="30000" dirty="0">
                <a:latin typeface="Times New Roman" panose="02020603050405020304" pitchFamily="18" charset="0"/>
                <a:cs typeface="Times New Roman" panose="02020603050405020304" pitchFamily="18" charset="0"/>
              </a:rPr>
              <a:t>rd</a:t>
            </a:r>
            <a:r>
              <a:rPr lang="en-US" dirty="0">
                <a:latin typeface="Times New Roman" panose="02020603050405020304" pitchFamily="18" charset="0"/>
                <a:cs typeface="Times New Roman" panose="02020603050405020304" pitchFamily="18" charset="0"/>
              </a:rPr>
              <a:t> edition, 2011.</a:t>
            </a:r>
          </a:p>
          <a:p>
            <a:pPr algn="just">
              <a:lnSpc>
                <a:spcPct val="150000"/>
              </a:lnSpc>
            </a:pPr>
            <a:r>
              <a:rPr lang="en-US" dirty="0">
                <a:latin typeface="Times New Roman" panose="02020603050405020304" pitchFamily="18" charset="0"/>
                <a:cs typeface="Times New Roman" panose="02020603050405020304" pitchFamily="18" charset="0"/>
              </a:rPr>
              <a:t>Elements of Chemical Engineering, Fogler, HS Prentice- Hall Inc Prentice- Hall Inc, 5</a:t>
            </a:r>
            <a:r>
              <a:rPr lang="en-US" baseline="30000" dirty="0">
                <a:latin typeface="Times New Roman" panose="02020603050405020304" pitchFamily="18" charset="0"/>
                <a:cs typeface="Times New Roman" panose="02020603050405020304" pitchFamily="18" charset="0"/>
              </a:rPr>
              <a:t>th</a:t>
            </a:r>
            <a:r>
              <a:rPr lang="en-US" dirty="0">
                <a:latin typeface="Times New Roman" panose="02020603050405020304" pitchFamily="18" charset="0"/>
                <a:cs typeface="Times New Roman" panose="02020603050405020304" pitchFamily="18" charset="0"/>
              </a:rPr>
              <a:t> edition, 2015.</a:t>
            </a:r>
          </a:p>
          <a:p>
            <a:pPr marL="685800" lvl="2" indent="0" algn="ctr">
              <a:buNone/>
            </a:pPr>
            <a:endParaRPr lang="en-US" sz="2100" b="1"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5" name="Slide Number Placeholder 4">
            <a:extLst>
              <a:ext uri="{FF2B5EF4-FFF2-40B4-BE49-F238E27FC236}">
                <a16:creationId xmlns:a16="http://schemas.microsoft.com/office/drawing/2014/main" id="{497FC465-448C-42A1-4A63-A52EDD77224A}"/>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46</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6" name="Straight Connector 5">
            <a:extLst>
              <a:ext uri="{FF2B5EF4-FFF2-40B4-BE49-F238E27FC236}">
                <a16:creationId xmlns:a16="http://schemas.microsoft.com/office/drawing/2014/main" id="{3CAF3C81-D0FC-4333-E240-F20AF8F45C66}"/>
              </a:ext>
            </a:extLst>
          </p:cNvPr>
          <p:cNvCxnSpPr>
            <a:cxnSpLocks/>
          </p:cNvCxnSpPr>
          <p:nvPr/>
        </p:nvCxnSpPr>
        <p:spPr>
          <a:xfrm>
            <a:off x="0" y="783708"/>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0A004906-8174-0779-64DD-55C696101DC2}"/>
              </a:ext>
            </a:extLst>
          </p:cNvPr>
          <p:cNvCxnSpPr>
            <a:cxnSpLocks/>
          </p:cNvCxnSpPr>
          <p:nvPr/>
        </p:nvCxnSpPr>
        <p:spPr>
          <a:xfrm>
            <a:off x="0" y="6268131"/>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Content Placeholder 2">
            <a:extLst>
              <a:ext uri="{FF2B5EF4-FFF2-40B4-BE49-F238E27FC236}">
                <a16:creationId xmlns:a16="http://schemas.microsoft.com/office/drawing/2014/main" id="{6AF10A07-8E49-784C-CF99-D0BE12E0A4C8}"/>
              </a:ext>
            </a:extLst>
          </p:cNvPr>
          <p:cNvSpPr txBox="1">
            <a:spLocks/>
          </p:cNvSpPr>
          <p:nvPr/>
        </p:nvSpPr>
        <p:spPr>
          <a:xfrm>
            <a:off x="2781300" y="3886202"/>
            <a:ext cx="6172200" cy="800099"/>
          </a:xfrm>
          <a:prstGeom prst="rect">
            <a:avLst/>
          </a:prstGeom>
        </p:spPr>
        <p:txBody>
          <a:bodyPr vert="horz" lIns="68580" tIns="34290" rIns="68580" bIns="3429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sz="5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
        <p:nvSpPr>
          <p:cNvPr id="8" name="Slide Number Placeholder 5">
            <a:extLst>
              <a:ext uri="{FF2B5EF4-FFF2-40B4-BE49-F238E27FC236}">
                <a16:creationId xmlns:a16="http://schemas.microsoft.com/office/drawing/2014/main" id="{AADB3A3A-C1DF-472B-0A6B-CE50F1143F0A}"/>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929674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685</TotalTime>
  <Words>4716</Words>
  <Application>Microsoft Office PowerPoint</Application>
  <PresentationFormat>Widescreen</PresentationFormat>
  <Paragraphs>444</Paragraphs>
  <Slides>46</Slides>
  <Notes>2</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46</vt:i4>
      </vt:variant>
    </vt:vector>
  </HeadingPairs>
  <TitlesOfParts>
    <vt:vector size="57" baseType="lpstr">
      <vt:lpstr>Arial</vt:lpstr>
      <vt:lpstr>Calibri</vt:lpstr>
      <vt:lpstr>Calibri Light</vt:lpstr>
      <vt:lpstr>Cambria Math</vt:lpstr>
      <vt:lpstr>Times New Roman</vt:lpstr>
      <vt:lpstr>Wingdings</vt:lpstr>
      <vt:lpstr>Office Theme</vt:lpstr>
      <vt:lpstr>3_Office Theme</vt:lpstr>
      <vt:lpstr>4_Office Theme</vt:lpstr>
      <vt:lpstr>1_Office Theme</vt:lpstr>
      <vt:lpstr>2_Office Theme</vt:lpstr>
      <vt:lpstr>PowerPoint Presentation</vt:lpstr>
      <vt:lpstr>PowerPoint Presentation</vt:lpstr>
      <vt:lpstr>PowerPoint Presentation</vt:lpstr>
      <vt:lpstr>8.1 Introduction to non-isothermal CSTR</vt:lpstr>
      <vt:lpstr>Cont’d </vt:lpstr>
      <vt:lpstr>PowerPoint Presentation</vt:lpstr>
      <vt:lpstr>PowerPoint Presentation</vt:lpstr>
      <vt:lpstr>PowerPoint Presentation</vt:lpstr>
      <vt:lpstr>PowerPoint Presentation</vt:lpstr>
      <vt:lpstr>PowerPoint Presentation</vt:lpstr>
      <vt:lpstr>PowerPoint Presentation</vt:lpstr>
      <vt:lpstr>8.3. Performance Measures  for Non-isothermal CSTR</vt:lpstr>
      <vt:lpstr>Cont’d</vt:lpstr>
      <vt:lpstr>Cont’d</vt:lpstr>
      <vt:lpstr>Cont’d</vt:lpstr>
      <vt:lpstr>Activity 8.1.</vt:lpstr>
      <vt:lpstr>Cont’d</vt:lpstr>
      <vt:lpstr>Cont’d</vt:lpstr>
      <vt:lpstr>8.4 Design of non-isothermal CSTR</vt:lpstr>
      <vt:lpstr>Cont’d</vt:lpstr>
      <vt:lpstr>Cont’d</vt:lpstr>
      <vt:lpstr>8.4.2 Energy balance equation for non-isothermal CSTR</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8.2.</vt:lpstr>
      <vt:lpstr>Cont’d</vt:lpstr>
      <vt:lpstr>Cont’d</vt:lpstr>
      <vt:lpstr>Cont’d</vt:lpstr>
      <vt:lpstr>8.5. Summary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202</cp:revision>
  <dcterms:created xsi:type="dcterms:W3CDTF">2025-10-11T13:33:28Z</dcterms:created>
  <dcterms:modified xsi:type="dcterms:W3CDTF">2025-10-25T07:36:15Z</dcterms:modified>
</cp:coreProperties>
</file>