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72" r:id="rId3"/>
  </p:sldMasterIdLst>
  <p:notesMasterIdLst>
    <p:notesMasterId r:id="rId50"/>
  </p:notesMasterIdLst>
  <p:sldIdLst>
    <p:sldId id="257" r:id="rId4"/>
    <p:sldId id="408" r:id="rId5"/>
    <p:sldId id="409" r:id="rId6"/>
    <p:sldId id="258" r:id="rId7"/>
    <p:sldId id="259" r:id="rId8"/>
    <p:sldId id="410" r:id="rId9"/>
    <p:sldId id="260" r:id="rId10"/>
    <p:sldId id="411" r:id="rId11"/>
    <p:sldId id="412" r:id="rId12"/>
    <p:sldId id="413" r:id="rId13"/>
    <p:sldId id="414" r:id="rId14"/>
    <p:sldId id="350" r:id="rId15"/>
    <p:sldId id="415" r:id="rId16"/>
    <p:sldId id="416" r:id="rId17"/>
    <p:sldId id="417" r:id="rId18"/>
    <p:sldId id="434" r:id="rId19"/>
    <p:sldId id="435" r:id="rId20"/>
    <p:sldId id="436" r:id="rId21"/>
    <p:sldId id="439" r:id="rId22"/>
    <p:sldId id="438" r:id="rId23"/>
    <p:sldId id="440" r:id="rId24"/>
    <p:sldId id="441" r:id="rId25"/>
    <p:sldId id="418" r:id="rId26"/>
    <p:sldId id="421" r:id="rId27"/>
    <p:sldId id="420" r:id="rId28"/>
    <p:sldId id="419" r:id="rId29"/>
    <p:sldId id="422" r:id="rId30"/>
    <p:sldId id="423" r:id="rId31"/>
    <p:sldId id="424" r:id="rId32"/>
    <p:sldId id="425" r:id="rId33"/>
    <p:sldId id="437" r:id="rId34"/>
    <p:sldId id="426" r:id="rId35"/>
    <p:sldId id="429" r:id="rId36"/>
    <p:sldId id="442" r:id="rId37"/>
    <p:sldId id="443" r:id="rId38"/>
    <p:sldId id="428" r:id="rId39"/>
    <p:sldId id="427" r:id="rId40"/>
    <p:sldId id="430" r:id="rId41"/>
    <p:sldId id="431" r:id="rId42"/>
    <p:sldId id="432" r:id="rId43"/>
    <p:sldId id="433" r:id="rId44"/>
    <p:sldId id="445" r:id="rId45"/>
    <p:sldId id="446" r:id="rId46"/>
    <p:sldId id="447" r:id="rId47"/>
    <p:sldId id="444" r:id="rId48"/>
    <p:sldId id="407" r:id="rId4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4660"/>
  </p:normalViewPr>
  <p:slideViewPr>
    <p:cSldViewPr snapToGrid="0">
      <p:cViewPr varScale="1">
        <p:scale>
          <a:sx n="77" d="100"/>
          <a:sy n="77" d="100"/>
        </p:scale>
        <p:origin x="835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9" Type="http://schemas.openxmlformats.org/officeDocument/2006/relationships/slide" Target="slides/slide36.xml"/><Relationship Id="rId21" Type="http://schemas.openxmlformats.org/officeDocument/2006/relationships/slide" Target="slides/slide18.xml"/><Relationship Id="rId34" Type="http://schemas.openxmlformats.org/officeDocument/2006/relationships/slide" Target="slides/slide31.xml"/><Relationship Id="rId42" Type="http://schemas.openxmlformats.org/officeDocument/2006/relationships/slide" Target="slides/slide39.xml"/><Relationship Id="rId47" Type="http://schemas.openxmlformats.org/officeDocument/2006/relationships/slide" Target="slides/slide44.xml"/><Relationship Id="rId50" Type="http://schemas.openxmlformats.org/officeDocument/2006/relationships/notesMaster" Target="notesMasters/notesMaster1.xml"/><Relationship Id="rId7" Type="http://schemas.openxmlformats.org/officeDocument/2006/relationships/slide" Target="slides/slide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9" Type="http://schemas.openxmlformats.org/officeDocument/2006/relationships/slide" Target="slides/slide26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slide" Target="slides/slide34.xml"/><Relationship Id="rId40" Type="http://schemas.openxmlformats.org/officeDocument/2006/relationships/slide" Target="slides/slide37.xml"/><Relationship Id="rId45" Type="http://schemas.openxmlformats.org/officeDocument/2006/relationships/slide" Target="slides/slide42.xml"/><Relationship Id="rId53" Type="http://schemas.openxmlformats.org/officeDocument/2006/relationships/theme" Target="theme/theme1.xml"/><Relationship Id="rId5" Type="http://schemas.openxmlformats.org/officeDocument/2006/relationships/slide" Target="slides/slide2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slide" Target="slides/slide28.xml"/><Relationship Id="rId44" Type="http://schemas.openxmlformats.org/officeDocument/2006/relationships/slide" Target="slides/slide41.xml"/><Relationship Id="rId52" Type="http://schemas.openxmlformats.org/officeDocument/2006/relationships/viewProps" Target="viewProps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Relationship Id="rId43" Type="http://schemas.openxmlformats.org/officeDocument/2006/relationships/slide" Target="slides/slide40.xml"/><Relationship Id="rId48" Type="http://schemas.openxmlformats.org/officeDocument/2006/relationships/slide" Target="slides/slide45.xml"/><Relationship Id="rId8" Type="http://schemas.openxmlformats.org/officeDocument/2006/relationships/slide" Target="slides/slide5.xml"/><Relationship Id="rId51" Type="http://schemas.openxmlformats.org/officeDocument/2006/relationships/presProps" Target="presProps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slide" Target="slides/slide35.xml"/><Relationship Id="rId46" Type="http://schemas.openxmlformats.org/officeDocument/2006/relationships/slide" Target="slides/slide43.xml"/><Relationship Id="rId20" Type="http://schemas.openxmlformats.org/officeDocument/2006/relationships/slide" Target="slides/slide17.xml"/><Relationship Id="rId41" Type="http://schemas.openxmlformats.org/officeDocument/2006/relationships/slide" Target="slides/slide38.xml"/><Relationship Id="rId54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49" Type="http://schemas.openxmlformats.org/officeDocument/2006/relationships/slide" Target="slides/slide46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E961D60-4F48-4162-9C66-8F1C6B6B2C16}" type="datetimeFigureOut">
              <a:rPr lang="en-US" smtClean="0"/>
              <a:t>10/25/2025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16D59B4-F607-415C-B3AC-A714722CD14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3866282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16D59B4-F607-415C-B3AC-A714722CD144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2221500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64EEBDC-A126-A2FF-56A1-E284E1BD5C1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52568F6-BC6A-5F71-17E2-D1C51F1E85F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6111FDB-5859-D4A6-3328-0F7C5700DF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5C0333-C32C-4892-985A-E50102DB431C}" type="datetime1">
              <a:rPr lang="en-US" smtClean="0"/>
              <a:t>10/25/2025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6BFE243-16A0-0FB1-D864-74CA2E5CC9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93609EF-9A70-7A89-D60C-1AB918B7ED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2E34D4-5ECB-4DB6-A989-DF5F8453723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2701243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67E0B51-EAB1-C221-3CA2-D374A52163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DDA9D97-55D5-8F04-8424-A0D68751797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28B2320-27DD-3DC8-CDBB-872CD23D60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1442AE-379B-4A11-81FE-5135E47DCAE5}" type="datetime1">
              <a:rPr lang="en-US" smtClean="0"/>
              <a:t>10/25/2025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E29F811-3C51-13FD-570A-EC696C49C9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F655509-FFD7-2A52-27CB-F435A32AED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2E34D4-5ECB-4DB6-A989-DF5F8453723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4872939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9814D68-F27E-D56F-772C-7FA8EC70E8A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925BC61-149F-4630-1EBA-92911C9507B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0CE1FF5-E9BA-CFF7-929E-8F61ACBD68D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89AD9-CB11-4F50-AF18-37B97E019424}" type="datetime1">
              <a:rPr lang="en-US" smtClean="0"/>
              <a:t>10/25/2025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EC8EF7B-1765-931D-D47E-E9267C5AF9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955D26D-ADE0-7A70-BA7B-1A5EEC788C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2E34D4-5ECB-4DB6-A989-DF5F8453723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8203760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EC75950-0FC1-FFC3-228F-DB8CB0EF0D8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04D0399-C2BD-B3D1-BA70-D3E1EF8B4DD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EFF4B67-6D54-2D84-C4EF-958110288D2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7BA636F-794F-F5EA-D112-E3F56D12C7E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3E1DE8-BE45-4773-AE07-F587B36CDBD0}" type="datetime1">
              <a:rPr lang="en-US" smtClean="0"/>
              <a:t>10/25/2025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493083A-5214-C857-5795-6F2E3B0B87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B00DEEF-0261-5968-6345-54345E422D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2E34D4-5ECB-4DB6-A989-DF5F8453723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8924115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5BD0402-EAF9-3BD7-AD43-8AD2A6BE1AE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F0E2CCE-FB5D-380A-2F0E-8D0D99D90FF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38C0DF1-7F6C-EF48-A006-D5EC355B68A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E0E5F2EB-7439-5AAA-FEDF-3971C6E4432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75D714C1-2134-F41C-D6EC-60AB876B63C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CA5C900F-6A85-7BDE-BC09-23BADE2029C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4FA4A9-7AA4-41BF-904D-CD8F106DC5C5}" type="datetime1">
              <a:rPr lang="en-US" smtClean="0"/>
              <a:t>10/25/2025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1FD7EEEC-5366-32F5-E744-6E753D20A6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7913E684-FD73-7D78-8226-19E660EA8D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2E34D4-5ECB-4DB6-A989-DF5F8453723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1677620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B21FE9-A4B3-E273-AB62-155791061A4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7DB43F6-4B37-AAE8-C544-13D6C7101A9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E9BE14-1F64-4B09-B482-CF7347032902}" type="datetime1">
              <a:rPr lang="en-US" smtClean="0"/>
              <a:t>10/25/2025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12A21EF8-7F7C-6E6A-130B-ABB12FF051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E5E6356-2745-021B-8F0E-16B4872C06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2E34D4-5ECB-4DB6-A989-DF5F8453723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8554662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650D75EB-416B-6CED-B620-A59940E5074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36A918-C177-4900-904C-8D1C243CB3A3}" type="datetime1">
              <a:rPr lang="en-US" smtClean="0"/>
              <a:t>10/25/2025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838D5B2-57CF-77ED-0F19-721616AE2D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7CA5B4A-DFC0-3F6D-1ED2-57A8C93DFA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2E34D4-5ECB-4DB6-A989-DF5F8453723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711960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7DCA41A-9A81-206F-505D-7575F32906A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F263795-6922-CC14-EEAC-DEE23BC4758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AEA7236-1C5F-57F3-7F14-0018D227380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6F1904B-962D-BEBD-47C6-EC48FDB6DD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1B7332-7D3C-474C-8789-B774BC21F9AA}" type="datetime1">
              <a:rPr lang="en-US" smtClean="0"/>
              <a:t>10/25/2025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6C79DC6-D89C-479B-2AC3-C680151DF06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EDD64EC-5449-D43C-EBA6-52BF5DCFB8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2E34D4-5ECB-4DB6-A989-DF5F8453723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0178900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E198655-688E-8117-3944-5A3308403EE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68F9C7FC-085F-1E96-FB0A-9E7628A2AD6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6FD8189-3E08-DC7D-0098-4490390DE3A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37C4D0C-37D1-CD22-92E8-0299D4743D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A4AE0E-D6C8-475C-94C8-8445587C3760}" type="datetime1">
              <a:rPr lang="en-US" smtClean="0"/>
              <a:t>10/25/2025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AE400F0-83BD-5F5D-3554-E938225F7F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348ABDB-02FC-5332-7C20-7076C8453C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2E34D4-5ECB-4DB6-A989-DF5F8453723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5022625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4EB447-B690-5C3F-D588-6935C14E5F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088A023-CC87-0F95-0F1D-53737D412A0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DB7D63C-ECD1-98B5-EBAA-55B7706941D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4ADFCE-90A6-4808-935D-9199AB561545}" type="datetime1">
              <a:rPr lang="en-US" smtClean="0"/>
              <a:t>10/25/2025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ED34A1A-FA29-059B-828A-77B546A1EA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2F91474-130E-A2F7-7FF1-95B9FB7F9E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2E34D4-5ECB-4DB6-A989-DF5F8453723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25991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5EA15E47-60BB-F3B0-ED0D-3D9A954F860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872479B-4077-E7F3-7EF8-8689D573295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218753B-958E-9C6A-FD34-E22191AC5FB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CAFA0B-3884-4532-A0A5-1A8F8EE41C14}" type="datetime1">
              <a:rPr lang="en-US" smtClean="0"/>
              <a:t>10/25/2025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6823FE4-CC3C-409A-F489-B0C9B1B68D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14AC3D-6DB1-4468-BA39-37DC4CF976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2E34D4-5ECB-4DB6-A989-DF5F8453723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8607561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2130428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3429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685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0287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7145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057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4003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1AE419-77F7-43CF-A6A8-672DF3C27280}" type="datetime1">
              <a:rPr lang="en-US" smtClean="0"/>
              <a:t>10/25/2025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FDA976-B38A-4EC8-851D-4FD5675DB12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3894315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A943B8-1518-4D3B-9BB4-CA1BAB158824}" type="datetime1">
              <a:rPr lang="en-US" smtClean="0"/>
              <a:t>10/25/2025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FDA976-B38A-4EC8-851D-4FD5675DB12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6004469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3084" y="4406903"/>
            <a:ext cx="10363200" cy="1362075"/>
          </a:xfrm>
        </p:spPr>
        <p:txBody>
          <a:bodyPr anchor="t"/>
          <a:lstStyle>
            <a:lvl1pPr algn="l">
              <a:defRPr sz="3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B93D07-E634-4925-9331-D67140978EE7}" type="datetime1">
              <a:rPr lang="en-US" smtClean="0"/>
              <a:t>10/25/2025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FDA976-B38A-4EC8-851D-4FD5675DB12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7054358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3"/>
            <a:ext cx="5384800" cy="4525963"/>
          </a:xfrm>
        </p:spPr>
        <p:txBody>
          <a:bodyPr/>
          <a:lstStyle>
            <a:lvl1pPr>
              <a:defRPr sz="2100"/>
            </a:lvl1pPr>
            <a:lvl2pPr>
              <a:defRPr sz="1800"/>
            </a:lvl2pPr>
            <a:lvl3pPr>
              <a:defRPr sz="1500"/>
            </a:lvl3pPr>
            <a:lvl4pPr>
              <a:defRPr sz="1350"/>
            </a:lvl4pPr>
            <a:lvl5pPr>
              <a:defRPr sz="1350"/>
            </a:lvl5pPr>
            <a:lvl6pPr>
              <a:defRPr sz="1350"/>
            </a:lvl6pPr>
            <a:lvl7pPr>
              <a:defRPr sz="1350"/>
            </a:lvl7pPr>
            <a:lvl8pPr>
              <a:defRPr sz="1350"/>
            </a:lvl8pPr>
            <a:lvl9pPr>
              <a:defRPr sz="135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3"/>
            <a:ext cx="5384800" cy="4525963"/>
          </a:xfrm>
        </p:spPr>
        <p:txBody>
          <a:bodyPr/>
          <a:lstStyle>
            <a:lvl1pPr>
              <a:defRPr sz="2100"/>
            </a:lvl1pPr>
            <a:lvl2pPr>
              <a:defRPr sz="1800"/>
            </a:lvl2pPr>
            <a:lvl3pPr>
              <a:defRPr sz="1500"/>
            </a:lvl3pPr>
            <a:lvl4pPr>
              <a:defRPr sz="1350"/>
            </a:lvl4pPr>
            <a:lvl5pPr>
              <a:defRPr sz="1350"/>
            </a:lvl5pPr>
            <a:lvl6pPr>
              <a:defRPr sz="1350"/>
            </a:lvl6pPr>
            <a:lvl7pPr>
              <a:defRPr sz="1350"/>
            </a:lvl7pPr>
            <a:lvl8pPr>
              <a:defRPr sz="1350"/>
            </a:lvl8pPr>
            <a:lvl9pPr>
              <a:defRPr sz="135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A56A17-78A9-4233-B965-70ECAE9E76C1}" type="datetime1">
              <a:rPr lang="en-US" smtClean="0"/>
              <a:t>10/25/2025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FDA976-B38A-4EC8-851D-4FD5675DB12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2061411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180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69" y="1535113"/>
            <a:ext cx="5389033" cy="63976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9" y="2174875"/>
            <a:ext cx="5389033" cy="3951288"/>
          </a:xfrm>
        </p:spPr>
        <p:txBody>
          <a:bodyPr/>
          <a:lstStyle>
            <a:lvl1pPr>
              <a:defRPr sz="180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2D55A-12F2-4DA8-A101-2BC9707AF6CA}" type="datetime1">
              <a:rPr lang="en-US" smtClean="0"/>
              <a:t>10/25/2025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FDA976-B38A-4EC8-851D-4FD5675DB12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6380757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588AB7-A3C9-44BA-B759-692BCABE9182}" type="datetime1">
              <a:rPr lang="en-US" smtClean="0"/>
              <a:t>10/25/2025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FDA976-B38A-4EC8-851D-4FD5675DB12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54320639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24C1EC-5FF6-47DC-BBEA-FB23F8995BFA}" type="datetime1">
              <a:rPr lang="en-US" smtClean="0"/>
              <a:t>10/25/2025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FDA976-B38A-4EC8-851D-4FD5675DB12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57434831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2" y="273050"/>
            <a:ext cx="4011084" cy="1162050"/>
          </a:xfrm>
        </p:spPr>
        <p:txBody>
          <a:bodyPr anchor="b"/>
          <a:lstStyle>
            <a:lvl1pPr algn="l">
              <a:defRPr sz="15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273053"/>
            <a:ext cx="6815667" cy="5853113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2" y="1435103"/>
            <a:ext cx="4011084" cy="4691063"/>
          </a:xfrm>
        </p:spPr>
        <p:txBody>
          <a:bodyPr/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DCFFEE-05A0-443C-ADDD-88D182239EA4}" type="datetime1">
              <a:rPr lang="en-US" smtClean="0"/>
              <a:t>10/25/2025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FDA976-B38A-4EC8-851D-4FD5675DB12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56022749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15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DFBA33-1F2B-45F3-BF0E-D70E007E591B}" type="datetime1">
              <a:rPr lang="en-US" smtClean="0"/>
              <a:t>10/25/2025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FDA976-B38A-4EC8-851D-4FD5675DB12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15547454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E1C3AA-A901-47AF-B062-B31568BF5A1B}" type="datetime1">
              <a:rPr lang="en-US" smtClean="0"/>
              <a:t>10/25/2025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FDA976-B38A-4EC8-851D-4FD5675DB12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2243275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274641"/>
            <a:ext cx="27432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41"/>
            <a:ext cx="80264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DE5AF2-7C86-42C9-8962-8C8ADD78076C}" type="datetime1">
              <a:rPr lang="en-US" smtClean="0"/>
              <a:t>10/25/2025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FDA976-B38A-4EC8-851D-4FD5675DB12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8615848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8FABF0-E366-411A-BBE6-25EC8F19E9ED}" type="datetime1">
              <a:rPr lang="en-US" smtClean="0"/>
              <a:t>10/25/2025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B44EC-D1D5-489E-90E0-E768BB02DA9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72932002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ED07DA-7E1D-4BCA-AD6A-847EBC0F91D5}" type="datetime1">
              <a:rPr lang="en-US" smtClean="0"/>
              <a:t>10/25/2025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B44EC-D1D5-489E-90E0-E768BB02DA9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72371482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0614D3-26D0-4BC5-A199-1A2125BF86D8}" type="datetime1">
              <a:rPr lang="en-US" smtClean="0"/>
              <a:t>10/25/2025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B44EC-D1D5-489E-90E0-E768BB02DA9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32727684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621FBE-AAD9-4604-850A-0C8373233072}" type="datetime1">
              <a:rPr lang="en-US" smtClean="0"/>
              <a:t>10/25/2025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B44EC-D1D5-489E-90E0-E768BB02DA9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75188144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DB0838-3336-496C-9505-3470D16A940C}" type="datetime1">
              <a:rPr lang="en-US" smtClean="0"/>
              <a:t>10/25/2025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B44EC-D1D5-489E-90E0-E768BB02DA9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18684809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DDC9B0-662D-4EB0-A697-5CC40CD16010}" type="datetime1">
              <a:rPr lang="en-US" smtClean="0"/>
              <a:t>10/25/2025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B44EC-D1D5-489E-90E0-E768BB02DA9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2040488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5255BE-094D-41ED-9203-7CA204C418DF}" type="datetime1">
              <a:rPr lang="en-US" smtClean="0"/>
              <a:t>10/25/2025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B44EC-D1D5-489E-90E0-E768BB02DA9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8687381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1A7B98-DAD8-42A2-8AD6-4757B15BD91D}" type="datetime1">
              <a:rPr lang="en-US" smtClean="0"/>
              <a:t>10/25/2025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B44EC-D1D5-489E-90E0-E768BB02DA9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55619818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7BBC85-AC9D-4502-AAE3-1FC8E32CC41C}" type="datetime1">
              <a:rPr lang="en-US" smtClean="0"/>
              <a:t>10/25/2025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B44EC-D1D5-489E-90E0-E768BB02DA9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34887228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EDDC0F-DA13-4C25-B0A2-A0363747844D}" type="datetime1">
              <a:rPr lang="en-US" smtClean="0"/>
              <a:t>10/25/2025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B44EC-D1D5-489E-90E0-E768BB02DA9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68731497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FCC35B-CC16-4580-B184-BEA052A8A650}" type="datetime1">
              <a:rPr lang="en-US" smtClean="0"/>
              <a:t>10/25/2025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B44EC-D1D5-489E-90E0-E768BB02DA9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852940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A8D1CE50-574E-0DCA-C872-C4F991C0AD5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1C7DC73-44AB-F5C4-1404-D3EDB98A97B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4A02906-5596-40D1-04E5-192D1E79900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0A4AC09-798D-4E14-B3CC-21F24F46394D}" type="datetime1">
              <a:rPr lang="en-US" smtClean="0"/>
              <a:t>10/25/2025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EAA69E1-5277-3A2C-08C4-5D85136EFB5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ECC8EEB-5177-4D87-66CE-36783EE2B3A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D2E34D4-5ECB-4DB6-A989-DF5F8453723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08878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00203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09600" y="6356353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CC2BA19-8D2F-475B-9750-7C18D3BFA42C}" type="datetime1">
              <a:rPr lang="en-US" smtClean="0"/>
              <a:t>10/25/2025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165600" y="6356353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37600" y="6356353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3FDA976-B38A-4EC8-851D-4FD5675DB12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43246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hdr="0" ftr="0" dt="0"/>
  <p:txStyles>
    <p:titleStyle>
      <a:lvl1pPr algn="ctr" defTabSz="685800" rtl="0" eaLnBrk="1" latinLnBrk="0" hangingPunct="1"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7175" indent="-257175" algn="l" defTabSz="6858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557213" indent="-214313" algn="l" defTabSz="685800" rtl="0" eaLnBrk="1" latinLnBrk="0" hangingPunct="1">
        <a:spcBef>
          <a:spcPct val="20000"/>
        </a:spcBef>
        <a:buFont typeface="Arial" pitchFamily="34" charset="0"/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spcBef>
          <a:spcPct val="20000"/>
        </a:spcBef>
        <a:buFont typeface="Arial" pitchFamily="34" charset="0"/>
        <a:buChar char="–"/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spcBef>
          <a:spcPct val="20000"/>
        </a:spcBef>
        <a:buFont typeface="Arial" pitchFamily="34" charset="0"/>
        <a:buChar char="»"/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E9B40E3-4A2C-4375-AF4C-0098336B3117}" type="datetime1">
              <a:rPr lang="en-US" smtClean="0"/>
              <a:t>10/25/2025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19B44EC-D1D5-489E-90E0-E768BB02DA9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30819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4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4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4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24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4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4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4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4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emf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4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4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7" Type="http://schemas.openxmlformats.org/officeDocument/2006/relationships/image" Target="../media/image130.png"/><Relationship Id="rId2" Type="http://schemas.openxmlformats.org/officeDocument/2006/relationships/image" Target="../media/image131.png"/><Relationship Id="rId1" Type="http://schemas.openxmlformats.org/officeDocument/2006/relationships/slideLayout" Target="../slideLayouts/slideLayout24.xml"/><Relationship Id="rId6" Type="http://schemas.openxmlformats.org/officeDocument/2006/relationships/image" Target="../media/image120.png"/><Relationship Id="rId5" Type="http://schemas.openxmlformats.org/officeDocument/2006/relationships/image" Target="../media/image110.png"/><Relationship Id="rId4" Type="http://schemas.openxmlformats.org/officeDocument/2006/relationships/image" Target="../media/image100.png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3" Type="http://schemas.openxmlformats.org/officeDocument/2006/relationships/image" Target="../media/image14.png"/><Relationship Id="rId7" Type="http://schemas.openxmlformats.org/officeDocument/2006/relationships/image" Target="../media/image19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4.xml"/><Relationship Id="rId6" Type="http://schemas.openxmlformats.org/officeDocument/2006/relationships/image" Target="../media/image18.png"/><Relationship Id="rId5" Type="http://schemas.openxmlformats.org/officeDocument/2006/relationships/image" Target="../media/image17.png"/><Relationship Id="rId4" Type="http://schemas.openxmlformats.org/officeDocument/2006/relationships/image" Target="../media/image160.png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png"/><Relationship Id="rId3" Type="http://schemas.openxmlformats.org/officeDocument/2006/relationships/image" Target="../media/image14.png"/><Relationship Id="rId7" Type="http://schemas.openxmlformats.org/officeDocument/2006/relationships/image" Target="../media/image25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4.xml"/><Relationship Id="rId6" Type="http://schemas.openxmlformats.org/officeDocument/2006/relationships/image" Target="../media/image24.png"/><Relationship Id="rId5" Type="http://schemas.openxmlformats.org/officeDocument/2006/relationships/image" Target="../media/image23.png"/><Relationship Id="rId4" Type="http://schemas.openxmlformats.org/officeDocument/2006/relationships/image" Target="../media/image22.png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png"/><Relationship Id="rId3" Type="http://schemas.openxmlformats.org/officeDocument/2006/relationships/image" Target="../media/image28.png"/><Relationship Id="rId7" Type="http://schemas.openxmlformats.org/officeDocument/2006/relationships/image" Target="../media/image31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4.xml"/><Relationship Id="rId6" Type="http://schemas.openxmlformats.org/officeDocument/2006/relationships/image" Target="../media/image30.png"/><Relationship Id="rId5" Type="http://schemas.openxmlformats.org/officeDocument/2006/relationships/image" Target="../media/image29.png"/><Relationship Id="rId4" Type="http://schemas.openxmlformats.org/officeDocument/2006/relationships/image" Target="../media/image14.png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4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4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4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4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4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24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24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24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24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24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24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24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>
            <a:extLst>
              <a:ext uri="{FF2B5EF4-FFF2-40B4-BE49-F238E27FC236}">
                <a16:creationId xmlns:a16="http://schemas.microsoft.com/office/drawing/2014/main" id="{F2D7C513-1EB8-B463-ABA3-7E3BCAC2DD1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47871" y="636103"/>
            <a:ext cx="11569146" cy="5088833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  <a:defRPr/>
            </a:pPr>
            <a:r>
              <a:rPr lang="en-US" altLang="en-US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Chemical Reaction Engineering II- Reactor Design (</a:t>
            </a:r>
            <a:r>
              <a:rPr lang="en-US" altLang="en-US" b="1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ChEg</a:t>
            </a:r>
            <a:r>
              <a:rPr lang="en-US" altLang="en-US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4101)</a:t>
            </a:r>
          </a:p>
          <a:p>
            <a:pPr>
              <a:lnSpc>
                <a:spcPct val="150000"/>
              </a:lnSpc>
              <a:defRPr/>
            </a:pPr>
            <a:r>
              <a:rPr lang="en-US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Prerequisite:</a:t>
            </a:r>
            <a:r>
              <a:rPr lang="en-US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Chemical Reaction Engineering I-Reaction Kinetics (ChEg3104)</a:t>
            </a:r>
            <a:endParaRPr lang="en-US" altLang="en-US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defRPr/>
            </a:pPr>
            <a:r>
              <a:rPr lang="en-US" b="1" dirty="0">
                <a:solidFill>
                  <a:srgbClr val="002060"/>
                </a:solidFill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  <a:t>Lecture 9: Design of Multiple Reactor Systems: Design of Isothermal PFRs in Series and Parallel Arrangements </a:t>
            </a:r>
          </a:p>
          <a:p>
            <a:pPr>
              <a:lnSpc>
                <a:spcPct val="150000"/>
              </a:lnSpc>
              <a:defRPr/>
            </a:pPr>
            <a:r>
              <a:rPr lang="en-US" altLang="en-US" b="1" dirty="0"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  <a:t>Week 9</a:t>
            </a:r>
            <a:endParaRPr lang="en-US" alt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defRPr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Lecturer: Adamu </a:t>
            </a:r>
            <a:r>
              <a:rPr lang="en-US" alt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Esubalew</a:t>
            </a: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(PhD, </a:t>
            </a:r>
            <a:r>
              <a:rPr lang="en-US" alt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ChEg</a:t>
            </a: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 </a:t>
            </a:r>
          </a:p>
          <a:p>
            <a:pPr>
              <a:lnSpc>
                <a:spcPct val="150000"/>
              </a:lnSpc>
              <a:defRPr/>
            </a:pPr>
            <a:r>
              <a:rPr lang="en-US" altLang="en-US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Addis Ababa,  Ethiopia </a:t>
            </a:r>
            <a:endParaRPr lang="en-US" altLang="en-US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/>
          </a:p>
        </p:txBody>
      </p:sp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7BCC49C2-D77D-9890-72AD-22181D93933D}"/>
              </a:ext>
            </a:extLst>
          </p:cNvPr>
          <p:cNvCxnSpPr>
            <a:cxnSpLocks/>
          </p:cNvCxnSpPr>
          <p:nvPr/>
        </p:nvCxnSpPr>
        <p:spPr>
          <a:xfrm>
            <a:off x="-96079" y="6115878"/>
            <a:ext cx="12384157" cy="0"/>
          </a:xfrm>
          <a:prstGeom prst="line">
            <a:avLst/>
          </a:prstGeom>
          <a:ln w="571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D8D9AEC3-A6E3-885E-1472-BCFF74839D8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623392" y="6307886"/>
            <a:ext cx="2133600" cy="365125"/>
          </a:xfrm>
        </p:spPr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19B44EC-D1D5-489E-90E0-E768BB02DA9D}" type="slidenum">
              <a:rPr kumimoji="0" lang="en-US" sz="12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cxnSp>
        <p:nvCxnSpPr>
          <p:cNvPr id="2" name="Straight Connector 1">
            <a:extLst>
              <a:ext uri="{FF2B5EF4-FFF2-40B4-BE49-F238E27FC236}">
                <a16:creationId xmlns:a16="http://schemas.microsoft.com/office/drawing/2014/main" id="{3363EC7A-0BE5-5C49-6F3E-F5CBA24B5983}"/>
              </a:ext>
            </a:extLst>
          </p:cNvPr>
          <p:cNvCxnSpPr>
            <a:cxnSpLocks/>
          </p:cNvCxnSpPr>
          <p:nvPr/>
        </p:nvCxnSpPr>
        <p:spPr>
          <a:xfrm>
            <a:off x="-96079" y="493643"/>
            <a:ext cx="12384157" cy="0"/>
          </a:xfrm>
          <a:prstGeom prst="line">
            <a:avLst/>
          </a:prstGeom>
          <a:ln w="571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624140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279814D-A162-3824-E71B-B132B44FC93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315912"/>
          </a:xfrm>
        </p:spPr>
        <p:txBody>
          <a:bodyPr>
            <a:noAutofit/>
          </a:bodyPr>
          <a:lstStyle/>
          <a:p>
            <a:r>
              <a:rPr lang="en-US" sz="32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learning outcomes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7EFA2FD-B482-A259-3AC3-268B57B5401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821634"/>
            <a:ext cx="10515600" cy="5355329"/>
          </a:xfrm>
        </p:spPr>
        <p:txBody>
          <a:bodyPr>
            <a:normAutofit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en-US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At the end of the lecture, you will be able to: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identify characteristics of multiple reactor systems,</a:t>
            </a: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design isothermal ideal PFRs in series arrangement,</a:t>
            </a: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design isothermal ideal PFRs in parallel arrangement, and </a:t>
            </a: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design recycle reactor.</a:t>
            </a:r>
          </a:p>
          <a:p>
            <a:pPr marL="0" indent="0">
              <a:lnSpc>
                <a:spcPct val="150000"/>
              </a:lnSpc>
              <a:buNone/>
            </a:pPr>
            <a:endParaRPr lang="en-US" dirty="0"/>
          </a:p>
        </p:txBody>
      </p:sp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1EF7B6E7-C706-6612-CF23-25679C2496B0}"/>
              </a:ext>
            </a:extLst>
          </p:cNvPr>
          <p:cNvCxnSpPr>
            <a:cxnSpLocks/>
          </p:cNvCxnSpPr>
          <p:nvPr/>
        </p:nvCxnSpPr>
        <p:spPr>
          <a:xfrm>
            <a:off x="0" y="821634"/>
            <a:ext cx="12384157" cy="0"/>
          </a:xfrm>
          <a:prstGeom prst="line">
            <a:avLst/>
          </a:prstGeom>
          <a:ln w="571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163FE9DD-03C6-7713-477F-8C7D2397CF0D}"/>
              </a:ext>
            </a:extLst>
          </p:cNvPr>
          <p:cNvCxnSpPr>
            <a:cxnSpLocks/>
          </p:cNvCxnSpPr>
          <p:nvPr/>
        </p:nvCxnSpPr>
        <p:spPr>
          <a:xfrm>
            <a:off x="-96079" y="6384235"/>
            <a:ext cx="12384157" cy="0"/>
          </a:xfrm>
          <a:prstGeom prst="line">
            <a:avLst/>
          </a:prstGeom>
          <a:ln w="571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2BE8592-823C-716D-5BFB-4968BC298D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623392" y="6307886"/>
            <a:ext cx="2133600" cy="365125"/>
          </a:xfrm>
        </p:spPr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19B44EC-D1D5-489E-90E0-E768BB02DA9D}" type="slidenum">
              <a:rPr kumimoji="0" lang="en-US" sz="12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9396464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84E2BA4-4DC9-2977-BABF-4E7EF54BF7E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7D3497B-3967-B3D4-95D7-A231D751EB5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315912"/>
          </a:xfrm>
        </p:spPr>
        <p:txBody>
          <a:bodyPr>
            <a:noAutofit/>
          </a:bodyPr>
          <a:lstStyle/>
          <a:p>
            <a:r>
              <a:rPr lang="en-US" sz="32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Presentation Outlines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97659D8-7295-C470-D3C3-073973BC70A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805070"/>
            <a:ext cx="10515600" cy="5371893"/>
          </a:xfrm>
        </p:spPr>
        <p:txBody>
          <a:bodyPr/>
          <a:lstStyle/>
          <a:p>
            <a:pPr>
              <a:lnSpc>
                <a:spcPct val="150000"/>
              </a:lnSpc>
            </a:pPr>
            <a:r>
              <a:rPr lang="en-US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Introduction to multiple reactor systems</a:t>
            </a:r>
          </a:p>
          <a:p>
            <a:pPr>
              <a:lnSpc>
                <a:spcPct val="150000"/>
              </a:lnSpc>
            </a:pPr>
            <a:r>
              <a:rPr lang="en-US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Design isothermal PFRs in series arrangement</a:t>
            </a:r>
          </a:p>
          <a:p>
            <a:pPr>
              <a:lnSpc>
                <a:spcPct val="150000"/>
              </a:lnSpc>
            </a:pPr>
            <a:r>
              <a:rPr lang="en-US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Design isothermal PFRs in Parallel arrangement</a:t>
            </a:r>
          </a:p>
          <a:p>
            <a:pPr>
              <a:lnSpc>
                <a:spcPct val="150000"/>
              </a:lnSpc>
            </a:pPr>
            <a:r>
              <a:rPr lang="en-US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Design recycle reactor</a:t>
            </a:r>
          </a:p>
          <a:p>
            <a:pPr>
              <a:lnSpc>
                <a:spcPct val="150000"/>
              </a:lnSpc>
            </a:pPr>
            <a:r>
              <a:rPr lang="en-US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Summary </a:t>
            </a:r>
          </a:p>
          <a:p>
            <a:pPr marL="0" indent="0">
              <a:buNone/>
            </a:pP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634A8D74-18AA-2AF2-871E-84BC014BDA59}"/>
              </a:ext>
            </a:extLst>
          </p:cNvPr>
          <p:cNvCxnSpPr>
            <a:cxnSpLocks/>
          </p:cNvCxnSpPr>
          <p:nvPr/>
        </p:nvCxnSpPr>
        <p:spPr>
          <a:xfrm>
            <a:off x="-96079" y="805070"/>
            <a:ext cx="12384157" cy="0"/>
          </a:xfrm>
          <a:prstGeom prst="line">
            <a:avLst/>
          </a:prstGeom>
          <a:ln w="571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65B8F466-65EF-EC74-C9FF-150795B0212E}"/>
              </a:ext>
            </a:extLst>
          </p:cNvPr>
          <p:cNvCxnSpPr>
            <a:cxnSpLocks/>
          </p:cNvCxnSpPr>
          <p:nvPr/>
        </p:nvCxnSpPr>
        <p:spPr>
          <a:xfrm>
            <a:off x="-96079" y="6307886"/>
            <a:ext cx="12384157" cy="0"/>
          </a:xfrm>
          <a:prstGeom prst="line">
            <a:avLst/>
          </a:prstGeom>
          <a:ln w="571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2D32C1C-D19D-1983-2AAE-8A18C46E01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623392" y="6307886"/>
            <a:ext cx="2133600" cy="365125"/>
          </a:xfrm>
        </p:spPr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19B44EC-D1D5-489E-90E0-E768BB02DA9D}" type="slidenum">
              <a:rPr kumimoji="0" lang="en-US" sz="12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4297274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B19C4E7-797A-EB52-6E5A-08F78849A40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>
            <a:extLst>
              <a:ext uri="{FF2B5EF4-FFF2-40B4-BE49-F238E27FC236}">
                <a16:creationId xmlns:a16="http://schemas.microsoft.com/office/drawing/2014/main" id="{F9E65BEB-9E00-5E6B-7BCC-0CDF5191A61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47871" y="742120"/>
            <a:ext cx="11569146" cy="4982816"/>
          </a:xfrm>
        </p:spPr>
        <p:txBody>
          <a:bodyPr>
            <a:normAutofit/>
          </a:bodyPr>
          <a:lstStyle/>
          <a:p>
            <a:pPr algn="just">
              <a:lnSpc>
                <a:spcPct val="150000"/>
              </a:lnSpc>
            </a:pPr>
            <a:r>
              <a:rPr lang="en-US" dirty="0">
                <a:latin typeface="Times New Roman" panose="02020603050405020304" pitchFamily="18" charset="0"/>
                <a:ea typeface="Tahoma" pitchFamily="34" charset="0"/>
                <a:cs typeface="Times New Roman" panose="02020603050405020304" pitchFamily="18" charset="0"/>
              </a:rPr>
              <a:t>Multiple reactor systems are arrangements of two or more reactors in series, parallel or series-parallel arrangements.</a:t>
            </a:r>
          </a:p>
          <a:p>
            <a:pPr algn="just">
              <a:lnSpc>
                <a:spcPct val="150000"/>
              </a:lnSpc>
            </a:pPr>
            <a:r>
              <a:rPr lang="en-US" dirty="0">
                <a:latin typeface="Times New Roman" panose="02020603050405020304" pitchFamily="18" charset="0"/>
                <a:ea typeface="Tahoma" pitchFamily="34" charset="0"/>
                <a:cs typeface="Times New Roman" panose="02020603050405020304" pitchFamily="18" charset="0"/>
              </a:rPr>
              <a:t>The combination or arrangement may be the same type of reactors or different types of reactors. </a:t>
            </a:r>
          </a:p>
          <a:p>
            <a:pPr algn="just">
              <a:lnSpc>
                <a:spcPct val="150000"/>
              </a:lnSpc>
            </a:pPr>
            <a:r>
              <a:rPr lang="en-US" dirty="0">
                <a:latin typeface="Times New Roman" panose="02020603050405020304" pitchFamily="18" charset="0"/>
                <a:ea typeface="Tahoma" pitchFamily="34" charset="0"/>
                <a:cs typeface="Times New Roman" panose="02020603050405020304" pitchFamily="18" charset="0"/>
              </a:rPr>
              <a:t>Multiple reactor systems are preferred to minimize  the drawbacks of a single reactor.</a:t>
            </a:r>
          </a:p>
          <a:p>
            <a:pPr algn="just">
              <a:lnSpc>
                <a:spcPct val="150000"/>
              </a:lnSpc>
            </a:pPr>
            <a:endParaRPr lang="en-US" dirty="0">
              <a:latin typeface="Times New Roman" panose="02020603050405020304" pitchFamily="18" charset="0"/>
              <a:ea typeface="Tahoma" pitchFamily="34" charset="0"/>
              <a:cs typeface="Times New Roman" panose="02020603050405020304" pitchFamily="18" charset="0"/>
            </a:endParaRPr>
          </a:p>
          <a:p>
            <a:endParaRPr lang="en-US" dirty="0"/>
          </a:p>
        </p:txBody>
      </p:sp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85338C0C-A062-0AFA-4C16-A9DD5346B946}"/>
              </a:ext>
            </a:extLst>
          </p:cNvPr>
          <p:cNvCxnSpPr>
            <a:cxnSpLocks/>
          </p:cNvCxnSpPr>
          <p:nvPr/>
        </p:nvCxnSpPr>
        <p:spPr>
          <a:xfrm>
            <a:off x="-96079" y="6307886"/>
            <a:ext cx="12384157" cy="0"/>
          </a:xfrm>
          <a:prstGeom prst="line">
            <a:avLst/>
          </a:prstGeom>
          <a:ln w="571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A0039630-C6F9-5FDC-1B24-060F42034A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623392" y="6307886"/>
            <a:ext cx="2133600" cy="365125"/>
          </a:xfrm>
        </p:spPr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19B44EC-D1D5-489E-90E0-E768BB02DA9D}" type="slidenum">
              <a:rPr kumimoji="0" lang="en-US" sz="12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cxnSp>
        <p:nvCxnSpPr>
          <p:cNvPr id="2" name="Straight Connector 1">
            <a:extLst>
              <a:ext uri="{FF2B5EF4-FFF2-40B4-BE49-F238E27FC236}">
                <a16:creationId xmlns:a16="http://schemas.microsoft.com/office/drawing/2014/main" id="{F72F5C69-A812-232D-66C3-75EAC0EB2D47}"/>
              </a:ext>
            </a:extLst>
          </p:cNvPr>
          <p:cNvCxnSpPr>
            <a:cxnSpLocks/>
          </p:cNvCxnSpPr>
          <p:nvPr/>
        </p:nvCxnSpPr>
        <p:spPr>
          <a:xfrm>
            <a:off x="0" y="742121"/>
            <a:ext cx="12384157" cy="0"/>
          </a:xfrm>
          <a:prstGeom prst="line">
            <a:avLst/>
          </a:prstGeom>
          <a:ln w="571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6" name="Title 1">
            <a:extLst>
              <a:ext uri="{FF2B5EF4-FFF2-40B4-BE49-F238E27FC236}">
                <a16:creationId xmlns:a16="http://schemas.microsoft.com/office/drawing/2014/main" id="{1EF0F19D-DAC0-D082-57FA-1AF05F669EBC}"/>
              </a:ext>
            </a:extLst>
          </p:cNvPr>
          <p:cNvSpPr txBox="1">
            <a:spLocks/>
          </p:cNvSpPr>
          <p:nvPr/>
        </p:nvSpPr>
        <p:spPr>
          <a:xfrm>
            <a:off x="748748" y="184988"/>
            <a:ext cx="10515600" cy="484387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just"/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9.1. Introduction to multiple reactor systems</a:t>
            </a:r>
          </a:p>
        </p:txBody>
      </p:sp>
    </p:spTree>
    <p:extLst>
      <p:ext uri="{BB962C8B-B14F-4D97-AF65-F5344CB8AC3E}">
        <p14:creationId xmlns:p14="http://schemas.microsoft.com/office/powerpoint/2010/main" val="204081141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12F5B29-512F-DE58-F273-EDD308F5266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>
            <a:extLst>
              <a:ext uri="{FF2B5EF4-FFF2-40B4-BE49-F238E27FC236}">
                <a16:creationId xmlns:a16="http://schemas.microsoft.com/office/drawing/2014/main" id="{639C16E1-0D40-2305-6376-D5A73BB7F0E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47871" y="954159"/>
            <a:ext cx="11569146" cy="4770777"/>
          </a:xfrm>
        </p:spPr>
        <p:txBody>
          <a:bodyPr>
            <a:normAutofit/>
          </a:bodyPr>
          <a:lstStyle/>
          <a:p>
            <a:pPr algn="just"/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Advantages and disadvantages of multiple reactor systems</a:t>
            </a:r>
          </a:p>
          <a:p>
            <a:pPr algn="just"/>
            <a:r>
              <a:rPr lang="en-US" dirty="0">
                <a:latin typeface="Times New Roman" panose="02020603050405020304" pitchFamily="18" charset="0"/>
                <a:ea typeface="Tahoma" pitchFamily="34" charset="0"/>
                <a:cs typeface="Times New Roman" panose="02020603050405020304" pitchFamily="18" charset="0"/>
              </a:rPr>
              <a:t>Some of the advantages of multiple reactor systems are the followings: </a:t>
            </a:r>
          </a:p>
          <a:p>
            <a:pPr marL="800100" lvl="1" indent="-342900" algn="just">
              <a:lnSpc>
                <a:spcPct val="170000"/>
              </a:lnSpc>
              <a:buFont typeface="Arial" panose="020B0604020202020204" pitchFamily="34" charset="0"/>
              <a:buChar char="•"/>
            </a:pPr>
            <a:r>
              <a:rPr lang="en-US" sz="2400" dirty="0">
                <a:latin typeface="Times New Roman" panose="02020603050405020304" pitchFamily="18" charset="0"/>
                <a:ea typeface="Tahoma" pitchFamily="34" charset="0"/>
                <a:cs typeface="Times New Roman" panose="02020603050405020304" pitchFamily="18" charset="0"/>
              </a:rPr>
              <a:t>enhancing the fractional conversion, </a:t>
            </a:r>
          </a:p>
          <a:p>
            <a:pPr marL="800100" lvl="1" indent="-342900" algn="just">
              <a:lnSpc>
                <a:spcPct val="170000"/>
              </a:lnSpc>
              <a:buFont typeface="Arial" panose="020B0604020202020204" pitchFamily="34" charset="0"/>
              <a:buChar char="•"/>
            </a:pPr>
            <a:r>
              <a:rPr lang="en-US" sz="2400" dirty="0">
                <a:latin typeface="Times New Roman" panose="02020603050405020304" pitchFamily="18" charset="0"/>
                <a:ea typeface="Tahoma" pitchFamily="34" charset="0"/>
                <a:cs typeface="Times New Roman" panose="02020603050405020304" pitchFamily="18" charset="0"/>
              </a:rPr>
              <a:t>reducing the size of the reactor for specified conversion,</a:t>
            </a:r>
          </a:p>
          <a:p>
            <a:pPr marL="800100" lvl="1" indent="-342900" algn="just">
              <a:lnSpc>
                <a:spcPct val="170000"/>
              </a:lnSpc>
              <a:buFont typeface="Arial" panose="020B0604020202020204" pitchFamily="34" charset="0"/>
              <a:buChar char="•"/>
            </a:pPr>
            <a:r>
              <a:rPr lang="en-US" sz="2400" dirty="0">
                <a:latin typeface="Times New Roman" panose="02020603050405020304" pitchFamily="18" charset="0"/>
                <a:ea typeface="Tahoma" pitchFamily="34" charset="0"/>
                <a:cs typeface="Times New Roman" panose="02020603050405020304" pitchFamily="18" charset="0"/>
              </a:rPr>
              <a:t>enhancing the selectivity/yield of multiple reaction,</a:t>
            </a:r>
          </a:p>
          <a:p>
            <a:pPr marL="800100" lvl="1" indent="-342900" algn="just">
              <a:lnSpc>
                <a:spcPct val="170000"/>
              </a:lnSpc>
              <a:buFont typeface="Arial" panose="020B0604020202020204" pitchFamily="34" charset="0"/>
              <a:buChar char="•"/>
            </a:pPr>
            <a:r>
              <a:rPr lang="en-US" sz="2400" dirty="0">
                <a:latin typeface="Times New Roman" panose="02020603050405020304" pitchFamily="18" charset="0"/>
                <a:ea typeface="Tahoma" pitchFamily="34" charset="0"/>
                <a:cs typeface="Times New Roman" panose="02020603050405020304" pitchFamily="18" charset="0"/>
              </a:rPr>
              <a:t>controlling the heat effect in the reaction, and</a:t>
            </a:r>
          </a:p>
          <a:p>
            <a:pPr marL="800100" lvl="1" indent="-342900" algn="just">
              <a:lnSpc>
                <a:spcPct val="170000"/>
              </a:lnSpc>
              <a:buFont typeface="Arial" panose="020B0604020202020204" pitchFamily="34" charset="0"/>
              <a:buChar char="•"/>
            </a:pPr>
            <a:r>
              <a:rPr lang="en-US" sz="2400" dirty="0">
                <a:latin typeface="Times New Roman" panose="02020603050405020304" pitchFamily="18" charset="0"/>
                <a:ea typeface="Tahoma" pitchFamily="34" charset="0"/>
                <a:cs typeface="Times New Roman" panose="02020603050405020304" pitchFamily="18" charset="0"/>
              </a:rPr>
              <a:t>maximizing production capacity. </a:t>
            </a:r>
          </a:p>
          <a:p>
            <a:endParaRPr lang="en-US" dirty="0"/>
          </a:p>
        </p:txBody>
      </p:sp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55507FE5-03D0-E507-6D51-6BBCDAB99F7A}"/>
              </a:ext>
            </a:extLst>
          </p:cNvPr>
          <p:cNvCxnSpPr>
            <a:cxnSpLocks/>
          </p:cNvCxnSpPr>
          <p:nvPr/>
        </p:nvCxnSpPr>
        <p:spPr>
          <a:xfrm>
            <a:off x="-96079" y="6115878"/>
            <a:ext cx="12384157" cy="0"/>
          </a:xfrm>
          <a:prstGeom prst="line">
            <a:avLst/>
          </a:prstGeom>
          <a:ln w="571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2D41FE98-0859-FE1B-11DB-C6EB121B7A4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623392" y="6307886"/>
            <a:ext cx="2133600" cy="365125"/>
          </a:xfrm>
        </p:spPr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19B44EC-D1D5-489E-90E0-E768BB02DA9D}" type="slidenum">
              <a:rPr kumimoji="0" lang="en-US" sz="12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cxnSp>
        <p:nvCxnSpPr>
          <p:cNvPr id="2" name="Straight Connector 1">
            <a:extLst>
              <a:ext uri="{FF2B5EF4-FFF2-40B4-BE49-F238E27FC236}">
                <a16:creationId xmlns:a16="http://schemas.microsoft.com/office/drawing/2014/main" id="{E389C60B-BC4E-D26C-8DDC-225EF1617F24}"/>
              </a:ext>
            </a:extLst>
          </p:cNvPr>
          <p:cNvCxnSpPr>
            <a:cxnSpLocks/>
          </p:cNvCxnSpPr>
          <p:nvPr/>
        </p:nvCxnSpPr>
        <p:spPr>
          <a:xfrm>
            <a:off x="69574" y="752059"/>
            <a:ext cx="12384157" cy="0"/>
          </a:xfrm>
          <a:prstGeom prst="line">
            <a:avLst/>
          </a:prstGeom>
          <a:ln w="571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6" name="Title 1">
            <a:extLst>
              <a:ext uri="{FF2B5EF4-FFF2-40B4-BE49-F238E27FC236}">
                <a16:creationId xmlns:a16="http://schemas.microsoft.com/office/drawing/2014/main" id="{8F1AB7D8-4ACD-4B78-7985-886B989A821A}"/>
              </a:ext>
            </a:extLst>
          </p:cNvPr>
          <p:cNvSpPr txBox="1">
            <a:spLocks/>
          </p:cNvSpPr>
          <p:nvPr/>
        </p:nvSpPr>
        <p:spPr>
          <a:xfrm>
            <a:off x="838200" y="184989"/>
            <a:ext cx="10515600" cy="496049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just"/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Cont’d</a:t>
            </a:r>
          </a:p>
        </p:txBody>
      </p:sp>
    </p:spTree>
    <p:extLst>
      <p:ext uri="{BB962C8B-B14F-4D97-AF65-F5344CB8AC3E}">
        <p14:creationId xmlns:p14="http://schemas.microsoft.com/office/powerpoint/2010/main" val="122085009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A817540-46B3-AB86-6DAA-3C99A69A183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>
            <a:extLst>
              <a:ext uri="{FF2B5EF4-FFF2-40B4-BE49-F238E27FC236}">
                <a16:creationId xmlns:a16="http://schemas.microsoft.com/office/drawing/2014/main" id="{1557CC66-A278-3391-7F61-D7ABF2DA0BA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47871" y="752059"/>
            <a:ext cx="11569146" cy="4972877"/>
          </a:xfrm>
        </p:spPr>
        <p:txBody>
          <a:bodyPr>
            <a:normAutofit/>
          </a:bodyPr>
          <a:lstStyle/>
          <a:p>
            <a:pPr algn="just"/>
            <a:r>
              <a:rPr lang="en-US" dirty="0">
                <a:latin typeface="Times New Roman" panose="02020603050405020304" pitchFamily="18" charset="0"/>
                <a:ea typeface="Tahoma" pitchFamily="34" charset="0"/>
                <a:cs typeface="Times New Roman" panose="02020603050405020304" pitchFamily="18" charset="0"/>
              </a:rPr>
              <a:t>Some of the </a:t>
            </a:r>
            <a:r>
              <a:rPr lang="en-US" b="1" dirty="0">
                <a:latin typeface="Times New Roman" panose="02020603050405020304" pitchFamily="18" charset="0"/>
                <a:ea typeface="Tahoma" pitchFamily="34" charset="0"/>
                <a:cs typeface="Times New Roman" panose="02020603050405020304" pitchFamily="18" charset="0"/>
              </a:rPr>
              <a:t>disadvantages</a:t>
            </a:r>
            <a:r>
              <a:rPr lang="en-US" dirty="0">
                <a:latin typeface="Times New Roman" panose="02020603050405020304" pitchFamily="18" charset="0"/>
                <a:ea typeface="Tahoma" pitchFamily="34" charset="0"/>
                <a:cs typeface="Times New Roman" panose="02020603050405020304" pitchFamily="18" charset="0"/>
              </a:rPr>
              <a:t> of multiple reactor systems are the followings: </a:t>
            </a:r>
          </a:p>
          <a:p>
            <a:pPr marL="342900" indent="-342900" algn="l">
              <a:lnSpc>
                <a:spcPct val="170000"/>
              </a:lnSpc>
              <a:buFont typeface="Arial" panose="020B0604020202020204" pitchFamily="34" charset="0"/>
              <a:buChar char="•"/>
            </a:pPr>
            <a:r>
              <a:rPr lang="en-US" dirty="0">
                <a:latin typeface="Times New Roman" panose="02020603050405020304" pitchFamily="18" charset="0"/>
                <a:ea typeface="Tahoma" pitchFamily="34" charset="0"/>
                <a:cs typeface="Times New Roman" panose="02020603050405020304" pitchFamily="18" charset="0"/>
              </a:rPr>
              <a:t>requiring large construction of materials for reactors manufacturing and reactors accessories,</a:t>
            </a:r>
          </a:p>
          <a:p>
            <a:pPr marL="342900" indent="-342900" algn="l">
              <a:lnSpc>
                <a:spcPct val="170000"/>
              </a:lnSpc>
              <a:buFont typeface="Arial" panose="020B0604020202020204" pitchFamily="34" charset="0"/>
              <a:buChar char="•"/>
            </a:pPr>
            <a:r>
              <a:rPr lang="en-US" dirty="0">
                <a:latin typeface="Times New Roman" panose="02020603050405020304" pitchFamily="18" charset="0"/>
                <a:ea typeface="Tahoma" pitchFamily="34" charset="0"/>
                <a:cs typeface="Times New Roman" panose="02020603050405020304" pitchFamily="18" charset="0"/>
              </a:rPr>
              <a:t>Increasing installation cost,</a:t>
            </a:r>
          </a:p>
          <a:p>
            <a:pPr marL="342900" indent="-342900" algn="l">
              <a:lnSpc>
                <a:spcPct val="170000"/>
              </a:lnSpc>
              <a:buFont typeface="Arial" panose="020B0604020202020204" pitchFamily="34" charset="0"/>
              <a:buChar char="•"/>
            </a:pPr>
            <a:r>
              <a:rPr lang="en-US" dirty="0">
                <a:latin typeface="Times New Roman" panose="02020603050405020304" pitchFamily="18" charset="0"/>
                <a:ea typeface="Tahoma" pitchFamily="34" charset="0"/>
                <a:cs typeface="Times New Roman" panose="02020603050405020304" pitchFamily="18" charset="0"/>
              </a:rPr>
              <a:t>requiring large space for multiple reactors installation, and </a:t>
            </a:r>
          </a:p>
          <a:p>
            <a:pPr marL="342900" indent="-342900" algn="l">
              <a:lnSpc>
                <a:spcPct val="170000"/>
              </a:lnSpc>
              <a:buFont typeface="Arial" panose="020B0604020202020204" pitchFamily="34" charset="0"/>
              <a:buChar char="•"/>
            </a:pPr>
            <a:r>
              <a:rPr lang="en-US" dirty="0">
                <a:latin typeface="Times New Roman" panose="02020603050405020304" pitchFamily="18" charset="0"/>
                <a:ea typeface="Tahoma" pitchFamily="34" charset="0"/>
                <a:cs typeface="Times New Roman" panose="02020603050405020304" pitchFamily="18" charset="0"/>
              </a:rPr>
              <a:t>requiring large amount of energy to run multiple reactors.</a:t>
            </a:r>
          </a:p>
          <a:p>
            <a:endParaRPr lang="en-US" dirty="0"/>
          </a:p>
        </p:txBody>
      </p:sp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B1966494-ACDF-E671-6E61-D00F96209FF3}"/>
              </a:ext>
            </a:extLst>
          </p:cNvPr>
          <p:cNvCxnSpPr>
            <a:cxnSpLocks/>
          </p:cNvCxnSpPr>
          <p:nvPr/>
        </p:nvCxnSpPr>
        <p:spPr>
          <a:xfrm>
            <a:off x="-96079" y="6115878"/>
            <a:ext cx="12384157" cy="0"/>
          </a:xfrm>
          <a:prstGeom prst="line">
            <a:avLst/>
          </a:prstGeom>
          <a:ln w="571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089EAF64-76F9-40D3-6A3F-F97D7BF13E6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623392" y="6307886"/>
            <a:ext cx="2133600" cy="365125"/>
          </a:xfrm>
        </p:spPr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19B44EC-D1D5-489E-90E0-E768BB02DA9D}" type="slidenum">
              <a:rPr kumimoji="0" lang="en-US" sz="12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cxnSp>
        <p:nvCxnSpPr>
          <p:cNvPr id="2" name="Straight Connector 1">
            <a:extLst>
              <a:ext uri="{FF2B5EF4-FFF2-40B4-BE49-F238E27FC236}">
                <a16:creationId xmlns:a16="http://schemas.microsoft.com/office/drawing/2014/main" id="{AC236E01-86CA-E229-DDF6-8842942896DD}"/>
              </a:ext>
            </a:extLst>
          </p:cNvPr>
          <p:cNvCxnSpPr>
            <a:cxnSpLocks/>
          </p:cNvCxnSpPr>
          <p:nvPr/>
        </p:nvCxnSpPr>
        <p:spPr>
          <a:xfrm>
            <a:off x="69574" y="752059"/>
            <a:ext cx="12384157" cy="0"/>
          </a:xfrm>
          <a:prstGeom prst="line">
            <a:avLst/>
          </a:prstGeom>
          <a:ln w="571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6" name="Title 1">
            <a:extLst>
              <a:ext uri="{FF2B5EF4-FFF2-40B4-BE49-F238E27FC236}">
                <a16:creationId xmlns:a16="http://schemas.microsoft.com/office/drawing/2014/main" id="{E8F7E1AB-35E4-5020-6F09-C507EBFE3763}"/>
              </a:ext>
            </a:extLst>
          </p:cNvPr>
          <p:cNvSpPr txBox="1">
            <a:spLocks/>
          </p:cNvSpPr>
          <p:nvPr/>
        </p:nvSpPr>
        <p:spPr>
          <a:xfrm>
            <a:off x="838200" y="184989"/>
            <a:ext cx="10515600" cy="496049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just"/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Cont’d</a:t>
            </a:r>
          </a:p>
        </p:txBody>
      </p:sp>
    </p:spTree>
    <p:extLst>
      <p:ext uri="{BB962C8B-B14F-4D97-AF65-F5344CB8AC3E}">
        <p14:creationId xmlns:p14="http://schemas.microsoft.com/office/powerpoint/2010/main" val="394264467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45C80EB-D465-2010-51EC-E4AFC45F7B2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>
            <a:extLst>
              <a:ext uri="{FF2B5EF4-FFF2-40B4-BE49-F238E27FC236}">
                <a16:creationId xmlns:a16="http://schemas.microsoft.com/office/drawing/2014/main" id="{F69AFD1E-0703-60AE-402F-A0B3E3CD066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47871" y="742121"/>
            <a:ext cx="11569146" cy="4982815"/>
          </a:xfrm>
        </p:spPr>
        <p:txBody>
          <a:bodyPr>
            <a:normAutofit/>
          </a:bodyPr>
          <a:lstStyle/>
          <a:p>
            <a:pPr algn="just">
              <a:lnSpc>
                <a:spcPct val="100000"/>
              </a:lnSpc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9.2.1. PFRs in series arrangement characteristics </a:t>
            </a:r>
          </a:p>
          <a:p>
            <a:pPr algn="just">
              <a:lnSpc>
                <a:spcPct val="100000"/>
              </a:lnSpc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series arrangement of PFRs is a common configuration in chemical engineering and process design, particularly for reactions that require multiple stages to achieve desired conversion levels or product specifications.</a:t>
            </a:r>
          </a:p>
          <a:p>
            <a:pPr algn="just">
              <a:lnSpc>
                <a:spcPct val="100000"/>
              </a:lnSpc>
            </a:pPr>
            <a:r>
              <a:rPr lang="en-US" sz="2000" dirty="0"/>
              <a:t> 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For a series arrangement, multiple PFRs are connected end-to-end. i.e. the effluent from one reactor serves as the feed for the next, which  allows for sequential processing of reactants.</a:t>
            </a:r>
          </a:p>
          <a:p>
            <a:pPr algn="just">
              <a:lnSpc>
                <a:spcPct val="100000"/>
              </a:lnSpc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Each reactor can facilitate different reaction stages. </a:t>
            </a:r>
          </a:p>
          <a:p>
            <a:pPr algn="just">
              <a:lnSpc>
                <a:spcPct val="100000"/>
              </a:lnSpc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first reactor may handle initial reactants, while subsequent reactors can optimize conditions for intermediate products or final products.</a:t>
            </a:r>
          </a:p>
          <a:p>
            <a:pPr algn="just">
              <a:lnSpc>
                <a:spcPct val="100000"/>
              </a:lnSpc>
            </a:pP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Figure 9.1 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depicts two PFRs in series </a:t>
            </a:r>
            <a:r>
              <a:rPr lang="en-US" sz="20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(Fogler, 2015, pg. 705).</a:t>
            </a:r>
          </a:p>
          <a:p>
            <a:endParaRPr lang="en-US" dirty="0"/>
          </a:p>
        </p:txBody>
      </p:sp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A7BB0043-DD05-E8E8-A8EE-A255E1D1BA85}"/>
              </a:ext>
            </a:extLst>
          </p:cNvPr>
          <p:cNvCxnSpPr>
            <a:cxnSpLocks/>
          </p:cNvCxnSpPr>
          <p:nvPr/>
        </p:nvCxnSpPr>
        <p:spPr>
          <a:xfrm>
            <a:off x="-96079" y="6115878"/>
            <a:ext cx="12384157" cy="0"/>
          </a:xfrm>
          <a:prstGeom prst="line">
            <a:avLst/>
          </a:prstGeom>
          <a:ln w="571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B7DA2631-23EE-FC4A-3E7D-6E81541F606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623392" y="6307886"/>
            <a:ext cx="2133600" cy="365125"/>
          </a:xfrm>
        </p:spPr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19B44EC-D1D5-489E-90E0-E768BB02DA9D}" type="slidenum">
              <a:rPr kumimoji="0" lang="en-US" sz="12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cxnSp>
        <p:nvCxnSpPr>
          <p:cNvPr id="2" name="Straight Connector 1">
            <a:extLst>
              <a:ext uri="{FF2B5EF4-FFF2-40B4-BE49-F238E27FC236}">
                <a16:creationId xmlns:a16="http://schemas.microsoft.com/office/drawing/2014/main" id="{82A558C3-98D6-5D7F-234A-0EC2331BBB75}"/>
              </a:ext>
            </a:extLst>
          </p:cNvPr>
          <p:cNvCxnSpPr>
            <a:cxnSpLocks/>
          </p:cNvCxnSpPr>
          <p:nvPr/>
        </p:nvCxnSpPr>
        <p:spPr>
          <a:xfrm>
            <a:off x="-96079" y="778564"/>
            <a:ext cx="12384157" cy="0"/>
          </a:xfrm>
          <a:prstGeom prst="line">
            <a:avLst/>
          </a:prstGeom>
          <a:ln w="571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6" name="Title 1">
            <a:extLst>
              <a:ext uri="{FF2B5EF4-FFF2-40B4-BE49-F238E27FC236}">
                <a16:creationId xmlns:a16="http://schemas.microsoft.com/office/drawing/2014/main" id="{AC2E708A-5135-16EC-5EB3-0D55B5728D11}"/>
              </a:ext>
            </a:extLst>
          </p:cNvPr>
          <p:cNvSpPr txBox="1">
            <a:spLocks/>
          </p:cNvSpPr>
          <p:nvPr/>
        </p:nvSpPr>
        <p:spPr>
          <a:xfrm>
            <a:off x="838200" y="184989"/>
            <a:ext cx="10515600" cy="496049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just"/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9.2. Design of isothermal PFRs in series arrangement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DBB93F9C-8421-BB8D-632B-5702F7935375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18839" b="10442"/>
          <a:stretch>
            <a:fillRect/>
          </a:stretch>
        </p:blipFill>
        <p:spPr>
          <a:xfrm>
            <a:off x="347871" y="4678683"/>
            <a:ext cx="5061177" cy="938655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90F30335-E572-F2F3-D9B9-5473E84174AA}"/>
              </a:ext>
            </a:extLst>
          </p:cNvPr>
          <p:cNvSpPr txBox="1"/>
          <p:nvPr/>
        </p:nvSpPr>
        <p:spPr>
          <a:xfrm>
            <a:off x="844827" y="5595787"/>
            <a:ext cx="435333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Figure 9.1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Two PFRs in series</a:t>
            </a:r>
          </a:p>
        </p:txBody>
      </p:sp>
    </p:spTree>
    <p:extLst>
      <p:ext uri="{BB962C8B-B14F-4D97-AF65-F5344CB8AC3E}">
        <p14:creationId xmlns:p14="http://schemas.microsoft.com/office/powerpoint/2010/main" val="187804946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9B3DDC2-DD15-09E1-A158-251D41D8E29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>
            <a:extLst>
              <a:ext uri="{FF2B5EF4-FFF2-40B4-BE49-F238E27FC236}">
                <a16:creationId xmlns:a16="http://schemas.microsoft.com/office/drawing/2014/main" id="{34F85F05-205D-DBED-17DB-A2352F3105F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47871" y="742121"/>
            <a:ext cx="11569146" cy="4982815"/>
          </a:xfrm>
        </p:spPr>
        <p:txBody>
          <a:bodyPr>
            <a:normAutofit/>
          </a:bodyPr>
          <a:lstStyle/>
          <a:p>
            <a:pPr algn="just">
              <a:lnSpc>
                <a:spcPct val="150000"/>
              </a:lnSpc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Each reactor in the series maintains the plug flow characteristics, with minimal back-mixing within each reactor. However, there can be changes in concentration and temperature from one reactor to the next.</a:t>
            </a:r>
          </a:p>
          <a:p>
            <a:pPr algn="just">
              <a:lnSpc>
                <a:spcPct val="150000"/>
              </a:lnSpc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total residence time for reactants is the sum of the residence times in each individual reactor, which  allows for better control over reaction kinetics and conversion rates.</a:t>
            </a:r>
          </a:p>
          <a:p>
            <a:pPr algn="just">
              <a:lnSpc>
                <a:spcPct val="150000"/>
              </a:lnSpc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Each reactor can be operated at different temperatures and pressures, providing flexibility to optimize conditions based on specific reaction requirements.</a:t>
            </a:r>
          </a:p>
          <a:p>
            <a:pPr algn="just">
              <a:lnSpc>
                <a:spcPct val="100000"/>
              </a:lnSpc>
            </a:pP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22E7611A-80BD-4E34-BB2F-F5216CAFE1E7}"/>
              </a:ext>
            </a:extLst>
          </p:cNvPr>
          <p:cNvCxnSpPr>
            <a:cxnSpLocks/>
          </p:cNvCxnSpPr>
          <p:nvPr/>
        </p:nvCxnSpPr>
        <p:spPr>
          <a:xfrm>
            <a:off x="-96079" y="6115878"/>
            <a:ext cx="12384157" cy="0"/>
          </a:xfrm>
          <a:prstGeom prst="line">
            <a:avLst/>
          </a:prstGeom>
          <a:ln w="571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8717F20E-C79C-8945-67EA-8B39F75FF1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623392" y="6307886"/>
            <a:ext cx="2133600" cy="365125"/>
          </a:xfrm>
        </p:spPr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19B44EC-D1D5-489E-90E0-E768BB02DA9D}" type="slidenum">
              <a:rPr kumimoji="0" lang="en-US" sz="12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cxnSp>
        <p:nvCxnSpPr>
          <p:cNvPr id="2" name="Straight Connector 1">
            <a:extLst>
              <a:ext uri="{FF2B5EF4-FFF2-40B4-BE49-F238E27FC236}">
                <a16:creationId xmlns:a16="http://schemas.microsoft.com/office/drawing/2014/main" id="{71F885AD-F47B-E06C-BC59-DE8A3506EBF1}"/>
              </a:ext>
            </a:extLst>
          </p:cNvPr>
          <p:cNvCxnSpPr>
            <a:cxnSpLocks/>
          </p:cNvCxnSpPr>
          <p:nvPr/>
        </p:nvCxnSpPr>
        <p:spPr>
          <a:xfrm>
            <a:off x="-96079" y="778564"/>
            <a:ext cx="12384157" cy="0"/>
          </a:xfrm>
          <a:prstGeom prst="line">
            <a:avLst/>
          </a:prstGeom>
          <a:ln w="571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6" name="Title 1">
            <a:extLst>
              <a:ext uri="{FF2B5EF4-FFF2-40B4-BE49-F238E27FC236}">
                <a16:creationId xmlns:a16="http://schemas.microsoft.com/office/drawing/2014/main" id="{84032AD3-A3E1-3CC8-C2D4-E566D3795832}"/>
              </a:ext>
            </a:extLst>
          </p:cNvPr>
          <p:cNvSpPr txBox="1">
            <a:spLocks/>
          </p:cNvSpPr>
          <p:nvPr/>
        </p:nvSpPr>
        <p:spPr>
          <a:xfrm>
            <a:off x="838200" y="184989"/>
            <a:ext cx="10515600" cy="496049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just"/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Cont’d</a:t>
            </a:r>
          </a:p>
        </p:txBody>
      </p:sp>
    </p:spTree>
    <p:extLst>
      <p:ext uri="{BB962C8B-B14F-4D97-AF65-F5344CB8AC3E}">
        <p14:creationId xmlns:p14="http://schemas.microsoft.com/office/powerpoint/2010/main" val="146170089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0B9A993-9D5E-4EFB-3684-E7303151D20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>
            <a:extLst>
              <a:ext uri="{FF2B5EF4-FFF2-40B4-BE49-F238E27FC236}">
                <a16:creationId xmlns:a16="http://schemas.microsoft.com/office/drawing/2014/main" id="{B3684A9A-FA20-3352-43D1-778217DF7AC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47871" y="742121"/>
            <a:ext cx="11569146" cy="4982815"/>
          </a:xfrm>
        </p:spPr>
        <p:txBody>
          <a:bodyPr>
            <a:normAutofit/>
          </a:bodyPr>
          <a:lstStyle/>
          <a:p>
            <a:pPr algn="just">
              <a:lnSpc>
                <a:spcPct val="100000"/>
              </a:lnSpc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Series arrangement is preferred  due to the  benefits described in the following paragraphs: </a:t>
            </a:r>
          </a:p>
          <a:p>
            <a:pPr algn="just">
              <a:lnSpc>
                <a:spcPct val="150000"/>
              </a:lnSpc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Provide high conversion rate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By breaking down the reaction into multiple stages, series PFRs can achieve higher overall conversions compared to a single reactor operating under the same conditions.</a:t>
            </a:r>
          </a:p>
          <a:p>
            <a:pPr algn="just">
              <a:lnSpc>
                <a:spcPct val="150000"/>
              </a:lnSpc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Optimization of reaction conditions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Different reactors can be optimized for specific parts of the reaction pathway, allowing for adjustments in temperature, pressure, and other parameters to maximize yield and selectivity.</a:t>
            </a:r>
          </a:p>
          <a:p>
            <a:pPr algn="just">
              <a:lnSpc>
                <a:spcPct val="150000"/>
              </a:lnSpc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</a:p>
        </p:txBody>
      </p:sp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6C65EBB2-1052-7752-FFC0-4BE0FE3C2918}"/>
              </a:ext>
            </a:extLst>
          </p:cNvPr>
          <p:cNvCxnSpPr>
            <a:cxnSpLocks/>
          </p:cNvCxnSpPr>
          <p:nvPr/>
        </p:nvCxnSpPr>
        <p:spPr>
          <a:xfrm>
            <a:off x="-96079" y="6115878"/>
            <a:ext cx="12384157" cy="0"/>
          </a:xfrm>
          <a:prstGeom prst="line">
            <a:avLst/>
          </a:prstGeom>
          <a:ln w="571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9EA7E3B2-0465-E38E-72AB-3403D06643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623392" y="6307886"/>
            <a:ext cx="2133600" cy="365125"/>
          </a:xfrm>
        </p:spPr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19B44EC-D1D5-489E-90E0-E768BB02DA9D}" type="slidenum">
              <a:rPr kumimoji="0" lang="en-US" sz="12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cxnSp>
        <p:nvCxnSpPr>
          <p:cNvPr id="2" name="Straight Connector 1">
            <a:extLst>
              <a:ext uri="{FF2B5EF4-FFF2-40B4-BE49-F238E27FC236}">
                <a16:creationId xmlns:a16="http://schemas.microsoft.com/office/drawing/2014/main" id="{90591383-99AC-438E-816E-263BA7FC34BD}"/>
              </a:ext>
            </a:extLst>
          </p:cNvPr>
          <p:cNvCxnSpPr>
            <a:cxnSpLocks/>
          </p:cNvCxnSpPr>
          <p:nvPr/>
        </p:nvCxnSpPr>
        <p:spPr>
          <a:xfrm>
            <a:off x="-96079" y="778564"/>
            <a:ext cx="12384157" cy="0"/>
          </a:xfrm>
          <a:prstGeom prst="line">
            <a:avLst/>
          </a:prstGeom>
          <a:ln w="571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6" name="Title 1">
            <a:extLst>
              <a:ext uri="{FF2B5EF4-FFF2-40B4-BE49-F238E27FC236}">
                <a16:creationId xmlns:a16="http://schemas.microsoft.com/office/drawing/2014/main" id="{B44C0044-967C-DF2A-6186-704EE1D64825}"/>
              </a:ext>
            </a:extLst>
          </p:cNvPr>
          <p:cNvSpPr txBox="1">
            <a:spLocks/>
          </p:cNvSpPr>
          <p:nvPr/>
        </p:nvSpPr>
        <p:spPr>
          <a:xfrm>
            <a:off x="838200" y="184989"/>
            <a:ext cx="10515600" cy="496049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just"/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Cont’d</a:t>
            </a:r>
          </a:p>
        </p:txBody>
      </p:sp>
    </p:spTree>
    <p:extLst>
      <p:ext uri="{BB962C8B-B14F-4D97-AF65-F5344CB8AC3E}">
        <p14:creationId xmlns:p14="http://schemas.microsoft.com/office/powerpoint/2010/main" val="113549167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FB44379-D377-7D8E-EF2F-C789E2EE710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>
            <a:extLst>
              <a:ext uri="{FF2B5EF4-FFF2-40B4-BE49-F238E27FC236}">
                <a16:creationId xmlns:a16="http://schemas.microsoft.com/office/drawing/2014/main" id="{4D14C100-5D8A-29A5-64D7-E22220F2902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47871" y="742121"/>
            <a:ext cx="11569146" cy="4982815"/>
          </a:xfrm>
        </p:spPr>
        <p:txBody>
          <a:bodyPr>
            <a:normAutofit/>
          </a:bodyPr>
          <a:lstStyle/>
          <a:p>
            <a:pPr algn="just">
              <a:lnSpc>
                <a:spcPct val="150000"/>
              </a:lnSpc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Handling complex reactions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Series arrangements are particularly useful for complex reactions involving multiple steps or intermediate products that need to be processed further.</a:t>
            </a:r>
            <a:endParaRPr lang="en-US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Improved control over byproducts: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By managing conditions in each reactor, it is possible to minimize the formation of undesired byproducts that may occur in a single-stage reaction.</a:t>
            </a:r>
          </a:p>
          <a:p>
            <a:pPr algn="just">
              <a:lnSpc>
                <a:spcPct val="150000"/>
              </a:lnSpc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Flexibility in process design: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modular nature of series PFRs  allows for easy scaling up or down depending on production needs, as well as modifications to accommodate different reactions.</a:t>
            </a:r>
          </a:p>
          <a:p>
            <a:pPr algn="just">
              <a:lnSpc>
                <a:spcPct val="150000"/>
              </a:lnSpc>
            </a:pP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C1991A9D-F37E-86D6-F2B7-E75D2D4B2655}"/>
              </a:ext>
            </a:extLst>
          </p:cNvPr>
          <p:cNvCxnSpPr>
            <a:cxnSpLocks/>
          </p:cNvCxnSpPr>
          <p:nvPr/>
        </p:nvCxnSpPr>
        <p:spPr>
          <a:xfrm>
            <a:off x="-96079" y="6115878"/>
            <a:ext cx="12384157" cy="0"/>
          </a:xfrm>
          <a:prstGeom prst="line">
            <a:avLst/>
          </a:prstGeom>
          <a:ln w="571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3C623533-2403-6D39-4C84-AFEE12AFFC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623392" y="6307886"/>
            <a:ext cx="2133600" cy="365125"/>
          </a:xfrm>
        </p:spPr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19B44EC-D1D5-489E-90E0-E768BB02DA9D}" type="slidenum">
              <a:rPr kumimoji="0" lang="en-US" sz="12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cxnSp>
        <p:nvCxnSpPr>
          <p:cNvPr id="2" name="Straight Connector 1">
            <a:extLst>
              <a:ext uri="{FF2B5EF4-FFF2-40B4-BE49-F238E27FC236}">
                <a16:creationId xmlns:a16="http://schemas.microsoft.com/office/drawing/2014/main" id="{7EA52E23-9EDE-6412-1CF1-F389B063E99C}"/>
              </a:ext>
            </a:extLst>
          </p:cNvPr>
          <p:cNvCxnSpPr>
            <a:cxnSpLocks/>
          </p:cNvCxnSpPr>
          <p:nvPr/>
        </p:nvCxnSpPr>
        <p:spPr>
          <a:xfrm>
            <a:off x="-96079" y="778564"/>
            <a:ext cx="12384157" cy="0"/>
          </a:xfrm>
          <a:prstGeom prst="line">
            <a:avLst/>
          </a:prstGeom>
          <a:ln w="571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6" name="Title 1">
            <a:extLst>
              <a:ext uri="{FF2B5EF4-FFF2-40B4-BE49-F238E27FC236}">
                <a16:creationId xmlns:a16="http://schemas.microsoft.com/office/drawing/2014/main" id="{0A60C489-E13A-303C-62EC-9702F4D6163F}"/>
              </a:ext>
            </a:extLst>
          </p:cNvPr>
          <p:cNvSpPr txBox="1">
            <a:spLocks/>
          </p:cNvSpPr>
          <p:nvPr/>
        </p:nvSpPr>
        <p:spPr>
          <a:xfrm>
            <a:off x="838200" y="184989"/>
            <a:ext cx="10515600" cy="496049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just"/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Cont’d</a:t>
            </a:r>
          </a:p>
        </p:txBody>
      </p:sp>
    </p:spTree>
    <p:extLst>
      <p:ext uri="{BB962C8B-B14F-4D97-AF65-F5344CB8AC3E}">
        <p14:creationId xmlns:p14="http://schemas.microsoft.com/office/powerpoint/2010/main" val="56776780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DE060D6-CF6D-5E02-83DA-853F58BBD93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>
            <a:extLst>
              <a:ext uri="{FF2B5EF4-FFF2-40B4-BE49-F238E27FC236}">
                <a16:creationId xmlns:a16="http://schemas.microsoft.com/office/drawing/2014/main" id="{D448EC12-8C25-0EF2-11F2-17E074F4205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47871" y="742121"/>
            <a:ext cx="11569146" cy="4982815"/>
          </a:xfrm>
        </p:spPr>
        <p:txBody>
          <a:bodyPr>
            <a:normAutofit/>
          </a:bodyPr>
          <a:lstStyle/>
          <a:p>
            <a:pPr algn="just">
              <a:lnSpc>
                <a:spcPct val="150000"/>
              </a:lnSpc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Series arrangement can cause pressure drops and complexity in modelling.</a:t>
            </a:r>
          </a:p>
          <a:p>
            <a:pPr algn="just">
              <a:lnSpc>
                <a:spcPct val="150000"/>
              </a:lnSpc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cumulative pressure drops across multiple reactors must be considered, as this can affect the overall efficiency and operational costs of the system.</a:t>
            </a:r>
          </a:p>
          <a:p>
            <a:pPr algn="just">
              <a:lnSpc>
                <a:spcPct val="150000"/>
              </a:lnSpc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mathematical modeling of series PFRs can be more complex than single reactors due to variations in concentration and temperature along the length of each reactor.</a:t>
            </a:r>
          </a:p>
          <a:p>
            <a:pPr algn="just">
              <a:lnSpc>
                <a:spcPct val="150000"/>
              </a:lnSpc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Hence, operating multiple reactors in series may introduce challenges such as maintenance, monitoring, and control systems that need to be managed effectively.</a:t>
            </a:r>
          </a:p>
          <a:p>
            <a:pPr algn="just">
              <a:lnSpc>
                <a:spcPct val="150000"/>
              </a:lnSpc>
            </a:pP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9723A198-E660-B7C6-2810-B2C6E659C280}"/>
              </a:ext>
            </a:extLst>
          </p:cNvPr>
          <p:cNvCxnSpPr>
            <a:cxnSpLocks/>
          </p:cNvCxnSpPr>
          <p:nvPr/>
        </p:nvCxnSpPr>
        <p:spPr>
          <a:xfrm>
            <a:off x="-96079" y="6115878"/>
            <a:ext cx="12384157" cy="0"/>
          </a:xfrm>
          <a:prstGeom prst="line">
            <a:avLst/>
          </a:prstGeom>
          <a:ln w="571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1E372DF8-C904-0797-BED5-B26066A0E5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623392" y="6307886"/>
            <a:ext cx="2133600" cy="365125"/>
          </a:xfrm>
        </p:spPr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19B44EC-D1D5-489E-90E0-E768BB02DA9D}" type="slidenum">
              <a:rPr kumimoji="0" lang="en-US" sz="12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11</a:t>
            </a:fld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cxnSp>
        <p:nvCxnSpPr>
          <p:cNvPr id="2" name="Straight Connector 1">
            <a:extLst>
              <a:ext uri="{FF2B5EF4-FFF2-40B4-BE49-F238E27FC236}">
                <a16:creationId xmlns:a16="http://schemas.microsoft.com/office/drawing/2014/main" id="{A64BF9C0-C2BD-9989-EE6C-47E4D19B41B6}"/>
              </a:ext>
            </a:extLst>
          </p:cNvPr>
          <p:cNvCxnSpPr>
            <a:cxnSpLocks/>
          </p:cNvCxnSpPr>
          <p:nvPr/>
        </p:nvCxnSpPr>
        <p:spPr>
          <a:xfrm>
            <a:off x="-96079" y="778564"/>
            <a:ext cx="12384157" cy="0"/>
          </a:xfrm>
          <a:prstGeom prst="line">
            <a:avLst/>
          </a:prstGeom>
          <a:ln w="571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6" name="Title 1">
            <a:extLst>
              <a:ext uri="{FF2B5EF4-FFF2-40B4-BE49-F238E27FC236}">
                <a16:creationId xmlns:a16="http://schemas.microsoft.com/office/drawing/2014/main" id="{C191761B-E384-2036-A3D6-52A13948857D}"/>
              </a:ext>
            </a:extLst>
          </p:cNvPr>
          <p:cNvSpPr txBox="1">
            <a:spLocks/>
          </p:cNvSpPr>
          <p:nvPr/>
        </p:nvSpPr>
        <p:spPr>
          <a:xfrm>
            <a:off x="838200" y="184989"/>
            <a:ext cx="10515600" cy="496049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just"/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Cont’d</a:t>
            </a:r>
          </a:p>
        </p:txBody>
      </p:sp>
    </p:spTree>
    <p:extLst>
      <p:ext uri="{BB962C8B-B14F-4D97-AF65-F5344CB8AC3E}">
        <p14:creationId xmlns:p14="http://schemas.microsoft.com/office/powerpoint/2010/main" val="293427600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A881B6A-424A-1A47-45DB-FBAB24AA607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0573" y="226105"/>
            <a:ext cx="10972800" cy="409575"/>
          </a:xfrm>
        </p:spPr>
        <p:txBody>
          <a:bodyPr>
            <a:noAutofit/>
          </a:bodyPr>
          <a:lstStyle/>
          <a:p>
            <a:pPr algn="l"/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9.2.2.  Design of PFRs in series  arrangement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37867F9-0D4E-718D-2BA7-BCE3E59A768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28600" y="895351"/>
            <a:ext cx="11728174" cy="5230814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US" sz="2400" dirty="0">
                <a:latin typeface="Times New Roman" panose="02020603050405020304" pitchFamily="18" charset="0"/>
                <a:ea typeface="Tahoma" pitchFamily="34" charset="0"/>
                <a:cs typeface="Times New Roman" panose="02020603050405020304" pitchFamily="18" charset="0"/>
              </a:rPr>
              <a:t>In a series combination of reactors, the exit stream from the first reactor serving as the </a:t>
            </a:r>
            <a:r>
              <a:rPr lang="en-US" sz="2400" dirty="0">
                <a:solidFill>
                  <a:srgbClr val="0070C0"/>
                </a:solidFill>
                <a:latin typeface="Times New Roman" panose="02020603050405020304" pitchFamily="18" charset="0"/>
                <a:ea typeface="Tahoma" pitchFamily="34" charset="0"/>
                <a:cs typeface="Times New Roman" panose="02020603050405020304" pitchFamily="18" charset="0"/>
              </a:rPr>
              <a:t>feed </a:t>
            </a:r>
            <a:r>
              <a:rPr lang="en-US" sz="2400" dirty="0">
                <a:latin typeface="Times New Roman" panose="02020603050405020304" pitchFamily="18" charset="0"/>
                <a:ea typeface="Tahoma" pitchFamily="34" charset="0"/>
                <a:cs typeface="Times New Roman" panose="02020603050405020304" pitchFamily="18" charset="0"/>
              </a:rPr>
              <a:t>to the second reactor, and so on.</a:t>
            </a:r>
          </a:p>
          <a:p>
            <a:pPr marL="0" indent="0" algn="just">
              <a:buNone/>
            </a:pPr>
            <a:r>
              <a:rPr lang="en-US" sz="2400" dirty="0">
                <a:latin typeface="Times New Roman" panose="02020603050405020304" pitchFamily="18" charset="0"/>
                <a:ea typeface="Tahoma" pitchFamily="34" charset="0"/>
                <a:cs typeface="Times New Roman" panose="02020603050405020304" pitchFamily="18" charset="0"/>
              </a:rPr>
              <a:t>The appropriate size  and number of reactors</a:t>
            </a:r>
            <a:r>
              <a:rPr lang="en-US" sz="2400" dirty="0">
                <a:solidFill>
                  <a:srgbClr val="FFFF00"/>
                </a:solidFill>
                <a:latin typeface="Times New Roman" panose="02020603050405020304" pitchFamily="18" charset="0"/>
                <a:ea typeface="Tahoma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>
                <a:latin typeface="Times New Roman" panose="02020603050405020304" pitchFamily="18" charset="0"/>
                <a:ea typeface="Tahoma" pitchFamily="34" charset="0"/>
                <a:cs typeface="Times New Roman" panose="02020603050405020304" pitchFamily="18" charset="0"/>
              </a:rPr>
              <a:t>must be connected to achieve  certain specified conversion</a:t>
            </a:r>
          </a:p>
          <a:p>
            <a:pPr marL="0" indent="0" algn="just">
              <a:buNone/>
            </a:pPr>
            <a:r>
              <a:rPr lang="en-US" sz="2400" dirty="0">
                <a:latin typeface="Times New Roman" panose="02020603050405020304" pitchFamily="18" charset="0"/>
                <a:ea typeface="Tahoma" pitchFamily="34" charset="0"/>
                <a:cs typeface="Times New Roman" panose="02020603050405020304" pitchFamily="18" charset="0"/>
              </a:rPr>
              <a:t>Let us consider N plug flow reactors connected in series as shown in </a:t>
            </a:r>
            <a:r>
              <a:rPr lang="en-US" sz="2400" b="1" dirty="0">
                <a:latin typeface="Times New Roman" panose="02020603050405020304" pitchFamily="18" charset="0"/>
                <a:ea typeface="Tahoma" pitchFamily="34" charset="0"/>
                <a:cs typeface="Times New Roman" panose="02020603050405020304" pitchFamily="18" charset="0"/>
              </a:rPr>
              <a:t>Figure 9.2.</a:t>
            </a:r>
          </a:p>
          <a:p>
            <a:pPr marL="0" indent="0">
              <a:buNone/>
            </a:pPr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163F348-85CD-3A1A-C5F3-2FA3AA0849E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19B44EC-D1D5-489E-90E0-E768BB02DA9D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0260F0CF-2F4F-0C08-35E1-7D29EA670B9F}"/>
              </a:ext>
            </a:extLst>
          </p:cNvPr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4301" y="3247742"/>
            <a:ext cx="7406640" cy="2103120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D0EA5184-71B5-4238-41D0-68BA14B7FEB2}"/>
              </a:ext>
            </a:extLst>
          </p:cNvPr>
          <p:cNvCxnSpPr>
            <a:cxnSpLocks/>
          </p:cNvCxnSpPr>
          <p:nvPr/>
        </p:nvCxnSpPr>
        <p:spPr>
          <a:xfrm>
            <a:off x="0" y="776324"/>
            <a:ext cx="12284765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E1EF6344-DA2B-3FDA-54B0-109BEBD788E3}"/>
              </a:ext>
            </a:extLst>
          </p:cNvPr>
          <p:cNvCxnSpPr>
            <a:cxnSpLocks/>
          </p:cNvCxnSpPr>
          <p:nvPr/>
        </p:nvCxnSpPr>
        <p:spPr>
          <a:xfrm>
            <a:off x="-3313" y="6331116"/>
            <a:ext cx="12192000" cy="1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11" name="TextBox 10">
            <a:extLst>
              <a:ext uri="{FF2B5EF4-FFF2-40B4-BE49-F238E27FC236}">
                <a16:creationId xmlns:a16="http://schemas.microsoft.com/office/drawing/2014/main" id="{939DE679-27FE-8057-5C7D-70CC82DFF81F}"/>
              </a:ext>
            </a:extLst>
          </p:cNvPr>
          <p:cNvSpPr txBox="1"/>
          <p:nvPr/>
        </p:nvSpPr>
        <p:spPr>
          <a:xfrm>
            <a:off x="844827" y="5595787"/>
            <a:ext cx="663933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Figure 9.2. 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PFRs in series arrangement</a:t>
            </a:r>
          </a:p>
        </p:txBody>
      </p:sp>
      <p:sp>
        <p:nvSpPr>
          <p:cNvPr id="9" name="Slide Number Placeholder 5">
            <a:extLst>
              <a:ext uri="{FF2B5EF4-FFF2-40B4-BE49-F238E27FC236}">
                <a16:creationId xmlns:a16="http://schemas.microsoft.com/office/drawing/2014/main" id="{160DA7AA-0631-69EC-EC22-7200A99CF7AD}"/>
              </a:ext>
            </a:extLst>
          </p:cNvPr>
          <p:cNvSpPr txBox="1">
            <a:spLocks/>
          </p:cNvSpPr>
          <p:nvPr/>
        </p:nvSpPr>
        <p:spPr>
          <a:xfrm>
            <a:off x="1623392" y="6307886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fld id="{919B44EC-D1D5-489E-90E0-E768BB02DA9D}" type="slidenum">
              <a:rPr lang="en-US" b="1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pPr>
                <a:defRPr/>
              </a:pPr>
              <a:t>12</a:t>
            </a:fld>
            <a:endParaRPr lang="en-US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5364555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446952C-42F4-EEE1-CEB3-ABAEE06CFCC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D4E35DE-7763-0E2D-5943-296E2936D72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0573" y="226105"/>
            <a:ext cx="10972800" cy="409575"/>
          </a:xfrm>
        </p:spPr>
        <p:txBody>
          <a:bodyPr>
            <a:noAutofit/>
          </a:bodyPr>
          <a:lstStyle/>
          <a:p>
            <a:pPr algn="l"/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Cont’d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99D6E05A-44DF-2A73-BF14-F490D950E8BB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228600" y="776324"/>
                <a:ext cx="11728174" cy="5349841"/>
              </a:xfrm>
            </p:spPr>
            <p:txBody>
              <a:bodyPr>
                <a:normAutofit lnSpcReduction="10000"/>
              </a:bodyPr>
              <a:lstStyle/>
              <a:p>
                <a:pPr marL="0" indent="0" algn="just">
                  <a:buNone/>
                </a:pPr>
                <a:r>
                  <a:rPr lang="en-US" sz="2400" dirty="0">
                    <a:latin typeface="Times New Roman" panose="02020603050405020304" pitchFamily="18" charset="0"/>
                    <a:ea typeface="Tahoma" pitchFamily="34" charset="0"/>
                    <a:cs typeface="Times New Roman" panose="02020603050405020304" pitchFamily="18" charset="0"/>
                  </a:rPr>
                  <a:t>For isothermal PFR, the materials balance equation  derivation details is found in lecture 5 </a:t>
                </a:r>
              </a:p>
              <a:p>
                <a:pPr marL="0" indent="0" algn="just">
                  <a:buNone/>
                </a:pPr>
                <a:r>
                  <a:rPr lang="en-US" sz="2400" b="1" dirty="0">
                    <a:latin typeface="Times New Roman" panose="02020603050405020304" pitchFamily="18" charset="0"/>
                    <a:ea typeface="Tahoma" pitchFamily="34" charset="0"/>
                    <a:cs typeface="Times New Roman" panose="02020603050405020304" pitchFamily="18" charset="0"/>
                  </a:rPr>
                  <a:t>(Refer lecture 5)</a:t>
                </a:r>
              </a:p>
              <a:p>
                <a:pPr marL="0" indent="0" algn="just">
                  <a:buNone/>
                </a:pPr>
                <a:r>
                  <a:rPr lang="en-US" sz="2400" dirty="0">
                    <a:latin typeface="Times New Roman" panose="02020603050405020304" pitchFamily="18" charset="0"/>
                    <a:ea typeface="Tahoma" pitchFamily="34" charset="0"/>
                    <a:cs typeface="Times New Roman" panose="02020603050405020304" pitchFamily="18" charset="0"/>
                  </a:rPr>
                  <a:t>Let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400" i="1">
                            <a:latin typeface="Cambria Math" panose="02040503050406030204" pitchFamily="18" charset="0"/>
                            <a:ea typeface="Tahoma" pitchFamily="34" charset="0"/>
                            <a:cs typeface="Tahoma" pitchFamily="34" charset="0"/>
                          </a:rPr>
                        </m:ctrlPr>
                      </m:sSubPr>
                      <m:e>
                        <m:r>
                          <a:rPr lang="en-US" sz="2400" i="1">
                            <a:latin typeface="Cambria Math"/>
                            <a:ea typeface="Tahoma" pitchFamily="34" charset="0"/>
                            <a:cs typeface="Tahoma" pitchFamily="34" charset="0"/>
                          </a:rPr>
                          <m:t>𝑋</m:t>
                        </m:r>
                      </m:e>
                      <m:sub>
                        <m:r>
                          <a:rPr lang="en-US" sz="2400" i="1">
                            <a:latin typeface="Cambria Math"/>
                            <a:ea typeface="Tahoma" pitchFamily="34" charset="0"/>
                            <a:cs typeface="Tahoma" pitchFamily="34" charset="0"/>
                          </a:rPr>
                          <m:t>𝐴</m:t>
                        </m:r>
                        <m:r>
                          <a:rPr lang="en-US" sz="2400" i="1">
                            <a:latin typeface="Cambria Math"/>
                            <a:ea typeface="Tahoma" pitchFamily="34" charset="0"/>
                            <a:cs typeface="Tahoma" pitchFamily="34" charset="0"/>
                          </a:rPr>
                          <m:t>1</m:t>
                        </m:r>
                      </m:sub>
                    </m:sSub>
                    <m:r>
                      <a:rPr lang="en-US" sz="2400" i="1">
                        <a:latin typeface="Cambria Math"/>
                        <a:ea typeface="Tahoma" pitchFamily="34" charset="0"/>
                        <a:cs typeface="Tahoma" pitchFamily="34" charset="0"/>
                      </a:rPr>
                      <m:t>,  </m:t>
                    </m:r>
                    <m:sSub>
                      <m:sSubPr>
                        <m:ctrlPr>
                          <a:rPr lang="en-US" sz="2400" i="1">
                            <a:latin typeface="Cambria Math" panose="02040503050406030204" pitchFamily="18" charset="0"/>
                            <a:ea typeface="Tahoma" pitchFamily="34" charset="0"/>
                            <a:cs typeface="Tahoma" pitchFamily="34" charset="0"/>
                          </a:rPr>
                        </m:ctrlPr>
                      </m:sSubPr>
                      <m:e>
                        <m:r>
                          <a:rPr lang="en-US" sz="2400" i="1">
                            <a:latin typeface="Cambria Math"/>
                            <a:ea typeface="Tahoma" pitchFamily="34" charset="0"/>
                            <a:cs typeface="Tahoma" pitchFamily="34" charset="0"/>
                          </a:rPr>
                          <m:t>𝑋</m:t>
                        </m:r>
                      </m:e>
                      <m:sub>
                        <m:r>
                          <a:rPr lang="en-US" sz="2400" i="1">
                            <a:latin typeface="Cambria Math"/>
                            <a:ea typeface="Tahoma" pitchFamily="34" charset="0"/>
                            <a:cs typeface="Tahoma" pitchFamily="34" charset="0"/>
                          </a:rPr>
                          <m:t>𝐴</m:t>
                        </m:r>
                        <m:r>
                          <a:rPr lang="en-US" sz="2400" i="1">
                            <a:latin typeface="Cambria Math"/>
                            <a:ea typeface="Tahoma" pitchFamily="34" charset="0"/>
                            <a:cs typeface="Tahoma" pitchFamily="34" charset="0"/>
                          </a:rPr>
                          <m:t>2</m:t>
                        </m:r>
                      </m:sub>
                    </m:sSub>
                    <m:r>
                      <a:rPr lang="en-US" sz="2400" i="1">
                        <a:latin typeface="Cambria Math"/>
                        <a:ea typeface="Tahoma" pitchFamily="34" charset="0"/>
                        <a:cs typeface="Tahoma" pitchFamily="34" charset="0"/>
                      </a:rPr>
                      <m:t>,………,</m:t>
                    </m:r>
                    <m:sSub>
                      <m:sSubPr>
                        <m:ctrlPr>
                          <a:rPr lang="en-US" sz="2400" i="1">
                            <a:latin typeface="Cambria Math" panose="02040503050406030204" pitchFamily="18" charset="0"/>
                            <a:ea typeface="Tahoma" pitchFamily="34" charset="0"/>
                            <a:cs typeface="Tahoma" pitchFamily="34" charset="0"/>
                          </a:rPr>
                        </m:ctrlPr>
                      </m:sSubPr>
                      <m:e>
                        <m:r>
                          <a:rPr lang="en-US" sz="2400" i="1">
                            <a:latin typeface="Cambria Math"/>
                            <a:ea typeface="Tahoma" pitchFamily="34" charset="0"/>
                            <a:cs typeface="Tahoma" pitchFamily="34" charset="0"/>
                          </a:rPr>
                          <m:t>𝑋</m:t>
                        </m:r>
                      </m:e>
                      <m:sub>
                        <m:r>
                          <a:rPr lang="en-US" sz="2400" i="1">
                            <a:latin typeface="Cambria Math"/>
                            <a:ea typeface="Tahoma" pitchFamily="34" charset="0"/>
                            <a:cs typeface="Tahoma" pitchFamily="34" charset="0"/>
                          </a:rPr>
                          <m:t>𝐴𝑁</m:t>
                        </m:r>
                      </m:sub>
                    </m:sSub>
                    <m:r>
                      <a:rPr lang="en-US" sz="2400" i="1">
                        <a:latin typeface="Cambria Math"/>
                        <a:ea typeface="Tahoma" pitchFamily="34" charset="0"/>
                        <a:cs typeface="Tahoma" pitchFamily="34" charset="0"/>
                      </a:rPr>
                      <m:t> </m:t>
                    </m:r>
                  </m:oMath>
                </a14:m>
                <a:r>
                  <a:rPr lang="en-US" sz="2400" dirty="0">
                    <a:latin typeface="Times New Roman" panose="02020603050405020304" pitchFamily="18" charset="0"/>
                    <a:ea typeface="Tahoma" pitchFamily="34" charset="0"/>
                    <a:cs typeface="Times New Roman" panose="02020603050405020304" pitchFamily="18" charset="0"/>
                  </a:rPr>
                  <a:t>be the conversion of a component A leaving the reactors </a:t>
                </a:r>
                <a14:m>
                  <m:oMath xmlns:m="http://schemas.openxmlformats.org/officeDocument/2006/math">
                    <m:r>
                      <a:rPr lang="en-US" sz="2400">
                        <a:latin typeface="Cambria Math"/>
                        <a:ea typeface="Tahoma" pitchFamily="34" charset="0"/>
                        <a:cs typeface="Tahoma" pitchFamily="34" charset="0"/>
                      </a:rPr>
                      <m:t>1, </m:t>
                    </m:r>
                    <m:r>
                      <a:rPr lang="en-US" sz="2400" i="1">
                        <a:latin typeface="Cambria Math"/>
                        <a:ea typeface="Tahoma" pitchFamily="34" charset="0"/>
                        <a:cs typeface="Tahoma" pitchFamily="34" charset="0"/>
                      </a:rPr>
                      <m:t>2,………,</m:t>
                    </m:r>
                    <m:r>
                      <a:rPr lang="en-US" sz="2400" i="1">
                        <a:latin typeface="Cambria Math"/>
                        <a:ea typeface="Tahoma" pitchFamily="34" charset="0"/>
                        <a:cs typeface="Tahoma" pitchFamily="34" charset="0"/>
                      </a:rPr>
                      <m:t>𝑁</m:t>
                    </m:r>
                  </m:oMath>
                </a14:m>
                <a:endParaRPr lang="en-US" sz="2400" dirty="0">
                  <a:latin typeface="Times New Roman" panose="02020603050405020304" pitchFamily="18" charset="0"/>
                  <a:ea typeface="Tahoma" pitchFamily="34" charset="0"/>
                  <a:cs typeface="Times New Roman" panose="02020603050405020304" pitchFamily="18" charset="0"/>
                </a:endParaRPr>
              </a:p>
              <a:p>
                <a:pPr marL="0" indent="0">
                  <a:buNone/>
                </a:pPr>
                <a:r>
                  <a:rPr lang="en-US" sz="2400" dirty="0">
                    <a:latin typeface="Times New Roman" panose="02020603050405020304" pitchFamily="18" charset="0"/>
                    <a:ea typeface="Tahoma" pitchFamily="34" charset="0"/>
                    <a:cs typeface="Times New Roman" panose="02020603050405020304" pitchFamily="18" charset="0"/>
                  </a:rPr>
                  <a:t>Material balance on  </a:t>
                </a:r>
                <a:r>
                  <a:rPr lang="en-US" sz="2400" dirty="0" err="1">
                    <a:latin typeface="Times New Roman" panose="02020603050405020304" pitchFamily="18" charset="0"/>
                    <a:ea typeface="Tahoma" pitchFamily="34" charset="0"/>
                    <a:cs typeface="Times New Roman" panose="02020603050405020304" pitchFamily="18" charset="0"/>
                  </a:rPr>
                  <a:t>i</a:t>
                </a:r>
                <a:r>
                  <a:rPr lang="en-US" sz="2400" baseline="30000" dirty="0" err="1">
                    <a:latin typeface="Times New Roman" panose="02020603050405020304" pitchFamily="18" charset="0"/>
                    <a:ea typeface="Tahoma" pitchFamily="34" charset="0"/>
                    <a:cs typeface="Times New Roman" panose="02020603050405020304" pitchFamily="18" charset="0"/>
                  </a:rPr>
                  <a:t>th</a:t>
                </a:r>
                <a:r>
                  <a:rPr lang="en-US" sz="2400" dirty="0">
                    <a:latin typeface="Times New Roman" panose="02020603050405020304" pitchFamily="18" charset="0"/>
                    <a:ea typeface="Tahoma" pitchFamily="34" charset="0"/>
                    <a:cs typeface="Times New Roman" panose="02020603050405020304" pitchFamily="18" charset="0"/>
                  </a:rPr>
                  <a:t> reactor is given by:</a:t>
                </a:r>
              </a:p>
              <a:p>
                <a:pPr marL="82296" indent="0">
                  <a:lnSpc>
                    <a:spcPct val="120000"/>
                  </a:lnSpc>
                  <a:buNone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US" sz="2400" i="1">
                            <a:latin typeface="Cambria Math" panose="02040503050406030204" pitchFamily="18" charset="0"/>
                            <a:ea typeface="Tahoma" pitchFamily="34" charset="0"/>
                            <a:cs typeface="Tahoma" pitchFamily="34" charset="0"/>
                          </a:rPr>
                        </m:ctrlPr>
                      </m:fPr>
                      <m:num>
                        <m:r>
                          <a:rPr lang="en-US" sz="2400" i="1">
                            <a:latin typeface="Cambria Math"/>
                            <a:ea typeface="Tahoma" pitchFamily="34" charset="0"/>
                            <a:cs typeface="Tahoma" pitchFamily="34" charset="0"/>
                          </a:rPr>
                          <m:t>𝑉</m:t>
                        </m:r>
                        <m:r>
                          <a:rPr lang="en-US" sz="2400" i="1" baseline="-25000">
                            <a:latin typeface="Cambria Math"/>
                            <a:ea typeface="Tahoma" pitchFamily="34" charset="0"/>
                            <a:cs typeface="Tahoma" pitchFamily="34" charset="0"/>
                          </a:rPr>
                          <m:t>𝑖</m:t>
                        </m:r>
                      </m:num>
                      <m:den>
                        <m:r>
                          <a:rPr lang="en-US" sz="2400" i="1">
                            <a:latin typeface="Cambria Math"/>
                            <a:ea typeface="Tahoma" pitchFamily="34" charset="0"/>
                            <a:cs typeface="Tahoma" pitchFamily="34" charset="0"/>
                          </a:rPr>
                          <m:t>𝐹</m:t>
                        </m:r>
                        <m:r>
                          <a:rPr lang="en-US" sz="2400" i="1" baseline="-25000">
                            <a:latin typeface="Cambria Math"/>
                            <a:ea typeface="Tahoma" pitchFamily="34" charset="0"/>
                            <a:cs typeface="Tahoma" pitchFamily="34" charset="0"/>
                          </a:rPr>
                          <m:t>𝐴</m:t>
                        </m:r>
                        <m:r>
                          <a:rPr lang="en-US" sz="2400" i="1" baseline="-25000">
                            <a:latin typeface="Cambria Math"/>
                            <a:ea typeface="Tahoma" pitchFamily="34" charset="0"/>
                            <a:cs typeface="Tahoma" pitchFamily="34" charset="0"/>
                          </a:rPr>
                          <m:t>0</m:t>
                        </m:r>
                      </m:den>
                    </m:f>
                    <m:r>
                      <a:rPr lang="en-US" sz="2400" i="1" baseline="-25000">
                        <a:latin typeface="Cambria Math"/>
                        <a:ea typeface="Tahoma" pitchFamily="34" charset="0"/>
                        <a:cs typeface="Tahoma" pitchFamily="34" charset="0"/>
                      </a:rPr>
                      <m:t>    </m:t>
                    </m:r>
                    <m:r>
                      <a:rPr lang="en-US" sz="2400" i="1">
                        <a:latin typeface="Cambria Math"/>
                        <a:ea typeface="Tahoma" pitchFamily="34" charset="0"/>
                        <a:cs typeface="Tahoma" pitchFamily="34" charset="0"/>
                      </a:rPr>
                      <m:t>=</m:t>
                    </m:r>
                    <m:nary>
                      <m:naryPr>
                        <m:limLoc m:val="undOvr"/>
                        <m:ctrlPr>
                          <a:rPr lang="en-US" sz="2400" i="1">
                            <a:latin typeface="Cambria Math" panose="02040503050406030204" pitchFamily="18" charset="0"/>
                            <a:ea typeface="Tahoma" pitchFamily="34" charset="0"/>
                            <a:cs typeface="Tahoma" pitchFamily="34" charset="0"/>
                          </a:rPr>
                        </m:ctrlPr>
                      </m:naryPr>
                      <m:sub>
                        <m:sSub>
                          <m:sSubPr>
                            <m:ctrlPr>
                              <a:rPr lang="en-US" sz="2400" i="1">
                                <a:latin typeface="Cambria Math" panose="02040503050406030204" pitchFamily="18" charset="0"/>
                                <a:ea typeface="Tahoma" pitchFamily="34" charset="0"/>
                                <a:cs typeface="Tahoma" pitchFamily="34" charset="0"/>
                              </a:rPr>
                            </m:ctrlPr>
                          </m:sSubPr>
                          <m:e>
                            <m:r>
                              <a:rPr lang="en-US" sz="2400" i="1">
                                <a:latin typeface="Cambria Math"/>
                                <a:ea typeface="Tahoma" pitchFamily="34" charset="0"/>
                                <a:cs typeface="Tahoma" pitchFamily="34" charset="0"/>
                              </a:rPr>
                              <m:t>𝑋</m:t>
                            </m:r>
                          </m:e>
                          <m:sub>
                            <m:r>
                              <a:rPr lang="en-US" sz="2400" i="1">
                                <a:latin typeface="Cambria Math"/>
                                <a:ea typeface="Tahoma" pitchFamily="34" charset="0"/>
                                <a:cs typeface="Tahoma" pitchFamily="34" charset="0"/>
                              </a:rPr>
                              <m:t>𝐴</m:t>
                            </m:r>
                            <m:r>
                              <a:rPr lang="en-US" sz="2400" i="1">
                                <a:latin typeface="Cambria Math"/>
                                <a:ea typeface="Tahoma" pitchFamily="34" charset="0"/>
                                <a:cs typeface="Tahoma" pitchFamily="34" charset="0"/>
                              </a:rPr>
                              <m:t>(</m:t>
                            </m:r>
                            <m:r>
                              <a:rPr lang="en-US" sz="2400" i="1">
                                <a:latin typeface="Cambria Math"/>
                                <a:ea typeface="Tahoma" pitchFamily="34" charset="0"/>
                                <a:cs typeface="Tahoma" pitchFamily="34" charset="0"/>
                              </a:rPr>
                              <m:t>𝑖</m:t>
                            </m:r>
                            <m:r>
                              <a:rPr lang="en-US" sz="2400" i="1">
                                <a:latin typeface="Cambria Math"/>
                                <a:ea typeface="Tahoma" pitchFamily="34" charset="0"/>
                                <a:cs typeface="Tahoma" pitchFamily="34" charset="0"/>
                              </a:rPr>
                              <m:t>−1)</m:t>
                            </m:r>
                          </m:sub>
                        </m:sSub>
                      </m:sub>
                      <m:sup>
                        <m:sSub>
                          <m:sSubPr>
                            <m:ctrlPr>
                              <a:rPr lang="en-US" sz="2400" i="1">
                                <a:latin typeface="Cambria Math" panose="02040503050406030204" pitchFamily="18" charset="0"/>
                                <a:ea typeface="Tahoma" pitchFamily="34" charset="0"/>
                                <a:cs typeface="Tahoma" pitchFamily="34" charset="0"/>
                              </a:rPr>
                            </m:ctrlPr>
                          </m:sSubPr>
                          <m:e>
                            <m:r>
                              <a:rPr lang="en-US" sz="2400" i="1">
                                <a:latin typeface="Cambria Math"/>
                                <a:ea typeface="Tahoma" pitchFamily="34" charset="0"/>
                                <a:cs typeface="Tahoma" pitchFamily="34" charset="0"/>
                              </a:rPr>
                              <m:t>𝑋</m:t>
                            </m:r>
                          </m:e>
                          <m:sub>
                            <m:r>
                              <a:rPr lang="en-US" sz="2400" i="1">
                                <a:latin typeface="Cambria Math"/>
                                <a:ea typeface="Tahoma" pitchFamily="34" charset="0"/>
                                <a:cs typeface="Tahoma" pitchFamily="34" charset="0"/>
                              </a:rPr>
                              <m:t>𝐴𝑖</m:t>
                            </m:r>
                          </m:sub>
                        </m:sSub>
                      </m:sup>
                      <m:e>
                        <m:f>
                          <m:fPr>
                            <m:ctrlPr>
                              <a:rPr lang="en-US" sz="2400" i="1">
                                <a:latin typeface="Cambria Math" panose="02040503050406030204" pitchFamily="18" charset="0"/>
                                <a:ea typeface="Tahoma" pitchFamily="34" charset="0"/>
                                <a:cs typeface="Tahoma" pitchFamily="34" charset="0"/>
                              </a:rPr>
                            </m:ctrlPr>
                          </m:fPr>
                          <m:num>
                            <m:sSub>
                              <m:sSubPr>
                                <m:ctrlPr>
                                  <a:rPr lang="en-US" sz="2400" i="1">
                                    <a:latin typeface="Cambria Math" panose="02040503050406030204" pitchFamily="18" charset="0"/>
                                    <a:ea typeface="Tahoma" pitchFamily="34" charset="0"/>
                                    <a:cs typeface="Tahoma" pitchFamily="34" charset="0"/>
                                  </a:rPr>
                                </m:ctrlPr>
                              </m:sSubPr>
                              <m:e>
                                <m:r>
                                  <a:rPr lang="en-US" sz="2400" i="1">
                                    <a:latin typeface="Cambria Math"/>
                                    <a:ea typeface="Tahoma" pitchFamily="34" charset="0"/>
                                    <a:cs typeface="Tahoma" pitchFamily="34" charset="0"/>
                                  </a:rPr>
                                  <m:t>𝑑𝑋</m:t>
                                </m:r>
                              </m:e>
                              <m:sub>
                                <m:r>
                                  <a:rPr lang="en-US" sz="2400" i="1">
                                    <a:latin typeface="Cambria Math"/>
                                    <a:ea typeface="Tahoma" pitchFamily="34" charset="0"/>
                                    <a:cs typeface="Tahoma" pitchFamily="34" charset="0"/>
                                  </a:rPr>
                                  <m:t>𝐴</m:t>
                                </m:r>
                              </m:sub>
                            </m:sSub>
                          </m:num>
                          <m:den>
                            <m:sSub>
                              <m:sSubPr>
                                <m:ctrlPr>
                                  <a:rPr lang="en-US" sz="2400" i="1">
                                    <a:latin typeface="Cambria Math" panose="02040503050406030204" pitchFamily="18" charset="0"/>
                                    <a:ea typeface="Tahoma" pitchFamily="34" charset="0"/>
                                    <a:cs typeface="Tahoma" pitchFamily="34" charset="0"/>
                                  </a:rPr>
                                </m:ctrlPr>
                              </m:sSubPr>
                              <m:e>
                                <m:r>
                                  <a:rPr lang="en-US" sz="2400" i="1">
                                    <a:latin typeface="Cambria Math"/>
                                    <a:ea typeface="Tahoma" pitchFamily="34" charset="0"/>
                                    <a:cs typeface="Tahoma" pitchFamily="34" charset="0"/>
                                  </a:rPr>
                                  <m:t>−</m:t>
                                </m:r>
                                <m:r>
                                  <a:rPr lang="en-US" sz="2400" i="1">
                                    <a:latin typeface="Cambria Math"/>
                                    <a:ea typeface="Tahoma" pitchFamily="34" charset="0"/>
                                    <a:cs typeface="Tahoma" pitchFamily="34" charset="0"/>
                                  </a:rPr>
                                  <m:t>𝑟</m:t>
                                </m:r>
                              </m:e>
                              <m:sub>
                                <m:r>
                                  <a:rPr lang="en-US" sz="2400" i="1">
                                    <a:latin typeface="Cambria Math"/>
                                    <a:ea typeface="Tahoma" pitchFamily="34" charset="0"/>
                                    <a:cs typeface="Tahoma" pitchFamily="34" charset="0"/>
                                  </a:rPr>
                                  <m:t>𝐴</m:t>
                                </m:r>
                              </m:sub>
                            </m:sSub>
                          </m:den>
                        </m:f>
                      </m:e>
                    </m:nary>
                  </m:oMath>
                </a14:m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                                                                            (9.1)</a:t>
                </a:r>
              </a:p>
              <a:p>
                <a:pPr marL="82296" indent="0">
                  <a:lnSpc>
                    <a:spcPct val="120000"/>
                  </a:lnSpc>
                  <a:buNone/>
                </a:pP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For Reactor 1                                                          </a:t>
                </a:r>
              </a:p>
              <a:p>
                <a:pPr marL="82296" indent="0">
                  <a:lnSpc>
                    <a:spcPct val="120000"/>
                  </a:lnSpc>
                  <a:buNone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US" sz="24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400" i="1">
                                <a:latin typeface="Cambria Math"/>
                              </a:rPr>
                              <m:t>𝑉</m:t>
                            </m:r>
                          </m:e>
                          <m:sub>
                            <m:r>
                              <a:rPr lang="en-US" sz="2400" i="1">
                                <a:latin typeface="Cambria Math"/>
                              </a:rPr>
                              <m:t>1</m:t>
                            </m:r>
                          </m:sub>
                        </m:sSub>
                      </m:num>
                      <m:den>
                        <m:sSub>
                          <m:sSubPr>
                            <m:ctrlPr>
                              <a:rPr lang="en-US" sz="24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400" i="1">
                                <a:latin typeface="Cambria Math"/>
                              </a:rPr>
                              <m:t>𝐹</m:t>
                            </m:r>
                          </m:e>
                          <m:sub>
                            <m:r>
                              <a:rPr lang="en-US" sz="2400" i="1">
                                <a:latin typeface="Cambria Math"/>
                              </a:rPr>
                              <m:t>𝐴</m:t>
                            </m:r>
                            <m:r>
                              <a:rPr lang="en-US" sz="2400" i="1">
                                <a:latin typeface="Cambria Math"/>
                              </a:rPr>
                              <m:t>0</m:t>
                            </m:r>
                          </m:sub>
                        </m:sSub>
                      </m:den>
                    </m:f>
                    <m:r>
                      <a:rPr lang="en-US" sz="2400" i="1">
                        <a:latin typeface="Cambria Math"/>
                      </a:rPr>
                      <m:t>=</m:t>
                    </m:r>
                    <m:nary>
                      <m:naryPr>
                        <m:limLoc m:val="undOvr"/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naryPr>
                      <m:sub>
                        <m:sSub>
                          <m:sSubPr>
                            <m:ctrlPr>
                              <a:rPr lang="en-US" sz="24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m:rPr>
                                <m:sty m:val="p"/>
                              </m:rPr>
                              <a:rPr lang="en-US" sz="2400">
                                <a:latin typeface="Cambria Math"/>
                              </a:rPr>
                              <m:t>X</m:t>
                            </m:r>
                          </m:e>
                          <m:sub>
                            <m:r>
                              <m:rPr>
                                <m:sty m:val="p"/>
                              </m:rPr>
                              <a:rPr lang="en-US" sz="2400">
                                <a:latin typeface="Cambria Math"/>
                              </a:rPr>
                              <m:t>A</m:t>
                            </m:r>
                            <m:r>
                              <a:rPr lang="en-US" sz="2400">
                                <a:latin typeface="Cambria Math"/>
                              </a:rPr>
                              <m:t>0=0</m:t>
                            </m:r>
                          </m:sub>
                        </m:sSub>
                      </m:sub>
                      <m:sup>
                        <m:sSub>
                          <m:sSubPr>
                            <m:ctrlPr>
                              <a:rPr lang="en-US" sz="24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m:rPr>
                                <m:sty m:val="p"/>
                              </m:rPr>
                              <a:rPr lang="en-US" sz="2400">
                                <a:latin typeface="Cambria Math"/>
                              </a:rPr>
                              <m:t>X</m:t>
                            </m:r>
                          </m:e>
                          <m:sub>
                            <m:r>
                              <m:rPr>
                                <m:sty m:val="p"/>
                              </m:rPr>
                              <a:rPr lang="en-US" sz="2400">
                                <a:latin typeface="Cambria Math"/>
                              </a:rPr>
                              <m:t>A</m:t>
                            </m:r>
                            <m:r>
                              <a:rPr lang="en-US" sz="2400">
                                <a:latin typeface="Cambria Math"/>
                              </a:rPr>
                              <m:t>1</m:t>
                            </m:r>
                          </m:sub>
                        </m:sSub>
                      </m:sup>
                      <m:e>
                        <m:f>
                          <m:fPr>
                            <m:ctrlPr>
                              <a:rPr lang="en-US" sz="2400" i="1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sSub>
                              <m:sSubPr>
                                <m:ctrlPr>
                                  <a:rPr lang="en-US" sz="2400" i="1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m:rPr>
                                    <m:sty m:val="p"/>
                                  </m:rPr>
                                  <a:rPr lang="en-US" sz="2400">
                                    <a:latin typeface="Cambria Math"/>
                                  </a:rPr>
                                  <m:t>dX</m:t>
                                </m:r>
                              </m:e>
                              <m:sub>
                                <m:r>
                                  <m:rPr>
                                    <m:sty m:val="p"/>
                                  </m:rPr>
                                  <a:rPr lang="en-US" sz="2400">
                                    <a:latin typeface="Cambria Math"/>
                                  </a:rPr>
                                  <m:t>A</m:t>
                                </m:r>
                              </m:sub>
                            </m:sSub>
                          </m:num>
                          <m:den>
                            <m:sSub>
                              <m:sSubPr>
                                <m:ctrlPr>
                                  <a:rPr lang="en-US" sz="2400" i="1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sz="2400">
                                    <a:latin typeface="Cambria Math"/>
                                  </a:rPr>
                                  <m:t>−</m:t>
                                </m:r>
                                <m:r>
                                  <m:rPr>
                                    <m:sty m:val="p"/>
                                  </m:rPr>
                                  <a:rPr lang="en-US" sz="2400">
                                    <a:latin typeface="Cambria Math"/>
                                  </a:rPr>
                                  <m:t>r</m:t>
                                </m:r>
                              </m:e>
                              <m:sub>
                                <m:r>
                                  <m:rPr>
                                    <m:sty m:val="p"/>
                                  </m:rPr>
                                  <a:rPr lang="en-US" sz="2400">
                                    <a:latin typeface="Cambria Math"/>
                                  </a:rPr>
                                  <m:t>A</m:t>
                                </m:r>
                              </m:sub>
                            </m:sSub>
                          </m:den>
                        </m:f>
                      </m:e>
                    </m:nary>
                  </m:oMath>
                </a14:m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                                                                               (9.2)         </a:t>
                </a:r>
              </a:p>
              <a:p>
                <a:pPr marL="82296" indent="0">
                  <a:lnSpc>
                    <a:spcPct val="120000"/>
                  </a:lnSpc>
                  <a:buNone/>
                </a:pP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For Reactor 2</a:t>
                </a:r>
              </a:p>
              <a:p>
                <a:pPr marL="82296" indent="0">
                  <a:lnSpc>
                    <a:spcPct val="120000"/>
                  </a:lnSpc>
                  <a:buNone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US" sz="24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400" i="1">
                                <a:latin typeface="Cambria Math"/>
                              </a:rPr>
                              <m:t>𝑉</m:t>
                            </m:r>
                          </m:e>
                          <m:sub>
                            <m:r>
                              <a:rPr lang="en-US" sz="2400" i="1">
                                <a:latin typeface="Cambria Math"/>
                              </a:rPr>
                              <m:t>2</m:t>
                            </m:r>
                          </m:sub>
                        </m:sSub>
                      </m:num>
                      <m:den>
                        <m:sSub>
                          <m:sSubPr>
                            <m:ctrlPr>
                              <a:rPr lang="en-US" sz="24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400" i="1">
                                <a:latin typeface="Cambria Math"/>
                              </a:rPr>
                              <m:t>𝐹</m:t>
                            </m:r>
                          </m:e>
                          <m:sub>
                            <m:r>
                              <a:rPr lang="en-US" sz="2400" i="1">
                                <a:latin typeface="Cambria Math"/>
                              </a:rPr>
                              <m:t>𝐴</m:t>
                            </m:r>
                            <m:r>
                              <a:rPr lang="en-US" sz="2400" i="1">
                                <a:latin typeface="Cambria Math"/>
                              </a:rPr>
                              <m:t>0</m:t>
                            </m:r>
                          </m:sub>
                        </m:sSub>
                      </m:den>
                    </m:f>
                    <m:r>
                      <a:rPr lang="en-US" sz="2400" i="1">
                        <a:latin typeface="Cambria Math"/>
                      </a:rPr>
                      <m:t>=</m:t>
                    </m:r>
                    <m:nary>
                      <m:naryPr>
                        <m:limLoc m:val="undOvr"/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naryPr>
                      <m:sub>
                        <m:sSub>
                          <m:sSubPr>
                            <m:ctrlPr>
                              <a:rPr lang="en-US" sz="24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400" i="1">
                                <a:latin typeface="Cambria Math"/>
                              </a:rPr>
                              <m:t>𝑋</m:t>
                            </m:r>
                          </m:e>
                          <m:sub>
                            <m:r>
                              <a:rPr lang="en-US" sz="2400" i="1">
                                <a:latin typeface="Cambria Math"/>
                              </a:rPr>
                              <m:t>𝐴</m:t>
                            </m:r>
                            <m:r>
                              <a:rPr lang="en-US" sz="2400" i="1">
                                <a:latin typeface="Cambria Math"/>
                              </a:rPr>
                              <m:t>1</m:t>
                            </m:r>
                          </m:sub>
                        </m:sSub>
                      </m:sub>
                      <m:sup>
                        <m:sSub>
                          <m:sSubPr>
                            <m:ctrlPr>
                              <a:rPr lang="en-US" sz="24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400" i="1">
                                <a:latin typeface="Cambria Math"/>
                              </a:rPr>
                              <m:t>𝑋</m:t>
                            </m:r>
                          </m:e>
                          <m:sub>
                            <m:r>
                              <a:rPr lang="en-US" sz="2400" i="1">
                                <a:latin typeface="Cambria Math"/>
                              </a:rPr>
                              <m:t>𝐴</m:t>
                            </m:r>
                            <m:r>
                              <a:rPr lang="en-US" sz="2400" i="1">
                                <a:latin typeface="Cambria Math"/>
                              </a:rPr>
                              <m:t>2</m:t>
                            </m:r>
                          </m:sub>
                        </m:sSub>
                      </m:sup>
                      <m:e>
                        <m:f>
                          <m:fPr>
                            <m:ctrlPr>
                              <a:rPr lang="en-US" sz="2400" i="1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sSub>
                              <m:sSubPr>
                                <m:ctrlPr>
                                  <a:rPr lang="en-US" sz="2400" i="1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sz="2400" i="1">
                                    <a:latin typeface="Cambria Math"/>
                                  </a:rPr>
                                  <m:t>𝑑𝑋</m:t>
                                </m:r>
                              </m:e>
                              <m:sub>
                                <m:r>
                                  <a:rPr lang="en-US" sz="2400" i="1">
                                    <a:latin typeface="Cambria Math"/>
                                  </a:rPr>
                                  <m:t>𝐴</m:t>
                                </m:r>
                              </m:sub>
                            </m:sSub>
                          </m:num>
                          <m:den>
                            <m:sSub>
                              <m:sSubPr>
                                <m:ctrlPr>
                                  <a:rPr lang="en-US" sz="2400" i="1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sz="2400" i="1">
                                    <a:latin typeface="Cambria Math"/>
                                  </a:rPr>
                                  <m:t>−</m:t>
                                </m:r>
                                <m:r>
                                  <a:rPr lang="en-US" sz="2400" i="1">
                                    <a:latin typeface="Cambria Math"/>
                                  </a:rPr>
                                  <m:t>𝑟</m:t>
                                </m:r>
                              </m:e>
                              <m:sub>
                                <m:r>
                                  <a:rPr lang="en-US" sz="2400" i="1">
                                    <a:latin typeface="Cambria Math"/>
                                  </a:rPr>
                                  <m:t>𝐴</m:t>
                                </m:r>
                              </m:sub>
                            </m:sSub>
                          </m:den>
                        </m:f>
                      </m:e>
                    </m:nary>
                  </m:oMath>
                </a14:m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                                                                                   (9.3)</a:t>
                </a:r>
              </a:p>
              <a:p>
                <a:pPr marL="0" indent="0" algn="just">
                  <a:buNone/>
                </a:pPr>
                <a:endParaRPr lang="en-US" dirty="0"/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99D6E05A-44DF-2A73-BF14-F490D950E8BB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228600" y="776324"/>
                <a:ext cx="11728174" cy="5349841"/>
              </a:xfrm>
              <a:blipFill>
                <a:blip r:embed="rId2"/>
                <a:stretch>
                  <a:fillRect l="-832" t="-1595" r="-832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6D51B4E-8CDE-7574-DF36-B48CC8F049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19B44EC-D1D5-489E-90E0-E768BB02DA9D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A2E6807A-3C02-B7B9-473E-91DF90DC091A}"/>
              </a:ext>
            </a:extLst>
          </p:cNvPr>
          <p:cNvCxnSpPr>
            <a:cxnSpLocks/>
          </p:cNvCxnSpPr>
          <p:nvPr/>
        </p:nvCxnSpPr>
        <p:spPr>
          <a:xfrm>
            <a:off x="0" y="776324"/>
            <a:ext cx="12284765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E30461A9-C0D6-473C-B884-4ED2645BA8BD}"/>
              </a:ext>
            </a:extLst>
          </p:cNvPr>
          <p:cNvCxnSpPr>
            <a:cxnSpLocks/>
          </p:cNvCxnSpPr>
          <p:nvPr/>
        </p:nvCxnSpPr>
        <p:spPr>
          <a:xfrm>
            <a:off x="0" y="6312469"/>
            <a:ext cx="12192000" cy="1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96EA90D-6FB4-3C22-027E-4FC6B9E0413C}"/>
              </a:ext>
            </a:extLst>
          </p:cNvPr>
          <p:cNvSpPr txBox="1">
            <a:spLocks/>
          </p:cNvSpPr>
          <p:nvPr/>
        </p:nvSpPr>
        <p:spPr>
          <a:xfrm>
            <a:off x="1623392" y="6307886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fld id="{919B44EC-D1D5-489E-90E0-E768BB02DA9D}" type="slidenum">
              <a:rPr lang="en-US" b="1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pPr>
                <a:defRPr/>
              </a:pPr>
              <a:t>13</a:t>
            </a:fld>
            <a:endParaRPr lang="en-US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6077653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949E0DA-B81D-5DF8-C19B-CF74952CC1E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E7C682E-6D37-179E-219E-C8FC499F422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0573" y="132476"/>
            <a:ext cx="10972800" cy="409575"/>
          </a:xfrm>
        </p:spPr>
        <p:txBody>
          <a:bodyPr>
            <a:noAutofit/>
          </a:bodyPr>
          <a:lstStyle/>
          <a:p>
            <a:pPr algn="l"/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Cont’d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BBE73D37-686B-A316-2813-49A161B21C52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228600" y="542052"/>
                <a:ext cx="11728174" cy="5584114"/>
              </a:xfrm>
            </p:spPr>
            <p:txBody>
              <a:bodyPr>
                <a:noAutofit/>
              </a:bodyPr>
              <a:lstStyle/>
              <a:p>
                <a:pPr marL="82296" indent="0">
                  <a:buNone/>
                </a:pPr>
                <a:r>
                  <a:rPr lang="en-US" sz="2400" dirty="0">
                    <a:latin typeface="Times New Roman" panose="02020603050405020304" pitchFamily="18" charset="0"/>
                    <a:ea typeface="Tahoma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200" b="1" dirty="0">
                    <a:latin typeface="Times New Roman" panose="02020603050405020304" pitchFamily="18" charset="0"/>
                    <a:ea typeface="Tahoma" pitchFamily="34" charset="0"/>
                    <a:cs typeface="Times New Roman" panose="02020603050405020304" pitchFamily="18" charset="0"/>
                  </a:rPr>
                  <a:t>For reactor 3</a:t>
                </a:r>
                <a:endParaRPr lang="en-US" sz="2200" b="1" i="1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82296" indent="0">
                  <a:buNone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US" sz="22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US" sz="22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200" i="1">
                                <a:latin typeface="Cambria Math"/>
                              </a:rPr>
                              <m:t>𝑉</m:t>
                            </m:r>
                          </m:e>
                          <m:sub>
                            <m:r>
                              <a:rPr lang="en-US" sz="2200" i="1">
                                <a:latin typeface="Cambria Math"/>
                              </a:rPr>
                              <m:t>3</m:t>
                            </m:r>
                          </m:sub>
                        </m:sSub>
                      </m:num>
                      <m:den>
                        <m:sSub>
                          <m:sSubPr>
                            <m:ctrlPr>
                              <a:rPr lang="en-US" sz="22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200" i="1">
                                <a:latin typeface="Cambria Math"/>
                              </a:rPr>
                              <m:t>𝐹</m:t>
                            </m:r>
                          </m:e>
                          <m:sub>
                            <m:r>
                              <a:rPr lang="en-US" sz="2200" i="1">
                                <a:latin typeface="Cambria Math"/>
                              </a:rPr>
                              <m:t>𝐴</m:t>
                            </m:r>
                            <m:r>
                              <a:rPr lang="en-US" sz="2200" i="1">
                                <a:latin typeface="Cambria Math"/>
                              </a:rPr>
                              <m:t>0</m:t>
                            </m:r>
                          </m:sub>
                        </m:sSub>
                      </m:den>
                    </m:f>
                    <m:r>
                      <a:rPr lang="en-US" sz="2200" i="1">
                        <a:latin typeface="Cambria Math"/>
                      </a:rPr>
                      <m:t>=</m:t>
                    </m:r>
                    <m:nary>
                      <m:naryPr>
                        <m:limLoc m:val="undOvr"/>
                        <m:ctrlPr>
                          <a:rPr lang="en-US" sz="2200" i="1">
                            <a:latin typeface="Cambria Math" panose="02040503050406030204" pitchFamily="18" charset="0"/>
                          </a:rPr>
                        </m:ctrlPr>
                      </m:naryPr>
                      <m:sub>
                        <m:sSub>
                          <m:sSubPr>
                            <m:ctrlPr>
                              <a:rPr lang="en-US" sz="22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m:rPr>
                                <m:sty m:val="p"/>
                              </m:rPr>
                              <a:rPr lang="en-US" sz="2200">
                                <a:latin typeface="Cambria Math"/>
                              </a:rPr>
                              <m:t>X</m:t>
                            </m:r>
                          </m:e>
                          <m:sub>
                            <m:r>
                              <m:rPr>
                                <m:sty m:val="p"/>
                              </m:rPr>
                              <a:rPr lang="en-US" sz="2200">
                                <a:latin typeface="Cambria Math"/>
                              </a:rPr>
                              <m:t>A</m:t>
                            </m:r>
                            <m:r>
                              <a:rPr lang="en-US" sz="2200">
                                <a:latin typeface="Cambria Math"/>
                              </a:rPr>
                              <m:t>2</m:t>
                            </m:r>
                          </m:sub>
                        </m:sSub>
                      </m:sub>
                      <m:sup>
                        <m:sSub>
                          <m:sSubPr>
                            <m:ctrlPr>
                              <a:rPr lang="en-US" sz="22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m:rPr>
                                <m:sty m:val="p"/>
                              </m:rPr>
                              <a:rPr lang="en-US" sz="2200">
                                <a:latin typeface="Cambria Math"/>
                              </a:rPr>
                              <m:t>X</m:t>
                            </m:r>
                          </m:e>
                          <m:sub>
                            <m:r>
                              <m:rPr>
                                <m:sty m:val="p"/>
                              </m:rPr>
                              <a:rPr lang="en-US" sz="2200">
                                <a:latin typeface="Cambria Math"/>
                              </a:rPr>
                              <m:t>A</m:t>
                            </m:r>
                            <m:r>
                              <a:rPr lang="en-US" sz="2200">
                                <a:latin typeface="Cambria Math"/>
                              </a:rPr>
                              <m:t>3</m:t>
                            </m:r>
                          </m:sub>
                        </m:sSub>
                      </m:sup>
                      <m:e>
                        <m:f>
                          <m:fPr>
                            <m:ctrlPr>
                              <a:rPr lang="en-US" sz="2200" i="1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sSub>
                              <m:sSubPr>
                                <m:ctrlPr>
                                  <a:rPr lang="en-US" sz="2200" i="1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m:rPr>
                                    <m:sty m:val="p"/>
                                  </m:rPr>
                                  <a:rPr lang="en-US" sz="2200">
                                    <a:latin typeface="Cambria Math"/>
                                  </a:rPr>
                                  <m:t>dX</m:t>
                                </m:r>
                              </m:e>
                              <m:sub>
                                <m:r>
                                  <m:rPr>
                                    <m:sty m:val="p"/>
                                  </m:rPr>
                                  <a:rPr lang="en-US" sz="2200">
                                    <a:latin typeface="Cambria Math"/>
                                  </a:rPr>
                                  <m:t>A</m:t>
                                </m:r>
                              </m:sub>
                            </m:sSub>
                          </m:num>
                          <m:den>
                            <m:sSub>
                              <m:sSubPr>
                                <m:ctrlPr>
                                  <a:rPr lang="en-US" sz="2200" i="1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sz="2200">
                                    <a:latin typeface="Cambria Math"/>
                                  </a:rPr>
                                  <m:t>−</m:t>
                                </m:r>
                                <m:r>
                                  <m:rPr>
                                    <m:sty m:val="p"/>
                                  </m:rPr>
                                  <a:rPr lang="en-US" sz="2200">
                                    <a:latin typeface="Cambria Math"/>
                                  </a:rPr>
                                  <m:t>r</m:t>
                                </m:r>
                              </m:e>
                              <m:sub>
                                <m:r>
                                  <m:rPr>
                                    <m:sty m:val="p"/>
                                  </m:rPr>
                                  <a:rPr lang="en-US" sz="2200">
                                    <a:latin typeface="Cambria Math"/>
                                  </a:rPr>
                                  <m:t>A</m:t>
                                </m:r>
                              </m:sub>
                            </m:sSub>
                          </m:den>
                        </m:f>
                      </m:e>
                    </m:nary>
                  </m:oMath>
                </a14:m>
                <a:r>
                  <a:rPr lang="en-US" sz="2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                                                                                                           (9.4</a:t>
                </a:r>
              </a:p>
              <a:p>
                <a:pPr marL="82296" indent="0">
                  <a:buNone/>
                </a:pPr>
                <a:r>
                  <a:rPr lang="en-US" sz="2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For </a:t>
                </a:r>
                <a:r>
                  <a:rPr lang="en-US" sz="22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N</a:t>
                </a:r>
                <a:r>
                  <a:rPr lang="en-US" sz="2200" b="1" baseline="30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</a:t>
                </a:r>
                <a:r>
                  <a:rPr lang="en-US" sz="22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reactor</a:t>
                </a:r>
                <a:r>
                  <a:rPr lang="en-US" sz="2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, the materials balance equation is given by:</a:t>
                </a:r>
              </a:p>
              <a:p>
                <a:pPr marL="82296" indent="0">
                  <a:buNone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US" sz="24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400" i="1">
                                <a:latin typeface="Cambria Math" panose="02040503050406030204" pitchFamily="18" charset="0"/>
                              </a:rPr>
                              <m:t>𝑉</m:t>
                            </m:r>
                          </m:e>
                          <m:sub>
                            <m:r>
                              <a:rPr lang="en-US" sz="2400" i="1">
                                <a:latin typeface="Cambria Math" panose="02040503050406030204" pitchFamily="18" charset="0"/>
                              </a:rPr>
                              <m:t>𝑁</m:t>
                            </m:r>
                          </m:sub>
                        </m:sSub>
                      </m:num>
                      <m:den>
                        <m:sSub>
                          <m:sSubPr>
                            <m:ctrlPr>
                              <a:rPr lang="en-US" sz="24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400" i="1">
                                <a:latin typeface="Cambria Math" panose="02040503050406030204" pitchFamily="18" charset="0"/>
                              </a:rPr>
                              <m:t>𝐹</m:t>
                            </m:r>
                          </m:e>
                          <m:sub>
                            <m:r>
                              <a:rPr lang="en-US" sz="2400" i="1">
                                <a:latin typeface="Cambria Math" panose="02040503050406030204" pitchFamily="18" charset="0"/>
                              </a:rPr>
                              <m:t>𝐴</m:t>
                            </m:r>
                            <m:r>
                              <a:rPr lang="en-US" sz="2400" i="1">
                                <a:latin typeface="Cambria Math" panose="02040503050406030204" pitchFamily="18" charset="0"/>
                              </a:rPr>
                              <m:t>0</m:t>
                            </m:r>
                          </m:sub>
                        </m:sSub>
                      </m:den>
                    </m:f>
                    <m:r>
                      <a:rPr lang="en-US" sz="2400" i="1">
                        <a:latin typeface="Cambria Math" panose="02040503050406030204" pitchFamily="18" charset="0"/>
                      </a:rPr>
                      <m:t>=</m:t>
                    </m:r>
                    <m:nary>
                      <m:naryPr>
                        <m:limLoc m:val="undOvr"/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naryPr>
                      <m:sub>
                        <m:sSub>
                          <m:sSubPr>
                            <m:ctrlPr>
                              <a:rPr lang="en-US" sz="24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400" i="1">
                                <a:latin typeface="Cambria Math" panose="02040503050406030204" pitchFamily="18" charset="0"/>
                              </a:rPr>
                              <m:t>𝑋</m:t>
                            </m:r>
                          </m:e>
                          <m:sub>
                            <m:r>
                              <a:rPr lang="en-US" sz="2400" i="1">
                                <a:latin typeface="Cambria Math" panose="02040503050406030204" pitchFamily="18" charset="0"/>
                              </a:rPr>
                              <m:t>𝐴</m:t>
                            </m:r>
                            <m:r>
                              <a:rPr lang="en-US" sz="2400" i="1">
                                <a:latin typeface="Cambria Math" panose="02040503050406030204" pitchFamily="18" charset="0"/>
                              </a:rPr>
                              <m:t>(</m:t>
                            </m:r>
                            <m:r>
                              <a:rPr lang="en-US" sz="2400" i="1">
                                <a:latin typeface="Cambria Math" panose="02040503050406030204" pitchFamily="18" charset="0"/>
                              </a:rPr>
                              <m:t>𝑁</m:t>
                            </m:r>
                            <m:r>
                              <a:rPr lang="en-US" sz="2400" i="1">
                                <a:latin typeface="Cambria Math" panose="02040503050406030204" pitchFamily="18" charset="0"/>
                              </a:rPr>
                              <m:t>−1)</m:t>
                            </m:r>
                          </m:sub>
                        </m:sSub>
                      </m:sub>
                      <m:sup>
                        <m:sSub>
                          <m:sSubPr>
                            <m:ctrlPr>
                              <a:rPr lang="en-US" sz="24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400" i="1">
                                <a:latin typeface="Cambria Math" panose="02040503050406030204" pitchFamily="18" charset="0"/>
                              </a:rPr>
                              <m:t>𝑋</m:t>
                            </m:r>
                          </m:e>
                          <m:sub>
                            <m:r>
                              <a:rPr lang="en-US" sz="2400" i="1">
                                <a:latin typeface="Cambria Math" panose="02040503050406030204" pitchFamily="18" charset="0"/>
                              </a:rPr>
                              <m:t>𝐴𝑁</m:t>
                            </m:r>
                          </m:sub>
                        </m:sSub>
                      </m:sup>
                      <m:e>
                        <m:f>
                          <m:fPr>
                            <m:ctrlPr>
                              <a:rPr lang="en-US" sz="2400" i="1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sSub>
                              <m:sSubPr>
                                <m:ctrlPr>
                                  <a:rPr lang="en-US" sz="2400" i="1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sz="2400" i="1">
                                    <a:latin typeface="Cambria Math" panose="02040503050406030204" pitchFamily="18" charset="0"/>
                                  </a:rPr>
                                  <m:t>𝑑𝑋</m:t>
                                </m:r>
                              </m:e>
                              <m:sub>
                                <m:r>
                                  <a:rPr lang="en-US" sz="2400" i="1">
                                    <a:latin typeface="Cambria Math" panose="02040503050406030204" pitchFamily="18" charset="0"/>
                                  </a:rPr>
                                  <m:t>𝐴</m:t>
                                </m:r>
                              </m:sub>
                            </m:sSub>
                          </m:num>
                          <m:den>
                            <m:sSub>
                              <m:sSubPr>
                                <m:ctrlPr>
                                  <a:rPr lang="en-US" sz="2400" i="1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sz="2400" i="1">
                                    <a:latin typeface="Cambria Math" panose="02040503050406030204" pitchFamily="18" charset="0"/>
                                  </a:rPr>
                                  <m:t>−</m:t>
                                </m:r>
                                <m:r>
                                  <a:rPr lang="en-US" sz="2400" i="1">
                                    <a:latin typeface="Cambria Math" panose="02040503050406030204" pitchFamily="18" charset="0"/>
                                  </a:rPr>
                                  <m:t>𝑟</m:t>
                                </m:r>
                              </m:e>
                              <m:sub>
                                <m:r>
                                  <a:rPr lang="en-US" sz="2400" i="1">
                                    <a:latin typeface="Cambria Math" panose="02040503050406030204" pitchFamily="18" charset="0"/>
                                  </a:rPr>
                                  <m:t>𝐴</m:t>
                                </m:r>
                              </m:sub>
                            </m:sSub>
                          </m:den>
                        </m:f>
                      </m:e>
                    </m:nary>
                  </m:oMath>
                </a14:m>
                <a:r>
                  <a:rPr lang="en-US" sz="2400" dirty="0"/>
                  <a:t>                                                                                                            </a:t>
                </a:r>
                <a:r>
                  <a:rPr lang="en-US" sz="2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(9.5)</a:t>
                </a:r>
                <a:endParaRPr lang="en-US" sz="2200" dirty="0">
                  <a:latin typeface="Times New Roman" panose="02020603050405020304" pitchFamily="18" charset="0"/>
                  <a:ea typeface="Tahoma" pitchFamily="34" charset="0"/>
                  <a:cs typeface="Times New Roman" panose="02020603050405020304" pitchFamily="18" charset="0"/>
                </a:endParaRPr>
              </a:p>
              <a:p>
                <a:pPr marL="0" indent="0">
                  <a:buNone/>
                </a:pPr>
                <a:r>
                  <a:rPr lang="en-US" sz="2200" dirty="0">
                    <a:latin typeface="Times New Roman" panose="02020603050405020304" pitchFamily="18" charset="0"/>
                    <a:ea typeface="Tahoma" pitchFamily="34" charset="0"/>
                    <a:cs typeface="Times New Roman" panose="02020603050405020304" pitchFamily="18" charset="0"/>
                  </a:rPr>
                  <a:t>For the </a:t>
                </a:r>
                <a:r>
                  <a:rPr lang="en-US" sz="2200" b="1" dirty="0">
                    <a:latin typeface="Times New Roman" panose="02020603050405020304" pitchFamily="18" charset="0"/>
                    <a:ea typeface="Tahoma" pitchFamily="34" charset="0"/>
                    <a:cs typeface="Times New Roman" panose="02020603050405020304" pitchFamily="18" charset="0"/>
                  </a:rPr>
                  <a:t>N reactors in series</a:t>
                </a:r>
                <a:r>
                  <a:rPr lang="en-US" sz="2200" dirty="0">
                    <a:latin typeface="Times New Roman" panose="02020603050405020304" pitchFamily="18" charset="0"/>
                    <a:ea typeface="Tahoma" pitchFamily="34" charset="0"/>
                    <a:cs typeface="Times New Roman" panose="02020603050405020304" pitchFamily="18" charset="0"/>
                  </a:rPr>
                  <a:t>, the materials balance equation is given by:</a:t>
                </a:r>
                <a:endParaRPr lang="en-US" sz="2200" b="1" i="1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82296" indent="0">
                  <a:lnSpc>
                    <a:spcPct val="150000"/>
                  </a:lnSpc>
                  <a:buNone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US" sz="22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US" sz="22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200" i="1">
                                <a:latin typeface="Cambria Math"/>
                              </a:rPr>
                              <m:t>𝑉</m:t>
                            </m:r>
                          </m:e>
                          <m:sub>
                            <m:r>
                              <a:rPr lang="en-US" sz="2200" i="1">
                                <a:latin typeface="Cambria Math"/>
                              </a:rPr>
                              <m:t>𝑁</m:t>
                            </m:r>
                          </m:sub>
                        </m:sSub>
                      </m:num>
                      <m:den>
                        <m:sSub>
                          <m:sSubPr>
                            <m:ctrlPr>
                              <a:rPr lang="en-US" sz="22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200" i="1">
                                <a:latin typeface="Cambria Math"/>
                              </a:rPr>
                              <m:t>𝐹</m:t>
                            </m:r>
                          </m:e>
                          <m:sub>
                            <m:r>
                              <a:rPr lang="en-US" sz="2200" i="1">
                                <a:latin typeface="Cambria Math"/>
                              </a:rPr>
                              <m:t>𝐴</m:t>
                            </m:r>
                            <m:r>
                              <a:rPr lang="en-US" sz="2200" i="1">
                                <a:latin typeface="Cambria Math"/>
                              </a:rPr>
                              <m:t>0</m:t>
                            </m:r>
                          </m:sub>
                        </m:sSub>
                      </m:den>
                    </m:f>
                    <m:r>
                      <a:rPr lang="en-US" sz="2200" i="1">
                        <a:latin typeface="Cambria Math"/>
                      </a:rPr>
                      <m:t>=</m:t>
                    </m:r>
                    <m:f>
                      <m:fPr>
                        <m:ctrlPr>
                          <a:rPr lang="en-US" sz="2200" i="1" baseline="-2500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US" sz="22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200" i="1">
                                <a:latin typeface="Cambria Math"/>
                              </a:rPr>
                              <m:t>𝑉</m:t>
                            </m:r>
                          </m:e>
                          <m:sub>
                            <m:r>
                              <a:rPr lang="en-US" sz="2200" i="1">
                                <a:latin typeface="Cambria Math"/>
                              </a:rPr>
                              <m:t>1</m:t>
                            </m:r>
                          </m:sub>
                        </m:sSub>
                      </m:num>
                      <m:den>
                        <m:r>
                          <a:rPr lang="en-US" sz="2200" i="1">
                            <a:latin typeface="Cambria Math"/>
                          </a:rPr>
                          <m:t>𝐹</m:t>
                        </m:r>
                        <m:r>
                          <a:rPr lang="en-US" sz="2200" i="1" baseline="-25000">
                            <a:latin typeface="Cambria Math"/>
                          </a:rPr>
                          <m:t>𝐴</m:t>
                        </m:r>
                        <m:r>
                          <a:rPr lang="en-US" sz="2200" i="1" baseline="-25000">
                            <a:latin typeface="Cambria Math"/>
                          </a:rPr>
                          <m:t>0</m:t>
                        </m:r>
                      </m:den>
                    </m:f>
                    <m:r>
                      <a:rPr lang="en-US" sz="2200" i="1">
                        <a:latin typeface="Cambria Math"/>
                      </a:rPr>
                      <m:t>+</m:t>
                    </m:r>
                    <m:f>
                      <m:fPr>
                        <m:ctrlPr>
                          <a:rPr lang="en-US" sz="2200" i="1" baseline="-2500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US" sz="22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200" i="1">
                                <a:latin typeface="Cambria Math"/>
                              </a:rPr>
                              <m:t>𝑉</m:t>
                            </m:r>
                          </m:e>
                          <m:sub>
                            <m:r>
                              <a:rPr lang="en-US" sz="2200" i="1">
                                <a:latin typeface="Cambria Math"/>
                              </a:rPr>
                              <m:t>2</m:t>
                            </m:r>
                          </m:sub>
                        </m:sSub>
                      </m:num>
                      <m:den>
                        <m:r>
                          <a:rPr lang="en-US" sz="2200" i="1">
                            <a:latin typeface="Cambria Math"/>
                          </a:rPr>
                          <m:t>𝐹</m:t>
                        </m:r>
                        <m:r>
                          <a:rPr lang="en-US" sz="2200" i="1" baseline="-25000">
                            <a:latin typeface="Cambria Math"/>
                          </a:rPr>
                          <m:t>𝐴</m:t>
                        </m:r>
                        <m:r>
                          <a:rPr lang="en-US" sz="2200" i="1" baseline="-25000">
                            <a:latin typeface="Cambria Math"/>
                          </a:rPr>
                          <m:t>0</m:t>
                        </m:r>
                      </m:den>
                    </m:f>
                    <m:r>
                      <a:rPr lang="en-US" sz="2200" i="1">
                        <a:latin typeface="Cambria Math"/>
                      </a:rPr>
                      <m:t>+</m:t>
                    </m:r>
                    <m:f>
                      <m:fPr>
                        <m:ctrlPr>
                          <a:rPr lang="en-US" sz="2200" i="1" baseline="-2500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US" sz="22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200" i="1">
                                <a:latin typeface="Cambria Math"/>
                              </a:rPr>
                              <m:t>𝑉</m:t>
                            </m:r>
                          </m:e>
                          <m:sub>
                            <m:r>
                              <a:rPr lang="en-US" sz="2200" i="1">
                                <a:latin typeface="Cambria Math"/>
                              </a:rPr>
                              <m:t>3</m:t>
                            </m:r>
                          </m:sub>
                        </m:sSub>
                      </m:num>
                      <m:den>
                        <m:r>
                          <a:rPr lang="en-US" sz="2200" i="1">
                            <a:latin typeface="Cambria Math"/>
                          </a:rPr>
                          <m:t>𝐹</m:t>
                        </m:r>
                        <m:r>
                          <a:rPr lang="en-US" sz="2200" i="1" baseline="-25000">
                            <a:latin typeface="Cambria Math"/>
                          </a:rPr>
                          <m:t>𝐴</m:t>
                        </m:r>
                        <m:r>
                          <a:rPr lang="en-US" sz="2200" i="1" baseline="-25000">
                            <a:latin typeface="Cambria Math"/>
                          </a:rPr>
                          <m:t>0</m:t>
                        </m:r>
                      </m:den>
                    </m:f>
                    <m:r>
                      <a:rPr lang="en-US" sz="2200" i="1">
                        <a:latin typeface="Cambria Math"/>
                      </a:rPr>
                      <m:t>+…+</m:t>
                    </m:r>
                    <m:f>
                      <m:fPr>
                        <m:ctrlPr>
                          <a:rPr lang="en-US" sz="2200" i="1" baseline="-2500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US" sz="22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200" i="1">
                                <a:latin typeface="Cambria Math"/>
                              </a:rPr>
                              <m:t>𝑉</m:t>
                            </m:r>
                          </m:e>
                          <m:sub>
                            <m:r>
                              <a:rPr lang="en-US" sz="2200" i="1">
                                <a:latin typeface="Cambria Math"/>
                              </a:rPr>
                              <m:t>𝑁</m:t>
                            </m:r>
                          </m:sub>
                        </m:sSub>
                      </m:num>
                      <m:den>
                        <m:r>
                          <a:rPr lang="en-US" sz="2200" i="1">
                            <a:latin typeface="Cambria Math"/>
                          </a:rPr>
                          <m:t>𝐹</m:t>
                        </m:r>
                        <m:r>
                          <a:rPr lang="en-US" sz="2200" i="1" baseline="-25000">
                            <a:latin typeface="Cambria Math"/>
                          </a:rPr>
                          <m:t>𝐴</m:t>
                        </m:r>
                        <m:r>
                          <a:rPr lang="en-US" sz="2200" i="1" baseline="-25000">
                            <a:latin typeface="Cambria Math"/>
                          </a:rPr>
                          <m:t>0</m:t>
                        </m:r>
                      </m:den>
                    </m:f>
                    <m:r>
                      <a:rPr lang="en-US" sz="2200">
                        <a:latin typeface="Cambria Math"/>
                      </a:rPr>
                      <m:t>=</m:t>
                    </m:r>
                    <m:nary>
                      <m:naryPr>
                        <m:limLoc m:val="undOvr"/>
                        <m:ctrlPr>
                          <a:rPr lang="en-US" sz="2200" i="1">
                            <a:latin typeface="Cambria Math" panose="02040503050406030204" pitchFamily="18" charset="0"/>
                          </a:rPr>
                        </m:ctrlPr>
                      </m:naryPr>
                      <m:sub>
                        <m:sSub>
                          <m:sSubPr>
                            <m:ctrlPr>
                              <a:rPr lang="en-US" sz="22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200" i="1">
                                <a:latin typeface="Cambria Math"/>
                              </a:rPr>
                              <m:t>𝑋</m:t>
                            </m:r>
                          </m:e>
                          <m:sub>
                            <m:r>
                              <a:rPr lang="en-US" sz="2200" i="1">
                                <a:latin typeface="Cambria Math"/>
                              </a:rPr>
                              <m:t>𝐴</m:t>
                            </m:r>
                            <m:r>
                              <a:rPr lang="en-US" sz="2200" i="1">
                                <a:latin typeface="Cambria Math"/>
                              </a:rPr>
                              <m:t>0=0</m:t>
                            </m:r>
                          </m:sub>
                        </m:sSub>
                      </m:sub>
                      <m:sup>
                        <m:sSub>
                          <m:sSubPr>
                            <m:ctrlPr>
                              <a:rPr lang="en-US" sz="22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200" i="1">
                                <a:latin typeface="Cambria Math"/>
                              </a:rPr>
                              <m:t>𝑋</m:t>
                            </m:r>
                          </m:e>
                          <m:sub>
                            <m:r>
                              <a:rPr lang="en-US" sz="2200" i="1">
                                <a:latin typeface="Cambria Math"/>
                              </a:rPr>
                              <m:t>𝐴</m:t>
                            </m:r>
                            <m:r>
                              <a:rPr lang="en-US" sz="2200" i="1">
                                <a:latin typeface="Cambria Math"/>
                              </a:rPr>
                              <m:t>1</m:t>
                            </m:r>
                          </m:sub>
                        </m:sSub>
                      </m:sup>
                      <m:e>
                        <m:f>
                          <m:fPr>
                            <m:ctrlPr>
                              <a:rPr lang="en-US" sz="2200" i="1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sSub>
                              <m:sSubPr>
                                <m:ctrlPr>
                                  <a:rPr lang="en-US" sz="2200" i="1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sz="2200" i="1">
                                    <a:latin typeface="Cambria Math"/>
                                  </a:rPr>
                                  <m:t>𝑑𝑋</m:t>
                                </m:r>
                              </m:e>
                              <m:sub>
                                <m:r>
                                  <a:rPr lang="en-US" sz="2200" i="1">
                                    <a:latin typeface="Cambria Math"/>
                                  </a:rPr>
                                  <m:t>𝐴</m:t>
                                </m:r>
                              </m:sub>
                            </m:sSub>
                          </m:num>
                          <m:den>
                            <m:sSub>
                              <m:sSubPr>
                                <m:ctrlPr>
                                  <a:rPr lang="en-US" sz="2200" i="1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sz="2200" i="1">
                                    <a:latin typeface="Cambria Math"/>
                                  </a:rPr>
                                  <m:t>−</m:t>
                                </m:r>
                                <m:r>
                                  <a:rPr lang="en-US" sz="2200" i="1">
                                    <a:latin typeface="Cambria Math"/>
                                  </a:rPr>
                                  <m:t>𝑟</m:t>
                                </m:r>
                              </m:e>
                              <m:sub>
                                <m:r>
                                  <a:rPr lang="en-US" sz="2200" i="1">
                                    <a:latin typeface="Cambria Math"/>
                                  </a:rPr>
                                  <m:t>𝐴</m:t>
                                </m:r>
                              </m:sub>
                            </m:sSub>
                          </m:den>
                        </m:f>
                      </m:e>
                    </m:nary>
                    <m:r>
                      <a:rPr lang="en-US" sz="2200" i="1">
                        <a:latin typeface="Cambria Math"/>
                      </a:rPr>
                      <m:t>+</m:t>
                    </m:r>
                    <m:nary>
                      <m:naryPr>
                        <m:limLoc m:val="undOvr"/>
                        <m:ctrlPr>
                          <a:rPr lang="en-US" sz="2200" i="1">
                            <a:latin typeface="Cambria Math" panose="02040503050406030204" pitchFamily="18" charset="0"/>
                          </a:rPr>
                        </m:ctrlPr>
                      </m:naryPr>
                      <m:sub>
                        <m:sSub>
                          <m:sSubPr>
                            <m:ctrlPr>
                              <a:rPr lang="en-US" sz="22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200" i="1">
                                <a:latin typeface="Cambria Math"/>
                              </a:rPr>
                              <m:t>𝑋</m:t>
                            </m:r>
                          </m:e>
                          <m:sub>
                            <m:r>
                              <a:rPr lang="en-US" sz="2200" i="1">
                                <a:latin typeface="Cambria Math"/>
                              </a:rPr>
                              <m:t>𝐴</m:t>
                            </m:r>
                            <m:r>
                              <a:rPr lang="en-US" sz="2200" i="1">
                                <a:latin typeface="Cambria Math"/>
                              </a:rPr>
                              <m:t>1</m:t>
                            </m:r>
                          </m:sub>
                        </m:sSub>
                      </m:sub>
                      <m:sup>
                        <m:sSub>
                          <m:sSubPr>
                            <m:ctrlPr>
                              <a:rPr lang="en-US" sz="22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200" i="1">
                                <a:latin typeface="Cambria Math"/>
                              </a:rPr>
                              <m:t>𝑋</m:t>
                            </m:r>
                          </m:e>
                          <m:sub>
                            <m:r>
                              <a:rPr lang="en-US" sz="2200" i="1">
                                <a:latin typeface="Cambria Math"/>
                              </a:rPr>
                              <m:t>𝐴</m:t>
                            </m:r>
                            <m:r>
                              <a:rPr lang="en-US" sz="2200" i="1">
                                <a:latin typeface="Cambria Math"/>
                              </a:rPr>
                              <m:t>2</m:t>
                            </m:r>
                          </m:sub>
                        </m:sSub>
                      </m:sup>
                      <m:e>
                        <m:f>
                          <m:fPr>
                            <m:ctrlPr>
                              <a:rPr lang="en-US" sz="2200" i="1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sSub>
                              <m:sSubPr>
                                <m:ctrlPr>
                                  <a:rPr lang="en-US" sz="2200" i="1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sz="2200" i="1">
                                    <a:latin typeface="Cambria Math"/>
                                  </a:rPr>
                                  <m:t>𝑑𝑋</m:t>
                                </m:r>
                              </m:e>
                              <m:sub>
                                <m:r>
                                  <a:rPr lang="en-US" sz="2200" i="1">
                                    <a:latin typeface="Cambria Math"/>
                                  </a:rPr>
                                  <m:t>𝐴</m:t>
                                </m:r>
                              </m:sub>
                            </m:sSub>
                          </m:num>
                          <m:den>
                            <m:sSub>
                              <m:sSubPr>
                                <m:ctrlPr>
                                  <a:rPr lang="en-US" sz="2200" i="1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sz="2200" i="1">
                                    <a:latin typeface="Cambria Math"/>
                                  </a:rPr>
                                  <m:t>−</m:t>
                                </m:r>
                                <m:r>
                                  <a:rPr lang="en-US" sz="2200" i="1">
                                    <a:latin typeface="Cambria Math"/>
                                  </a:rPr>
                                  <m:t>𝑟</m:t>
                                </m:r>
                              </m:e>
                              <m:sub>
                                <m:r>
                                  <a:rPr lang="en-US" sz="2200" i="1">
                                    <a:latin typeface="Cambria Math"/>
                                  </a:rPr>
                                  <m:t>𝐴</m:t>
                                </m:r>
                              </m:sub>
                            </m:sSub>
                          </m:den>
                        </m:f>
                        <m:r>
                          <a:rPr lang="en-US" sz="2200" i="1">
                            <a:latin typeface="Cambria Math"/>
                          </a:rPr>
                          <m:t>+…+</m:t>
                        </m:r>
                        <m:nary>
                          <m:naryPr>
                            <m:limLoc m:val="undOvr"/>
                            <m:ctrlPr>
                              <a:rPr lang="en-US" sz="2200" i="1">
                                <a:latin typeface="Cambria Math" panose="02040503050406030204" pitchFamily="18" charset="0"/>
                              </a:rPr>
                            </m:ctrlPr>
                          </m:naryPr>
                          <m:sub>
                            <m:sSub>
                              <m:sSubPr>
                                <m:ctrlPr>
                                  <a:rPr lang="en-US" sz="2200" i="1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sz="2200" i="1">
                                    <a:latin typeface="Cambria Math"/>
                                  </a:rPr>
                                  <m:t>𝑋</m:t>
                                </m:r>
                              </m:e>
                              <m:sub>
                                <m:r>
                                  <a:rPr lang="en-US" sz="2200" i="1">
                                    <a:latin typeface="Cambria Math"/>
                                  </a:rPr>
                                  <m:t>𝐴</m:t>
                                </m:r>
                                <m:r>
                                  <a:rPr lang="en-US" sz="2200" i="1">
                                    <a:latin typeface="Cambria Math"/>
                                  </a:rPr>
                                  <m:t>(</m:t>
                                </m:r>
                                <m:r>
                                  <a:rPr lang="en-US" sz="2200" i="1">
                                    <a:latin typeface="Cambria Math"/>
                                  </a:rPr>
                                  <m:t>𝑁</m:t>
                                </m:r>
                                <m:r>
                                  <a:rPr lang="en-US" sz="2200" i="1">
                                    <a:latin typeface="Cambria Math"/>
                                  </a:rPr>
                                  <m:t>−1)</m:t>
                                </m:r>
                              </m:sub>
                            </m:sSub>
                          </m:sub>
                          <m:sup>
                            <m:sSub>
                              <m:sSubPr>
                                <m:ctrlPr>
                                  <a:rPr lang="en-US" sz="2200" i="1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sz="2200" i="1">
                                    <a:latin typeface="Cambria Math"/>
                                  </a:rPr>
                                  <m:t>𝑋</m:t>
                                </m:r>
                              </m:e>
                              <m:sub>
                                <m:r>
                                  <a:rPr lang="en-US" sz="2200" i="1">
                                    <a:latin typeface="Cambria Math"/>
                                  </a:rPr>
                                  <m:t>𝐴𝑁</m:t>
                                </m:r>
                              </m:sub>
                            </m:sSub>
                          </m:sup>
                          <m:e>
                            <m:f>
                              <m:fPr>
                                <m:ctrlPr>
                                  <a:rPr lang="en-US" sz="2200" i="1">
                                    <a:latin typeface="Cambria Math" panose="02040503050406030204" pitchFamily="18" charset="0"/>
                                  </a:rPr>
                                </m:ctrlPr>
                              </m:fPr>
                              <m:num>
                                <m:sSub>
                                  <m:sSubPr>
                                    <m:ctrlPr>
                                      <a:rPr lang="en-US" sz="2200" i="1"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sz="2200" i="1">
                                        <a:latin typeface="Cambria Math"/>
                                      </a:rPr>
                                      <m:t>𝑑𝑋</m:t>
                                    </m:r>
                                  </m:e>
                                  <m:sub>
                                    <m:r>
                                      <a:rPr lang="en-US" sz="2200" i="1">
                                        <a:latin typeface="Cambria Math"/>
                                      </a:rPr>
                                      <m:t>𝐴</m:t>
                                    </m:r>
                                  </m:sub>
                                </m:sSub>
                              </m:num>
                              <m:den>
                                <m:sSub>
                                  <m:sSubPr>
                                    <m:ctrlPr>
                                      <a:rPr lang="en-US" sz="2200" i="1"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sz="2200" i="1">
                                        <a:latin typeface="Cambria Math"/>
                                      </a:rPr>
                                      <m:t>−</m:t>
                                    </m:r>
                                    <m:r>
                                      <a:rPr lang="en-US" sz="2200" i="1">
                                        <a:latin typeface="Cambria Math"/>
                                      </a:rPr>
                                      <m:t>𝑟</m:t>
                                    </m:r>
                                  </m:e>
                                  <m:sub>
                                    <m:r>
                                      <a:rPr lang="en-US" sz="2200" i="1">
                                        <a:latin typeface="Cambria Math"/>
                                      </a:rPr>
                                      <m:t>𝐴</m:t>
                                    </m:r>
                                  </m:sub>
                                </m:sSub>
                              </m:den>
                            </m:f>
                          </m:e>
                        </m:nary>
                      </m:e>
                    </m:nary>
                  </m:oMath>
                </a14:m>
                <a:r>
                  <a:rPr lang="en-US" sz="2200" dirty="0">
                    <a:latin typeface="Times New Roman" panose="02020603050405020304" pitchFamily="18" charset="0"/>
                    <a:ea typeface="Tahoma" pitchFamily="34" charset="0"/>
                    <a:cs typeface="Times New Roman" panose="02020603050405020304" pitchFamily="18" charset="0"/>
                  </a:rPr>
                  <a:t>                (9.6)</a:t>
                </a:r>
              </a:p>
              <a:p>
                <a:pPr marL="82296" indent="0">
                  <a:lnSpc>
                    <a:spcPct val="150000"/>
                  </a:lnSpc>
                  <a:buNone/>
                </a:pPr>
                <a14:m>
                  <m:oMath xmlns:m="http://schemas.openxmlformats.org/officeDocument/2006/math">
                    <m:nary>
                      <m:naryPr>
                        <m:chr m:val="∑"/>
                        <m:ctrlPr>
                          <a:rPr lang="en-US" sz="2200" i="1">
                            <a:latin typeface="Cambria Math" panose="02040503050406030204" pitchFamily="18" charset="0"/>
                          </a:rPr>
                        </m:ctrlPr>
                      </m:naryPr>
                      <m:sub>
                        <m:r>
                          <a:rPr lang="en-US" sz="2200" i="1">
                            <a:latin typeface="Cambria Math"/>
                          </a:rPr>
                          <m:t>𝑖</m:t>
                        </m:r>
                        <m:r>
                          <a:rPr lang="en-US" sz="2200" i="1">
                            <a:latin typeface="Cambria Math"/>
                          </a:rPr>
                          <m:t>=1</m:t>
                        </m:r>
                      </m:sub>
                      <m:sup>
                        <m:r>
                          <a:rPr lang="en-US" sz="2200" i="1">
                            <a:latin typeface="Cambria Math"/>
                          </a:rPr>
                          <m:t>𝑁</m:t>
                        </m:r>
                      </m:sup>
                      <m:e>
                        <m:f>
                          <m:fPr>
                            <m:ctrlPr>
                              <a:rPr lang="en-US" sz="2200" i="1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en-US" sz="2200" i="1">
                                <a:latin typeface="Cambria Math"/>
                              </a:rPr>
                              <m:t>𝑉</m:t>
                            </m:r>
                            <m:r>
                              <a:rPr lang="en-US" sz="2200" i="1" baseline="-25000">
                                <a:latin typeface="Cambria Math"/>
                              </a:rPr>
                              <m:t>𝑖</m:t>
                            </m:r>
                          </m:num>
                          <m:den>
                            <m:r>
                              <a:rPr lang="en-US" sz="2200" i="1">
                                <a:latin typeface="Cambria Math"/>
                              </a:rPr>
                              <m:t>𝐹</m:t>
                            </m:r>
                            <m:r>
                              <a:rPr lang="en-US" sz="2200" i="1" baseline="-25000">
                                <a:latin typeface="Cambria Math"/>
                              </a:rPr>
                              <m:t>𝐴</m:t>
                            </m:r>
                            <m:r>
                              <a:rPr lang="en-US" sz="2200" i="1" baseline="-25000">
                                <a:latin typeface="Cambria Math"/>
                              </a:rPr>
                              <m:t>0</m:t>
                            </m:r>
                          </m:den>
                        </m:f>
                        <m:r>
                          <a:rPr lang="en-US" sz="2200" i="1">
                            <a:latin typeface="Cambria Math"/>
                          </a:rPr>
                          <m:t>  =</m:t>
                        </m:r>
                      </m:e>
                    </m:nary>
                    <m:nary>
                      <m:naryPr>
                        <m:limLoc m:val="undOvr"/>
                        <m:ctrlPr>
                          <a:rPr lang="en-US" sz="2200" i="1">
                            <a:latin typeface="Cambria Math" panose="02040503050406030204" pitchFamily="18" charset="0"/>
                          </a:rPr>
                        </m:ctrlPr>
                      </m:naryPr>
                      <m:sub>
                        <m:sSub>
                          <m:sSubPr>
                            <m:ctrlPr>
                              <a:rPr lang="en-US" sz="22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200" i="1">
                                <a:latin typeface="Cambria Math"/>
                              </a:rPr>
                              <m:t>𝑋</m:t>
                            </m:r>
                          </m:e>
                          <m:sub>
                            <m:r>
                              <a:rPr lang="en-US" sz="2200" i="1">
                                <a:latin typeface="Cambria Math"/>
                              </a:rPr>
                              <m:t>𝐴</m:t>
                            </m:r>
                            <m:r>
                              <a:rPr lang="en-US" sz="2200" i="1">
                                <a:latin typeface="Cambria Math"/>
                              </a:rPr>
                              <m:t>0=0</m:t>
                            </m:r>
                          </m:sub>
                        </m:sSub>
                      </m:sub>
                      <m:sup>
                        <m:sSub>
                          <m:sSubPr>
                            <m:ctrlPr>
                              <a:rPr lang="en-US" sz="22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200" i="1">
                                <a:latin typeface="Cambria Math"/>
                              </a:rPr>
                              <m:t>𝑋</m:t>
                            </m:r>
                          </m:e>
                          <m:sub>
                            <m:r>
                              <a:rPr lang="en-US" sz="2200" i="1">
                                <a:latin typeface="Cambria Math"/>
                              </a:rPr>
                              <m:t>𝐴</m:t>
                            </m:r>
                            <m:r>
                              <a:rPr lang="en-US" sz="2200" i="1">
                                <a:latin typeface="Cambria Math"/>
                              </a:rPr>
                              <m:t>1</m:t>
                            </m:r>
                          </m:sub>
                        </m:sSub>
                      </m:sup>
                      <m:e>
                        <m:f>
                          <m:fPr>
                            <m:ctrlPr>
                              <a:rPr lang="en-US" sz="2200" i="1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sSub>
                              <m:sSubPr>
                                <m:ctrlPr>
                                  <a:rPr lang="en-US" sz="2200" i="1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sz="2200" i="1">
                                    <a:latin typeface="Cambria Math"/>
                                  </a:rPr>
                                  <m:t>𝑑𝑋</m:t>
                                </m:r>
                              </m:e>
                              <m:sub>
                                <m:r>
                                  <a:rPr lang="en-US" sz="2200" i="1">
                                    <a:latin typeface="Cambria Math"/>
                                  </a:rPr>
                                  <m:t>𝐴</m:t>
                                </m:r>
                              </m:sub>
                            </m:sSub>
                          </m:num>
                          <m:den>
                            <m:sSub>
                              <m:sSubPr>
                                <m:ctrlPr>
                                  <a:rPr lang="en-US" sz="2200" i="1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sz="2200" i="1">
                                    <a:latin typeface="Cambria Math"/>
                                  </a:rPr>
                                  <m:t>−</m:t>
                                </m:r>
                                <m:r>
                                  <a:rPr lang="en-US" sz="2200" i="1">
                                    <a:latin typeface="Cambria Math"/>
                                  </a:rPr>
                                  <m:t>𝑟</m:t>
                                </m:r>
                              </m:e>
                              <m:sub>
                                <m:r>
                                  <a:rPr lang="en-US" sz="2200" i="1">
                                    <a:latin typeface="Cambria Math"/>
                                  </a:rPr>
                                  <m:t>𝐴</m:t>
                                </m:r>
                              </m:sub>
                            </m:sSub>
                          </m:den>
                        </m:f>
                      </m:e>
                    </m:nary>
                    <m:r>
                      <a:rPr lang="en-US" sz="2200" i="1">
                        <a:latin typeface="Cambria Math"/>
                      </a:rPr>
                      <m:t>+</m:t>
                    </m:r>
                    <m:nary>
                      <m:naryPr>
                        <m:limLoc m:val="undOvr"/>
                        <m:ctrlPr>
                          <a:rPr lang="en-US" sz="2200" i="1">
                            <a:latin typeface="Cambria Math" panose="02040503050406030204" pitchFamily="18" charset="0"/>
                          </a:rPr>
                        </m:ctrlPr>
                      </m:naryPr>
                      <m:sub>
                        <m:sSub>
                          <m:sSubPr>
                            <m:ctrlPr>
                              <a:rPr lang="en-US" sz="22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200" i="1">
                                <a:latin typeface="Cambria Math"/>
                              </a:rPr>
                              <m:t>𝑋</m:t>
                            </m:r>
                          </m:e>
                          <m:sub>
                            <m:r>
                              <a:rPr lang="en-US" sz="2200" i="1">
                                <a:latin typeface="Cambria Math"/>
                              </a:rPr>
                              <m:t>𝐴</m:t>
                            </m:r>
                            <m:r>
                              <a:rPr lang="en-US" sz="2200" i="1">
                                <a:latin typeface="Cambria Math"/>
                              </a:rPr>
                              <m:t>1</m:t>
                            </m:r>
                          </m:sub>
                        </m:sSub>
                      </m:sub>
                      <m:sup>
                        <m:sSub>
                          <m:sSubPr>
                            <m:ctrlPr>
                              <a:rPr lang="en-US" sz="22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200" i="1">
                                <a:latin typeface="Cambria Math"/>
                              </a:rPr>
                              <m:t>𝑋</m:t>
                            </m:r>
                          </m:e>
                          <m:sub>
                            <m:r>
                              <a:rPr lang="en-US" sz="2200" i="1">
                                <a:latin typeface="Cambria Math"/>
                              </a:rPr>
                              <m:t>𝐴</m:t>
                            </m:r>
                            <m:r>
                              <a:rPr lang="en-US" sz="2200" i="1">
                                <a:latin typeface="Cambria Math"/>
                              </a:rPr>
                              <m:t>2</m:t>
                            </m:r>
                          </m:sub>
                        </m:sSub>
                      </m:sup>
                      <m:e>
                        <m:f>
                          <m:fPr>
                            <m:ctrlPr>
                              <a:rPr lang="en-US" sz="2200" i="1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sSub>
                              <m:sSubPr>
                                <m:ctrlPr>
                                  <a:rPr lang="en-US" sz="2200" i="1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sz="2200" i="1">
                                    <a:latin typeface="Cambria Math"/>
                                  </a:rPr>
                                  <m:t>𝑑𝑋</m:t>
                                </m:r>
                              </m:e>
                              <m:sub>
                                <m:r>
                                  <a:rPr lang="en-US" sz="2200" i="1">
                                    <a:latin typeface="Cambria Math"/>
                                  </a:rPr>
                                  <m:t>𝐴</m:t>
                                </m:r>
                              </m:sub>
                            </m:sSub>
                          </m:num>
                          <m:den>
                            <m:sSub>
                              <m:sSubPr>
                                <m:ctrlPr>
                                  <a:rPr lang="en-US" sz="2200" i="1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sz="2200" i="1">
                                    <a:latin typeface="Cambria Math"/>
                                  </a:rPr>
                                  <m:t>−</m:t>
                                </m:r>
                                <m:r>
                                  <a:rPr lang="en-US" sz="2200" i="1">
                                    <a:latin typeface="Cambria Math"/>
                                  </a:rPr>
                                  <m:t>𝑟</m:t>
                                </m:r>
                              </m:e>
                              <m:sub>
                                <m:r>
                                  <a:rPr lang="en-US" sz="2200" i="1">
                                    <a:latin typeface="Cambria Math"/>
                                  </a:rPr>
                                  <m:t>𝐴</m:t>
                                </m:r>
                              </m:sub>
                            </m:sSub>
                          </m:den>
                        </m:f>
                        <m:r>
                          <a:rPr lang="en-US" sz="2200" i="1">
                            <a:latin typeface="Cambria Math"/>
                          </a:rPr>
                          <m:t>+…+</m:t>
                        </m:r>
                        <m:nary>
                          <m:naryPr>
                            <m:limLoc m:val="undOvr"/>
                            <m:ctrlPr>
                              <a:rPr lang="en-US" sz="2200" i="1">
                                <a:latin typeface="Cambria Math" panose="02040503050406030204" pitchFamily="18" charset="0"/>
                              </a:rPr>
                            </m:ctrlPr>
                          </m:naryPr>
                          <m:sub>
                            <m:sSub>
                              <m:sSubPr>
                                <m:ctrlPr>
                                  <a:rPr lang="en-US" sz="2200" i="1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sz="2200" i="1">
                                    <a:latin typeface="Cambria Math"/>
                                  </a:rPr>
                                  <m:t>𝑋</m:t>
                                </m:r>
                              </m:e>
                              <m:sub>
                                <m:r>
                                  <a:rPr lang="en-US" sz="2200" i="1">
                                    <a:latin typeface="Cambria Math"/>
                                  </a:rPr>
                                  <m:t>𝐴</m:t>
                                </m:r>
                                <m:r>
                                  <a:rPr lang="en-US" sz="2200" i="1">
                                    <a:latin typeface="Cambria Math"/>
                                  </a:rPr>
                                  <m:t>(</m:t>
                                </m:r>
                                <m:r>
                                  <a:rPr lang="en-US" sz="2200" i="1">
                                    <a:latin typeface="Cambria Math"/>
                                  </a:rPr>
                                  <m:t>𝑁</m:t>
                                </m:r>
                                <m:r>
                                  <a:rPr lang="en-US" sz="2200" i="1">
                                    <a:latin typeface="Cambria Math"/>
                                  </a:rPr>
                                  <m:t>−1)</m:t>
                                </m:r>
                              </m:sub>
                            </m:sSub>
                          </m:sub>
                          <m:sup>
                            <m:sSub>
                              <m:sSubPr>
                                <m:ctrlPr>
                                  <a:rPr lang="en-US" sz="2200" i="1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sz="2200" i="1">
                                    <a:latin typeface="Cambria Math"/>
                                  </a:rPr>
                                  <m:t>𝑋</m:t>
                                </m:r>
                              </m:e>
                              <m:sub>
                                <m:r>
                                  <a:rPr lang="en-US" sz="2200" i="1">
                                    <a:latin typeface="Cambria Math"/>
                                  </a:rPr>
                                  <m:t>𝐴𝑁</m:t>
                                </m:r>
                              </m:sub>
                            </m:sSub>
                          </m:sup>
                          <m:e>
                            <m:f>
                              <m:fPr>
                                <m:ctrlPr>
                                  <a:rPr lang="en-US" sz="2200" i="1">
                                    <a:latin typeface="Cambria Math" panose="02040503050406030204" pitchFamily="18" charset="0"/>
                                  </a:rPr>
                                </m:ctrlPr>
                              </m:fPr>
                              <m:num>
                                <m:sSub>
                                  <m:sSubPr>
                                    <m:ctrlPr>
                                      <a:rPr lang="en-US" sz="2200" i="1"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sz="2200" i="1">
                                        <a:latin typeface="Cambria Math"/>
                                      </a:rPr>
                                      <m:t>𝑑𝑋</m:t>
                                    </m:r>
                                  </m:e>
                                  <m:sub>
                                    <m:r>
                                      <a:rPr lang="en-US" sz="2200" i="1">
                                        <a:latin typeface="Cambria Math"/>
                                      </a:rPr>
                                      <m:t>𝐴</m:t>
                                    </m:r>
                                  </m:sub>
                                </m:sSub>
                              </m:num>
                              <m:den>
                                <m:sSub>
                                  <m:sSubPr>
                                    <m:ctrlPr>
                                      <a:rPr lang="en-US" sz="2200" i="1"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sz="2200" i="1">
                                        <a:latin typeface="Cambria Math"/>
                                      </a:rPr>
                                      <m:t>−</m:t>
                                    </m:r>
                                    <m:r>
                                      <a:rPr lang="en-US" sz="2200" i="1">
                                        <a:latin typeface="Cambria Math"/>
                                      </a:rPr>
                                      <m:t>𝑟</m:t>
                                    </m:r>
                                  </m:e>
                                  <m:sub>
                                    <m:r>
                                      <a:rPr lang="en-US" sz="2200" i="1">
                                        <a:latin typeface="Cambria Math"/>
                                      </a:rPr>
                                      <m:t>𝐴</m:t>
                                    </m:r>
                                  </m:sub>
                                </m:sSub>
                              </m:den>
                            </m:f>
                          </m:e>
                        </m:nary>
                      </m:e>
                    </m:nary>
                  </m:oMath>
                </a14:m>
                <a:r>
                  <a:rPr lang="en-US" sz="2200" dirty="0">
                    <a:latin typeface="Times New Roman" panose="02020603050405020304" pitchFamily="18" charset="0"/>
                    <a:ea typeface="Tahoma" pitchFamily="34" charset="0"/>
                    <a:cs typeface="Times New Roman" panose="02020603050405020304" pitchFamily="18" charset="0"/>
                  </a:rPr>
                  <a:t>                                                    (9.7)                </a:t>
                </a:r>
                <a:endParaRPr lang="en-US" sz="2200" dirty="0"/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BBE73D37-686B-A316-2813-49A161B21C52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228600" y="542052"/>
                <a:ext cx="11728174" cy="5584114"/>
              </a:xfrm>
              <a:blipFill>
                <a:blip r:embed="rId2"/>
                <a:stretch>
                  <a:fillRect l="-676" t="-328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CD77055-ACD4-2CEB-944D-4B94F3FB79C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19B44EC-D1D5-489E-90E0-E768BB02DA9D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14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6DF858FE-35BE-1398-0620-55DF10191B23}"/>
              </a:ext>
            </a:extLst>
          </p:cNvPr>
          <p:cNvCxnSpPr>
            <a:cxnSpLocks/>
          </p:cNvCxnSpPr>
          <p:nvPr/>
        </p:nvCxnSpPr>
        <p:spPr>
          <a:xfrm>
            <a:off x="-49696" y="543123"/>
            <a:ext cx="12284765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369B924E-97E2-AFF4-C1F9-C1642DFCEE82}"/>
              </a:ext>
            </a:extLst>
          </p:cNvPr>
          <p:cNvCxnSpPr>
            <a:cxnSpLocks/>
          </p:cNvCxnSpPr>
          <p:nvPr/>
        </p:nvCxnSpPr>
        <p:spPr>
          <a:xfrm>
            <a:off x="-49696" y="6241258"/>
            <a:ext cx="12192000" cy="1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7B31E993-1C59-480E-8601-1D458D109989}"/>
              </a:ext>
            </a:extLst>
          </p:cNvPr>
          <p:cNvSpPr txBox="1">
            <a:spLocks/>
          </p:cNvSpPr>
          <p:nvPr/>
        </p:nvSpPr>
        <p:spPr>
          <a:xfrm>
            <a:off x="1623392" y="6307886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fld id="{919B44EC-D1D5-489E-90E0-E768BB02DA9D}" type="slidenum">
              <a:rPr lang="en-US" b="1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pPr>
                <a:defRPr/>
              </a:pPr>
              <a:t>14</a:t>
            </a:fld>
            <a:endParaRPr lang="en-US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8140554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25F2E0B-8895-4B08-48AB-51A49B67C86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1A2E21F-5DCE-1205-C712-27DCBA45D5A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0573" y="132476"/>
            <a:ext cx="10972800" cy="409575"/>
          </a:xfrm>
        </p:spPr>
        <p:txBody>
          <a:bodyPr>
            <a:noAutofit/>
          </a:bodyPr>
          <a:lstStyle/>
          <a:p>
            <a:pPr algn="l"/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Cont’d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8213A626-8AFA-C937-4A9B-8F8F184F6568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228600" y="542052"/>
                <a:ext cx="11728174" cy="5584114"/>
              </a:xfrm>
            </p:spPr>
            <p:txBody>
              <a:bodyPr>
                <a:noAutofit/>
              </a:bodyPr>
              <a:lstStyle/>
              <a:p>
                <a:pPr marL="82296" indent="0" algn="just">
                  <a:lnSpc>
                    <a:spcPct val="170000"/>
                  </a:lnSpc>
                  <a:buNone/>
                </a:pPr>
                <a:r>
                  <a:rPr lang="en-US" sz="2000" dirty="0">
                    <a:latin typeface="Times New Roman" panose="02020603050405020304" pitchFamily="18" charset="0"/>
                    <a:ea typeface="Tahoma" pitchFamily="34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20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2000" i="1">
                            <a:latin typeface="Cambria Math"/>
                          </a:rPr>
                          <m:t>1</m:t>
                        </m:r>
                      </m:num>
                      <m:den>
                        <m:r>
                          <a:rPr lang="en-US" sz="2000" i="1">
                            <a:latin typeface="Cambria Math"/>
                          </a:rPr>
                          <m:t>𝐹</m:t>
                        </m:r>
                        <m:r>
                          <a:rPr lang="en-US" sz="2000" i="1" baseline="-25000">
                            <a:latin typeface="Cambria Math"/>
                          </a:rPr>
                          <m:t>𝐴</m:t>
                        </m:r>
                        <m:r>
                          <a:rPr lang="en-US" sz="2000" i="1" baseline="-25000">
                            <a:latin typeface="Cambria Math"/>
                          </a:rPr>
                          <m:t>0</m:t>
                        </m:r>
                      </m:den>
                    </m:f>
                    <m:nary>
                      <m:naryPr>
                        <m:chr m:val="∑"/>
                        <m:ctrlPr>
                          <a:rPr lang="en-US" sz="2000" i="1">
                            <a:latin typeface="Cambria Math" panose="02040503050406030204" pitchFamily="18" charset="0"/>
                          </a:rPr>
                        </m:ctrlPr>
                      </m:naryPr>
                      <m:sub>
                        <m:r>
                          <a:rPr lang="en-US" sz="2000" i="1">
                            <a:latin typeface="Cambria Math"/>
                          </a:rPr>
                          <m:t>𝑖</m:t>
                        </m:r>
                        <m:r>
                          <a:rPr lang="en-US" sz="2000" i="1">
                            <a:latin typeface="Cambria Math"/>
                          </a:rPr>
                          <m:t>=1</m:t>
                        </m:r>
                      </m:sub>
                      <m:sup>
                        <m:r>
                          <a:rPr lang="en-US" sz="2000" i="1">
                            <a:latin typeface="Cambria Math"/>
                          </a:rPr>
                          <m:t>𝑁</m:t>
                        </m:r>
                      </m:sup>
                      <m:e>
                        <m:r>
                          <a:rPr lang="en-US" sz="2000" i="1">
                            <a:latin typeface="Cambria Math"/>
                          </a:rPr>
                          <m:t>𝑉</m:t>
                        </m:r>
                        <m:r>
                          <a:rPr lang="en-US" sz="2000" i="1" baseline="-25000">
                            <a:latin typeface="Cambria Math"/>
                          </a:rPr>
                          <m:t>𝑖</m:t>
                        </m:r>
                        <m:r>
                          <a:rPr lang="en-US" sz="2000" i="1" baseline="-25000">
                            <a:latin typeface="Cambria Math"/>
                          </a:rPr>
                          <m:t>     </m:t>
                        </m:r>
                      </m:e>
                    </m:nary>
                    <m:r>
                      <a:rPr lang="en-US" sz="2000" i="1">
                        <a:latin typeface="Cambria Math"/>
                      </a:rPr>
                      <m:t>=</m:t>
                    </m:r>
                    <m:nary>
                      <m:naryPr>
                        <m:limLoc m:val="undOvr"/>
                        <m:ctrlPr>
                          <a:rPr lang="en-US" sz="2000" i="1">
                            <a:latin typeface="Cambria Math" panose="02040503050406030204" pitchFamily="18" charset="0"/>
                          </a:rPr>
                        </m:ctrlPr>
                      </m:naryPr>
                      <m:sub>
                        <m:sSub>
                          <m:sSubPr>
                            <m:ctrlPr>
                              <a:rPr lang="en-US" sz="20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000" i="1">
                                <a:latin typeface="Cambria Math"/>
                              </a:rPr>
                              <m:t>𝑋</m:t>
                            </m:r>
                          </m:e>
                          <m:sub>
                            <m:r>
                              <a:rPr lang="en-US" sz="2000" i="1">
                                <a:latin typeface="Cambria Math"/>
                              </a:rPr>
                              <m:t>𝐴</m:t>
                            </m:r>
                            <m:r>
                              <a:rPr lang="en-US" sz="2000" i="1">
                                <a:latin typeface="Cambria Math"/>
                              </a:rPr>
                              <m:t>0 = 0</m:t>
                            </m:r>
                          </m:sub>
                        </m:sSub>
                      </m:sub>
                      <m:sup>
                        <m:sSub>
                          <m:sSubPr>
                            <m:ctrlPr>
                              <a:rPr lang="en-US" sz="20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000" i="1">
                                <a:latin typeface="Cambria Math"/>
                              </a:rPr>
                              <m:t>𝑋</m:t>
                            </m:r>
                          </m:e>
                          <m:sub>
                            <m:r>
                              <a:rPr lang="en-US" sz="2000" i="1">
                                <a:latin typeface="Cambria Math"/>
                              </a:rPr>
                              <m:t>𝐴</m:t>
                            </m:r>
                            <m:r>
                              <a:rPr lang="en-US" sz="2000" i="1">
                                <a:latin typeface="Cambria Math"/>
                              </a:rPr>
                              <m:t>1</m:t>
                            </m:r>
                          </m:sub>
                        </m:sSub>
                      </m:sup>
                      <m:e>
                        <m:f>
                          <m:fPr>
                            <m:ctrlPr>
                              <a:rPr lang="en-US" sz="2000" i="1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sSub>
                              <m:sSubPr>
                                <m:ctrlPr>
                                  <a:rPr lang="en-US" sz="2000" i="1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sz="2000" i="1">
                                    <a:latin typeface="Cambria Math"/>
                                  </a:rPr>
                                  <m:t>𝑑𝑋</m:t>
                                </m:r>
                              </m:e>
                              <m:sub>
                                <m:r>
                                  <a:rPr lang="en-US" sz="2000" i="1">
                                    <a:latin typeface="Cambria Math"/>
                                  </a:rPr>
                                  <m:t>𝐴</m:t>
                                </m:r>
                              </m:sub>
                            </m:sSub>
                          </m:num>
                          <m:den>
                            <m:sSub>
                              <m:sSubPr>
                                <m:ctrlPr>
                                  <a:rPr lang="en-US" sz="2000" i="1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sz="2000" i="1">
                                    <a:latin typeface="Cambria Math"/>
                                  </a:rPr>
                                  <m:t>−</m:t>
                                </m:r>
                                <m:r>
                                  <a:rPr lang="en-US" sz="2000" i="1">
                                    <a:latin typeface="Cambria Math"/>
                                  </a:rPr>
                                  <m:t>𝑟</m:t>
                                </m:r>
                              </m:e>
                              <m:sub>
                                <m:r>
                                  <a:rPr lang="en-US" sz="2000" i="1">
                                    <a:latin typeface="Cambria Math"/>
                                  </a:rPr>
                                  <m:t>𝐴</m:t>
                                </m:r>
                              </m:sub>
                            </m:sSub>
                          </m:den>
                        </m:f>
                      </m:e>
                    </m:nary>
                    <m:r>
                      <a:rPr lang="en-US" sz="2000" i="1">
                        <a:latin typeface="Cambria Math"/>
                      </a:rPr>
                      <m:t>+</m:t>
                    </m:r>
                    <m:nary>
                      <m:naryPr>
                        <m:limLoc m:val="undOvr"/>
                        <m:ctrlPr>
                          <a:rPr lang="en-US" sz="2000" i="1">
                            <a:latin typeface="Cambria Math" panose="02040503050406030204" pitchFamily="18" charset="0"/>
                          </a:rPr>
                        </m:ctrlPr>
                      </m:naryPr>
                      <m:sub>
                        <m:sSub>
                          <m:sSubPr>
                            <m:ctrlPr>
                              <a:rPr lang="en-US" sz="20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000" i="1">
                                <a:latin typeface="Cambria Math"/>
                              </a:rPr>
                              <m:t>𝑋</m:t>
                            </m:r>
                          </m:e>
                          <m:sub>
                            <m:r>
                              <a:rPr lang="en-US" sz="2000" i="1">
                                <a:latin typeface="Cambria Math"/>
                              </a:rPr>
                              <m:t>𝐴</m:t>
                            </m:r>
                            <m:r>
                              <a:rPr lang="en-US" sz="2000" i="1">
                                <a:latin typeface="Cambria Math"/>
                              </a:rPr>
                              <m:t>1</m:t>
                            </m:r>
                          </m:sub>
                        </m:sSub>
                      </m:sub>
                      <m:sup>
                        <m:sSub>
                          <m:sSubPr>
                            <m:ctrlPr>
                              <a:rPr lang="en-US" sz="20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000" i="1">
                                <a:latin typeface="Cambria Math"/>
                              </a:rPr>
                              <m:t>𝑋</m:t>
                            </m:r>
                          </m:e>
                          <m:sub>
                            <m:r>
                              <a:rPr lang="en-US" sz="2000" i="1">
                                <a:latin typeface="Cambria Math"/>
                              </a:rPr>
                              <m:t>𝐴</m:t>
                            </m:r>
                            <m:r>
                              <a:rPr lang="en-US" sz="2000" i="1">
                                <a:latin typeface="Cambria Math"/>
                              </a:rPr>
                              <m:t>2</m:t>
                            </m:r>
                          </m:sub>
                        </m:sSub>
                      </m:sup>
                      <m:e>
                        <m:f>
                          <m:fPr>
                            <m:ctrlPr>
                              <a:rPr lang="en-US" sz="2000" i="1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sSub>
                              <m:sSubPr>
                                <m:ctrlPr>
                                  <a:rPr lang="en-US" sz="2000" i="1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sz="2000" i="1">
                                    <a:latin typeface="Cambria Math"/>
                                  </a:rPr>
                                  <m:t>𝑑𝑋</m:t>
                                </m:r>
                              </m:e>
                              <m:sub>
                                <m:r>
                                  <a:rPr lang="en-US" sz="2000" i="1">
                                    <a:latin typeface="Cambria Math"/>
                                  </a:rPr>
                                  <m:t>𝐴</m:t>
                                </m:r>
                              </m:sub>
                            </m:sSub>
                          </m:num>
                          <m:den>
                            <m:sSub>
                              <m:sSubPr>
                                <m:ctrlPr>
                                  <a:rPr lang="en-US" sz="2000" i="1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sz="2000" i="1">
                                    <a:latin typeface="Cambria Math"/>
                                  </a:rPr>
                                  <m:t>−</m:t>
                                </m:r>
                                <m:r>
                                  <a:rPr lang="en-US" sz="2000" i="1">
                                    <a:latin typeface="Cambria Math"/>
                                  </a:rPr>
                                  <m:t>𝑟</m:t>
                                </m:r>
                              </m:e>
                              <m:sub>
                                <m:r>
                                  <a:rPr lang="en-US" sz="2000" i="1">
                                    <a:latin typeface="Cambria Math"/>
                                  </a:rPr>
                                  <m:t>𝐴</m:t>
                                </m:r>
                              </m:sub>
                            </m:sSub>
                          </m:den>
                        </m:f>
                        <m:r>
                          <a:rPr lang="en-US" sz="2000" i="1">
                            <a:latin typeface="Cambria Math"/>
                          </a:rPr>
                          <m:t>+…+</m:t>
                        </m:r>
                        <m:nary>
                          <m:naryPr>
                            <m:limLoc m:val="undOvr"/>
                            <m:ctrlPr>
                              <a:rPr lang="en-US" sz="2000" i="1">
                                <a:latin typeface="Cambria Math" panose="02040503050406030204" pitchFamily="18" charset="0"/>
                              </a:rPr>
                            </m:ctrlPr>
                          </m:naryPr>
                          <m:sub>
                            <m:sSub>
                              <m:sSubPr>
                                <m:ctrlPr>
                                  <a:rPr lang="en-US" sz="2000" i="1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sz="2000" i="1">
                                    <a:latin typeface="Cambria Math"/>
                                  </a:rPr>
                                  <m:t>𝑋</m:t>
                                </m:r>
                              </m:e>
                              <m:sub>
                                <m:r>
                                  <a:rPr lang="en-US" sz="2000" i="1">
                                    <a:latin typeface="Cambria Math"/>
                                  </a:rPr>
                                  <m:t>𝐴</m:t>
                                </m:r>
                                <m:r>
                                  <a:rPr lang="en-US" sz="2000" i="1">
                                    <a:latin typeface="Cambria Math"/>
                                  </a:rPr>
                                  <m:t>(</m:t>
                                </m:r>
                                <m:r>
                                  <a:rPr lang="en-US" sz="2000" i="1">
                                    <a:latin typeface="Cambria Math"/>
                                  </a:rPr>
                                  <m:t>𝑁</m:t>
                                </m:r>
                                <m:r>
                                  <a:rPr lang="en-US" sz="2000" i="1">
                                    <a:latin typeface="Cambria Math"/>
                                  </a:rPr>
                                  <m:t>−1)</m:t>
                                </m:r>
                              </m:sub>
                            </m:sSub>
                          </m:sub>
                          <m:sup>
                            <m:sSub>
                              <m:sSubPr>
                                <m:ctrlPr>
                                  <a:rPr lang="en-US" sz="2000" i="1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sz="2000" i="1">
                                    <a:latin typeface="Cambria Math"/>
                                  </a:rPr>
                                  <m:t>𝑋</m:t>
                                </m:r>
                              </m:e>
                              <m:sub>
                                <m:r>
                                  <a:rPr lang="en-US" sz="2000" i="1">
                                    <a:latin typeface="Cambria Math"/>
                                  </a:rPr>
                                  <m:t>𝐴𝑁</m:t>
                                </m:r>
                              </m:sub>
                            </m:sSub>
                          </m:sup>
                          <m:e>
                            <m:f>
                              <m:fPr>
                                <m:ctrlPr>
                                  <a:rPr lang="en-US" sz="2000" i="1">
                                    <a:latin typeface="Cambria Math" panose="02040503050406030204" pitchFamily="18" charset="0"/>
                                  </a:rPr>
                                </m:ctrlPr>
                              </m:fPr>
                              <m:num>
                                <m:sSub>
                                  <m:sSubPr>
                                    <m:ctrlPr>
                                      <a:rPr lang="en-US" sz="2000" i="1"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sz="2000" i="1">
                                        <a:latin typeface="Cambria Math"/>
                                      </a:rPr>
                                      <m:t>𝑑𝑋</m:t>
                                    </m:r>
                                  </m:e>
                                  <m:sub>
                                    <m:r>
                                      <a:rPr lang="en-US" sz="2000" i="1">
                                        <a:latin typeface="Cambria Math"/>
                                      </a:rPr>
                                      <m:t>𝐴</m:t>
                                    </m:r>
                                  </m:sub>
                                </m:sSub>
                              </m:num>
                              <m:den>
                                <m:sSub>
                                  <m:sSubPr>
                                    <m:ctrlPr>
                                      <a:rPr lang="en-US" sz="2000" i="1"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sz="2000" i="1">
                                        <a:latin typeface="Cambria Math"/>
                                      </a:rPr>
                                      <m:t>−</m:t>
                                    </m:r>
                                    <m:r>
                                      <a:rPr lang="en-US" sz="2000" i="1">
                                        <a:latin typeface="Cambria Math"/>
                                      </a:rPr>
                                      <m:t>𝑟</m:t>
                                    </m:r>
                                  </m:e>
                                  <m:sub>
                                    <m:r>
                                      <a:rPr lang="en-US" sz="2000" i="1">
                                        <a:latin typeface="Cambria Math"/>
                                      </a:rPr>
                                      <m:t>𝐴</m:t>
                                    </m:r>
                                  </m:sub>
                                </m:sSub>
                              </m:den>
                            </m:f>
                          </m:e>
                        </m:nary>
                      </m:e>
                    </m:nary>
                  </m:oMath>
                </a14:m>
                <a:r>
                  <a:rPr lang="en-US" sz="2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                                                   (9.8)</a:t>
                </a:r>
              </a:p>
              <a:p>
                <a:pPr marL="82296" indent="0" algn="just">
                  <a:lnSpc>
                    <a:spcPct val="170000"/>
                  </a:lnSpc>
                  <a:buNone/>
                </a:pPr>
                <a14:m>
                  <m:oMath xmlns:m="http://schemas.openxmlformats.org/officeDocument/2006/math">
                    <m:nary>
                      <m:naryPr>
                        <m:chr m:val="∑"/>
                        <m:ctrlPr>
                          <a:rPr lang="en-US" sz="2000" b="1" i="1">
                            <a:latin typeface="Cambria Math" panose="02040503050406030204" pitchFamily="18" charset="0"/>
                          </a:rPr>
                        </m:ctrlPr>
                      </m:naryPr>
                      <m:sub>
                        <m:r>
                          <a:rPr lang="en-US" sz="2000" b="1" i="1">
                            <a:latin typeface="Cambria Math"/>
                          </a:rPr>
                          <m:t>𝒊</m:t>
                        </m:r>
                        <m:r>
                          <a:rPr lang="en-US" sz="2000" b="1" i="1">
                            <a:latin typeface="Cambria Math"/>
                          </a:rPr>
                          <m:t>=</m:t>
                        </m:r>
                        <m:r>
                          <a:rPr lang="en-US" sz="2000" b="1" i="1">
                            <a:latin typeface="Cambria Math"/>
                          </a:rPr>
                          <m:t>𝟏</m:t>
                        </m:r>
                      </m:sub>
                      <m:sup>
                        <m:r>
                          <a:rPr lang="en-US" sz="2000" b="1" i="1">
                            <a:latin typeface="Cambria Math"/>
                          </a:rPr>
                          <m:t>𝑵</m:t>
                        </m:r>
                      </m:sup>
                      <m:e>
                        <m:r>
                          <a:rPr lang="en-US" sz="2000" b="1" i="1">
                            <a:latin typeface="Cambria Math"/>
                          </a:rPr>
                          <m:t>𝑽</m:t>
                        </m:r>
                        <m:r>
                          <a:rPr lang="en-US" sz="2000" b="1" i="1" baseline="-25000">
                            <a:latin typeface="Cambria Math"/>
                          </a:rPr>
                          <m:t>𝒊</m:t>
                        </m:r>
                        <m:r>
                          <a:rPr lang="en-US" sz="2000" b="1" i="1" baseline="-25000">
                            <a:latin typeface="Cambria Math"/>
                          </a:rPr>
                          <m:t>     </m:t>
                        </m:r>
                      </m:e>
                    </m:nary>
                    <m:r>
                      <a:rPr lang="en-US" sz="2000" b="1" i="1">
                        <a:latin typeface="Cambria Math"/>
                      </a:rPr>
                      <m:t>=   </m:t>
                    </m:r>
                    <m:r>
                      <a:rPr lang="en-US" sz="2000" b="1" i="1">
                        <a:latin typeface="Cambria Math"/>
                      </a:rPr>
                      <m:t>𝑽</m:t>
                    </m:r>
                  </m:oMath>
                </a14:m>
                <a:r>
                  <a:rPr lang="en-US" sz="20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                                                                                                                        (9.9)</a:t>
                </a:r>
              </a:p>
              <a:p>
                <a:pPr marL="82296" indent="0" algn="just">
                  <a:lnSpc>
                    <a:spcPct val="170000"/>
                  </a:lnSpc>
                  <a:buNone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US" sz="20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2000" i="1">
                            <a:latin typeface="Cambria Math"/>
                          </a:rPr>
                          <m:t>𝑉</m:t>
                        </m:r>
                      </m:num>
                      <m:den>
                        <m:sSub>
                          <m:sSubPr>
                            <m:ctrlPr>
                              <a:rPr lang="en-US" sz="20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000" i="1">
                                <a:latin typeface="Cambria Math"/>
                              </a:rPr>
                              <m:t>𝐹</m:t>
                            </m:r>
                          </m:e>
                          <m:sub>
                            <m:r>
                              <a:rPr lang="en-US" sz="2000" i="1">
                                <a:latin typeface="Cambria Math"/>
                              </a:rPr>
                              <m:t>𝐴</m:t>
                            </m:r>
                            <m:r>
                              <a:rPr lang="en-US" sz="2000" i="1">
                                <a:latin typeface="Cambria Math"/>
                              </a:rPr>
                              <m:t>0</m:t>
                            </m:r>
                          </m:sub>
                        </m:sSub>
                      </m:den>
                    </m:f>
                    <m:r>
                      <a:rPr lang="en-US" sz="2000" i="1">
                        <a:latin typeface="Cambria Math"/>
                      </a:rPr>
                      <m:t> =</m:t>
                    </m:r>
                    <m:nary>
                      <m:naryPr>
                        <m:limLoc m:val="undOvr"/>
                        <m:ctrlPr>
                          <a:rPr lang="en-US" sz="2000" i="1">
                            <a:latin typeface="Cambria Math" panose="02040503050406030204" pitchFamily="18" charset="0"/>
                          </a:rPr>
                        </m:ctrlPr>
                      </m:naryPr>
                      <m:sub>
                        <m:sSub>
                          <m:sSubPr>
                            <m:ctrlPr>
                              <a:rPr lang="en-US" sz="20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000" i="1">
                                <a:latin typeface="Cambria Math"/>
                              </a:rPr>
                              <m:t>𝑋</m:t>
                            </m:r>
                          </m:e>
                          <m:sub>
                            <m:r>
                              <a:rPr lang="en-US" sz="2000" i="1">
                                <a:latin typeface="Cambria Math"/>
                              </a:rPr>
                              <m:t>𝐴</m:t>
                            </m:r>
                            <m:r>
                              <a:rPr lang="en-US" sz="2000" i="1">
                                <a:latin typeface="Cambria Math"/>
                              </a:rPr>
                              <m:t>0=0</m:t>
                            </m:r>
                          </m:sub>
                        </m:sSub>
                      </m:sub>
                      <m:sup>
                        <m:sSub>
                          <m:sSubPr>
                            <m:ctrlPr>
                              <a:rPr lang="en-US" sz="20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000" i="1">
                                <a:latin typeface="Cambria Math"/>
                              </a:rPr>
                              <m:t>𝑋</m:t>
                            </m:r>
                          </m:e>
                          <m:sub>
                            <m:r>
                              <a:rPr lang="en-US" sz="2000" i="1">
                                <a:latin typeface="Cambria Math"/>
                              </a:rPr>
                              <m:t>𝐴</m:t>
                            </m:r>
                            <m:r>
                              <a:rPr lang="en-US" sz="2000" i="1">
                                <a:latin typeface="Cambria Math"/>
                              </a:rPr>
                              <m:t>1</m:t>
                            </m:r>
                          </m:sub>
                        </m:sSub>
                      </m:sup>
                      <m:e>
                        <m:f>
                          <m:fPr>
                            <m:ctrlPr>
                              <a:rPr lang="en-US" sz="2000" i="1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sSub>
                              <m:sSubPr>
                                <m:ctrlPr>
                                  <a:rPr lang="en-US" sz="2000" i="1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sz="2000" i="1">
                                    <a:latin typeface="Cambria Math"/>
                                  </a:rPr>
                                  <m:t>𝑑𝑋</m:t>
                                </m:r>
                              </m:e>
                              <m:sub>
                                <m:r>
                                  <a:rPr lang="en-US" sz="2000" i="1">
                                    <a:latin typeface="Cambria Math"/>
                                  </a:rPr>
                                  <m:t>𝐴</m:t>
                                </m:r>
                              </m:sub>
                            </m:sSub>
                          </m:num>
                          <m:den>
                            <m:sSub>
                              <m:sSubPr>
                                <m:ctrlPr>
                                  <a:rPr lang="en-US" sz="2000" i="1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sz="2000" i="1">
                                    <a:latin typeface="Cambria Math"/>
                                  </a:rPr>
                                  <m:t>−</m:t>
                                </m:r>
                                <m:r>
                                  <a:rPr lang="en-US" sz="2000" i="1">
                                    <a:latin typeface="Cambria Math"/>
                                  </a:rPr>
                                  <m:t>𝑟</m:t>
                                </m:r>
                              </m:e>
                              <m:sub>
                                <m:r>
                                  <a:rPr lang="en-US" sz="2000" i="1">
                                    <a:latin typeface="Cambria Math"/>
                                  </a:rPr>
                                  <m:t>𝐴</m:t>
                                </m:r>
                              </m:sub>
                            </m:sSub>
                          </m:den>
                        </m:f>
                      </m:e>
                    </m:nary>
                    <m:r>
                      <a:rPr lang="en-US" sz="2000" i="1">
                        <a:latin typeface="Cambria Math"/>
                      </a:rPr>
                      <m:t>+</m:t>
                    </m:r>
                    <m:nary>
                      <m:naryPr>
                        <m:limLoc m:val="undOvr"/>
                        <m:ctrlPr>
                          <a:rPr lang="en-US" sz="2000" i="1">
                            <a:latin typeface="Cambria Math" panose="02040503050406030204" pitchFamily="18" charset="0"/>
                          </a:rPr>
                        </m:ctrlPr>
                      </m:naryPr>
                      <m:sub>
                        <m:sSub>
                          <m:sSubPr>
                            <m:ctrlPr>
                              <a:rPr lang="en-US" sz="20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000" i="1">
                                <a:latin typeface="Cambria Math"/>
                              </a:rPr>
                              <m:t>𝑋</m:t>
                            </m:r>
                          </m:e>
                          <m:sub>
                            <m:r>
                              <a:rPr lang="en-US" sz="2000" i="1">
                                <a:latin typeface="Cambria Math"/>
                              </a:rPr>
                              <m:t>𝐴</m:t>
                            </m:r>
                            <m:r>
                              <a:rPr lang="en-US" sz="2000" i="1">
                                <a:latin typeface="Cambria Math"/>
                              </a:rPr>
                              <m:t>1</m:t>
                            </m:r>
                          </m:sub>
                        </m:sSub>
                      </m:sub>
                      <m:sup>
                        <m:sSub>
                          <m:sSubPr>
                            <m:ctrlPr>
                              <a:rPr lang="en-US" sz="20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000" i="1">
                                <a:latin typeface="Cambria Math"/>
                              </a:rPr>
                              <m:t>𝑋</m:t>
                            </m:r>
                          </m:e>
                          <m:sub>
                            <m:r>
                              <a:rPr lang="en-US" sz="2000" i="1">
                                <a:latin typeface="Cambria Math"/>
                              </a:rPr>
                              <m:t>𝐴</m:t>
                            </m:r>
                            <m:r>
                              <a:rPr lang="en-US" sz="2000" i="1">
                                <a:latin typeface="Cambria Math"/>
                              </a:rPr>
                              <m:t>2</m:t>
                            </m:r>
                          </m:sub>
                        </m:sSub>
                      </m:sup>
                      <m:e>
                        <m:f>
                          <m:fPr>
                            <m:ctrlPr>
                              <a:rPr lang="en-US" sz="2000" i="1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sSub>
                              <m:sSubPr>
                                <m:ctrlPr>
                                  <a:rPr lang="en-US" sz="2000" i="1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sz="2000" i="1">
                                    <a:latin typeface="Cambria Math"/>
                                  </a:rPr>
                                  <m:t>𝑑𝑋</m:t>
                                </m:r>
                              </m:e>
                              <m:sub>
                                <m:r>
                                  <a:rPr lang="en-US" sz="2000" i="1">
                                    <a:latin typeface="Cambria Math"/>
                                  </a:rPr>
                                  <m:t>𝐴</m:t>
                                </m:r>
                              </m:sub>
                            </m:sSub>
                          </m:num>
                          <m:den>
                            <m:sSub>
                              <m:sSubPr>
                                <m:ctrlPr>
                                  <a:rPr lang="en-US" sz="2000" i="1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sz="2000" i="1">
                                    <a:latin typeface="Cambria Math"/>
                                  </a:rPr>
                                  <m:t>−</m:t>
                                </m:r>
                                <m:r>
                                  <a:rPr lang="en-US" sz="2000" i="1">
                                    <a:latin typeface="Cambria Math"/>
                                  </a:rPr>
                                  <m:t>𝑟</m:t>
                                </m:r>
                              </m:e>
                              <m:sub>
                                <m:r>
                                  <a:rPr lang="en-US" sz="2000" i="1">
                                    <a:latin typeface="Cambria Math"/>
                                  </a:rPr>
                                  <m:t>𝐴</m:t>
                                </m:r>
                              </m:sub>
                            </m:sSub>
                          </m:den>
                        </m:f>
                        <m:r>
                          <a:rPr lang="en-US" sz="2000" i="1">
                            <a:latin typeface="Cambria Math"/>
                          </a:rPr>
                          <m:t>+…+</m:t>
                        </m:r>
                        <m:nary>
                          <m:naryPr>
                            <m:limLoc m:val="undOvr"/>
                            <m:ctrlPr>
                              <a:rPr lang="en-US" sz="2000" i="1">
                                <a:latin typeface="Cambria Math" panose="02040503050406030204" pitchFamily="18" charset="0"/>
                              </a:rPr>
                            </m:ctrlPr>
                          </m:naryPr>
                          <m:sub>
                            <m:sSub>
                              <m:sSubPr>
                                <m:ctrlPr>
                                  <a:rPr lang="en-US" sz="2000" i="1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sz="2000" i="1">
                                    <a:latin typeface="Cambria Math"/>
                                  </a:rPr>
                                  <m:t>𝑋</m:t>
                                </m:r>
                              </m:e>
                              <m:sub>
                                <m:r>
                                  <a:rPr lang="en-US" sz="2000" i="1">
                                    <a:latin typeface="Cambria Math"/>
                                  </a:rPr>
                                  <m:t>𝐴</m:t>
                                </m:r>
                                <m:r>
                                  <a:rPr lang="en-US" sz="2000" i="1">
                                    <a:latin typeface="Cambria Math"/>
                                  </a:rPr>
                                  <m:t>(</m:t>
                                </m:r>
                                <m:r>
                                  <a:rPr lang="en-US" sz="2000" i="1">
                                    <a:latin typeface="Cambria Math"/>
                                  </a:rPr>
                                  <m:t>𝑁</m:t>
                                </m:r>
                                <m:r>
                                  <a:rPr lang="en-US" sz="2000" i="1">
                                    <a:latin typeface="Cambria Math"/>
                                  </a:rPr>
                                  <m:t>−1)</m:t>
                                </m:r>
                              </m:sub>
                            </m:sSub>
                          </m:sub>
                          <m:sup>
                            <m:sSub>
                              <m:sSubPr>
                                <m:ctrlPr>
                                  <a:rPr lang="en-US" sz="2000" i="1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sz="2000" i="1">
                                    <a:latin typeface="Cambria Math"/>
                                  </a:rPr>
                                  <m:t>𝑋</m:t>
                                </m:r>
                              </m:e>
                              <m:sub>
                                <m:r>
                                  <a:rPr lang="en-US" sz="2000" i="1">
                                    <a:latin typeface="Cambria Math"/>
                                  </a:rPr>
                                  <m:t>𝐴𝑁</m:t>
                                </m:r>
                              </m:sub>
                            </m:sSub>
                          </m:sup>
                          <m:e>
                            <m:f>
                              <m:fPr>
                                <m:ctrlPr>
                                  <a:rPr lang="en-US" sz="2000" i="1">
                                    <a:latin typeface="Cambria Math" panose="02040503050406030204" pitchFamily="18" charset="0"/>
                                  </a:rPr>
                                </m:ctrlPr>
                              </m:fPr>
                              <m:num>
                                <m:sSub>
                                  <m:sSubPr>
                                    <m:ctrlPr>
                                      <a:rPr lang="en-US" sz="2000" i="1"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sz="2000" i="1">
                                        <a:latin typeface="Cambria Math"/>
                                      </a:rPr>
                                      <m:t>𝑑𝑋</m:t>
                                    </m:r>
                                  </m:e>
                                  <m:sub>
                                    <m:r>
                                      <a:rPr lang="en-US" sz="2000" i="1">
                                        <a:latin typeface="Cambria Math"/>
                                      </a:rPr>
                                      <m:t>𝐴</m:t>
                                    </m:r>
                                  </m:sub>
                                </m:sSub>
                              </m:num>
                              <m:den>
                                <m:sSub>
                                  <m:sSubPr>
                                    <m:ctrlPr>
                                      <a:rPr lang="en-US" sz="2000" i="1"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sz="2000" i="1">
                                        <a:latin typeface="Cambria Math"/>
                                      </a:rPr>
                                      <m:t>−</m:t>
                                    </m:r>
                                    <m:r>
                                      <a:rPr lang="en-US" sz="2000" i="1">
                                        <a:latin typeface="Cambria Math"/>
                                      </a:rPr>
                                      <m:t>𝑟</m:t>
                                    </m:r>
                                  </m:e>
                                  <m:sub>
                                    <m:r>
                                      <a:rPr lang="en-US" sz="2000" i="1">
                                        <a:latin typeface="Cambria Math"/>
                                      </a:rPr>
                                      <m:t>𝐴</m:t>
                                    </m:r>
                                  </m:sub>
                                </m:sSub>
                              </m:den>
                            </m:f>
                          </m:e>
                        </m:nary>
                      </m:e>
                    </m:nary>
                  </m:oMath>
                </a14:m>
                <a:r>
                  <a:rPr lang="en-US" sz="2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                                                                   (9.10)</a:t>
                </a:r>
              </a:p>
              <a:p>
                <a:pPr marL="82296" indent="0" algn="just">
                  <a:lnSpc>
                    <a:spcPct val="170000"/>
                  </a:lnSpc>
                  <a:buNone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US" sz="2000" b="1" i="1" smtClean="0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2000" b="1" i="1">
                            <a:solidFill>
                              <a:srgbClr val="0070C0"/>
                            </a:solidFill>
                            <a:latin typeface="Cambria Math"/>
                          </a:rPr>
                          <m:t>𝑽</m:t>
                        </m:r>
                      </m:num>
                      <m:den>
                        <m:sSub>
                          <m:sSubPr>
                            <m:ctrlPr>
                              <a:rPr lang="en-US" sz="2000" b="1" i="1">
                                <a:solidFill>
                                  <a:srgbClr val="0070C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000" b="1" i="1">
                                <a:solidFill>
                                  <a:srgbClr val="0070C0"/>
                                </a:solidFill>
                                <a:latin typeface="Cambria Math"/>
                              </a:rPr>
                              <m:t>𝑭</m:t>
                            </m:r>
                          </m:e>
                          <m:sub>
                            <m:r>
                              <a:rPr lang="en-US" sz="2000" b="1" i="1">
                                <a:solidFill>
                                  <a:srgbClr val="0070C0"/>
                                </a:solidFill>
                                <a:latin typeface="Cambria Math"/>
                              </a:rPr>
                              <m:t>𝑨</m:t>
                            </m:r>
                            <m:r>
                              <a:rPr lang="en-US" sz="2000" b="1" i="1">
                                <a:solidFill>
                                  <a:srgbClr val="0070C0"/>
                                </a:solidFill>
                                <a:latin typeface="Cambria Math"/>
                              </a:rPr>
                              <m:t>𝟎</m:t>
                            </m:r>
                          </m:sub>
                        </m:sSub>
                      </m:den>
                    </m:f>
                    <m:r>
                      <a:rPr lang="en-US" sz="2000" b="1" i="1">
                        <a:solidFill>
                          <a:srgbClr val="0070C0"/>
                        </a:solidFill>
                        <a:latin typeface="Cambria Math"/>
                      </a:rPr>
                      <m:t>=</m:t>
                    </m:r>
                    <m:nary>
                      <m:naryPr>
                        <m:limLoc m:val="undOvr"/>
                        <m:ctrlPr>
                          <a:rPr lang="en-US" sz="2000" b="1" i="1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</a:rPr>
                        </m:ctrlPr>
                      </m:naryPr>
                      <m:sub>
                        <m:r>
                          <a:rPr lang="en-US" sz="2000" b="1" i="1">
                            <a:solidFill>
                              <a:srgbClr val="0070C0"/>
                            </a:solidFill>
                            <a:latin typeface="Cambria Math"/>
                          </a:rPr>
                          <m:t>𝟎</m:t>
                        </m:r>
                      </m:sub>
                      <m:sup>
                        <m:sSub>
                          <m:sSubPr>
                            <m:ctrlPr>
                              <a:rPr lang="en-US" sz="2000" b="1" i="1">
                                <a:solidFill>
                                  <a:srgbClr val="0070C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000" b="1" i="1">
                                <a:solidFill>
                                  <a:srgbClr val="0070C0"/>
                                </a:solidFill>
                                <a:latin typeface="Cambria Math"/>
                              </a:rPr>
                              <m:t>𝑿</m:t>
                            </m:r>
                          </m:e>
                          <m:sub>
                            <m:r>
                              <a:rPr lang="en-US" sz="2000" b="1" i="1">
                                <a:solidFill>
                                  <a:srgbClr val="0070C0"/>
                                </a:solidFill>
                                <a:latin typeface="Cambria Math"/>
                              </a:rPr>
                              <m:t>𝑨𝑵</m:t>
                            </m:r>
                          </m:sub>
                        </m:sSub>
                      </m:sup>
                      <m:e>
                        <m:f>
                          <m:fPr>
                            <m:ctrlPr>
                              <a:rPr lang="en-US" sz="2000" b="1" i="1">
                                <a:solidFill>
                                  <a:srgbClr val="0070C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sSub>
                              <m:sSubPr>
                                <m:ctrlPr>
                                  <a:rPr lang="en-US" sz="2000" b="1" i="1">
                                    <a:solidFill>
                                      <a:srgbClr val="0070C0"/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sz="2000" b="1" i="1">
                                    <a:solidFill>
                                      <a:srgbClr val="0070C0"/>
                                    </a:solidFill>
                                    <a:latin typeface="Cambria Math"/>
                                  </a:rPr>
                                  <m:t>𝒅𝑿</m:t>
                                </m:r>
                              </m:e>
                              <m:sub>
                                <m:r>
                                  <a:rPr lang="en-US" sz="2000" b="1" i="1">
                                    <a:solidFill>
                                      <a:srgbClr val="0070C0"/>
                                    </a:solidFill>
                                    <a:latin typeface="Cambria Math"/>
                                  </a:rPr>
                                  <m:t>𝑨</m:t>
                                </m:r>
                              </m:sub>
                            </m:sSub>
                          </m:num>
                          <m:den>
                            <m:sSub>
                              <m:sSubPr>
                                <m:ctrlPr>
                                  <a:rPr lang="en-US" sz="2000" b="1" i="1">
                                    <a:solidFill>
                                      <a:srgbClr val="0070C0"/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sz="2000" b="1" i="1">
                                    <a:solidFill>
                                      <a:srgbClr val="0070C0"/>
                                    </a:solidFill>
                                    <a:latin typeface="Cambria Math"/>
                                  </a:rPr>
                                  <m:t>−</m:t>
                                </m:r>
                                <m:r>
                                  <a:rPr lang="en-US" sz="2000" b="1" i="1">
                                    <a:solidFill>
                                      <a:srgbClr val="0070C0"/>
                                    </a:solidFill>
                                    <a:latin typeface="Cambria Math"/>
                                  </a:rPr>
                                  <m:t>𝒓</m:t>
                                </m:r>
                              </m:e>
                              <m:sub>
                                <m:r>
                                  <a:rPr lang="en-US" sz="2000" b="1" i="1">
                                    <a:solidFill>
                                      <a:srgbClr val="0070C0"/>
                                    </a:solidFill>
                                    <a:latin typeface="Cambria Math"/>
                                  </a:rPr>
                                  <m:t>𝑨</m:t>
                                </m:r>
                              </m:sub>
                            </m:sSub>
                          </m:den>
                        </m:f>
                      </m:e>
                    </m:nary>
                  </m:oMath>
                </a14:m>
                <a:r>
                  <a:rPr lang="en-US" sz="2000" b="1" dirty="0">
                    <a:solidFill>
                      <a:srgbClr val="0070C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                                                                                                                        (9.11)</a:t>
                </a:r>
              </a:p>
              <a:p>
                <a:pPr marL="82296" indent="0" algn="just">
                  <a:lnSpc>
                    <a:spcPct val="170000"/>
                  </a:lnSpc>
                  <a:buNone/>
                </a:pPr>
                <a:r>
                  <a:rPr lang="en-US" sz="2000" dirty="0">
                    <a:latin typeface="Times New Roman" panose="02020603050405020304" pitchFamily="18" charset="0"/>
                    <a:ea typeface="Tahoma" pitchFamily="34" charset="0"/>
                    <a:cs typeface="Times New Roman" panose="02020603050405020304" pitchFamily="18" charset="0"/>
                  </a:rPr>
                  <a:t>(</a:t>
                </a:r>
                <a:r>
                  <a:rPr lang="en-US" sz="2000" b="1" dirty="0">
                    <a:latin typeface="Times New Roman" panose="02020603050405020304" pitchFamily="18" charset="0"/>
                    <a:ea typeface="Tahoma" pitchFamily="34" charset="0"/>
                    <a:cs typeface="Times New Roman" panose="02020603050405020304" pitchFamily="18" charset="0"/>
                  </a:rPr>
                  <a:t>Levenspiel, 2011, pg. 124</a:t>
                </a:r>
                <a:r>
                  <a:rPr lang="en-US" sz="2000" dirty="0">
                    <a:latin typeface="Times New Roman" panose="02020603050405020304" pitchFamily="18" charset="0"/>
                    <a:ea typeface="Tahoma" pitchFamily="34" charset="0"/>
                    <a:cs typeface="Times New Roman" panose="02020603050405020304" pitchFamily="18" charset="0"/>
                  </a:rPr>
                  <a:t>).</a:t>
                </a:r>
                <a:endParaRPr lang="en-US" sz="2000" b="1" dirty="0">
                  <a:solidFill>
                    <a:srgbClr val="0070C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82296" indent="0" algn="just">
                  <a:lnSpc>
                    <a:spcPct val="170000"/>
                  </a:lnSpc>
                  <a:buNone/>
                </a:pPr>
                <a:r>
                  <a:rPr lang="en-US" sz="2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The total volume (V), simply summation of all individual reactors  connected in series.</a:t>
                </a:r>
              </a:p>
              <a:p>
                <a:pPr marL="82296" indent="0" algn="just">
                  <a:lnSpc>
                    <a:spcPct val="170000"/>
                  </a:lnSpc>
                  <a:buNone/>
                </a:pPr>
                <a:r>
                  <a:rPr lang="en-US" sz="2000" dirty="0">
                    <a:latin typeface="Times New Roman" panose="02020603050405020304" pitchFamily="18" charset="0"/>
                    <a:ea typeface="Tahoma" pitchFamily="34" charset="0"/>
                    <a:cs typeface="Times New Roman" panose="02020603050405020304" pitchFamily="18" charset="0"/>
                  </a:rPr>
                  <a:t>Therefore, N plug flow reactors connected in series with total volume, V, gives the same conversion as a single   plug flow reactor of volume, V.</a:t>
                </a:r>
                <a:endParaRPr lang="en-US" sz="2200" b="1" i="1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8213A626-8AFA-C937-4A9B-8F8F184F6568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228600" y="542052"/>
                <a:ext cx="11728174" cy="5584114"/>
              </a:xfrm>
              <a:blipFill>
                <a:blip r:embed="rId2"/>
                <a:stretch>
                  <a:fillRect l="-2496" r="-572" b="-1638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6B73109-F8FD-E4E6-614F-56F977C337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19B44EC-D1D5-489E-90E0-E768BB02DA9D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15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5BCA261D-27D9-EB64-8155-7CAB6B62CB75}"/>
              </a:ext>
            </a:extLst>
          </p:cNvPr>
          <p:cNvCxnSpPr>
            <a:cxnSpLocks/>
          </p:cNvCxnSpPr>
          <p:nvPr/>
        </p:nvCxnSpPr>
        <p:spPr>
          <a:xfrm>
            <a:off x="-49696" y="543123"/>
            <a:ext cx="12284765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A8F3EE43-4A51-E470-B7D8-ECDD6842DB41}"/>
              </a:ext>
            </a:extLst>
          </p:cNvPr>
          <p:cNvCxnSpPr>
            <a:cxnSpLocks/>
          </p:cNvCxnSpPr>
          <p:nvPr/>
        </p:nvCxnSpPr>
        <p:spPr>
          <a:xfrm>
            <a:off x="-3314" y="6307885"/>
            <a:ext cx="12192000" cy="1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014D9BBD-E1F2-6099-B11C-0213135F96F2}"/>
              </a:ext>
            </a:extLst>
          </p:cNvPr>
          <p:cNvSpPr txBox="1">
            <a:spLocks/>
          </p:cNvSpPr>
          <p:nvPr/>
        </p:nvSpPr>
        <p:spPr>
          <a:xfrm>
            <a:off x="1623392" y="6307886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fld id="{919B44EC-D1D5-489E-90E0-E768BB02DA9D}" type="slidenum">
              <a:rPr lang="en-US" b="1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pPr>
                <a:defRPr/>
              </a:pPr>
              <a:t>15</a:t>
            </a:fld>
            <a:endParaRPr lang="en-US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1063609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8D6361-969B-C08A-28D9-E1393EACBB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457198"/>
          </a:xfrm>
        </p:spPr>
        <p:txBody>
          <a:bodyPr>
            <a:noAutofit/>
          </a:bodyPr>
          <a:lstStyle/>
          <a:p>
            <a:pPr algn="l"/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Cont’d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55A35318-13BF-4D7E-D55A-4F924C564657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228600" y="731837"/>
                <a:ext cx="11353800" cy="5394328"/>
              </a:xfrm>
            </p:spPr>
            <p:txBody>
              <a:bodyPr>
                <a:normAutofit/>
              </a:bodyPr>
              <a:lstStyle/>
              <a:p>
                <a:pPr marL="0" indent="0">
                  <a:buNone/>
                </a:pP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Let’s see the following two PFRs  in series as shown in </a:t>
                </a:r>
                <a:r>
                  <a:rPr lang="en-US" sz="24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Figure 9.3 </a:t>
                </a:r>
                <a:r>
                  <a:rPr lang="en-US" sz="2400" b="1" dirty="0">
                    <a:solidFill>
                      <a:srgbClr val="0070C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(Fogler, 2015, pg. 52)</a:t>
                </a:r>
                <a:r>
                  <a:rPr lang="en-US" sz="2400" dirty="0">
                    <a:solidFill>
                      <a:srgbClr val="0070C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.</a:t>
                </a:r>
              </a:p>
              <a:p>
                <a:pPr marL="0" indent="0">
                  <a:buNone/>
                </a:pP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From equation (9.11), the total reactor volume is given by:</a:t>
                </a:r>
              </a:p>
              <a:p>
                <a:pPr marL="0" indent="0">
                  <a:buNone/>
                </a:pPr>
                <a14:m>
                  <m:oMath xmlns:m="http://schemas.openxmlformats.org/officeDocument/2006/math">
                    <m:r>
                      <a:rPr lang="en-US" sz="2400" b="1" i="1" smtClean="0">
                        <a:solidFill>
                          <a:srgbClr val="0070C0"/>
                        </a:solidFill>
                        <a:latin typeface="Cambria Math" panose="02040503050406030204" pitchFamily="18" charset="0"/>
                      </a:rPr>
                      <m:t>𝑽</m:t>
                    </m:r>
                    <m:r>
                      <a:rPr lang="en-US" sz="2400" b="1" i="1">
                        <a:solidFill>
                          <a:srgbClr val="0070C0"/>
                        </a:solidFill>
                        <a:latin typeface="Cambria Math"/>
                      </a:rPr>
                      <m:t>=</m:t>
                    </m:r>
                    <m:sSub>
                      <m:sSubPr>
                        <m:ctrlPr>
                          <a:rPr lang="en-US" sz="2400" b="1" i="1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400" b="1" i="1">
                            <a:solidFill>
                              <a:srgbClr val="0070C0"/>
                            </a:solidFill>
                            <a:latin typeface="Cambria Math"/>
                          </a:rPr>
                          <m:t>𝑭</m:t>
                        </m:r>
                      </m:e>
                      <m:sub>
                        <m:r>
                          <a:rPr lang="en-US" sz="2400" b="1" i="1">
                            <a:solidFill>
                              <a:srgbClr val="0070C0"/>
                            </a:solidFill>
                            <a:latin typeface="Cambria Math"/>
                          </a:rPr>
                          <m:t>𝑨</m:t>
                        </m:r>
                        <m:r>
                          <a:rPr lang="en-US" sz="2400" b="1" i="1">
                            <a:solidFill>
                              <a:srgbClr val="0070C0"/>
                            </a:solidFill>
                            <a:latin typeface="Cambria Math"/>
                          </a:rPr>
                          <m:t>𝟎</m:t>
                        </m:r>
                      </m:sub>
                    </m:sSub>
                    <m:nary>
                      <m:naryPr>
                        <m:limLoc m:val="undOvr"/>
                        <m:ctrlPr>
                          <a:rPr lang="en-US" sz="2400" b="1" i="1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</a:rPr>
                        </m:ctrlPr>
                      </m:naryPr>
                      <m:sub>
                        <m:r>
                          <a:rPr lang="en-US" sz="2400" b="1" i="1" smtClean="0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</a:rPr>
                          <m:t>𝟎</m:t>
                        </m:r>
                      </m:sub>
                      <m:sup>
                        <m:sSub>
                          <m:sSubPr>
                            <m:ctrlPr>
                              <a:rPr lang="en-US" sz="2400" b="1" i="1">
                                <a:solidFill>
                                  <a:srgbClr val="0070C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400" b="1" i="1">
                                <a:solidFill>
                                  <a:srgbClr val="0070C0"/>
                                </a:solidFill>
                                <a:latin typeface="Cambria Math"/>
                              </a:rPr>
                              <m:t>𝑿</m:t>
                            </m:r>
                          </m:e>
                          <m:sub>
                            <m:r>
                              <a:rPr lang="en-US" sz="2400" b="1" i="1">
                                <a:solidFill>
                                  <a:srgbClr val="0070C0"/>
                                </a:solidFill>
                                <a:latin typeface="Cambria Math"/>
                              </a:rPr>
                              <m:t>𝑨</m:t>
                            </m:r>
                            <m:r>
                              <a:rPr lang="en-US" sz="2400" b="1" i="1" smtClean="0">
                                <a:solidFill>
                                  <a:srgbClr val="0070C0"/>
                                </a:solidFill>
                                <a:latin typeface="Cambria Math" panose="02040503050406030204" pitchFamily="18" charset="0"/>
                              </a:rPr>
                              <m:t>𝟐</m:t>
                            </m:r>
                          </m:sub>
                        </m:sSub>
                      </m:sup>
                      <m:e>
                        <m:f>
                          <m:fPr>
                            <m:ctrlPr>
                              <a:rPr lang="en-US" sz="2400" b="1" i="1">
                                <a:solidFill>
                                  <a:srgbClr val="0070C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sSub>
                              <m:sSubPr>
                                <m:ctrlPr>
                                  <a:rPr lang="en-US" sz="2400" b="1" i="1">
                                    <a:solidFill>
                                      <a:srgbClr val="0070C0"/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sz="2400" b="1" i="1">
                                    <a:solidFill>
                                      <a:srgbClr val="0070C0"/>
                                    </a:solidFill>
                                    <a:latin typeface="Cambria Math"/>
                                  </a:rPr>
                                  <m:t>𝒅𝑿</m:t>
                                </m:r>
                              </m:e>
                              <m:sub>
                                <m:r>
                                  <a:rPr lang="en-US" sz="2400" b="1" i="1">
                                    <a:solidFill>
                                      <a:srgbClr val="0070C0"/>
                                    </a:solidFill>
                                    <a:latin typeface="Cambria Math"/>
                                  </a:rPr>
                                  <m:t>𝑨</m:t>
                                </m:r>
                              </m:sub>
                            </m:sSub>
                          </m:num>
                          <m:den>
                            <m:sSub>
                              <m:sSubPr>
                                <m:ctrlPr>
                                  <a:rPr lang="en-US" sz="2400" b="1" i="1">
                                    <a:solidFill>
                                      <a:srgbClr val="0070C0"/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sz="2400" b="1" i="1">
                                    <a:solidFill>
                                      <a:srgbClr val="0070C0"/>
                                    </a:solidFill>
                                    <a:latin typeface="Cambria Math"/>
                                  </a:rPr>
                                  <m:t>−</m:t>
                                </m:r>
                                <m:r>
                                  <a:rPr lang="en-US" sz="2400" b="1" i="1">
                                    <a:solidFill>
                                      <a:srgbClr val="0070C0"/>
                                    </a:solidFill>
                                    <a:latin typeface="Cambria Math"/>
                                  </a:rPr>
                                  <m:t>𝒓</m:t>
                                </m:r>
                              </m:e>
                              <m:sub>
                                <m:r>
                                  <a:rPr lang="en-US" sz="2400" b="1" i="1">
                                    <a:solidFill>
                                      <a:srgbClr val="0070C0"/>
                                    </a:solidFill>
                                    <a:latin typeface="Cambria Math"/>
                                  </a:rPr>
                                  <m:t>𝑨</m:t>
                                </m:r>
                              </m:sub>
                            </m:sSub>
                          </m:den>
                        </m:f>
                        <m:r>
                          <a:rPr lang="en-US" sz="2400" b="1" i="1" smtClean="0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</a:rPr>
                          <m:t>=</m:t>
                        </m:r>
                        <m:sSub>
                          <m:sSubPr>
                            <m:ctrlPr>
                              <a:rPr lang="en-US" sz="2400" b="1" i="1">
                                <a:solidFill>
                                  <a:srgbClr val="0070C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400" b="1" i="1">
                                <a:solidFill>
                                  <a:srgbClr val="0070C0"/>
                                </a:solidFill>
                                <a:latin typeface="Cambria Math"/>
                              </a:rPr>
                              <m:t>𝑭</m:t>
                            </m:r>
                          </m:e>
                          <m:sub>
                            <m:r>
                              <a:rPr lang="en-US" sz="2400" b="1" i="1">
                                <a:solidFill>
                                  <a:srgbClr val="0070C0"/>
                                </a:solidFill>
                                <a:latin typeface="Cambria Math"/>
                              </a:rPr>
                              <m:t>𝑨</m:t>
                            </m:r>
                            <m:r>
                              <a:rPr lang="en-US" sz="2400" b="1" i="1">
                                <a:solidFill>
                                  <a:srgbClr val="0070C0"/>
                                </a:solidFill>
                                <a:latin typeface="Cambria Math"/>
                              </a:rPr>
                              <m:t>𝟎</m:t>
                            </m:r>
                          </m:sub>
                        </m:sSub>
                      </m:e>
                    </m:nary>
                    <m:nary>
                      <m:naryPr>
                        <m:limLoc m:val="undOvr"/>
                        <m:ctrlPr>
                          <a:rPr lang="en-US" sz="2400" b="1" i="1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</a:rPr>
                        </m:ctrlPr>
                      </m:naryPr>
                      <m:sub>
                        <m:r>
                          <a:rPr lang="en-US" sz="2400" b="1" i="1" smtClean="0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</a:rPr>
                          <m:t>𝟎</m:t>
                        </m:r>
                      </m:sub>
                      <m:sup>
                        <m:sSub>
                          <m:sSubPr>
                            <m:ctrlPr>
                              <a:rPr lang="en-US" sz="2400" b="1" i="1">
                                <a:solidFill>
                                  <a:srgbClr val="0070C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400" b="1" i="1">
                                <a:solidFill>
                                  <a:srgbClr val="0070C0"/>
                                </a:solidFill>
                                <a:latin typeface="Cambria Math"/>
                              </a:rPr>
                              <m:t>𝑿</m:t>
                            </m:r>
                          </m:e>
                          <m:sub>
                            <m:r>
                              <a:rPr lang="en-US" sz="2400" b="1" i="1">
                                <a:solidFill>
                                  <a:srgbClr val="0070C0"/>
                                </a:solidFill>
                                <a:latin typeface="Cambria Math"/>
                              </a:rPr>
                              <m:t>𝑨</m:t>
                            </m:r>
                            <m:r>
                              <a:rPr lang="en-US" sz="2400" b="1" i="1" smtClean="0">
                                <a:solidFill>
                                  <a:srgbClr val="0070C0"/>
                                </a:solidFill>
                                <a:latin typeface="Cambria Math" panose="02040503050406030204" pitchFamily="18" charset="0"/>
                              </a:rPr>
                              <m:t>𝟏</m:t>
                            </m:r>
                          </m:sub>
                        </m:sSub>
                      </m:sup>
                      <m:e>
                        <m:f>
                          <m:fPr>
                            <m:ctrlPr>
                              <a:rPr lang="en-US" sz="2400" b="1" i="1">
                                <a:solidFill>
                                  <a:srgbClr val="0070C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sSub>
                              <m:sSubPr>
                                <m:ctrlPr>
                                  <a:rPr lang="en-US" sz="2400" b="1" i="1">
                                    <a:solidFill>
                                      <a:srgbClr val="0070C0"/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sz="2400" b="1" i="1">
                                    <a:solidFill>
                                      <a:srgbClr val="0070C0"/>
                                    </a:solidFill>
                                    <a:latin typeface="Cambria Math"/>
                                  </a:rPr>
                                  <m:t>𝒅𝑿</m:t>
                                </m:r>
                              </m:e>
                              <m:sub>
                                <m:r>
                                  <a:rPr lang="en-US" sz="2400" b="1" i="1">
                                    <a:solidFill>
                                      <a:srgbClr val="0070C0"/>
                                    </a:solidFill>
                                    <a:latin typeface="Cambria Math"/>
                                  </a:rPr>
                                  <m:t>𝑨</m:t>
                                </m:r>
                              </m:sub>
                            </m:sSub>
                          </m:num>
                          <m:den>
                            <m:sSub>
                              <m:sSubPr>
                                <m:ctrlPr>
                                  <a:rPr lang="en-US" sz="2400" b="1" i="1">
                                    <a:solidFill>
                                      <a:srgbClr val="0070C0"/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sz="2400" b="1" i="1">
                                    <a:solidFill>
                                      <a:srgbClr val="0070C0"/>
                                    </a:solidFill>
                                    <a:latin typeface="Cambria Math"/>
                                  </a:rPr>
                                  <m:t>−</m:t>
                                </m:r>
                                <m:r>
                                  <a:rPr lang="en-US" sz="2400" b="1" i="1">
                                    <a:solidFill>
                                      <a:srgbClr val="0070C0"/>
                                    </a:solidFill>
                                    <a:latin typeface="Cambria Math"/>
                                  </a:rPr>
                                  <m:t>𝒓</m:t>
                                </m:r>
                              </m:e>
                              <m:sub>
                                <m:r>
                                  <a:rPr lang="en-US" sz="2400" b="1" i="1">
                                    <a:solidFill>
                                      <a:srgbClr val="0070C0"/>
                                    </a:solidFill>
                                    <a:latin typeface="Cambria Math"/>
                                  </a:rPr>
                                  <m:t>𝑨</m:t>
                                </m:r>
                              </m:sub>
                            </m:sSub>
                          </m:den>
                        </m:f>
                        <m:r>
                          <a:rPr lang="en-US" sz="2400" b="1" i="1">
                            <a:solidFill>
                              <a:srgbClr val="0070C0"/>
                            </a:solidFill>
                            <a:latin typeface="Cambria Math"/>
                          </a:rPr>
                          <m:t>+</m:t>
                        </m:r>
                        <m:sSub>
                          <m:sSubPr>
                            <m:ctrlPr>
                              <a:rPr lang="en-US" sz="2400" b="1" i="1">
                                <a:solidFill>
                                  <a:srgbClr val="0070C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400" b="1" i="1">
                                <a:solidFill>
                                  <a:srgbClr val="0070C0"/>
                                </a:solidFill>
                                <a:latin typeface="Cambria Math"/>
                              </a:rPr>
                              <m:t>𝑭</m:t>
                            </m:r>
                          </m:e>
                          <m:sub>
                            <m:r>
                              <a:rPr lang="en-US" sz="2400" b="1" i="1">
                                <a:solidFill>
                                  <a:srgbClr val="0070C0"/>
                                </a:solidFill>
                                <a:latin typeface="Cambria Math"/>
                              </a:rPr>
                              <m:t>𝑨</m:t>
                            </m:r>
                            <m:r>
                              <a:rPr lang="en-US" sz="2400" b="1" i="1">
                                <a:solidFill>
                                  <a:srgbClr val="0070C0"/>
                                </a:solidFill>
                                <a:latin typeface="Cambria Math"/>
                              </a:rPr>
                              <m:t>𝟎</m:t>
                            </m:r>
                          </m:sub>
                        </m:sSub>
                        <m:nary>
                          <m:naryPr>
                            <m:limLoc m:val="undOvr"/>
                            <m:ctrlPr>
                              <a:rPr lang="en-US" sz="2400" b="1" i="1">
                                <a:solidFill>
                                  <a:srgbClr val="0070C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naryPr>
                          <m:sub>
                            <m:sSub>
                              <m:sSubPr>
                                <m:ctrlPr>
                                  <a:rPr lang="en-US" sz="2400" b="1" i="1">
                                    <a:solidFill>
                                      <a:srgbClr val="0070C0"/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sz="2400" b="1" i="1">
                                    <a:solidFill>
                                      <a:srgbClr val="0070C0"/>
                                    </a:solidFill>
                                    <a:latin typeface="Cambria Math"/>
                                  </a:rPr>
                                  <m:t>𝑿</m:t>
                                </m:r>
                              </m:e>
                              <m:sub>
                                <m:r>
                                  <a:rPr lang="en-US" sz="2400" b="1" i="1">
                                    <a:solidFill>
                                      <a:srgbClr val="0070C0"/>
                                    </a:solidFill>
                                    <a:latin typeface="Cambria Math"/>
                                  </a:rPr>
                                  <m:t>𝑨</m:t>
                                </m:r>
                                <m:r>
                                  <a:rPr lang="en-US" sz="2400" b="1" i="1">
                                    <a:solidFill>
                                      <a:srgbClr val="0070C0"/>
                                    </a:solidFill>
                                    <a:latin typeface="Cambria Math"/>
                                  </a:rPr>
                                  <m:t>𝟏</m:t>
                                </m:r>
                              </m:sub>
                            </m:sSub>
                          </m:sub>
                          <m:sup>
                            <m:sSub>
                              <m:sSubPr>
                                <m:ctrlPr>
                                  <a:rPr lang="en-US" sz="2400" b="1" i="1">
                                    <a:solidFill>
                                      <a:srgbClr val="0070C0"/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sz="2400" b="1" i="1">
                                    <a:solidFill>
                                      <a:srgbClr val="0070C0"/>
                                    </a:solidFill>
                                    <a:latin typeface="Cambria Math"/>
                                  </a:rPr>
                                  <m:t>𝑿</m:t>
                                </m:r>
                              </m:e>
                              <m:sub>
                                <m:r>
                                  <a:rPr lang="en-US" sz="2400" b="1" i="1">
                                    <a:solidFill>
                                      <a:srgbClr val="0070C0"/>
                                    </a:solidFill>
                                    <a:latin typeface="Cambria Math"/>
                                  </a:rPr>
                                  <m:t>𝑨</m:t>
                                </m:r>
                                <m:r>
                                  <a:rPr lang="en-US" sz="2400" b="1" i="1" smtClean="0">
                                    <a:solidFill>
                                      <a:srgbClr val="0070C0"/>
                                    </a:solidFill>
                                    <a:latin typeface="Cambria Math" panose="02040503050406030204" pitchFamily="18" charset="0"/>
                                  </a:rPr>
                                  <m:t>𝟐</m:t>
                                </m:r>
                              </m:sub>
                            </m:sSub>
                          </m:sup>
                          <m:e>
                            <m:f>
                              <m:fPr>
                                <m:ctrlPr>
                                  <a:rPr lang="en-US" sz="2400" b="1" i="1">
                                    <a:solidFill>
                                      <a:srgbClr val="0070C0"/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fPr>
                              <m:num>
                                <m:sSub>
                                  <m:sSubPr>
                                    <m:ctrlPr>
                                      <a:rPr lang="en-US" sz="2400" b="1" i="1">
                                        <a:solidFill>
                                          <a:srgbClr val="0070C0"/>
                                        </a:solidFill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sz="2400" b="1" i="1">
                                        <a:solidFill>
                                          <a:srgbClr val="0070C0"/>
                                        </a:solidFill>
                                        <a:latin typeface="Cambria Math"/>
                                      </a:rPr>
                                      <m:t>𝒅𝑿</m:t>
                                    </m:r>
                                  </m:e>
                                  <m:sub>
                                    <m:r>
                                      <a:rPr lang="en-US" sz="2400" b="1" i="1">
                                        <a:solidFill>
                                          <a:srgbClr val="0070C0"/>
                                        </a:solidFill>
                                        <a:latin typeface="Cambria Math"/>
                                      </a:rPr>
                                      <m:t>𝑨</m:t>
                                    </m:r>
                                  </m:sub>
                                </m:sSub>
                              </m:num>
                              <m:den>
                                <m:sSub>
                                  <m:sSubPr>
                                    <m:ctrlPr>
                                      <a:rPr lang="en-US" sz="2400" b="1" i="1">
                                        <a:solidFill>
                                          <a:srgbClr val="0070C0"/>
                                        </a:solidFill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sz="2400" b="1" i="1">
                                        <a:solidFill>
                                          <a:srgbClr val="0070C0"/>
                                        </a:solidFill>
                                        <a:latin typeface="Cambria Math"/>
                                      </a:rPr>
                                      <m:t>−</m:t>
                                    </m:r>
                                    <m:r>
                                      <a:rPr lang="en-US" sz="2400" b="1" i="1">
                                        <a:solidFill>
                                          <a:srgbClr val="0070C0"/>
                                        </a:solidFill>
                                        <a:latin typeface="Cambria Math"/>
                                      </a:rPr>
                                      <m:t>𝒓</m:t>
                                    </m:r>
                                  </m:e>
                                  <m:sub>
                                    <m:r>
                                      <a:rPr lang="en-US" sz="2400" b="1" i="1">
                                        <a:solidFill>
                                          <a:srgbClr val="0070C0"/>
                                        </a:solidFill>
                                        <a:latin typeface="Cambria Math"/>
                                      </a:rPr>
                                      <m:t>𝑨</m:t>
                                    </m:r>
                                  </m:sub>
                                </m:sSub>
                              </m:den>
                            </m:f>
                          </m:e>
                        </m:nary>
                      </m:e>
                    </m:nary>
                  </m:oMath>
                </a14:m>
                <a:r>
                  <a:rPr lang="en-US" sz="2400" b="1" dirty="0">
                    <a:solidFill>
                      <a:srgbClr val="0070C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                                                 </a:t>
                </a:r>
              </a:p>
              <a:p>
                <a:pPr marL="0" indent="0" algn="just">
                  <a:lnSpc>
                    <a:spcPct val="150000"/>
                  </a:lnSpc>
                  <a:buNone/>
                </a:pP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It is immaterial whether you place two plug-flow reactors in series or have one continuous plug-flow reactor; the total reactor volume required to achieve the same conversion is identical.</a:t>
                </a:r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55A35318-13BF-4D7E-D55A-4F924C564657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228600" y="731837"/>
                <a:ext cx="11353800" cy="5394328"/>
              </a:xfrm>
              <a:blipFill>
                <a:blip r:embed="rId2"/>
                <a:stretch>
                  <a:fillRect l="-859" t="-904" r="-806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98F430A-BA2A-3A57-EF01-8A3EEA387F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B44EC-D1D5-489E-90E0-E768BB02DA9D}" type="slidenum">
              <a:rPr lang="en-US" smtClean="0"/>
              <a:t>16</a:t>
            </a:fld>
            <a:endParaRPr lang="en-US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427DC9AF-812B-36C8-2F2C-F0402BABC17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6762" y="4124365"/>
            <a:ext cx="6430272" cy="1705213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440A290D-0441-74D3-9E52-893F2133C0F4}"/>
              </a:ext>
            </a:extLst>
          </p:cNvPr>
          <p:cNvSpPr txBox="1"/>
          <p:nvPr/>
        </p:nvSpPr>
        <p:spPr>
          <a:xfrm>
            <a:off x="450573" y="5766965"/>
            <a:ext cx="691432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Figure 9.3. 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Two PFRs in series</a:t>
            </a:r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7D3B0DA6-BCD0-927F-24CB-50202B524E1A}"/>
              </a:ext>
            </a:extLst>
          </p:cNvPr>
          <p:cNvCxnSpPr>
            <a:cxnSpLocks/>
          </p:cNvCxnSpPr>
          <p:nvPr/>
        </p:nvCxnSpPr>
        <p:spPr>
          <a:xfrm>
            <a:off x="-46383" y="731836"/>
            <a:ext cx="12284765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9F2DBD3D-C85B-6B73-BD96-41165A623B14}"/>
              </a:ext>
            </a:extLst>
          </p:cNvPr>
          <p:cNvCxnSpPr>
            <a:cxnSpLocks/>
          </p:cNvCxnSpPr>
          <p:nvPr/>
        </p:nvCxnSpPr>
        <p:spPr>
          <a:xfrm>
            <a:off x="-1" y="6331115"/>
            <a:ext cx="12192000" cy="1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10" name="Slide Number Placeholder 5">
            <a:extLst>
              <a:ext uri="{FF2B5EF4-FFF2-40B4-BE49-F238E27FC236}">
                <a16:creationId xmlns:a16="http://schemas.microsoft.com/office/drawing/2014/main" id="{5D1F2E9A-2F72-CE44-9B54-82F781A80481}"/>
              </a:ext>
            </a:extLst>
          </p:cNvPr>
          <p:cNvSpPr txBox="1">
            <a:spLocks/>
          </p:cNvSpPr>
          <p:nvPr/>
        </p:nvSpPr>
        <p:spPr>
          <a:xfrm>
            <a:off x="1623392" y="6307886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fld id="{919B44EC-D1D5-489E-90E0-E768BB02DA9D}" type="slidenum">
              <a:rPr lang="en-US" b="1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pPr>
                <a:defRPr/>
              </a:pPr>
              <a:t>16</a:t>
            </a:fld>
            <a:endParaRPr lang="en-US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2057140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E722ECD-1B44-5A31-23C6-9ACB995228E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457198"/>
          </a:xfrm>
        </p:spPr>
        <p:txBody>
          <a:bodyPr>
            <a:normAutofit fontScale="90000"/>
          </a:bodyPr>
          <a:lstStyle/>
          <a:p>
            <a:pPr algn="l"/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Cont’d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0DE9D58-5DD1-7083-58E5-9A67B6F98BC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B44EC-D1D5-489E-90E0-E768BB02DA9D}" type="slidenum">
              <a:rPr lang="en-US" smtClean="0"/>
              <a:t>17</a:t>
            </a:fld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29B9E2C-3FE5-B7F5-DE29-24534FDE892F}"/>
              </a:ext>
            </a:extLst>
          </p:cNvPr>
          <p:cNvSpPr txBox="1"/>
          <p:nvPr/>
        </p:nvSpPr>
        <p:spPr>
          <a:xfrm>
            <a:off x="450573" y="5781972"/>
            <a:ext cx="691432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Figure 9.4. 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Two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PFRs in series Levenspiel plot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EB56A244-DD88-BE87-00F6-739F2B6185F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27991" y="731837"/>
            <a:ext cx="11254409" cy="4784380"/>
          </a:xfrm>
        </p:spPr>
        <p:txBody>
          <a:bodyPr/>
          <a:lstStyle/>
          <a:p>
            <a:pPr marL="0" indent="0">
              <a:buNone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Levenspiel plot of  equation (9.11)  is depicted in 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Figure 9.4 </a:t>
            </a:r>
            <a:r>
              <a:rPr lang="en-US" sz="24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(Fogler, 2015, pg. 52).</a:t>
            </a:r>
          </a:p>
          <a:p>
            <a:pPr marL="0" indent="0">
              <a:buNone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overall conversion of two PFRs in series is the same as one PFR with the same total volume.</a:t>
            </a:r>
          </a:p>
          <a:p>
            <a:pPr marL="0" indent="0">
              <a:buNone/>
            </a:pPr>
            <a:endParaRPr lang="en-US" sz="2400" b="1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US" dirty="0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32F22183-3194-FF56-5D38-33C667BF56B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20687" y="2010814"/>
            <a:ext cx="4575313" cy="3733293"/>
          </a:xfrm>
          <a:prstGeom prst="rect">
            <a:avLst/>
          </a:prstGeom>
        </p:spPr>
      </p:pic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93028B94-70BF-92BD-DE11-F76CF036D0C6}"/>
              </a:ext>
            </a:extLst>
          </p:cNvPr>
          <p:cNvCxnSpPr>
            <a:cxnSpLocks/>
          </p:cNvCxnSpPr>
          <p:nvPr/>
        </p:nvCxnSpPr>
        <p:spPr>
          <a:xfrm>
            <a:off x="-46383" y="731836"/>
            <a:ext cx="12284765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9F00CA2F-3C6C-0C2D-0FAE-C41E7C58B8ED}"/>
              </a:ext>
            </a:extLst>
          </p:cNvPr>
          <p:cNvCxnSpPr>
            <a:cxnSpLocks/>
          </p:cNvCxnSpPr>
          <p:nvPr/>
        </p:nvCxnSpPr>
        <p:spPr>
          <a:xfrm>
            <a:off x="0" y="6272712"/>
            <a:ext cx="12192000" cy="1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13" name="Slide Number Placeholder 5">
            <a:extLst>
              <a:ext uri="{FF2B5EF4-FFF2-40B4-BE49-F238E27FC236}">
                <a16:creationId xmlns:a16="http://schemas.microsoft.com/office/drawing/2014/main" id="{343F5822-8FF5-9176-07FD-D1FB271E7298}"/>
              </a:ext>
            </a:extLst>
          </p:cNvPr>
          <p:cNvSpPr txBox="1">
            <a:spLocks/>
          </p:cNvSpPr>
          <p:nvPr/>
        </p:nvSpPr>
        <p:spPr>
          <a:xfrm>
            <a:off x="1623392" y="6307886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fld id="{919B44EC-D1D5-489E-90E0-E768BB02DA9D}" type="slidenum">
              <a:rPr lang="en-US" b="1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pPr>
                <a:defRPr/>
              </a:pPr>
              <a:t>17</a:t>
            </a:fld>
            <a:endParaRPr lang="en-US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9045680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167E58D-F9F0-DCA3-E4E5-2691360C5CF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599" y="115704"/>
            <a:ext cx="10972800" cy="457198"/>
          </a:xfrm>
        </p:spPr>
        <p:txBody>
          <a:bodyPr>
            <a:normAutofit fontScale="90000"/>
          </a:bodyPr>
          <a:lstStyle/>
          <a:p>
            <a:pPr algn="l"/>
            <a:r>
              <a:rPr lang="en-US" sz="32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Activity 9.1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FB807CE-0748-F92B-E51A-6BB741C859E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28600" y="572902"/>
            <a:ext cx="11738113" cy="5553263"/>
          </a:xfrm>
        </p:spPr>
        <p:txBody>
          <a:bodyPr>
            <a:normAutofit/>
          </a:bodyPr>
          <a:lstStyle/>
          <a:p>
            <a:pPr marL="0" indent="0" algn="just">
              <a:lnSpc>
                <a:spcPct val="150000"/>
              </a:lnSpc>
              <a:buNone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reactant </a:t>
            </a:r>
            <a:r>
              <a:rPr lang="en-US" sz="23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en-US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is converted to product </a:t>
            </a:r>
            <a:r>
              <a:rPr lang="en-US" sz="23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</a:t>
            </a:r>
            <a:r>
              <a:rPr lang="en-US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using two plug flow reactors connected in series. The reactant inlet mole flow rate in the first reactor is 4 mol/min. The conversion of the reactant is 40 % in the first reactor,  and the overall conversion of both reactors connected in series is reached to 80%. The reaction rate and conversion data are given </a:t>
            </a:r>
            <a:r>
              <a:rPr lang="en-US" sz="23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Table 9.1. </a:t>
            </a:r>
            <a:r>
              <a:rPr lang="en-US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Based on the given data, determine the volumes of the first reactor, the second reactor, and the  two reactors together.</a:t>
            </a:r>
          </a:p>
          <a:p>
            <a:pPr marL="0" indent="0">
              <a:buNone/>
            </a:pPr>
            <a:r>
              <a:rPr lang="en-US" sz="23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Table 9.1  </a:t>
            </a:r>
            <a:r>
              <a:rPr lang="en-US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Reaction rate and conversion data for </a:t>
            </a:r>
            <a:r>
              <a:rPr lang="en-US" sz="23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activity 9.1</a:t>
            </a:r>
            <a:r>
              <a:rPr lang="en-US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339ED2C-1D82-0D13-6C21-B354F0E378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B44EC-D1D5-489E-90E0-E768BB02DA9D}" type="slidenum">
              <a:rPr lang="en-US" smtClean="0"/>
              <a:t>18</a:t>
            </a:fld>
            <a:endParaRPr lang="en-US"/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61838954-8181-1303-B785-288268DB3291}"/>
              </a:ext>
            </a:extLst>
          </p:cNvPr>
          <p:cNvCxnSpPr>
            <a:cxnSpLocks/>
          </p:cNvCxnSpPr>
          <p:nvPr/>
        </p:nvCxnSpPr>
        <p:spPr>
          <a:xfrm>
            <a:off x="-46384" y="572902"/>
            <a:ext cx="12284765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4F35D47F-2AAF-E8E6-1634-D2769131D77D}"/>
              </a:ext>
            </a:extLst>
          </p:cNvPr>
          <p:cNvCxnSpPr>
            <a:cxnSpLocks/>
          </p:cNvCxnSpPr>
          <p:nvPr/>
        </p:nvCxnSpPr>
        <p:spPr>
          <a:xfrm>
            <a:off x="0" y="6217023"/>
            <a:ext cx="12192000" cy="1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036FF95B-F7E8-1B58-9D96-F30FB329C2D0}"/>
              </a:ext>
            </a:extLst>
          </p:cNvPr>
          <p:cNvSpPr txBox="1">
            <a:spLocks/>
          </p:cNvSpPr>
          <p:nvPr/>
        </p:nvSpPr>
        <p:spPr>
          <a:xfrm>
            <a:off x="1623392" y="6307886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fld id="{919B44EC-D1D5-489E-90E0-E768BB02DA9D}" type="slidenum">
              <a:rPr lang="en-US" b="1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pPr>
                <a:defRPr/>
              </a:pPr>
              <a:t>18</a:t>
            </a:fld>
            <a:endParaRPr lang="en-US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2374EAC7-5FDE-4601-A882-99C4DF95F6B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38002453"/>
              </p:ext>
            </p:extLst>
          </p:nvPr>
        </p:nvGraphicFramePr>
        <p:xfrm>
          <a:off x="453887" y="3908729"/>
          <a:ext cx="10972801" cy="721297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2422794">
                  <a:extLst>
                    <a:ext uri="{9D8B030D-6E8A-4147-A177-3AD203B41FA5}">
                      <a16:colId xmlns:a16="http://schemas.microsoft.com/office/drawing/2014/main" val="2446798229"/>
                    </a:ext>
                  </a:extLst>
                </a:gridCol>
                <a:gridCol w="1268456">
                  <a:extLst>
                    <a:ext uri="{9D8B030D-6E8A-4147-A177-3AD203B41FA5}">
                      <a16:colId xmlns:a16="http://schemas.microsoft.com/office/drawing/2014/main" val="3514801695"/>
                    </a:ext>
                  </a:extLst>
                </a:gridCol>
                <a:gridCol w="1476939">
                  <a:extLst>
                    <a:ext uri="{9D8B030D-6E8A-4147-A177-3AD203B41FA5}">
                      <a16:colId xmlns:a16="http://schemas.microsoft.com/office/drawing/2014/main" val="12914963"/>
                    </a:ext>
                  </a:extLst>
                </a:gridCol>
                <a:gridCol w="1268456">
                  <a:extLst>
                    <a:ext uri="{9D8B030D-6E8A-4147-A177-3AD203B41FA5}">
                      <a16:colId xmlns:a16="http://schemas.microsoft.com/office/drawing/2014/main" val="1277344573"/>
                    </a:ext>
                  </a:extLst>
                </a:gridCol>
                <a:gridCol w="1057778">
                  <a:extLst>
                    <a:ext uri="{9D8B030D-6E8A-4147-A177-3AD203B41FA5}">
                      <a16:colId xmlns:a16="http://schemas.microsoft.com/office/drawing/2014/main" val="3439212303"/>
                    </a:ext>
                  </a:extLst>
                </a:gridCol>
                <a:gridCol w="1160922">
                  <a:extLst>
                    <a:ext uri="{9D8B030D-6E8A-4147-A177-3AD203B41FA5}">
                      <a16:colId xmlns:a16="http://schemas.microsoft.com/office/drawing/2014/main" val="2257434546"/>
                    </a:ext>
                  </a:extLst>
                </a:gridCol>
                <a:gridCol w="1373795">
                  <a:extLst>
                    <a:ext uri="{9D8B030D-6E8A-4147-A177-3AD203B41FA5}">
                      <a16:colId xmlns:a16="http://schemas.microsoft.com/office/drawing/2014/main" val="4211708775"/>
                    </a:ext>
                  </a:extLst>
                </a:gridCol>
                <a:gridCol w="943661">
                  <a:extLst>
                    <a:ext uri="{9D8B030D-6E8A-4147-A177-3AD203B41FA5}">
                      <a16:colId xmlns:a16="http://schemas.microsoft.com/office/drawing/2014/main" val="1443247165"/>
                    </a:ext>
                  </a:extLst>
                </a:gridCol>
              </a:tblGrid>
              <a:tr h="301384"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00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2300" kern="1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X</a:t>
                      </a:r>
                      <a:r>
                        <a:rPr lang="en-US" sz="2300" kern="100" baseline="-25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</a:t>
                      </a:r>
                      <a:endParaRPr lang="en-US" sz="2300" kern="1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00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2300" kern="1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en-US" sz="2300" kern="1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00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2300" kern="1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0.1</a:t>
                      </a:r>
                      <a:endParaRPr lang="en-US" sz="2300" kern="1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00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2300" kern="1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0.2</a:t>
                      </a:r>
                      <a:endParaRPr lang="en-US" sz="23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00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2300" kern="1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0.4</a:t>
                      </a:r>
                      <a:endParaRPr lang="en-US" sz="23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00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2300" kern="1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0.6</a:t>
                      </a:r>
                      <a:endParaRPr lang="en-US" sz="23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00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2300" kern="1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0.7</a:t>
                      </a:r>
                      <a:endParaRPr lang="en-US" sz="23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00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2300" kern="1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0.8</a:t>
                      </a:r>
                      <a:endParaRPr lang="en-US" sz="23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027428606"/>
                  </a:ext>
                </a:extLst>
              </a:tr>
              <a:tr h="245047"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00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2300" kern="1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r>
                        <a:rPr lang="en-US" sz="2300" kern="1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r</a:t>
                      </a:r>
                      <a:r>
                        <a:rPr lang="en-US" sz="2300" kern="100" baseline="-250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</a:t>
                      </a:r>
                      <a:r>
                        <a:rPr lang="en-US" sz="2300" kern="1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(mol/L. min) </a:t>
                      </a:r>
                      <a:endParaRPr lang="en-US" sz="2300" kern="1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2300" kern="1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0.045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2300" kern="1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0.037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2300" kern="1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0.031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2300" kern="1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0.019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2300" kern="1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0.012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2300" kern="1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0.008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2300" kern="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0.005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428360142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24379070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7D3D7DA-CA19-7869-3AB2-AC606EFC08A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9599273-4494-BD75-092D-2211176D1D7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599" y="115704"/>
            <a:ext cx="10972800" cy="457198"/>
          </a:xfrm>
        </p:spPr>
        <p:txBody>
          <a:bodyPr>
            <a:normAutofit fontScale="90000"/>
          </a:bodyPr>
          <a:lstStyle/>
          <a:p>
            <a:pPr algn="l"/>
            <a:r>
              <a:rPr lang="en-US" sz="32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Cont’d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FC32B90-6A3A-D7CA-F10B-723AA6190CD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7809" y="572902"/>
            <a:ext cx="11360426" cy="5553263"/>
          </a:xfrm>
        </p:spPr>
        <p:txBody>
          <a:bodyPr>
            <a:normAutofit/>
          </a:bodyPr>
          <a:lstStyle/>
          <a:p>
            <a:pPr marL="0" indent="0" algn="just">
              <a:lnSpc>
                <a:spcPct val="150000"/>
              </a:lnSpc>
              <a:buNone/>
            </a:pP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Given: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A------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&gt; P, Two PFRs in series, 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F</a:t>
            </a:r>
            <a:r>
              <a:rPr lang="en-US" sz="2400" baseline="-25000" dirty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Ao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= 4 mol/min,  conversion for first reactor, X</a:t>
            </a:r>
            <a:r>
              <a:rPr lang="en-US" sz="2400" baseline="-25000" dirty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A1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= 0.4; overall conversion, X</a:t>
            </a:r>
            <a:r>
              <a:rPr lang="en-US" sz="2400" baseline="-25000" dirty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= 0.8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reaction rate and conversion data are given </a:t>
            </a:r>
            <a:r>
              <a:rPr lang="en-US" sz="23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Table 9.1. 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Solution:</a:t>
            </a:r>
          </a:p>
          <a:p>
            <a:pPr marL="0" indent="0" algn="just">
              <a:buNone/>
            </a:pPr>
            <a:r>
              <a:rPr lang="en-US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Plot X</a:t>
            </a:r>
            <a:r>
              <a:rPr lang="en-US" sz="23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en-US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vs 1/-</a:t>
            </a:r>
            <a:r>
              <a:rPr lang="en-US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</a:t>
            </a:r>
            <a:r>
              <a:rPr lang="en-US" sz="2300" baseline="-25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en-US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 convert the reaction rate data to 1/-</a:t>
            </a:r>
            <a:r>
              <a:rPr lang="en-US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</a:t>
            </a:r>
            <a:r>
              <a:rPr lang="en-US" sz="2300" baseline="-25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en-US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as shown in Table 9.2.</a:t>
            </a:r>
          </a:p>
          <a:p>
            <a:pPr marL="0" indent="0">
              <a:buNone/>
            </a:pPr>
            <a:r>
              <a:rPr lang="en-US" sz="23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Table 9.2   </a:t>
            </a:r>
            <a:r>
              <a:rPr lang="en-US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1/-</a:t>
            </a:r>
            <a:r>
              <a:rPr lang="en-US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</a:t>
            </a:r>
            <a:r>
              <a:rPr lang="en-US" sz="2300" baseline="-25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en-US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and X</a:t>
            </a:r>
            <a:r>
              <a:rPr lang="en-US" sz="23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en-US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data for activity 9.1.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FD2E788-DC50-2F98-31EB-8DC3D6AA3F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B44EC-D1D5-489E-90E0-E768BB02DA9D}" type="slidenum">
              <a:rPr lang="en-US" smtClean="0"/>
              <a:t>19</a:t>
            </a:fld>
            <a:endParaRPr lang="en-US"/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C89F7E93-4853-F4CD-6D6C-DBB5B7421F78}"/>
              </a:ext>
            </a:extLst>
          </p:cNvPr>
          <p:cNvCxnSpPr>
            <a:cxnSpLocks/>
          </p:cNvCxnSpPr>
          <p:nvPr/>
        </p:nvCxnSpPr>
        <p:spPr>
          <a:xfrm>
            <a:off x="-46384" y="572902"/>
            <a:ext cx="12284765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4ACF7EC5-2FBE-1254-C3CA-1D67B1ACB540}"/>
              </a:ext>
            </a:extLst>
          </p:cNvPr>
          <p:cNvCxnSpPr>
            <a:cxnSpLocks/>
          </p:cNvCxnSpPr>
          <p:nvPr/>
        </p:nvCxnSpPr>
        <p:spPr>
          <a:xfrm>
            <a:off x="0" y="6217023"/>
            <a:ext cx="12192000" cy="1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BC3A5F2E-2DDB-EEA4-0608-9B35EE27C0D2}"/>
              </a:ext>
            </a:extLst>
          </p:cNvPr>
          <p:cNvSpPr txBox="1">
            <a:spLocks/>
          </p:cNvSpPr>
          <p:nvPr/>
        </p:nvSpPr>
        <p:spPr>
          <a:xfrm>
            <a:off x="1623392" y="6307886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fld id="{919B44EC-D1D5-489E-90E0-E768BB02DA9D}" type="slidenum">
              <a:rPr lang="en-US" b="1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pPr>
                <a:defRPr/>
              </a:pPr>
              <a:t>19</a:t>
            </a:fld>
            <a:endParaRPr lang="en-US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6803A295-8E67-A23D-D33C-7FCDC4CEDD8A}"/>
              </a:ext>
            </a:extLst>
          </p:cNvPr>
          <p:cNvGraphicFramePr>
            <a:graphicFrameLocks noGrp="1"/>
          </p:cNvGraphicFramePr>
          <p:nvPr/>
        </p:nvGraphicFramePr>
        <p:xfrm>
          <a:off x="357809" y="3945835"/>
          <a:ext cx="10972801" cy="721297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2422794">
                  <a:extLst>
                    <a:ext uri="{9D8B030D-6E8A-4147-A177-3AD203B41FA5}">
                      <a16:colId xmlns:a16="http://schemas.microsoft.com/office/drawing/2014/main" val="2446798229"/>
                    </a:ext>
                  </a:extLst>
                </a:gridCol>
                <a:gridCol w="1268456">
                  <a:extLst>
                    <a:ext uri="{9D8B030D-6E8A-4147-A177-3AD203B41FA5}">
                      <a16:colId xmlns:a16="http://schemas.microsoft.com/office/drawing/2014/main" val="3514801695"/>
                    </a:ext>
                  </a:extLst>
                </a:gridCol>
                <a:gridCol w="1476939">
                  <a:extLst>
                    <a:ext uri="{9D8B030D-6E8A-4147-A177-3AD203B41FA5}">
                      <a16:colId xmlns:a16="http://schemas.microsoft.com/office/drawing/2014/main" val="12914963"/>
                    </a:ext>
                  </a:extLst>
                </a:gridCol>
                <a:gridCol w="1268456">
                  <a:extLst>
                    <a:ext uri="{9D8B030D-6E8A-4147-A177-3AD203B41FA5}">
                      <a16:colId xmlns:a16="http://schemas.microsoft.com/office/drawing/2014/main" val="1277344573"/>
                    </a:ext>
                  </a:extLst>
                </a:gridCol>
                <a:gridCol w="1057778">
                  <a:extLst>
                    <a:ext uri="{9D8B030D-6E8A-4147-A177-3AD203B41FA5}">
                      <a16:colId xmlns:a16="http://schemas.microsoft.com/office/drawing/2014/main" val="3439212303"/>
                    </a:ext>
                  </a:extLst>
                </a:gridCol>
                <a:gridCol w="1160922">
                  <a:extLst>
                    <a:ext uri="{9D8B030D-6E8A-4147-A177-3AD203B41FA5}">
                      <a16:colId xmlns:a16="http://schemas.microsoft.com/office/drawing/2014/main" val="2257434546"/>
                    </a:ext>
                  </a:extLst>
                </a:gridCol>
                <a:gridCol w="1373795">
                  <a:extLst>
                    <a:ext uri="{9D8B030D-6E8A-4147-A177-3AD203B41FA5}">
                      <a16:colId xmlns:a16="http://schemas.microsoft.com/office/drawing/2014/main" val="4211708775"/>
                    </a:ext>
                  </a:extLst>
                </a:gridCol>
                <a:gridCol w="943661">
                  <a:extLst>
                    <a:ext uri="{9D8B030D-6E8A-4147-A177-3AD203B41FA5}">
                      <a16:colId xmlns:a16="http://schemas.microsoft.com/office/drawing/2014/main" val="1443247165"/>
                    </a:ext>
                  </a:extLst>
                </a:gridCol>
              </a:tblGrid>
              <a:tr h="245047"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00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2300" kern="1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X</a:t>
                      </a:r>
                      <a:r>
                        <a:rPr lang="en-US" sz="2300" kern="100" baseline="-25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</a:t>
                      </a:r>
                      <a:endParaRPr lang="en-US" sz="2300" kern="1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00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2300" kern="1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en-US" sz="2300" kern="1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00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2300" kern="1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0.1</a:t>
                      </a:r>
                      <a:endParaRPr lang="en-US" sz="2300" kern="1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00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2300" kern="1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0.2</a:t>
                      </a:r>
                      <a:endParaRPr lang="en-US" sz="23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00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2300" kern="1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0.4</a:t>
                      </a:r>
                      <a:endParaRPr lang="en-US" sz="23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00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2300" kern="1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0.6</a:t>
                      </a:r>
                      <a:endParaRPr lang="en-US" sz="2300" kern="1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00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2300" kern="1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0.7</a:t>
                      </a:r>
                      <a:endParaRPr lang="en-US" sz="23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00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2300" kern="1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0.8</a:t>
                      </a:r>
                      <a:endParaRPr lang="en-US" sz="23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027428606"/>
                  </a:ext>
                </a:extLst>
              </a:tr>
              <a:tr h="245047"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00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2300" kern="1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1/-</a:t>
                      </a:r>
                      <a:r>
                        <a:rPr lang="en-US" sz="2300" kern="1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r</a:t>
                      </a:r>
                      <a:r>
                        <a:rPr lang="en-US" sz="2300" kern="100" baseline="-250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</a:t>
                      </a:r>
                      <a:r>
                        <a:rPr lang="en-US" sz="2300" kern="100" baseline="-25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300" kern="1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(L. min/ mol) </a:t>
                      </a:r>
                      <a:endParaRPr lang="en-US" sz="2300" kern="1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2300" kern="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22.2</a:t>
                      </a:r>
                      <a:endParaRPr lang="en-US" sz="2300" kern="1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2300" kern="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27</a:t>
                      </a:r>
                      <a:endParaRPr lang="en-US" sz="2300" kern="1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2300" kern="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32.3</a:t>
                      </a:r>
                      <a:endParaRPr lang="en-US" sz="2300" kern="1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2300" kern="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52.6</a:t>
                      </a:r>
                      <a:endParaRPr lang="en-US" sz="2300" kern="1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2300" kern="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83.3</a:t>
                      </a:r>
                      <a:endParaRPr lang="en-US" sz="2300" kern="1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2300" kern="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125</a:t>
                      </a:r>
                      <a:endParaRPr lang="en-US" sz="2300" kern="1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2300" kern="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200</a:t>
                      </a:r>
                      <a:endParaRPr lang="en-US" sz="2300" kern="1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428360142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14180331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876ACB1-D8FF-31FB-03CE-CDFE4AF1936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9A1A93-4F13-68F0-DDA9-B912881F5A8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599" y="115704"/>
            <a:ext cx="10972800" cy="457198"/>
          </a:xfrm>
        </p:spPr>
        <p:txBody>
          <a:bodyPr>
            <a:normAutofit fontScale="90000"/>
          </a:bodyPr>
          <a:lstStyle/>
          <a:p>
            <a:pPr algn="l"/>
            <a:r>
              <a:rPr lang="en-US" sz="32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Cont’d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80A21C5B-448C-15B6-B850-E08ED9F69D40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357809" y="572902"/>
                <a:ext cx="11360426" cy="5553263"/>
              </a:xfrm>
            </p:spPr>
            <p:txBody>
              <a:bodyPr>
                <a:normAutofit/>
              </a:bodyPr>
              <a:lstStyle/>
              <a:p>
                <a:pPr marL="0" indent="0" algn="just">
                  <a:buNone/>
                </a:pPr>
                <a:r>
                  <a:rPr lang="en-US" sz="23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For the first reactor, the volume of PFR is given by:</a:t>
                </a:r>
              </a:p>
              <a:p>
                <a:pPr marL="0" indent="0" algn="just">
                  <a:buNone/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en-US" sz="2000" b="1" i="1" smtClean="0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000" b="1" i="1" smtClean="0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</a:rPr>
                          <m:t>𝑽</m:t>
                        </m:r>
                      </m:e>
                      <m:sub>
                        <m:r>
                          <a:rPr lang="en-US" sz="2000" b="1" i="1" smtClean="0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</a:rPr>
                          <m:t>𝟏</m:t>
                        </m:r>
                      </m:sub>
                    </m:sSub>
                    <m:r>
                      <a:rPr lang="en-US" sz="2000" b="1" i="1">
                        <a:solidFill>
                          <a:srgbClr val="0070C0"/>
                        </a:solidFill>
                        <a:latin typeface="Cambria Math"/>
                      </a:rPr>
                      <m:t>=</m:t>
                    </m:r>
                    <m:sSub>
                      <m:sSubPr>
                        <m:ctrlPr>
                          <a:rPr lang="en-US" sz="2000" b="1" i="1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000" b="1" i="1">
                            <a:solidFill>
                              <a:srgbClr val="0070C0"/>
                            </a:solidFill>
                            <a:latin typeface="Cambria Math"/>
                          </a:rPr>
                          <m:t>𝑭</m:t>
                        </m:r>
                      </m:e>
                      <m:sub>
                        <m:r>
                          <a:rPr lang="en-US" sz="2000" b="1" i="1">
                            <a:solidFill>
                              <a:srgbClr val="0070C0"/>
                            </a:solidFill>
                            <a:latin typeface="Cambria Math"/>
                          </a:rPr>
                          <m:t>𝑨</m:t>
                        </m:r>
                        <m:r>
                          <a:rPr lang="en-US" sz="2000" b="1" i="1">
                            <a:solidFill>
                              <a:srgbClr val="0070C0"/>
                            </a:solidFill>
                            <a:latin typeface="Cambria Math"/>
                          </a:rPr>
                          <m:t>𝟎</m:t>
                        </m:r>
                      </m:sub>
                    </m:sSub>
                    <m:nary>
                      <m:naryPr>
                        <m:limLoc m:val="undOvr"/>
                        <m:ctrlPr>
                          <a:rPr lang="en-US" sz="2000" b="1" i="1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</a:rPr>
                        </m:ctrlPr>
                      </m:naryPr>
                      <m:sub>
                        <m:r>
                          <a:rPr lang="en-US" sz="2000" b="1" i="1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</a:rPr>
                          <m:t>𝟎</m:t>
                        </m:r>
                      </m:sub>
                      <m:sup>
                        <m:sSub>
                          <m:sSubPr>
                            <m:ctrlPr>
                              <a:rPr lang="en-US" sz="2000" b="1" i="1">
                                <a:solidFill>
                                  <a:srgbClr val="0070C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000" b="1" i="1">
                                <a:solidFill>
                                  <a:srgbClr val="0070C0"/>
                                </a:solidFill>
                                <a:latin typeface="Cambria Math"/>
                              </a:rPr>
                              <m:t>𝑿</m:t>
                            </m:r>
                          </m:e>
                          <m:sub>
                            <m:r>
                              <a:rPr lang="en-US" sz="2000" b="1" i="1">
                                <a:solidFill>
                                  <a:srgbClr val="0070C0"/>
                                </a:solidFill>
                                <a:latin typeface="Cambria Math"/>
                              </a:rPr>
                              <m:t>𝑨</m:t>
                            </m:r>
                            <m:r>
                              <a:rPr lang="en-US" sz="2000" b="1" i="1">
                                <a:solidFill>
                                  <a:srgbClr val="0070C0"/>
                                </a:solidFill>
                                <a:latin typeface="Cambria Math" panose="02040503050406030204" pitchFamily="18" charset="0"/>
                              </a:rPr>
                              <m:t>𝟏</m:t>
                            </m:r>
                          </m:sub>
                        </m:sSub>
                      </m:sup>
                      <m:e>
                        <m:f>
                          <m:fPr>
                            <m:ctrlPr>
                              <a:rPr lang="en-US" sz="2000" b="1" i="1">
                                <a:solidFill>
                                  <a:srgbClr val="0070C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sSub>
                              <m:sSubPr>
                                <m:ctrlPr>
                                  <a:rPr lang="en-US" sz="2000" b="1" i="1">
                                    <a:solidFill>
                                      <a:srgbClr val="0070C0"/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sz="2000" b="1" i="1">
                                    <a:solidFill>
                                      <a:srgbClr val="0070C0"/>
                                    </a:solidFill>
                                    <a:latin typeface="Cambria Math"/>
                                  </a:rPr>
                                  <m:t>𝒅𝑿</m:t>
                                </m:r>
                              </m:e>
                              <m:sub>
                                <m:r>
                                  <a:rPr lang="en-US" sz="2000" b="1" i="1">
                                    <a:solidFill>
                                      <a:srgbClr val="0070C0"/>
                                    </a:solidFill>
                                    <a:latin typeface="Cambria Math"/>
                                  </a:rPr>
                                  <m:t>𝑨</m:t>
                                </m:r>
                              </m:sub>
                            </m:sSub>
                          </m:num>
                          <m:den>
                            <m:sSub>
                              <m:sSubPr>
                                <m:ctrlPr>
                                  <a:rPr lang="en-US" sz="2000" b="1" i="1">
                                    <a:solidFill>
                                      <a:srgbClr val="0070C0"/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sz="2000" b="1" i="1">
                                    <a:solidFill>
                                      <a:srgbClr val="0070C0"/>
                                    </a:solidFill>
                                    <a:latin typeface="Cambria Math"/>
                                  </a:rPr>
                                  <m:t>−</m:t>
                                </m:r>
                                <m:r>
                                  <a:rPr lang="en-US" sz="2000" b="1" i="1">
                                    <a:solidFill>
                                      <a:srgbClr val="0070C0"/>
                                    </a:solidFill>
                                    <a:latin typeface="Cambria Math"/>
                                  </a:rPr>
                                  <m:t>𝒓</m:t>
                                </m:r>
                              </m:e>
                              <m:sub>
                                <m:r>
                                  <a:rPr lang="en-US" sz="2000" b="1" i="1">
                                    <a:solidFill>
                                      <a:srgbClr val="0070C0"/>
                                    </a:solidFill>
                                    <a:latin typeface="Cambria Math"/>
                                  </a:rPr>
                                  <m:t>𝑨</m:t>
                                </m:r>
                              </m:sub>
                            </m:sSub>
                          </m:den>
                        </m:f>
                      </m:e>
                    </m:nary>
                  </m:oMath>
                </a14:m>
                <a:r>
                  <a:rPr lang="en-US" sz="2000" b="1" dirty="0">
                    <a:solidFill>
                      <a:srgbClr val="0070C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</a:t>
                </a:r>
              </a:p>
              <a:p>
                <a:pPr marL="0" indent="0" algn="just">
                  <a:buNone/>
                </a:pPr>
                <a:r>
                  <a:rPr lang="en-US" sz="2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The plot  of X</a:t>
                </a:r>
                <a:r>
                  <a:rPr lang="en-US" sz="2000" baseline="-25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A1</a:t>
                </a:r>
                <a:r>
                  <a:rPr lang="en-US" sz="2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vs. 1/-</a:t>
                </a:r>
                <a:r>
                  <a:rPr lang="en-US" sz="20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r</a:t>
                </a:r>
                <a:r>
                  <a:rPr lang="en-US" sz="2000" baseline="-250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A</a:t>
                </a:r>
                <a:r>
                  <a:rPr lang="en-US" sz="2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data to find the area under the curve is given in </a:t>
                </a:r>
                <a:r>
                  <a:rPr lang="en-US" sz="20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Figure 9.5.</a:t>
                </a:r>
              </a:p>
              <a:p>
                <a:pPr marL="0" indent="0" algn="just">
                  <a:lnSpc>
                    <a:spcPct val="150000"/>
                  </a:lnSpc>
                  <a:buNone/>
                </a:pPr>
                <a:r>
                  <a:rPr lang="en-US" sz="2000" b="1" dirty="0">
                    <a:solidFill>
                      <a:srgbClr val="0070C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                                            </a:t>
                </a:r>
              </a:p>
              <a:p>
                <a:pPr marL="0" indent="0" algn="just">
                  <a:lnSpc>
                    <a:spcPct val="150000"/>
                  </a:lnSpc>
                  <a:buNone/>
                </a:pPr>
                <a:endParaRPr lang="en-US" sz="2300" b="1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80A21C5B-448C-15B6-B850-E08ED9F69D40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357809" y="572902"/>
                <a:ext cx="11360426" cy="5553263"/>
              </a:xfrm>
              <a:blipFill>
                <a:blip r:embed="rId2"/>
                <a:stretch>
                  <a:fillRect l="-805" t="-988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A1104A8-A9E0-76DC-A915-AC4E8F373F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B44EC-D1D5-489E-90E0-E768BB02DA9D}" type="slidenum">
              <a:rPr lang="en-US" smtClean="0"/>
              <a:t>20</a:t>
            </a:fld>
            <a:endParaRPr lang="en-US"/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1AD823C1-E849-6097-9ADB-5381E78CE733}"/>
              </a:ext>
            </a:extLst>
          </p:cNvPr>
          <p:cNvCxnSpPr>
            <a:cxnSpLocks/>
          </p:cNvCxnSpPr>
          <p:nvPr/>
        </p:nvCxnSpPr>
        <p:spPr>
          <a:xfrm>
            <a:off x="-46384" y="572902"/>
            <a:ext cx="12284765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33D824FD-64F7-69B8-B042-151C252528E3}"/>
              </a:ext>
            </a:extLst>
          </p:cNvPr>
          <p:cNvCxnSpPr>
            <a:cxnSpLocks/>
          </p:cNvCxnSpPr>
          <p:nvPr/>
        </p:nvCxnSpPr>
        <p:spPr>
          <a:xfrm>
            <a:off x="0" y="6217023"/>
            <a:ext cx="12192000" cy="1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03471C54-A978-86D3-BFB6-39A537A168DC}"/>
              </a:ext>
            </a:extLst>
          </p:cNvPr>
          <p:cNvSpPr txBox="1">
            <a:spLocks/>
          </p:cNvSpPr>
          <p:nvPr/>
        </p:nvSpPr>
        <p:spPr>
          <a:xfrm>
            <a:off x="1623392" y="6307886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fld id="{919B44EC-D1D5-489E-90E0-E768BB02DA9D}" type="slidenum">
              <a:rPr lang="en-US" b="1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pPr>
                <a:defRPr/>
              </a:pPr>
              <a:t>20</a:t>
            </a:fld>
            <a:endParaRPr lang="en-US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8C65CB5-C0F9-8B8D-799E-22F2E43B95E4}"/>
              </a:ext>
            </a:extLst>
          </p:cNvPr>
          <p:cNvSpPr txBox="1"/>
          <p:nvPr/>
        </p:nvSpPr>
        <p:spPr>
          <a:xfrm>
            <a:off x="473765" y="5686523"/>
            <a:ext cx="691432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Figure 9.5. 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Levenspiel plot of X</a:t>
            </a:r>
            <a:r>
              <a:rPr lang="en-US" sz="20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A1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vs 1/-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</a:t>
            </a:r>
            <a:r>
              <a:rPr lang="en-US" sz="2000" baseline="-25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for the first PFR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CF6B1128-B664-86BF-8A0F-BD3343279677}"/>
              </a:ext>
            </a:extLst>
          </p:cNvPr>
          <p:cNvSpPr txBox="1"/>
          <p:nvPr/>
        </p:nvSpPr>
        <p:spPr>
          <a:xfrm>
            <a:off x="5559853" y="2237362"/>
            <a:ext cx="495128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V</a:t>
            </a:r>
            <a:r>
              <a:rPr lang="en-US" sz="24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= F</a:t>
            </a:r>
            <a:r>
              <a:rPr lang="en-US" sz="24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Ao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* Area = 4*13.9= </a:t>
            </a:r>
            <a:r>
              <a:rPr lang="en-US" sz="24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55.6 L</a:t>
            </a: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C51EEBCD-1020-6CF6-F643-C6A6E85DE3BD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6068" t="8272" r="11260" b="4802"/>
          <a:stretch>
            <a:fillRect/>
          </a:stretch>
        </p:blipFill>
        <p:spPr>
          <a:xfrm>
            <a:off x="731514" y="2072476"/>
            <a:ext cx="4328072" cy="34747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679440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AC5E071-F6AF-744D-98F5-A94E1BBBFCA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58FF8BA-81B6-1C58-1CA7-D36E141EF3A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599" y="115704"/>
            <a:ext cx="10972800" cy="457198"/>
          </a:xfrm>
        </p:spPr>
        <p:txBody>
          <a:bodyPr>
            <a:normAutofit fontScale="90000"/>
          </a:bodyPr>
          <a:lstStyle/>
          <a:p>
            <a:pPr algn="l"/>
            <a:r>
              <a:rPr lang="en-US" sz="32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Cont’d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5EF24B71-8FEC-D8BE-1336-E4F29854477B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357809" y="572902"/>
                <a:ext cx="11360426" cy="5553263"/>
              </a:xfrm>
            </p:spPr>
            <p:txBody>
              <a:bodyPr>
                <a:normAutofit/>
              </a:bodyPr>
              <a:lstStyle/>
              <a:p>
                <a:pPr marL="0" indent="0" algn="just">
                  <a:buNone/>
                </a:pPr>
                <a:r>
                  <a:rPr lang="en-US" sz="23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For the second reactor,  the volume of PFR is given by:</a:t>
                </a:r>
              </a:p>
              <a:p>
                <a:pPr marL="0" indent="0" algn="just">
                  <a:buNone/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en-US" sz="2000" b="1" i="1" smtClean="0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000" b="1" i="1" smtClean="0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</a:rPr>
                          <m:t>𝑽</m:t>
                        </m:r>
                      </m:e>
                      <m:sub>
                        <m:r>
                          <a:rPr lang="en-US" sz="2000" b="1" i="1" smtClean="0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</a:rPr>
                          <m:t>𝟐</m:t>
                        </m:r>
                      </m:sub>
                    </m:sSub>
                    <m:r>
                      <a:rPr lang="en-US" sz="2000" b="1" i="1">
                        <a:solidFill>
                          <a:srgbClr val="0070C0"/>
                        </a:solidFill>
                        <a:latin typeface="Cambria Math"/>
                      </a:rPr>
                      <m:t>=</m:t>
                    </m:r>
                    <m:sSub>
                      <m:sSubPr>
                        <m:ctrlPr>
                          <a:rPr lang="en-US" sz="2000" b="1" i="1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000" b="1" i="1">
                            <a:solidFill>
                              <a:srgbClr val="0070C0"/>
                            </a:solidFill>
                            <a:latin typeface="Cambria Math"/>
                          </a:rPr>
                          <m:t>𝑭</m:t>
                        </m:r>
                      </m:e>
                      <m:sub>
                        <m:r>
                          <a:rPr lang="en-US" sz="2000" b="1" i="1">
                            <a:solidFill>
                              <a:srgbClr val="0070C0"/>
                            </a:solidFill>
                            <a:latin typeface="Cambria Math"/>
                          </a:rPr>
                          <m:t>𝑨</m:t>
                        </m:r>
                        <m:r>
                          <a:rPr lang="en-US" sz="2000" b="1" i="1">
                            <a:solidFill>
                              <a:srgbClr val="0070C0"/>
                            </a:solidFill>
                            <a:latin typeface="Cambria Math"/>
                          </a:rPr>
                          <m:t>𝟎</m:t>
                        </m:r>
                      </m:sub>
                    </m:sSub>
                    <m:nary>
                      <m:naryPr>
                        <m:limLoc m:val="undOvr"/>
                        <m:ctrlPr>
                          <a:rPr lang="en-US" sz="2000" b="1" i="1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</a:rPr>
                        </m:ctrlPr>
                      </m:naryPr>
                      <m:sub>
                        <m:sSub>
                          <m:sSubPr>
                            <m:ctrlPr>
                              <a:rPr lang="en-US" sz="2000" b="1" i="1">
                                <a:solidFill>
                                  <a:srgbClr val="0070C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000" b="1" i="1">
                                <a:solidFill>
                                  <a:srgbClr val="0070C0"/>
                                </a:solidFill>
                                <a:latin typeface="Cambria Math"/>
                              </a:rPr>
                              <m:t>𝑿</m:t>
                            </m:r>
                          </m:e>
                          <m:sub>
                            <m:r>
                              <a:rPr lang="en-US" sz="2000" b="1" i="1">
                                <a:solidFill>
                                  <a:srgbClr val="0070C0"/>
                                </a:solidFill>
                                <a:latin typeface="Cambria Math"/>
                              </a:rPr>
                              <m:t>𝑨</m:t>
                            </m:r>
                            <m:r>
                              <a:rPr lang="en-US" sz="2000" b="1" i="1">
                                <a:solidFill>
                                  <a:srgbClr val="0070C0"/>
                                </a:solidFill>
                                <a:latin typeface="Cambria Math" panose="02040503050406030204" pitchFamily="18" charset="0"/>
                              </a:rPr>
                              <m:t>𝟏</m:t>
                            </m:r>
                          </m:sub>
                        </m:sSub>
                      </m:sub>
                      <m:sup>
                        <m:sSub>
                          <m:sSubPr>
                            <m:ctrlPr>
                              <a:rPr lang="en-US" sz="2000" b="1" i="1">
                                <a:solidFill>
                                  <a:srgbClr val="0070C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000" b="1" i="1">
                                <a:solidFill>
                                  <a:srgbClr val="0070C0"/>
                                </a:solidFill>
                                <a:latin typeface="Cambria Math"/>
                              </a:rPr>
                              <m:t>𝑿</m:t>
                            </m:r>
                          </m:e>
                          <m:sub>
                            <m:r>
                              <a:rPr lang="en-US" sz="2000" b="1" i="1">
                                <a:solidFill>
                                  <a:srgbClr val="0070C0"/>
                                </a:solidFill>
                                <a:latin typeface="Cambria Math"/>
                              </a:rPr>
                              <m:t>𝑨</m:t>
                            </m:r>
                            <m:r>
                              <a:rPr lang="en-US" sz="2000" b="1" i="1" smtClean="0">
                                <a:solidFill>
                                  <a:srgbClr val="0070C0"/>
                                </a:solidFill>
                                <a:latin typeface="Cambria Math" panose="02040503050406030204" pitchFamily="18" charset="0"/>
                              </a:rPr>
                              <m:t>𝟐</m:t>
                            </m:r>
                          </m:sub>
                        </m:sSub>
                      </m:sup>
                      <m:e>
                        <m:f>
                          <m:fPr>
                            <m:ctrlPr>
                              <a:rPr lang="en-US" sz="2000" b="1" i="1">
                                <a:solidFill>
                                  <a:srgbClr val="0070C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sSub>
                              <m:sSubPr>
                                <m:ctrlPr>
                                  <a:rPr lang="en-US" sz="2000" b="1" i="1">
                                    <a:solidFill>
                                      <a:srgbClr val="0070C0"/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sz="2000" b="1" i="1">
                                    <a:solidFill>
                                      <a:srgbClr val="0070C0"/>
                                    </a:solidFill>
                                    <a:latin typeface="Cambria Math"/>
                                  </a:rPr>
                                  <m:t>𝒅𝑿</m:t>
                                </m:r>
                              </m:e>
                              <m:sub>
                                <m:r>
                                  <a:rPr lang="en-US" sz="2000" b="1" i="1">
                                    <a:solidFill>
                                      <a:srgbClr val="0070C0"/>
                                    </a:solidFill>
                                    <a:latin typeface="Cambria Math"/>
                                  </a:rPr>
                                  <m:t>𝑨</m:t>
                                </m:r>
                              </m:sub>
                            </m:sSub>
                          </m:num>
                          <m:den>
                            <m:sSub>
                              <m:sSubPr>
                                <m:ctrlPr>
                                  <a:rPr lang="en-US" sz="2000" b="1" i="1">
                                    <a:solidFill>
                                      <a:srgbClr val="0070C0"/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sz="2000" b="1" i="1">
                                    <a:solidFill>
                                      <a:srgbClr val="0070C0"/>
                                    </a:solidFill>
                                    <a:latin typeface="Cambria Math"/>
                                  </a:rPr>
                                  <m:t>−</m:t>
                                </m:r>
                                <m:r>
                                  <a:rPr lang="en-US" sz="2000" b="1" i="1">
                                    <a:solidFill>
                                      <a:srgbClr val="0070C0"/>
                                    </a:solidFill>
                                    <a:latin typeface="Cambria Math"/>
                                  </a:rPr>
                                  <m:t>𝒓</m:t>
                                </m:r>
                              </m:e>
                              <m:sub>
                                <m:r>
                                  <a:rPr lang="en-US" sz="2000" b="1" i="1">
                                    <a:solidFill>
                                      <a:srgbClr val="0070C0"/>
                                    </a:solidFill>
                                    <a:latin typeface="Cambria Math"/>
                                  </a:rPr>
                                  <m:t>𝑨</m:t>
                                </m:r>
                              </m:sub>
                            </m:sSub>
                          </m:den>
                        </m:f>
                      </m:e>
                    </m:nary>
                  </m:oMath>
                </a14:m>
                <a:r>
                  <a:rPr lang="en-US" sz="2000" b="1" dirty="0">
                    <a:solidFill>
                      <a:srgbClr val="0070C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</a:t>
                </a:r>
              </a:p>
              <a:p>
                <a:pPr marL="0" indent="0" algn="just">
                  <a:buNone/>
                </a:pPr>
                <a:r>
                  <a:rPr lang="en-US" sz="2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The plot  of X</a:t>
                </a:r>
                <a:r>
                  <a:rPr lang="en-US" sz="2000" baseline="-25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A2</a:t>
                </a:r>
                <a:r>
                  <a:rPr lang="en-US" sz="2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vs. 1/-</a:t>
                </a:r>
                <a:r>
                  <a:rPr lang="en-US" sz="20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r</a:t>
                </a:r>
                <a:r>
                  <a:rPr lang="en-US" sz="2000" baseline="-250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A</a:t>
                </a:r>
                <a:r>
                  <a:rPr lang="en-US" sz="2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data to find the area under the curve is given in </a:t>
                </a:r>
                <a:r>
                  <a:rPr lang="en-US" sz="20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Figure 9.6.</a:t>
                </a:r>
              </a:p>
              <a:p>
                <a:pPr marL="0" indent="0" algn="just">
                  <a:lnSpc>
                    <a:spcPct val="150000"/>
                  </a:lnSpc>
                  <a:buNone/>
                </a:pPr>
                <a:r>
                  <a:rPr lang="en-US" sz="2000" b="1" dirty="0">
                    <a:solidFill>
                      <a:srgbClr val="0070C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                                            </a:t>
                </a:r>
              </a:p>
              <a:p>
                <a:pPr marL="0" indent="0" algn="just">
                  <a:lnSpc>
                    <a:spcPct val="150000"/>
                  </a:lnSpc>
                  <a:buNone/>
                </a:pPr>
                <a:endParaRPr lang="en-US" sz="2300" b="1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5EF24B71-8FEC-D8BE-1336-E4F29854477B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357809" y="572902"/>
                <a:ext cx="11360426" cy="5553263"/>
              </a:xfrm>
              <a:blipFill>
                <a:blip r:embed="rId2"/>
                <a:stretch>
                  <a:fillRect l="-805" t="-988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CBEDFC1-E982-CEF8-E989-F7A1FE685D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B44EC-D1D5-489E-90E0-E768BB02DA9D}" type="slidenum">
              <a:rPr lang="en-US" smtClean="0"/>
              <a:t>21</a:t>
            </a:fld>
            <a:endParaRPr lang="en-US"/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14ACD1F9-76D7-8707-4927-F592487D9308}"/>
              </a:ext>
            </a:extLst>
          </p:cNvPr>
          <p:cNvCxnSpPr>
            <a:cxnSpLocks/>
          </p:cNvCxnSpPr>
          <p:nvPr/>
        </p:nvCxnSpPr>
        <p:spPr>
          <a:xfrm>
            <a:off x="-46384" y="572902"/>
            <a:ext cx="12284765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D2FDD937-EFCF-B164-2D35-8E457DA586C3}"/>
              </a:ext>
            </a:extLst>
          </p:cNvPr>
          <p:cNvCxnSpPr>
            <a:cxnSpLocks/>
          </p:cNvCxnSpPr>
          <p:nvPr/>
        </p:nvCxnSpPr>
        <p:spPr>
          <a:xfrm>
            <a:off x="0" y="6217023"/>
            <a:ext cx="12192000" cy="1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C9EA1499-128A-9F09-49F4-D47DA1FD5A44}"/>
              </a:ext>
            </a:extLst>
          </p:cNvPr>
          <p:cNvSpPr txBox="1">
            <a:spLocks/>
          </p:cNvSpPr>
          <p:nvPr/>
        </p:nvSpPr>
        <p:spPr>
          <a:xfrm>
            <a:off x="1623392" y="6307886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fld id="{919B44EC-D1D5-489E-90E0-E768BB02DA9D}" type="slidenum">
              <a:rPr lang="en-US" b="1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pPr>
                <a:defRPr/>
              </a:pPr>
              <a:t>21</a:t>
            </a:fld>
            <a:endParaRPr lang="en-US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F2CFED52-5295-7879-E0EC-30CE49EF3FA5}"/>
              </a:ext>
            </a:extLst>
          </p:cNvPr>
          <p:cNvSpPr txBox="1"/>
          <p:nvPr/>
        </p:nvSpPr>
        <p:spPr>
          <a:xfrm>
            <a:off x="473765" y="5686523"/>
            <a:ext cx="691432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Figure 9.6. 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Levenspiel plot of X</a:t>
            </a:r>
            <a:r>
              <a:rPr lang="en-US" sz="20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A2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vs 1/-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</a:t>
            </a:r>
            <a:r>
              <a:rPr lang="en-US" sz="2000" baseline="-25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for the second PFR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99E2EAB7-3AD8-7710-8FF2-A8B589AC8B4B}"/>
              </a:ext>
            </a:extLst>
          </p:cNvPr>
          <p:cNvSpPr txBox="1"/>
          <p:nvPr/>
        </p:nvSpPr>
        <p:spPr>
          <a:xfrm>
            <a:off x="5559853" y="2237362"/>
            <a:ext cx="495128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V</a:t>
            </a:r>
            <a:r>
              <a:rPr lang="en-US" sz="24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= F</a:t>
            </a:r>
            <a:r>
              <a:rPr lang="en-US" sz="24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Ao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* Area = 4*40.3= </a:t>
            </a:r>
            <a:r>
              <a:rPr lang="en-US" sz="24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161.2L</a:t>
            </a: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A828C95B-A7D6-57CA-F674-A5D8FA560358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5808" t="6758" r="11305" b="4602"/>
          <a:stretch>
            <a:fillRect/>
          </a:stretch>
        </p:blipFill>
        <p:spPr>
          <a:xfrm>
            <a:off x="834757" y="2080831"/>
            <a:ext cx="4367419" cy="35661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9018472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3581708-95FA-2E62-8DA2-36AAE6CC735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9559C6B-B13E-B81F-4C42-6EC56A33AA4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599" y="115704"/>
            <a:ext cx="10972800" cy="457198"/>
          </a:xfrm>
        </p:spPr>
        <p:txBody>
          <a:bodyPr>
            <a:normAutofit fontScale="90000"/>
          </a:bodyPr>
          <a:lstStyle/>
          <a:p>
            <a:pPr algn="l"/>
            <a:r>
              <a:rPr lang="en-US" sz="32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Cont’d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4A98CC13-B888-CE22-EF2D-C32681911787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357809" y="572902"/>
                <a:ext cx="11360426" cy="5553263"/>
              </a:xfrm>
            </p:spPr>
            <p:txBody>
              <a:bodyPr>
                <a:normAutofit/>
              </a:bodyPr>
              <a:lstStyle/>
              <a:p>
                <a:pPr marL="0" indent="0" algn="just">
                  <a:buNone/>
                </a:pPr>
                <a:r>
                  <a:rPr lang="en-US" sz="23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For two PFRs in series , the total volume is given by:</a:t>
                </a:r>
              </a:p>
              <a:p>
                <a:pPr marL="0" indent="0" algn="just">
                  <a:buNone/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en-US" sz="2000" b="1" i="1" smtClean="0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000" b="1" i="1" smtClean="0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</a:rPr>
                          <m:t>𝑽</m:t>
                        </m:r>
                        <m:r>
                          <a:rPr lang="en-US" sz="2000" b="1" i="1" smtClean="0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</a:rPr>
                          <m:t>=</m:t>
                        </m:r>
                        <m:sSub>
                          <m:sSubPr>
                            <m:ctrlPr>
                              <a:rPr lang="en-US" sz="2000" b="1" i="1" smtClean="0">
                                <a:solidFill>
                                  <a:srgbClr val="0070C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000" b="1" i="1" smtClean="0">
                                <a:solidFill>
                                  <a:srgbClr val="0070C0"/>
                                </a:solidFill>
                                <a:latin typeface="Cambria Math" panose="02040503050406030204" pitchFamily="18" charset="0"/>
                              </a:rPr>
                              <m:t>𝑽</m:t>
                            </m:r>
                          </m:e>
                          <m:sub>
                            <m:r>
                              <a:rPr lang="en-US" sz="2000" b="1" i="1" smtClean="0">
                                <a:solidFill>
                                  <a:srgbClr val="0070C0"/>
                                </a:solidFill>
                                <a:latin typeface="Cambria Math" panose="02040503050406030204" pitchFamily="18" charset="0"/>
                              </a:rPr>
                              <m:t>𝟏</m:t>
                            </m:r>
                          </m:sub>
                        </m:sSub>
                        <m:r>
                          <a:rPr lang="en-US" sz="2000" b="1" i="1" smtClean="0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</a:rPr>
                          <m:t>+</m:t>
                        </m:r>
                        <m:r>
                          <a:rPr lang="en-US" sz="2000" b="1" i="1" smtClean="0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</a:rPr>
                          <m:t>𝑽</m:t>
                        </m:r>
                      </m:e>
                      <m:sub>
                        <m:r>
                          <a:rPr lang="en-US" sz="2000" b="1" i="1" smtClean="0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</a:rPr>
                          <m:t>𝟐</m:t>
                        </m:r>
                      </m:sub>
                    </m:sSub>
                    <m:r>
                      <a:rPr lang="en-US" sz="2000" b="1" i="1">
                        <a:solidFill>
                          <a:srgbClr val="0070C0"/>
                        </a:solidFill>
                        <a:latin typeface="Cambria Math"/>
                      </a:rPr>
                      <m:t>=</m:t>
                    </m:r>
                    <m:sSub>
                      <m:sSubPr>
                        <m:ctrlPr>
                          <a:rPr lang="en-US" sz="2000" b="1" i="1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000" b="1" i="1">
                            <a:solidFill>
                              <a:srgbClr val="0070C0"/>
                            </a:solidFill>
                            <a:latin typeface="Cambria Math"/>
                          </a:rPr>
                          <m:t>𝑭</m:t>
                        </m:r>
                      </m:e>
                      <m:sub>
                        <m:r>
                          <a:rPr lang="en-US" sz="2000" b="1" i="1">
                            <a:solidFill>
                              <a:srgbClr val="0070C0"/>
                            </a:solidFill>
                            <a:latin typeface="Cambria Math"/>
                          </a:rPr>
                          <m:t>𝑨</m:t>
                        </m:r>
                        <m:r>
                          <a:rPr lang="en-US" sz="2000" b="1" i="1">
                            <a:solidFill>
                              <a:srgbClr val="0070C0"/>
                            </a:solidFill>
                            <a:latin typeface="Cambria Math"/>
                          </a:rPr>
                          <m:t>𝟎</m:t>
                        </m:r>
                      </m:sub>
                    </m:sSub>
                    <m:nary>
                      <m:naryPr>
                        <m:limLoc m:val="undOvr"/>
                        <m:ctrlPr>
                          <a:rPr lang="en-US" sz="2000" b="1" i="1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</a:rPr>
                        </m:ctrlPr>
                      </m:naryPr>
                      <m:sub>
                        <m:r>
                          <a:rPr lang="en-US" sz="2000" b="1" i="1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</a:rPr>
                          <m:t>𝟎</m:t>
                        </m:r>
                      </m:sub>
                      <m:sup>
                        <m:sSub>
                          <m:sSubPr>
                            <m:ctrlPr>
                              <a:rPr lang="en-US" sz="2000" b="1" i="1">
                                <a:solidFill>
                                  <a:srgbClr val="0070C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000" b="1" i="1">
                                <a:solidFill>
                                  <a:srgbClr val="0070C0"/>
                                </a:solidFill>
                                <a:latin typeface="Cambria Math"/>
                              </a:rPr>
                              <m:t>𝑿</m:t>
                            </m:r>
                          </m:e>
                          <m:sub>
                            <m:r>
                              <a:rPr lang="en-US" sz="2000" b="1" i="1">
                                <a:solidFill>
                                  <a:srgbClr val="0070C0"/>
                                </a:solidFill>
                                <a:latin typeface="Cambria Math"/>
                              </a:rPr>
                              <m:t>𝑨</m:t>
                            </m:r>
                            <m:r>
                              <a:rPr lang="en-US" sz="2000" b="1" i="1">
                                <a:solidFill>
                                  <a:srgbClr val="0070C0"/>
                                </a:solidFill>
                                <a:latin typeface="Cambria Math" panose="02040503050406030204" pitchFamily="18" charset="0"/>
                              </a:rPr>
                              <m:t>𝟏</m:t>
                            </m:r>
                          </m:sub>
                        </m:sSub>
                      </m:sup>
                      <m:e>
                        <m:f>
                          <m:fPr>
                            <m:ctrlPr>
                              <a:rPr lang="en-US" sz="2000" b="1" i="1">
                                <a:solidFill>
                                  <a:srgbClr val="0070C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sSub>
                              <m:sSubPr>
                                <m:ctrlPr>
                                  <a:rPr lang="en-US" sz="2000" b="1" i="1">
                                    <a:solidFill>
                                      <a:srgbClr val="0070C0"/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sz="2000" b="1" i="1">
                                    <a:solidFill>
                                      <a:srgbClr val="0070C0"/>
                                    </a:solidFill>
                                    <a:latin typeface="Cambria Math"/>
                                  </a:rPr>
                                  <m:t>𝒅𝑿</m:t>
                                </m:r>
                              </m:e>
                              <m:sub>
                                <m:r>
                                  <a:rPr lang="en-US" sz="2000" b="1" i="1">
                                    <a:solidFill>
                                      <a:srgbClr val="0070C0"/>
                                    </a:solidFill>
                                    <a:latin typeface="Cambria Math"/>
                                  </a:rPr>
                                  <m:t>𝑨</m:t>
                                </m:r>
                              </m:sub>
                            </m:sSub>
                          </m:num>
                          <m:den>
                            <m:sSub>
                              <m:sSubPr>
                                <m:ctrlPr>
                                  <a:rPr lang="en-US" sz="2000" b="1" i="1">
                                    <a:solidFill>
                                      <a:srgbClr val="0070C0"/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sz="2000" b="1" i="1">
                                    <a:solidFill>
                                      <a:srgbClr val="0070C0"/>
                                    </a:solidFill>
                                    <a:latin typeface="Cambria Math"/>
                                  </a:rPr>
                                  <m:t>−</m:t>
                                </m:r>
                                <m:r>
                                  <a:rPr lang="en-US" sz="2000" b="1" i="1">
                                    <a:solidFill>
                                      <a:srgbClr val="0070C0"/>
                                    </a:solidFill>
                                    <a:latin typeface="Cambria Math"/>
                                  </a:rPr>
                                  <m:t>𝒓</m:t>
                                </m:r>
                              </m:e>
                              <m:sub>
                                <m:r>
                                  <a:rPr lang="en-US" sz="2000" b="1" i="1">
                                    <a:solidFill>
                                      <a:srgbClr val="0070C0"/>
                                    </a:solidFill>
                                    <a:latin typeface="Cambria Math"/>
                                  </a:rPr>
                                  <m:t>𝑨</m:t>
                                </m:r>
                              </m:sub>
                            </m:sSub>
                          </m:den>
                        </m:f>
                        <m:r>
                          <a:rPr lang="en-US" sz="2000" b="1" i="1">
                            <a:solidFill>
                              <a:srgbClr val="0070C0"/>
                            </a:solidFill>
                            <a:latin typeface="Cambria Math"/>
                          </a:rPr>
                          <m:t>+</m:t>
                        </m:r>
                        <m:sSub>
                          <m:sSubPr>
                            <m:ctrlPr>
                              <a:rPr lang="en-US" sz="2000" b="1" i="1">
                                <a:solidFill>
                                  <a:srgbClr val="0070C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000" b="1" i="1">
                                <a:solidFill>
                                  <a:srgbClr val="0070C0"/>
                                </a:solidFill>
                                <a:latin typeface="Cambria Math"/>
                              </a:rPr>
                              <m:t>𝑭</m:t>
                            </m:r>
                          </m:e>
                          <m:sub>
                            <m:r>
                              <a:rPr lang="en-US" sz="2000" b="1" i="1">
                                <a:solidFill>
                                  <a:srgbClr val="0070C0"/>
                                </a:solidFill>
                                <a:latin typeface="Cambria Math"/>
                              </a:rPr>
                              <m:t>𝑨</m:t>
                            </m:r>
                            <m:r>
                              <a:rPr lang="en-US" sz="2000" b="1" i="1">
                                <a:solidFill>
                                  <a:srgbClr val="0070C0"/>
                                </a:solidFill>
                                <a:latin typeface="Cambria Math"/>
                              </a:rPr>
                              <m:t>𝟎</m:t>
                            </m:r>
                          </m:sub>
                        </m:sSub>
                        <m:nary>
                          <m:naryPr>
                            <m:limLoc m:val="undOvr"/>
                            <m:ctrlPr>
                              <a:rPr lang="en-US" sz="2000" b="1" i="1">
                                <a:solidFill>
                                  <a:srgbClr val="0070C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naryPr>
                          <m:sub>
                            <m:sSub>
                              <m:sSubPr>
                                <m:ctrlPr>
                                  <a:rPr lang="en-US" sz="2000" b="1" i="1">
                                    <a:solidFill>
                                      <a:srgbClr val="0070C0"/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sz="2000" b="1" i="1">
                                    <a:solidFill>
                                      <a:srgbClr val="0070C0"/>
                                    </a:solidFill>
                                    <a:latin typeface="Cambria Math"/>
                                  </a:rPr>
                                  <m:t>𝑿</m:t>
                                </m:r>
                              </m:e>
                              <m:sub>
                                <m:r>
                                  <a:rPr lang="en-US" sz="2000" b="1" i="1">
                                    <a:solidFill>
                                      <a:srgbClr val="0070C0"/>
                                    </a:solidFill>
                                    <a:latin typeface="Cambria Math"/>
                                  </a:rPr>
                                  <m:t>𝑨</m:t>
                                </m:r>
                                <m:r>
                                  <a:rPr lang="en-US" sz="2000" b="1" i="1">
                                    <a:solidFill>
                                      <a:srgbClr val="0070C0"/>
                                    </a:solidFill>
                                    <a:latin typeface="Cambria Math"/>
                                  </a:rPr>
                                  <m:t>𝟏</m:t>
                                </m:r>
                              </m:sub>
                            </m:sSub>
                          </m:sub>
                          <m:sup>
                            <m:sSub>
                              <m:sSubPr>
                                <m:ctrlPr>
                                  <a:rPr lang="en-US" sz="2000" b="1" i="1">
                                    <a:solidFill>
                                      <a:srgbClr val="0070C0"/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sz="2000" b="1" i="1">
                                    <a:solidFill>
                                      <a:srgbClr val="0070C0"/>
                                    </a:solidFill>
                                    <a:latin typeface="Cambria Math"/>
                                  </a:rPr>
                                  <m:t>𝑿</m:t>
                                </m:r>
                              </m:e>
                              <m:sub>
                                <m:r>
                                  <a:rPr lang="en-US" sz="2000" b="1" i="1">
                                    <a:solidFill>
                                      <a:srgbClr val="0070C0"/>
                                    </a:solidFill>
                                    <a:latin typeface="Cambria Math"/>
                                  </a:rPr>
                                  <m:t>𝑨</m:t>
                                </m:r>
                                <m:r>
                                  <a:rPr lang="en-US" sz="2000" b="1" i="1">
                                    <a:solidFill>
                                      <a:srgbClr val="0070C0"/>
                                    </a:solidFill>
                                    <a:latin typeface="Cambria Math" panose="02040503050406030204" pitchFamily="18" charset="0"/>
                                  </a:rPr>
                                  <m:t>𝟐</m:t>
                                </m:r>
                              </m:sub>
                            </m:sSub>
                          </m:sup>
                          <m:e>
                            <m:f>
                              <m:fPr>
                                <m:ctrlPr>
                                  <a:rPr lang="en-US" sz="2000" b="1" i="1">
                                    <a:solidFill>
                                      <a:srgbClr val="0070C0"/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fPr>
                              <m:num>
                                <m:sSub>
                                  <m:sSubPr>
                                    <m:ctrlPr>
                                      <a:rPr lang="en-US" sz="2000" b="1" i="1">
                                        <a:solidFill>
                                          <a:srgbClr val="0070C0"/>
                                        </a:solidFill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sz="2000" b="1" i="1">
                                        <a:solidFill>
                                          <a:srgbClr val="0070C0"/>
                                        </a:solidFill>
                                        <a:latin typeface="Cambria Math"/>
                                      </a:rPr>
                                      <m:t>𝒅𝑿</m:t>
                                    </m:r>
                                  </m:e>
                                  <m:sub>
                                    <m:r>
                                      <a:rPr lang="en-US" sz="2000" b="1" i="1">
                                        <a:solidFill>
                                          <a:srgbClr val="0070C0"/>
                                        </a:solidFill>
                                        <a:latin typeface="Cambria Math"/>
                                      </a:rPr>
                                      <m:t>𝑨</m:t>
                                    </m:r>
                                  </m:sub>
                                </m:sSub>
                              </m:num>
                              <m:den>
                                <m:sSub>
                                  <m:sSubPr>
                                    <m:ctrlPr>
                                      <a:rPr lang="en-US" sz="2000" b="1" i="1">
                                        <a:solidFill>
                                          <a:srgbClr val="0070C0"/>
                                        </a:solidFill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sz="2000" b="1" i="1">
                                        <a:solidFill>
                                          <a:srgbClr val="0070C0"/>
                                        </a:solidFill>
                                        <a:latin typeface="Cambria Math"/>
                                      </a:rPr>
                                      <m:t>−</m:t>
                                    </m:r>
                                    <m:r>
                                      <a:rPr lang="en-US" sz="2000" b="1" i="1">
                                        <a:solidFill>
                                          <a:srgbClr val="0070C0"/>
                                        </a:solidFill>
                                        <a:latin typeface="Cambria Math"/>
                                      </a:rPr>
                                      <m:t>𝒓</m:t>
                                    </m:r>
                                  </m:e>
                                  <m:sub>
                                    <m:r>
                                      <a:rPr lang="en-US" sz="2000" b="1" i="1">
                                        <a:solidFill>
                                          <a:srgbClr val="0070C0"/>
                                        </a:solidFill>
                                        <a:latin typeface="Cambria Math"/>
                                      </a:rPr>
                                      <m:t>𝑨</m:t>
                                    </m:r>
                                  </m:sub>
                                </m:sSub>
                              </m:den>
                            </m:f>
                          </m:e>
                        </m:nary>
                      </m:e>
                    </m:nary>
                    <m:r>
                      <m:rPr>
                        <m:nor/>
                      </m:rPr>
                      <a:rPr lang="en-US" sz="2000" b="1" i="0" smtClean="0">
                        <a:solidFill>
                          <a:srgbClr val="0070C0"/>
                        </a:solidFill>
                        <a:latin typeface="Cambria Math" panose="02040503050406030204" pitchFamily="18" charset="0"/>
                      </a:rPr>
                      <m:t>=</m:t>
                    </m:r>
                    <m:sSub>
                      <m:sSubPr>
                        <m:ctrlPr>
                          <a:rPr lang="en-US" sz="2000" b="1" i="1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000" b="1" i="1">
                            <a:solidFill>
                              <a:srgbClr val="0070C0"/>
                            </a:solidFill>
                            <a:latin typeface="Cambria Math"/>
                          </a:rPr>
                          <m:t>𝑭</m:t>
                        </m:r>
                      </m:e>
                      <m:sub>
                        <m:r>
                          <a:rPr lang="en-US" sz="2000" b="1" i="1">
                            <a:solidFill>
                              <a:srgbClr val="0070C0"/>
                            </a:solidFill>
                            <a:latin typeface="Cambria Math"/>
                          </a:rPr>
                          <m:t>𝑨</m:t>
                        </m:r>
                        <m:r>
                          <a:rPr lang="en-US" sz="2000" b="1" i="1">
                            <a:solidFill>
                              <a:srgbClr val="0070C0"/>
                            </a:solidFill>
                            <a:latin typeface="Cambria Math"/>
                          </a:rPr>
                          <m:t>𝟎</m:t>
                        </m:r>
                      </m:sub>
                    </m:sSub>
                    <m:nary>
                      <m:naryPr>
                        <m:limLoc m:val="undOvr"/>
                        <m:ctrlPr>
                          <a:rPr lang="en-US" sz="2000" b="1" i="1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</a:rPr>
                        </m:ctrlPr>
                      </m:naryPr>
                      <m:sub>
                        <m:r>
                          <a:rPr lang="en-US" sz="2000" b="1" i="1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</a:rPr>
                          <m:t>𝟎</m:t>
                        </m:r>
                      </m:sub>
                      <m:sup>
                        <m:sSub>
                          <m:sSubPr>
                            <m:ctrlPr>
                              <a:rPr lang="en-US" sz="2000" b="1" i="1">
                                <a:solidFill>
                                  <a:srgbClr val="0070C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000" b="1" i="1">
                                <a:solidFill>
                                  <a:srgbClr val="0070C0"/>
                                </a:solidFill>
                                <a:latin typeface="Cambria Math"/>
                              </a:rPr>
                              <m:t>𝑿</m:t>
                            </m:r>
                          </m:e>
                          <m:sub>
                            <m:r>
                              <a:rPr lang="en-US" sz="2000" b="1" i="1">
                                <a:solidFill>
                                  <a:srgbClr val="0070C0"/>
                                </a:solidFill>
                                <a:latin typeface="Cambria Math"/>
                              </a:rPr>
                              <m:t>𝑨</m:t>
                            </m:r>
                            <m:r>
                              <a:rPr lang="en-US" sz="2000" b="1" i="1">
                                <a:solidFill>
                                  <a:srgbClr val="0070C0"/>
                                </a:solidFill>
                                <a:latin typeface="Cambria Math" panose="02040503050406030204" pitchFamily="18" charset="0"/>
                              </a:rPr>
                              <m:t>𝟐</m:t>
                            </m:r>
                          </m:sub>
                        </m:sSub>
                      </m:sup>
                      <m:e>
                        <m:f>
                          <m:fPr>
                            <m:ctrlPr>
                              <a:rPr lang="en-US" sz="2000" b="1" i="1">
                                <a:solidFill>
                                  <a:srgbClr val="0070C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sSub>
                              <m:sSubPr>
                                <m:ctrlPr>
                                  <a:rPr lang="en-US" sz="2000" b="1" i="1">
                                    <a:solidFill>
                                      <a:srgbClr val="0070C0"/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sz="2000" b="1" i="1">
                                    <a:solidFill>
                                      <a:srgbClr val="0070C0"/>
                                    </a:solidFill>
                                    <a:latin typeface="Cambria Math"/>
                                  </a:rPr>
                                  <m:t>𝒅𝑿</m:t>
                                </m:r>
                              </m:e>
                              <m:sub>
                                <m:r>
                                  <a:rPr lang="en-US" sz="2000" b="1" i="1">
                                    <a:solidFill>
                                      <a:srgbClr val="0070C0"/>
                                    </a:solidFill>
                                    <a:latin typeface="Cambria Math"/>
                                  </a:rPr>
                                  <m:t>𝑨</m:t>
                                </m:r>
                              </m:sub>
                            </m:sSub>
                          </m:num>
                          <m:den>
                            <m:sSub>
                              <m:sSubPr>
                                <m:ctrlPr>
                                  <a:rPr lang="en-US" sz="2000" b="1" i="1">
                                    <a:solidFill>
                                      <a:srgbClr val="0070C0"/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sz="2000" b="1" i="1">
                                    <a:solidFill>
                                      <a:srgbClr val="0070C0"/>
                                    </a:solidFill>
                                    <a:latin typeface="Cambria Math"/>
                                  </a:rPr>
                                  <m:t>−</m:t>
                                </m:r>
                                <m:r>
                                  <a:rPr lang="en-US" sz="2000" b="1" i="1">
                                    <a:solidFill>
                                      <a:srgbClr val="0070C0"/>
                                    </a:solidFill>
                                    <a:latin typeface="Cambria Math"/>
                                  </a:rPr>
                                  <m:t>𝒓</m:t>
                                </m:r>
                              </m:e>
                              <m:sub>
                                <m:r>
                                  <a:rPr lang="en-US" sz="2000" b="1" i="1">
                                    <a:solidFill>
                                      <a:srgbClr val="0070C0"/>
                                    </a:solidFill>
                                    <a:latin typeface="Cambria Math"/>
                                  </a:rPr>
                                  <m:t>𝑨</m:t>
                                </m:r>
                              </m:sub>
                            </m:sSub>
                          </m:den>
                        </m:f>
                      </m:e>
                    </m:nary>
                  </m:oMath>
                </a14:m>
                <a:r>
                  <a:rPr lang="en-US" sz="2000" b="1" dirty="0">
                    <a:solidFill>
                      <a:srgbClr val="0070C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                                                     (9.11)</a:t>
                </a:r>
              </a:p>
              <a:p>
                <a:pPr marL="0" indent="0" algn="just">
                  <a:buNone/>
                </a:pPr>
                <a:r>
                  <a:rPr lang="en-US" sz="2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The plot  of X</a:t>
                </a:r>
                <a:r>
                  <a:rPr lang="en-US" sz="2000" baseline="-25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A</a:t>
                </a:r>
                <a:r>
                  <a:rPr lang="en-US" sz="2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vs. 1/-</a:t>
                </a:r>
                <a:r>
                  <a:rPr lang="en-US" sz="20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r</a:t>
                </a:r>
                <a:r>
                  <a:rPr lang="en-US" sz="2000" baseline="-250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A</a:t>
                </a:r>
                <a:r>
                  <a:rPr lang="en-US" sz="2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data to find the area under the curve is given in </a:t>
                </a:r>
                <a:r>
                  <a:rPr lang="en-US" sz="20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Figure 9.7.</a:t>
                </a:r>
              </a:p>
              <a:p>
                <a:pPr marL="0" indent="0" algn="just">
                  <a:lnSpc>
                    <a:spcPct val="150000"/>
                  </a:lnSpc>
                  <a:buNone/>
                </a:pPr>
                <a:r>
                  <a:rPr lang="en-US" sz="2000" b="1" dirty="0">
                    <a:solidFill>
                      <a:srgbClr val="0070C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                                            </a:t>
                </a:r>
              </a:p>
              <a:p>
                <a:pPr marL="0" indent="0" algn="just">
                  <a:lnSpc>
                    <a:spcPct val="150000"/>
                  </a:lnSpc>
                  <a:buNone/>
                </a:pPr>
                <a:endParaRPr lang="en-US" sz="2300" b="1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4A98CC13-B888-CE22-EF2D-C32681911787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357809" y="572902"/>
                <a:ext cx="11360426" cy="5553263"/>
              </a:xfrm>
              <a:blipFill>
                <a:blip r:embed="rId2"/>
                <a:stretch>
                  <a:fillRect l="-805" t="-988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D93A37C-39D5-4BBD-0EFA-F0B8408B93D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B44EC-D1D5-489E-90E0-E768BB02DA9D}" type="slidenum">
              <a:rPr lang="en-US" smtClean="0"/>
              <a:t>22</a:t>
            </a:fld>
            <a:endParaRPr lang="en-US"/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262D313C-F549-A929-E200-DD7064096519}"/>
              </a:ext>
            </a:extLst>
          </p:cNvPr>
          <p:cNvCxnSpPr>
            <a:cxnSpLocks/>
          </p:cNvCxnSpPr>
          <p:nvPr/>
        </p:nvCxnSpPr>
        <p:spPr>
          <a:xfrm>
            <a:off x="-46384" y="572902"/>
            <a:ext cx="12284765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A72EF467-E28F-DC8F-62D3-173D1F959BC0}"/>
              </a:ext>
            </a:extLst>
          </p:cNvPr>
          <p:cNvCxnSpPr>
            <a:cxnSpLocks/>
          </p:cNvCxnSpPr>
          <p:nvPr/>
        </p:nvCxnSpPr>
        <p:spPr>
          <a:xfrm>
            <a:off x="0" y="6217023"/>
            <a:ext cx="12192000" cy="1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1FDB7205-D885-1B31-B704-00E6F35796CE}"/>
              </a:ext>
            </a:extLst>
          </p:cNvPr>
          <p:cNvSpPr txBox="1">
            <a:spLocks/>
          </p:cNvSpPr>
          <p:nvPr/>
        </p:nvSpPr>
        <p:spPr>
          <a:xfrm>
            <a:off x="1623392" y="6307886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fld id="{919B44EC-D1D5-489E-90E0-E768BB02DA9D}" type="slidenum">
              <a:rPr lang="en-US" b="1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pPr>
                <a:defRPr/>
              </a:pPr>
              <a:t>22</a:t>
            </a:fld>
            <a:endParaRPr lang="en-US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55357E59-EAF3-6507-DC39-11754B90EF71}"/>
              </a:ext>
            </a:extLst>
          </p:cNvPr>
          <p:cNvSpPr txBox="1"/>
          <p:nvPr/>
        </p:nvSpPr>
        <p:spPr>
          <a:xfrm>
            <a:off x="473765" y="5686523"/>
            <a:ext cx="691432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Figure 9.7. 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Levenspiel plot of X</a:t>
            </a:r>
            <a:r>
              <a:rPr lang="en-US" sz="20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vs 1/-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</a:t>
            </a:r>
            <a:r>
              <a:rPr lang="en-US" sz="2000" baseline="-25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for  two PFRs in series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64634AA4-0AF9-8237-6CCF-D6F3E5BE3C27}"/>
              </a:ext>
            </a:extLst>
          </p:cNvPr>
          <p:cNvSpPr txBox="1"/>
          <p:nvPr/>
        </p:nvSpPr>
        <p:spPr>
          <a:xfrm>
            <a:off x="6514010" y="2171966"/>
            <a:ext cx="495128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V= F</a:t>
            </a:r>
            <a:r>
              <a:rPr lang="en-US" sz="24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Ao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* Total area = 4*54.2= </a:t>
            </a:r>
            <a:r>
              <a:rPr lang="en-US" sz="24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216.8 L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6B714805-4C58-567B-9B2A-7546A6F70B67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4845" t="6859" r="10554" b="5064"/>
          <a:stretch>
            <a:fillRect/>
          </a:stretch>
        </p:blipFill>
        <p:spPr>
          <a:xfrm>
            <a:off x="726705" y="1897951"/>
            <a:ext cx="4716152" cy="374904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0B1DD06D-B553-D537-4347-3B270CB51E9A}"/>
              </a:ext>
            </a:extLst>
          </p:cNvPr>
          <p:cNvSpPr txBox="1"/>
          <p:nvPr/>
        </p:nvSpPr>
        <p:spPr>
          <a:xfrm>
            <a:off x="5442858" y="3647661"/>
            <a:ext cx="653962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24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results confirm that the two PFRs in  series with a total volume of V provides the same conversion with a single PFR with a volume of V. </a:t>
            </a:r>
          </a:p>
        </p:txBody>
      </p:sp>
    </p:spTree>
    <p:extLst>
      <p:ext uri="{BB962C8B-B14F-4D97-AF65-F5344CB8AC3E}">
        <p14:creationId xmlns:p14="http://schemas.microsoft.com/office/powerpoint/2010/main" val="706881619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9D55A09-EAC2-C398-AC3A-186CE49D6A4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83D7DB6-74E9-587E-28BF-C351B63C2D3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0573" y="132476"/>
            <a:ext cx="10972800" cy="409575"/>
          </a:xfrm>
        </p:spPr>
        <p:txBody>
          <a:bodyPr>
            <a:noAutofit/>
          </a:bodyPr>
          <a:lstStyle/>
          <a:p>
            <a:pPr algn="l"/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9.3. Design of isothermal PFRs in parallel  arrangement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5F0BDF7-9A63-E7B2-B53E-2CDC92811A5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28600" y="542052"/>
            <a:ext cx="11728174" cy="5584114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9.3.1. PFRs parallel arrangement characteristics </a:t>
            </a:r>
          </a:p>
          <a:p>
            <a:pPr marL="0" indent="0" algn="just">
              <a:buNone/>
            </a:pPr>
            <a:r>
              <a:rPr lang="en-US" sz="2400" dirty="0">
                <a:latin typeface="Times New Roman" panose="02020603050405020304" pitchFamily="18" charset="0"/>
                <a:ea typeface="Tahoma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Parallel arrangements of PFRs are another common configuration in chemical engineering, particularly when dealing with reactions that can be conducted simultaneously to improve overall quantity and productivity.</a:t>
            </a:r>
          </a:p>
          <a:p>
            <a:pPr marL="0" indent="0" algn="just">
              <a:buNone/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effluents from each reactor can be combined after processing.</a:t>
            </a:r>
          </a:p>
          <a:p>
            <a:pPr marL="0" indent="0" algn="just">
              <a:buNone/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Each reactor can be operated independently, allowing for variations in operating conditions (temperature, pressure, residence time) tailored to specific reaction kinetics.</a:t>
            </a:r>
          </a:p>
          <a:p>
            <a:pPr marL="0" indent="0" algn="just">
              <a:buNone/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Each reactor maintains plug flow characteristics, minimizing back-mixing within each unit. </a:t>
            </a:r>
          </a:p>
          <a:p>
            <a:pPr marL="0" indent="0" algn="just">
              <a:buNone/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However, there can be variability in conversion and selectivity depending on the specific conditions in each reactor.</a:t>
            </a:r>
          </a:p>
          <a:p>
            <a:pPr marL="0" indent="0">
              <a:buNone/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Two PFRs  in parallel is shown in 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Figure 9.8 </a:t>
            </a:r>
            <a:r>
              <a:rPr lang="en-US" sz="20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(Fogler, 2015, pg. 705).</a:t>
            </a:r>
          </a:p>
          <a:p>
            <a:pPr marL="0" indent="0">
              <a:buNone/>
            </a:pP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3ADE989-04AD-551F-7D10-5786778F369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19B44EC-D1D5-489E-90E0-E768BB02DA9D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23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38918FF9-2523-36F0-2773-2C682E6FBC36}"/>
              </a:ext>
            </a:extLst>
          </p:cNvPr>
          <p:cNvCxnSpPr>
            <a:cxnSpLocks/>
          </p:cNvCxnSpPr>
          <p:nvPr/>
        </p:nvCxnSpPr>
        <p:spPr>
          <a:xfrm>
            <a:off x="-49696" y="543123"/>
            <a:ext cx="12284765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0CC11F3B-3FAA-7D52-77B0-7B37F9E300F8}"/>
              </a:ext>
            </a:extLst>
          </p:cNvPr>
          <p:cNvCxnSpPr>
            <a:cxnSpLocks/>
          </p:cNvCxnSpPr>
          <p:nvPr/>
        </p:nvCxnSpPr>
        <p:spPr>
          <a:xfrm>
            <a:off x="0" y="6290305"/>
            <a:ext cx="12192000" cy="1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DBCBA7A8-5B28-5E0D-8FA3-E17649F383A6}"/>
              </a:ext>
            </a:extLst>
          </p:cNvPr>
          <p:cNvSpPr txBox="1">
            <a:spLocks/>
          </p:cNvSpPr>
          <p:nvPr/>
        </p:nvSpPr>
        <p:spPr>
          <a:xfrm>
            <a:off x="1623392" y="6307886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fld id="{919B44EC-D1D5-489E-90E0-E768BB02DA9D}" type="slidenum">
              <a:rPr lang="en-US" b="1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pPr>
                <a:defRPr/>
              </a:pPr>
              <a:t>23</a:t>
            </a:fld>
            <a:endParaRPr lang="en-US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E75A8AE9-487C-8676-486B-DC8F0C06117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2911" y="4233343"/>
            <a:ext cx="2912923" cy="1645920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CE3378E-1D14-8887-BD09-A2E448469FE7}"/>
              </a:ext>
            </a:extLst>
          </p:cNvPr>
          <p:cNvSpPr txBox="1"/>
          <p:nvPr/>
        </p:nvSpPr>
        <p:spPr>
          <a:xfrm>
            <a:off x="906116" y="5849265"/>
            <a:ext cx="691432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Figure 9.8. 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Two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PFRs in parallel</a:t>
            </a:r>
          </a:p>
        </p:txBody>
      </p:sp>
    </p:spTree>
    <p:extLst>
      <p:ext uri="{BB962C8B-B14F-4D97-AF65-F5344CB8AC3E}">
        <p14:creationId xmlns:p14="http://schemas.microsoft.com/office/powerpoint/2010/main" val="3081049898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F2D7DFD-3B92-92FB-B575-437B8923695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A7B20E5-691F-485D-DB3F-F69539FA48C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0573" y="132476"/>
            <a:ext cx="10972800" cy="409575"/>
          </a:xfrm>
        </p:spPr>
        <p:txBody>
          <a:bodyPr>
            <a:noAutofit/>
          </a:bodyPr>
          <a:lstStyle/>
          <a:p>
            <a:pPr algn="l"/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Cont’d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8DEE01F-D574-629B-9827-1B6C9DB9B2C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28600" y="542052"/>
            <a:ext cx="11728174" cy="5584114"/>
          </a:xfrm>
        </p:spPr>
        <p:txBody>
          <a:bodyPr>
            <a:noAutofit/>
          </a:bodyPr>
          <a:lstStyle/>
          <a:p>
            <a:pPr marL="0" indent="0" algn="just">
              <a:lnSpc>
                <a:spcPct val="150000"/>
              </a:lnSpc>
              <a:buNone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Parallel arrangements can facilitate scaling up production by simply adding more reactors to handle increased feed rates without significantly altering the existing setup.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Parallel arrangements of PFRs offer significant advantages in terms of increased throughput and flexibility in reaction conditions. 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However, they also introduce complexities related to feed distribution, control systems, and potential variability in performance. 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Proper design and operational strategies are essential to maximize the benefits of this configuration while mitigating challenges.</a:t>
            </a:r>
          </a:p>
          <a:p>
            <a:pPr marL="0" indent="0">
              <a:lnSpc>
                <a:spcPct val="150000"/>
              </a:lnSpc>
              <a:buNone/>
            </a:pPr>
            <a:endParaRPr lang="en-US" sz="18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548813D-A8BF-ABD4-75D0-27FC31F0A6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19B44EC-D1D5-489E-90E0-E768BB02DA9D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24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EEF71708-56BD-EA48-BBCF-4FDDC2AC01B4}"/>
              </a:ext>
            </a:extLst>
          </p:cNvPr>
          <p:cNvCxnSpPr>
            <a:cxnSpLocks/>
          </p:cNvCxnSpPr>
          <p:nvPr/>
        </p:nvCxnSpPr>
        <p:spPr>
          <a:xfrm>
            <a:off x="-49696" y="543123"/>
            <a:ext cx="12284765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AAC5D3D2-A3D0-F236-E7CA-9851FBD42CFA}"/>
              </a:ext>
            </a:extLst>
          </p:cNvPr>
          <p:cNvCxnSpPr>
            <a:cxnSpLocks/>
          </p:cNvCxnSpPr>
          <p:nvPr/>
        </p:nvCxnSpPr>
        <p:spPr>
          <a:xfrm flipV="1">
            <a:off x="-49696" y="6217025"/>
            <a:ext cx="12284765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FD1DD048-C0D4-5048-562D-6A4F86566F6B}"/>
              </a:ext>
            </a:extLst>
          </p:cNvPr>
          <p:cNvSpPr txBox="1">
            <a:spLocks/>
          </p:cNvSpPr>
          <p:nvPr/>
        </p:nvSpPr>
        <p:spPr>
          <a:xfrm>
            <a:off x="1623392" y="6307886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fld id="{919B44EC-D1D5-489E-90E0-E768BB02DA9D}" type="slidenum">
              <a:rPr lang="en-US" b="1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pPr>
                <a:defRPr/>
              </a:pPr>
              <a:t>24</a:t>
            </a:fld>
            <a:endParaRPr lang="en-US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00450484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2CD2DEA-BD13-02FA-4FA1-C8F6850CEF4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93FE088-64C5-5A00-ED9B-628D39BD9D5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0573" y="132476"/>
            <a:ext cx="10972800" cy="409575"/>
          </a:xfrm>
        </p:spPr>
        <p:txBody>
          <a:bodyPr>
            <a:noAutofit/>
          </a:bodyPr>
          <a:lstStyle/>
          <a:p>
            <a:pPr algn="l"/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9.3.2 Design of PFRs in parallel arrangement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C1C6B88-2BDC-1387-2925-31BD14FF1FC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28600" y="542052"/>
            <a:ext cx="11728174" cy="5584114"/>
          </a:xfrm>
        </p:spPr>
        <p:txBody>
          <a:bodyPr>
            <a:noAutofit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en-US" sz="2200" dirty="0">
                <a:latin typeface="Times New Roman" panose="02020603050405020304" pitchFamily="18" charset="0"/>
                <a:ea typeface="Tahoma" pitchFamily="34" charset="0"/>
                <a:cs typeface="Times New Roman" panose="02020603050405020304" pitchFamily="18" charset="0"/>
              </a:rPr>
              <a:t>In a parallel arrangement of reactors, the feed stream is split with </a:t>
            </a:r>
            <a:r>
              <a:rPr lang="en-US" sz="2200" dirty="0">
                <a:solidFill>
                  <a:srgbClr val="C00000"/>
                </a:solidFill>
                <a:latin typeface="Times New Roman" panose="02020603050405020304" pitchFamily="18" charset="0"/>
                <a:ea typeface="Tahoma" pitchFamily="34" charset="0"/>
                <a:cs typeface="Times New Roman" panose="02020603050405020304" pitchFamily="18" charset="0"/>
              </a:rPr>
              <a:t>split ratio </a:t>
            </a:r>
            <a:r>
              <a:rPr lang="en-US" sz="2200" dirty="0">
                <a:latin typeface="Times New Roman" panose="02020603050405020304" pitchFamily="18" charset="0"/>
                <a:ea typeface="Tahoma" pitchFamily="34" charset="0"/>
                <a:cs typeface="Times New Roman" panose="02020603050405020304" pitchFamily="18" charset="0"/>
              </a:rPr>
              <a:t>and feed to each reactor at the same time.  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sz="2200" b="1" dirty="0">
                <a:solidFill>
                  <a:srgbClr val="0070C0"/>
                </a:solidFill>
                <a:latin typeface="Times New Roman" panose="02020603050405020304" pitchFamily="18" charset="0"/>
                <a:ea typeface="Tahoma" pitchFamily="34" charset="0"/>
                <a:cs typeface="Times New Roman" panose="02020603050405020304" pitchFamily="18" charset="0"/>
              </a:rPr>
              <a:t>For parallel arrangement, there are four cases.</a:t>
            </a:r>
            <a:endParaRPr lang="en-US" sz="2200" b="1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82296" indent="0">
              <a:lnSpc>
                <a:spcPct val="150000"/>
              </a:lnSpc>
              <a:buNone/>
            </a:pPr>
            <a:r>
              <a:rPr lang="en-US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Case 1: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If  V</a:t>
            </a:r>
            <a:r>
              <a:rPr lang="en-US" sz="22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= V</a:t>
            </a:r>
            <a:r>
              <a:rPr lang="en-US" sz="22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 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= … = 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</a:t>
            </a:r>
            <a:r>
              <a:rPr lang="en-US" sz="2200" baseline="-25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and the flow is split equally between each reactor, the space time is identical for each reactor. 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conversion for each reactor will be the same and will, of course, be equal to the conversion achieved by the entire reactor assembly. 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 this case, the performance of the combination of reactors is the same as that of one reactor of the same total volume.</a:t>
            </a:r>
          </a:p>
          <a:p>
            <a:pPr marL="82296" indent="0">
              <a:buNone/>
            </a:pPr>
            <a:endParaRPr lang="en-US" sz="22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B030583-4943-13CC-F443-46520B7825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19B44EC-D1D5-489E-90E0-E768BB02DA9D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25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4DCC2EF2-04B9-9D5A-E4C8-9C739487506C}"/>
              </a:ext>
            </a:extLst>
          </p:cNvPr>
          <p:cNvCxnSpPr>
            <a:cxnSpLocks/>
          </p:cNvCxnSpPr>
          <p:nvPr/>
        </p:nvCxnSpPr>
        <p:spPr>
          <a:xfrm>
            <a:off x="-49696" y="543123"/>
            <a:ext cx="12284765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F417B723-A67D-7374-FF20-3C2DD110390E}"/>
              </a:ext>
            </a:extLst>
          </p:cNvPr>
          <p:cNvCxnSpPr>
            <a:cxnSpLocks/>
          </p:cNvCxnSpPr>
          <p:nvPr/>
        </p:nvCxnSpPr>
        <p:spPr>
          <a:xfrm>
            <a:off x="0" y="6350994"/>
            <a:ext cx="12192000" cy="1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C7E6F46C-DA1E-2A7B-28CC-8DB44351B533}"/>
              </a:ext>
            </a:extLst>
          </p:cNvPr>
          <p:cNvSpPr txBox="1">
            <a:spLocks/>
          </p:cNvSpPr>
          <p:nvPr/>
        </p:nvSpPr>
        <p:spPr>
          <a:xfrm>
            <a:off x="1623392" y="6307886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fld id="{919B44EC-D1D5-489E-90E0-E768BB02DA9D}" type="slidenum">
              <a:rPr lang="en-US" b="1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pPr>
                <a:defRPr/>
              </a:pPr>
              <a:t>25</a:t>
            </a:fld>
            <a:endParaRPr lang="en-US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98589574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6C69399-9B9E-47DF-9A60-60897E8D9F5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31E8537-9AC1-ED50-8178-68E894EE141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0573" y="132476"/>
            <a:ext cx="10972800" cy="409575"/>
          </a:xfrm>
        </p:spPr>
        <p:txBody>
          <a:bodyPr>
            <a:noAutofit/>
          </a:bodyPr>
          <a:lstStyle/>
          <a:p>
            <a:pPr algn="l"/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Cont’d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3CBA8BE5-6015-C980-4877-F2484B4D8A8D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228600" y="542052"/>
                <a:ext cx="11728174" cy="5584114"/>
              </a:xfrm>
            </p:spPr>
            <p:txBody>
              <a:bodyPr>
                <a:noAutofit/>
              </a:bodyPr>
              <a:lstStyle/>
              <a:p>
                <a:pPr marL="0" indent="0">
                  <a:lnSpc>
                    <a:spcPct val="150000"/>
                  </a:lnSpc>
                  <a:buNone/>
                </a:pPr>
                <a:r>
                  <a:rPr lang="en-US" sz="2400" dirty="0">
                    <a:latin typeface="Times New Roman" panose="02020603050405020304" pitchFamily="18" charset="0"/>
                    <a:ea typeface="Tahoma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200" dirty="0">
                    <a:latin typeface="Times New Roman" panose="02020603050405020304" pitchFamily="18" charset="0"/>
                    <a:ea typeface="Tahoma" pitchFamily="34" charset="0"/>
                    <a:cs typeface="Times New Roman" panose="02020603050405020304" pitchFamily="18" charset="0"/>
                  </a:rPr>
                  <a:t>The parallel arrangement of identical N PFRs is depicted in </a:t>
                </a:r>
                <a:r>
                  <a:rPr lang="en-US" sz="2200" b="1" dirty="0">
                    <a:latin typeface="Times New Roman" panose="02020603050405020304" pitchFamily="18" charset="0"/>
                    <a:ea typeface="Tahoma" pitchFamily="34" charset="0"/>
                    <a:cs typeface="Times New Roman" panose="02020603050405020304" pitchFamily="18" charset="0"/>
                  </a:rPr>
                  <a:t>Figure 9.9</a:t>
                </a:r>
                <a:r>
                  <a:rPr lang="en-US" sz="2200" dirty="0">
                    <a:latin typeface="Times New Roman" panose="02020603050405020304" pitchFamily="18" charset="0"/>
                    <a:ea typeface="Tahoma" pitchFamily="34" charset="0"/>
                    <a:cs typeface="Times New Roman" panose="02020603050405020304" pitchFamily="18" charset="0"/>
                  </a:rPr>
                  <a:t>.</a:t>
                </a:r>
              </a:p>
              <a:p>
                <a:pPr marL="0" indent="0">
                  <a:lnSpc>
                    <a:spcPct val="150000"/>
                  </a:lnSpc>
                  <a:buNone/>
                </a:pPr>
                <a:r>
                  <a:rPr lang="en-US" sz="2200" dirty="0">
                    <a:latin typeface="Times New Roman" panose="02020603050405020304" pitchFamily="18" charset="0"/>
                    <a:ea typeface="Tahoma" pitchFamily="34" charset="0"/>
                    <a:cs typeface="Times New Roman" panose="02020603050405020304" pitchFamily="18" charset="0"/>
                  </a:rPr>
                  <a:t>The volumetric flow rate is divided  equally for each identical reactor.</a:t>
                </a:r>
              </a:p>
              <a:p>
                <a:pPr marL="0" indent="0">
                  <a:lnSpc>
                    <a:spcPct val="150000"/>
                  </a:lnSpc>
                  <a:buNone/>
                </a:pPr>
                <a:r>
                  <a:rPr lang="en-US" sz="2200" dirty="0">
                    <a:latin typeface="Times New Roman" panose="02020603050405020304" pitchFamily="18" charset="0"/>
                    <a:ea typeface="Tahoma" pitchFamily="34" charset="0"/>
                    <a:cs typeface="Times New Roman" panose="02020603050405020304" pitchFamily="18" charset="0"/>
                  </a:rPr>
                  <a:t>The overall conversion is equal to the individual reactor conversion.</a:t>
                </a:r>
              </a:p>
              <a:p>
                <a:pPr marL="0" indent="0">
                  <a:lnSpc>
                    <a:spcPct val="150000"/>
                  </a:lnSpc>
                  <a:buNone/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en-US" sz="22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200" i="1">
                            <a:solidFill>
                              <a:prstClr val="black"/>
                            </a:solidFill>
                            <a:latin typeface="Cambria Math"/>
                          </a:rPr>
                          <m:t>𝑋</m:t>
                        </m:r>
                      </m:e>
                      <m:sub>
                        <m:r>
                          <a:rPr lang="en-US" sz="22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𝐴</m:t>
                        </m:r>
                      </m:sub>
                    </m:sSub>
                    <m:r>
                      <a:rPr lang="en-US" sz="2200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  <m:sSub>
                      <m:sSubPr>
                        <m:ctrlPr>
                          <a:rPr lang="en-US" sz="22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200" i="1">
                            <a:solidFill>
                              <a:prstClr val="black"/>
                            </a:solidFill>
                            <a:latin typeface="Cambria Math"/>
                          </a:rPr>
                          <m:t>𝑋</m:t>
                        </m:r>
                      </m:e>
                      <m:sub>
                        <m:r>
                          <a:rPr lang="en-US" sz="2200" i="1">
                            <a:solidFill>
                              <a:prstClr val="black"/>
                            </a:solidFill>
                            <a:latin typeface="Cambria Math"/>
                          </a:rPr>
                          <m:t>𝐴</m:t>
                        </m:r>
                        <m:r>
                          <a:rPr lang="en-US" sz="22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  <m:r>
                      <a:rPr lang="en-US" sz="220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  <m:sSub>
                      <m:sSubPr>
                        <m:ctrlPr>
                          <a:rPr lang="en-US" sz="22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200" i="1">
                            <a:solidFill>
                              <a:prstClr val="black"/>
                            </a:solidFill>
                            <a:latin typeface="Cambria Math"/>
                          </a:rPr>
                          <m:t>𝑋</m:t>
                        </m:r>
                      </m:e>
                      <m:sub>
                        <m:r>
                          <a:rPr lang="en-US" sz="2200" i="1">
                            <a:solidFill>
                              <a:prstClr val="black"/>
                            </a:solidFill>
                            <a:latin typeface="Cambria Math"/>
                          </a:rPr>
                          <m:t>𝐴</m:t>
                        </m:r>
                        <m:r>
                          <a:rPr lang="en-US" sz="22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  <m:r>
                      <a:rPr lang="en-US" sz="220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  <m:sSub>
                      <m:sSubPr>
                        <m:ctrlPr>
                          <a:rPr lang="en-US" sz="22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200" i="1">
                            <a:solidFill>
                              <a:prstClr val="black"/>
                            </a:solidFill>
                            <a:latin typeface="Cambria Math"/>
                          </a:rPr>
                          <m:t>𝑋</m:t>
                        </m:r>
                      </m:e>
                      <m:sub>
                        <m:r>
                          <a:rPr lang="en-US" sz="2200" i="1">
                            <a:solidFill>
                              <a:prstClr val="black"/>
                            </a:solidFill>
                            <a:latin typeface="Cambria Math"/>
                          </a:rPr>
                          <m:t>𝐴</m:t>
                        </m:r>
                        <m:r>
                          <a:rPr lang="en-US" sz="22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𝑖</m:t>
                        </m:r>
                      </m:sub>
                    </m:sSub>
                    <m:r>
                      <a:rPr lang="en-US" sz="220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  <m:sSub>
                      <m:sSubPr>
                        <m:ctrlPr>
                          <a:rPr lang="en-US" sz="22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200" i="1">
                            <a:solidFill>
                              <a:prstClr val="black"/>
                            </a:solidFill>
                            <a:latin typeface="Cambria Math"/>
                          </a:rPr>
                          <m:t>𝑋</m:t>
                        </m:r>
                      </m:e>
                      <m:sub>
                        <m:r>
                          <a:rPr lang="en-US" sz="2200" i="1">
                            <a:solidFill>
                              <a:prstClr val="black"/>
                            </a:solidFill>
                            <a:latin typeface="Cambria Math"/>
                          </a:rPr>
                          <m:t>𝐴</m:t>
                        </m:r>
                        <m:r>
                          <a:rPr lang="en-US" sz="22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𝑛</m:t>
                        </m:r>
                      </m:sub>
                    </m:sSub>
                  </m:oMath>
                </a14:m>
                <a:r>
                  <a:rPr lang="en-US" sz="2200" dirty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                                                                                   (9.12)</a:t>
                </a:r>
                <a:endParaRPr lang="en-US" sz="2200" dirty="0">
                  <a:latin typeface="Times New Roman" panose="02020603050405020304" pitchFamily="18" charset="0"/>
                  <a:ea typeface="Tahoma" pitchFamily="34" charset="0"/>
                  <a:cs typeface="Times New Roman" panose="02020603050405020304" pitchFamily="18" charset="0"/>
                </a:endParaRPr>
              </a:p>
              <a:p>
                <a:pPr marL="0" indent="0">
                  <a:lnSpc>
                    <a:spcPct val="150000"/>
                  </a:lnSpc>
                  <a:buNone/>
                </a:pPr>
                <a:endParaRPr lang="en-US" sz="2400" dirty="0">
                  <a:latin typeface="Times New Roman" panose="02020603050405020304" pitchFamily="18" charset="0"/>
                  <a:ea typeface="Tahoma" pitchFamily="34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3CBA8BE5-6015-C980-4877-F2484B4D8A8D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228600" y="542052"/>
                <a:ext cx="11728174" cy="5584114"/>
              </a:xfrm>
              <a:blipFill>
                <a:blip r:embed="rId2"/>
                <a:stretch>
                  <a:fillRect l="-676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B5FC00F-CDFB-29B2-D931-E080A2D909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19B44EC-D1D5-489E-90E0-E768BB02DA9D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26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D46D8341-E9F3-A819-47FE-E01B26A19AF9}"/>
              </a:ext>
            </a:extLst>
          </p:cNvPr>
          <p:cNvCxnSpPr>
            <a:cxnSpLocks/>
          </p:cNvCxnSpPr>
          <p:nvPr/>
        </p:nvCxnSpPr>
        <p:spPr>
          <a:xfrm>
            <a:off x="-49696" y="543123"/>
            <a:ext cx="12284765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A12DA600-711E-A21D-10FA-3274CB36C521}"/>
              </a:ext>
            </a:extLst>
          </p:cNvPr>
          <p:cNvCxnSpPr>
            <a:cxnSpLocks/>
          </p:cNvCxnSpPr>
          <p:nvPr/>
        </p:nvCxnSpPr>
        <p:spPr>
          <a:xfrm>
            <a:off x="0" y="6331094"/>
            <a:ext cx="12192000" cy="1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grpSp>
        <p:nvGrpSpPr>
          <p:cNvPr id="4" name="Group 3">
            <a:extLst>
              <a:ext uri="{FF2B5EF4-FFF2-40B4-BE49-F238E27FC236}">
                <a16:creationId xmlns:a16="http://schemas.microsoft.com/office/drawing/2014/main" id="{23B69D9E-6785-2EE4-DDE6-B3F52DEEF89F}"/>
              </a:ext>
            </a:extLst>
          </p:cNvPr>
          <p:cNvGrpSpPr/>
          <p:nvPr/>
        </p:nvGrpSpPr>
        <p:grpSpPr>
          <a:xfrm>
            <a:off x="695739" y="3011739"/>
            <a:ext cx="6186367" cy="2739127"/>
            <a:chOff x="2200408" y="3454620"/>
            <a:chExt cx="6186367" cy="2739127"/>
          </a:xfrm>
        </p:grpSpPr>
        <p:pic>
          <p:nvPicPr>
            <p:cNvPr id="6" name="Picture 5">
              <a:extLst>
                <a:ext uri="{FF2B5EF4-FFF2-40B4-BE49-F238E27FC236}">
                  <a16:creationId xmlns:a16="http://schemas.microsoft.com/office/drawing/2014/main" id="{F6669D93-EC1D-3B1D-283C-FDDEE968CC96}"/>
                </a:ext>
              </a:extLst>
            </p:cNvPr>
            <p:cNvPicPr/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200408" y="3454620"/>
              <a:ext cx="4887445" cy="2739127"/>
            </a:xfrm>
            <a:prstGeom prst="rect">
              <a:avLst/>
            </a:prstGeom>
            <a:noFill/>
            <a:ln>
              <a:noFill/>
            </a:ln>
          </p:spPr>
        </p:pic>
        <p:grpSp>
          <p:nvGrpSpPr>
            <p:cNvPr id="9" name="Group 8">
              <a:extLst>
                <a:ext uri="{FF2B5EF4-FFF2-40B4-BE49-F238E27FC236}">
                  <a16:creationId xmlns:a16="http://schemas.microsoft.com/office/drawing/2014/main" id="{EA263FC9-419E-77E6-B319-CB7D5FD4F80A}"/>
                </a:ext>
              </a:extLst>
            </p:cNvPr>
            <p:cNvGrpSpPr/>
            <p:nvPr/>
          </p:nvGrpSpPr>
          <p:grpSpPr>
            <a:xfrm>
              <a:off x="6967140" y="3651443"/>
              <a:ext cx="1419635" cy="2371014"/>
              <a:chOff x="6967140" y="3651443"/>
              <a:chExt cx="1419635" cy="2371014"/>
            </a:xfrm>
          </p:grpSpPr>
          <p:cxnSp>
            <p:nvCxnSpPr>
              <p:cNvPr id="10" name="Straight Connector 9">
                <a:extLst>
                  <a:ext uri="{FF2B5EF4-FFF2-40B4-BE49-F238E27FC236}">
                    <a16:creationId xmlns:a16="http://schemas.microsoft.com/office/drawing/2014/main" id="{FDE82910-9DD8-793A-3B0E-57B9AFF71902}"/>
                  </a:ext>
                </a:extLst>
              </p:cNvPr>
              <p:cNvCxnSpPr/>
              <p:nvPr/>
            </p:nvCxnSpPr>
            <p:spPr>
              <a:xfrm>
                <a:off x="6967140" y="3651443"/>
                <a:ext cx="0" cy="2357638"/>
              </a:xfrm>
              <a:prstGeom prst="line">
                <a:avLst/>
              </a:prstGeom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11" name="Straight Arrow Connector 10">
                <a:extLst>
                  <a:ext uri="{FF2B5EF4-FFF2-40B4-BE49-F238E27FC236}">
                    <a16:creationId xmlns:a16="http://schemas.microsoft.com/office/drawing/2014/main" id="{AF1F37AF-DBEA-7C6E-E5EB-F040DFF0D48C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7066327" y="4851727"/>
                <a:ext cx="1070604" cy="0"/>
              </a:xfrm>
              <a:prstGeom prst="straightConnector1">
                <a:avLst/>
              </a:prstGeom>
              <a:ln>
                <a:tailEnd type="triangle"/>
              </a:ln>
            </p:spPr>
            <p:style>
              <a:lnRef idx="3">
                <a:schemeClr val="dk1"/>
              </a:lnRef>
              <a:fillRef idx="0">
                <a:schemeClr val="dk1"/>
              </a:fillRef>
              <a:effectRef idx="2">
                <a:schemeClr val="dk1"/>
              </a:effectRef>
              <a:fontRef idx="minor">
                <a:schemeClr val="tx1"/>
              </a:fontRef>
            </p:style>
          </p:cxnSp>
          <mc:AlternateContent xmlns:mc="http://schemas.openxmlformats.org/markup-compatibility/2006" xmlns:a14="http://schemas.microsoft.com/office/drawing/2010/main">
            <mc:Choice Requires="a14">
              <p:sp>
                <p:nvSpPr>
                  <p:cNvPr id="12" name="Rectangle 11">
                    <a:extLst>
                      <a:ext uri="{FF2B5EF4-FFF2-40B4-BE49-F238E27FC236}">
                        <a16:creationId xmlns:a16="http://schemas.microsoft.com/office/drawing/2014/main" id="{41E113C5-2A41-F99E-5B6E-F24102345615}"/>
                      </a:ext>
                    </a:extLst>
                  </p:cNvPr>
                  <p:cNvSpPr/>
                  <p:nvPr/>
                </p:nvSpPr>
                <p:spPr>
                  <a:xfrm>
                    <a:off x="7887087" y="4905148"/>
                    <a:ext cx="499688" cy="369332"/>
                  </a:xfrm>
                  <a:prstGeom prst="rect">
                    <a:avLst/>
                  </a:prstGeom>
                </p:spPr>
                <p:txBody>
                  <a:bodyPr wrap="none">
                    <a:spAutoFit/>
                  </a:bodyPr>
                  <a:lstStyle/>
                  <a:p>
                    <a:pPr marL="0" marR="0" lvl="0" indent="0" algn="l" defTabSz="914400" rtl="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14:m>
                      <m:oMathPara xmlns:m="http://schemas.openxmlformats.org/officeDocument/2006/math">
                        <m:oMathParaPr>
                          <m:jc m:val="centerGroup"/>
                        </m:oMathParaPr>
                        <m:oMath xmlns:m="http://schemas.openxmlformats.org/officeDocument/2006/math">
                          <m:sSub>
                            <m:sSubPr>
                              <m:ctrlPr>
                                <a:rPr kumimoji="0" lang="en-US" sz="1800" b="0" i="1" u="none" strike="noStrike" kern="1200" cap="none" spc="0" normalizeH="0" baseline="0" noProof="0" smtClean="0">
                                  <a:ln>
                                    <a:noFill/>
                                  </a:ln>
                                  <a:solidFill>
                                    <a:prstClr val="black"/>
                                  </a:solidFill>
                                  <a:effectLst/>
                                  <a:uLnTx/>
                                  <a:uFillTx/>
                                  <a:latin typeface="Cambria Math" panose="02040503050406030204" pitchFamily="18" charset="0"/>
                                  <a:ea typeface="+mn-ea"/>
                                  <a:cs typeface="+mn-cs"/>
                                </a:rPr>
                              </m:ctrlPr>
                            </m:sSubPr>
                            <m:e>
                              <m:r>
                                <a:rPr kumimoji="0" lang="en-US" sz="1800" b="0" i="1" u="none" strike="noStrike" kern="1200" cap="none" spc="0" normalizeH="0" baseline="0" noProof="0">
                                  <a:ln>
                                    <a:noFill/>
                                  </a:ln>
                                  <a:solidFill>
                                    <a:prstClr val="black"/>
                                  </a:solidFill>
                                  <a:effectLst/>
                                  <a:uLnTx/>
                                  <a:uFillTx/>
                                  <a:latin typeface="Cambria Math"/>
                                  <a:ea typeface="+mn-ea"/>
                                  <a:cs typeface="+mn-cs"/>
                                </a:rPr>
                                <m:t>𝑋</m:t>
                              </m:r>
                            </m:e>
                            <m:sub>
                              <m:r>
                                <a:rPr kumimoji="0" lang="en-US" sz="1800" b="0" i="1" u="none" strike="noStrike" kern="1200" cap="none" spc="0" normalizeH="0" baseline="0" noProof="0">
                                  <a:ln>
                                    <a:noFill/>
                                  </a:ln>
                                  <a:solidFill>
                                    <a:prstClr val="black"/>
                                  </a:solidFill>
                                  <a:effectLst/>
                                  <a:uLnTx/>
                                  <a:uFillTx/>
                                  <a:latin typeface="Cambria Math"/>
                                  <a:ea typeface="+mn-ea"/>
                                  <a:cs typeface="+mn-cs"/>
                                </a:rPr>
                                <m:t>𝐴</m:t>
                              </m:r>
                            </m:sub>
                          </m:sSub>
                        </m:oMath>
                      </m:oMathPara>
                    </a14:m>
                    <a:endParaRPr kumimoji="0" lang="en-US" sz="1800" b="0" i="0" u="none" strike="noStrike" kern="1200" cap="none" spc="0" normalizeH="0" baseline="0" noProof="0" dirty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Gill Sans MT"/>
                      <a:ea typeface="+mn-ea"/>
                      <a:cs typeface="+mn-cs"/>
                    </a:endParaRPr>
                  </a:p>
                </p:txBody>
              </p:sp>
            </mc:Choice>
            <mc:Fallback xmlns="">
              <p:sp>
                <p:nvSpPr>
                  <p:cNvPr id="12" name="Rectangle 11">
                    <a:extLst>
                      <a:ext uri="{FF2B5EF4-FFF2-40B4-BE49-F238E27FC236}">
                        <a16:creationId xmlns:a16="http://schemas.microsoft.com/office/drawing/2014/main" id="{41E113C5-2A41-F99E-5B6E-F24102345615}"/>
                      </a:ext>
                    </a:extLst>
                  </p:cNvPr>
                  <p:cNvSpPr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>
                  <a:xfrm>
                    <a:off x="7887087" y="4905148"/>
                    <a:ext cx="499688" cy="369332"/>
                  </a:xfrm>
                  <a:prstGeom prst="rect">
                    <a:avLst/>
                  </a:prstGeom>
                  <a:blipFill>
                    <a:blip r:embed="rId4"/>
                    <a:stretch>
                      <a:fillRect/>
                    </a:stretch>
                  </a:blipFill>
                </p:spPr>
                <p:txBody>
                  <a:bodyPr/>
                  <a:lstStyle/>
                  <a:p>
                    <a:r>
                      <a:rPr lang="en-US">
                        <a:noFill/>
                      </a:rPr>
                      <a:t> </a:t>
                    </a:r>
                  </a:p>
                </p:txBody>
              </p:sp>
            </mc:Fallback>
          </mc:AlternateContent>
          <mc:AlternateContent xmlns:mc="http://schemas.openxmlformats.org/markup-compatibility/2006" xmlns:a14="http://schemas.microsoft.com/office/drawing/2010/main">
            <mc:Choice Requires="a14">
              <p:sp>
                <p:nvSpPr>
                  <p:cNvPr id="13" name="Rectangle 12">
                    <a:extLst>
                      <a:ext uri="{FF2B5EF4-FFF2-40B4-BE49-F238E27FC236}">
                        <a16:creationId xmlns:a16="http://schemas.microsoft.com/office/drawing/2014/main" id="{A9592011-4CAE-282B-3477-ABC1080A2606}"/>
                      </a:ext>
                    </a:extLst>
                  </p:cNvPr>
                  <p:cNvSpPr/>
                  <p:nvPr/>
                </p:nvSpPr>
                <p:spPr>
                  <a:xfrm>
                    <a:off x="6967140" y="3712994"/>
                    <a:ext cx="595804" cy="369332"/>
                  </a:xfrm>
                  <a:prstGeom prst="rect">
                    <a:avLst/>
                  </a:prstGeom>
                </p:spPr>
                <p:txBody>
                  <a:bodyPr wrap="none">
                    <a:spAutoFit/>
                  </a:bodyPr>
                  <a:lstStyle/>
                  <a:p>
                    <a:pPr marL="0" marR="0" lvl="0" indent="0" algn="l" defTabSz="914400" rtl="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14:m>
                      <m:oMathPara xmlns:m="http://schemas.openxmlformats.org/officeDocument/2006/math">
                        <m:oMathParaPr>
                          <m:jc m:val="centerGroup"/>
                        </m:oMathParaPr>
                        <m:oMath xmlns:m="http://schemas.openxmlformats.org/officeDocument/2006/math">
                          <m:sSub>
                            <m:sSubPr>
                              <m:ctrlPr>
                                <a:rPr kumimoji="0" lang="en-US" sz="1800" b="0" i="1" u="none" strike="noStrike" kern="1200" cap="none" spc="0" normalizeH="0" baseline="0" noProof="0" smtClean="0">
                                  <a:ln>
                                    <a:noFill/>
                                  </a:ln>
                                  <a:solidFill>
                                    <a:prstClr val="black"/>
                                  </a:solidFill>
                                  <a:effectLst/>
                                  <a:uLnTx/>
                                  <a:uFillTx/>
                                  <a:latin typeface="Cambria Math" panose="02040503050406030204" pitchFamily="18" charset="0"/>
                                  <a:ea typeface="+mn-ea"/>
                                  <a:cs typeface="+mn-cs"/>
                                </a:rPr>
                              </m:ctrlPr>
                            </m:sSubPr>
                            <m:e>
                              <m:r>
                                <a:rPr kumimoji="0" lang="en-US" sz="1800" b="0" i="1" u="none" strike="noStrike" kern="1200" cap="none" spc="0" normalizeH="0" baseline="0" noProof="0">
                                  <a:ln>
                                    <a:noFill/>
                                  </a:ln>
                                  <a:solidFill>
                                    <a:prstClr val="black"/>
                                  </a:solidFill>
                                  <a:effectLst/>
                                  <a:uLnTx/>
                                  <a:uFillTx/>
                                  <a:latin typeface="Cambria Math"/>
                                  <a:ea typeface="+mn-ea"/>
                                  <a:cs typeface="+mn-cs"/>
                                </a:rPr>
                                <m:t>𝑋</m:t>
                              </m:r>
                            </m:e>
                            <m:sub>
                              <m:r>
                                <a:rPr kumimoji="0" lang="en-US" sz="1800" b="0" i="1" u="none" strike="noStrike" kern="1200" cap="none" spc="0" normalizeH="0" baseline="0" noProof="0">
                                  <a:ln>
                                    <a:noFill/>
                                  </a:ln>
                                  <a:solidFill>
                                    <a:prstClr val="black"/>
                                  </a:solidFill>
                                  <a:effectLst/>
                                  <a:uLnTx/>
                                  <a:uFillTx/>
                                  <a:latin typeface="Cambria Math"/>
                                  <a:ea typeface="+mn-ea"/>
                                  <a:cs typeface="+mn-cs"/>
                                </a:rPr>
                                <m:t>𝐴</m:t>
                              </m:r>
                              <m:r>
                                <a:rPr kumimoji="0" lang="en-US" sz="1800" b="0" i="1" u="none" strike="noStrike" kern="1200" cap="none" spc="0" normalizeH="0" baseline="0" noProof="0" smtClean="0">
                                  <a:ln>
                                    <a:noFill/>
                                  </a:ln>
                                  <a:solidFill>
                                    <a:prstClr val="black"/>
                                  </a:solidFill>
                                  <a:effectLst/>
                                  <a:uLnTx/>
                                  <a:uFillTx/>
                                  <a:latin typeface="Cambria Math" panose="02040503050406030204" pitchFamily="18" charset="0"/>
                                  <a:ea typeface="+mn-ea"/>
                                  <a:cs typeface="+mn-cs"/>
                                </a:rPr>
                                <m:t>1</m:t>
                              </m:r>
                            </m:sub>
                          </m:sSub>
                        </m:oMath>
                      </m:oMathPara>
                    </a14:m>
                    <a:endParaRPr kumimoji="0" lang="en-US" sz="1800" b="0" i="0" u="none" strike="noStrike" kern="1200" cap="none" spc="0" normalizeH="0" baseline="0" noProof="0" dirty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Gill Sans MT"/>
                      <a:ea typeface="+mn-ea"/>
                      <a:cs typeface="+mn-cs"/>
                    </a:endParaRPr>
                  </a:p>
                </p:txBody>
              </p:sp>
            </mc:Choice>
            <mc:Fallback xmlns="">
              <p:sp>
                <p:nvSpPr>
                  <p:cNvPr id="13" name="Rectangle 12">
                    <a:extLst>
                      <a:ext uri="{FF2B5EF4-FFF2-40B4-BE49-F238E27FC236}">
                        <a16:creationId xmlns:a16="http://schemas.microsoft.com/office/drawing/2014/main" id="{A9592011-4CAE-282B-3477-ABC1080A2606}"/>
                      </a:ext>
                    </a:extLst>
                  </p:cNvPr>
                  <p:cNvSpPr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>
                  <a:xfrm>
                    <a:off x="6967140" y="3712994"/>
                    <a:ext cx="595804" cy="369332"/>
                  </a:xfrm>
                  <a:prstGeom prst="rect">
                    <a:avLst/>
                  </a:prstGeom>
                  <a:blipFill>
                    <a:blip r:embed="rId5"/>
                    <a:stretch>
                      <a:fillRect/>
                    </a:stretch>
                  </a:blipFill>
                </p:spPr>
                <p:txBody>
                  <a:bodyPr/>
                  <a:lstStyle/>
                  <a:p>
                    <a:r>
                      <a:rPr lang="en-US">
                        <a:noFill/>
                      </a:rPr>
                      <a:t> </a:t>
                    </a:r>
                  </a:p>
                </p:txBody>
              </p:sp>
            </mc:Fallback>
          </mc:AlternateContent>
          <mc:AlternateContent xmlns:mc="http://schemas.openxmlformats.org/markup-compatibility/2006" xmlns:a14="http://schemas.microsoft.com/office/drawing/2010/main">
            <mc:Choice Requires="a14">
              <p:sp>
                <p:nvSpPr>
                  <p:cNvPr id="14" name="Rectangle 13">
                    <a:extLst>
                      <a:ext uri="{FF2B5EF4-FFF2-40B4-BE49-F238E27FC236}">
                        <a16:creationId xmlns:a16="http://schemas.microsoft.com/office/drawing/2014/main" id="{A6FE76F4-E909-1235-BA2F-29CCF60818EC}"/>
                      </a:ext>
                    </a:extLst>
                  </p:cNvPr>
                  <p:cNvSpPr/>
                  <p:nvPr/>
                </p:nvSpPr>
                <p:spPr>
                  <a:xfrm>
                    <a:off x="7066327" y="4277467"/>
                    <a:ext cx="595804" cy="369332"/>
                  </a:xfrm>
                  <a:prstGeom prst="rect">
                    <a:avLst/>
                  </a:prstGeom>
                </p:spPr>
                <p:txBody>
                  <a:bodyPr wrap="none">
                    <a:spAutoFit/>
                  </a:bodyPr>
                  <a:lstStyle/>
                  <a:p>
                    <a:pPr marL="0" marR="0" lvl="0" indent="0" algn="l" defTabSz="914400" rtl="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14:m>
                      <m:oMathPara xmlns:m="http://schemas.openxmlformats.org/officeDocument/2006/math">
                        <m:oMathParaPr>
                          <m:jc m:val="centerGroup"/>
                        </m:oMathParaPr>
                        <m:oMath xmlns:m="http://schemas.openxmlformats.org/officeDocument/2006/math">
                          <m:sSub>
                            <m:sSubPr>
                              <m:ctrlPr>
                                <a:rPr kumimoji="0" lang="en-US" sz="1800" b="0" i="1" u="none" strike="noStrike" kern="1200" cap="none" spc="0" normalizeH="0" baseline="0" noProof="0" smtClean="0">
                                  <a:ln>
                                    <a:noFill/>
                                  </a:ln>
                                  <a:solidFill>
                                    <a:prstClr val="black"/>
                                  </a:solidFill>
                                  <a:effectLst/>
                                  <a:uLnTx/>
                                  <a:uFillTx/>
                                  <a:latin typeface="Cambria Math" panose="02040503050406030204" pitchFamily="18" charset="0"/>
                                  <a:ea typeface="+mn-ea"/>
                                  <a:cs typeface="+mn-cs"/>
                                </a:rPr>
                              </m:ctrlPr>
                            </m:sSubPr>
                            <m:e>
                              <m:r>
                                <a:rPr kumimoji="0" lang="en-US" sz="1800" b="0" i="1" u="none" strike="noStrike" kern="1200" cap="none" spc="0" normalizeH="0" baseline="0" noProof="0">
                                  <a:ln>
                                    <a:noFill/>
                                  </a:ln>
                                  <a:solidFill>
                                    <a:prstClr val="black"/>
                                  </a:solidFill>
                                  <a:effectLst/>
                                  <a:uLnTx/>
                                  <a:uFillTx/>
                                  <a:latin typeface="Cambria Math"/>
                                  <a:ea typeface="+mn-ea"/>
                                  <a:cs typeface="+mn-cs"/>
                                </a:rPr>
                                <m:t>𝑋</m:t>
                              </m:r>
                            </m:e>
                            <m:sub>
                              <m:r>
                                <a:rPr kumimoji="0" lang="en-US" sz="1800" b="0" i="1" u="none" strike="noStrike" kern="1200" cap="none" spc="0" normalizeH="0" baseline="0" noProof="0">
                                  <a:ln>
                                    <a:noFill/>
                                  </a:ln>
                                  <a:solidFill>
                                    <a:prstClr val="black"/>
                                  </a:solidFill>
                                  <a:effectLst/>
                                  <a:uLnTx/>
                                  <a:uFillTx/>
                                  <a:latin typeface="Cambria Math"/>
                                  <a:ea typeface="+mn-ea"/>
                                  <a:cs typeface="+mn-cs"/>
                                </a:rPr>
                                <m:t>𝐴</m:t>
                              </m:r>
                              <m:r>
                                <a:rPr kumimoji="0" lang="en-US" sz="1800" b="0" i="1" u="none" strike="noStrike" kern="1200" cap="none" spc="0" normalizeH="0" baseline="0" noProof="0" smtClean="0">
                                  <a:ln>
                                    <a:noFill/>
                                  </a:ln>
                                  <a:solidFill>
                                    <a:prstClr val="black"/>
                                  </a:solidFill>
                                  <a:effectLst/>
                                  <a:uLnTx/>
                                  <a:uFillTx/>
                                  <a:latin typeface="Cambria Math" panose="02040503050406030204" pitchFamily="18" charset="0"/>
                                  <a:ea typeface="+mn-ea"/>
                                  <a:cs typeface="+mn-cs"/>
                                </a:rPr>
                                <m:t>2</m:t>
                              </m:r>
                            </m:sub>
                          </m:sSub>
                        </m:oMath>
                      </m:oMathPara>
                    </a14:m>
                    <a:endParaRPr kumimoji="0" lang="en-US" sz="1800" b="0" i="0" u="none" strike="noStrike" kern="1200" cap="none" spc="0" normalizeH="0" baseline="0" noProof="0" dirty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Gill Sans MT"/>
                      <a:ea typeface="+mn-ea"/>
                      <a:cs typeface="+mn-cs"/>
                    </a:endParaRPr>
                  </a:p>
                </p:txBody>
              </p:sp>
            </mc:Choice>
            <mc:Fallback xmlns="">
              <p:sp>
                <p:nvSpPr>
                  <p:cNvPr id="14" name="Rectangle 13">
                    <a:extLst>
                      <a:ext uri="{FF2B5EF4-FFF2-40B4-BE49-F238E27FC236}">
                        <a16:creationId xmlns:a16="http://schemas.microsoft.com/office/drawing/2014/main" id="{A6FE76F4-E909-1235-BA2F-29CCF60818EC}"/>
                      </a:ext>
                    </a:extLst>
                  </p:cNvPr>
                  <p:cNvSpPr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>
                  <a:xfrm>
                    <a:off x="7066327" y="4277467"/>
                    <a:ext cx="595804" cy="369332"/>
                  </a:xfrm>
                  <a:prstGeom prst="rect">
                    <a:avLst/>
                  </a:prstGeom>
                  <a:blipFill>
                    <a:blip r:embed="rId6"/>
                    <a:stretch>
                      <a:fillRect/>
                    </a:stretch>
                  </a:blipFill>
                </p:spPr>
                <p:txBody>
                  <a:bodyPr/>
                  <a:lstStyle/>
                  <a:p>
                    <a:r>
                      <a:rPr lang="en-US">
                        <a:noFill/>
                      </a:rPr>
                      <a:t> </a:t>
                    </a:r>
                  </a:p>
                </p:txBody>
              </p:sp>
            </mc:Fallback>
          </mc:AlternateContent>
          <mc:AlternateContent xmlns:mc="http://schemas.openxmlformats.org/markup-compatibility/2006" xmlns:a14="http://schemas.microsoft.com/office/drawing/2010/main">
            <mc:Choice Requires="a14">
              <p:sp>
                <p:nvSpPr>
                  <p:cNvPr id="15" name="Rectangle 14">
                    <a:extLst>
                      <a:ext uri="{FF2B5EF4-FFF2-40B4-BE49-F238E27FC236}">
                        <a16:creationId xmlns:a16="http://schemas.microsoft.com/office/drawing/2014/main" id="{82881140-AAF4-01E8-AA37-038F2CE82E55}"/>
                      </a:ext>
                    </a:extLst>
                  </p:cNvPr>
                  <p:cNvSpPr/>
                  <p:nvPr/>
                </p:nvSpPr>
                <p:spPr>
                  <a:xfrm>
                    <a:off x="7175613" y="5653125"/>
                    <a:ext cx="609911" cy="369332"/>
                  </a:xfrm>
                  <a:prstGeom prst="rect">
                    <a:avLst/>
                  </a:prstGeom>
                </p:spPr>
                <p:txBody>
                  <a:bodyPr wrap="none">
                    <a:spAutoFit/>
                  </a:bodyPr>
                  <a:lstStyle/>
                  <a:p>
                    <a:pPr marL="0" marR="0" lvl="0" indent="0" algn="l" defTabSz="914400" rtl="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14:m>
                      <m:oMathPara xmlns:m="http://schemas.openxmlformats.org/officeDocument/2006/math">
                        <m:oMathParaPr>
                          <m:jc m:val="centerGroup"/>
                        </m:oMathParaPr>
                        <m:oMath xmlns:m="http://schemas.openxmlformats.org/officeDocument/2006/math">
                          <m:sSub>
                            <m:sSubPr>
                              <m:ctrlPr>
                                <a:rPr kumimoji="0" lang="en-US" sz="1800" b="0" i="1" u="none" strike="noStrike" kern="1200" cap="none" spc="0" normalizeH="0" baseline="0" noProof="0" smtClean="0">
                                  <a:ln>
                                    <a:noFill/>
                                  </a:ln>
                                  <a:solidFill>
                                    <a:prstClr val="black"/>
                                  </a:solidFill>
                                  <a:effectLst/>
                                  <a:uLnTx/>
                                  <a:uFillTx/>
                                  <a:latin typeface="Cambria Math" panose="02040503050406030204" pitchFamily="18" charset="0"/>
                                  <a:ea typeface="+mn-ea"/>
                                  <a:cs typeface="+mn-cs"/>
                                </a:rPr>
                              </m:ctrlPr>
                            </m:sSubPr>
                            <m:e>
                              <m:r>
                                <a:rPr kumimoji="0" lang="en-US" sz="1800" b="0" i="1" u="none" strike="noStrike" kern="1200" cap="none" spc="0" normalizeH="0" baseline="0" noProof="0">
                                  <a:ln>
                                    <a:noFill/>
                                  </a:ln>
                                  <a:solidFill>
                                    <a:prstClr val="black"/>
                                  </a:solidFill>
                                  <a:effectLst/>
                                  <a:uLnTx/>
                                  <a:uFillTx/>
                                  <a:latin typeface="Cambria Math"/>
                                  <a:ea typeface="+mn-ea"/>
                                  <a:cs typeface="+mn-cs"/>
                                </a:rPr>
                                <m:t>𝑋</m:t>
                              </m:r>
                            </m:e>
                            <m:sub>
                              <m:r>
                                <a:rPr kumimoji="0" lang="en-US" sz="1800" b="0" i="1" u="none" strike="noStrike" kern="1200" cap="none" spc="0" normalizeH="0" baseline="0" noProof="0">
                                  <a:ln>
                                    <a:noFill/>
                                  </a:ln>
                                  <a:solidFill>
                                    <a:prstClr val="black"/>
                                  </a:solidFill>
                                  <a:effectLst/>
                                  <a:uLnTx/>
                                  <a:uFillTx/>
                                  <a:latin typeface="Cambria Math"/>
                                  <a:ea typeface="+mn-ea"/>
                                  <a:cs typeface="+mn-cs"/>
                                </a:rPr>
                                <m:t>𝐴</m:t>
                              </m:r>
                              <m:r>
                                <a:rPr kumimoji="0" lang="en-US" sz="1800" b="0" i="1" u="none" strike="noStrike" kern="1200" cap="none" spc="0" normalizeH="0" baseline="0" noProof="0" smtClean="0">
                                  <a:ln>
                                    <a:noFill/>
                                  </a:ln>
                                  <a:solidFill>
                                    <a:prstClr val="black"/>
                                  </a:solidFill>
                                  <a:effectLst/>
                                  <a:uLnTx/>
                                  <a:uFillTx/>
                                  <a:latin typeface="Cambria Math" panose="02040503050406030204" pitchFamily="18" charset="0"/>
                                  <a:ea typeface="+mn-ea"/>
                                  <a:cs typeface="+mn-cs"/>
                                </a:rPr>
                                <m:t>𝑛</m:t>
                              </m:r>
                            </m:sub>
                          </m:sSub>
                        </m:oMath>
                      </m:oMathPara>
                    </a14:m>
                    <a:endParaRPr kumimoji="0" lang="en-US" sz="1800" b="0" i="0" u="none" strike="noStrike" kern="1200" cap="none" spc="0" normalizeH="0" baseline="0" noProof="0" dirty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Gill Sans MT"/>
                      <a:ea typeface="+mn-ea"/>
                      <a:cs typeface="+mn-cs"/>
                    </a:endParaRPr>
                  </a:p>
                </p:txBody>
              </p:sp>
            </mc:Choice>
            <mc:Fallback xmlns="">
              <p:sp>
                <p:nvSpPr>
                  <p:cNvPr id="15" name="Rectangle 14">
                    <a:extLst>
                      <a:ext uri="{FF2B5EF4-FFF2-40B4-BE49-F238E27FC236}">
                        <a16:creationId xmlns:a16="http://schemas.microsoft.com/office/drawing/2014/main" id="{82881140-AAF4-01E8-AA37-038F2CE82E55}"/>
                      </a:ext>
                    </a:extLst>
                  </p:cNvPr>
                  <p:cNvSpPr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>
                  <a:xfrm>
                    <a:off x="7175613" y="5653125"/>
                    <a:ext cx="609911" cy="369332"/>
                  </a:xfrm>
                  <a:prstGeom prst="rect">
                    <a:avLst/>
                  </a:prstGeom>
                  <a:blipFill>
                    <a:blip r:embed="rId7"/>
                    <a:stretch>
                      <a:fillRect/>
                    </a:stretch>
                  </a:blipFill>
                </p:spPr>
                <p:txBody>
                  <a:bodyPr/>
                  <a:lstStyle/>
                  <a:p>
                    <a:r>
                      <a:rPr lang="en-US">
                        <a:noFill/>
                      </a:rPr>
                      <a:t> </a:t>
                    </a:r>
                  </a:p>
                </p:txBody>
              </p:sp>
            </mc:Fallback>
          </mc:AlternateContent>
        </p:grpSp>
      </p:grpSp>
      <p:sp>
        <p:nvSpPr>
          <p:cNvPr id="17" name="TextBox 16">
            <a:extLst>
              <a:ext uri="{FF2B5EF4-FFF2-40B4-BE49-F238E27FC236}">
                <a16:creationId xmlns:a16="http://schemas.microsoft.com/office/drawing/2014/main" id="{F78194D6-CE3B-6A8D-2571-FA16B059BFCC}"/>
              </a:ext>
            </a:extLst>
          </p:cNvPr>
          <p:cNvSpPr txBox="1"/>
          <p:nvPr/>
        </p:nvSpPr>
        <p:spPr>
          <a:xfrm>
            <a:off x="450573" y="5766965"/>
            <a:ext cx="691432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Figure 9.9. 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PFRs in parallel arrangement with equal flow rate</a:t>
            </a:r>
          </a:p>
        </p:txBody>
      </p:sp>
      <p:sp>
        <p:nvSpPr>
          <p:cNvPr id="18" name="Slide Number Placeholder 5">
            <a:extLst>
              <a:ext uri="{FF2B5EF4-FFF2-40B4-BE49-F238E27FC236}">
                <a16:creationId xmlns:a16="http://schemas.microsoft.com/office/drawing/2014/main" id="{7CBB06D6-7349-1DB6-8376-499A74F43DCF}"/>
              </a:ext>
            </a:extLst>
          </p:cNvPr>
          <p:cNvSpPr txBox="1">
            <a:spLocks/>
          </p:cNvSpPr>
          <p:nvPr/>
        </p:nvSpPr>
        <p:spPr>
          <a:xfrm>
            <a:off x="1623392" y="6307886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fld id="{919B44EC-D1D5-489E-90E0-E768BB02DA9D}" type="slidenum">
              <a:rPr lang="en-US" b="1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pPr>
                <a:defRPr/>
              </a:pPr>
              <a:t>26</a:t>
            </a:fld>
            <a:endParaRPr lang="en-US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68833781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46C84F0-2722-C42D-8382-60BCE1E111A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E060DB-0E76-3A01-0EFF-825DE96C88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0573" y="132476"/>
            <a:ext cx="10972800" cy="409575"/>
          </a:xfrm>
        </p:spPr>
        <p:txBody>
          <a:bodyPr>
            <a:noAutofit/>
          </a:bodyPr>
          <a:lstStyle/>
          <a:p>
            <a:pPr algn="l"/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Cont’d 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302308B0-40D2-AD0F-56FE-88C078A6BA7B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228600" y="542052"/>
                <a:ext cx="11728174" cy="5584114"/>
              </a:xfrm>
            </p:spPr>
            <p:txBody>
              <a:bodyPr>
                <a:noAutofit/>
              </a:bodyPr>
              <a:lstStyle/>
              <a:p>
                <a:pPr marL="82296" indent="0" algn="just">
                  <a:lnSpc>
                    <a:spcPct val="150000"/>
                  </a:lnSpc>
                  <a:buNone/>
                </a:pPr>
                <a:r>
                  <a:rPr lang="en-US" sz="20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Case 2:</a:t>
                </a:r>
                <a:r>
                  <a:rPr lang="en-US" sz="2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If the PFRs are of different size, and the flow is split in proportion to the volume of the reactors, the space time is proportional to the size of each reactor. </a:t>
                </a:r>
                <a:endParaRPr lang="en-US" sz="2000" dirty="0">
                  <a:latin typeface="Times New Roman" panose="02020603050405020304" pitchFamily="18" charset="0"/>
                  <a:ea typeface="Tahoma" pitchFamily="34" charset="0"/>
                  <a:cs typeface="Times New Roman" panose="02020603050405020304" pitchFamily="18" charset="0"/>
                </a:endParaRPr>
              </a:p>
              <a:p>
                <a:pPr marL="0" indent="0" algn="just">
                  <a:lnSpc>
                    <a:spcPct val="150000"/>
                  </a:lnSpc>
                  <a:buNone/>
                </a:pPr>
                <a:r>
                  <a:rPr lang="en-US" sz="2000" dirty="0">
                    <a:latin typeface="Times New Roman" panose="02020603050405020304" pitchFamily="18" charset="0"/>
                    <a:ea typeface="Tahoma" pitchFamily="34" charset="0"/>
                    <a:cs typeface="Times New Roman" panose="02020603050405020304" pitchFamily="18" charset="0"/>
                  </a:rPr>
                  <a:t>The parallel arrangement of N PFRs is depicted in </a:t>
                </a:r>
                <a:r>
                  <a:rPr lang="en-US" sz="2000" b="1" dirty="0">
                    <a:latin typeface="Times New Roman" panose="02020603050405020304" pitchFamily="18" charset="0"/>
                    <a:ea typeface="Tahoma" pitchFamily="34" charset="0"/>
                    <a:cs typeface="Times New Roman" panose="02020603050405020304" pitchFamily="18" charset="0"/>
                  </a:rPr>
                  <a:t>Figure 9.10</a:t>
                </a:r>
                <a:r>
                  <a:rPr lang="en-US" sz="2000" dirty="0">
                    <a:latin typeface="Times New Roman" panose="02020603050405020304" pitchFamily="18" charset="0"/>
                    <a:ea typeface="Tahoma" pitchFamily="34" charset="0"/>
                    <a:cs typeface="Times New Roman" panose="02020603050405020304" pitchFamily="18" charset="0"/>
                  </a:rPr>
                  <a:t>.</a:t>
                </a:r>
              </a:p>
              <a:p>
                <a:pPr marL="0" indent="0" algn="just">
                  <a:lnSpc>
                    <a:spcPct val="150000"/>
                  </a:lnSpc>
                  <a:buNone/>
                </a:pPr>
                <a:r>
                  <a:rPr lang="en-US" sz="2000" dirty="0">
                    <a:latin typeface="Times New Roman" panose="02020603050405020304" pitchFamily="18" charset="0"/>
                    <a:ea typeface="Tahoma" pitchFamily="34" charset="0"/>
                    <a:cs typeface="Times New Roman" panose="02020603050405020304" pitchFamily="18" charset="0"/>
                  </a:rPr>
                  <a:t>The overall conversion is equal to the individual reactor conversion.</a:t>
                </a:r>
              </a:p>
              <a:p>
                <a:pPr marL="0" indent="0">
                  <a:lnSpc>
                    <a:spcPct val="150000"/>
                  </a:lnSpc>
                  <a:buNone/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en-US" sz="20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000" i="1">
                            <a:solidFill>
                              <a:prstClr val="black"/>
                            </a:solidFill>
                            <a:latin typeface="Cambria Math"/>
                          </a:rPr>
                          <m:t>𝑋</m:t>
                        </m:r>
                      </m:e>
                      <m:sub>
                        <m:r>
                          <a:rPr lang="en-US" sz="20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𝐴</m:t>
                        </m:r>
                      </m:sub>
                    </m:sSub>
                    <m:r>
                      <a:rPr lang="en-US" sz="2000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  <m:sSub>
                      <m:sSubPr>
                        <m:ctrlPr>
                          <a:rPr lang="en-US" sz="20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000" i="1">
                            <a:solidFill>
                              <a:prstClr val="black"/>
                            </a:solidFill>
                            <a:latin typeface="Cambria Math"/>
                          </a:rPr>
                          <m:t>𝑋</m:t>
                        </m:r>
                      </m:e>
                      <m:sub>
                        <m:r>
                          <a:rPr lang="en-US" sz="2000" i="1">
                            <a:solidFill>
                              <a:prstClr val="black"/>
                            </a:solidFill>
                            <a:latin typeface="Cambria Math"/>
                          </a:rPr>
                          <m:t>𝐴</m:t>
                        </m:r>
                        <m:r>
                          <a:rPr lang="en-US" sz="20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  <m:r>
                      <a:rPr lang="en-US" sz="200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  <m:sSub>
                      <m:sSubPr>
                        <m:ctrlPr>
                          <a:rPr lang="en-US" sz="20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000" i="1">
                            <a:solidFill>
                              <a:prstClr val="black"/>
                            </a:solidFill>
                            <a:latin typeface="Cambria Math"/>
                          </a:rPr>
                          <m:t>𝑋</m:t>
                        </m:r>
                      </m:e>
                      <m:sub>
                        <m:r>
                          <a:rPr lang="en-US" sz="2000" i="1">
                            <a:solidFill>
                              <a:prstClr val="black"/>
                            </a:solidFill>
                            <a:latin typeface="Cambria Math"/>
                          </a:rPr>
                          <m:t>𝐴</m:t>
                        </m:r>
                        <m:r>
                          <a:rPr lang="en-US" sz="20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  <m:r>
                      <a:rPr lang="en-US" sz="200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  <m:sSub>
                      <m:sSubPr>
                        <m:ctrlPr>
                          <a:rPr lang="en-US" sz="20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000" i="1">
                            <a:solidFill>
                              <a:prstClr val="black"/>
                            </a:solidFill>
                            <a:latin typeface="Cambria Math"/>
                          </a:rPr>
                          <m:t>𝑋</m:t>
                        </m:r>
                      </m:e>
                      <m:sub>
                        <m:r>
                          <a:rPr lang="en-US" sz="2000" i="1">
                            <a:solidFill>
                              <a:prstClr val="black"/>
                            </a:solidFill>
                            <a:latin typeface="Cambria Math"/>
                          </a:rPr>
                          <m:t>𝐴</m:t>
                        </m:r>
                        <m:r>
                          <a:rPr lang="en-US" sz="20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𝑖</m:t>
                        </m:r>
                      </m:sub>
                    </m:sSub>
                    <m:r>
                      <a:rPr lang="en-US" sz="200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  <m:sSub>
                      <m:sSubPr>
                        <m:ctrlPr>
                          <a:rPr lang="en-US" sz="20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000" i="1">
                            <a:solidFill>
                              <a:prstClr val="black"/>
                            </a:solidFill>
                            <a:latin typeface="Cambria Math"/>
                          </a:rPr>
                          <m:t>𝑋</m:t>
                        </m:r>
                      </m:e>
                      <m:sub>
                        <m:r>
                          <a:rPr lang="en-US" sz="2000" i="1">
                            <a:solidFill>
                              <a:prstClr val="black"/>
                            </a:solidFill>
                            <a:latin typeface="Cambria Math"/>
                          </a:rPr>
                          <m:t>𝐴</m:t>
                        </m:r>
                        <m:r>
                          <a:rPr lang="en-US" sz="20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𝑛</m:t>
                        </m:r>
                      </m:sub>
                    </m:sSub>
                  </m:oMath>
                </a14:m>
                <a:r>
                  <a:rPr lang="en-US" sz="2000" dirty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                                                                                                       (9.13)</a:t>
                </a:r>
                <a:endParaRPr lang="en-US" sz="2000" dirty="0">
                  <a:latin typeface="Times New Roman" panose="02020603050405020304" pitchFamily="18" charset="0"/>
                  <a:ea typeface="Tahoma" pitchFamily="34" charset="0"/>
                  <a:cs typeface="Times New Roman" panose="02020603050405020304" pitchFamily="18" charset="0"/>
                </a:endParaRPr>
              </a:p>
              <a:p>
                <a:pPr marL="0" indent="0">
                  <a:lnSpc>
                    <a:spcPct val="150000"/>
                  </a:lnSpc>
                  <a:buNone/>
                </a:pPr>
                <a:endParaRPr lang="en-US" sz="2400" dirty="0">
                  <a:latin typeface="Times New Roman" panose="02020603050405020304" pitchFamily="18" charset="0"/>
                  <a:ea typeface="Tahoma" pitchFamily="34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302308B0-40D2-AD0F-56FE-88C078A6BA7B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228600" y="542052"/>
                <a:ext cx="11728174" cy="5584114"/>
              </a:xfrm>
              <a:blipFill>
                <a:blip r:embed="rId2"/>
                <a:stretch>
                  <a:fillRect l="-572" r="-572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E23A698-E3D6-2677-71C7-C110F4F0F4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19B44EC-D1D5-489E-90E0-E768BB02DA9D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27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C4639523-DBC8-FBC4-8999-05A7D6BA9390}"/>
              </a:ext>
            </a:extLst>
          </p:cNvPr>
          <p:cNvCxnSpPr>
            <a:cxnSpLocks/>
          </p:cNvCxnSpPr>
          <p:nvPr/>
        </p:nvCxnSpPr>
        <p:spPr>
          <a:xfrm>
            <a:off x="-49696" y="543123"/>
            <a:ext cx="12284765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E94B7DED-6888-FCF0-FCA0-C244359D87E2}"/>
              </a:ext>
            </a:extLst>
          </p:cNvPr>
          <p:cNvCxnSpPr>
            <a:cxnSpLocks/>
          </p:cNvCxnSpPr>
          <p:nvPr/>
        </p:nvCxnSpPr>
        <p:spPr>
          <a:xfrm>
            <a:off x="0" y="6354549"/>
            <a:ext cx="12192000" cy="1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17" name="TextBox 16">
            <a:extLst>
              <a:ext uri="{FF2B5EF4-FFF2-40B4-BE49-F238E27FC236}">
                <a16:creationId xmlns:a16="http://schemas.microsoft.com/office/drawing/2014/main" id="{85D54DF2-5271-78E5-9676-3703DADD4387}"/>
              </a:ext>
            </a:extLst>
          </p:cNvPr>
          <p:cNvSpPr txBox="1"/>
          <p:nvPr/>
        </p:nvSpPr>
        <p:spPr>
          <a:xfrm>
            <a:off x="450573" y="5954439"/>
            <a:ext cx="693420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Figure 9.10. 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PFRs in parallel arrangement with different volume </a:t>
            </a:r>
          </a:p>
        </p:txBody>
      </p:sp>
      <p:sp>
        <p:nvSpPr>
          <p:cNvPr id="25" name="Slide Number Placeholder 5">
            <a:extLst>
              <a:ext uri="{FF2B5EF4-FFF2-40B4-BE49-F238E27FC236}">
                <a16:creationId xmlns:a16="http://schemas.microsoft.com/office/drawing/2014/main" id="{34E483E7-91B3-9F48-411C-8FAF929B9338}"/>
              </a:ext>
            </a:extLst>
          </p:cNvPr>
          <p:cNvSpPr txBox="1">
            <a:spLocks/>
          </p:cNvSpPr>
          <p:nvPr/>
        </p:nvSpPr>
        <p:spPr>
          <a:xfrm>
            <a:off x="1623392" y="6307886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fld id="{919B44EC-D1D5-489E-90E0-E768BB02DA9D}" type="slidenum">
              <a:rPr lang="en-US" b="1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pPr>
                <a:defRPr/>
              </a:pPr>
              <a:t>27</a:t>
            </a:fld>
            <a:endParaRPr lang="en-US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9" name="Group 8">
            <a:extLst>
              <a:ext uri="{FF2B5EF4-FFF2-40B4-BE49-F238E27FC236}">
                <a16:creationId xmlns:a16="http://schemas.microsoft.com/office/drawing/2014/main" id="{7B34A1A4-5CAD-F7AD-EEDC-0282B6A58A00}"/>
              </a:ext>
            </a:extLst>
          </p:cNvPr>
          <p:cNvGrpSpPr/>
          <p:nvPr/>
        </p:nvGrpSpPr>
        <p:grpSpPr>
          <a:xfrm>
            <a:off x="450573" y="3180523"/>
            <a:ext cx="4047841" cy="2734833"/>
            <a:chOff x="450573" y="3180523"/>
            <a:chExt cx="4047841" cy="2734833"/>
          </a:xfrm>
        </p:grpSpPr>
        <p:grpSp>
          <p:nvGrpSpPr>
            <p:cNvPr id="16" name="Group 15">
              <a:extLst>
                <a:ext uri="{FF2B5EF4-FFF2-40B4-BE49-F238E27FC236}">
                  <a16:creationId xmlns:a16="http://schemas.microsoft.com/office/drawing/2014/main" id="{F6C2A952-2058-136D-9172-D5F3AA06FD05}"/>
                </a:ext>
              </a:extLst>
            </p:cNvPr>
            <p:cNvGrpSpPr/>
            <p:nvPr/>
          </p:nvGrpSpPr>
          <p:grpSpPr>
            <a:xfrm>
              <a:off x="450573" y="3180523"/>
              <a:ext cx="4047841" cy="2734833"/>
              <a:chOff x="3298664" y="2885703"/>
              <a:chExt cx="4634250" cy="3034653"/>
            </a:xfrm>
          </p:grpSpPr>
          <p:pic>
            <p:nvPicPr>
              <p:cNvPr id="18" name="Picture 17">
                <a:extLst>
                  <a:ext uri="{FF2B5EF4-FFF2-40B4-BE49-F238E27FC236}">
                    <a16:creationId xmlns:a16="http://schemas.microsoft.com/office/drawing/2014/main" id="{800F91F0-73E3-4F76-E034-724263929DE0}"/>
                  </a:ext>
                </a:extLst>
              </p:cNvPr>
              <p:cNvPicPr/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298664" y="2885703"/>
                <a:ext cx="3377480" cy="3034653"/>
              </a:xfrm>
              <a:prstGeom prst="rect">
                <a:avLst/>
              </a:prstGeom>
              <a:noFill/>
              <a:ln>
                <a:noFill/>
              </a:ln>
            </p:spPr>
          </p:pic>
          <p:cxnSp>
            <p:nvCxnSpPr>
              <p:cNvPr id="19" name="Straight Arrow Connector 18">
                <a:extLst>
                  <a:ext uri="{FF2B5EF4-FFF2-40B4-BE49-F238E27FC236}">
                    <a16:creationId xmlns:a16="http://schemas.microsoft.com/office/drawing/2014/main" id="{24DBFDCD-1B47-9EA0-FE2D-703BB059C23C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6666431" y="4296670"/>
                <a:ext cx="976760" cy="0"/>
              </a:xfrm>
              <a:prstGeom prst="straightConnector1">
                <a:avLst/>
              </a:prstGeom>
              <a:ln>
                <a:tailEnd type="triangle"/>
              </a:ln>
            </p:spPr>
            <p:style>
              <a:lnRef idx="3">
                <a:schemeClr val="dk1"/>
              </a:lnRef>
              <a:fillRef idx="0">
                <a:schemeClr val="dk1"/>
              </a:fillRef>
              <a:effectRef idx="2">
                <a:schemeClr val="dk1"/>
              </a:effectRef>
              <a:fontRef idx="minor">
                <a:schemeClr val="tx1"/>
              </a:fontRef>
            </p:style>
          </p:cxnSp>
          <mc:AlternateContent xmlns:mc="http://schemas.openxmlformats.org/markup-compatibility/2006" xmlns:a14="http://schemas.microsoft.com/office/drawing/2010/main">
            <mc:Choice Requires="a14">
              <p:sp>
                <p:nvSpPr>
                  <p:cNvPr id="20" name="Rectangle 19">
                    <a:extLst>
                      <a:ext uri="{FF2B5EF4-FFF2-40B4-BE49-F238E27FC236}">
                        <a16:creationId xmlns:a16="http://schemas.microsoft.com/office/drawing/2014/main" id="{4285DB43-2A04-3FE8-A04A-FD40F07C41AD}"/>
                      </a:ext>
                    </a:extLst>
                  </p:cNvPr>
                  <p:cNvSpPr/>
                  <p:nvPr/>
                </p:nvSpPr>
                <p:spPr>
                  <a:xfrm>
                    <a:off x="6837422" y="3028345"/>
                    <a:ext cx="595804" cy="369332"/>
                  </a:xfrm>
                  <a:prstGeom prst="rect">
                    <a:avLst/>
                  </a:prstGeom>
                </p:spPr>
                <p:txBody>
                  <a:bodyPr wrap="none">
                    <a:spAutoFit/>
                  </a:bodyPr>
                  <a:lstStyle/>
                  <a:p>
                    <a:pPr marL="0" marR="0" lvl="0" indent="0" algn="l" defTabSz="914400" rtl="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14:m>
                      <m:oMathPara xmlns:m="http://schemas.openxmlformats.org/officeDocument/2006/math">
                        <m:oMathParaPr>
                          <m:jc m:val="centerGroup"/>
                        </m:oMathParaPr>
                        <m:oMath xmlns:m="http://schemas.openxmlformats.org/officeDocument/2006/math">
                          <m:sSub>
                            <m:sSubPr>
                              <m:ctrlPr>
                                <a:rPr kumimoji="0" lang="en-US" sz="1800" b="0" i="1" u="none" strike="noStrike" kern="1200" cap="none" spc="0" normalizeH="0" baseline="0" noProof="0" smtClean="0">
                                  <a:ln>
                                    <a:noFill/>
                                  </a:ln>
                                  <a:solidFill>
                                    <a:prstClr val="black"/>
                                  </a:solidFill>
                                  <a:effectLst/>
                                  <a:uLnTx/>
                                  <a:uFillTx/>
                                  <a:latin typeface="Cambria Math" panose="02040503050406030204" pitchFamily="18" charset="0"/>
                                  <a:ea typeface="+mn-ea"/>
                                  <a:cs typeface="+mn-cs"/>
                                </a:rPr>
                              </m:ctrlPr>
                            </m:sSubPr>
                            <m:e>
                              <m:r>
                                <a:rPr kumimoji="0" lang="en-US" sz="1800" b="0" i="1" u="none" strike="noStrike" kern="1200" cap="none" spc="0" normalizeH="0" baseline="0" noProof="0">
                                  <a:ln>
                                    <a:noFill/>
                                  </a:ln>
                                  <a:solidFill>
                                    <a:prstClr val="black"/>
                                  </a:solidFill>
                                  <a:effectLst/>
                                  <a:uLnTx/>
                                  <a:uFillTx/>
                                  <a:latin typeface="Cambria Math"/>
                                  <a:ea typeface="+mn-ea"/>
                                  <a:cs typeface="+mn-cs"/>
                                </a:rPr>
                                <m:t>𝑋</m:t>
                              </m:r>
                            </m:e>
                            <m:sub>
                              <m:r>
                                <a:rPr kumimoji="0" lang="en-US" sz="1800" b="0" i="1" u="none" strike="noStrike" kern="1200" cap="none" spc="0" normalizeH="0" baseline="0" noProof="0">
                                  <a:ln>
                                    <a:noFill/>
                                  </a:ln>
                                  <a:solidFill>
                                    <a:prstClr val="black"/>
                                  </a:solidFill>
                                  <a:effectLst/>
                                  <a:uLnTx/>
                                  <a:uFillTx/>
                                  <a:latin typeface="Cambria Math"/>
                                  <a:ea typeface="+mn-ea"/>
                                  <a:cs typeface="+mn-cs"/>
                                </a:rPr>
                                <m:t>𝐴</m:t>
                              </m:r>
                              <m:r>
                                <a:rPr kumimoji="0" lang="en-US" sz="1800" b="0" i="1" u="none" strike="noStrike" kern="1200" cap="none" spc="0" normalizeH="0" baseline="0" noProof="0" smtClean="0">
                                  <a:ln>
                                    <a:noFill/>
                                  </a:ln>
                                  <a:solidFill>
                                    <a:prstClr val="black"/>
                                  </a:solidFill>
                                  <a:effectLst/>
                                  <a:uLnTx/>
                                  <a:uFillTx/>
                                  <a:latin typeface="Cambria Math" panose="02040503050406030204" pitchFamily="18" charset="0"/>
                                  <a:ea typeface="+mn-ea"/>
                                  <a:cs typeface="+mn-cs"/>
                                </a:rPr>
                                <m:t>1</m:t>
                              </m:r>
                            </m:sub>
                          </m:sSub>
                        </m:oMath>
                      </m:oMathPara>
                    </a14:m>
                    <a:endParaRPr kumimoji="0" lang="en-US" sz="1800" b="0" i="0" u="none" strike="noStrike" kern="1200" cap="none" spc="0" normalizeH="0" baseline="0" noProof="0" dirty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Gill Sans MT"/>
                      <a:ea typeface="+mn-ea"/>
                      <a:cs typeface="+mn-cs"/>
                    </a:endParaRPr>
                  </a:p>
                </p:txBody>
              </p:sp>
            </mc:Choice>
            <mc:Fallback xmlns="">
              <p:sp>
                <p:nvSpPr>
                  <p:cNvPr id="20" name="Rectangle 19">
                    <a:extLst>
                      <a:ext uri="{FF2B5EF4-FFF2-40B4-BE49-F238E27FC236}">
                        <a16:creationId xmlns:a16="http://schemas.microsoft.com/office/drawing/2014/main" id="{4285DB43-2A04-3FE8-A04A-FD40F07C41AD}"/>
                      </a:ext>
                    </a:extLst>
                  </p:cNvPr>
                  <p:cNvSpPr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>
                  <a:xfrm>
                    <a:off x="6837422" y="3028345"/>
                    <a:ext cx="595804" cy="369332"/>
                  </a:xfrm>
                  <a:prstGeom prst="rect">
                    <a:avLst/>
                  </a:prstGeom>
                  <a:blipFill>
                    <a:blip r:embed="rId4"/>
                    <a:stretch>
                      <a:fillRect b="-11111"/>
                    </a:stretch>
                  </a:blipFill>
                </p:spPr>
                <p:txBody>
                  <a:bodyPr/>
                  <a:lstStyle/>
                  <a:p>
                    <a:r>
                      <a:rPr lang="en-US">
                        <a:noFill/>
                      </a:rPr>
                      <a:t> </a:t>
                    </a:r>
                  </a:p>
                </p:txBody>
              </p:sp>
            </mc:Fallback>
          </mc:AlternateContent>
          <mc:AlternateContent xmlns:mc="http://schemas.openxmlformats.org/markup-compatibility/2006" xmlns:a14="http://schemas.microsoft.com/office/drawing/2010/main">
            <mc:Choice Requires="a14">
              <p:sp>
                <p:nvSpPr>
                  <p:cNvPr id="21" name="Rectangle 20">
                    <a:extLst>
                      <a:ext uri="{FF2B5EF4-FFF2-40B4-BE49-F238E27FC236}">
                        <a16:creationId xmlns:a16="http://schemas.microsoft.com/office/drawing/2014/main" id="{2EBA6085-6EB4-A676-242F-C2AA4309295F}"/>
                      </a:ext>
                    </a:extLst>
                  </p:cNvPr>
                  <p:cNvSpPr/>
                  <p:nvPr/>
                </p:nvSpPr>
                <p:spPr>
                  <a:xfrm>
                    <a:off x="6837422" y="3789218"/>
                    <a:ext cx="595804" cy="369332"/>
                  </a:xfrm>
                  <a:prstGeom prst="rect">
                    <a:avLst/>
                  </a:prstGeom>
                </p:spPr>
                <p:txBody>
                  <a:bodyPr wrap="none">
                    <a:spAutoFit/>
                  </a:bodyPr>
                  <a:lstStyle/>
                  <a:p>
                    <a:pPr marL="0" marR="0" lvl="0" indent="0" algn="l" defTabSz="914400" rtl="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14:m>
                      <m:oMathPara xmlns:m="http://schemas.openxmlformats.org/officeDocument/2006/math">
                        <m:oMathParaPr>
                          <m:jc m:val="centerGroup"/>
                        </m:oMathParaPr>
                        <m:oMath xmlns:m="http://schemas.openxmlformats.org/officeDocument/2006/math">
                          <m:sSub>
                            <m:sSubPr>
                              <m:ctrlPr>
                                <a:rPr kumimoji="0" lang="en-US" sz="1800" b="0" i="1" u="none" strike="noStrike" kern="1200" cap="none" spc="0" normalizeH="0" baseline="0" noProof="0" smtClean="0">
                                  <a:ln>
                                    <a:noFill/>
                                  </a:ln>
                                  <a:solidFill>
                                    <a:prstClr val="black"/>
                                  </a:solidFill>
                                  <a:effectLst/>
                                  <a:uLnTx/>
                                  <a:uFillTx/>
                                  <a:latin typeface="Cambria Math" panose="02040503050406030204" pitchFamily="18" charset="0"/>
                                  <a:ea typeface="+mn-ea"/>
                                  <a:cs typeface="+mn-cs"/>
                                </a:rPr>
                              </m:ctrlPr>
                            </m:sSubPr>
                            <m:e>
                              <m:r>
                                <a:rPr kumimoji="0" lang="en-US" sz="1800" b="0" i="1" u="none" strike="noStrike" kern="1200" cap="none" spc="0" normalizeH="0" baseline="0" noProof="0">
                                  <a:ln>
                                    <a:noFill/>
                                  </a:ln>
                                  <a:solidFill>
                                    <a:prstClr val="black"/>
                                  </a:solidFill>
                                  <a:effectLst/>
                                  <a:uLnTx/>
                                  <a:uFillTx/>
                                  <a:latin typeface="Cambria Math"/>
                                  <a:ea typeface="+mn-ea"/>
                                  <a:cs typeface="+mn-cs"/>
                                </a:rPr>
                                <m:t>𝑋</m:t>
                              </m:r>
                            </m:e>
                            <m:sub>
                              <m:r>
                                <a:rPr kumimoji="0" lang="en-US" sz="1800" b="0" i="1" u="none" strike="noStrike" kern="1200" cap="none" spc="0" normalizeH="0" baseline="0" noProof="0">
                                  <a:ln>
                                    <a:noFill/>
                                  </a:ln>
                                  <a:solidFill>
                                    <a:prstClr val="black"/>
                                  </a:solidFill>
                                  <a:effectLst/>
                                  <a:uLnTx/>
                                  <a:uFillTx/>
                                  <a:latin typeface="Cambria Math"/>
                                  <a:ea typeface="+mn-ea"/>
                                  <a:cs typeface="+mn-cs"/>
                                </a:rPr>
                                <m:t>𝐴</m:t>
                              </m:r>
                              <m:r>
                                <a:rPr kumimoji="0" lang="en-US" sz="1800" b="0" i="1" u="none" strike="noStrike" kern="1200" cap="none" spc="0" normalizeH="0" baseline="0" noProof="0" smtClean="0">
                                  <a:ln>
                                    <a:noFill/>
                                  </a:ln>
                                  <a:solidFill>
                                    <a:prstClr val="black"/>
                                  </a:solidFill>
                                  <a:effectLst/>
                                  <a:uLnTx/>
                                  <a:uFillTx/>
                                  <a:latin typeface="Cambria Math" panose="02040503050406030204" pitchFamily="18" charset="0"/>
                                  <a:ea typeface="+mn-ea"/>
                                  <a:cs typeface="+mn-cs"/>
                                </a:rPr>
                                <m:t>2</m:t>
                              </m:r>
                            </m:sub>
                          </m:sSub>
                        </m:oMath>
                      </m:oMathPara>
                    </a14:m>
                    <a:endParaRPr kumimoji="0" lang="en-US" sz="1800" b="0" i="0" u="none" strike="noStrike" kern="1200" cap="none" spc="0" normalizeH="0" baseline="0" noProof="0" dirty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Gill Sans MT"/>
                      <a:ea typeface="+mn-ea"/>
                      <a:cs typeface="+mn-cs"/>
                    </a:endParaRPr>
                  </a:p>
                </p:txBody>
              </p:sp>
            </mc:Choice>
            <mc:Fallback xmlns="">
              <p:sp>
                <p:nvSpPr>
                  <p:cNvPr id="21" name="Rectangle 20">
                    <a:extLst>
                      <a:ext uri="{FF2B5EF4-FFF2-40B4-BE49-F238E27FC236}">
                        <a16:creationId xmlns:a16="http://schemas.microsoft.com/office/drawing/2014/main" id="{2EBA6085-6EB4-A676-242F-C2AA4309295F}"/>
                      </a:ext>
                    </a:extLst>
                  </p:cNvPr>
                  <p:cNvSpPr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>
                  <a:xfrm>
                    <a:off x="6837422" y="3789218"/>
                    <a:ext cx="595804" cy="369332"/>
                  </a:xfrm>
                  <a:prstGeom prst="rect">
                    <a:avLst/>
                  </a:prstGeom>
                  <a:blipFill>
                    <a:blip r:embed="rId5"/>
                    <a:stretch>
                      <a:fillRect b="-10909"/>
                    </a:stretch>
                  </a:blipFill>
                </p:spPr>
                <p:txBody>
                  <a:bodyPr/>
                  <a:lstStyle/>
                  <a:p>
                    <a:r>
                      <a:rPr lang="en-US">
                        <a:noFill/>
                      </a:rPr>
                      <a:t> </a:t>
                    </a:r>
                  </a:p>
                </p:txBody>
              </p:sp>
            </mc:Fallback>
          </mc:AlternateContent>
          <mc:AlternateContent xmlns:mc="http://schemas.openxmlformats.org/markup-compatibility/2006" xmlns:a14="http://schemas.microsoft.com/office/drawing/2010/main">
            <mc:Choice Requires="a14">
              <p:sp>
                <p:nvSpPr>
                  <p:cNvPr id="22" name="Rectangle 21">
                    <a:extLst>
                      <a:ext uri="{FF2B5EF4-FFF2-40B4-BE49-F238E27FC236}">
                        <a16:creationId xmlns:a16="http://schemas.microsoft.com/office/drawing/2014/main" id="{FEE49101-E63D-A8D0-AD34-C15583B94F1C}"/>
                      </a:ext>
                    </a:extLst>
                  </p:cNvPr>
                  <p:cNvSpPr/>
                  <p:nvPr/>
                </p:nvSpPr>
                <p:spPr>
                  <a:xfrm>
                    <a:off x="6759212" y="4550091"/>
                    <a:ext cx="563103" cy="369332"/>
                  </a:xfrm>
                  <a:prstGeom prst="rect">
                    <a:avLst/>
                  </a:prstGeom>
                </p:spPr>
                <p:txBody>
                  <a:bodyPr wrap="none">
                    <a:spAutoFit/>
                  </a:bodyPr>
                  <a:lstStyle/>
                  <a:p>
                    <a:pPr marL="0" marR="0" lvl="0" indent="0" algn="l" defTabSz="914400" rtl="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14:m>
                      <m:oMathPara xmlns:m="http://schemas.openxmlformats.org/officeDocument/2006/math">
                        <m:oMathParaPr>
                          <m:jc m:val="centerGroup"/>
                        </m:oMathParaPr>
                        <m:oMath xmlns:m="http://schemas.openxmlformats.org/officeDocument/2006/math">
                          <m:sSub>
                            <m:sSubPr>
                              <m:ctrlPr>
                                <a:rPr kumimoji="0" lang="en-US" sz="1800" b="0" i="1" u="none" strike="noStrike" kern="1200" cap="none" spc="0" normalizeH="0" baseline="0" noProof="0" smtClean="0">
                                  <a:ln>
                                    <a:noFill/>
                                  </a:ln>
                                  <a:solidFill>
                                    <a:prstClr val="black"/>
                                  </a:solidFill>
                                  <a:effectLst/>
                                  <a:uLnTx/>
                                  <a:uFillTx/>
                                  <a:latin typeface="Cambria Math" panose="02040503050406030204" pitchFamily="18" charset="0"/>
                                  <a:ea typeface="+mn-ea"/>
                                  <a:cs typeface="+mn-cs"/>
                                </a:rPr>
                              </m:ctrlPr>
                            </m:sSubPr>
                            <m:e>
                              <m:r>
                                <a:rPr kumimoji="0" lang="en-US" sz="1800" b="0" i="1" u="none" strike="noStrike" kern="1200" cap="none" spc="0" normalizeH="0" baseline="0" noProof="0">
                                  <a:ln>
                                    <a:noFill/>
                                  </a:ln>
                                  <a:solidFill>
                                    <a:prstClr val="black"/>
                                  </a:solidFill>
                                  <a:effectLst/>
                                  <a:uLnTx/>
                                  <a:uFillTx/>
                                  <a:latin typeface="Cambria Math"/>
                                  <a:ea typeface="+mn-ea"/>
                                  <a:cs typeface="+mn-cs"/>
                                </a:rPr>
                                <m:t>𝑋</m:t>
                              </m:r>
                            </m:e>
                            <m:sub>
                              <m:r>
                                <a:rPr kumimoji="0" lang="en-US" sz="1800" b="0" i="1" u="none" strike="noStrike" kern="1200" cap="none" spc="0" normalizeH="0" baseline="0" noProof="0">
                                  <a:ln>
                                    <a:noFill/>
                                  </a:ln>
                                  <a:solidFill>
                                    <a:prstClr val="black"/>
                                  </a:solidFill>
                                  <a:effectLst/>
                                  <a:uLnTx/>
                                  <a:uFillTx/>
                                  <a:latin typeface="Cambria Math"/>
                                  <a:ea typeface="+mn-ea"/>
                                  <a:cs typeface="+mn-cs"/>
                                </a:rPr>
                                <m:t>𝐴</m:t>
                              </m:r>
                              <m:r>
                                <a:rPr kumimoji="0" lang="en-US" sz="1800" b="0" i="1" u="none" strike="noStrike" kern="1200" cap="none" spc="0" normalizeH="0" baseline="0" noProof="0" smtClean="0">
                                  <a:ln>
                                    <a:noFill/>
                                  </a:ln>
                                  <a:solidFill>
                                    <a:prstClr val="black"/>
                                  </a:solidFill>
                                  <a:effectLst/>
                                  <a:uLnTx/>
                                  <a:uFillTx/>
                                  <a:latin typeface="Cambria Math" panose="02040503050406030204" pitchFamily="18" charset="0"/>
                                  <a:ea typeface="+mn-ea"/>
                                  <a:cs typeface="+mn-cs"/>
                                </a:rPr>
                                <m:t>𝑖</m:t>
                              </m:r>
                            </m:sub>
                          </m:sSub>
                        </m:oMath>
                      </m:oMathPara>
                    </a14:m>
                    <a:endParaRPr kumimoji="0" lang="en-US" sz="1800" b="0" i="0" u="none" strike="noStrike" kern="1200" cap="none" spc="0" normalizeH="0" baseline="0" noProof="0" dirty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Gill Sans MT"/>
                      <a:ea typeface="+mn-ea"/>
                      <a:cs typeface="+mn-cs"/>
                    </a:endParaRPr>
                  </a:p>
                </p:txBody>
              </p:sp>
            </mc:Choice>
            <mc:Fallback xmlns="">
              <p:sp>
                <p:nvSpPr>
                  <p:cNvPr id="22" name="Rectangle 21">
                    <a:extLst>
                      <a:ext uri="{FF2B5EF4-FFF2-40B4-BE49-F238E27FC236}">
                        <a16:creationId xmlns:a16="http://schemas.microsoft.com/office/drawing/2014/main" id="{FEE49101-E63D-A8D0-AD34-C15583B94F1C}"/>
                      </a:ext>
                    </a:extLst>
                  </p:cNvPr>
                  <p:cNvSpPr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>
                  <a:xfrm>
                    <a:off x="6759212" y="4550091"/>
                    <a:ext cx="563103" cy="369332"/>
                  </a:xfrm>
                  <a:prstGeom prst="rect">
                    <a:avLst/>
                  </a:prstGeom>
                  <a:blipFill>
                    <a:blip r:embed="rId6"/>
                    <a:stretch>
                      <a:fillRect b="-12963"/>
                    </a:stretch>
                  </a:blipFill>
                </p:spPr>
                <p:txBody>
                  <a:bodyPr/>
                  <a:lstStyle/>
                  <a:p>
                    <a:r>
                      <a:rPr lang="en-US">
                        <a:noFill/>
                      </a:rPr>
                      <a:t> </a:t>
                    </a:r>
                  </a:p>
                </p:txBody>
              </p:sp>
            </mc:Fallback>
          </mc:AlternateContent>
          <mc:AlternateContent xmlns:mc="http://schemas.openxmlformats.org/markup-compatibility/2006" xmlns:a14="http://schemas.microsoft.com/office/drawing/2010/main">
            <mc:Choice Requires="a14">
              <p:sp>
                <p:nvSpPr>
                  <p:cNvPr id="23" name="Rectangle 22">
                    <a:extLst>
                      <a:ext uri="{FF2B5EF4-FFF2-40B4-BE49-F238E27FC236}">
                        <a16:creationId xmlns:a16="http://schemas.microsoft.com/office/drawing/2014/main" id="{57DB9CE6-19B9-55E9-201A-AADC8B9C5894}"/>
                      </a:ext>
                    </a:extLst>
                  </p:cNvPr>
                  <p:cNvSpPr/>
                  <p:nvPr/>
                </p:nvSpPr>
                <p:spPr>
                  <a:xfrm>
                    <a:off x="6957830" y="5523438"/>
                    <a:ext cx="609911" cy="369332"/>
                  </a:xfrm>
                  <a:prstGeom prst="rect">
                    <a:avLst/>
                  </a:prstGeom>
                </p:spPr>
                <p:txBody>
                  <a:bodyPr wrap="none">
                    <a:spAutoFit/>
                  </a:bodyPr>
                  <a:lstStyle/>
                  <a:p>
                    <a:pPr marL="0" marR="0" lvl="0" indent="0" algn="l" defTabSz="914400" rtl="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14:m>
                      <m:oMathPara xmlns:m="http://schemas.openxmlformats.org/officeDocument/2006/math">
                        <m:oMathParaPr>
                          <m:jc m:val="centerGroup"/>
                        </m:oMathParaPr>
                        <m:oMath xmlns:m="http://schemas.openxmlformats.org/officeDocument/2006/math">
                          <m:sSub>
                            <m:sSubPr>
                              <m:ctrlPr>
                                <a:rPr kumimoji="0" lang="en-US" sz="1800" b="0" i="1" u="none" strike="noStrike" kern="1200" cap="none" spc="0" normalizeH="0" baseline="0" noProof="0" smtClean="0">
                                  <a:ln>
                                    <a:noFill/>
                                  </a:ln>
                                  <a:solidFill>
                                    <a:prstClr val="black"/>
                                  </a:solidFill>
                                  <a:effectLst/>
                                  <a:uLnTx/>
                                  <a:uFillTx/>
                                  <a:latin typeface="Cambria Math" panose="02040503050406030204" pitchFamily="18" charset="0"/>
                                  <a:ea typeface="+mn-ea"/>
                                  <a:cs typeface="+mn-cs"/>
                                </a:rPr>
                              </m:ctrlPr>
                            </m:sSubPr>
                            <m:e>
                              <m:r>
                                <a:rPr kumimoji="0" lang="en-US" sz="1800" b="0" i="1" u="none" strike="noStrike" kern="1200" cap="none" spc="0" normalizeH="0" baseline="0" noProof="0">
                                  <a:ln>
                                    <a:noFill/>
                                  </a:ln>
                                  <a:solidFill>
                                    <a:prstClr val="black"/>
                                  </a:solidFill>
                                  <a:effectLst/>
                                  <a:uLnTx/>
                                  <a:uFillTx/>
                                  <a:latin typeface="Cambria Math"/>
                                  <a:ea typeface="+mn-ea"/>
                                  <a:cs typeface="+mn-cs"/>
                                </a:rPr>
                                <m:t>𝑋</m:t>
                              </m:r>
                            </m:e>
                            <m:sub>
                              <m:r>
                                <a:rPr kumimoji="0" lang="en-US" sz="1800" b="0" i="1" u="none" strike="noStrike" kern="1200" cap="none" spc="0" normalizeH="0" baseline="0" noProof="0">
                                  <a:ln>
                                    <a:noFill/>
                                  </a:ln>
                                  <a:solidFill>
                                    <a:prstClr val="black"/>
                                  </a:solidFill>
                                  <a:effectLst/>
                                  <a:uLnTx/>
                                  <a:uFillTx/>
                                  <a:latin typeface="Cambria Math"/>
                                  <a:ea typeface="+mn-ea"/>
                                  <a:cs typeface="+mn-cs"/>
                                </a:rPr>
                                <m:t>𝐴</m:t>
                              </m:r>
                              <m:r>
                                <a:rPr kumimoji="0" lang="en-US" sz="1800" b="0" i="1" u="none" strike="noStrike" kern="1200" cap="none" spc="0" normalizeH="0" baseline="0" noProof="0" smtClean="0">
                                  <a:ln>
                                    <a:noFill/>
                                  </a:ln>
                                  <a:solidFill>
                                    <a:prstClr val="black"/>
                                  </a:solidFill>
                                  <a:effectLst/>
                                  <a:uLnTx/>
                                  <a:uFillTx/>
                                  <a:latin typeface="Cambria Math" panose="02040503050406030204" pitchFamily="18" charset="0"/>
                                  <a:ea typeface="+mn-ea"/>
                                  <a:cs typeface="+mn-cs"/>
                                </a:rPr>
                                <m:t>𝑛</m:t>
                              </m:r>
                            </m:sub>
                          </m:sSub>
                        </m:oMath>
                      </m:oMathPara>
                    </a14:m>
                    <a:endParaRPr kumimoji="0" lang="en-US" sz="1800" b="0" i="0" u="none" strike="noStrike" kern="1200" cap="none" spc="0" normalizeH="0" baseline="0" noProof="0" dirty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Gill Sans MT"/>
                      <a:ea typeface="+mn-ea"/>
                      <a:cs typeface="+mn-cs"/>
                    </a:endParaRPr>
                  </a:p>
                </p:txBody>
              </p:sp>
            </mc:Choice>
            <mc:Fallback xmlns="">
              <p:sp>
                <p:nvSpPr>
                  <p:cNvPr id="23" name="Rectangle 22">
                    <a:extLst>
                      <a:ext uri="{FF2B5EF4-FFF2-40B4-BE49-F238E27FC236}">
                        <a16:creationId xmlns:a16="http://schemas.microsoft.com/office/drawing/2014/main" id="{57DB9CE6-19B9-55E9-201A-AADC8B9C5894}"/>
                      </a:ext>
                    </a:extLst>
                  </p:cNvPr>
                  <p:cNvSpPr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>
                  <a:xfrm>
                    <a:off x="6957830" y="5523438"/>
                    <a:ext cx="609911" cy="369332"/>
                  </a:xfrm>
                  <a:prstGeom prst="rect">
                    <a:avLst/>
                  </a:prstGeom>
                  <a:blipFill>
                    <a:blip r:embed="rId7"/>
                    <a:stretch>
                      <a:fillRect b="-11111"/>
                    </a:stretch>
                  </a:blipFill>
                </p:spPr>
                <p:txBody>
                  <a:bodyPr/>
                  <a:lstStyle/>
                  <a:p>
                    <a:r>
                      <a:rPr lang="en-US">
                        <a:noFill/>
                      </a:rPr>
                      <a:t> </a:t>
                    </a:r>
                  </a:p>
                </p:txBody>
              </p:sp>
            </mc:Fallback>
          </mc:AlternateContent>
          <mc:AlternateContent xmlns:mc="http://schemas.openxmlformats.org/markup-compatibility/2006" xmlns:a14="http://schemas.microsoft.com/office/drawing/2010/main">
            <mc:Choice Requires="a14">
              <p:sp>
                <p:nvSpPr>
                  <p:cNvPr id="24" name="Rectangle 23">
                    <a:extLst>
                      <a:ext uri="{FF2B5EF4-FFF2-40B4-BE49-F238E27FC236}">
                        <a16:creationId xmlns:a16="http://schemas.microsoft.com/office/drawing/2014/main" id="{7922CDA7-9472-EA87-7F98-CF727147FA40}"/>
                      </a:ext>
                    </a:extLst>
                  </p:cNvPr>
                  <p:cNvSpPr/>
                  <p:nvPr/>
                </p:nvSpPr>
                <p:spPr>
                  <a:xfrm>
                    <a:off x="7433226" y="4365425"/>
                    <a:ext cx="499688" cy="369332"/>
                  </a:xfrm>
                  <a:prstGeom prst="rect">
                    <a:avLst/>
                  </a:prstGeom>
                </p:spPr>
                <p:txBody>
                  <a:bodyPr wrap="none">
                    <a:spAutoFit/>
                  </a:bodyPr>
                  <a:lstStyle/>
                  <a:p>
                    <a:pPr marL="0" marR="0" lvl="0" indent="0" algn="l" defTabSz="914400" rtl="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14:m>
                      <m:oMathPara xmlns:m="http://schemas.openxmlformats.org/officeDocument/2006/math">
                        <m:oMathParaPr>
                          <m:jc m:val="centerGroup"/>
                        </m:oMathParaPr>
                        <m:oMath xmlns:m="http://schemas.openxmlformats.org/officeDocument/2006/math">
                          <m:sSub>
                            <m:sSubPr>
                              <m:ctrlPr>
                                <a:rPr kumimoji="0" lang="en-US" sz="1800" b="0" i="1" u="none" strike="noStrike" kern="1200" cap="none" spc="0" normalizeH="0" baseline="0" noProof="0" smtClean="0">
                                  <a:ln>
                                    <a:noFill/>
                                  </a:ln>
                                  <a:solidFill>
                                    <a:prstClr val="black"/>
                                  </a:solidFill>
                                  <a:effectLst/>
                                  <a:uLnTx/>
                                  <a:uFillTx/>
                                  <a:latin typeface="Cambria Math" panose="02040503050406030204" pitchFamily="18" charset="0"/>
                                  <a:ea typeface="+mn-ea"/>
                                  <a:cs typeface="+mn-cs"/>
                                </a:rPr>
                              </m:ctrlPr>
                            </m:sSubPr>
                            <m:e>
                              <m:r>
                                <a:rPr kumimoji="0" lang="en-US" sz="1800" b="0" i="1" u="none" strike="noStrike" kern="1200" cap="none" spc="0" normalizeH="0" baseline="0" noProof="0">
                                  <a:ln>
                                    <a:noFill/>
                                  </a:ln>
                                  <a:solidFill>
                                    <a:prstClr val="black"/>
                                  </a:solidFill>
                                  <a:effectLst/>
                                  <a:uLnTx/>
                                  <a:uFillTx/>
                                  <a:latin typeface="Cambria Math"/>
                                  <a:ea typeface="+mn-ea"/>
                                  <a:cs typeface="+mn-cs"/>
                                </a:rPr>
                                <m:t>𝑋</m:t>
                              </m:r>
                            </m:e>
                            <m:sub>
                              <m:r>
                                <a:rPr kumimoji="0" lang="en-US" sz="1800" b="0" i="1" u="none" strike="noStrike" kern="1200" cap="none" spc="0" normalizeH="0" baseline="0" noProof="0">
                                  <a:ln>
                                    <a:noFill/>
                                  </a:ln>
                                  <a:solidFill>
                                    <a:prstClr val="black"/>
                                  </a:solidFill>
                                  <a:effectLst/>
                                  <a:uLnTx/>
                                  <a:uFillTx/>
                                  <a:latin typeface="Cambria Math"/>
                                  <a:ea typeface="+mn-ea"/>
                                  <a:cs typeface="+mn-cs"/>
                                </a:rPr>
                                <m:t>𝐴</m:t>
                              </m:r>
                            </m:sub>
                          </m:sSub>
                        </m:oMath>
                      </m:oMathPara>
                    </a14:m>
                    <a:endParaRPr kumimoji="0" lang="en-US" sz="1800" b="0" i="0" u="none" strike="noStrike" kern="1200" cap="none" spc="0" normalizeH="0" baseline="0" noProof="0" dirty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Gill Sans MT"/>
                      <a:ea typeface="+mn-ea"/>
                      <a:cs typeface="+mn-cs"/>
                    </a:endParaRPr>
                  </a:p>
                </p:txBody>
              </p:sp>
            </mc:Choice>
            <mc:Fallback xmlns="">
              <p:sp>
                <p:nvSpPr>
                  <p:cNvPr id="24" name="Rectangle 23">
                    <a:extLst>
                      <a:ext uri="{FF2B5EF4-FFF2-40B4-BE49-F238E27FC236}">
                        <a16:creationId xmlns:a16="http://schemas.microsoft.com/office/drawing/2014/main" id="{7922CDA7-9472-EA87-7F98-CF727147FA40}"/>
                      </a:ext>
                    </a:extLst>
                  </p:cNvPr>
                  <p:cNvSpPr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>
                  <a:xfrm>
                    <a:off x="7433226" y="4365425"/>
                    <a:ext cx="499688" cy="369332"/>
                  </a:xfrm>
                  <a:prstGeom prst="rect">
                    <a:avLst/>
                  </a:prstGeom>
                  <a:blipFill>
                    <a:blip r:embed="rId8"/>
                    <a:stretch>
                      <a:fillRect b="-10909"/>
                    </a:stretch>
                  </a:blipFill>
                </p:spPr>
                <p:txBody>
                  <a:bodyPr/>
                  <a:lstStyle/>
                  <a:p>
                    <a:r>
                      <a:rPr lang="en-US">
                        <a:noFill/>
                      </a:rPr>
                      <a:t> </a:t>
                    </a:r>
                  </a:p>
                </p:txBody>
              </p:sp>
            </mc:Fallback>
          </mc:AlternateContent>
        </p:grpSp>
        <p:cxnSp>
          <p:nvCxnSpPr>
            <p:cNvPr id="6" name="Straight Connector 5">
              <a:extLst>
                <a:ext uri="{FF2B5EF4-FFF2-40B4-BE49-F238E27FC236}">
                  <a16:creationId xmlns:a16="http://schemas.microsoft.com/office/drawing/2014/main" id="{EE4BE0D7-E73A-B85E-7B0C-10F351EA0432}"/>
                </a:ext>
              </a:extLst>
            </p:cNvPr>
            <p:cNvCxnSpPr/>
            <p:nvPr/>
          </p:nvCxnSpPr>
          <p:spPr>
            <a:xfrm>
              <a:off x="3299791" y="3429000"/>
              <a:ext cx="0" cy="2295939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3508895963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1C79880-A70B-BC86-90DB-4419D55B174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CF8A88-BF65-C810-1DCF-1CE3CB0373B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0573" y="132476"/>
            <a:ext cx="10972800" cy="409575"/>
          </a:xfrm>
        </p:spPr>
        <p:txBody>
          <a:bodyPr>
            <a:noAutofit/>
          </a:bodyPr>
          <a:lstStyle/>
          <a:p>
            <a:pPr algn="l"/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Cont’d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F74F763A-2968-F4B9-C9B1-44DE08FEC3B1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228600" y="542052"/>
                <a:ext cx="11728174" cy="5584114"/>
              </a:xfrm>
            </p:spPr>
            <p:txBody>
              <a:bodyPr>
                <a:noAutofit/>
              </a:bodyPr>
              <a:lstStyle/>
              <a:p>
                <a:pPr marL="82296" indent="0">
                  <a:buNone/>
                </a:pPr>
                <a:r>
                  <a:rPr lang="en-US" sz="20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Case 3:</a:t>
                </a:r>
                <a:r>
                  <a:rPr lang="en-US" sz="2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If  the reactors are identical in size and flow rate is not equally split, so the space time in each reactor is not equal and conversions achieved are not identical.</a:t>
                </a:r>
              </a:p>
              <a:p>
                <a:pPr marL="82296" indent="0">
                  <a:buNone/>
                </a:pPr>
                <a:r>
                  <a:rPr lang="en-US" sz="2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The parallel arrangement of N PFRs  is shown in </a:t>
                </a:r>
                <a:r>
                  <a:rPr lang="en-US" sz="20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Figure 9.11, </a:t>
                </a:r>
                <a:r>
                  <a:rPr lang="en-US" sz="2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V</a:t>
                </a:r>
                <a:r>
                  <a:rPr lang="en-US" sz="2000" baseline="-25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1</a:t>
                </a:r>
                <a14:m>
                  <m:oMath xmlns:m="http://schemas.openxmlformats.org/officeDocument/2006/math">
                    <m:r>
                      <a:rPr lang="en-US" sz="2000" i="1" baseline="-25000">
                        <a:latin typeface="Cambria Math"/>
                      </a:rPr>
                      <m:t> </m:t>
                    </m:r>
                    <m:r>
                      <a:rPr lang="en-US" sz="2000" i="1">
                        <a:latin typeface="Cambria Math"/>
                      </a:rPr>
                      <m:t>=</m:t>
                    </m:r>
                    <m:r>
                      <a:rPr lang="en-US" sz="2000" i="1" baseline="-25000">
                        <a:latin typeface="Cambria Math"/>
                      </a:rPr>
                      <m:t> </m:t>
                    </m:r>
                  </m:oMath>
                </a14:m>
                <a:r>
                  <a:rPr lang="en-US" sz="2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V</a:t>
                </a:r>
                <a:r>
                  <a:rPr lang="en-US" sz="2000" baseline="-25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2</a:t>
                </a:r>
                <a:r>
                  <a:rPr lang="en-US" sz="2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2000" i="1">
                        <a:latin typeface="Cambria Math"/>
                      </a:rPr>
                      <m:t>=</m:t>
                    </m:r>
                    <m:r>
                      <a:rPr lang="en-US" sz="2000" i="1" baseline="-25000">
                        <a:latin typeface="Cambria Math"/>
                      </a:rPr>
                      <m:t> </m:t>
                    </m:r>
                  </m:oMath>
                </a14:m>
                <a:r>
                  <a:rPr lang="en-US" sz="2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V</a:t>
                </a:r>
                <a:r>
                  <a:rPr lang="en-US" sz="2000" baseline="-25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i</a:t>
                </a:r>
                <a:r>
                  <a:rPr lang="en-US" sz="2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2000" i="1">
                        <a:latin typeface="Cambria Math"/>
                      </a:rPr>
                      <m:t>=</m:t>
                    </m:r>
                  </m:oMath>
                </a14:m>
                <a:r>
                  <a:rPr lang="en-US" sz="2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0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V</a:t>
                </a:r>
                <a:r>
                  <a:rPr lang="en-US" sz="2000" baseline="-250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n</a:t>
                </a:r>
                <a:r>
                  <a:rPr lang="en-US" sz="2000" baseline="-25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but 𝜐</a:t>
                </a:r>
                <a:r>
                  <a:rPr lang="en-US" sz="2000" baseline="-25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01</a:t>
                </a:r>
                <a14:m>
                  <m:oMath xmlns:m="http://schemas.openxmlformats.org/officeDocument/2006/math">
                    <m:r>
                      <a:rPr lang="en-US" sz="2000" i="1">
                        <a:latin typeface="Cambria Math"/>
                      </a:rPr>
                      <m:t>≠</m:t>
                    </m:r>
                  </m:oMath>
                </a14:m>
                <a:r>
                  <a:rPr lang="en-US" sz="2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𝜐</a:t>
                </a:r>
                <a:r>
                  <a:rPr lang="en-US" sz="2000" baseline="-25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02</a:t>
                </a:r>
                <a:r>
                  <a:rPr lang="en-US" sz="2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2000" i="1">
                        <a:latin typeface="Cambria Math"/>
                      </a:rPr>
                      <m:t>≠</m:t>
                    </m:r>
                  </m:oMath>
                </a14:m>
                <a:r>
                  <a:rPr lang="en-US" sz="2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𝜐</a:t>
                </a:r>
                <a:r>
                  <a:rPr lang="en-US" sz="2000" baseline="-25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0i</a:t>
                </a:r>
                <a:r>
                  <a:rPr lang="en-US" sz="2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2000" i="1">
                        <a:latin typeface="Cambria Math"/>
                      </a:rPr>
                      <m:t>≠</m:t>
                    </m:r>
                  </m:oMath>
                </a14:m>
                <a:r>
                  <a:rPr lang="en-US" sz="2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𝜐</a:t>
                </a:r>
                <a:r>
                  <a:rPr lang="en-US" sz="2000" baseline="-25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0n</a:t>
                </a:r>
                <a:r>
                  <a:rPr lang="en-US" sz="2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</a:t>
                </a:r>
              </a:p>
              <a:p>
                <a:pPr marL="0" indent="0">
                  <a:buNone/>
                </a:pPr>
                <a:r>
                  <a:rPr lang="en-US" sz="2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The space time of each reactor is not identical. (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0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000" i="1">
                            <a:latin typeface="Cambria Math"/>
                            <a:ea typeface="Cambria Math"/>
                          </a:rPr>
                          <m:t>𝜏</m:t>
                        </m:r>
                      </m:e>
                      <m:sub>
                        <m:r>
                          <a:rPr lang="en-US" sz="2000" i="1">
                            <a:latin typeface="Cambria Math"/>
                          </a:rPr>
                          <m:t>1</m:t>
                        </m:r>
                      </m:sub>
                    </m:sSub>
                    <m:sSub>
                      <m:sSubPr>
                        <m:ctrlPr>
                          <a:rPr lang="en-US" sz="20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000" i="1">
                            <a:latin typeface="Cambria Math"/>
                            <a:ea typeface="Cambria Math"/>
                          </a:rPr>
                          <m:t>≠</m:t>
                        </m:r>
                        <m:r>
                          <a:rPr lang="en-US" sz="2000" i="1">
                            <a:latin typeface="Cambria Math"/>
                            <a:ea typeface="Cambria Math"/>
                          </a:rPr>
                          <m:t>𝜏</m:t>
                        </m:r>
                      </m:e>
                      <m:sub>
                        <m:r>
                          <a:rPr lang="en-US" sz="2000" i="1">
                            <a:latin typeface="Cambria Math"/>
                          </a:rPr>
                          <m:t>2</m:t>
                        </m:r>
                      </m:sub>
                    </m:sSub>
                    <m:r>
                      <a:rPr lang="en-US" sz="2000" i="1">
                        <a:latin typeface="Cambria Math"/>
                        <a:ea typeface="Cambria Math"/>
                      </a:rPr>
                      <m:t>≠</m:t>
                    </m:r>
                    <m:sSub>
                      <m:sSubPr>
                        <m:ctrlPr>
                          <a:rPr lang="en-US" sz="20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000" i="1">
                            <a:latin typeface="Cambria Math"/>
                            <a:ea typeface="Cambria Math"/>
                          </a:rPr>
                          <m:t>𝜏</m:t>
                        </m:r>
                      </m:e>
                      <m:sub>
                        <m:r>
                          <a:rPr lang="en-US" sz="2000" i="1">
                            <a:latin typeface="Cambria Math"/>
                          </a:rPr>
                          <m:t>𝑖</m:t>
                        </m:r>
                      </m:sub>
                    </m:sSub>
                    <m:r>
                      <a:rPr lang="en-US" sz="2000" i="1">
                        <a:latin typeface="Cambria Math"/>
                      </a:rPr>
                      <m:t>….</m:t>
                    </m:r>
                    <m:r>
                      <a:rPr lang="en-US" sz="2000" i="1">
                        <a:latin typeface="Cambria Math"/>
                        <a:ea typeface="Cambria Math"/>
                      </a:rPr>
                      <m:t>≠</m:t>
                    </m:r>
                    <m:sSub>
                      <m:sSubPr>
                        <m:ctrlPr>
                          <a:rPr lang="en-US" sz="20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000" i="1">
                            <a:latin typeface="Cambria Math"/>
                            <a:ea typeface="Cambria Math"/>
                          </a:rPr>
                          <m:t>𝜏</m:t>
                        </m:r>
                      </m:e>
                      <m:sub>
                        <m:r>
                          <a:rPr lang="en-US" sz="2000" i="1">
                            <a:latin typeface="Cambria Math"/>
                          </a:rPr>
                          <m:t>𝑛</m:t>
                        </m:r>
                      </m:sub>
                    </m:sSub>
                    <m:r>
                      <a:rPr lang="en-US" sz="2000" i="1">
                        <a:latin typeface="Cambria Math"/>
                      </a:rPr>
                      <m:t>)</m:t>
                    </m:r>
                    <m:r>
                      <a:rPr lang="en-US" sz="2000" b="0" i="1" smtClean="0">
                        <a:latin typeface="Cambria Math" panose="02040503050406030204" pitchFamily="18" charset="0"/>
                      </a:rPr>
                      <m:t>.</m:t>
                    </m:r>
                  </m:oMath>
                </a14:m>
                <a:endParaRPr lang="en-US" sz="20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indent="0">
                  <a:buNone/>
                </a:pPr>
                <a:r>
                  <a:rPr lang="en-US" sz="2000" dirty="0">
                    <a:latin typeface="Times New Roman" panose="02020603050405020304" pitchFamily="18" charset="0"/>
                    <a:ea typeface="Cambria Math"/>
                    <a:cs typeface="Times New Roman" panose="02020603050405020304" pitchFamily="18" charset="0"/>
                  </a:rPr>
                  <a:t>The </a:t>
                </a:r>
                <a:r>
                  <a:rPr lang="en-US" sz="2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conversions from each reactor are not identical. (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0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000" i="1">
                            <a:latin typeface="Cambria Math"/>
                          </a:rPr>
                          <m:t>𝑋</m:t>
                        </m:r>
                      </m:e>
                      <m:sub>
                        <m:r>
                          <a:rPr lang="en-US" sz="2000" i="1">
                            <a:latin typeface="Cambria Math"/>
                            <a:ea typeface="Cambria Math"/>
                          </a:rPr>
                          <m:t>𝐴</m:t>
                        </m:r>
                        <m:r>
                          <a:rPr lang="en-US" sz="2000" i="1">
                            <a:latin typeface="Cambria Math"/>
                            <a:ea typeface="Cambria Math"/>
                          </a:rPr>
                          <m:t>1</m:t>
                        </m:r>
                      </m:sub>
                    </m:sSub>
                    <m:sSub>
                      <m:sSubPr>
                        <m:ctrlPr>
                          <a:rPr lang="en-US" sz="20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000" i="1">
                            <a:latin typeface="Cambria Math"/>
                            <a:ea typeface="Cambria Math"/>
                          </a:rPr>
                          <m:t>≠</m:t>
                        </m:r>
                        <m:r>
                          <a:rPr lang="en-US" sz="2000" i="1">
                            <a:latin typeface="Cambria Math"/>
                          </a:rPr>
                          <m:t>𝑋</m:t>
                        </m:r>
                      </m:e>
                      <m:sub>
                        <m:r>
                          <a:rPr lang="en-US" sz="2000" i="1">
                            <a:latin typeface="Cambria Math"/>
                            <a:ea typeface="Cambria Math"/>
                          </a:rPr>
                          <m:t>𝐴</m:t>
                        </m:r>
                        <m:r>
                          <a:rPr lang="en-US" sz="2000" i="1">
                            <a:latin typeface="Cambria Math"/>
                            <a:ea typeface="Cambria Math"/>
                          </a:rPr>
                          <m:t>2</m:t>
                        </m:r>
                      </m:sub>
                    </m:sSub>
                    <m:r>
                      <a:rPr lang="en-US" sz="2000" i="1">
                        <a:latin typeface="Cambria Math"/>
                        <a:ea typeface="Cambria Math"/>
                      </a:rPr>
                      <m:t>≠</m:t>
                    </m:r>
                    <m:sSub>
                      <m:sSubPr>
                        <m:ctrlPr>
                          <a:rPr lang="en-US" sz="20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000" i="1">
                            <a:latin typeface="Cambria Math"/>
                          </a:rPr>
                          <m:t>𝑋</m:t>
                        </m:r>
                      </m:e>
                      <m:sub>
                        <m:r>
                          <a:rPr lang="en-US" sz="2000" i="1">
                            <a:latin typeface="Cambria Math"/>
                            <a:ea typeface="Cambria Math"/>
                          </a:rPr>
                          <m:t>𝐴𝑖</m:t>
                        </m:r>
                      </m:sub>
                    </m:sSub>
                    <m:r>
                      <a:rPr lang="en-US" sz="2000" i="1">
                        <a:latin typeface="Cambria Math"/>
                        <a:ea typeface="Cambria Math"/>
                      </a:rPr>
                      <m:t>≠</m:t>
                    </m:r>
                    <m:sSub>
                      <m:sSubPr>
                        <m:ctrlPr>
                          <a:rPr lang="en-US" sz="20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000" i="1">
                            <a:latin typeface="Cambria Math"/>
                          </a:rPr>
                          <m:t>𝑋</m:t>
                        </m:r>
                      </m:e>
                      <m:sub>
                        <m:r>
                          <a:rPr lang="en-US" sz="2000" i="1">
                            <a:latin typeface="Cambria Math"/>
                            <a:ea typeface="Cambria Math"/>
                          </a:rPr>
                          <m:t>𝐴𝑛</m:t>
                        </m:r>
                      </m:sub>
                    </m:sSub>
                    <m:r>
                      <a:rPr lang="en-US" sz="2000" i="1">
                        <a:latin typeface="Cambria Math"/>
                      </a:rPr>
                      <m:t>)</m:t>
                    </m:r>
                  </m:oMath>
                </a14:m>
                <a:r>
                  <a:rPr lang="en-US" sz="2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.</a:t>
                </a:r>
              </a:p>
              <a:p>
                <a:pPr marL="0" indent="0">
                  <a:lnSpc>
                    <a:spcPct val="150000"/>
                  </a:lnSpc>
                  <a:buNone/>
                </a:pPr>
                <a:r>
                  <a:rPr lang="en-US" sz="2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The final conversion after mixing of streams from each reactor can be calculated as follows: </a:t>
                </a:r>
              </a:p>
              <a:p>
                <a:pPr marL="0" indent="0">
                  <a:lnSpc>
                    <a:spcPct val="150000"/>
                  </a:lnSpc>
                  <a:buNone/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en-US" sz="2000" b="1" i="1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000" b="1" i="1">
                            <a:solidFill>
                              <a:srgbClr val="0070C0"/>
                            </a:solidFill>
                            <a:latin typeface="Cambria Math"/>
                          </a:rPr>
                          <m:t>𝑿</m:t>
                        </m:r>
                      </m:e>
                      <m:sub>
                        <m:r>
                          <a:rPr lang="en-US" sz="2000" b="1" i="1">
                            <a:solidFill>
                              <a:srgbClr val="0070C0"/>
                            </a:solidFill>
                            <a:latin typeface="Cambria Math"/>
                          </a:rPr>
                          <m:t>𝑨</m:t>
                        </m:r>
                      </m:sub>
                    </m:sSub>
                    <m:r>
                      <a:rPr lang="en-US" sz="2000" b="1" i="1">
                        <a:solidFill>
                          <a:srgbClr val="0070C0"/>
                        </a:solidFill>
                        <a:latin typeface="Cambria Math"/>
                      </a:rPr>
                      <m:t>=</m:t>
                    </m:r>
                    <m:f>
                      <m:fPr>
                        <m:ctrlPr>
                          <a:rPr lang="en-US" sz="2000" b="1" i="1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US" sz="2000" b="1" i="1">
                                <a:solidFill>
                                  <a:srgbClr val="0070C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000" b="1" i="1">
                                <a:solidFill>
                                  <a:srgbClr val="0070C0"/>
                                </a:solidFill>
                                <a:latin typeface="Cambria Math"/>
                              </a:rPr>
                              <m:t>𝝊</m:t>
                            </m:r>
                          </m:e>
                          <m:sub>
                            <m:r>
                              <a:rPr lang="en-US" sz="2000" b="1" i="1">
                                <a:solidFill>
                                  <a:srgbClr val="0070C0"/>
                                </a:solidFill>
                                <a:latin typeface="Cambria Math"/>
                              </a:rPr>
                              <m:t>𝟎𝟏</m:t>
                            </m:r>
                          </m:sub>
                        </m:sSub>
                        <m:sSub>
                          <m:sSubPr>
                            <m:ctrlPr>
                              <a:rPr lang="en-US" sz="2000" b="1" i="1">
                                <a:solidFill>
                                  <a:srgbClr val="0070C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000" b="1" i="1">
                                <a:solidFill>
                                  <a:srgbClr val="0070C0"/>
                                </a:solidFill>
                                <a:latin typeface="Cambria Math"/>
                              </a:rPr>
                              <m:t>𝑿</m:t>
                            </m:r>
                          </m:e>
                          <m:sub>
                            <m:r>
                              <a:rPr lang="en-US" sz="2000" b="1" i="1">
                                <a:solidFill>
                                  <a:srgbClr val="0070C0"/>
                                </a:solidFill>
                                <a:latin typeface="Cambria Math"/>
                              </a:rPr>
                              <m:t>𝑨</m:t>
                            </m:r>
                            <m:r>
                              <a:rPr lang="en-US" sz="2000" b="1" i="1">
                                <a:solidFill>
                                  <a:srgbClr val="0070C0"/>
                                </a:solidFill>
                                <a:latin typeface="Cambria Math"/>
                              </a:rPr>
                              <m:t>𝟏</m:t>
                            </m:r>
                          </m:sub>
                        </m:sSub>
                        <m:r>
                          <a:rPr lang="en-US" sz="2000" b="1" i="1">
                            <a:solidFill>
                              <a:srgbClr val="0070C0"/>
                            </a:solidFill>
                            <a:latin typeface="Cambria Math"/>
                          </a:rPr>
                          <m:t>+</m:t>
                        </m:r>
                        <m:sSub>
                          <m:sSubPr>
                            <m:ctrlPr>
                              <a:rPr lang="en-US" sz="2000" b="1" i="1">
                                <a:solidFill>
                                  <a:srgbClr val="0070C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000" b="1" i="1">
                                <a:solidFill>
                                  <a:srgbClr val="0070C0"/>
                                </a:solidFill>
                                <a:latin typeface="Cambria Math"/>
                              </a:rPr>
                              <m:t>𝝊</m:t>
                            </m:r>
                          </m:e>
                          <m:sub>
                            <m:r>
                              <a:rPr lang="en-US" sz="2000" b="1" i="1">
                                <a:solidFill>
                                  <a:srgbClr val="0070C0"/>
                                </a:solidFill>
                                <a:latin typeface="Cambria Math"/>
                              </a:rPr>
                              <m:t>𝟎𝟐</m:t>
                            </m:r>
                          </m:sub>
                        </m:sSub>
                        <m:sSub>
                          <m:sSubPr>
                            <m:ctrlPr>
                              <a:rPr lang="en-US" sz="2000" b="1" i="1">
                                <a:solidFill>
                                  <a:srgbClr val="0070C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000" b="1" i="1">
                                <a:solidFill>
                                  <a:srgbClr val="0070C0"/>
                                </a:solidFill>
                                <a:latin typeface="Cambria Math"/>
                              </a:rPr>
                              <m:t>𝑿</m:t>
                            </m:r>
                          </m:e>
                          <m:sub>
                            <m:r>
                              <a:rPr lang="en-US" sz="2000" b="1" i="1">
                                <a:solidFill>
                                  <a:srgbClr val="0070C0"/>
                                </a:solidFill>
                                <a:latin typeface="Cambria Math"/>
                              </a:rPr>
                              <m:t>𝑨</m:t>
                            </m:r>
                            <m:r>
                              <a:rPr lang="en-US" sz="2000" b="1" i="1">
                                <a:solidFill>
                                  <a:srgbClr val="0070C0"/>
                                </a:solidFill>
                                <a:latin typeface="Cambria Math"/>
                              </a:rPr>
                              <m:t>𝟐</m:t>
                            </m:r>
                          </m:sub>
                        </m:sSub>
                        <m:r>
                          <a:rPr lang="en-US" sz="2000" b="1" i="1">
                            <a:solidFill>
                              <a:srgbClr val="0070C0"/>
                            </a:solidFill>
                            <a:latin typeface="Cambria Math"/>
                          </a:rPr>
                          <m:t>+</m:t>
                        </m:r>
                        <m:sSub>
                          <m:sSubPr>
                            <m:ctrlPr>
                              <a:rPr lang="en-US" sz="2000" b="1" i="1">
                                <a:solidFill>
                                  <a:srgbClr val="0070C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000" b="1" i="1">
                                <a:solidFill>
                                  <a:srgbClr val="0070C0"/>
                                </a:solidFill>
                                <a:latin typeface="Cambria Math"/>
                              </a:rPr>
                              <m:t>𝝊</m:t>
                            </m:r>
                          </m:e>
                          <m:sub>
                            <m:r>
                              <a:rPr lang="en-US" sz="2000" b="1" i="1">
                                <a:solidFill>
                                  <a:srgbClr val="0070C0"/>
                                </a:solidFill>
                                <a:latin typeface="Cambria Math"/>
                              </a:rPr>
                              <m:t>𝟎</m:t>
                            </m:r>
                            <m:r>
                              <a:rPr lang="en-US" sz="2000" b="1" i="1">
                                <a:solidFill>
                                  <a:srgbClr val="0070C0"/>
                                </a:solidFill>
                                <a:latin typeface="Cambria Math"/>
                              </a:rPr>
                              <m:t>𝒊</m:t>
                            </m:r>
                          </m:sub>
                        </m:sSub>
                        <m:sSub>
                          <m:sSubPr>
                            <m:ctrlPr>
                              <a:rPr lang="en-US" sz="2000" b="1" i="1">
                                <a:solidFill>
                                  <a:srgbClr val="0070C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000" b="1" i="1">
                                <a:solidFill>
                                  <a:srgbClr val="0070C0"/>
                                </a:solidFill>
                                <a:latin typeface="Cambria Math"/>
                              </a:rPr>
                              <m:t>𝑿</m:t>
                            </m:r>
                          </m:e>
                          <m:sub>
                            <m:r>
                              <a:rPr lang="en-US" sz="2000" b="1" i="1">
                                <a:solidFill>
                                  <a:srgbClr val="0070C0"/>
                                </a:solidFill>
                                <a:latin typeface="Cambria Math"/>
                              </a:rPr>
                              <m:t>𝑨𝒊</m:t>
                            </m:r>
                          </m:sub>
                        </m:sSub>
                        <m:r>
                          <a:rPr lang="en-US" sz="2000" b="1" i="1">
                            <a:solidFill>
                              <a:srgbClr val="0070C0"/>
                            </a:solidFill>
                            <a:latin typeface="Cambria Math"/>
                          </a:rPr>
                          <m:t>+…+</m:t>
                        </m:r>
                        <m:sSub>
                          <m:sSubPr>
                            <m:ctrlPr>
                              <a:rPr lang="en-US" sz="2000" b="1" i="1">
                                <a:solidFill>
                                  <a:srgbClr val="0070C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000" b="1" i="1">
                                <a:solidFill>
                                  <a:srgbClr val="0070C0"/>
                                </a:solidFill>
                                <a:latin typeface="Cambria Math"/>
                              </a:rPr>
                              <m:t>𝝊</m:t>
                            </m:r>
                          </m:e>
                          <m:sub>
                            <m:r>
                              <a:rPr lang="en-US" sz="2000" b="1" i="1">
                                <a:solidFill>
                                  <a:srgbClr val="0070C0"/>
                                </a:solidFill>
                                <a:latin typeface="Cambria Math"/>
                              </a:rPr>
                              <m:t>𝟎</m:t>
                            </m:r>
                            <m:r>
                              <a:rPr lang="en-US" sz="2000" b="1" i="1">
                                <a:solidFill>
                                  <a:srgbClr val="0070C0"/>
                                </a:solidFill>
                                <a:latin typeface="Cambria Math"/>
                              </a:rPr>
                              <m:t>𝒏</m:t>
                            </m:r>
                          </m:sub>
                        </m:sSub>
                        <m:sSub>
                          <m:sSubPr>
                            <m:ctrlPr>
                              <a:rPr lang="en-US" sz="2000" b="1" i="1">
                                <a:solidFill>
                                  <a:srgbClr val="0070C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000" b="1" i="1">
                                <a:solidFill>
                                  <a:srgbClr val="0070C0"/>
                                </a:solidFill>
                                <a:latin typeface="Cambria Math"/>
                              </a:rPr>
                              <m:t>𝑿</m:t>
                            </m:r>
                          </m:e>
                          <m:sub>
                            <m:r>
                              <a:rPr lang="en-US" sz="2000" b="1" i="1">
                                <a:solidFill>
                                  <a:srgbClr val="0070C0"/>
                                </a:solidFill>
                                <a:latin typeface="Cambria Math"/>
                              </a:rPr>
                              <m:t>𝑨𝒏</m:t>
                            </m:r>
                          </m:sub>
                        </m:sSub>
                      </m:num>
                      <m:den>
                        <m:sSub>
                          <m:sSubPr>
                            <m:ctrlPr>
                              <a:rPr lang="en-US" sz="2000" b="1" i="1">
                                <a:solidFill>
                                  <a:srgbClr val="0070C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000" b="1" i="1">
                                <a:solidFill>
                                  <a:srgbClr val="0070C0"/>
                                </a:solidFill>
                                <a:latin typeface="Cambria Math"/>
                              </a:rPr>
                              <m:t>𝝊</m:t>
                            </m:r>
                          </m:e>
                          <m:sub>
                            <m:r>
                              <a:rPr lang="en-US" sz="2000" b="1" i="1">
                                <a:solidFill>
                                  <a:srgbClr val="0070C0"/>
                                </a:solidFill>
                                <a:latin typeface="Cambria Math"/>
                              </a:rPr>
                              <m:t>𝟎𝟏</m:t>
                            </m:r>
                          </m:sub>
                        </m:sSub>
                        <m:r>
                          <a:rPr lang="en-US" sz="2000" b="1" i="1">
                            <a:solidFill>
                              <a:srgbClr val="0070C0"/>
                            </a:solidFill>
                            <a:latin typeface="Cambria Math"/>
                          </a:rPr>
                          <m:t>+</m:t>
                        </m:r>
                        <m:sSub>
                          <m:sSubPr>
                            <m:ctrlPr>
                              <a:rPr lang="en-US" sz="2000" b="1" i="1">
                                <a:solidFill>
                                  <a:srgbClr val="0070C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000" b="1" i="1">
                                <a:solidFill>
                                  <a:srgbClr val="0070C0"/>
                                </a:solidFill>
                                <a:latin typeface="Cambria Math"/>
                              </a:rPr>
                              <m:t>𝝊</m:t>
                            </m:r>
                          </m:e>
                          <m:sub>
                            <m:r>
                              <a:rPr lang="en-US" sz="2000" b="1" i="1">
                                <a:solidFill>
                                  <a:srgbClr val="0070C0"/>
                                </a:solidFill>
                                <a:latin typeface="Cambria Math"/>
                              </a:rPr>
                              <m:t>𝟎𝟐</m:t>
                            </m:r>
                          </m:sub>
                        </m:sSub>
                        <m:r>
                          <a:rPr lang="en-US" sz="2000" b="1" i="1">
                            <a:solidFill>
                              <a:srgbClr val="0070C0"/>
                            </a:solidFill>
                            <a:latin typeface="Cambria Math"/>
                          </a:rPr>
                          <m:t>+</m:t>
                        </m:r>
                        <m:sSub>
                          <m:sSubPr>
                            <m:ctrlPr>
                              <a:rPr lang="en-US" sz="2000" b="1" i="1">
                                <a:solidFill>
                                  <a:srgbClr val="0070C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000" b="1" i="1">
                                <a:solidFill>
                                  <a:srgbClr val="0070C0"/>
                                </a:solidFill>
                                <a:latin typeface="Cambria Math"/>
                              </a:rPr>
                              <m:t>𝝊</m:t>
                            </m:r>
                          </m:e>
                          <m:sub>
                            <m:r>
                              <a:rPr lang="en-US" sz="2000" b="1" i="1">
                                <a:solidFill>
                                  <a:srgbClr val="0070C0"/>
                                </a:solidFill>
                                <a:latin typeface="Cambria Math"/>
                              </a:rPr>
                              <m:t>𝟎</m:t>
                            </m:r>
                            <m:r>
                              <a:rPr lang="en-US" sz="2000" b="1" i="1">
                                <a:solidFill>
                                  <a:srgbClr val="0070C0"/>
                                </a:solidFill>
                                <a:latin typeface="Cambria Math"/>
                              </a:rPr>
                              <m:t>𝒊</m:t>
                            </m:r>
                          </m:sub>
                        </m:sSub>
                        <m:r>
                          <a:rPr lang="en-US" sz="2000" b="1" i="1">
                            <a:solidFill>
                              <a:srgbClr val="0070C0"/>
                            </a:solidFill>
                            <a:latin typeface="Cambria Math"/>
                          </a:rPr>
                          <m:t>+…+</m:t>
                        </m:r>
                        <m:sSub>
                          <m:sSubPr>
                            <m:ctrlPr>
                              <a:rPr lang="en-US" sz="2000" b="1" i="1">
                                <a:solidFill>
                                  <a:srgbClr val="0070C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000" b="1" i="1">
                                <a:solidFill>
                                  <a:srgbClr val="0070C0"/>
                                </a:solidFill>
                                <a:latin typeface="Cambria Math"/>
                              </a:rPr>
                              <m:t>𝝊</m:t>
                            </m:r>
                          </m:e>
                          <m:sub>
                            <m:r>
                              <a:rPr lang="en-US" sz="2000" b="1" i="1">
                                <a:solidFill>
                                  <a:srgbClr val="0070C0"/>
                                </a:solidFill>
                                <a:latin typeface="Cambria Math"/>
                              </a:rPr>
                              <m:t>𝟎</m:t>
                            </m:r>
                            <m:r>
                              <a:rPr lang="en-US" sz="2000" b="1" i="1">
                                <a:solidFill>
                                  <a:srgbClr val="0070C0"/>
                                </a:solidFill>
                                <a:latin typeface="Cambria Math"/>
                              </a:rPr>
                              <m:t>𝒏</m:t>
                            </m:r>
                          </m:sub>
                        </m:sSub>
                      </m:den>
                    </m:f>
                    <m:r>
                      <a:rPr lang="en-US" sz="2000" b="1" i="1">
                        <a:solidFill>
                          <a:srgbClr val="0070C0"/>
                        </a:solidFill>
                        <a:latin typeface="Cambria Math" panose="02040503050406030204" pitchFamily="18" charset="0"/>
                      </a:rPr>
                      <m:t>  =</m:t>
                    </m:r>
                    <m:f>
                      <m:fPr>
                        <m:ctrlPr>
                          <a:rPr lang="en-US" sz="2000" b="1" i="1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US" sz="2000" b="1" i="1">
                                <a:solidFill>
                                  <a:srgbClr val="0070C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000" b="1" i="1">
                                <a:solidFill>
                                  <a:srgbClr val="0070C0"/>
                                </a:solidFill>
                                <a:latin typeface="Cambria Math"/>
                              </a:rPr>
                              <m:t>𝝊</m:t>
                            </m:r>
                          </m:e>
                          <m:sub>
                            <m:r>
                              <a:rPr lang="en-US" sz="2000" b="1" i="1">
                                <a:solidFill>
                                  <a:srgbClr val="0070C0"/>
                                </a:solidFill>
                                <a:latin typeface="Cambria Math"/>
                              </a:rPr>
                              <m:t>𝟎𝟏</m:t>
                            </m:r>
                          </m:sub>
                        </m:sSub>
                        <m:sSub>
                          <m:sSubPr>
                            <m:ctrlPr>
                              <a:rPr lang="en-US" sz="2000" b="1" i="1">
                                <a:solidFill>
                                  <a:srgbClr val="0070C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000" b="1" i="1">
                                <a:solidFill>
                                  <a:srgbClr val="0070C0"/>
                                </a:solidFill>
                                <a:latin typeface="Cambria Math"/>
                              </a:rPr>
                              <m:t>𝑿</m:t>
                            </m:r>
                          </m:e>
                          <m:sub>
                            <m:r>
                              <a:rPr lang="en-US" sz="2000" b="1" i="1">
                                <a:solidFill>
                                  <a:srgbClr val="0070C0"/>
                                </a:solidFill>
                                <a:latin typeface="Cambria Math"/>
                              </a:rPr>
                              <m:t>𝑨</m:t>
                            </m:r>
                            <m:r>
                              <a:rPr lang="en-US" sz="2000" b="1" i="1">
                                <a:solidFill>
                                  <a:srgbClr val="0070C0"/>
                                </a:solidFill>
                                <a:latin typeface="Cambria Math"/>
                              </a:rPr>
                              <m:t>𝟏</m:t>
                            </m:r>
                          </m:sub>
                        </m:sSub>
                        <m:r>
                          <a:rPr lang="en-US" sz="2000" b="1" i="1">
                            <a:solidFill>
                              <a:srgbClr val="0070C0"/>
                            </a:solidFill>
                            <a:latin typeface="Cambria Math"/>
                          </a:rPr>
                          <m:t>+</m:t>
                        </m:r>
                        <m:sSub>
                          <m:sSubPr>
                            <m:ctrlPr>
                              <a:rPr lang="en-US" sz="2000" b="1" i="1">
                                <a:solidFill>
                                  <a:srgbClr val="0070C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000" b="1" i="1">
                                <a:solidFill>
                                  <a:srgbClr val="0070C0"/>
                                </a:solidFill>
                                <a:latin typeface="Cambria Math"/>
                              </a:rPr>
                              <m:t>𝝊</m:t>
                            </m:r>
                          </m:e>
                          <m:sub>
                            <m:r>
                              <a:rPr lang="en-US" sz="2000" b="1" i="1">
                                <a:solidFill>
                                  <a:srgbClr val="0070C0"/>
                                </a:solidFill>
                                <a:latin typeface="Cambria Math"/>
                              </a:rPr>
                              <m:t>𝟎𝟐</m:t>
                            </m:r>
                          </m:sub>
                        </m:sSub>
                        <m:sSub>
                          <m:sSubPr>
                            <m:ctrlPr>
                              <a:rPr lang="en-US" sz="2000" b="1" i="1">
                                <a:solidFill>
                                  <a:srgbClr val="0070C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000" b="1" i="1">
                                <a:solidFill>
                                  <a:srgbClr val="0070C0"/>
                                </a:solidFill>
                                <a:latin typeface="Cambria Math"/>
                              </a:rPr>
                              <m:t>𝑿</m:t>
                            </m:r>
                          </m:e>
                          <m:sub>
                            <m:r>
                              <a:rPr lang="en-US" sz="2000" b="1" i="1">
                                <a:solidFill>
                                  <a:srgbClr val="0070C0"/>
                                </a:solidFill>
                                <a:latin typeface="Cambria Math"/>
                              </a:rPr>
                              <m:t>𝑨</m:t>
                            </m:r>
                            <m:r>
                              <a:rPr lang="en-US" sz="2000" b="1" i="1">
                                <a:solidFill>
                                  <a:srgbClr val="0070C0"/>
                                </a:solidFill>
                                <a:latin typeface="Cambria Math"/>
                              </a:rPr>
                              <m:t>𝟐</m:t>
                            </m:r>
                          </m:sub>
                        </m:sSub>
                        <m:r>
                          <a:rPr lang="en-US" sz="2000" b="1" i="1">
                            <a:solidFill>
                              <a:srgbClr val="0070C0"/>
                            </a:solidFill>
                            <a:latin typeface="Cambria Math"/>
                          </a:rPr>
                          <m:t>+</m:t>
                        </m:r>
                        <m:sSub>
                          <m:sSubPr>
                            <m:ctrlPr>
                              <a:rPr lang="en-US" sz="2000" b="1" i="1">
                                <a:solidFill>
                                  <a:srgbClr val="0070C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000" b="1" i="1">
                                <a:solidFill>
                                  <a:srgbClr val="0070C0"/>
                                </a:solidFill>
                                <a:latin typeface="Cambria Math"/>
                              </a:rPr>
                              <m:t>𝝊</m:t>
                            </m:r>
                          </m:e>
                          <m:sub>
                            <m:r>
                              <a:rPr lang="en-US" sz="2000" b="1" i="1">
                                <a:solidFill>
                                  <a:srgbClr val="0070C0"/>
                                </a:solidFill>
                                <a:latin typeface="Cambria Math"/>
                              </a:rPr>
                              <m:t>𝟎</m:t>
                            </m:r>
                            <m:r>
                              <a:rPr lang="en-US" sz="2000" b="1" i="1">
                                <a:solidFill>
                                  <a:srgbClr val="0070C0"/>
                                </a:solidFill>
                                <a:latin typeface="Cambria Math"/>
                              </a:rPr>
                              <m:t>𝒊</m:t>
                            </m:r>
                          </m:sub>
                        </m:sSub>
                        <m:sSub>
                          <m:sSubPr>
                            <m:ctrlPr>
                              <a:rPr lang="en-US" sz="2000" b="1" i="1">
                                <a:solidFill>
                                  <a:srgbClr val="0070C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000" b="1" i="1">
                                <a:solidFill>
                                  <a:srgbClr val="0070C0"/>
                                </a:solidFill>
                                <a:latin typeface="Cambria Math"/>
                              </a:rPr>
                              <m:t>𝑿</m:t>
                            </m:r>
                          </m:e>
                          <m:sub>
                            <m:r>
                              <a:rPr lang="en-US" sz="2000" b="1" i="1">
                                <a:solidFill>
                                  <a:srgbClr val="0070C0"/>
                                </a:solidFill>
                                <a:latin typeface="Cambria Math"/>
                              </a:rPr>
                              <m:t>𝑨𝒊</m:t>
                            </m:r>
                          </m:sub>
                        </m:sSub>
                        <m:r>
                          <a:rPr lang="en-US" sz="2000" b="1" i="1">
                            <a:solidFill>
                              <a:srgbClr val="0070C0"/>
                            </a:solidFill>
                            <a:latin typeface="Cambria Math"/>
                          </a:rPr>
                          <m:t>+…+</m:t>
                        </m:r>
                        <m:sSub>
                          <m:sSubPr>
                            <m:ctrlPr>
                              <a:rPr lang="en-US" sz="2000" b="1" i="1">
                                <a:solidFill>
                                  <a:srgbClr val="0070C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000" b="1" i="1">
                                <a:solidFill>
                                  <a:srgbClr val="0070C0"/>
                                </a:solidFill>
                                <a:latin typeface="Cambria Math"/>
                              </a:rPr>
                              <m:t>𝝊</m:t>
                            </m:r>
                          </m:e>
                          <m:sub>
                            <m:r>
                              <a:rPr lang="en-US" sz="2000" b="1" i="1">
                                <a:solidFill>
                                  <a:srgbClr val="0070C0"/>
                                </a:solidFill>
                                <a:latin typeface="Cambria Math"/>
                              </a:rPr>
                              <m:t>𝟎</m:t>
                            </m:r>
                            <m:r>
                              <a:rPr lang="en-US" sz="2000" b="1" i="1">
                                <a:solidFill>
                                  <a:srgbClr val="0070C0"/>
                                </a:solidFill>
                                <a:latin typeface="Cambria Math"/>
                              </a:rPr>
                              <m:t>𝒏</m:t>
                            </m:r>
                          </m:sub>
                        </m:sSub>
                        <m:sSub>
                          <m:sSubPr>
                            <m:ctrlPr>
                              <a:rPr lang="en-US" sz="2000" b="1" i="1">
                                <a:solidFill>
                                  <a:srgbClr val="0070C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000" b="1" i="1">
                                <a:solidFill>
                                  <a:srgbClr val="0070C0"/>
                                </a:solidFill>
                                <a:latin typeface="Cambria Math"/>
                              </a:rPr>
                              <m:t>𝑿</m:t>
                            </m:r>
                          </m:e>
                          <m:sub>
                            <m:r>
                              <a:rPr lang="en-US" sz="2000" b="1" i="1">
                                <a:solidFill>
                                  <a:srgbClr val="0070C0"/>
                                </a:solidFill>
                                <a:latin typeface="Cambria Math"/>
                              </a:rPr>
                              <m:t>𝑨𝒏</m:t>
                            </m:r>
                          </m:sub>
                        </m:sSub>
                      </m:num>
                      <m:den>
                        <m:sSub>
                          <m:sSubPr>
                            <m:ctrlPr>
                              <a:rPr lang="en-US" sz="2000" b="1" i="1">
                                <a:solidFill>
                                  <a:srgbClr val="0070C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000" b="1" i="1">
                                <a:solidFill>
                                  <a:srgbClr val="0070C0"/>
                                </a:solidFill>
                                <a:latin typeface="Cambria Math"/>
                              </a:rPr>
                              <m:t>𝝊</m:t>
                            </m:r>
                          </m:e>
                          <m:sub>
                            <m:r>
                              <a:rPr lang="en-US" sz="2000" b="1" i="1">
                                <a:solidFill>
                                  <a:srgbClr val="0070C0"/>
                                </a:solidFill>
                                <a:latin typeface="Cambria Math"/>
                              </a:rPr>
                              <m:t>𝟎</m:t>
                            </m:r>
                          </m:sub>
                        </m:sSub>
                      </m:den>
                    </m:f>
                  </m:oMath>
                </a14:m>
                <a:r>
                  <a:rPr lang="en-US" sz="2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                                   (9.14)</a:t>
                </a:r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F74F763A-2968-F4B9-C9B1-44DE08FEC3B1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228600" y="542052"/>
                <a:ext cx="11728174" cy="5584114"/>
              </a:xfrm>
              <a:blipFill>
                <a:blip r:embed="rId2"/>
                <a:stretch>
                  <a:fillRect l="-572" t="-655" r="-52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1DF9A56-E109-3171-14CB-FF206AD9FC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19B44EC-D1D5-489E-90E0-E768BB02DA9D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28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BA5F2F6E-84CB-F765-3D4F-137EC5B12E3A}"/>
              </a:ext>
            </a:extLst>
          </p:cNvPr>
          <p:cNvCxnSpPr>
            <a:cxnSpLocks/>
          </p:cNvCxnSpPr>
          <p:nvPr/>
        </p:nvCxnSpPr>
        <p:spPr>
          <a:xfrm>
            <a:off x="-49696" y="543123"/>
            <a:ext cx="12284765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30652E4D-2DDB-323A-8AAD-235CC4B815CF}"/>
              </a:ext>
            </a:extLst>
          </p:cNvPr>
          <p:cNvCxnSpPr>
            <a:cxnSpLocks/>
          </p:cNvCxnSpPr>
          <p:nvPr/>
        </p:nvCxnSpPr>
        <p:spPr>
          <a:xfrm>
            <a:off x="0" y="6354549"/>
            <a:ext cx="12192000" cy="1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17" name="TextBox 16">
            <a:extLst>
              <a:ext uri="{FF2B5EF4-FFF2-40B4-BE49-F238E27FC236}">
                <a16:creationId xmlns:a16="http://schemas.microsoft.com/office/drawing/2014/main" id="{1872DF1C-24AF-30C5-65CD-2C1D0B124516}"/>
              </a:ext>
            </a:extLst>
          </p:cNvPr>
          <p:cNvSpPr txBox="1"/>
          <p:nvPr/>
        </p:nvSpPr>
        <p:spPr>
          <a:xfrm>
            <a:off x="695739" y="5954439"/>
            <a:ext cx="752392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Figure 9.11. 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PFRs in parallel arrangement with different flow rate </a:t>
            </a:r>
          </a:p>
        </p:txBody>
      </p:sp>
      <p:grpSp>
        <p:nvGrpSpPr>
          <p:cNvPr id="29" name="Group 28">
            <a:extLst>
              <a:ext uri="{FF2B5EF4-FFF2-40B4-BE49-F238E27FC236}">
                <a16:creationId xmlns:a16="http://schemas.microsoft.com/office/drawing/2014/main" id="{15C3A5E0-5EE7-59E0-9B69-4F13CD533AFC}"/>
              </a:ext>
            </a:extLst>
          </p:cNvPr>
          <p:cNvGrpSpPr/>
          <p:nvPr/>
        </p:nvGrpSpPr>
        <p:grpSpPr>
          <a:xfrm>
            <a:off x="228600" y="3925957"/>
            <a:ext cx="3826565" cy="1931160"/>
            <a:chOff x="554892" y="3526321"/>
            <a:chExt cx="4365224" cy="2428117"/>
          </a:xfrm>
        </p:grpSpPr>
        <p:grpSp>
          <p:nvGrpSpPr>
            <p:cNvPr id="6" name="Group 5">
              <a:extLst>
                <a:ext uri="{FF2B5EF4-FFF2-40B4-BE49-F238E27FC236}">
                  <a16:creationId xmlns:a16="http://schemas.microsoft.com/office/drawing/2014/main" id="{40B5177E-34A4-5F60-35F8-18BF731427A8}"/>
                </a:ext>
              </a:extLst>
            </p:cNvPr>
            <p:cNvGrpSpPr/>
            <p:nvPr/>
          </p:nvGrpSpPr>
          <p:grpSpPr>
            <a:xfrm>
              <a:off x="554892" y="3526321"/>
              <a:ext cx="4365224" cy="2428117"/>
              <a:chOff x="2989979" y="3505347"/>
              <a:chExt cx="4365224" cy="2428117"/>
            </a:xfrm>
          </p:grpSpPr>
          <p:pic>
            <p:nvPicPr>
              <p:cNvPr id="9" name="Picture 8">
                <a:extLst>
                  <a:ext uri="{FF2B5EF4-FFF2-40B4-BE49-F238E27FC236}">
                    <a16:creationId xmlns:a16="http://schemas.microsoft.com/office/drawing/2014/main" id="{03A841D0-DFFA-E89B-5419-6B69A8EEFA70}"/>
                  </a:ext>
                </a:extLst>
              </p:cNvPr>
              <p:cNvPicPr/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989979" y="3505347"/>
                <a:ext cx="3443887" cy="2414225"/>
              </a:xfrm>
              <a:prstGeom prst="rect">
                <a:avLst/>
              </a:prstGeom>
              <a:noFill/>
              <a:ln>
                <a:noFill/>
              </a:ln>
            </p:spPr>
          </p:pic>
          <p:grpSp>
            <p:nvGrpSpPr>
              <p:cNvPr id="10" name="Group 9">
                <a:extLst>
                  <a:ext uri="{FF2B5EF4-FFF2-40B4-BE49-F238E27FC236}">
                    <a16:creationId xmlns:a16="http://schemas.microsoft.com/office/drawing/2014/main" id="{3113053D-1775-9ADB-E6FA-32B395546D59}"/>
                  </a:ext>
                </a:extLst>
              </p:cNvPr>
              <p:cNvGrpSpPr/>
              <p:nvPr/>
            </p:nvGrpSpPr>
            <p:grpSpPr>
              <a:xfrm>
                <a:off x="6288825" y="3583770"/>
                <a:ext cx="1066378" cy="2349694"/>
                <a:chOff x="6288825" y="3583770"/>
                <a:chExt cx="1066378" cy="2349694"/>
              </a:xfrm>
            </p:grpSpPr>
            <mc:AlternateContent xmlns:mc="http://schemas.openxmlformats.org/markup-compatibility/2006" xmlns:a14="http://schemas.microsoft.com/office/drawing/2010/main">
              <mc:Choice Requires="a14">
                <p:sp>
                  <p:nvSpPr>
                    <p:cNvPr id="11" name="Rectangle 10">
                      <a:extLst>
                        <a:ext uri="{FF2B5EF4-FFF2-40B4-BE49-F238E27FC236}">
                          <a16:creationId xmlns:a16="http://schemas.microsoft.com/office/drawing/2014/main" id="{9C17C5FC-4982-0D45-2B31-0CA691AC8634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6518674" y="3583770"/>
                      <a:ext cx="595804" cy="369332"/>
                    </a:xfrm>
                    <a:prstGeom prst="rect">
                      <a:avLst/>
                    </a:prstGeom>
                  </p:spPr>
                  <p:txBody>
                    <a:bodyPr wrap="none">
                      <a:spAutoFit/>
                    </a:bodyPr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14:m>
                        <m:oMathPara xmlns:m="http://schemas.openxmlformats.org/officeDocument/2006/math">
                          <m:oMathParaPr>
                            <m:jc m:val="centerGroup"/>
                          </m:oMathParaPr>
                          <m:oMath xmlns:m="http://schemas.openxmlformats.org/officeDocument/2006/math">
                            <m:sSub>
                              <m:sSubPr>
                                <m:ctrlPr>
                                  <a:rPr kumimoji="0" lang="en-US" sz="1800" b="0" i="1" u="none" strike="noStrike" kern="1200" cap="none" spc="0" normalizeH="0" baseline="0" noProof="0" smtClean="0">
                                    <a:ln>
                                      <a:noFill/>
                                    </a:ln>
                                    <a:solidFill>
                                      <a:prstClr val="black"/>
                                    </a:solidFill>
                                    <a:effectLst/>
                                    <a:uLnTx/>
                                    <a:uFillTx/>
                                    <a:latin typeface="Cambria Math" panose="02040503050406030204" pitchFamily="18" charset="0"/>
                                    <a:ea typeface="+mn-ea"/>
                                    <a:cs typeface="+mn-cs"/>
                                  </a:rPr>
                                </m:ctrlPr>
                              </m:sSubPr>
                              <m:e>
                                <m:r>
                                  <a:rPr kumimoji="0" lang="en-US" sz="1800" b="0" i="1" u="none" strike="noStrike" kern="1200" cap="none" spc="0" normalizeH="0" baseline="0" noProof="0">
                                    <a:ln>
                                      <a:noFill/>
                                    </a:ln>
                                    <a:solidFill>
                                      <a:prstClr val="black"/>
                                    </a:solidFill>
                                    <a:effectLst/>
                                    <a:uLnTx/>
                                    <a:uFillTx/>
                                    <a:latin typeface="Cambria Math"/>
                                    <a:ea typeface="+mn-ea"/>
                                    <a:cs typeface="+mn-cs"/>
                                  </a:rPr>
                                  <m:t>𝑋</m:t>
                                </m:r>
                              </m:e>
                              <m:sub>
                                <m:r>
                                  <a:rPr kumimoji="0" lang="en-US" sz="1800" b="0" i="1" u="none" strike="noStrike" kern="1200" cap="none" spc="0" normalizeH="0" baseline="0" noProof="0">
                                    <a:ln>
                                      <a:noFill/>
                                    </a:ln>
                                    <a:solidFill>
                                      <a:prstClr val="black"/>
                                    </a:solidFill>
                                    <a:effectLst/>
                                    <a:uLnTx/>
                                    <a:uFillTx/>
                                    <a:latin typeface="Cambria Math"/>
                                    <a:ea typeface="+mn-ea"/>
                                    <a:cs typeface="+mn-cs"/>
                                  </a:rPr>
                                  <m:t>𝐴</m:t>
                                </m:r>
                                <m:r>
                                  <a:rPr kumimoji="0" lang="en-US" sz="1800" b="0" i="1" u="none" strike="noStrike" kern="1200" cap="none" spc="0" normalizeH="0" baseline="0" noProof="0" smtClean="0">
                                    <a:ln>
                                      <a:noFill/>
                                    </a:ln>
                                    <a:solidFill>
                                      <a:prstClr val="black"/>
                                    </a:solidFill>
                                    <a:effectLst/>
                                    <a:uLnTx/>
                                    <a:uFillTx/>
                                    <a:latin typeface="Cambria Math" panose="02040503050406030204" pitchFamily="18" charset="0"/>
                                    <a:ea typeface="+mn-ea"/>
                                    <a:cs typeface="+mn-cs"/>
                                  </a:rPr>
                                  <m:t>1</m:t>
                                </m:r>
                              </m:sub>
                            </m:sSub>
                          </m:oMath>
                        </m:oMathPara>
                      </a14:m>
                      <a:endParaRPr kumimoji="0" lang="en-US" sz="18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Gill Sans MT"/>
                        <a:ea typeface="+mn-ea"/>
                        <a:cs typeface="+mn-cs"/>
                      </a:endParaRPr>
                    </a:p>
                  </p:txBody>
                </p:sp>
              </mc:Choice>
              <mc:Fallback xmlns="">
                <p:sp>
                  <p:nvSpPr>
                    <p:cNvPr id="11" name="Rectangle 10">
                      <a:extLst>
                        <a:ext uri="{FF2B5EF4-FFF2-40B4-BE49-F238E27FC236}">
                          <a16:creationId xmlns:a16="http://schemas.microsoft.com/office/drawing/2014/main" id="{9C17C5FC-4982-0D45-2B31-0CA691AC8634}"/>
                        </a:ext>
                      </a:extLst>
                    </p:cNvPr>
                    <p:cNvSpPr>
                      <a:spLocks noRot="1" noChangeAspect="1" noMove="1" noResize="1" noEditPoints="1" noAdjustHandles="1" noChangeArrowheads="1" noChangeShapeType="1" noTextEdit="1"/>
                    </p:cNvSpPr>
                    <p:nvPr/>
                  </p:nvSpPr>
                  <p:spPr>
                    <a:xfrm>
                      <a:off x="6518674" y="3583770"/>
                      <a:ext cx="595804" cy="369332"/>
                    </a:xfrm>
                    <a:prstGeom prst="rect">
                      <a:avLst/>
                    </a:prstGeom>
                    <a:blipFill>
                      <a:blip r:embed="rId4"/>
                      <a:stretch>
                        <a:fillRect b="-27083"/>
                      </a:stretch>
                    </a:blipFill>
                  </p:spPr>
                  <p:txBody>
                    <a:bodyPr/>
                    <a:lstStyle/>
                    <a:p>
                      <a:r>
                        <a:rPr lang="en-US">
                          <a:noFill/>
                        </a:rPr>
                        <a:t> </a:t>
                      </a:r>
                    </a:p>
                  </p:txBody>
                </p:sp>
              </mc:Fallback>
            </mc:AlternateContent>
            <mc:AlternateContent xmlns:mc="http://schemas.openxmlformats.org/markup-compatibility/2006" xmlns:a14="http://schemas.microsoft.com/office/drawing/2010/main">
              <mc:Choice Requires="a14">
                <p:sp>
                  <p:nvSpPr>
                    <p:cNvPr id="12" name="Rectangle 11">
                      <a:extLst>
                        <a:ext uri="{FF2B5EF4-FFF2-40B4-BE49-F238E27FC236}">
                          <a16:creationId xmlns:a16="http://schemas.microsoft.com/office/drawing/2014/main" id="{07115F35-64A3-D550-8A03-3D8E5A1F9477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6433866" y="4175701"/>
                      <a:ext cx="595804" cy="369332"/>
                    </a:xfrm>
                    <a:prstGeom prst="rect">
                      <a:avLst/>
                    </a:prstGeom>
                  </p:spPr>
                  <p:txBody>
                    <a:bodyPr wrap="none">
                      <a:spAutoFit/>
                    </a:bodyPr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14:m>
                        <m:oMathPara xmlns:m="http://schemas.openxmlformats.org/officeDocument/2006/math">
                          <m:oMathParaPr>
                            <m:jc m:val="centerGroup"/>
                          </m:oMathParaPr>
                          <m:oMath xmlns:m="http://schemas.openxmlformats.org/officeDocument/2006/math">
                            <m:sSub>
                              <m:sSubPr>
                                <m:ctrlPr>
                                  <a:rPr kumimoji="0" lang="en-US" sz="1800" b="0" i="1" u="none" strike="noStrike" kern="1200" cap="none" spc="0" normalizeH="0" baseline="0" noProof="0" smtClean="0">
                                    <a:ln>
                                      <a:noFill/>
                                    </a:ln>
                                    <a:solidFill>
                                      <a:prstClr val="black"/>
                                    </a:solidFill>
                                    <a:effectLst/>
                                    <a:uLnTx/>
                                    <a:uFillTx/>
                                    <a:latin typeface="Cambria Math" panose="02040503050406030204" pitchFamily="18" charset="0"/>
                                    <a:ea typeface="+mn-ea"/>
                                    <a:cs typeface="+mn-cs"/>
                                  </a:rPr>
                                </m:ctrlPr>
                              </m:sSubPr>
                              <m:e>
                                <m:r>
                                  <a:rPr kumimoji="0" lang="en-US" sz="1800" b="0" i="1" u="none" strike="noStrike" kern="1200" cap="none" spc="0" normalizeH="0" baseline="0" noProof="0">
                                    <a:ln>
                                      <a:noFill/>
                                    </a:ln>
                                    <a:solidFill>
                                      <a:prstClr val="black"/>
                                    </a:solidFill>
                                    <a:effectLst/>
                                    <a:uLnTx/>
                                    <a:uFillTx/>
                                    <a:latin typeface="Cambria Math"/>
                                    <a:ea typeface="+mn-ea"/>
                                    <a:cs typeface="+mn-cs"/>
                                  </a:rPr>
                                  <m:t>𝑋</m:t>
                                </m:r>
                              </m:e>
                              <m:sub>
                                <m:r>
                                  <a:rPr kumimoji="0" lang="en-US" sz="1800" b="0" i="1" u="none" strike="noStrike" kern="1200" cap="none" spc="0" normalizeH="0" baseline="0" noProof="0">
                                    <a:ln>
                                      <a:noFill/>
                                    </a:ln>
                                    <a:solidFill>
                                      <a:prstClr val="black"/>
                                    </a:solidFill>
                                    <a:effectLst/>
                                    <a:uLnTx/>
                                    <a:uFillTx/>
                                    <a:latin typeface="Cambria Math"/>
                                    <a:ea typeface="+mn-ea"/>
                                    <a:cs typeface="+mn-cs"/>
                                  </a:rPr>
                                  <m:t>𝐴</m:t>
                                </m:r>
                                <m:r>
                                  <a:rPr kumimoji="0" lang="en-US" sz="1800" b="0" i="1" u="none" strike="noStrike" kern="1200" cap="none" spc="0" normalizeH="0" baseline="0" noProof="0" smtClean="0">
                                    <a:ln>
                                      <a:noFill/>
                                    </a:ln>
                                    <a:solidFill>
                                      <a:prstClr val="black"/>
                                    </a:solidFill>
                                    <a:effectLst/>
                                    <a:uLnTx/>
                                    <a:uFillTx/>
                                    <a:latin typeface="Cambria Math" panose="02040503050406030204" pitchFamily="18" charset="0"/>
                                    <a:ea typeface="+mn-ea"/>
                                    <a:cs typeface="+mn-cs"/>
                                  </a:rPr>
                                  <m:t>2</m:t>
                                </m:r>
                              </m:sub>
                            </m:sSub>
                          </m:oMath>
                        </m:oMathPara>
                      </a14:m>
                      <a:endParaRPr kumimoji="0" lang="en-US" sz="18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Gill Sans MT"/>
                        <a:ea typeface="+mn-ea"/>
                        <a:cs typeface="+mn-cs"/>
                      </a:endParaRPr>
                    </a:p>
                  </p:txBody>
                </p:sp>
              </mc:Choice>
              <mc:Fallback xmlns="">
                <p:sp>
                  <p:nvSpPr>
                    <p:cNvPr id="12" name="Rectangle 11">
                      <a:extLst>
                        <a:ext uri="{FF2B5EF4-FFF2-40B4-BE49-F238E27FC236}">
                          <a16:creationId xmlns:a16="http://schemas.microsoft.com/office/drawing/2014/main" id="{07115F35-64A3-D550-8A03-3D8E5A1F9477}"/>
                        </a:ext>
                      </a:extLst>
                    </p:cNvPr>
                    <p:cNvSpPr>
                      <a:spLocks noRot="1" noChangeAspect="1" noMove="1" noResize="1" noEditPoints="1" noAdjustHandles="1" noChangeArrowheads="1" noChangeShapeType="1" noTextEdit="1"/>
                    </p:cNvSpPr>
                    <p:nvPr/>
                  </p:nvSpPr>
                  <p:spPr>
                    <a:xfrm>
                      <a:off x="6433866" y="4175701"/>
                      <a:ext cx="595804" cy="369332"/>
                    </a:xfrm>
                    <a:prstGeom prst="rect">
                      <a:avLst/>
                    </a:prstGeom>
                    <a:blipFill>
                      <a:blip r:embed="rId5"/>
                      <a:stretch>
                        <a:fillRect b="-24490"/>
                      </a:stretch>
                    </a:blipFill>
                  </p:spPr>
                  <p:txBody>
                    <a:bodyPr/>
                    <a:lstStyle/>
                    <a:p>
                      <a:r>
                        <a:rPr lang="en-US">
                          <a:noFill/>
                        </a:rPr>
                        <a:t> </a:t>
                      </a:r>
                    </a:p>
                  </p:txBody>
                </p:sp>
              </mc:Fallback>
            </mc:AlternateContent>
            <p:grpSp>
              <p:nvGrpSpPr>
                <p:cNvPr id="13" name="Group 12">
                  <a:extLst>
                    <a:ext uri="{FF2B5EF4-FFF2-40B4-BE49-F238E27FC236}">
                      <a16:creationId xmlns:a16="http://schemas.microsoft.com/office/drawing/2014/main" id="{3ABB4B35-E978-179D-A223-2D5A61ECA505}"/>
                    </a:ext>
                  </a:extLst>
                </p:cNvPr>
                <p:cNvGrpSpPr/>
                <p:nvPr/>
              </p:nvGrpSpPr>
              <p:grpSpPr>
                <a:xfrm>
                  <a:off x="6288825" y="4685250"/>
                  <a:ext cx="1066378" cy="1248214"/>
                  <a:chOff x="6288825" y="4685250"/>
                  <a:chExt cx="1066378" cy="1248214"/>
                </a:xfrm>
              </p:grpSpPr>
              <p:cxnSp>
                <p:nvCxnSpPr>
                  <p:cNvPr id="14" name="Straight Arrow Connector 13">
                    <a:extLst>
                      <a:ext uri="{FF2B5EF4-FFF2-40B4-BE49-F238E27FC236}">
                        <a16:creationId xmlns:a16="http://schemas.microsoft.com/office/drawing/2014/main" id="{3BC79A50-C498-24AE-47AC-8DE337B9DD04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>
                    <a:off x="6345993" y="4708303"/>
                    <a:ext cx="586060" cy="0"/>
                  </a:xfrm>
                  <a:prstGeom prst="straightConnector1">
                    <a:avLst/>
                  </a:prstGeom>
                  <a:ln>
                    <a:tailEnd type="triangle"/>
                  </a:ln>
                </p:spPr>
                <p:style>
                  <a:lnRef idx="2">
                    <a:schemeClr val="dk1"/>
                  </a:lnRef>
                  <a:fillRef idx="0">
                    <a:schemeClr val="dk1"/>
                  </a:fillRef>
                  <a:effectRef idx="1">
                    <a:schemeClr val="dk1"/>
                  </a:effectRef>
                  <a:fontRef idx="minor">
                    <a:schemeClr val="tx1"/>
                  </a:fontRef>
                </p:style>
              </p:cxnSp>
              <mc:AlternateContent xmlns:mc="http://schemas.openxmlformats.org/markup-compatibility/2006" xmlns:a14="http://schemas.microsoft.com/office/drawing/2010/main">
                <mc:Choice Requires="a14">
                  <p:sp>
                    <p:nvSpPr>
                      <p:cNvPr id="15" name="Rectangle 14">
                        <a:extLst>
                          <a:ext uri="{FF2B5EF4-FFF2-40B4-BE49-F238E27FC236}">
                            <a16:creationId xmlns:a16="http://schemas.microsoft.com/office/drawing/2014/main" id="{943E99EE-DE67-2E1E-87AD-BB073F2AD996}"/>
                          </a:ext>
                        </a:extLst>
                      </p:cNvPr>
                      <p:cNvSpPr/>
                      <p:nvPr/>
                    </p:nvSpPr>
                    <p:spPr>
                      <a:xfrm>
                        <a:off x="6288825" y="4856726"/>
                        <a:ext cx="563103" cy="369332"/>
                      </a:xfrm>
                      <a:prstGeom prst="rect">
                        <a:avLst/>
                      </a:prstGeom>
                    </p:spPr>
                    <p:txBody>
                      <a:bodyPr wrap="none">
                        <a:spAutoFit/>
                      </a:bodyPr>
                      <a:lstStyle/>
                      <a:p>
                        <a:pPr marL="0" marR="0" lvl="0" indent="0" algn="l" defTabSz="914400" rtl="0" eaLnBrk="1" fontAlgn="auto" latinLnBrk="0" hangingPunct="1">
                          <a:lnSpc>
                            <a:spcPct val="100000"/>
                          </a:lnSpc>
                          <a:spcBef>
                            <a:spcPts val="0"/>
                          </a:spcBef>
                          <a:spcAft>
                            <a:spcPts val="0"/>
                          </a:spcAft>
                          <a:buClrTx/>
                          <a:buSzTx/>
                          <a:buFontTx/>
                          <a:buNone/>
                          <a:tabLst/>
                          <a:defRPr/>
                        </a:pPr>
                        <a14:m>
                          <m:oMathPara xmlns:m="http://schemas.openxmlformats.org/officeDocument/2006/math">
                            <m:oMathParaPr>
                              <m:jc m:val="centerGroup"/>
                            </m:oMathParaPr>
                            <m:oMath xmlns:m="http://schemas.openxmlformats.org/officeDocument/2006/math">
                              <m:sSub>
                                <m:sSubPr>
                                  <m:ctrlPr>
                                    <a:rPr kumimoji="0" lang="en-US" sz="1800" b="0" i="1" u="none" strike="noStrike" kern="1200" cap="none" spc="0" normalizeH="0" baseline="0" noProof="0" smtClean="0">
                                      <a:ln>
                                        <a:noFill/>
                                      </a:ln>
                                      <a:solidFill>
                                        <a:prstClr val="black"/>
                                      </a:solidFill>
                                      <a:effectLst/>
                                      <a:uLnTx/>
                                      <a:uFillTx/>
                                      <a:latin typeface="Cambria Math" panose="02040503050406030204" pitchFamily="18" charset="0"/>
                                      <a:ea typeface="+mn-ea"/>
                                      <a:cs typeface="+mn-cs"/>
                                    </a:rPr>
                                  </m:ctrlPr>
                                </m:sSubPr>
                                <m:e>
                                  <m:r>
                                    <a:rPr kumimoji="0" lang="en-US" sz="1800" b="0" i="1" u="none" strike="noStrike" kern="1200" cap="none" spc="0" normalizeH="0" baseline="0" noProof="0">
                                      <a:ln>
                                        <a:noFill/>
                                      </a:ln>
                                      <a:solidFill>
                                        <a:prstClr val="black"/>
                                      </a:solidFill>
                                      <a:effectLst/>
                                      <a:uLnTx/>
                                      <a:uFillTx/>
                                      <a:latin typeface="Cambria Math"/>
                                      <a:ea typeface="+mn-ea"/>
                                      <a:cs typeface="+mn-cs"/>
                                    </a:rPr>
                                    <m:t>𝑋</m:t>
                                  </m:r>
                                </m:e>
                                <m:sub>
                                  <m:r>
                                    <a:rPr kumimoji="0" lang="en-US" sz="1800" b="0" i="1" u="none" strike="noStrike" kern="1200" cap="none" spc="0" normalizeH="0" baseline="0" noProof="0">
                                      <a:ln>
                                        <a:noFill/>
                                      </a:ln>
                                      <a:solidFill>
                                        <a:prstClr val="black"/>
                                      </a:solidFill>
                                      <a:effectLst/>
                                      <a:uLnTx/>
                                      <a:uFillTx/>
                                      <a:latin typeface="Cambria Math"/>
                                      <a:ea typeface="+mn-ea"/>
                                      <a:cs typeface="+mn-cs"/>
                                    </a:rPr>
                                    <m:t>𝐴</m:t>
                                  </m:r>
                                  <m:r>
                                    <a:rPr kumimoji="0" lang="en-US" sz="1800" b="0" i="1" u="none" strike="noStrike" kern="1200" cap="none" spc="0" normalizeH="0" baseline="0" noProof="0" smtClean="0">
                                      <a:ln>
                                        <a:noFill/>
                                      </a:ln>
                                      <a:solidFill>
                                        <a:prstClr val="black"/>
                                      </a:solidFill>
                                      <a:effectLst/>
                                      <a:uLnTx/>
                                      <a:uFillTx/>
                                      <a:latin typeface="Cambria Math" panose="02040503050406030204" pitchFamily="18" charset="0"/>
                                      <a:ea typeface="+mn-ea"/>
                                      <a:cs typeface="+mn-cs"/>
                                    </a:rPr>
                                    <m:t>𝑖</m:t>
                                  </m:r>
                                </m:sub>
                              </m:sSub>
                            </m:oMath>
                          </m:oMathPara>
                        </a14:m>
                        <a:endParaRPr kumimoji="0" lang="en-US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Gill Sans MT"/>
                          <a:ea typeface="+mn-ea"/>
                          <a:cs typeface="+mn-cs"/>
                        </a:endParaRPr>
                      </a:p>
                    </p:txBody>
                  </p:sp>
                </mc:Choice>
                <mc:Fallback xmlns="">
                  <p:sp>
                    <p:nvSpPr>
                      <p:cNvPr id="15" name="Rectangle 14">
                        <a:extLst>
                          <a:ext uri="{FF2B5EF4-FFF2-40B4-BE49-F238E27FC236}">
                            <a16:creationId xmlns:a16="http://schemas.microsoft.com/office/drawing/2014/main" id="{943E99EE-DE67-2E1E-87AD-BB073F2AD996}"/>
                          </a:ext>
                        </a:extLst>
                      </p:cNvPr>
                      <p:cNvSpPr>
                        <a:spLocks noRot="1" noChangeAspect="1" noMove="1" noResize="1" noEditPoints="1" noAdjustHandles="1" noChangeArrowheads="1" noChangeShapeType="1" noTextEdit="1"/>
                      </p:cNvSpPr>
                      <p:nvPr/>
                    </p:nvSpPr>
                    <p:spPr>
                      <a:xfrm>
                        <a:off x="6288825" y="4856726"/>
                        <a:ext cx="563103" cy="369332"/>
                      </a:xfrm>
                      <a:prstGeom prst="rect">
                        <a:avLst/>
                      </a:prstGeom>
                      <a:blipFill>
                        <a:blip r:embed="rId6"/>
                        <a:stretch>
                          <a:fillRect b="-24490"/>
                        </a:stretch>
                      </a:blipFill>
                    </p:spPr>
                    <p:txBody>
                      <a:bodyPr/>
                      <a:lstStyle/>
                      <a:p>
                        <a:r>
                          <a:rPr lang="en-US">
                            <a:noFill/>
                          </a:rPr>
                          <a:t> </a:t>
                        </a:r>
                      </a:p>
                    </p:txBody>
                  </p:sp>
                </mc:Fallback>
              </mc:AlternateContent>
              <mc:AlternateContent xmlns:mc="http://schemas.openxmlformats.org/markup-compatibility/2006" xmlns:a14="http://schemas.microsoft.com/office/drawing/2010/main">
                <mc:Choice Requires="a14">
                  <p:sp>
                    <p:nvSpPr>
                      <p:cNvPr id="25" name="Rectangle 24">
                        <a:extLst>
                          <a:ext uri="{FF2B5EF4-FFF2-40B4-BE49-F238E27FC236}">
                            <a16:creationId xmlns:a16="http://schemas.microsoft.com/office/drawing/2014/main" id="{9B351662-9CA2-802D-E6A1-C472F1D5F6B3}"/>
                          </a:ext>
                        </a:extLst>
                      </p:cNvPr>
                      <p:cNvSpPr/>
                      <p:nvPr/>
                    </p:nvSpPr>
                    <p:spPr>
                      <a:xfrm>
                        <a:off x="6322142" y="5564132"/>
                        <a:ext cx="609911" cy="369332"/>
                      </a:xfrm>
                      <a:prstGeom prst="rect">
                        <a:avLst/>
                      </a:prstGeom>
                    </p:spPr>
                    <p:txBody>
                      <a:bodyPr wrap="none">
                        <a:spAutoFit/>
                      </a:bodyPr>
                      <a:lstStyle/>
                      <a:p>
                        <a:pPr marL="0" marR="0" lvl="0" indent="0" algn="l" defTabSz="914400" rtl="0" eaLnBrk="1" fontAlgn="auto" latinLnBrk="0" hangingPunct="1">
                          <a:lnSpc>
                            <a:spcPct val="100000"/>
                          </a:lnSpc>
                          <a:spcBef>
                            <a:spcPts val="0"/>
                          </a:spcBef>
                          <a:spcAft>
                            <a:spcPts val="0"/>
                          </a:spcAft>
                          <a:buClrTx/>
                          <a:buSzTx/>
                          <a:buFontTx/>
                          <a:buNone/>
                          <a:tabLst/>
                          <a:defRPr/>
                        </a:pPr>
                        <a14:m>
                          <m:oMathPara xmlns:m="http://schemas.openxmlformats.org/officeDocument/2006/math">
                            <m:oMathParaPr>
                              <m:jc m:val="centerGroup"/>
                            </m:oMathParaPr>
                            <m:oMath xmlns:m="http://schemas.openxmlformats.org/officeDocument/2006/math">
                              <m:sSub>
                                <m:sSubPr>
                                  <m:ctrlPr>
                                    <a:rPr kumimoji="0" lang="en-US" sz="1800" b="0" i="1" u="none" strike="noStrike" kern="1200" cap="none" spc="0" normalizeH="0" baseline="0" noProof="0" smtClean="0">
                                      <a:ln>
                                        <a:noFill/>
                                      </a:ln>
                                      <a:solidFill>
                                        <a:prstClr val="black"/>
                                      </a:solidFill>
                                      <a:effectLst/>
                                      <a:uLnTx/>
                                      <a:uFillTx/>
                                      <a:latin typeface="Cambria Math" panose="02040503050406030204" pitchFamily="18" charset="0"/>
                                      <a:ea typeface="+mn-ea"/>
                                      <a:cs typeface="+mn-cs"/>
                                    </a:rPr>
                                  </m:ctrlPr>
                                </m:sSubPr>
                                <m:e>
                                  <m:r>
                                    <a:rPr kumimoji="0" lang="en-US" sz="1800" b="0" i="1" u="none" strike="noStrike" kern="1200" cap="none" spc="0" normalizeH="0" baseline="0" noProof="0">
                                      <a:ln>
                                        <a:noFill/>
                                      </a:ln>
                                      <a:solidFill>
                                        <a:prstClr val="black"/>
                                      </a:solidFill>
                                      <a:effectLst/>
                                      <a:uLnTx/>
                                      <a:uFillTx/>
                                      <a:latin typeface="Cambria Math"/>
                                      <a:ea typeface="+mn-ea"/>
                                      <a:cs typeface="+mn-cs"/>
                                    </a:rPr>
                                    <m:t>𝑋</m:t>
                                  </m:r>
                                </m:e>
                                <m:sub>
                                  <m:r>
                                    <a:rPr kumimoji="0" lang="en-US" sz="1800" b="0" i="1" u="none" strike="noStrike" kern="1200" cap="none" spc="0" normalizeH="0" baseline="0" noProof="0">
                                      <a:ln>
                                        <a:noFill/>
                                      </a:ln>
                                      <a:solidFill>
                                        <a:prstClr val="black"/>
                                      </a:solidFill>
                                      <a:effectLst/>
                                      <a:uLnTx/>
                                      <a:uFillTx/>
                                      <a:latin typeface="Cambria Math"/>
                                      <a:ea typeface="+mn-ea"/>
                                      <a:cs typeface="+mn-cs"/>
                                    </a:rPr>
                                    <m:t>𝐴</m:t>
                                  </m:r>
                                  <m:r>
                                    <a:rPr kumimoji="0" lang="en-US" sz="1800" b="0" i="1" u="none" strike="noStrike" kern="1200" cap="none" spc="0" normalizeH="0" baseline="0" noProof="0" smtClean="0">
                                      <a:ln>
                                        <a:noFill/>
                                      </a:ln>
                                      <a:solidFill>
                                        <a:prstClr val="black"/>
                                      </a:solidFill>
                                      <a:effectLst/>
                                      <a:uLnTx/>
                                      <a:uFillTx/>
                                      <a:latin typeface="Cambria Math" panose="02040503050406030204" pitchFamily="18" charset="0"/>
                                      <a:ea typeface="+mn-ea"/>
                                      <a:cs typeface="+mn-cs"/>
                                    </a:rPr>
                                    <m:t>𝑛</m:t>
                                  </m:r>
                                </m:sub>
                              </m:sSub>
                            </m:oMath>
                          </m:oMathPara>
                        </a14:m>
                        <a:endParaRPr kumimoji="0" lang="en-US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Gill Sans MT"/>
                          <a:ea typeface="+mn-ea"/>
                          <a:cs typeface="+mn-cs"/>
                        </a:endParaRPr>
                      </a:p>
                    </p:txBody>
                  </p:sp>
                </mc:Choice>
                <mc:Fallback xmlns="">
                  <p:sp>
                    <p:nvSpPr>
                      <p:cNvPr id="25" name="Rectangle 24">
                        <a:extLst>
                          <a:ext uri="{FF2B5EF4-FFF2-40B4-BE49-F238E27FC236}">
                            <a16:creationId xmlns:a16="http://schemas.microsoft.com/office/drawing/2014/main" id="{9B351662-9CA2-802D-E6A1-C472F1D5F6B3}"/>
                          </a:ext>
                        </a:extLst>
                      </p:cNvPr>
                      <p:cNvSpPr>
                        <a:spLocks noRot="1" noChangeAspect="1" noMove="1" noResize="1" noEditPoints="1" noAdjustHandles="1" noChangeArrowheads="1" noChangeShapeType="1" noTextEdit="1"/>
                      </p:cNvSpPr>
                      <p:nvPr/>
                    </p:nvSpPr>
                    <p:spPr>
                      <a:xfrm>
                        <a:off x="6322142" y="5564132"/>
                        <a:ext cx="609911" cy="369332"/>
                      </a:xfrm>
                      <a:prstGeom prst="rect">
                        <a:avLst/>
                      </a:prstGeom>
                      <a:blipFill>
                        <a:blip r:embed="rId7"/>
                        <a:stretch>
                          <a:fillRect b="-25000"/>
                        </a:stretch>
                      </a:blipFill>
                    </p:spPr>
                    <p:txBody>
                      <a:bodyPr/>
                      <a:lstStyle/>
                      <a:p>
                        <a:r>
                          <a:rPr lang="en-US">
                            <a:noFill/>
                          </a:rPr>
                          <a:t> </a:t>
                        </a:r>
                      </a:p>
                    </p:txBody>
                  </p:sp>
                </mc:Fallback>
              </mc:AlternateContent>
              <mc:AlternateContent xmlns:mc="http://schemas.openxmlformats.org/markup-compatibility/2006" xmlns:a14="http://schemas.microsoft.com/office/drawing/2010/main">
                <mc:Choice Requires="a14">
                  <p:sp>
                    <p:nvSpPr>
                      <p:cNvPr id="26" name="Rectangle 25">
                        <a:extLst>
                          <a:ext uri="{FF2B5EF4-FFF2-40B4-BE49-F238E27FC236}">
                            <a16:creationId xmlns:a16="http://schemas.microsoft.com/office/drawing/2014/main" id="{E9156E44-6C98-70F7-E3A5-BA2E54ED6A46}"/>
                          </a:ext>
                        </a:extLst>
                      </p:cNvPr>
                      <p:cNvSpPr/>
                      <p:nvPr/>
                    </p:nvSpPr>
                    <p:spPr>
                      <a:xfrm>
                        <a:off x="6824352" y="4685250"/>
                        <a:ext cx="530851" cy="369332"/>
                      </a:xfrm>
                      <a:prstGeom prst="rect">
                        <a:avLst/>
                      </a:prstGeom>
                    </p:spPr>
                    <p:txBody>
                      <a:bodyPr wrap="none">
                        <a:spAutoFit/>
                      </a:bodyPr>
                      <a:lstStyle/>
                      <a:p>
                        <a:pPr marL="0" marR="0" lvl="0" indent="0" algn="l" defTabSz="914400" rtl="0" eaLnBrk="1" fontAlgn="auto" latinLnBrk="0" hangingPunct="1">
                          <a:lnSpc>
                            <a:spcPct val="100000"/>
                          </a:lnSpc>
                          <a:spcBef>
                            <a:spcPts val="0"/>
                          </a:spcBef>
                          <a:spcAft>
                            <a:spcPts val="0"/>
                          </a:spcAft>
                          <a:buClrTx/>
                          <a:buSzTx/>
                          <a:buFontTx/>
                          <a:buNone/>
                          <a:tabLst/>
                          <a:defRPr/>
                        </a:pPr>
                        <a14:m>
                          <m:oMathPara xmlns:m="http://schemas.openxmlformats.org/officeDocument/2006/math">
                            <m:oMathParaPr>
                              <m:jc m:val="centerGroup"/>
                            </m:oMathParaPr>
                            <m:oMath xmlns:m="http://schemas.openxmlformats.org/officeDocument/2006/math">
                              <m:sSub>
                                <m:sSubPr>
                                  <m:ctrlPr>
                                    <a:rPr kumimoji="0" lang="en-US" sz="1800" b="1" i="1" u="none" strike="noStrike" kern="1200" cap="none" spc="0" normalizeH="0" baseline="0" noProof="0" smtClean="0">
                                      <a:ln>
                                        <a:noFill/>
                                      </a:ln>
                                      <a:solidFill>
                                        <a:schemeClr val="tx1"/>
                                      </a:solidFill>
                                      <a:effectLst/>
                                      <a:uLnTx/>
                                      <a:uFillTx/>
                                      <a:latin typeface="Cambria Math" panose="02040503050406030204" pitchFamily="18" charset="0"/>
                                      <a:ea typeface="+mn-ea"/>
                                      <a:cs typeface="+mn-cs"/>
                                    </a:rPr>
                                  </m:ctrlPr>
                                </m:sSubPr>
                                <m:e>
                                  <m:r>
                                    <a:rPr kumimoji="0" lang="en-US" sz="1800" b="1" i="1" u="none" strike="noStrike" kern="1200" cap="none" spc="0" normalizeH="0" baseline="0" noProof="0">
                                      <a:ln>
                                        <a:noFill/>
                                      </a:ln>
                                      <a:solidFill>
                                        <a:schemeClr val="tx1"/>
                                      </a:solidFill>
                                      <a:effectLst/>
                                      <a:uLnTx/>
                                      <a:uFillTx/>
                                      <a:latin typeface="Cambria Math"/>
                                      <a:ea typeface="+mn-ea"/>
                                      <a:cs typeface="+mn-cs"/>
                                    </a:rPr>
                                    <m:t>𝑿</m:t>
                                  </m:r>
                                </m:e>
                                <m:sub>
                                  <m:r>
                                    <a:rPr kumimoji="0" lang="en-US" sz="1800" b="1" i="1" u="none" strike="noStrike" kern="1200" cap="none" spc="0" normalizeH="0" baseline="0" noProof="0">
                                      <a:ln>
                                        <a:noFill/>
                                      </a:ln>
                                      <a:solidFill>
                                        <a:schemeClr val="tx1"/>
                                      </a:solidFill>
                                      <a:effectLst/>
                                      <a:uLnTx/>
                                      <a:uFillTx/>
                                      <a:latin typeface="Cambria Math"/>
                                      <a:ea typeface="+mn-ea"/>
                                      <a:cs typeface="+mn-cs"/>
                                    </a:rPr>
                                    <m:t>𝑨</m:t>
                                  </m:r>
                                </m:sub>
                              </m:sSub>
                            </m:oMath>
                          </m:oMathPara>
                        </a14:m>
                        <a:endParaRPr kumimoji="0" lang="en-US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Gill Sans MT"/>
                          <a:ea typeface="+mn-ea"/>
                          <a:cs typeface="+mn-cs"/>
                        </a:endParaRPr>
                      </a:p>
                    </p:txBody>
                  </p:sp>
                </mc:Choice>
                <mc:Fallback xmlns="">
                  <p:sp>
                    <p:nvSpPr>
                      <p:cNvPr id="26" name="Rectangle 25">
                        <a:extLst>
                          <a:ext uri="{FF2B5EF4-FFF2-40B4-BE49-F238E27FC236}">
                            <a16:creationId xmlns:a16="http://schemas.microsoft.com/office/drawing/2014/main" id="{E9156E44-6C98-70F7-E3A5-BA2E54ED6A46}"/>
                          </a:ext>
                        </a:extLst>
                      </p:cNvPr>
                      <p:cNvSpPr>
                        <a:spLocks noRot="1" noChangeAspect="1" noMove="1" noResize="1" noEditPoints="1" noAdjustHandles="1" noChangeArrowheads="1" noChangeShapeType="1" noTextEdit="1"/>
                      </p:cNvSpPr>
                      <p:nvPr/>
                    </p:nvSpPr>
                    <p:spPr>
                      <a:xfrm>
                        <a:off x="6824352" y="4685250"/>
                        <a:ext cx="530851" cy="369332"/>
                      </a:xfrm>
                      <a:prstGeom prst="rect">
                        <a:avLst/>
                      </a:prstGeom>
                      <a:blipFill>
                        <a:blip r:embed="rId8"/>
                        <a:stretch>
                          <a:fillRect b="-27083"/>
                        </a:stretch>
                      </a:blipFill>
                    </p:spPr>
                    <p:txBody>
                      <a:bodyPr/>
                      <a:lstStyle/>
                      <a:p>
                        <a:r>
                          <a:rPr lang="en-US">
                            <a:noFill/>
                          </a:rPr>
                          <a:t> </a:t>
                        </a:r>
                      </a:p>
                    </p:txBody>
                  </p:sp>
                </mc:Fallback>
              </mc:AlternateContent>
            </p:grpSp>
          </p:grpSp>
        </p:grpSp>
        <p:cxnSp>
          <p:nvCxnSpPr>
            <p:cNvPr id="28" name="Straight Connector 27">
              <a:extLst>
                <a:ext uri="{FF2B5EF4-FFF2-40B4-BE49-F238E27FC236}">
                  <a16:creationId xmlns:a16="http://schemas.microsoft.com/office/drawing/2014/main" id="{81339190-D751-725C-A2E6-65CDD13EB24A}"/>
                </a:ext>
              </a:extLst>
            </p:cNvPr>
            <p:cNvCxnSpPr/>
            <p:nvPr/>
          </p:nvCxnSpPr>
          <p:spPr>
            <a:xfrm>
              <a:off x="3910906" y="3687417"/>
              <a:ext cx="0" cy="2077279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31" name="Slide Number Placeholder 5">
            <a:extLst>
              <a:ext uri="{FF2B5EF4-FFF2-40B4-BE49-F238E27FC236}">
                <a16:creationId xmlns:a16="http://schemas.microsoft.com/office/drawing/2014/main" id="{D63AFAAE-A6DE-1D41-6667-BA011F89BE90}"/>
              </a:ext>
            </a:extLst>
          </p:cNvPr>
          <p:cNvSpPr txBox="1">
            <a:spLocks/>
          </p:cNvSpPr>
          <p:nvPr/>
        </p:nvSpPr>
        <p:spPr>
          <a:xfrm>
            <a:off x="1623392" y="6307886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fld id="{919B44EC-D1D5-489E-90E0-E768BB02DA9D}" type="slidenum">
              <a:rPr lang="en-US" b="1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pPr>
                <a:defRPr/>
              </a:pPr>
              <a:t>28</a:t>
            </a:fld>
            <a:endParaRPr lang="en-US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26632224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615FCB3-77A2-2C81-5E00-C845CF4022F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0622C44-9BBB-F601-A8FB-8F665C20BD9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0573" y="132476"/>
            <a:ext cx="10972800" cy="409575"/>
          </a:xfrm>
        </p:spPr>
        <p:txBody>
          <a:bodyPr>
            <a:noAutofit/>
          </a:bodyPr>
          <a:lstStyle/>
          <a:p>
            <a:pPr algn="l"/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Cont’d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1AE197A7-1DB9-26E7-4DDC-22FBE200A975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228600" y="542052"/>
                <a:ext cx="11728174" cy="5584114"/>
              </a:xfrm>
            </p:spPr>
            <p:txBody>
              <a:bodyPr>
                <a:noAutofit/>
              </a:bodyPr>
              <a:lstStyle/>
              <a:p>
                <a:pPr marL="82296" indent="0">
                  <a:buNone/>
                </a:pPr>
                <a:r>
                  <a:rPr lang="en-US" sz="20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Case 4:</a:t>
                </a:r>
                <a:r>
                  <a:rPr lang="en-US" sz="2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If the sizes are not identical and the flow split is not in proportion, so the space time of each reactor is not identical.</a:t>
                </a:r>
              </a:p>
              <a:p>
                <a:pPr marL="82296" indent="0">
                  <a:buNone/>
                </a:pPr>
                <a:r>
                  <a:rPr lang="en-US" sz="2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The parallel arrangement of N PFRs is shown in </a:t>
                </a:r>
                <a:r>
                  <a:rPr lang="en-US" sz="20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Figure 9.12, </a:t>
                </a:r>
                <a:r>
                  <a:rPr lang="en-US" sz="2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V</a:t>
                </a:r>
                <a:r>
                  <a:rPr lang="en-US" sz="2000" baseline="-25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1</a:t>
                </a:r>
                <a14:m>
                  <m:oMath xmlns:m="http://schemas.openxmlformats.org/officeDocument/2006/math">
                    <m:r>
                      <a:rPr lang="en-US" sz="2000" i="1">
                        <a:latin typeface="Cambria Math"/>
                      </a:rPr>
                      <m:t>≠</m:t>
                    </m:r>
                  </m:oMath>
                </a14:m>
                <a:r>
                  <a:rPr lang="en-US" sz="2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V</a:t>
                </a:r>
                <a:r>
                  <a:rPr lang="en-US" sz="2000" baseline="-25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2</a:t>
                </a:r>
                <a14:m>
                  <m:oMath xmlns:m="http://schemas.openxmlformats.org/officeDocument/2006/math">
                    <m:r>
                      <a:rPr lang="en-US" sz="2000" i="1">
                        <a:latin typeface="Cambria Math"/>
                      </a:rPr>
                      <m:t>≠</m:t>
                    </m:r>
                  </m:oMath>
                </a14:m>
                <a:r>
                  <a:rPr lang="en-US" sz="2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V</a:t>
                </a:r>
                <a:r>
                  <a:rPr lang="en-US" sz="2000" baseline="-25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i</a:t>
                </a:r>
                <a14:m>
                  <m:oMath xmlns:m="http://schemas.openxmlformats.org/officeDocument/2006/math">
                    <m:r>
                      <a:rPr lang="en-US" sz="2000" i="1">
                        <a:latin typeface="Cambria Math"/>
                      </a:rPr>
                      <m:t>≠</m:t>
                    </m:r>
                  </m:oMath>
                </a14:m>
                <a:r>
                  <a:rPr lang="en-US" sz="20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V</a:t>
                </a:r>
                <a:r>
                  <a:rPr lang="en-US" sz="2000" baseline="-250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n</a:t>
                </a:r>
                <a:r>
                  <a:rPr lang="en-US" sz="2000" baseline="-25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and 𝜐</a:t>
                </a:r>
                <a:r>
                  <a:rPr lang="en-US" sz="2000" baseline="-25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01</a:t>
                </a:r>
                <a14:m>
                  <m:oMath xmlns:m="http://schemas.openxmlformats.org/officeDocument/2006/math">
                    <m:r>
                      <a:rPr lang="en-US" sz="2000" i="1">
                        <a:latin typeface="Cambria Math"/>
                      </a:rPr>
                      <m:t>≠</m:t>
                    </m:r>
                  </m:oMath>
                </a14:m>
                <a:r>
                  <a:rPr lang="en-US" sz="2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𝜐</a:t>
                </a:r>
                <a:r>
                  <a:rPr lang="en-US" sz="2000" baseline="-25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02</a:t>
                </a:r>
                <a:r>
                  <a:rPr lang="en-US" sz="2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2000" i="1">
                        <a:latin typeface="Cambria Math"/>
                      </a:rPr>
                      <m:t>≠</m:t>
                    </m:r>
                  </m:oMath>
                </a14:m>
                <a:r>
                  <a:rPr lang="en-US" sz="2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𝜐</a:t>
                </a:r>
                <a:r>
                  <a:rPr lang="en-US" sz="2000" baseline="-25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0i</a:t>
                </a:r>
                <a:r>
                  <a:rPr lang="en-US" sz="2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2000" i="1">
                        <a:latin typeface="Cambria Math"/>
                      </a:rPr>
                      <m:t>≠</m:t>
                    </m:r>
                  </m:oMath>
                </a14:m>
                <a:r>
                  <a:rPr lang="en-US" sz="2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𝜐</a:t>
                </a:r>
                <a:r>
                  <a:rPr lang="en-US" sz="2000" baseline="-25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0n</a:t>
                </a:r>
                <a:r>
                  <a:rPr lang="en-US" sz="2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</a:t>
                </a:r>
              </a:p>
              <a:p>
                <a:pPr marL="82296" indent="0">
                  <a:buNone/>
                </a:pPr>
                <a:r>
                  <a:rPr lang="en-US" sz="2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The conversions  from each reactor are not identical. </a:t>
                </a:r>
              </a:p>
              <a:p>
                <a:pPr marL="82296" indent="0">
                  <a:buNone/>
                </a:pPr>
                <a:r>
                  <a:rPr lang="en-US" sz="2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After mixing of streams from each reactor,  the overall final conversion is given by: </a:t>
                </a:r>
              </a:p>
              <a:p>
                <a:pPr marL="82296" indent="0">
                  <a:lnSpc>
                    <a:spcPct val="150000"/>
                  </a:lnSpc>
                  <a:buNone/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en-US" sz="2000" b="1" i="1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000" b="1" i="1">
                            <a:solidFill>
                              <a:srgbClr val="0070C0"/>
                            </a:solidFill>
                            <a:latin typeface="Cambria Math"/>
                          </a:rPr>
                          <m:t>𝑿</m:t>
                        </m:r>
                      </m:e>
                      <m:sub>
                        <m:r>
                          <a:rPr lang="en-US" sz="2000" b="1" i="1">
                            <a:solidFill>
                              <a:srgbClr val="0070C0"/>
                            </a:solidFill>
                            <a:latin typeface="Cambria Math"/>
                          </a:rPr>
                          <m:t>𝑨</m:t>
                        </m:r>
                      </m:sub>
                    </m:sSub>
                    <m:r>
                      <a:rPr lang="en-US" sz="2000" b="1" i="1">
                        <a:solidFill>
                          <a:srgbClr val="0070C0"/>
                        </a:solidFill>
                        <a:latin typeface="Cambria Math"/>
                      </a:rPr>
                      <m:t>=</m:t>
                    </m:r>
                    <m:f>
                      <m:fPr>
                        <m:ctrlPr>
                          <a:rPr lang="en-US" sz="2000" b="1" i="1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US" sz="2000" b="1" i="1">
                                <a:solidFill>
                                  <a:srgbClr val="0070C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000" b="1" i="1">
                                <a:solidFill>
                                  <a:srgbClr val="0070C0"/>
                                </a:solidFill>
                                <a:latin typeface="Cambria Math"/>
                              </a:rPr>
                              <m:t>𝝊</m:t>
                            </m:r>
                          </m:e>
                          <m:sub>
                            <m:r>
                              <a:rPr lang="en-US" sz="2000" b="1" i="1">
                                <a:solidFill>
                                  <a:srgbClr val="0070C0"/>
                                </a:solidFill>
                                <a:latin typeface="Cambria Math"/>
                              </a:rPr>
                              <m:t>𝟎𝟏</m:t>
                            </m:r>
                          </m:sub>
                        </m:sSub>
                        <m:sSub>
                          <m:sSubPr>
                            <m:ctrlPr>
                              <a:rPr lang="en-US" sz="2000" b="1" i="1">
                                <a:solidFill>
                                  <a:srgbClr val="0070C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000" b="1" i="1">
                                <a:solidFill>
                                  <a:srgbClr val="0070C0"/>
                                </a:solidFill>
                                <a:latin typeface="Cambria Math"/>
                              </a:rPr>
                              <m:t>𝑿</m:t>
                            </m:r>
                          </m:e>
                          <m:sub>
                            <m:r>
                              <a:rPr lang="en-US" sz="2000" b="1" i="1">
                                <a:solidFill>
                                  <a:srgbClr val="0070C0"/>
                                </a:solidFill>
                                <a:latin typeface="Cambria Math"/>
                              </a:rPr>
                              <m:t>𝑨</m:t>
                            </m:r>
                            <m:r>
                              <a:rPr lang="en-US" sz="2000" b="1" i="1">
                                <a:solidFill>
                                  <a:srgbClr val="0070C0"/>
                                </a:solidFill>
                                <a:latin typeface="Cambria Math"/>
                              </a:rPr>
                              <m:t>𝟏</m:t>
                            </m:r>
                          </m:sub>
                        </m:sSub>
                        <m:r>
                          <a:rPr lang="en-US" sz="2000" b="1" i="1">
                            <a:solidFill>
                              <a:srgbClr val="0070C0"/>
                            </a:solidFill>
                            <a:latin typeface="Cambria Math"/>
                          </a:rPr>
                          <m:t>+</m:t>
                        </m:r>
                        <m:sSub>
                          <m:sSubPr>
                            <m:ctrlPr>
                              <a:rPr lang="en-US" sz="2000" b="1" i="1">
                                <a:solidFill>
                                  <a:srgbClr val="0070C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000" b="1" i="1">
                                <a:solidFill>
                                  <a:srgbClr val="0070C0"/>
                                </a:solidFill>
                                <a:latin typeface="Cambria Math"/>
                              </a:rPr>
                              <m:t>𝝊</m:t>
                            </m:r>
                          </m:e>
                          <m:sub>
                            <m:r>
                              <a:rPr lang="en-US" sz="2000" b="1" i="1">
                                <a:solidFill>
                                  <a:srgbClr val="0070C0"/>
                                </a:solidFill>
                                <a:latin typeface="Cambria Math"/>
                              </a:rPr>
                              <m:t>𝟎𝟐</m:t>
                            </m:r>
                          </m:sub>
                        </m:sSub>
                        <m:sSub>
                          <m:sSubPr>
                            <m:ctrlPr>
                              <a:rPr lang="en-US" sz="2000" b="1" i="1">
                                <a:solidFill>
                                  <a:srgbClr val="0070C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000" b="1" i="1">
                                <a:solidFill>
                                  <a:srgbClr val="0070C0"/>
                                </a:solidFill>
                                <a:latin typeface="Cambria Math"/>
                              </a:rPr>
                              <m:t>𝑿</m:t>
                            </m:r>
                          </m:e>
                          <m:sub>
                            <m:r>
                              <a:rPr lang="en-US" sz="2000" b="1" i="1">
                                <a:solidFill>
                                  <a:srgbClr val="0070C0"/>
                                </a:solidFill>
                                <a:latin typeface="Cambria Math"/>
                              </a:rPr>
                              <m:t>𝑨</m:t>
                            </m:r>
                            <m:r>
                              <a:rPr lang="en-US" sz="2000" b="1" i="1">
                                <a:solidFill>
                                  <a:srgbClr val="0070C0"/>
                                </a:solidFill>
                                <a:latin typeface="Cambria Math"/>
                              </a:rPr>
                              <m:t>𝟐</m:t>
                            </m:r>
                          </m:sub>
                        </m:sSub>
                        <m:r>
                          <a:rPr lang="en-US" sz="2000" b="1" i="1">
                            <a:solidFill>
                              <a:srgbClr val="0070C0"/>
                            </a:solidFill>
                            <a:latin typeface="Cambria Math"/>
                          </a:rPr>
                          <m:t>+</m:t>
                        </m:r>
                        <m:sSub>
                          <m:sSubPr>
                            <m:ctrlPr>
                              <a:rPr lang="en-US" sz="2000" b="1" i="1">
                                <a:solidFill>
                                  <a:srgbClr val="0070C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000" b="1" i="1">
                                <a:solidFill>
                                  <a:srgbClr val="0070C0"/>
                                </a:solidFill>
                                <a:latin typeface="Cambria Math"/>
                              </a:rPr>
                              <m:t>𝝊</m:t>
                            </m:r>
                          </m:e>
                          <m:sub>
                            <m:r>
                              <a:rPr lang="en-US" sz="2000" b="1" i="1">
                                <a:solidFill>
                                  <a:srgbClr val="0070C0"/>
                                </a:solidFill>
                                <a:latin typeface="Cambria Math"/>
                              </a:rPr>
                              <m:t>𝟎</m:t>
                            </m:r>
                            <m:r>
                              <a:rPr lang="en-US" sz="2000" b="1" i="1">
                                <a:solidFill>
                                  <a:srgbClr val="0070C0"/>
                                </a:solidFill>
                                <a:latin typeface="Cambria Math"/>
                              </a:rPr>
                              <m:t>𝒊</m:t>
                            </m:r>
                          </m:sub>
                        </m:sSub>
                        <m:sSub>
                          <m:sSubPr>
                            <m:ctrlPr>
                              <a:rPr lang="en-US" sz="2000" b="1" i="1">
                                <a:solidFill>
                                  <a:srgbClr val="0070C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000" b="1" i="1">
                                <a:solidFill>
                                  <a:srgbClr val="0070C0"/>
                                </a:solidFill>
                                <a:latin typeface="Cambria Math"/>
                              </a:rPr>
                              <m:t>𝑿</m:t>
                            </m:r>
                          </m:e>
                          <m:sub>
                            <m:r>
                              <a:rPr lang="en-US" sz="2000" b="1" i="1">
                                <a:solidFill>
                                  <a:srgbClr val="0070C0"/>
                                </a:solidFill>
                                <a:latin typeface="Cambria Math"/>
                              </a:rPr>
                              <m:t>𝑨𝒊</m:t>
                            </m:r>
                          </m:sub>
                        </m:sSub>
                        <m:r>
                          <a:rPr lang="en-US" sz="2000" b="1" i="1">
                            <a:solidFill>
                              <a:srgbClr val="0070C0"/>
                            </a:solidFill>
                            <a:latin typeface="Cambria Math"/>
                          </a:rPr>
                          <m:t>+…+</m:t>
                        </m:r>
                        <m:sSub>
                          <m:sSubPr>
                            <m:ctrlPr>
                              <a:rPr lang="en-US" sz="2000" b="1" i="1">
                                <a:solidFill>
                                  <a:srgbClr val="0070C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000" b="1" i="1">
                                <a:solidFill>
                                  <a:srgbClr val="0070C0"/>
                                </a:solidFill>
                                <a:latin typeface="Cambria Math"/>
                              </a:rPr>
                              <m:t>𝝊</m:t>
                            </m:r>
                          </m:e>
                          <m:sub>
                            <m:r>
                              <a:rPr lang="en-US" sz="2000" b="1" i="1">
                                <a:solidFill>
                                  <a:srgbClr val="0070C0"/>
                                </a:solidFill>
                                <a:latin typeface="Cambria Math"/>
                              </a:rPr>
                              <m:t>𝟎</m:t>
                            </m:r>
                            <m:r>
                              <a:rPr lang="en-US" sz="2000" b="1" i="1">
                                <a:solidFill>
                                  <a:srgbClr val="0070C0"/>
                                </a:solidFill>
                                <a:latin typeface="Cambria Math"/>
                              </a:rPr>
                              <m:t>𝒏</m:t>
                            </m:r>
                          </m:sub>
                        </m:sSub>
                        <m:sSub>
                          <m:sSubPr>
                            <m:ctrlPr>
                              <a:rPr lang="en-US" sz="2000" b="1" i="1">
                                <a:solidFill>
                                  <a:srgbClr val="0070C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000" b="1" i="1">
                                <a:solidFill>
                                  <a:srgbClr val="0070C0"/>
                                </a:solidFill>
                                <a:latin typeface="Cambria Math"/>
                              </a:rPr>
                              <m:t>𝑿</m:t>
                            </m:r>
                          </m:e>
                          <m:sub>
                            <m:r>
                              <a:rPr lang="en-US" sz="2000" b="1" i="1">
                                <a:solidFill>
                                  <a:srgbClr val="0070C0"/>
                                </a:solidFill>
                                <a:latin typeface="Cambria Math"/>
                              </a:rPr>
                              <m:t>𝑨𝒏</m:t>
                            </m:r>
                          </m:sub>
                        </m:sSub>
                      </m:num>
                      <m:den>
                        <m:sSub>
                          <m:sSubPr>
                            <m:ctrlPr>
                              <a:rPr lang="en-US" sz="2000" b="1" i="1">
                                <a:solidFill>
                                  <a:srgbClr val="0070C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000" b="1" i="1">
                                <a:solidFill>
                                  <a:srgbClr val="0070C0"/>
                                </a:solidFill>
                                <a:latin typeface="Cambria Math"/>
                              </a:rPr>
                              <m:t>𝝊</m:t>
                            </m:r>
                          </m:e>
                          <m:sub>
                            <m:r>
                              <a:rPr lang="en-US" sz="2000" b="1" i="1">
                                <a:solidFill>
                                  <a:srgbClr val="0070C0"/>
                                </a:solidFill>
                                <a:latin typeface="Cambria Math"/>
                              </a:rPr>
                              <m:t>𝟎𝟏</m:t>
                            </m:r>
                          </m:sub>
                        </m:sSub>
                        <m:r>
                          <a:rPr lang="en-US" sz="2000" b="1" i="1">
                            <a:solidFill>
                              <a:srgbClr val="0070C0"/>
                            </a:solidFill>
                            <a:latin typeface="Cambria Math"/>
                          </a:rPr>
                          <m:t>+</m:t>
                        </m:r>
                        <m:sSub>
                          <m:sSubPr>
                            <m:ctrlPr>
                              <a:rPr lang="en-US" sz="2000" b="1" i="1">
                                <a:solidFill>
                                  <a:srgbClr val="0070C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000" b="1" i="1">
                                <a:solidFill>
                                  <a:srgbClr val="0070C0"/>
                                </a:solidFill>
                                <a:latin typeface="Cambria Math"/>
                              </a:rPr>
                              <m:t>𝝊</m:t>
                            </m:r>
                          </m:e>
                          <m:sub>
                            <m:r>
                              <a:rPr lang="en-US" sz="2000" b="1" i="1">
                                <a:solidFill>
                                  <a:srgbClr val="0070C0"/>
                                </a:solidFill>
                                <a:latin typeface="Cambria Math"/>
                              </a:rPr>
                              <m:t>𝟎𝟐</m:t>
                            </m:r>
                          </m:sub>
                        </m:sSub>
                        <m:r>
                          <a:rPr lang="en-US" sz="2000" b="1" i="1">
                            <a:solidFill>
                              <a:srgbClr val="0070C0"/>
                            </a:solidFill>
                            <a:latin typeface="Cambria Math"/>
                          </a:rPr>
                          <m:t>+</m:t>
                        </m:r>
                        <m:sSub>
                          <m:sSubPr>
                            <m:ctrlPr>
                              <a:rPr lang="en-US" sz="2000" b="1" i="1">
                                <a:solidFill>
                                  <a:srgbClr val="0070C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000" b="1" i="1">
                                <a:solidFill>
                                  <a:srgbClr val="0070C0"/>
                                </a:solidFill>
                                <a:latin typeface="Cambria Math"/>
                              </a:rPr>
                              <m:t>𝝊</m:t>
                            </m:r>
                          </m:e>
                          <m:sub>
                            <m:r>
                              <a:rPr lang="en-US" sz="2000" b="1" i="1">
                                <a:solidFill>
                                  <a:srgbClr val="0070C0"/>
                                </a:solidFill>
                                <a:latin typeface="Cambria Math"/>
                              </a:rPr>
                              <m:t>𝟎</m:t>
                            </m:r>
                            <m:r>
                              <a:rPr lang="en-US" sz="2000" b="1" i="1">
                                <a:solidFill>
                                  <a:srgbClr val="0070C0"/>
                                </a:solidFill>
                                <a:latin typeface="Cambria Math"/>
                              </a:rPr>
                              <m:t>𝒊</m:t>
                            </m:r>
                          </m:sub>
                        </m:sSub>
                        <m:r>
                          <a:rPr lang="en-US" sz="2000" b="1" i="1">
                            <a:solidFill>
                              <a:srgbClr val="0070C0"/>
                            </a:solidFill>
                            <a:latin typeface="Cambria Math"/>
                          </a:rPr>
                          <m:t>+…+</m:t>
                        </m:r>
                        <m:sSub>
                          <m:sSubPr>
                            <m:ctrlPr>
                              <a:rPr lang="en-US" sz="2000" b="1" i="1">
                                <a:solidFill>
                                  <a:srgbClr val="0070C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000" b="1" i="1">
                                <a:solidFill>
                                  <a:srgbClr val="0070C0"/>
                                </a:solidFill>
                                <a:latin typeface="Cambria Math"/>
                              </a:rPr>
                              <m:t>𝝊</m:t>
                            </m:r>
                          </m:e>
                          <m:sub>
                            <m:r>
                              <a:rPr lang="en-US" sz="2000" b="1" i="1">
                                <a:solidFill>
                                  <a:srgbClr val="0070C0"/>
                                </a:solidFill>
                                <a:latin typeface="Cambria Math"/>
                              </a:rPr>
                              <m:t>𝟎</m:t>
                            </m:r>
                            <m:r>
                              <a:rPr lang="en-US" sz="2000" b="1" i="1">
                                <a:solidFill>
                                  <a:srgbClr val="0070C0"/>
                                </a:solidFill>
                                <a:latin typeface="Cambria Math"/>
                              </a:rPr>
                              <m:t>𝒏</m:t>
                            </m:r>
                          </m:sub>
                        </m:sSub>
                      </m:den>
                    </m:f>
                    <m:r>
                      <a:rPr lang="en-US" sz="2000" b="1" i="1">
                        <a:solidFill>
                          <a:srgbClr val="0070C0"/>
                        </a:solidFill>
                        <a:latin typeface="Cambria Math" panose="02040503050406030204" pitchFamily="18" charset="0"/>
                      </a:rPr>
                      <m:t>  =</m:t>
                    </m:r>
                    <m:f>
                      <m:fPr>
                        <m:ctrlPr>
                          <a:rPr lang="en-US" sz="2000" b="1" i="1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US" sz="2000" b="1" i="1">
                                <a:solidFill>
                                  <a:srgbClr val="0070C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000" b="1" i="1">
                                <a:solidFill>
                                  <a:srgbClr val="0070C0"/>
                                </a:solidFill>
                                <a:latin typeface="Cambria Math"/>
                              </a:rPr>
                              <m:t>𝝊</m:t>
                            </m:r>
                          </m:e>
                          <m:sub>
                            <m:r>
                              <a:rPr lang="en-US" sz="2000" b="1" i="1">
                                <a:solidFill>
                                  <a:srgbClr val="0070C0"/>
                                </a:solidFill>
                                <a:latin typeface="Cambria Math"/>
                              </a:rPr>
                              <m:t>𝟎𝟏</m:t>
                            </m:r>
                          </m:sub>
                        </m:sSub>
                        <m:sSub>
                          <m:sSubPr>
                            <m:ctrlPr>
                              <a:rPr lang="en-US" sz="2000" b="1" i="1">
                                <a:solidFill>
                                  <a:srgbClr val="0070C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000" b="1" i="1">
                                <a:solidFill>
                                  <a:srgbClr val="0070C0"/>
                                </a:solidFill>
                                <a:latin typeface="Cambria Math"/>
                              </a:rPr>
                              <m:t>𝑿</m:t>
                            </m:r>
                          </m:e>
                          <m:sub>
                            <m:r>
                              <a:rPr lang="en-US" sz="2000" b="1" i="1">
                                <a:solidFill>
                                  <a:srgbClr val="0070C0"/>
                                </a:solidFill>
                                <a:latin typeface="Cambria Math"/>
                              </a:rPr>
                              <m:t>𝑨</m:t>
                            </m:r>
                            <m:r>
                              <a:rPr lang="en-US" sz="2000" b="1" i="1">
                                <a:solidFill>
                                  <a:srgbClr val="0070C0"/>
                                </a:solidFill>
                                <a:latin typeface="Cambria Math"/>
                              </a:rPr>
                              <m:t>𝟏</m:t>
                            </m:r>
                          </m:sub>
                        </m:sSub>
                        <m:r>
                          <a:rPr lang="en-US" sz="2000" b="1" i="1">
                            <a:solidFill>
                              <a:srgbClr val="0070C0"/>
                            </a:solidFill>
                            <a:latin typeface="Cambria Math"/>
                          </a:rPr>
                          <m:t>+</m:t>
                        </m:r>
                        <m:sSub>
                          <m:sSubPr>
                            <m:ctrlPr>
                              <a:rPr lang="en-US" sz="2000" b="1" i="1">
                                <a:solidFill>
                                  <a:srgbClr val="0070C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000" b="1" i="1">
                                <a:solidFill>
                                  <a:srgbClr val="0070C0"/>
                                </a:solidFill>
                                <a:latin typeface="Cambria Math"/>
                              </a:rPr>
                              <m:t>𝝊</m:t>
                            </m:r>
                          </m:e>
                          <m:sub>
                            <m:r>
                              <a:rPr lang="en-US" sz="2000" b="1" i="1">
                                <a:solidFill>
                                  <a:srgbClr val="0070C0"/>
                                </a:solidFill>
                                <a:latin typeface="Cambria Math"/>
                              </a:rPr>
                              <m:t>𝟎𝟐</m:t>
                            </m:r>
                          </m:sub>
                        </m:sSub>
                        <m:sSub>
                          <m:sSubPr>
                            <m:ctrlPr>
                              <a:rPr lang="en-US" sz="2000" b="1" i="1">
                                <a:solidFill>
                                  <a:srgbClr val="0070C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000" b="1" i="1">
                                <a:solidFill>
                                  <a:srgbClr val="0070C0"/>
                                </a:solidFill>
                                <a:latin typeface="Cambria Math"/>
                              </a:rPr>
                              <m:t>𝑿</m:t>
                            </m:r>
                          </m:e>
                          <m:sub>
                            <m:r>
                              <a:rPr lang="en-US" sz="2000" b="1" i="1">
                                <a:solidFill>
                                  <a:srgbClr val="0070C0"/>
                                </a:solidFill>
                                <a:latin typeface="Cambria Math"/>
                              </a:rPr>
                              <m:t>𝑨</m:t>
                            </m:r>
                            <m:r>
                              <a:rPr lang="en-US" sz="2000" b="1" i="1">
                                <a:solidFill>
                                  <a:srgbClr val="0070C0"/>
                                </a:solidFill>
                                <a:latin typeface="Cambria Math"/>
                              </a:rPr>
                              <m:t>𝟐</m:t>
                            </m:r>
                          </m:sub>
                        </m:sSub>
                        <m:r>
                          <a:rPr lang="en-US" sz="2000" b="1" i="1">
                            <a:solidFill>
                              <a:srgbClr val="0070C0"/>
                            </a:solidFill>
                            <a:latin typeface="Cambria Math"/>
                          </a:rPr>
                          <m:t>+</m:t>
                        </m:r>
                        <m:sSub>
                          <m:sSubPr>
                            <m:ctrlPr>
                              <a:rPr lang="en-US" sz="2000" b="1" i="1">
                                <a:solidFill>
                                  <a:srgbClr val="0070C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000" b="1" i="1">
                                <a:solidFill>
                                  <a:srgbClr val="0070C0"/>
                                </a:solidFill>
                                <a:latin typeface="Cambria Math"/>
                              </a:rPr>
                              <m:t>𝝊</m:t>
                            </m:r>
                          </m:e>
                          <m:sub>
                            <m:r>
                              <a:rPr lang="en-US" sz="2000" b="1" i="1">
                                <a:solidFill>
                                  <a:srgbClr val="0070C0"/>
                                </a:solidFill>
                                <a:latin typeface="Cambria Math"/>
                              </a:rPr>
                              <m:t>𝟎</m:t>
                            </m:r>
                            <m:r>
                              <a:rPr lang="en-US" sz="2000" b="1" i="1">
                                <a:solidFill>
                                  <a:srgbClr val="0070C0"/>
                                </a:solidFill>
                                <a:latin typeface="Cambria Math"/>
                              </a:rPr>
                              <m:t>𝒊</m:t>
                            </m:r>
                          </m:sub>
                        </m:sSub>
                        <m:sSub>
                          <m:sSubPr>
                            <m:ctrlPr>
                              <a:rPr lang="en-US" sz="2000" b="1" i="1">
                                <a:solidFill>
                                  <a:srgbClr val="0070C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000" b="1" i="1">
                                <a:solidFill>
                                  <a:srgbClr val="0070C0"/>
                                </a:solidFill>
                                <a:latin typeface="Cambria Math"/>
                              </a:rPr>
                              <m:t>𝑿</m:t>
                            </m:r>
                          </m:e>
                          <m:sub>
                            <m:r>
                              <a:rPr lang="en-US" sz="2000" b="1" i="1">
                                <a:solidFill>
                                  <a:srgbClr val="0070C0"/>
                                </a:solidFill>
                                <a:latin typeface="Cambria Math"/>
                              </a:rPr>
                              <m:t>𝑨𝒊</m:t>
                            </m:r>
                          </m:sub>
                        </m:sSub>
                        <m:r>
                          <a:rPr lang="en-US" sz="2000" b="1" i="1">
                            <a:solidFill>
                              <a:srgbClr val="0070C0"/>
                            </a:solidFill>
                            <a:latin typeface="Cambria Math"/>
                          </a:rPr>
                          <m:t>+…+</m:t>
                        </m:r>
                        <m:sSub>
                          <m:sSubPr>
                            <m:ctrlPr>
                              <a:rPr lang="en-US" sz="2000" b="1" i="1">
                                <a:solidFill>
                                  <a:srgbClr val="0070C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000" b="1" i="1">
                                <a:solidFill>
                                  <a:srgbClr val="0070C0"/>
                                </a:solidFill>
                                <a:latin typeface="Cambria Math"/>
                              </a:rPr>
                              <m:t>𝝊</m:t>
                            </m:r>
                          </m:e>
                          <m:sub>
                            <m:r>
                              <a:rPr lang="en-US" sz="2000" b="1" i="1">
                                <a:solidFill>
                                  <a:srgbClr val="0070C0"/>
                                </a:solidFill>
                                <a:latin typeface="Cambria Math"/>
                              </a:rPr>
                              <m:t>𝟎</m:t>
                            </m:r>
                            <m:r>
                              <a:rPr lang="en-US" sz="2000" b="1" i="1">
                                <a:solidFill>
                                  <a:srgbClr val="0070C0"/>
                                </a:solidFill>
                                <a:latin typeface="Cambria Math"/>
                              </a:rPr>
                              <m:t>𝒏</m:t>
                            </m:r>
                          </m:sub>
                        </m:sSub>
                        <m:sSub>
                          <m:sSubPr>
                            <m:ctrlPr>
                              <a:rPr lang="en-US" sz="2000" b="1" i="1">
                                <a:solidFill>
                                  <a:srgbClr val="0070C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000" b="1" i="1">
                                <a:solidFill>
                                  <a:srgbClr val="0070C0"/>
                                </a:solidFill>
                                <a:latin typeface="Cambria Math"/>
                              </a:rPr>
                              <m:t>𝑿</m:t>
                            </m:r>
                          </m:e>
                          <m:sub>
                            <m:r>
                              <a:rPr lang="en-US" sz="2000" b="1" i="1">
                                <a:solidFill>
                                  <a:srgbClr val="0070C0"/>
                                </a:solidFill>
                                <a:latin typeface="Cambria Math"/>
                              </a:rPr>
                              <m:t>𝑨𝒏</m:t>
                            </m:r>
                          </m:sub>
                        </m:sSub>
                      </m:num>
                      <m:den>
                        <m:sSub>
                          <m:sSubPr>
                            <m:ctrlPr>
                              <a:rPr lang="en-US" sz="2000" b="1" i="1">
                                <a:solidFill>
                                  <a:srgbClr val="0070C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000" b="1" i="1">
                                <a:solidFill>
                                  <a:srgbClr val="0070C0"/>
                                </a:solidFill>
                                <a:latin typeface="Cambria Math"/>
                              </a:rPr>
                              <m:t>𝝊</m:t>
                            </m:r>
                          </m:e>
                          <m:sub>
                            <m:r>
                              <a:rPr lang="en-US" sz="2000" b="1" i="1">
                                <a:solidFill>
                                  <a:srgbClr val="0070C0"/>
                                </a:solidFill>
                                <a:latin typeface="Cambria Math"/>
                              </a:rPr>
                              <m:t>𝟎</m:t>
                            </m:r>
                          </m:sub>
                        </m:sSub>
                      </m:den>
                    </m:f>
                  </m:oMath>
                </a14:m>
                <a:r>
                  <a:rPr lang="en-US" sz="2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                                   (9.15)</a:t>
                </a:r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1AE197A7-1DB9-26E7-4DDC-22FBE200A975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228600" y="542052"/>
                <a:ext cx="11728174" cy="5584114"/>
              </a:xfrm>
              <a:blipFill>
                <a:blip r:embed="rId2"/>
                <a:stretch>
                  <a:fillRect t="-655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3F5B259-D904-E23A-0DEE-485DED5D43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19B44EC-D1D5-489E-90E0-E768BB02DA9D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29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EDD94494-7A2E-9A21-A433-75BD2B4BAA5C}"/>
              </a:ext>
            </a:extLst>
          </p:cNvPr>
          <p:cNvCxnSpPr>
            <a:cxnSpLocks/>
          </p:cNvCxnSpPr>
          <p:nvPr/>
        </p:nvCxnSpPr>
        <p:spPr>
          <a:xfrm>
            <a:off x="-49696" y="543123"/>
            <a:ext cx="12284765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A267E0CA-1320-FBEA-C4F8-A309BE531CC8}"/>
              </a:ext>
            </a:extLst>
          </p:cNvPr>
          <p:cNvCxnSpPr>
            <a:cxnSpLocks/>
          </p:cNvCxnSpPr>
          <p:nvPr/>
        </p:nvCxnSpPr>
        <p:spPr>
          <a:xfrm>
            <a:off x="0" y="6354549"/>
            <a:ext cx="12192000" cy="1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17" name="TextBox 16">
            <a:extLst>
              <a:ext uri="{FF2B5EF4-FFF2-40B4-BE49-F238E27FC236}">
                <a16:creationId xmlns:a16="http://schemas.microsoft.com/office/drawing/2014/main" id="{34EE3EC9-5867-054C-162C-8376C3BBA82C}"/>
              </a:ext>
            </a:extLst>
          </p:cNvPr>
          <p:cNvSpPr txBox="1"/>
          <p:nvPr/>
        </p:nvSpPr>
        <p:spPr>
          <a:xfrm>
            <a:off x="450573" y="5954439"/>
            <a:ext cx="818653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Figure 9.12. 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PFRs in parallel arrangement with different volume &amp;  flow rate </a:t>
            </a: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94E2B8DA-E638-6C04-5DD6-2BC06F18B665}"/>
              </a:ext>
            </a:extLst>
          </p:cNvPr>
          <p:cNvGrpSpPr/>
          <p:nvPr/>
        </p:nvGrpSpPr>
        <p:grpSpPr>
          <a:xfrm>
            <a:off x="583585" y="3164352"/>
            <a:ext cx="4213213" cy="2445260"/>
            <a:chOff x="2279497" y="2899391"/>
            <a:chExt cx="4736551" cy="2766147"/>
          </a:xfrm>
        </p:grpSpPr>
        <p:grpSp>
          <p:nvGrpSpPr>
            <p:cNvPr id="16" name="Group 15">
              <a:extLst>
                <a:ext uri="{FF2B5EF4-FFF2-40B4-BE49-F238E27FC236}">
                  <a16:creationId xmlns:a16="http://schemas.microsoft.com/office/drawing/2014/main" id="{988A18DA-0E99-1712-BAFF-B3457E373454}"/>
                </a:ext>
              </a:extLst>
            </p:cNvPr>
            <p:cNvGrpSpPr/>
            <p:nvPr/>
          </p:nvGrpSpPr>
          <p:grpSpPr>
            <a:xfrm>
              <a:off x="2279497" y="2899391"/>
              <a:ext cx="4736551" cy="2766147"/>
              <a:chOff x="2279497" y="2899391"/>
              <a:chExt cx="4736551" cy="2766147"/>
            </a:xfrm>
          </p:grpSpPr>
          <mc:AlternateContent xmlns:mc="http://schemas.openxmlformats.org/markup-compatibility/2006" xmlns:a14="http://schemas.microsoft.com/office/drawing/2010/main">
            <mc:Choice Requires="a14">
              <p:sp>
                <p:nvSpPr>
                  <p:cNvPr id="19" name="Rectangle 18">
                    <a:extLst>
                      <a:ext uri="{FF2B5EF4-FFF2-40B4-BE49-F238E27FC236}">
                        <a16:creationId xmlns:a16="http://schemas.microsoft.com/office/drawing/2014/main" id="{48614D6B-B9C6-1F26-C04B-C2916078D176}"/>
                      </a:ext>
                    </a:extLst>
                  </p:cNvPr>
                  <p:cNvSpPr/>
                  <p:nvPr/>
                </p:nvSpPr>
                <p:spPr>
                  <a:xfrm>
                    <a:off x="5913327" y="2899391"/>
                    <a:ext cx="595804" cy="369332"/>
                  </a:xfrm>
                  <a:prstGeom prst="rect">
                    <a:avLst/>
                  </a:prstGeom>
                </p:spPr>
                <p:txBody>
                  <a:bodyPr wrap="none">
                    <a:spAutoFit/>
                  </a:bodyPr>
                  <a:lstStyle/>
                  <a:p>
                    <a:pPr marL="0" marR="0" lvl="0" indent="0" algn="l" defTabSz="914400" rtl="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14:m>
                      <m:oMathPara xmlns:m="http://schemas.openxmlformats.org/officeDocument/2006/math">
                        <m:oMathParaPr>
                          <m:jc m:val="centerGroup"/>
                        </m:oMathParaPr>
                        <m:oMath xmlns:m="http://schemas.openxmlformats.org/officeDocument/2006/math">
                          <m:sSub>
                            <m:sSubPr>
                              <m:ctrlPr>
                                <a:rPr kumimoji="0" lang="en-US" sz="1800" b="0" i="1" u="none" strike="noStrike" kern="1200" cap="none" spc="0" normalizeH="0" baseline="0" noProof="0" smtClean="0">
                                  <a:ln>
                                    <a:noFill/>
                                  </a:ln>
                                  <a:solidFill>
                                    <a:prstClr val="black"/>
                                  </a:solidFill>
                                  <a:effectLst/>
                                  <a:uLnTx/>
                                  <a:uFillTx/>
                                  <a:latin typeface="Cambria Math" panose="02040503050406030204" pitchFamily="18" charset="0"/>
                                  <a:ea typeface="+mn-ea"/>
                                  <a:cs typeface="+mn-cs"/>
                                </a:rPr>
                              </m:ctrlPr>
                            </m:sSubPr>
                            <m:e>
                              <m:r>
                                <a:rPr kumimoji="0" lang="en-US" sz="1800" b="0" i="1" u="none" strike="noStrike" kern="1200" cap="none" spc="0" normalizeH="0" baseline="0" noProof="0">
                                  <a:ln>
                                    <a:noFill/>
                                  </a:ln>
                                  <a:solidFill>
                                    <a:prstClr val="black"/>
                                  </a:solidFill>
                                  <a:effectLst/>
                                  <a:uLnTx/>
                                  <a:uFillTx/>
                                  <a:latin typeface="Cambria Math"/>
                                  <a:ea typeface="+mn-ea"/>
                                  <a:cs typeface="+mn-cs"/>
                                </a:rPr>
                                <m:t>𝑋</m:t>
                              </m:r>
                            </m:e>
                            <m:sub>
                              <m:r>
                                <a:rPr kumimoji="0" lang="en-US" sz="1800" b="0" i="1" u="none" strike="noStrike" kern="1200" cap="none" spc="0" normalizeH="0" baseline="0" noProof="0">
                                  <a:ln>
                                    <a:noFill/>
                                  </a:ln>
                                  <a:solidFill>
                                    <a:prstClr val="black"/>
                                  </a:solidFill>
                                  <a:effectLst/>
                                  <a:uLnTx/>
                                  <a:uFillTx/>
                                  <a:latin typeface="Cambria Math"/>
                                  <a:ea typeface="+mn-ea"/>
                                  <a:cs typeface="+mn-cs"/>
                                </a:rPr>
                                <m:t>𝐴</m:t>
                              </m:r>
                              <m:r>
                                <a:rPr kumimoji="0" lang="en-US" sz="1800" b="0" i="1" u="none" strike="noStrike" kern="1200" cap="none" spc="0" normalizeH="0" baseline="0" noProof="0" smtClean="0">
                                  <a:ln>
                                    <a:noFill/>
                                  </a:ln>
                                  <a:solidFill>
                                    <a:prstClr val="black"/>
                                  </a:solidFill>
                                  <a:effectLst/>
                                  <a:uLnTx/>
                                  <a:uFillTx/>
                                  <a:latin typeface="Cambria Math" panose="02040503050406030204" pitchFamily="18" charset="0"/>
                                  <a:ea typeface="+mn-ea"/>
                                  <a:cs typeface="+mn-cs"/>
                                </a:rPr>
                                <m:t>1</m:t>
                              </m:r>
                            </m:sub>
                          </m:sSub>
                        </m:oMath>
                      </m:oMathPara>
                    </a14:m>
                    <a:endParaRPr kumimoji="0" lang="en-US" sz="1800" b="0" i="0" u="none" strike="noStrike" kern="1200" cap="none" spc="0" normalizeH="0" baseline="0" noProof="0" dirty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Gill Sans MT"/>
                      <a:ea typeface="+mn-ea"/>
                      <a:cs typeface="+mn-cs"/>
                    </a:endParaRPr>
                  </a:p>
                </p:txBody>
              </p:sp>
            </mc:Choice>
            <mc:Fallback xmlns="">
              <p:sp>
                <p:nvSpPr>
                  <p:cNvPr id="19" name="Rectangle 18">
                    <a:extLst>
                      <a:ext uri="{FF2B5EF4-FFF2-40B4-BE49-F238E27FC236}">
                        <a16:creationId xmlns:a16="http://schemas.microsoft.com/office/drawing/2014/main" id="{48614D6B-B9C6-1F26-C04B-C2916078D176}"/>
                      </a:ext>
                    </a:extLst>
                  </p:cNvPr>
                  <p:cNvSpPr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>
                  <a:xfrm>
                    <a:off x="5913327" y="2899391"/>
                    <a:ext cx="595804" cy="369332"/>
                  </a:xfrm>
                  <a:prstGeom prst="rect">
                    <a:avLst/>
                  </a:prstGeom>
                  <a:blipFill>
                    <a:blip r:embed="rId3"/>
                    <a:stretch>
                      <a:fillRect b="-12963"/>
                    </a:stretch>
                  </a:blipFill>
                </p:spPr>
                <p:txBody>
                  <a:bodyPr/>
                  <a:lstStyle/>
                  <a:p>
                    <a:r>
                      <a:rPr lang="en-US">
                        <a:noFill/>
                      </a:rPr>
                      <a:t> </a:t>
                    </a:r>
                  </a:p>
                </p:txBody>
              </p:sp>
            </mc:Fallback>
          </mc:AlternateContent>
          <p:grpSp>
            <p:nvGrpSpPr>
              <p:cNvPr id="20" name="Group 19">
                <a:extLst>
                  <a:ext uri="{FF2B5EF4-FFF2-40B4-BE49-F238E27FC236}">
                    <a16:creationId xmlns:a16="http://schemas.microsoft.com/office/drawing/2014/main" id="{EE885FCE-07D8-E716-063A-25422F0176AB}"/>
                  </a:ext>
                </a:extLst>
              </p:cNvPr>
              <p:cNvGrpSpPr/>
              <p:nvPr/>
            </p:nvGrpSpPr>
            <p:grpSpPr>
              <a:xfrm>
                <a:off x="2279497" y="3210225"/>
                <a:ext cx="4736551" cy="2455313"/>
                <a:chOff x="2279497" y="3210225"/>
                <a:chExt cx="4736551" cy="2455313"/>
              </a:xfrm>
            </p:grpSpPr>
            <p:pic>
              <p:nvPicPr>
                <p:cNvPr id="21" name="Picture 20">
                  <a:extLst>
                    <a:ext uri="{FF2B5EF4-FFF2-40B4-BE49-F238E27FC236}">
                      <a16:creationId xmlns:a16="http://schemas.microsoft.com/office/drawing/2014/main" id="{7946D58A-42A5-EB2C-31E0-EB7A80E6E3DA}"/>
                    </a:ext>
                  </a:extLst>
                </p:cNvPr>
                <p:cNvPicPr/>
                <p:nvPr/>
              </p:nvPicPr>
              <p:blipFill>
                <a:blip r:embed="rId4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2279497" y="3210225"/>
                  <a:ext cx="3639015" cy="2406450"/>
                </a:xfrm>
                <a:prstGeom prst="rect">
                  <a:avLst/>
                </a:prstGeom>
                <a:noFill/>
                <a:ln>
                  <a:noFill/>
                </a:ln>
              </p:spPr>
            </p:pic>
            <mc:AlternateContent xmlns:mc="http://schemas.openxmlformats.org/markup-compatibility/2006" xmlns:a14="http://schemas.microsoft.com/office/drawing/2010/main">
              <mc:Choice Requires="a14">
                <p:sp>
                  <p:nvSpPr>
                    <p:cNvPr id="22" name="Rectangle 21">
                      <a:extLst>
                        <a:ext uri="{FF2B5EF4-FFF2-40B4-BE49-F238E27FC236}">
                          <a16:creationId xmlns:a16="http://schemas.microsoft.com/office/drawing/2014/main" id="{B1FAC1B2-73C0-078D-0F78-032D97EA462C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5920380" y="3922098"/>
                      <a:ext cx="595804" cy="369332"/>
                    </a:xfrm>
                    <a:prstGeom prst="rect">
                      <a:avLst/>
                    </a:prstGeom>
                  </p:spPr>
                  <p:txBody>
                    <a:bodyPr wrap="none">
                      <a:spAutoFit/>
                    </a:bodyPr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14:m>
                        <m:oMathPara xmlns:m="http://schemas.openxmlformats.org/officeDocument/2006/math">
                          <m:oMathParaPr>
                            <m:jc m:val="centerGroup"/>
                          </m:oMathParaPr>
                          <m:oMath xmlns:m="http://schemas.openxmlformats.org/officeDocument/2006/math">
                            <m:sSub>
                              <m:sSubPr>
                                <m:ctrlPr>
                                  <a:rPr kumimoji="0" lang="en-US" sz="1800" b="0" i="1" u="none" strike="noStrike" kern="1200" cap="none" spc="0" normalizeH="0" baseline="0" noProof="0" smtClean="0">
                                    <a:ln>
                                      <a:noFill/>
                                    </a:ln>
                                    <a:solidFill>
                                      <a:prstClr val="black"/>
                                    </a:solidFill>
                                    <a:effectLst/>
                                    <a:uLnTx/>
                                    <a:uFillTx/>
                                    <a:latin typeface="Cambria Math" panose="02040503050406030204" pitchFamily="18" charset="0"/>
                                    <a:ea typeface="+mn-ea"/>
                                    <a:cs typeface="+mn-cs"/>
                                  </a:rPr>
                                </m:ctrlPr>
                              </m:sSubPr>
                              <m:e>
                                <m:r>
                                  <a:rPr kumimoji="0" lang="en-US" sz="1800" b="0" i="1" u="none" strike="noStrike" kern="1200" cap="none" spc="0" normalizeH="0" baseline="0" noProof="0">
                                    <a:ln>
                                      <a:noFill/>
                                    </a:ln>
                                    <a:solidFill>
                                      <a:prstClr val="black"/>
                                    </a:solidFill>
                                    <a:effectLst/>
                                    <a:uLnTx/>
                                    <a:uFillTx/>
                                    <a:latin typeface="Cambria Math"/>
                                    <a:ea typeface="+mn-ea"/>
                                    <a:cs typeface="+mn-cs"/>
                                  </a:rPr>
                                  <m:t>𝑋</m:t>
                                </m:r>
                              </m:e>
                              <m:sub>
                                <m:r>
                                  <a:rPr kumimoji="0" lang="en-US" sz="1800" b="0" i="1" u="none" strike="noStrike" kern="1200" cap="none" spc="0" normalizeH="0" baseline="0" noProof="0">
                                    <a:ln>
                                      <a:noFill/>
                                    </a:ln>
                                    <a:solidFill>
                                      <a:prstClr val="black"/>
                                    </a:solidFill>
                                    <a:effectLst/>
                                    <a:uLnTx/>
                                    <a:uFillTx/>
                                    <a:latin typeface="Cambria Math"/>
                                    <a:ea typeface="+mn-ea"/>
                                    <a:cs typeface="+mn-cs"/>
                                  </a:rPr>
                                  <m:t>𝐴</m:t>
                                </m:r>
                                <m:r>
                                  <a:rPr kumimoji="0" lang="en-US" sz="1800" b="0" i="1" u="none" strike="noStrike" kern="1200" cap="none" spc="0" normalizeH="0" baseline="0" noProof="0" smtClean="0">
                                    <a:ln>
                                      <a:noFill/>
                                    </a:ln>
                                    <a:solidFill>
                                      <a:prstClr val="black"/>
                                    </a:solidFill>
                                    <a:effectLst/>
                                    <a:uLnTx/>
                                    <a:uFillTx/>
                                    <a:latin typeface="Cambria Math" panose="02040503050406030204" pitchFamily="18" charset="0"/>
                                    <a:ea typeface="+mn-ea"/>
                                    <a:cs typeface="+mn-cs"/>
                                  </a:rPr>
                                  <m:t>2</m:t>
                                </m:r>
                              </m:sub>
                            </m:sSub>
                          </m:oMath>
                        </m:oMathPara>
                      </a14:m>
                      <a:endParaRPr kumimoji="0" lang="en-US" sz="18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Gill Sans MT"/>
                        <a:ea typeface="+mn-ea"/>
                        <a:cs typeface="+mn-cs"/>
                      </a:endParaRPr>
                    </a:p>
                  </p:txBody>
                </p:sp>
              </mc:Choice>
              <mc:Fallback xmlns="">
                <p:sp>
                  <p:nvSpPr>
                    <p:cNvPr id="22" name="Rectangle 21">
                      <a:extLst>
                        <a:ext uri="{FF2B5EF4-FFF2-40B4-BE49-F238E27FC236}">
                          <a16:creationId xmlns:a16="http://schemas.microsoft.com/office/drawing/2014/main" id="{B1FAC1B2-73C0-078D-0F78-032D97EA462C}"/>
                        </a:ext>
                      </a:extLst>
                    </p:cNvPr>
                    <p:cNvSpPr>
                      <a:spLocks noRot="1" noChangeAspect="1" noMove="1" noResize="1" noEditPoints="1" noAdjustHandles="1" noChangeArrowheads="1" noChangeShapeType="1" noTextEdit="1"/>
                    </p:cNvSpPr>
                    <p:nvPr/>
                  </p:nvSpPr>
                  <p:spPr>
                    <a:xfrm>
                      <a:off x="5920380" y="3922098"/>
                      <a:ext cx="595804" cy="369332"/>
                    </a:xfrm>
                    <a:prstGeom prst="rect">
                      <a:avLst/>
                    </a:prstGeom>
                    <a:blipFill>
                      <a:blip r:embed="rId5"/>
                      <a:stretch>
                        <a:fillRect b="-12963"/>
                      </a:stretch>
                    </a:blipFill>
                  </p:spPr>
                  <p:txBody>
                    <a:bodyPr/>
                    <a:lstStyle/>
                    <a:p>
                      <a:r>
                        <a:rPr lang="en-US">
                          <a:noFill/>
                        </a:rPr>
                        <a:t> </a:t>
                      </a:r>
                    </a:p>
                  </p:txBody>
                </p:sp>
              </mc:Fallback>
            </mc:AlternateContent>
            <mc:AlternateContent xmlns:mc="http://schemas.openxmlformats.org/markup-compatibility/2006" xmlns:a14="http://schemas.microsoft.com/office/drawing/2010/main">
              <mc:Choice Requires="a14">
                <p:sp>
                  <p:nvSpPr>
                    <p:cNvPr id="23" name="Rectangle 22">
                      <a:extLst>
                        <a:ext uri="{FF2B5EF4-FFF2-40B4-BE49-F238E27FC236}">
                          <a16:creationId xmlns:a16="http://schemas.microsoft.com/office/drawing/2014/main" id="{C012C381-168B-A109-2535-633902EEC6E8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5814447" y="4522761"/>
                      <a:ext cx="563103" cy="369332"/>
                    </a:xfrm>
                    <a:prstGeom prst="rect">
                      <a:avLst/>
                    </a:prstGeom>
                  </p:spPr>
                  <p:txBody>
                    <a:bodyPr wrap="none">
                      <a:spAutoFit/>
                    </a:bodyPr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14:m>
                        <m:oMathPara xmlns:m="http://schemas.openxmlformats.org/officeDocument/2006/math">
                          <m:oMathParaPr>
                            <m:jc m:val="centerGroup"/>
                          </m:oMathParaPr>
                          <m:oMath xmlns:m="http://schemas.openxmlformats.org/officeDocument/2006/math">
                            <m:sSub>
                              <m:sSubPr>
                                <m:ctrlPr>
                                  <a:rPr kumimoji="0" lang="en-US" sz="1800" b="0" i="1" u="none" strike="noStrike" kern="1200" cap="none" spc="0" normalizeH="0" baseline="0" noProof="0" smtClean="0">
                                    <a:ln>
                                      <a:noFill/>
                                    </a:ln>
                                    <a:solidFill>
                                      <a:prstClr val="black"/>
                                    </a:solidFill>
                                    <a:effectLst/>
                                    <a:uLnTx/>
                                    <a:uFillTx/>
                                    <a:latin typeface="Cambria Math" panose="02040503050406030204" pitchFamily="18" charset="0"/>
                                    <a:ea typeface="+mn-ea"/>
                                    <a:cs typeface="+mn-cs"/>
                                  </a:rPr>
                                </m:ctrlPr>
                              </m:sSubPr>
                              <m:e>
                                <m:r>
                                  <a:rPr kumimoji="0" lang="en-US" sz="1800" b="0" i="1" u="none" strike="noStrike" kern="1200" cap="none" spc="0" normalizeH="0" baseline="0" noProof="0">
                                    <a:ln>
                                      <a:noFill/>
                                    </a:ln>
                                    <a:solidFill>
                                      <a:prstClr val="black"/>
                                    </a:solidFill>
                                    <a:effectLst/>
                                    <a:uLnTx/>
                                    <a:uFillTx/>
                                    <a:latin typeface="Cambria Math"/>
                                    <a:ea typeface="+mn-ea"/>
                                    <a:cs typeface="+mn-cs"/>
                                  </a:rPr>
                                  <m:t>𝑋</m:t>
                                </m:r>
                              </m:e>
                              <m:sub>
                                <m:r>
                                  <a:rPr kumimoji="0" lang="en-US" sz="1800" b="0" i="1" u="none" strike="noStrike" kern="1200" cap="none" spc="0" normalizeH="0" baseline="0" noProof="0">
                                    <a:ln>
                                      <a:noFill/>
                                    </a:ln>
                                    <a:solidFill>
                                      <a:prstClr val="black"/>
                                    </a:solidFill>
                                    <a:effectLst/>
                                    <a:uLnTx/>
                                    <a:uFillTx/>
                                    <a:latin typeface="Cambria Math"/>
                                    <a:ea typeface="+mn-ea"/>
                                    <a:cs typeface="+mn-cs"/>
                                  </a:rPr>
                                  <m:t>𝐴</m:t>
                                </m:r>
                                <m:r>
                                  <a:rPr kumimoji="0" lang="en-US" sz="1800" b="0" i="1" u="none" strike="noStrike" kern="1200" cap="none" spc="0" normalizeH="0" baseline="0" noProof="0" smtClean="0">
                                    <a:ln>
                                      <a:noFill/>
                                    </a:ln>
                                    <a:solidFill>
                                      <a:prstClr val="black"/>
                                    </a:solidFill>
                                    <a:effectLst/>
                                    <a:uLnTx/>
                                    <a:uFillTx/>
                                    <a:latin typeface="Cambria Math" panose="02040503050406030204" pitchFamily="18" charset="0"/>
                                    <a:ea typeface="+mn-ea"/>
                                    <a:cs typeface="+mn-cs"/>
                                  </a:rPr>
                                  <m:t>𝑖</m:t>
                                </m:r>
                              </m:sub>
                            </m:sSub>
                          </m:oMath>
                        </m:oMathPara>
                      </a14:m>
                      <a:endParaRPr kumimoji="0" lang="en-US" sz="18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Gill Sans MT"/>
                        <a:ea typeface="+mn-ea"/>
                        <a:cs typeface="+mn-cs"/>
                      </a:endParaRPr>
                    </a:p>
                  </p:txBody>
                </p:sp>
              </mc:Choice>
              <mc:Fallback xmlns="">
                <p:sp>
                  <p:nvSpPr>
                    <p:cNvPr id="23" name="Rectangle 22">
                      <a:extLst>
                        <a:ext uri="{FF2B5EF4-FFF2-40B4-BE49-F238E27FC236}">
                          <a16:creationId xmlns:a16="http://schemas.microsoft.com/office/drawing/2014/main" id="{C012C381-168B-A109-2535-633902EEC6E8}"/>
                        </a:ext>
                      </a:extLst>
                    </p:cNvPr>
                    <p:cNvSpPr>
                      <a:spLocks noRot="1" noChangeAspect="1" noMove="1" noResize="1" noEditPoints="1" noAdjustHandles="1" noChangeArrowheads="1" noChangeShapeType="1" noTextEdit="1"/>
                    </p:cNvSpPr>
                    <p:nvPr/>
                  </p:nvSpPr>
                  <p:spPr>
                    <a:xfrm>
                      <a:off x="5814447" y="4522761"/>
                      <a:ext cx="563103" cy="369332"/>
                    </a:xfrm>
                    <a:prstGeom prst="rect">
                      <a:avLst/>
                    </a:prstGeom>
                    <a:blipFill>
                      <a:blip r:embed="rId6"/>
                      <a:stretch>
                        <a:fillRect b="-12963"/>
                      </a:stretch>
                    </a:blipFill>
                  </p:spPr>
                  <p:txBody>
                    <a:bodyPr/>
                    <a:lstStyle/>
                    <a:p>
                      <a:r>
                        <a:rPr lang="en-US">
                          <a:noFill/>
                        </a:rPr>
                        <a:t> </a:t>
                      </a:r>
                    </a:p>
                  </p:txBody>
                </p:sp>
              </mc:Fallback>
            </mc:AlternateContent>
            <mc:AlternateContent xmlns:mc="http://schemas.openxmlformats.org/markup-compatibility/2006" xmlns:a14="http://schemas.microsoft.com/office/drawing/2010/main">
              <mc:Choice Requires="a14">
                <p:sp>
                  <p:nvSpPr>
                    <p:cNvPr id="24" name="Rectangle 23">
                      <a:extLst>
                        <a:ext uri="{FF2B5EF4-FFF2-40B4-BE49-F238E27FC236}">
                          <a16:creationId xmlns:a16="http://schemas.microsoft.com/office/drawing/2014/main" id="{B1245D02-E948-EB61-ACB2-AE212FC4A27A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5931661" y="5296206"/>
                      <a:ext cx="609911" cy="369332"/>
                    </a:xfrm>
                    <a:prstGeom prst="rect">
                      <a:avLst/>
                    </a:prstGeom>
                  </p:spPr>
                  <p:txBody>
                    <a:bodyPr wrap="none">
                      <a:spAutoFit/>
                    </a:bodyPr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14:m>
                        <m:oMathPara xmlns:m="http://schemas.openxmlformats.org/officeDocument/2006/math">
                          <m:oMathParaPr>
                            <m:jc m:val="centerGroup"/>
                          </m:oMathParaPr>
                          <m:oMath xmlns:m="http://schemas.openxmlformats.org/officeDocument/2006/math">
                            <m:sSub>
                              <m:sSubPr>
                                <m:ctrlPr>
                                  <a:rPr kumimoji="0" lang="en-US" sz="1800" b="0" i="1" u="none" strike="noStrike" kern="1200" cap="none" spc="0" normalizeH="0" baseline="0" noProof="0" smtClean="0">
                                    <a:ln>
                                      <a:noFill/>
                                    </a:ln>
                                    <a:solidFill>
                                      <a:prstClr val="black"/>
                                    </a:solidFill>
                                    <a:effectLst/>
                                    <a:uLnTx/>
                                    <a:uFillTx/>
                                    <a:latin typeface="Cambria Math" panose="02040503050406030204" pitchFamily="18" charset="0"/>
                                    <a:ea typeface="+mn-ea"/>
                                    <a:cs typeface="+mn-cs"/>
                                  </a:rPr>
                                </m:ctrlPr>
                              </m:sSubPr>
                              <m:e>
                                <m:r>
                                  <a:rPr kumimoji="0" lang="en-US" sz="1800" b="0" i="1" u="none" strike="noStrike" kern="1200" cap="none" spc="0" normalizeH="0" baseline="0" noProof="0">
                                    <a:ln>
                                      <a:noFill/>
                                    </a:ln>
                                    <a:solidFill>
                                      <a:prstClr val="black"/>
                                    </a:solidFill>
                                    <a:effectLst/>
                                    <a:uLnTx/>
                                    <a:uFillTx/>
                                    <a:latin typeface="Cambria Math"/>
                                    <a:ea typeface="+mn-ea"/>
                                    <a:cs typeface="+mn-cs"/>
                                  </a:rPr>
                                  <m:t>𝑋</m:t>
                                </m:r>
                              </m:e>
                              <m:sub>
                                <m:r>
                                  <a:rPr kumimoji="0" lang="en-US" sz="1800" b="0" i="1" u="none" strike="noStrike" kern="1200" cap="none" spc="0" normalizeH="0" baseline="0" noProof="0">
                                    <a:ln>
                                      <a:noFill/>
                                    </a:ln>
                                    <a:solidFill>
                                      <a:prstClr val="black"/>
                                    </a:solidFill>
                                    <a:effectLst/>
                                    <a:uLnTx/>
                                    <a:uFillTx/>
                                    <a:latin typeface="Cambria Math"/>
                                    <a:ea typeface="+mn-ea"/>
                                    <a:cs typeface="+mn-cs"/>
                                  </a:rPr>
                                  <m:t>𝐴</m:t>
                                </m:r>
                                <m:r>
                                  <a:rPr kumimoji="0" lang="en-US" sz="1800" b="0" i="1" u="none" strike="noStrike" kern="1200" cap="none" spc="0" normalizeH="0" baseline="0" noProof="0" smtClean="0">
                                    <a:ln>
                                      <a:noFill/>
                                    </a:ln>
                                    <a:solidFill>
                                      <a:prstClr val="black"/>
                                    </a:solidFill>
                                    <a:effectLst/>
                                    <a:uLnTx/>
                                    <a:uFillTx/>
                                    <a:latin typeface="Cambria Math" panose="02040503050406030204" pitchFamily="18" charset="0"/>
                                    <a:ea typeface="+mn-ea"/>
                                    <a:cs typeface="+mn-cs"/>
                                  </a:rPr>
                                  <m:t>𝑛</m:t>
                                </m:r>
                              </m:sub>
                            </m:sSub>
                          </m:oMath>
                        </m:oMathPara>
                      </a14:m>
                      <a:endParaRPr kumimoji="0" lang="en-US" sz="18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Gill Sans MT"/>
                        <a:ea typeface="+mn-ea"/>
                        <a:cs typeface="+mn-cs"/>
                      </a:endParaRPr>
                    </a:p>
                  </p:txBody>
                </p:sp>
              </mc:Choice>
              <mc:Fallback xmlns="">
                <p:sp>
                  <p:nvSpPr>
                    <p:cNvPr id="24" name="Rectangle 23">
                      <a:extLst>
                        <a:ext uri="{FF2B5EF4-FFF2-40B4-BE49-F238E27FC236}">
                          <a16:creationId xmlns:a16="http://schemas.microsoft.com/office/drawing/2014/main" id="{B1245D02-E948-EB61-ACB2-AE212FC4A27A}"/>
                        </a:ext>
                      </a:extLst>
                    </p:cNvPr>
                    <p:cNvSpPr>
                      <a:spLocks noRot="1" noChangeAspect="1" noMove="1" noResize="1" noEditPoints="1" noAdjustHandles="1" noChangeArrowheads="1" noChangeShapeType="1" noTextEdit="1"/>
                    </p:cNvSpPr>
                    <p:nvPr/>
                  </p:nvSpPr>
                  <p:spPr>
                    <a:xfrm>
                      <a:off x="5931661" y="5296206"/>
                      <a:ext cx="609911" cy="369332"/>
                    </a:xfrm>
                    <a:prstGeom prst="rect">
                      <a:avLst/>
                    </a:prstGeom>
                    <a:blipFill>
                      <a:blip r:embed="rId7"/>
                      <a:stretch>
                        <a:fillRect b="-13208"/>
                      </a:stretch>
                    </a:blipFill>
                  </p:spPr>
                  <p:txBody>
                    <a:bodyPr/>
                    <a:lstStyle/>
                    <a:p>
                      <a:r>
                        <a:rPr lang="en-US">
                          <a:noFill/>
                        </a:rPr>
                        <a:t> </a:t>
                      </a:r>
                    </a:p>
                  </p:txBody>
                </p:sp>
              </mc:Fallback>
            </mc:AlternateContent>
            <mc:AlternateContent xmlns:mc="http://schemas.openxmlformats.org/markup-compatibility/2006" xmlns:a14="http://schemas.microsoft.com/office/drawing/2010/main">
              <mc:Choice Requires="a14">
                <p:sp>
                  <p:nvSpPr>
                    <p:cNvPr id="27" name="Rectangle 26">
                      <a:extLst>
                        <a:ext uri="{FF2B5EF4-FFF2-40B4-BE49-F238E27FC236}">
                          <a16:creationId xmlns:a16="http://schemas.microsoft.com/office/drawing/2014/main" id="{146CE8D8-7DC5-6D4D-4FFB-9C025EBEC221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6485197" y="4427315"/>
                      <a:ext cx="530851" cy="369332"/>
                    </a:xfrm>
                    <a:prstGeom prst="rect">
                      <a:avLst/>
                    </a:prstGeom>
                  </p:spPr>
                  <p:txBody>
                    <a:bodyPr wrap="none">
                      <a:spAutoFit/>
                    </a:bodyPr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14:m>
                        <m:oMathPara xmlns:m="http://schemas.openxmlformats.org/officeDocument/2006/math">
                          <m:oMathParaPr>
                            <m:jc m:val="centerGroup"/>
                          </m:oMathParaPr>
                          <m:oMath xmlns:m="http://schemas.openxmlformats.org/officeDocument/2006/math">
                            <m:sSub>
                              <m:sSubPr>
                                <m:ctrlPr>
                                  <a:rPr kumimoji="0" lang="en-US" sz="1800" b="1" i="1" u="none" strike="noStrike" kern="1200" cap="none" spc="0" normalizeH="0" baseline="0" noProof="0" smtClean="0">
                                    <a:ln>
                                      <a:noFill/>
                                    </a:ln>
                                    <a:solidFill>
                                      <a:schemeClr val="tx1"/>
                                    </a:solidFill>
                                    <a:effectLst/>
                                    <a:uLnTx/>
                                    <a:uFillTx/>
                                    <a:latin typeface="Cambria Math" panose="02040503050406030204" pitchFamily="18" charset="0"/>
                                    <a:ea typeface="+mn-ea"/>
                                    <a:cs typeface="+mn-cs"/>
                                  </a:rPr>
                                </m:ctrlPr>
                              </m:sSubPr>
                              <m:e>
                                <m:r>
                                  <a:rPr kumimoji="0" lang="en-US" sz="1800" b="1" i="1" u="none" strike="noStrike" kern="1200" cap="none" spc="0" normalizeH="0" baseline="0" noProof="0">
                                    <a:ln>
                                      <a:noFill/>
                                    </a:ln>
                                    <a:solidFill>
                                      <a:schemeClr val="tx1"/>
                                    </a:solidFill>
                                    <a:effectLst/>
                                    <a:uLnTx/>
                                    <a:uFillTx/>
                                    <a:latin typeface="Cambria Math"/>
                                    <a:ea typeface="+mn-ea"/>
                                    <a:cs typeface="+mn-cs"/>
                                  </a:rPr>
                                  <m:t>𝑿</m:t>
                                </m:r>
                              </m:e>
                              <m:sub>
                                <m:r>
                                  <a:rPr kumimoji="0" lang="en-US" sz="1800" b="1" i="1" u="none" strike="noStrike" kern="1200" cap="none" spc="0" normalizeH="0" baseline="0" noProof="0">
                                    <a:ln>
                                      <a:noFill/>
                                    </a:ln>
                                    <a:solidFill>
                                      <a:schemeClr val="tx1"/>
                                    </a:solidFill>
                                    <a:effectLst/>
                                    <a:uLnTx/>
                                    <a:uFillTx/>
                                    <a:latin typeface="Cambria Math"/>
                                    <a:ea typeface="+mn-ea"/>
                                    <a:cs typeface="+mn-cs"/>
                                  </a:rPr>
                                  <m:t>𝑨</m:t>
                                </m:r>
                              </m:sub>
                            </m:sSub>
                          </m:oMath>
                        </m:oMathPara>
                      </a14:m>
                      <a:endParaRPr kumimoji="0" lang="en-US" sz="1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Gill Sans MT"/>
                        <a:ea typeface="+mn-ea"/>
                        <a:cs typeface="+mn-cs"/>
                      </a:endParaRPr>
                    </a:p>
                  </p:txBody>
                </p:sp>
              </mc:Choice>
              <mc:Fallback xmlns="">
                <p:sp>
                  <p:nvSpPr>
                    <p:cNvPr id="27" name="Rectangle 26">
                      <a:extLst>
                        <a:ext uri="{FF2B5EF4-FFF2-40B4-BE49-F238E27FC236}">
                          <a16:creationId xmlns:a16="http://schemas.microsoft.com/office/drawing/2014/main" id="{146CE8D8-7DC5-6D4D-4FFB-9C025EBEC221}"/>
                        </a:ext>
                      </a:extLst>
                    </p:cNvPr>
                    <p:cNvSpPr>
                      <a:spLocks noRot="1" noChangeAspect="1" noMove="1" noResize="1" noEditPoints="1" noAdjustHandles="1" noChangeArrowheads="1" noChangeShapeType="1" noTextEdit="1"/>
                    </p:cNvSpPr>
                    <p:nvPr/>
                  </p:nvSpPr>
                  <p:spPr>
                    <a:xfrm>
                      <a:off x="6485197" y="4427315"/>
                      <a:ext cx="530851" cy="369332"/>
                    </a:xfrm>
                    <a:prstGeom prst="rect">
                      <a:avLst/>
                    </a:prstGeom>
                    <a:blipFill>
                      <a:blip r:embed="rId8"/>
                      <a:stretch>
                        <a:fillRect b="-15094"/>
                      </a:stretch>
                    </a:blipFill>
                  </p:spPr>
                  <p:txBody>
                    <a:bodyPr/>
                    <a:lstStyle/>
                    <a:p>
                      <a:r>
                        <a:rPr lang="en-US">
                          <a:noFill/>
                        </a:rPr>
                        <a:t> </a:t>
                      </a:r>
                    </a:p>
                  </p:txBody>
                </p:sp>
              </mc:Fallback>
            </mc:AlternateContent>
            <p:cxnSp>
              <p:nvCxnSpPr>
                <p:cNvPr id="30" name="Straight Arrow Connector 29">
                  <a:extLst>
                    <a:ext uri="{FF2B5EF4-FFF2-40B4-BE49-F238E27FC236}">
                      <a16:creationId xmlns:a16="http://schemas.microsoft.com/office/drawing/2014/main" id="{E7B7487F-860C-81AA-0544-C2AFC0A9C485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5834461" y="4394048"/>
                  <a:ext cx="771640" cy="0"/>
                </a:xfrm>
                <a:prstGeom prst="straightConnector1">
                  <a:avLst/>
                </a:prstGeom>
                <a:ln>
                  <a:tailEnd type="triangle"/>
                </a:ln>
              </p:spPr>
              <p:style>
                <a:lnRef idx="3">
                  <a:schemeClr val="dk1"/>
                </a:lnRef>
                <a:fillRef idx="0">
                  <a:schemeClr val="dk1"/>
                </a:fillRef>
                <a:effectRef idx="2">
                  <a:schemeClr val="dk1"/>
                </a:effectRef>
                <a:fontRef idx="minor">
                  <a:schemeClr val="tx1"/>
                </a:fontRef>
              </p:style>
            </p:cxnSp>
          </p:grpSp>
        </p:grpSp>
        <p:cxnSp>
          <p:nvCxnSpPr>
            <p:cNvPr id="18" name="Straight Connector 17">
              <a:extLst>
                <a:ext uri="{FF2B5EF4-FFF2-40B4-BE49-F238E27FC236}">
                  <a16:creationId xmlns:a16="http://schemas.microsoft.com/office/drawing/2014/main" id="{B3DED5FA-F02F-39F2-88B4-C6FCCA4B5FA6}"/>
                </a:ext>
              </a:extLst>
            </p:cNvPr>
            <p:cNvCxnSpPr>
              <a:cxnSpLocks/>
            </p:cNvCxnSpPr>
            <p:nvPr/>
          </p:nvCxnSpPr>
          <p:spPr>
            <a:xfrm>
              <a:off x="5808094" y="3356978"/>
              <a:ext cx="26367" cy="2100003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31" name="Slide Number Placeholder 5">
            <a:extLst>
              <a:ext uri="{FF2B5EF4-FFF2-40B4-BE49-F238E27FC236}">
                <a16:creationId xmlns:a16="http://schemas.microsoft.com/office/drawing/2014/main" id="{DC3E04E2-CFDD-46EC-148A-FCB5CFAE6A3A}"/>
              </a:ext>
            </a:extLst>
          </p:cNvPr>
          <p:cNvSpPr txBox="1">
            <a:spLocks/>
          </p:cNvSpPr>
          <p:nvPr/>
        </p:nvSpPr>
        <p:spPr>
          <a:xfrm>
            <a:off x="1623392" y="6307886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fld id="{919B44EC-D1D5-489E-90E0-E768BB02DA9D}" type="slidenum">
              <a:rPr lang="en-US" b="1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pPr>
                <a:defRPr/>
              </a:pPr>
              <a:t>29</a:t>
            </a:fld>
            <a:endParaRPr lang="en-US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70351234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741A00C-8951-4948-148D-60B4573098F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54DBF9F-98B6-9B20-11FC-EDA7FA5DA64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0573" y="132476"/>
            <a:ext cx="10972800" cy="409575"/>
          </a:xfrm>
        </p:spPr>
        <p:txBody>
          <a:bodyPr>
            <a:noAutofit/>
          </a:bodyPr>
          <a:lstStyle/>
          <a:p>
            <a:pPr algn="l"/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Cont’d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811F52A-2A94-EE15-4893-D3992B06D95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36713" y="542052"/>
            <a:ext cx="11045688" cy="5584114"/>
          </a:xfrm>
        </p:spPr>
        <p:txBody>
          <a:bodyPr>
            <a:noAutofit/>
          </a:bodyPr>
          <a:lstStyle/>
          <a:p>
            <a:pPr algn="just">
              <a:lnSpc>
                <a:spcPct val="150000"/>
              </a:lnSpc>
            </a:pPr>
            <a:r>
              <a:rPr lang="en-US" sz="2400" dirty="0">
                <a:latin typeface="Times New Roman" panose="02020603050405020304" pitchFamily="18" charset="0"/>
                <a:ea typeface="Tahoma" pitchFamily="34" charset="0"/>
                <a:cs typeface="Times New Roman" panose="02020603050405020304" pitchFamily="18" charset="0"/>
              </a:rPr>
              <a:t>For the  PFRs connected in parallel, a single plug flow reactor of volume is equal to the total volume of the individual units if the feed is distributed in such a manner that fluid streams that meet have the same composition. </a:t>
            </a:r>
          </a:p>
          <a:p>
            <a:pPr algn="just">
              <a:lnSpc>
                <a:spcPct val="150000"/>
              </a:lnSpc>
            </a:pPr>
            <a:r>
              <a:rPr lang="en-US" sz="2400" dirty="0">
                <a:latin typeface="Times New Roman" panose="02020603050405020304" pitchFamily="18" charset="0"/>
                <a:ea typeface="Tahoma" pitchFamily="34" charset="0"/>
                <a:cs typeface="Times New Roman" panose="02020603050405020304" pitchFamily="18" charset="0"/>
              </a:rPr>
              <a:t>For PFRs in parallel with identical reactors,  V/F</a:t>
            </a:r>
            <a:r>
              <a:rPr lang="en-US" sz="2400" baseline="-25000" dirty="0">
                <a:latin typeface="Times New Roman" panose="02020603050405020304" pitchFamily="18" charset="0"/>
                <a:ea typeface="Tahoma" pitchFamily="34" charset="0"/>
                <a:cs typeface="Times New Roman" panose="02020603050405020304" pitchFamily="18" charset="0"/>
              </a:rPr>
              <a:t>A0</a:t>
            </a:r>
            <a:r>
              <a:rPr lang="en-US" sz="2400" dirty="0">
                <a:latin typeface="Times New Roman" panose="02020603050405020304" pitchFamily="18" charset="0"/>
                <a:ea typeface="Tahoma" pitchFamily="34" charset="0"/>
                <a:cs typeface="Times New Roman" panose="02020603050405020304" pitchFamily="18" charset="0"/>
              </a:rPr>
              <a:t> or </a:t>
            </a:r>
            <a:r>
              <a:rPr lang="en-US" sz="2400" i="1" dirty="0">
                <a:latin typeface="Times New Roman" panose="02020603050405020304" pitchFamily="18" charset="0"/>
                <a:ea typeface="Tahoma" pitchFamily="34" charset="0"/>
                <a:cs typeface="Times New Roman" panose="02020603050405020304" pitchFamily="18" charset="0"/>
              </a:rPr>
              <a:t>𝝉 </a:t>
            </a:r>
            <a:r>
              <a:rPr lang="en-US" sz="2400" dirty="0">
                <a:latin typeface="Times New Roman" panose="02020603050405020304" pitchFamily="18" charset="0"/>
                <a:ea typeface="Tahoma" pitchFamily="34" charset="0"/>
                <a:cs typeface="Times New Roman" panose="02020603050405020304" pitchFamily="18" charset="0"/>
              </a:rPr>
              <a:t>must be the same for each parallel line. </a:t>
            </a:r>
          </a:p>
          <a:p>
            <a:pPr algn="just">
              <a:lnSpc>
                <a:spcPct val="150000"/>
              </a:lnSpc>
            </a:pPr>
            <a:r>
              <a:rPr lang="en-US" sz="2400" dirty="0">
                <a:latin typeface="Times New Roman" panose="02020603050405020304" pitchFamily="18" charset="0"/>
                <a:ea typeface="Tahoma" pitchFamily="34" charset="0"/>
                <a:cs typeface="Times New Roman" panose="02020603050405020304" pitchFamily="18" charset="0"/>
              </a:rPr>
              <a:t>For parallel arrangement, the  feed  should be divided proportional to the size of the reactors;  any other way of feeding is less efficient.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9B34D63-EFA3-E529-D403-A9EF06FD84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19B44EC-D1D5-489E-90E0-E768BB02DA9D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30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F54E4B26-C6AB-0A31-138D-524B615744F5}"/>
              </a:ext>
            </a:extLst>
          </p:cNvPr>
          <p:cNvCxnSpPr>
            <a:cxnSpLocks/>
          </p:cNvCxnSpPr>
          <p:nvPr/>
        </p:nvCxnSpPr>
        <p:spPr>
          <a:xfrm>
            <a:off x="-49696" y="543123"/>
            <a:ext cx="12284765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09091684-FC88-1DE5-0C5E-718256D1714F}"/>
              </a:ext>
            </a:extLst>
          </p:cNvPr>
          <p:cNvCxnSpPr>
            <a:cxnSpLocks/>
          </p:cNvCxnSpPr>
          <p:nvPr/>
        </p:nvCxnSpPr>
        <p:spPr>
          <a:xfrm>
            <a:off x="-3314" y="6126166"/>
            <a:ext cx="12192000" cy="1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0F4C24B-BBFA-6F4C-BA28-B12C11777328}"/>
              </a:ext>
            </a:extLst>
          </p:cNvPr>
          <p:cNvSpPr txBox="1">
            <a:spLocks/>
          </p:cNvSpPr>
          <p:nvPr/>
        </p:nvSpPr>
        <p:spPr>
          <a:xfrm>
            <a:off x="1623392" y="6307886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fld id="{919B44EC-D1D5-489E-90E0-E768BB02DA9D}" type="slidenum">
              <a:rPr lang="en-US" b="1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pPr>
                <a:defRPr/>
              </a:pPr>
              <a:t>30</a:t>
            </a:fld>
            <a:endParaRPr lang="en-US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8951672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2EE9427-9EE8-01A7-4414-FF2CF08DCC9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02245A9-EE9B-1B79-6FBA-ABA6DC50DEF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457198"/>
          </a:xfrm>
        </p:spPr>
        <p:txBody>
          <a:bodyPr>
            <a:normAutofit fontScale="90000"/>
          </a:bodyPr>
          <a:lstStyle/>
          <a:p>
            <a:pPr algn="l"/>
            <a:r>
              <a:rPr lang="en-US" sz="32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Activity 9.2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D3D15F75-60A0-366F-6114-B52634C0F511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367748" y="780301"/>
                <a:ext cx="11539330" cy="5345863"/>
              </a:xfrm>
            </p:spPr>
            <p:txBody>
              <a:bodyPr>
                <a:normAutofit/>
              </a:bodyPr>
              <a:lstStyle/>
              <a:p>
                <a:pPr marL="0" indent="0" algn="just">
                  <a:lnSpc>
                    <a:spcPct val="150000"/>
                  </a:lnSpc>
                  <a:buNone/>
                </a:pPr>
                <a:r>
                  <a:rPr lang="en-US" sz="2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Two PFRs are connected in parallel to produce product P from reactant A as shown in the stochiometric equation below. The first PFR has a volume  of V</a:t>
                </a:r>
                <a:r>
                  <a:rPr lang="en-US" sz="2200" baseline="-25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1</a:t>
                </a:r>
                <a:r>
                  <a:rPr lang="en-US" sz="2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and a second PFR has a of volume V</a:t>
                </a:r>
                <a:r>
                  <a:rPr lang="en-US" sz="2200" baseline="-25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2</a:t>
                </a:r>
                <a:r>
                  <a:rPr lang="en-US" sz="2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.</a:t>
                </a:r>
                <a:r>
                  <a:rPr lang="en-US" sz="2200" baseline="-25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The volume of the second PFR is four times that of the first PFR. The two reactors are operated at steady-state in parallel to carry out a liquid-phase reaction with a first-order reaction. The reaction in the first PFR is characterized by kV</a:t>
                </a:r>
                <a:r>
                  <a:rPr lang="en-US" sz="2200" baseline="-25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1</a:t>
                </a:r>
                <a:r>
                  <a:rPr lang="en-US" sz="2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/</a:t>
                </a:r>
                <a:r>
                  <a:rPr lang="en-US" sz="22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v</a:t>
                </a:r>
                <a:r>
                  <a:rPr lang="en-US" sz="2200" baseline="-250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o</a:t>
                </a:r>
                <a:r>
                  <a:rPr lang="en-US" sz="2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= k</a:t>
                </a:r>
                <a:r>
                  <a:rPr lang="en-US" sz="2200" dirty="0">
                    <a:latin typeface="Times New Roman" panose="02020603050405020304" pitchFamily="18" charset="0"/>
                    <a:cs typeface="Times New Roman" panose="02020603050405020304" pitchFamily="18" charset="0"/>
                    <a:sym typeface="Symbol" panose="05050102010706020507" pitchFamily="18" charset="2"/>
                  </a:rPr>
                  <a:t></a:t>
                </a:r>
                <a:r>
                  <a:rPr lang="en-US" sz="2200" baseline="-25000" dirty="0">
                    <a:latin typeface="Times New Roman" panose="02020603050405020304" pitchFamily="18" charset="0"/>
                    <a:cs typeface="Times New Roman" panose="02020603050405020304" pitchFamily="18" charset="0"/>
                    <a:sym typeface="Symbol" panose="05050102010706020507" pitchFamily="18" charset="2"/>
                  </a:rPr>
                  <a:t>1</a:t>
                </a:r>
                <a:r>
                  <a:rPr lang="en-US" sz="2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= 1. It is assumed that  the feed rate (</a:t>
                </a:r>
                <a:r>
                  <a:rPr lang="en-US" sz="22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ʋ</a:t>
                </a:r>
                <a:r>
                  <a:rPr lang="en-US" sz="2200" baseline="-250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o</a:t>
                </a:r>
                <a:r>
                  <a:rPr lang="en-US" sz="2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or F</a:t>
                </a:r>
                <a:r>
                  <a:rPr lang="en-US" sz="2200" baseline="-25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Ao</a:t>
                </a:r>
                <a:r>
                  <a:rPr lang="en-US" sz="2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) is split so that 20% passes through the first  PFR and 80% passes through the second PFR. Calculate the conversion of each reactor, and overall conversion when the exit streams from the two PFRs are combined.</a:t>
                </a: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en-US" sz="2400" b="0" i="1" smtClean="0"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𝐴</m:t>
                      </m:r>
                      <m:groupChr>
                        <m:groupChrPr>
                          <m:chr m:val="→"/>
                          <m:vertJc m:val="bot"/>
                          <m:ctrlPr>
                            <a:rPr lang="en-US" sz="2400" b="0" i="1" smtClean="0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groupChrPr>
                        <m:e>
                          <m:r>
                            <m:rPr>
                              <m:brk m:alnAt="2"/>
                            </m:rPr>
                            <a:rPr lang="en-US" sz="2400" b="0" i="1" smtClean="0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𝑘</m:t>
                          </m:r>
                        </m:e>
                      </m:groupChr>
                      <m:r>
                        <a:rPr lang="en-US" sz="2400" b="0" i="1" smtClean="0"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𝑃</m:t>
                      </m:r>
                    </m:oMath>
                  </m:oMathPara>
                </a14:m>
                <a:endParaRPr lang="en-US" sz="24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D3D15F75-60A0-366F-6114-B52634C0F511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367748" y="780301"/>
                <a:ext cx="11539330" cy="5345863"/>
              </a:xfrm>
              <a:blipFill>
                <a:blip r:embed="rId2"/>
                <a:stretch>
                  <a:fillRect l="-687" r="-687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5CA7B97-7E7D-62FF-4F68-F0A76040AE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19B44EC-D1D5-489E-90E0-E768BB02DA9D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7A703EE3-FE99-D1E7-90C2-EA7D8291FF9C}"/>
              </a:ext>
            </a:extLst>
          </p:cNvPr>
          <p:cNvCxnSpPr>
            <a:cxnSpLocks/>
          </p:cNvCxnSpPr>
          <p:nvPr/>
        </p:nvCxnSpPr>
        <p:spPr>
          <a:xfrm>
            <a:off x="-46383" y="731836"/>
            <a:ext cx="12284765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939E97DF-AD53-6D7E-FEB6-061A6D95DC8B}"/>
              </a:ext>
            </a:extLst>
          </p:cNvPr>
          <p:cNvCxnSpPr>
            <a:cxnSpLocks/>
          </p:cNvCxnSpPr>
          <p:nvPr/>
        </p:nvCxnSpPr>
        <p:spPr>
          <a:xfrm>
            <a:off x="-46383" y="6356351"/>
            <a:ext cx="12192000" cy="1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DE6B2ABF-A846-DAEE-F22B-8A33778F08CB}"/>
              </a:ext>
            </a:extLst>
          </p:cNvPr>
          <p:cNvSpPr txBox="1">
            <a:spLocks/>
          </p:cNvSpPr>
          <p:nvPr/>
        </p:nvSpPr>
        <p:spPr>
          <a:xfrm>
            <a:off x="1623392" y="6307886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fld id="{919B44EC-D1D5-489E-90E0-E768BB02DA9D}" type="slidenum">
              <a:rPr lang="en-US" b="1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pPr>
                <a:defRPr/>
              </a:pPr>
              <a:t>31</a:t>
            </a:fld>
            <a:endParaRPr lang="en-US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9217641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66EAA3C-083C-D000-A6BC-EC8BF71B7B9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3EC1743-EF24-FB23-198D-A0BCF606A99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0573" y="132476"/>
            <a:ext cx="10972800" cy="409575"/>
          </a:xfrm>
        </p:spPr>
        <p:txBody>
          <a:bodyPr>
            <a:noAutofit/>
          </a:bodyPr>
          <a:lstStyle/>
          <a:p>
            <a:pPr algn="l"/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Cont’d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45A796A-80AF-699C-3379-A3041D0A350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28600" y="542052"/>
            <a:ext cx="11728174" cy="5584114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Given: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Two PFRs in parallel,  first order reaction</a:t>
            </a:r>
          </a:p>
          <a:p>
            <a:pPr marL="0" indent="0" algn="just">
              <a:buNone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PFR</a:t>
            </a:r>
            <a:r>
              <a:rPr lang="en-US" sz="24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V</a:t>
            </a:r>
            <a:r>
              <a:rPr lang="en-US" sz="24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kV</a:t>
            </a:r>
            <a:r>
              <a:rPr lang="en-US" sz="24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/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</a:t>
            </a:r>
            <a:r>
              <a:rPr lang="en-US" sz="24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= k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</a:t>
            </a:r>
            <a:r>
              <a:rPr lang="en-US" sz="2400" baseline="-25000" dirty="0"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1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=1, PFR</a:t>
            </a:r>
            <a:r>
              <a:rPr lang="en-US" sz="24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V</a:t>
            </a:r>
            <a:r>
              <a:rPr lang="en-US" sz="24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</a:p>
          <a:p>
            <a:pPr marL="0" indent="0" algn="just">
              <a:buNone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V</a:t>
            </a:r>
            <a:r>
              <a:rPr lang="en-US" sz="24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= 4V</a:t>
            </a:r>
            <a:r>
              <a:rPr lang="en-US" sz="24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</a:p>
          <a:p>
            <a:pPr marL="0" indent="0" algn="just">
              <a:buNone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feed for PFR</a:t>
            </a:r>
            <a:r>
              <a:rPr lang="en-US" sz="24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20% F</a:t>
            </a:r>
            <a:r>
              <a:rPr lang="en-US" sz="24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Ao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or 20% of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</a:t>
            </a:r>
            <a:r>
              <a:rPr lang="en-US" sz="24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and the feed for PFR</a:t>
            </a:r>
            <a:r>
              <a:rPr lang="en-US" sz="24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80% F</a:t>
            </a:r>
            <a:r>
              <a:rPr lang="en-US" sz="24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Ao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or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80% of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</a:t>
            </a:r>
            <a:r>
              <a:rPr lang="en-US" sz="24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</a:t>
            </a:r>
          </a:p>
          <a:p>
            <a:pPr marL="0" indent="0" algn="just">
              <a:buNone/>
            </a:pP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Required: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Conversion (X</a:t>
            </a:r>
            <a:r>
              <a:rPr lang="en-US" sz="24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= ?</a:t>
            </a:r>
          </a:p>
          <a:p>
            <a:pPr marL="0" indent="0" algn="just">
              <a:buNone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two PFRs in parallel  for activity 9.2 is depicted in 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Figure 9.13. 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DFCC2BB-8449-89C3-1384-A1417897C8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19B44EC-D1D5-489E-90E0-E768BB02DA9D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32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53E9CD44-EEEA-E468-D479-F27C6646C16D}"/>
              </a:ext>
            </a:extLst>
          </p:cNvPr>
          <p:cNvCxnSpPr>
            <a:cxnSpLocks/>
          </p:cNvCxnSpPr>
          <p:nvPr/>
        </p:nvCxnSpPr>
        <p:spPr>
          <a:xfrm>
            <a:off x="-49696" y="543123"/>
            <a:ext cx="12284765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F1390B5C-E50B-B276-E07A-322CEB26B2E2}"/>
              </a:ext>
            </a:extLst>
          </p:cNvPr>
          <p:cNvCxnSpPr>
            <a:cxnSpLocks/>
          </p:cNvCxnSpPr>
          <p:nvPr/>
        </p:nvCxnSpPr>
        <p:spPr>
          <a:xfrm>
            <a:off x="-49696" y="6356351"/>
            <a:ext cx="12192000" cy="1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316367CA-75D5-BA57-97FF-C41D9ABD4C69}"/>
              </a:ext>
            </a:extLst>
          </p:cNvPr>
          <p:cNvSpPr txBox="1">
            <a:spLocks/>
          </p:cNvSpPr>
          <p:nvPr/>
        </p:nvSpPr>
        <p:spPr>
          <a:xfrm>
            <a:off x="1623392" y="6307886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fld id="{919B44EC-D1D5-489E-90E0-E768BB02DA9D}" type="slidenum">
              <a:rPr lang="en-US" b="1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pPr>
                <a:defRPr/>
              </a:pPr>
              <a:t>32</a:t>
            </a:fld>
            <a:endParaRPr lang="en-US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28" name="Group 27">
            <a:extLst>
              <a:ext uri="{FF2B5EF4-FFF2-40B4-BE49-F238E27FC236}">
                <a16:creationId xmlns:a16="http://schemas.microsoft.com/office/drawing/2014/main" id="{606E9518-F07A-0C2D-81CE-900B9B164B87}"/>
              </a:ext>
            </a:extLst>
          </p:cNvPr>
          <p:cNvGrpSpPr/>
          <p:nvPr/>
        </p:nvGrpSpPr>
        <p:grpSpPr>
          <a:xfrm>
            <a:off x="540025" y="3334109"/>
            <a:ext cx="7173776" cy="2252096"/>
            <a:chOff x="4204458" y="1123895"/>
            <a:chExt cx="7173776" cy="2252096"/>
          </a:xfrm>
        </p:grpSpPr>
        <p:grpSp>
          <p:nvGrpSpPr>
            <p:cNvPr id="23" name="Group 22">
              <a:extLst>
                <a:ext uri="{FF2B5EF4-FFF2-40B4-BE49-F238E27FC236}">
                  <a16:creationId xmlns:a16="http://schemas.microsoft.com/office/drawing/2014/main" id="{08D9CBAA-19FC-D7F6-B4EC-78E8BB973C14}"/>
                </a:ext>
              </a:extLst>
            </p:cNvPr>
            <p:cNvGrpSpPr/>
            <p:nvPr/>
          </p:nvGrpSpPr>
          <p:grpSpPr>
            <a:xfrm>
              <a:off x="4204458" y="1123895"/>
              <a:ext cx="7173776" cy="2252096"/>
              <a:chOff x="4204458" y="1123895"/>
              <a:chExt cx="7173776" cy="2252096"/>
            </a:xfrm>
          </p:grpSpPr>
          <p:grpSp>
            <p:nvGrpSpPr>
              <p:cNvPr id="44" name="Group 43">
                <a:extLst>
                  <a:ext uri="{FF2B5EF4-FFF2-40B4-BE49-F238E27FC236}">
                    <a16:creationId xmlns:a16="http://schemas.microsoft.com/office/drawing/2014/main" id="{1FB40B83-A03D-1F39-AE6B-FE96A170B7EB}"/>
                  </a:ext>
                </a:extLst>
              </p:cNvPr>
              <p:cNvGrpSpPr/>
              <p:nvPr/>
            </p:nvGrpSpPr>
            <p:grpSpPr>
              <a:xfrm>
                <a:off x="4774095" y="1355035"/>
                <a:ext cx="6049618" cy="1606824"/>
                <a:chOff x="4774095" y="1355035"/>
                <a:chExt cx="6049618" cy="1606824"/>
              </a:xfrm>
            </p:grpSpPr>
            <p:cxnSp>
              <p:nvCxnSpPr>
                <p:cNvPr id="10" name="Straight Connector 9">
                  <a:extLst>
                    <a:ext uri="{FF2B5EF4-FFF2-40B4-BE49-F238E27FC236}">
                      <a16:creationId xmlns:a16="http://schemas.microsoft.com/office/drawing/2014/main" id="{79981852-3236-E710-51E4-2BB6010FE2ED}"/>
                    </a:ext>
                  </a:extLst>
                </p:cNvPr>
                <p:cNvCxnSpPr/>
                <p:nvPr/>
              </p:nvCxnSpPr>
              <p:spPr>
                <a:xfrm>
                  <a:off x="7096539" y="1878496"/>
                  <a:ext cx="2286000" cy="0"/>
                </a:xfrm>
                <a:prstGeom prst="line">
                  <a:avLst/>
                </a:prstGeom>
              </p:spPr>
              <p:style>
                <a:lnRef idx="2">
                  <a:schemeClr val="dk1"/>
                </a:lnRef>
                <a:fillRef idx="0">
                  <a:schemeClr val="dk1"/>
                </a:fillRef>
                <a:effectRef idx="1">
                  <a:schemeClr val="dk1"/>
                </a:effectRef>
                <a:fontRef idx="minor">
                  <a:schemeClr val="tx1"/>
                </a:fontRef>
              </p:style>
            </p:cxnSp>
            <p:cxnSp>
              <p:nvCxnSpPr>
                <p:cNvPr id="11" name="Straight Connector 10">
                  <a:extLst>
                    <a:ext uri="{FF2B5EF4-FFF2-40B4-BE49-F238E27FC236}">
                      <a16:creationId xmlns:a16="http://schemas.microsoft.com/office/drawing/2014/main" id="{33C22045-A087-303B-51DD-EBDC0E09B2DE}"/>
                    </a:ext>
                  </a:extLst>
                </p:cNvPr>
                <p:cNvCxnSpPr/>
                <p:nvPr/>
              </p:nvCxnSpPr>
              <p:spPr>
                <a:xfrm>
                  <a:off x="7041874" y="2445028"/>
                  <a:ext cx="2286000" cy="0"/>
                </a:xfrm>
                <a:prstGeom prst="line">
                  <a:avLst/>
                </a:prstGeom>
              </p:spPr>
              <p:style>
                <a:lnRef idx="2">
                  <a:schemeClr val="dk1"/>
                </a:lnRef>
                <a:fillRef idx="0">
                  <a:schemeClr val="dk1"/>
                </a:fillRef>
                <a:effectRef idx="1">
                  <a:schemeClr val="dk1"/>
                </a:effectRef>
                <a:fontRef idx="minor">
                  <a:schemeClr val="tx1"/>
                </a:fontRef>
              </p:style>
            </p:cxnSp>
            <p:cxnSp>
              <p:nvCxnSpPr>
                <p:cNvPr id="12" name="Straight Connector 11">
                  <a:extLst>
                    <a:ext uri="{FF2B5EF4-FFF2-40B4-BE49-F238E27FC236}">
                      <a16:creationId xmlns:a16="http://schemas.microsoft.com/office/drawing/2014/main" id="{EC780011-199D-A389-C5E7-5FFBFB2D6919}"/>
                    </a:ext>
                  </a:extLst>
                </p:cNvPr>
                <p:cNvCxnSpPr/>
                <p:nvPr/>
              </p:nvCxnSpPr>
              <p:spPr>
                <a:xfrm>
                  <a:off x="7096539" y="1355035"/>
                  <a:ext cx="2286000" cy="0"/>
                </a:xfrm>
                <a:prstGeom prst="line">
                  <a:avLst/>
                </a:prstGeom>
              </p:spPr>
              <p:style>
                <a:lnRef idx="2">
                  <a:schemeClr val="dk1"/>
                </a:lnRef>
                <a:fillRef idx="0">
                  <a:schemeClr val="dk1"/>
                </a:fillRef>
                <a:effectRef idx="1">
                  <a:schemeClr val="dk1"/>
                </a:effectRef>
                <a:fontRef idx="minor">
                  <a:schemeClr val="tx1"/>
                </a:fontRef>
              </p:style>
            </p:cxnSp>
            <p:cxnSp>
              <p:nvCxnSpPr>
                <p:cNvPr id="13" name="Straight Connector 12">
                  <a:extLst>
                    <a:ext uri="{FF2B5EF4-FFF2-40B4-BE49-F238E27FC236}">
                      <a16:creationId xmlns:a16="http://schemas.microsoft.com/office/drawing/2014/main" id="{077E0BC8-E64E-C062-7062-B8B2E68DDA9B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7096539" y="2961859"/>
                  <a:ext cx="2231335" cy="0"/>
                </a:xfrm>
                <a:prstGeom prst="line">
                  <a:avLst/>
                </a:prstGeom>
              </p:spPr>
              <p:style>
                <a:lnRef idx="2">
                  <a:schemeClr val="dk1"/>
                </a:lnRef>
                <a:fillRef idx="0">
                  <a:schemeClr val="dk1"/>
                </a:fillRef>
                <a:effectRef idx="1">
                  <a:schemeClr val="dk1"/>
                </a:effectRef>
                <a:fontRef idx="minor">
                  <a:schemeClr val="tx1"/>
                </a:fontRef>
              </p:style>
            </p:cxnSp>
            <p:sp>
              <p:nvSpPr>
                <p:cNvPr id="14" name="Oval 13">
                  <a:extLst>
                    <a:ext uri="{FF2B5EF4-FFF2-40B4-BE49-F238E27FC236}">
                      <a16:creationId xmlns:a16="http://schemas.microsoft.com/office/drawing/2014/main" id="{DF01635F-5DA5-4A52-58E0-AAD44FE03D94}"/>
                    </a:ext>
                  </a:extLst>
                </p:cNvPr>
                <p:cNvSpPr/>
                <p:nvPr/>
              </p:nvSpPr>
              <p:spPr>
                <a:xfrm>
                  <a:off x="9223513" y="2468217"/>
                  <a:ext cx="208722" cy="493642"/>
                </a:xfrm>
                <a:prstGeom prst="ellipse">
                  <a:avLst/>
                </a:prstGeom>
              </p:spPr>
              <p:style>
                <a:lnRef idx="2">
                  <a:schemeClr val="dk1"/>
                </a:lnRef>
                <a:fillRef idx="1">
                  <a:schemeClr val="lt1"/>
                </a:fillRef>
                <a:effectRef idx="0">
                  <a:schemeClr val="dk1"/>
                </a:effectRef>
                <a:fontRef idx="minor">
                  <a:schemeClr val="dk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6" name="Oval 15">
                  <a:extLst>
                    <a:ext uri="{FF2B5EF4-FFF2-40B4-BE49-F238E27FC236}">
                      <a16:creationId xmlns:a16="http://schemas.microsoft.com/office/drawing/2014/main" id="{DB07590F-CD40-1D24-3359-FCE03E774EB1}"/>
                    </a:ext>
                  </a:extLst>
                </p:cNvPr>
                <p:cNvSpPr/>
                <p:nvPr/>
              </p:nvSpPr>
              <p:spPr>
                <a:xfrm>
                  <a:off x="6992178" y="2445028"/>
                  <a:ext cx="208722" cy="493642"/>
                </a:xfrm>
                <a:prstGeom prst="ellipse">
                  <a:avLst/>
                </a:prstGeom>
              </p:spPr>
              <p:style>
                <a:lnRef idx="2">
                  <a:schemeClr val="dk1"/>
                </a:lnRef>
                <a:fillRef idx="1">
                  <a:schemeClr val="lt1"/>
                </a:fillRef>
                <a:effectRef idx="0">
                  <a:schemeClr val="dk1"/>
                </a:effectRef>
                <a:fontRef idx="minor">
                  <a:schemeClr val="dk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7" name="Oval 16">
                  <a:extLst>
                    <a:ext uri="{FF2B5EF4-FFF2-40B4-BE49-F238E27FC236}">
                      <a16:creationId xmlns:a16="http://schemas.microsoft.com/office/drawing/2014/main" id="{EC0D1077-53CF-998E-2FDA-E9B6083DFA2B}"/>
                    </a:ext>
                  </a:extLst>
                </p:cNvPr>
                <p:cNvSpPr/>
                <p:nvPr/>
              </p:nvSpPr>
              <p:spPr>
                <a:xfrm>
                  <a:off x="9223513" y="1384854"/>
                  <a:ext cx="208722" cy="493642"/>
                </a:xfrm>
                <a:prstGeom prst="ellipse">
                  <a:avLst/>
                </a:prstGeom>
              </p:spPr>
              <p:style>
                <a:lnRef idx="2">
                  <a:schemeClr val="dk1"/>
                </a:lnRef>
                <a:fillRef idx="1">
                  <a:schemeClr val="lt1"/>
                </a:fillRef>
                <a:effectRef idx="0">
                  <a:schemeClr val="dk1"/>
                </a:effectRef>
                <a:fontRef idx="minor">
                  <a:schemeClr val="dk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8" name="Oval 17">
                  <a:extLst>
                    <a:ext uri="{FF2B5EF4-FFF2-40B4-BE49-F238E27FC236}">
                      <a16:creationId xmlns:a16="http://schemas.microsoft.com/office/drawing/2014/main" id="{2789827B-CA2B-7FC3-5A87-992F6138E522}"/>
                    </a:ext>
                  </a:extLst>
                </p:cNvPr>
                <p:cNvSpPr/>
                <p:nvPr/>
              </p:nvSpPr>
              <p:spPr>
                <a:xfrm>
                  <a:off x="7041874" y="1355036"/>
                  <a:ext cx="208722" cy="493642"/>
                </a:xfrm>
                <a:prstGeom prst="ellipse">
                  <a:avLst/>
                </a:prstGeom>
              </p:spPr>
              <p:style>
                <a:lnRef idx="2">
                  <a:schemeClr val="dk1"/>
                </a:lnRef>
                <a:fillRef idx="1">
                  <a:schemeClr val="lt1"/>
                </a:fillRef>
                <a:effectRef idx="0">
                  <a:schemeClr val="dk1"/>
                </a:effectRef>
                <a:fontRef idx="minor">
                  <a:schemeClr val="dk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cxnSp>
              <p:nvCxnSpPr>
                <p:cNvPr id="20" name="Straight Connector 19">
                  <a:extLst>
                    <a:ext uri="{FF2B5EF4-FFF2-40B4-BE49-F238E27FC236}">
                      <a16:creationId xmlns:a16="http://schemas.microsoft.com/office/drawing/2014/main" id="{99520C99-90FE-4A3F-0CCA-4FB4299589D8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5935317" y="1601857"/>
                  <a:ext cx="0" cy="1113181"/>
                </a:xfrm>
                <a:prstGeom prst="line">
                  <a:avLst/>
                </a:prstGeom>
              </p:spPr>
              <p:style>
                <a:lnRef idx="2">
                  <a:schemeClr val="accent1"/>
                </a:lnRef>
                <a:fillRef idx="0">
                  <a:schemeClr val="accent1"/>
                </a:fillRef>
                <a:effectRef idx="1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5" name="Straight Arrow Connector 24">
                  <a:extLst>
                    <a:ext uri="{FF2B5EF4-FFF2-40B4-BE49-F238E27FC236}">
                      <a16:creationId xmlns:a16="http://schemas.microsoft.com/office/drawing/2014/main" id="{9F78047D-5FE5-6BCC-14EC-1B6E5A5AA826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 flipV="1">
                  <a:off x="5935317" y="1601857"/>
                  <a:ext cx="1265583" cy="13256"/>
                </a:xfrm>
                <a:prstGeom prst="straightConnector1">
                  <a:avLst/>
                </a:prstGeom>
                <a:ln>
                  <a:tailEnd type="triangle"/>
                </a:ln>
              </p:spPr>
              <p:style>
                <a:lnRef idx="2">
                  <a:schemeClr val="accent1"/>
                </a:lnRef>
                <a:fillRef idx="0">
                  <a:schemeClr val="accent1"/>
                </a:fillRef>
                <a:effectRef idx="1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7" name="Straight Arrow Connector 26">
                  <a:extLst>
                    <a:ext uri="{FF2B5EF4-FFF2-40B4-BE49-F238E27FC236}">
                      <a16:creationId xmlns:a16="http://schemas.microsoft.com/office/drawing/2014/main" id="{A801AC08-D408-2B61-B60B-840F9613BD39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5935317" y="2675286"/>
                  <a:ext cx="1161222" cy="0"/>
                </a:xfrm>
                <a:prstGeom prst="straightConnector1">
                  <a:avLst/>
                </a:prstGeom>
                <a:ln>
                  <a:tailEnd type="triangle"/>
                </a:ln>
              </p:spPr>
              <p:style>
                <a:lnRef idx="2">
                  <a:schemeClr val="accent1"/>
                </a:lnRef>
                <a:fillRef idx="0">
                  <a:schemeClr val="accent1"/>
                </a:fillRef>
                <a:effectRef idx="1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5" name="Straight Arrow Connector 34">
                  <a:extLst>
                    <a:ext uri="{FF2B5EF4-FFF2-40B4-BE49-F238E27FC236}">
                      <a16:creationId xmlns:a16="http://schemas.microsoft.com/office/drawing/2014/main" id="{42296F69-2C93-AEC8-CBFE-2DC92C1C0C5E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4774095" y="2082251"/>
                  <a:ext cx="1161222" cy="0"/>
                </a:xfrm>
                <a:prstGeom prst="straightConnector1">
                  <a:avLst/>
                </a:prstGeom>
                <a:ln>
                  <a:tailEnd type="triangle"/>
                </a:ln>
              </p:spPr>
              <p:style>
                <a:lnRef idx="3">
                  <a:schemeClr val="accent3"/>
                </a:lnRef>
                <a:fillRef idx="0">
                  <a:schemeClr val="accent3"/>
                </a:fillRef>
                <a:effectRef idx="2">
                  <a:schemeClr val="accent3"/>
                </a:effectRef>
                <a:fontRef idx="minor">
                  <a:schemeClr val="tx1"/>
                </a:fontRef>
              </p:style>
            </p:cxnSp>
            <p:cxnSp>
              <p:nvCxnSpPr>
                <p:cNvPr id="36" name="Straight Arrow Connector 35">
                  <a:extLst>
                    <a:ext uri="{FF2B5EF4-FFF2-40B4-BE49-F238E27FC236}">
                      <a16:creationId xmlns:a16="http://schemas.microsoft.com/office/drawing/2014/main" id="{B47A3184-F1EC-C5BA-77D6-2ACA9A907EF1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9327874" y="1601857"/>
                  <a:ext cx="720587" cy="0"/>
                </a:xfrm>
                <a:prstGeom prst="straightConnector1">
                  <a:avLst/>
                </a:prstGeom>
                <a:ln>
                  <a:tailEnd type="triangle"/>
                </a:ln>
              </p:spPr>
              <p:style>
                <a:lnRef idx="2">
                  <a:schemeClr val="accent1"/>
                </a:lnRef>
                <a:fillRef idx="0">
                  <a:schemeClr val="accent1"/>
                </a:fillRef>
                <a:effectRef idx="1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7" name="Straight Arrow Connector 36">
                  <a:extLst>
                    <a:ext uri="{FF2B5EF4-FFF2-40B4-BE49-F238E27FC236}">
                      <a16:creationId xmlns:a16="http://schemas.microsoft.com/office/drawing/2014/main" id="{2F624FBC-5A44-AD71-D2CE-7D62F3AF61ED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9327874" y="2675286"/>
                  <a:ext cx="715617" cy="16563"/>
                </a:xfrm>
                <a:prstGeom prst="straightConnector1">
                  <a:avLst/>
                </a:prstGeom>
                <a:ln>
                  <a:tailEnd type="triangle"/>
                </a:ln>
              </p:spPr>
              <p:style>
                <a:lnRef idx="2">
                  <a:schemeClr val="accent1"/>
                </a:lnRef>
                <a:fillRef idx="0">
                  <a:schemeClr val="accent1"/>
                </a:fillRef>
                <a:effectRef idx="1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40" name="Straight Connector 39">
                  <a:extLst>
                    <a:ext uri="{FF2B5EF4-FFF2-40B4-BE49-F238E27FC236}">
                      <a16:creationId xmlns:a16="http://schemas.microsoft.com/office/drawing/2014/main" id="{93FC02C5-BD74-32EE-80F0-61C3EE77267C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10043491" y="1601857"/>
                  <a:ext cx="0" cy="1113181"/>
                </a:xfrm>
                <a:prstGeom prst="line">
                  <a:avLst/>
                </a:prstGeom>
              </p:spPr>
              <p:style>
                <a:lnRef idx="2">
                  <a:schemeClr val="accent1"/>
                </a:lnRef>
                <a:fillRef idx="0">
                  <a:schemeClr val="accent1"/>
                </a:fillRef>
                <a:effectRef idx="1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42" name="Straight Arrow Connector 41">
                  <a:extLst>
                    <a:ext uri="{FF2B5EF4-FFF2-40B4-BE49-F238E27FC236}">
                      <a16:creationId xmlns:a16="http://schemas.microsoft.com/office/drawing/2014/main" id="{619A88DE-F3E1-39EA-10BD-3EF2A0F5D60C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10043491" y="2060719"/>
                  <a:ext cx="780222" cy="0"/>
                </a:xfrm>
                <a:prstGeom prst="straightConnector1">
                  <a:avLst/>
                </a:prstGeom>
                <a:ln>
                  <a:tailEnd type="triangle"/>
                </a:ln>
              </p:spPr>
              <p:style>
                <a:lnRef idx="2">
                  <a:schemeClr val="accent2"/>
                </a:lnRef>
                <a:fillRef idx="0">
                  <a:schemeClr val="accent2"/>
                </a:fillRef>
                <a:effectRef idx="1">
                  <a:schemeClr val="accent2"/>
                </a:effectRef>
                <a:fontRef idx="minor">
                  <a:schemeClr val="tx1"/>
                </a:fontRef>
              </p:style>
            </p:cxnSp>
          </p:grpSp>
          <p:sp>
            <p:nvSpPr>
              <p:cNvPr id="6" name="TextBox 5">
                <a:extLst>
                  <a:ext uri="{FF2B5EF4-FFF2-40B4-BE49-F238E27FC236}">
                    <a16:creationId xmlns:a16="http://schemas.microsoft.com/office/drawing/2014/main" id="{2CFB1013-B155-60B5-0CD3-791E1C41DC09}"/>
                  </a:ext>
                </a:extLst>
              </p:cNvPr>
              <p:cNvSpPr txBox="1"/>
              <p:nvPr/>
            </p:nvSpPr>
            <p:spPr>
              <a:xfrm>
                <a:off x="9449630" y="1123895"/>
                <a:ext cx="780222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2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X</a:t>
                </a:r>
                <a:r>
                  <a:rPr lang="en-US" sz="2000" baseline="-25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A1</a:t>
                </a:r>
              </a:p>
            </p:txBody>
          </p:sp>
          <p:sp>
            <p:nvSpPr>
              <p:cNvPr id="9" name="TextBox 8">
                <a:extLst>
                  <a:ext uri="{FF2B5EF4-FFF2-40B4-BE49-F238E27FC236}">
                    <a16:creationId xmlns:a16="http://schemas.microsoft.com/office/drawing/2014/main" id="{DAEB0476-26F0-D08C-7AD6-14C224EB7E7A}"/>
                  </a:ext>
                </a:extLst>
              </p:cNvPr>
              <p:cNvSpPr txBox="1"/>
              <p:nvPr/>
            </p:nvSpPr>
            <p:spPr>
              <a:xfrm>
                <a:off x="9551505" y="2683567"/>
                <a:ext cx="780222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2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X</a:t>
                </a:r>
                <a:r>
                  <a:rPr lang="en-US" sz="2000" baseline="-25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A2</a:t>
                </a:r>
              </a:p>
            </p:txBody>
          </p:sp>
          <p:sp>
            <p:nvSpPr>
              <p:cNvPr id="15" name="TextBox 14">
                <a:extLst>
                  <a:ext uri="{FF2B5EF4-FFF2-40B4-BE49-F238E27FC236}">
                    <a16:creationId xmlns:a16="http://schemas.microsoft.com/office/drawing/2014/main" id="{A82D85D0-053A-FF4D-9CD3-3D01413742A2}"/>
                  </a:ext>
                </a:extLst>
              </p:cNvPr>
              <p:cNvSpPr txBox="1"/>
              <p:nvPr/>
            </p:nvSpPr>
            <p:spPr>
              <a:xfrm>
                <a:off x="10486611" y="2044918"/>
                <a:ext cx="891623" cy="70788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2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X</a:t>
                </a:r>
                <a:r>
                  <a:rPr lang="en-US" sz="2000" baseline="-25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A</a:t>
                </a:r>
              </a:p>
              <a:p>
                <a:r>
                  <a:rPr lang="en-US" sz="2000" dirty="0">
                    <a:latin typeface="Times New Roman" panose="02020603050405020304" pitchFamily="18" charset="0"/>
                    <a:cs typeface="Times New Roman" panose="02020603050405020304" pitchFamily="18" charset="0"/>
                    <a:sym typeface="Symbol" panose="05050102010706020507" pitchFamily="18" charset="2"/>
                  </a:rPr>
                  <a:t>= </a:t>
                </a:r>
                <a:r>
                  <a:rPr lang="en-US" sz="2000" baseline="-25000" dirty="0">
                    <a:latin typeface="Times New Roman" panose="02020603050405020304" pitchFamily="18" charset="0"/>
                    <a:cs typeface="Times New Roman" panose="02020603050405020304" pitchFamily="18" charset="0"/>
                    <a:sym typeface="Symbol" panose="05050102010706020507" pitchFamily="18" charset="2"/>
                  </a:rPr>
                  <a:t>o</a:t>
                </a:r>
                <a:endParaRPr lang="en-US" sz="2000" baseline="-250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  <p:sp>
            <p:nvSpPr>
              <p:cNvPr id="19" name="TextBox 18">
                <a:extLst>
                  <a:ext uri="{FF2B5EF4-FFF2-40B4-BE49-F238E27FC236}">
                    <a16:creationId xmlns:a16="http://schemas.microsoft.com/office/drawing/2014/main" id="{1D386C21-0E13-C66E-57EA-788F251CF913}"/>
                  </a:ext>
                </a:extLst>
              </p:cNvPr>
              <p:cNvSpPr txBox="1"/>
              <p:nvPr/>
            </p:nvSpPr>
            <p:spPr>
              <a:xfrm>
                <a:off x="4204458" y="1848678"/>
                <a:ext cx="696154" cy="70788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2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F</a:t>
                </a:r>
                <a:r>
                  <a:rPr lang="en-US" sz="2000" baseline="-25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Ao</a:t>
                </a:r>
              </a:p>
              <a:p>
                <a:r>
                  <a:rPr lang="en-US" sz="2000" dirty="0">
                    <a:latin typeface="Times New Roman" panose="02020603050405020304" pitchFamily="18" charset="0"/>
                    <a:cs typeface="Times New Roman" panose="02020603050405020304" pitchFamily="18" charset="0"/>
                    <a:sym typeface="Symbol" panose="05050102010706020507" pitchFamily="18" charset="2"/>
                  </a:rPr>
                  <a:t>o</a:t>
                </a:r>
                <a:endParaRPr lang="en-US" sz="20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  <p:sp>
            <p:nvSpPr>
              <p:cNvPr id="21" name="TextBox 20">
                <a:extLst>
                  <a:ext uri="{FF2B5EF4-FFF2-40B4-BE49-F238E27FC236}">
                    <a16:creationId xmlns:a16="http://schemas.microsoft.com/office/drawing/2014/main" id="{5844C2A4-C93D-2071-7B51-938B007579EB}"/>
                  </a:ext>
                </a:extLst>
              </p:cNvPr>
              <p:cNvSpPr txBox="1"/>
              <p:nvPr/>
            </p:nvSpPr>
            <p:spPr>
              <a:xfrm>
                <a:off x="6213613" y="1613457"/>
                <a:ext cx="987287" cy="70788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2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0.2F</a:t>
                </a:r>
                <a:r>
                  <a:rPr lang="en-US" sz="2000" baseline="-25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Ao</a:t>
                </a:r>
              </a:p>
              <a:p>
                <a:r>
                  <a:rPr lang="en-US" sz="2000" dirty="0">
                    <a:latin typeface="Times New Roman" panose="02020603050405020304" pitchFamily="18" charset="0"/>
                    <a:cs typeface="Times New Roman" panose="02020603050405020304" pitchFamily="18" charset="0"/>
                    <a:sym typeface="Symbol" panose="05050102010706020507" pitchFamily="18" charset="2"/>
                  </a:rPr>
                  <a:t>0.2 o</a:t>
                </a:r>
                <a:endParaRPr lang="en-US" sz="20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  <p:sp>
            <p:nvSpPr>
              <p:cNvPr id="22" name="TextBox 21">
                <a:extLst>
                  <a:ext uri="{FF2B5EF4-FFF2-40B4-BE49-F238E27FC236}">
                    <a16:creationId xmlns:a16="http://schemas.microsoft.com/office/drawing/2014/main" id="{029FB0E3-C8D7-1484-5539-7CA9505D9C30}"/>
                  </a:ext>
                </a:extLst>
              </p:cNvPr>
              <p:cNvSpPr txBox="1"/>
              <p:nvPr/>
            </p:nvSpPr>
            <p:spPr>
              <a:xfrm>
                <a:off x="5930348" y="2668105"/>
                <a:ext cx="1111526" cy="70788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2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0.8F</a:t>
                </a:r>
                <a:r>
                  <a:rPr lang="en-US" sz="2000" baseline="-25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Ao</a:t>
                </a:r>
              </a:p>
              <a:p>
                <a:r>
                  <a:rPr lang="en-US" sz="2000" dirty="0">
                    <a:latin typeface="Times New Roman" panose="02020603050405020304" pitchFamily="18" charset="0"/>
                    <a:cs typeface="Times New Roman" panose="02020603050405020304" pitchFamily="18" charset="0"/>
                    <a:sym typeface="Symbol" panose="05050102010706020507" pitchFamily="18" charset="2"/>
                  </a:rPr>
                  <a:t>0.8o</a:t>
                </a:r>
                <a:endParaRPr lang="en-US" sz="20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p:grpSp>
        <p:sp>
          <p:nvSpPr>
            <p:cNvPr id="24" name="TextBox 23">
              <a:extLst>
                <a:ext uri="{FF2B5EF4-FFF2-40B4-BE49-F238E27FC236}">
                  <a16:creationId xmlns:a16="http://schemas.microsoft.com/office/drawing/2014/main" id="{27A3848E-4121-9C68-865E-D91A4E1FC3A3}"/>
                </a:ext>
              </a:extLst>
            </p:cNvPr>
            <p:cNvSpPr txBox="1"/>
            <p:nvPr/>
          </p:nvSpPr>
          <p:spPr>
            <a:xfrm>
              <a:off x="7723533" y="1394220"/>
              <a:ext cx="1142171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4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PFR 1</a:t>
              </a:r>
            </a:p>
          </p:txBody>
        </p:sp>
        <p:sp>
          <p:nvSpPr>
            <p:cNvPr id="26" name="TextBox 25">
              <a:extLst>
                <a:ext uri="{FF2B5EF4-FFF2-40B4-BE49-F238E27FC236}">
                  <a16:creationId xmlns:a16="http://schemas.microsoft.com/office/drawing/2014/main" id="{F0157D61-8546-FBC0-EEF5-4D0D460E5ADA}"/>
                </a:ext>
              </a:extLst>
            </p:cNvPr>
            <p:cNvSpPr txBox="1"/>
            <p:nvPr/>
          </p:nvSpPr>
          <p:spPr>
            <a:xfrm>
              <a:off x="7726433" y="2483399"/>
              <a:ext cx="1142171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4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PFR 2</a:t>
              </a:r>
            </a:p>
          </p:txBody>
        </p:sp>
      </p:grpSp>
      <p:sp>
        <p:nvSpPr>
          <p:cNvPr id="29" name="TextBox 28">
            <a:extLst>
              <a:ext uri="{FF2B5EF4-FFF2-40B4-BE49-F238E27FC236}">
                <a16:creationId xmlns:a16="http://schemas.microsoft.com/office/drawing/2014/main" id="{98F6980B-96FB-DA58-9388-858CB3D015D9}"/>
              </a:ext>
            </a:extLst>
          </p:cNvPr>
          <p:cNvSpPr txBox="1"/>
          <p:nvPr/>
        </p:nvSpPr>
        <p:spPr>
          <a:xfrm>
            <a:off x="545620" y="5688903"/>
            <a:ext cx="628214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Figure 9.13.  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Two PFRs in parallel for </a:t>
            </a:r>
            <a:r>
              <a:rPr lang="en-US" sz="2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activity 9.2</a:t>
            </a:r>
          </a:p>
        </p:txBody>
      </p:sp>
    </p:spTree>
    <p:extLst>
      <p:ext uri="{BB962C8B-B14F-4D97-AF65-F5344CB8AC3E}">
        <p14:creationId xmlns:p14="http://schemas.microsoft.com/office/powerpoint/2010/main" val="3938835050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48EB5C2-F571-C3C2-121B-2BE7A570DDB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07F3E5-A112-151A-6793-7DFA8A81B75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0573" y="132476"/>
            <a:ext cx="10972800" cy="409575"/>
          </a:xfrm>
        </p:spPr>
        <p:txBody>
          <a:bodyPr>
            <a:noAutofit/>
          </a:bodyPr>
          <a:lstStyle/>
          <a:p>
            <a:pPr algn="l"/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Cont’d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D0655950-93E1-FFBA-1F77-DD7156F13EBD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228600" y="542052"/>
                <a:ext cx="11728174" cy="5584114"/>
              </a:xfrm>
            </p:spPr>
            <p:txBody>
              <a:bodyPr>
                <a:noAutofit/>
              </a:bodyPr>
              <a:lstStyle/>
              <a:p>
                <a:pPr marL="0" indent="0" algn="just">
                  <a:buNone/>
                </a:pPr>
                <a:r>
                  <a:rPr lang="en-US" sz="24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Solution:</a:t>
                </a:r>
              </a:p>
              <a:p>
                <a:pPr marL="0" indent="0" algn="just">
                  <a:buNone/>
                </a:pPr>
                <a:r>
                  <a:rPr lang="en-US" sz="20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For PFR1, </a:t>
                </a:r>
                <a:r>
                  <a:rPr lang="en-US" sz="2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the rate of the reaction can be written as:</a:t>
                </a:r>
              </a:p>
              <a:p>
                <a:pPr marL="0" indent="0" algn="just">
                  <a:buNone/>
                </a:pPr>
                <a:r>
                  <a:rPr lang="en-US" sz="2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-r</a:t>
                </a:r>
                <a:r>
                  <a:rPr lang="en-US" sz="2000" baseline="-25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A1</a:t>
                </a:r>
                <a:r>
                  <a:rPr lang="en-US" sz="2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= kC</a:t>
                </a:r>
                <a:r>
                  <a:rPr lang="en-US" sz="2000" baseline="-25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A1</a:t>
                </a:r>
                <a:r>
                  <a:rPr lang="en-US" sz="2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= </a:t>
                </a:r>
                <a:r>
                  <a:rPr lang="en-US" sz="20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kC</a:t>
                </a:r>
                <a:r>
                  <a:rPr lang="en-US" sz="2000" baseline="-250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Ao</a:t>
                </a:r>
                <a:r>
                  <a:rPr lang="en-US" sz="2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(1-X</a:t>
                </a:r>
                <a:r>
                  <a:rPr lang="en-US" sz="2000" baseline="-25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A1</a:t>
                </a:r>
                <a:r>
                  <a:rPr lang="en-US" sz="2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)</a:t>
                </a:r>
              </a:p>
              <a:p>
                <a:pPr marL="0" indent="0" algn="just">
                  <a:buNone/>
                </a:pPr>
                <a:r>
                  <a:rPr lang="en-US" sz="2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For PFR 1, the volume of the reactor is given by:</a:t>
                </a:r>
              </a:p>
              <a:p>
                <a:pPr marL="0" indent="0" algn="just">
                  <a:buNone/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en-US" sz="20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000" b="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𝑉</m:t>
                        </m:r>
                      </m:e>
                      <m:sub>
                        <m:r>
                          <a:rPr lang="en-US" sz="20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  <m:r>
                      <a:rPr lang="en-US" sz="2000" b="0" i="1">
                        <a:solidFill>
                          <a:schemeClr val="tx1"/>
                        </a:solidFill>
                        <a:latin typeface="Cambria Math"/>
                      </a:rPr>
                      <m:t>=</m:t>
                    </m:r>
                    <m:sSub>
                      <m:sSubPr>
                        <m:ctrlPr>
                          <a:rPr lang="en-US" sz="20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0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0.2</m:t>
                        </m:r>
                        <m:r>
                          <a:rPr lang="en-US" sz="2000" b="0" i="1">
                            <a:solidFill>
                              <a:schemeClr val="tx1"/>
                            </a:solidFill>
                            <a:latin typeface="Cambria Math"/>
                          </a:rPr>
                          <m:t>𝐹</m:t>
                        </m:r>
                      </m:e>
                      <m:sub>
                        <m:r>
                          <a:rPr lang="en-US" sz="2000" b="0" i="1">
                            <a:solidFill>
                              <a:schemeClr val="tx1"/>
                            </a:solidFill>
                            <a:latin typeface="Cambria Math"/>
                          </a:rPr>
                          <m:t>𝐴</m:t>
                        </m:r>
                        <m:r>
                          <a:rPr lang="en-US" sz="2000" b="0" i="1">
                            <a:solidFill>
                              <a:schemeClr val="tx1"/>
                            </a:solidFill>
                            <a:latin typeface="Cambria Math"/>
                          </a:rPr>
                          <m:t>0</m:t>
                        </m:r>
                      </m:sub>
                    </m:sSub>
                    <m:nary>
                      <m:naryPr>
                        <m:limLoc m:val="undOvr"/>
                        <m:ctrlPr>
                          <a:rPr lang="en-US" sz="20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naryPr>
                      <m:sub>
                        <m:r>
                          <a:rPr lang="en-US" sz="20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0</m:t>
                        </m:r>
                      </m:sub>
                      <m:sup>
                        <m:sSub>
                          <m:sSubPr>
                            <m:ctrlPr>
                              <a:rPr lang="en-US" sz="2000" i="1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000" b="0" i="1">
                                <a:solidFill>
                                  <a:schemeClr val="tx1"/>
                                </a:solidFill>
                                <a:latin typeface="Cambria Math"/>
                              </a:rPr>
                              <m:t>𝑋</m:t>
                            </m:r>
                          </m:e>
                          <m:sub>
                            <m:r>
                              <a:rPr lang="en-US" sz="2000" b="0" i="1">
                                <a:solidFill>
                                  <a:schemeClr val="tx1"/>
                                </a:solidFill>
                                <a:latin typeface="Cambria Math"/>
                              </a:rPr>
                              <m:t>𝐴</m:t>
                            </m:r>
                            <m:r>
                              <a:rPr lang="en-US" sz="2000" b="0" i="1" smtClean="0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</a:rPr>
                              <m:t>1</m:t>
                            </m:r>
                          </m:sub>
                        </m:sSub>
                      </m:sup>
                      <m:e>
                        <m:f>
                          <m:fPr>
                            <m:ctrlPr>
                              <a:rPr lang="en-US" sz="2000" i="1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sSub>
                              <m:sSubPr>
                                <m:ctrlPr>
                                  <a:rPr lang="en-US" sz="2000" i="1">
                                    <a:solidFill>
                                      <a:schemeClr val="tx1"/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sz="2000" b="0" i="1">
                                    <a:solidFill>
                                      <a:schemeClr val="tx1"/>
                                    </a:solidFill>
                                    <a:latin typeface="Cambria Math"/>
                                  </a:rPr>
                                  <m:t>𝑑𝑋</m:t>
                                </m:r>
                              </m:e>
                              <m:sub>
                                <m:r>
                                  <a:rPr lang="en-US" sz="2000" b="0" i="1">
                                    <a:solidFill>
                                      <a:schemeClr val="tx1"/>
                                    </a:solidFill>
                                    <a:latin typeface="Cambria Math"/>
                                  </a:rPr>
                                  <m:t>𝐴</m:t>
                                </m:r>
                                <m:r>
                                  <a:rPr lang="en-US" sz="2000" b="0" i="1" smtClean="0">
                                    <a:solidFill>
                                      <a:schemeClr val="tx1"/>
                                    </a:solidFill>
                                    <a:latin typeface="Cambria Math" panose="02040503050406030204" pitchFamily="18" charset="0"/>
                                  </a:rPr>
                                  <m:t>1</m:t>
                                </m:r>
                              </m:sub>
                            </m:sSub>
                          </m:num>
                          <m:den>
                            <m:sSub>
                              <m:sSubPr>
                                <m:ctrlPr>
                                  <a:rPr lang="en-US" sz="2000" i="1">
                                    <a:solidFill>
                                      <a:schemeClr val="tx1"/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sz="2000" b="0" i="1">
                                    <a:solidFill>
                                      <a:schemeClr val="tx1"/>
                                    </a:solidFill>
                                    <a:latin typeface="Cambria Math"/>
                                  </a:rPr>
                                  <m:t>−</m:t>
                                </m:r>
                                <m:r>
                                  <a:rPr lang="en-US" sz="2000" b="0" i="1">
                                    <a:solidFill>
                                      <a:schemeClr val="tx1"/>
                                    </a:solidFill>
                                    <a:latin typeface="Cambria Math"/>
                                  </a:rPr>
                                  <m:t>𝑟</m:t>
                                </m:r>
                              </m:e>
                              <m:sub>
                                <m:r>
                                  <a:rPr lang="en-US" sz="2000" b="0" i="1">
                                    <a:solidFill>
                                      <a:schemeClr val="tx1"/>
                                    </a:solidFill>
                                    <a:latin typeface="Cambria Math"/>
                                  </a:rPr>
                                  <m:t>𝐴</m:t>
                                </m:r>
                                <m:r>
                                  <a:rPr lang="en-US" sz="2000" b="0" i="1" smtClean="0">
                                    <a:solidFill>
                                      <a:schemeClr val="tx1"/>
                                    </a:solidFill>
                                    <a:latin typeface="Cambria Math" panose="02040503050406030204" pitchFamily="18" charset="0"/>
                                  </a:rPr>
                                  <m:t>1</m:t>
                                </m:r>
                              </m:sub>
                            </m:sSub>
                          </m:den>
                        </m:f>
                      </m:e>
                    </m:nary>
                  </m:oMath>
                </a14:m>
                <a:r>
                  <a:rPr lang="en-US" sz="2000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;   F</a:t>
                </a:r>
                <a:r>
                  <a:rPr lang="en-US" sz="2000" baseline="-25000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Ao</a:t>
                </a:r>
                <a:r>
                  <a:rPr lang="en-US" sz="2000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= </a:t>
                </a:r>
                <a:r>
                  <a:rPr lang="en-US" sz="2000" dirty="0" err="1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</a:t>
                </a:r>
                <a:r>
                  <a:rPr lang="en-US" sz="2000" baseline="-25000" dirty="0" err="1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Ao</a:t>
                </a:r>
                <a:r>
                  <a:rPr lang="en-US" sz="2000" dirty="0" err="1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  <a:sym typeface="Symbol" panose="05050102010706020507" pitchFamily="18" charset="2"/>
                  </a:rPr>
                  <a:t></a:t>
                </a:r>
                <a:r>
                  <a:rPr lang="en-US" sz="2000" baseline="-25000" dirty="0" err="1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  <a:sym typeface="Symbol" panose="05050102010706020507" pitchFamily="18" charset="2"/>
                  </a:rPr>
                  <a:t>o</a:t>
                </a:r>
                <a:endParaRPr lang="en-US" sz="2000" baseline="-25000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indent="0" algn="just">
                  <a:buNone/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en-US" sz="20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000" b="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𝑉</m:t>
                        </m:r>
                      </m:e>
                      <m:sub>
                        <m:r>
                          <a:rPr lang="en-US" sz="2000" b="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  <m:r>
                      <a:rPr lang="en-US" sz="2000" b="0" i="1">
                        <a:solidFill>
                          <a:schemeClr val="tx1"/>
                        </a:solidFill>
                        <a:latin typeface="Cambria Math"/>
                      </a:rPr>
                      <m:t>=</m:t>
                    </m:r>
                    <m:r>
                      <a:rPr lang="en-US" sz="2000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0.2</m:t>
                    </m:r>
                    <m:sSub>
                      <m:sSubPr>
                        <m:ctrlPr>
                          <a:rPr lang="en-US" sz="20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0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𝐶</m:t>
                        </m:r>
                      </m:e>
                      <m:sub>
                        <m:r>
                          <a:rPr lang="en-US" sz="20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𝐴𝑜</m:t>
                        </m:r>
                      </m:sub>
                    </m:sSub>
                    <m:sSub>
                      <m:sSubPr>
                        <m:ctrlPr>
                          <a:rPr lang="en-US" sz="20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0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sym typeface="Symbol" panose="05050102010706020507" pitchFamily="18" charset="2"/>
                          </a:rPr>
                          <m:t></m:t>
                        </m:r>
                      </m:e>
                      <m:sub>
                        <m:r>
                          <a:rPr lang="en-US" sz="20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𝑜</m:t>
                        </m:r>
                      </m:sub>
                    </m:sSub>
                    <m:nary>
                      <m:naryPr>
                        <m:limLoc m:val="undOvr"/>
                        <m:ctrlPr>
                          <a:rPr lang="en-US" sz="20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naryPr>
                      <m:sub>
                        <m:r>
                          <a:rPr lang="en-US" sz="2000" b="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0</m:t>
                        </m:r>
                      </m:sub>
                      <m:sup>
                        <m:sSub>
                          <m:sSubPr>
                            <m:ctrlPr>
                              <a:rPr lang="en-US" sz="2000" i="1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000" b="0" i="1">
                                <a:solidFill>
                                  <a:schemeClr val="tx1"/>
                                </a:solidFill>
                                <a:latin typeface="Cambria Math"/>
                              </a:rPr>
                              <m:t>𝑋</m:t>
                            </m:r>
                          </m:e>
                          <m:sub>
                            <m:r>
                              <a:rPr lang="en-US" sz="2000" b="0" i="1">
                                <a:solidFill>
                                  <a:schemeClr val="tx1"/>
                                </a:solidFill>
                                <a:latin typeface="Cambria Math"/>
                              </a:rPr>
                              <m:t>𝐴</m:t>
                            </m:r>
                            <m:r>
                              <a:rPr lang="en-US" sz="2000" b="0" i="1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</a:rPr>
                              <m:t>1</m:t>
                            </m:r>
                          </m:sub>
                        </m:sSub>
                      </m:sup>
                      <m:e>
                        <m:f>
                          <m:fPr>
                            <m:ctrlPr>
                              <a:rPr lang="en-US" sz="2000" i="1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sSub>
                              <m:sSubPr>
                                <m:ctrlPr>
                                  <a:rPr lang="en-US" sz="2000" i="1">
                                    <a:solidFill>
                                      <a:schemeClr val="tx1"/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sz="2000" b="0" i="1">
                                    <a:solidFill>
                                      <a:schemeClr val="tx1"/>
                                    </a:solidFill>
                                    <a:latin typeface="Cambria Math"/>
                                  </a:rPr>
                                  <m:t>𝑑𝑋</m:t>
                                </m:r>
                              </m:e>
                              <m:sub>
                                <m:r>
                                  <a:rPr lang="en-US" sz="2000" b="0" i="1">
                                    <a:solidFill>
                                      <a:schemeClr val="tx1"/>
                                    </a:solidFill>
                                    <a:latin typeface="Cambria Math"/>
                                  </a:rPr>
                                  <m:t>𝐴</m:t>
                                </m:r>
                                <m:r>
                                  <a:rPr lang="en-US" sz="2000" b="0" i="1">
                                    <a:solidFill>
                                      <a:schemeClr val="tx1"/>
                                    </a:solidFill>
                                    <a:latin typeface="Cambria Math" panose="02040503050406030204" pitchFamily="18" charset="0"/>
                                  </a:rPr>
                                  <m:t>1</m:t>
                                </m:r>
                              </m:sub>
                            </m:sSub>
                          </m:num>
                          <m:den>
                            <m:r>
                              <m:rPr>
                                <m:nor/>
                              </m:rPr>
                              <a:rPr lang="en-US" sz="2000" dirty="0">
                                <a:solidFill>
                                  <a:schemeClr val="tx1"/>
                                </a:solidFill>
                                <a:latin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kC</m:t>
                            </m:r>
                            <m:r>
                              <m:rPr>
                                <m:nor/>
                              </m:rPr>
                              <a:rPr lang="en-US" sz="2000" baseline="-25000" dirty="0">
                                <a:solidFill>
                                  <a:schemeClr val="tx1"/>
                                </a:solidFill>
                                <a:latin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Ao</m:t>
                            </m:r>
                            <m:r>
                              <m:rPr>
                                <m:nor/>
                              </m:rPr>
                              <a:rPr lang="en-US" sz="2000" dirty="0">
                                <a:solidFill>
                                  <a:schemeClr val="tx1"/>
                                </a:solidFill>
                                <a:latin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 (1−</m:t>
                            </m:r>
                            <m:r>
                              <m:rPr>
                                <m:nor/>
                              </m:rPr>
                              <a:rPr lang="en-US" sz="2000" dirty="0">
                                <a:solidFill>
                                  <a:schemeClr val="tx1"/>
                                </a:solidFill>
                                <a:latin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XA</m:t>
                            </m:r>
                            <m:r>
                              <m:rPr>
                                <m:nor/>
                              </m:rPr>
                              <a:rPr lang="en-US" sz="2000" baseline="-25000" dirty="0">
                                <a:solidFill>
                                  <a:schemeClr val="tx1"/>
                                </a:solidFill>
                                <a:latin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1) </m:t>
                            </m:r>
                          </m:den>
                        </m:f>
                      </m:e>
                    </m:nary>
                    <m:r>
                      <a:rPr lang="en-US" sz="2000" b="0" i="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n-US" sz="20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20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0.2</m:t>
                        </m:r>
                        <m:sSub>
                          <m:sSubPr>
                            <m:ctrlPr>
                              <a:rPr lang="en-US" sz="2000" i="1" smtClean="0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000" b="0" i="1" smtClean="0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  <a:sym typeface="Symbol" panose="05050102010706020507" pitchFamily="18" charset="2"/>
                              </a:rPr>
                              <m:t></m:t>
                            </m:r>
                          </m:e>
                          <m:sub>
                            <m:r>
                              <a:rPr lang="en-US" sz="2000" b="0" i="1" smtClean="0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</a:rPr>
                              <m:t>𝑜</m:t>
                            </m:r>
                          </m:sub>
                        </m:sSub>
                      </m:num>
                      <m:den>
                        <m:r>
                          <a:rPr lang="en-US" sz="20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𝑘</m:t>
                        </m:r>
                      </m:den>
                    </m:f>
                  </m:oMath>
                </a14:m>
                <a:r>
                  <a:rPr lang="en-US" sz="2000" dirty="0">
                    <a:solidFill>
                      <a:schemeClr val="tx1"/>
                    </a:solidFill>
                  </a:rPr>
                  <a:t> </a:t>
                </a:r>
                <a14:m>
                  <m:oMath xmlns:m="http://schemas.openxmlformats.org/officeDocument/2006/math">
                    <m:nary>
                      <m:naryPr>
                        <m:limLoc m:val="undOvr"/>
                        <m:ctrlPr>
                          <a:rPr lang="en-US" sz="20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naryPr>
                      <m:sub>
                        <m:r>
                          <a:rPr lang="en-US" sz="2000" b="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0</m:t>
                        </m:r>
                      </m:sub>
                      <m:sup>
                        <m:sSub>
                          <m:sSubPr>
                            <m:ctrlPr>
                              <a:rPr lang="en-US" sz="2000" i="1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000" b="0" i="1">
                                <a:solidFill>
                                  <a:schemeClr val="tx1"/>
                                </a:solidFill>
                                <a:latin typeface="Cambria Math"/>
                              </a:rPr>
                              <m:t>𝑋</m:t>
                            </m:r>
                          </m:e>
                          <m:sub>
                            <m:r>
                              <a:rPr lang="en-US" sz="2000" b="0" i="1">
                                <a:solidFill>
                                  <a:schemeClr val="tx1"/>
                                </a:solidFill>
                                <a:latin typeface="Cambria Math"/>
                              </a:rPr>
                              <m:t>𝐴</m:t>
                            </m:r>
                            <m:r>
                              <a:rPr lang="en-US" sz="2000" b="0" i="1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</a:rPr>
                              <m:t>1</m:t>
                            </m:r>
                          </m:sub>
                        </m:sSub>
                      </m:sup>
                      <m:e>
                        <m:f>
                          <m:fPr>
                            <m:ctrlPr>
                              <a:rPr lang="en-US" sz="2000" i="1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sSub>
                              <m:sSubPr>
                                <m:ctrlPr>
                                  <a:rPr lang="en-US" sz="2000" i="1">
                                    <a:solidFill>
                                      <a:schemeClr val="tx1"/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sz="2000" b="0" i="1">
                                    <a:solidFill>
                                      <a:schemeClr val="tx1"/>
                                    </a:solidFill>
                                    <a:latin typeface="Cambria Math"/>
                                  </a:rPr>
                                  <m:t>𝑑𝑋</m:t>
                                </m:r>
                              </m:e>
                              <m:sub>
                                <m:r>
                                  <a:rPr lang="en-US" sz="2000" b="0" i="1">
                                    <a:solidFill>
                                      <a:schemeClr val="tx1"/>
                                    </a:solidFill>
                                    <a:latin typeface="Cambria Math"/>
                                  </a:rPr>
                                  <m:t>𝐴</m:t>
                                </m:r>
                                <m:r>
                                  <a:rPr lang="en-US" sz="2000" b="0" i="1">
                                    <a:solidFill>
                                      <a:schemeClr val="tx1"/>
                                    </a:solidFill>
                                    <a:latin typeface="Cambria Math" panose="02040503050406030204" pitchFamily="18" charset="0"/>
                                  </a:rPr>
                                  <m:t>1</m:t>
                                </m:r>
                              </m:sub>
                            </m:sSub>
                          </m:num>
                          <m:den>
                            <m:r>
                              <m:rPr>
                                <m:nor/>
                              </m:rPr>
                              <a:rPr lang="en-US" sz="2000" dirty="0">
                                <a:solidFill>
                                  <a:schemeClr val="tx1"/>
                                </a:solidFill>
                                <a:latin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 (1−</m:t>
                            </m:r>
                            <m:r>
                              <m:rPr>
                                <m:nor/>
                              </m:rPr>
                              <a:rPr lang="en-US" sz="2000" dirty="0">
                                <a:solidFill>
                                  <a:schemeClr val="tx1"/>
                                </a:solidFill>
                                <a:latin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XA</m:t>
                            </m:r>
                            <m:r>
                              <m:rPr>
                                <m:nor/>
                              </m:rPr>
                              <a:rPr lang="en-US" sz="2000" baseline="-25000" dirty="0">
                                <a:solidFill>
                                  <a:schemeClr val="tx1"/>
                                </a:solidFill>
                                <a:latin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1) </m:t>
                            </m:r>
                          </m:den>
                        </m:f>
                      </m:e>
                    </m:nary>
                  </m:oMath>
                </a14:m>
                <a:endParaRPr lang="en-US" sz="2000" i="1" baseline="-25000" dirty="0">
                  <a:solidFill>
                    <a:schemeClr val="tx1"/>
                  </a:solidFill>
                  <a:latin typeface="Cambria Math" panose="02040503050406030204" pitchFamily="18" charset="0"/>
                  <a:cs typeface="Times New Roman" panose="02020603050405020304" pitchFamily="18" charset="0"/>
                </a:endParaRPr>
              </a:p>
              <a:p>
                <a:pPr marL="0" indent="0" algn="just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US" sz="200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fPr>
                        <m:num>
                          <m:r>
                            <a:rPr lang="en-US" sz="20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𝑘</m:t>
                          </m:r>
                          <m:sSub>
                            <m:sSubPr>
                              <m:ctrlPr>
                                <a:rPr lang="en-US" sz="2000" i="1" smtClean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000" b="0" i="1" smtClean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  <m:t>𝑉</m:t>
                              </m:r>
                            </m:e>
                            <m:sub>
                              <m:r>
                                <a:rPr lang="en-US" sz="2000" b="0" i="1" smtClean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  <m:t>1</m:t>
                              </m:r>
                            </m:sub>
                          </m:sSub>
                        </m:num>
                        <m:den>
                          <m:sSub>
                            <m:sSubPr>
                              <m:ctrlPr>
                                <a:rPr lang="en-US" sz="2000" i="1" smtClean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000" b="0" i="1" smtClean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cs typeface="Times New Roman" panose="02020603050405020304" pitchFamily="18" charset="0"/>
                                  <a:sym typeface="Symbol" panose="05050102010706020507" pitchFamily="18" charset="2"/>
                                </a:rPr>
                                <m:t></m:t>
                              </m:r>
                            </m:e>
                            <m:sub>
                              <m:r>
                                <a:rPr lang="en-US" sz="2000" b="0" i="1" smtClean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  <m:t>𝑜</m:t>
                              </m:r>
                            </m:sub>
                          </m:sSub>
                        </m:den>
                      </m:f>
                      <m:r>
                        <a:rPr lang="en-US" sz="2000" b="0" i="0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=</m:t>
                      </m:r>
                      <m:r>
                        <a:rPr lang="en-US" sz="2000" b="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𝑘</m:t>
                      </m:r>
                      <m:r>
                        <a:rPr lang="en-US" sz="2000" b="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  <a:sym typeface="Symbol" panose="05050102010706020507" pitchFamily="18" charset="2"/>
                        </a:rPr>
                        <m:t></m:t>
                      </m:r>
                      <m:r>
                        <a:rPr lang="en-US" sz="2000" b="0" i="1" baseline="-25000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  <a:sym typeface="Symbol" panose="05050102010706020507" pitchFamily="18" charset="2"/>
                        </a:rPr>
                        <m:t>1</m:t>
                      </m:r>
                      <m:r>
                        <a:rPr lang="en-US" sz="2000" b="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=0.2</m:t>
                      </m:r>
                      <m:nary>
                        <m:naryPr>
                          <m:limLoc m:val="undOvr"/>
                          <m:ctrlPr>
                            <a:rPr lang="en-US" sz="2000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</m:ctrlPr>
                        </m:naryPr>
                        <m:sub>
                          <m:r>
                            <a:rPr lang="en-US" sz="2000" b="0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0</m:t>
                          </m:r>
                        </m:sub>
                        <m:sup>
                          <m:sSub>
                            <m:sSubPr>
                              <m:ctrlPr>
                                <a:rPr lang="en-US" sz="2000" i="1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000" b="0" i="1">
                                  <a:solidFill>
                                    <a:schemeClr val="tx1"/>
                                  </a:solidFill>
                                  <a:latin typeface="Cambria Math"/>
                                </a:rPr>
                                <m:t>𝑋</m:t>
                              </m:r>
                            </m:e>
                            <m:sub>
                              <m:r>
                                <a:rPr lang="en-US" sz="2000" b="0" i="1">
                                  <a:solidFill>
                                    <a:schemeClr val="tx1"/>
                                  </a:solidFill>
                                  <a:latin typeface="Cambria Math"/>
                                </a:rPr>
                                <m:t>𝐴</m:t>
                              </m:r>
                              <m:r>
                                <a:rPr lang="en-US" sz="2000" b="0" i="1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sub>
                          </m:sSub>
                        </m:sup>
                        <m:e>
                          <m:f>
                            <m:fPr>
                              <m:ctrlPr>
                                <a:rPr lang="en-US" sz="2000" i="1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sSub>
                                <m:sSubPr>
                                  <m:ctrlPr>
                                    <a:rPr lang="en-US" sz="2000" i="1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US" sz="2000" b="0" i="1">
                                      <a:solidFill>
                                        <a:schemeClr val="tx1"/>
                                      </a:solidFill>
                                      <a:latin typeface="Cambria Math"/>
                                    </a:rPr>
                                    <m:t>𝑑𝑋</m:t>
                                  </m:r>
                                </m:e>
                                <m:sub>
                                  <m:r>
                                    <a:rPr lang="en-US" sz="2000" b="0" i="1">
                                      <a:solidFill>
                                        <a:schemeClr val="tx1"/>
                                      </a:solidFill>
                                      <a:latin typeface="Cambria Math"/>
                                    </a:rPr>
                                    <m:t>𝐴</m:t>
                                  </m:r>
                                  <m:r>
                                    <a:rPr lang="en-US" sz="2000" b="0" i="1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</a:rPr>
                                    <m:t>1</m:t>
                                  </m:r>
                                </m:sub>
                              </m:sSub>
                            </m:num>
                            <m:den>
                              <m:r>
                                <m:rPr>
                                  <m:nor/>
                                </m:rPr>
                                <a:rPr lang="en-US" sz="2000" dirty="0">
                                  <a:solidFill>
                                    <a:schemeClr val="tx1"/>
                                  </a:solidFill>
                                  <a:latin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(1−</m:t>
                              </m:r>
                              <m:r>
                                <m:rPr>
                                  <m:nor/>
                                </m:rPr>
                                <a:rPr lang="en-US" sz="2000" dirty="0">
                                  <a:solidFill>
                                    <a:schemeClr val="tx1"/>
                                  </a:solidFill>
                                  <a:latin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XA</m:t>
                              </m:r>
                              <m:r>
                                <m:rPr>
                                  <m:nor/>
                                </m:rPr>
                                <a:rPr lang="en-US" sz="2000" baseline="-25000" dirty="0">
                                  <a:solidFill>
                                    <a:schemeClr val="tx1"/>
                                  </a:solidFill>
                                  <a:latin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1) </m:t>
                              </m:r>
                            </m:den>
                          </m:f>
                        </m:e>
                      </m:nary>
                      <m:r>
                        <a:rPr lang="en-US" sz="2000" b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US" sz="2000" b="0" i="0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</a:rPr>
                        <m:t>−0.2</m:t>
                      </m:r>
                      <m:r>
                        <m:rPr>
                          <m:sty m:val="p"/>
                        </m:rPr>
                        <a:rPr lang="en-US" sz="2000" b="0" i="0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</a:rPr>
                        <m:t>ln</m:t>
                      </m:r>
                      <m:d>
                        <m:dPr>
                          <m:ctrlPr>
                            <a:rPr lang="en-US" sz="200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sz="2000" b="0" i="0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1−</m:t>
                          </m:r>
                          <m:sSub>
                            <m:sSubPr>
                              <m:ctrlPr>
                                <a:rPr lang="en-US" sz="2000" i="1" smtClean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000" b="0" i="1" smtClean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  <m:t>𝑋</m:t>
                              </m:r>
                            </m:e>
                            <m:sub>
                              <m:r>
                                <a:rPr lang="en-US" sz="2000" b="0" i="1" smtClean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  <m:t>𝐴</m:t>
                              </m:r>
                              <m:r>
                                <a:rPr lang="en-US" sz="2000" b="0" i="1" smtClean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sub>
                          </m:sSub>
                        </m:e>
                      </m:d>
                      <m:r>
                        <a:rPr lang="en-US" sz="2000" b="0" i="0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</a:rPr>
                        <m:t>=1</m:t>
                      </m:r>
                    </m:oMath>
                  </m:oMathPara>
                </a14:m>
                <a:endParaRPr lang="en-US" sz="2400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indent="0" algn="just">
                  <a:lnSpc>
                    <a:spcPct val="150000"/>
                  </a:lnSpc>
                  <a:buNone/>
                </a:pPr>
                <a:r>
                  <a:rPr lang="en-US" sz="2400" dirty="0">
                    <a:solidFill>
                      <a:srgbClr val="0070C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ln(1-X</a:t>
                </a:r>
                <a:r>
                  <a:rPr lang="en-US" sz="2400" baseline="-25000" dirty="0">
                    <a:solidFill>
                      <a:srgbClr val="0070C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A1</a:t>
                </a:r>
                <a:r>
                  <a:rPr lang="en-US" sz="2400" dirty="0">
                    <a:solidFill>
                      <a:srgbClr val="0070C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) = -1/0.2 = -5</a:t>
                </a:r>
              </a:p>
              <a:p>
                <a:pPr marL="0" indent="0" algn="just">
                  <a:lnSpc>
                    <a:spcPct val="150000"/>
                  </a:lnSpc>
                  <a:buNone/>
                </a:pPr>
                <a:r>
                  <a:rPr lang="en-US" sz="2400" dirty="0">
                    <a:solidFill>
                      <a:srgbClr val="0070C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X</a:t>
                </a:r>
                <a:r>
                  <a:rPr lang="en-US" sz="2400" baseline="-25000" dirty="0">
                    <a:solidFill>
                      <a:srgbClr val="0070C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A1</a:t>
                </a:r>
                <a:r>
                  <a:rPr lang="en-US" sz="2400" dirty="0">
                    <a:solidFill>
                      <a:srgbClr val="0070C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= 1-exp(-5) = 0.99</a:t>
                </a:r>
              </a:p>
              <a:p>
                <a:pPr marL="0" indent="0" algn="just">
                  <a:lnSpc>
                    <a:spcPct val="150000"/>
                  </a:lnSpc>
                  <a:buNone/>
                </a:pPr>
                <a:endParaRPr lang="en-US" sz="24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D0655950-93E1-FFBA-1F77-DD7156F13EBD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228600" y="542052"/>
                <a:ext cx="11728174" cy="5584114"/>
              </a:xfrm>
              <a:blipFill>
                <a:blip r:embed="rId2"/>
                <a:stretch>
                  <a:fillRect l="-832" t="-873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109E680-14BB-DC9D-D099-86158158AE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19B44EC-D1D5-489E-90E0-E768BB02DA9D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33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55C93206-F8A7-9D02-B6F4-8F835F720D08}"/>
              </a:ext>
            </a:extLst>
          </p:cNvPr>
          <p:cNvCxnSpPr>
            <a:cxnSpLocks/>
          </p:cNvCxnSpPr>
          <p:nvPr/>
        </p:nvCxnSpPr>
        <p:spPr>
          <a:xfrm>
            <a:off x="-49696" y="543123"/>
            <a:ext cx="12284765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A7610AEE-5232-5F63-869F-1D4E35A87573}"/>
              </a:ext>
            </a:extLst>
          </p:cNvPr>
          <p:cNvCxnSpPr>
            <a:cxnSpLocks/>
          </p:cNvCxnSpPr>
          <p:nvPr/>
        </p:nvCxnSpPr>
        <p:spPr>
          <a:xfrm>
            <a:off x="-49696" y="6126165"/>
            <a:ext cx="12192000" cy="1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C0CF0C6A-E1A3-F678-4378-8E3E7AC59173}"/>
              </a:ext>
            </a:extLst>
          </p:cNvPr>
          <p:cNvSpPr txBox="1">
            <a:spLocks/>
          </p:cNvSpPr>
          <p:nvPr/>
        </p:nvSpPr>
        <p:spPr>
          <a:xfrm>
            <a:off x="1623392" y="6307886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fld id="{919B44EC-D1D5-489E-90E0-E768BB02DA9D}" type="slidenum">
              <a:rPr lang="en-US" b="1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pPr>
                <a:defRPr/>
              </a:pPr>
              <a:t>33</a:t>
            </a:fld>
            <a:endParaRPr lang="en-US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04230400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162F48C-8B8D-CA0C-4B93-3FE48A95AF8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D76169A-E972-9A4D-6CD6-B6AC280E2A6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0573" y="132476"/>
            <a:ext cx="10972800" cy="409575"/>
          </a:xfrm>
        </p:spPr>
        <p:txBody>
          <a:bodyPr>
            <a:noAutofit/>
          </a:bodyPr>
          <a:lstStyle/>
          <a:p>
            <a:pPr algn="l"/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Cont’d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3EF5C843-5A4C-D41F-4D8B-BD1E0D80AE68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228600" y="542052"/>
                <a:ext cx="11728174" cy="5584114"/>
              </a:xfrm>
            </p:spPr>
            <p:txBody>
              <a:bodyPr>
                <a:noAutofit/>
              </a:bodyPr>
              <a:lstStyle/>
              <a:p>
                <a:pPr marL="0" indent="0" algn="just">
                  <a:buNone/>
                </a:pPr>
                <a:r>
                  <a:rPr lang="en-US" sz="20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For PFR 2, </a:t>
                </a:r>
                <a:r>
                  <a:rPr lang="en-US" sz="2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the rate of the reaction can be written as:</a:t>
                </a:r>
              </a:p>
              <a:p>
                <a:pPr marL="0" indent="0" algn="just">
                  <a:buNone/>
                </a:pPr>
                <a:r>
                  <a:rPr lang="en-US" sz="2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-r</a:t>
                </a:r>
                <a:r>
                  <a:rPr lang="en-US" sz="2000" baseline="-25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A2</a:t>
                </a:r>
                <a:r>
                  <a:rPr lang="en-US" sz="2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= kC</a:t>
                </a:r>
                <a:r>
                  <a:rPr lang="en-US" sz="2000" baseline="-25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A2</a:t>
                </a:r>
                <a:r>
                  <a:rPr lang="en-US" sz="2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= </a:t>
                </a:r>
                <a:r>
                  <a:rPr lang="en-US" sz="20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kC</a:t>
                </a:r>
                <a:r>
                  <a:rPr lang="en-US" sz="2000" baseline="-250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Ao</a:t>
                </a:r>
                <a:r>
                  <a:rPr lang="en-US" sz="2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(1-X</a:t>
                </a:r>
                <a:r>
                  <a:rPr lang="en-US" sz="2000" baseline="-25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A2</a:t>
                </a:r>
                <a:r>
                  <a:rPr lang="en-US" sz="2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)</a:t>
                </a:r>
              </a:p>
              <a:p>
                <a:pPr marL="0" indent="0" algn="just">
                  <a:buNone/>
                </a:pPr>
                <a:r>
                  <a:rPr lang="en-US" sz="2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For PFR 2, the volume of the reactor is given by:</a:t>
                </a:r>
              </a:p>
              <a:p>
                <a:pPr marL="0" indent="0" algn="just">
                  <a:buNone/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en-US" sz="20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000" b="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𝑉</m:t>
                        </m:r>
                      </m:e>
                      <m:sub>
                        <m:r>
                          <a:rPr lang="en-US" sz="20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  <m:r>
                      <a:rPr lang="en-US" sz="2000" b="0" i="1">
                        <a:solidFill>
                          <a:schemeClr val="tx1"/>
                        </a:solidFill>
                        <a:latin typeface="Cambria Math"/>
                      </a:rPr>
                      <m:t>=</m:t>
                    </m:r>
                    <m:sSub>
                      <m:sSubPr>
                        <m:ctrlPr>
                          <a:rPr lang="en-US" sz="20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0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0.8</m:t>
                        </m:r>
                        <m:r>
                          <a:rPr lang="en-US" sz="2000" b="0" i="1">
                            <a:solidFill>
                              <a:schemeClr val="tx1"/>
                            </a:solidFill>
                            <a:latin typeface="Cambria Math"/>
                          </a:rPr>
                          <m:t>𝐹</m:t>
                        </m:r>
                      </m:e>
                      <m:sub>
                        <m:r>
                          <a:rPr lang="en-US" sz="2000" b="0" i="1">
                            <a:solidFill>
                              <a:schemeClr val="tx1"/>
                            </a:solidFill>
                            <a:latin typeface="Cambria Math"/>
                          </a:rPr>
                          <m:t>𝐴</m:t>
                        </m:r>
                        <m:r>
                          <a:rPr lang="en-US" sz="2000" b="0" i="1">
                            <a:solidFill>
                              <a:schemeClr val="tx1"/>
                            </a:solidFill>
                            <a:latin typeface="Cambria Math"/>
                          </a:rPr>
                          <m:t>0</m:t>
                        </m:r>
                      </m:sub>
                    </m:sSub>
                    <m:nary>
                      <m:naryPr>
                        <m:limLoc m:val="undOvr"/>
                        <m:ctrlPr>
                          <a:rPr lang="en-US" sz="20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naryPr>
                      <m:sub>
                        <m:r>
                          <a:rPr lang="en-US" sz="20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0</m:t>
                        </m:r>
                      </m:sub>
                      <m:sup>
                        <m:sSub>
                          <m:sSubPr>
                            <m:ctrlPr>
                              <a:rPr lang="en-US" sz="2000" i="1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000" b="0" i="1">
                                <a:solidFill>
                                  <a:schemeClr val="tx1"/>
                                </a:solidFill>
                                <a:latin typeface="Cambria Math"/>
                              </a:rPr>
                              <m:t>𝑋</m:t>
                            </m:r>
                          </m:e>
                          <m:sub>
                            <m:r>
                              <a:rPr lang="en-US" sz="2000" b="0" i="1">
                                <a:solidFill>
                                  <a:schemeClr val="tx1"/>
                                </a:solidFill>
                                <a:latin typeface="Cambria Math"/>
                              </a:rPr>
                              <m:t>𝐴</m:t>
                            </m:r>
                            <m:r>
                              <a:rPr lang="en-US" sz="2000" b="0" i="1" smtClean="0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</a:rPr>
                              <m:t>2</m:t>
                            </m:r>
                          </m:sub>
                        </m:sSub>
                      </m:sup>
                      <m:e>
                        <m:f>
                          <m:fPr>
                            <m:ctrlPr>
                              <a:rPr lang="en-US" sz="2000" i="1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sSub>
                              <m:sSubPr>
                                <m:ctrlPr>
                                  <a:rPr lang="en-US" sz="2000" i="1">
                                    <a:solidFill>
                                      <a:schemeClr val="tx1"/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sz="2000" b="0" i="1">
                                    <a:solidFill>
                                      <a:schemeClr val="tx1"/>
                                    </a:solidFill>
                                    <a:latin typeface="Cambria Math"/>
                                  </a:rPr>
                                  <m:t>𝑑𝑋</m:t>
                                </m:r>
                              </m:e>
                              <m:sub>
                                <m:r>
                                  <a:rPr lang="en-US" sz="2000" b="0" i="1">
                                    <a:solidFill>
                                      <a:schemeClr val="tx1"/>
                                    </a:solidFill>
                                    <a:latin typeface="Cambria Math"/>
                                  </a:rPr>
                                  <m:t>𝐴</m:t>
                                </m:r>
                                <m:r>
                                  <a:rPr lang="en-US" sz="2000" b="0" i="1" smtClean="0">
                                    <a:solidFill>
                                      <a:schemeClr val="tx1"/>
                                    </a:solidFill>
                                    <a:latin typeface="Cambria Math" panose="02040503050406030204" pitchFamily="18" charset="0"/>
                                  </a:rPr>
                                  <m:t>2</m:t>
                                </m:r>
                              </m:sub>
                            </m:sSub>
                          </m:num>
                          <m:den>
                            <m:sSub>
                              <m:sSubPr>
                                <m:ctrlPr>
                                  <a:rPr lang="en-US" sz="2000" i="1">
                                    <a:solidFill>
                                      <a:schemeClr val="tx1"/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sz="2000" b="0" i="1">
                                    <a:solidFill>
                                      <a:schemeClr val="tx1"/>
                                    </a:solidFill>
                                    <a:latin typeface="Cambria Math"/>
                                  </a:rPr>
                                  <m:t>−</m:t>
                                </m:r>
                                <m:r>
                                  <a:rPr lang="en-US" sz="2000" b="0" i="1">
                                    <a:solidFill>
                                      <a:schemeClr val="tx1"/>
                                    </a:solidFill>
                                    <a:latin typeface="Cambria Math"/>
                                  </a:rPr>
                                  <m:t>𝑟</m:t>
                                </m:r>
                              </m:e>
                              <m:sub>
                                <m:r>
                                  <a:rPr lang="en-US" sz="2000" b="0" i="1">
                                    <a:solidFill>
                                      <a:schemeClr val="tx1"/>
                                    </a:solidFill>
                                    <a:latin typeface="Cambria Math"/>
                                  </a:rPr>
                                  <m:t>𝐴</m:t>
                                </m:r>
                                <m:r>
                                  <a:rPr lang="en-US" sz="2000" b="0" i="1" smtClean="0">
                                    <a:solidFill>
                                      <a:schemeClr val="tx1"/>
                                    </a:solidFill>
                                    <a:latin typeface="Cambria Math" panose="02040503050406030204" pitchFamily="18" charset="0"/>
                                  </a:rPr>
                                  <m:t>2</m:t>
                                </m:r>
                              </m:sub>
                            </m:sSub>
                          </m:den>
                        </m:f>
                      </m:e>
                    </m:nary>
                  </m:oMath>
                </a14:m>
                <a:r>
                  <a:rPr lang="en-US" sz="2000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;   F</a:t>
                </a:r>
                <a:r>
                  <a:rPr lang="en-US" sz="2000" baseline="-25000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Ao</a:t>
                </a:r>
                <a:r>
                  <a:rPr lang="en-US" sz="2000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= </a:t>
                </a:r>
                <a:r>
                  <a:rPr lang="en-US" sz="2000" dirty="0" err="1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</a:t>
                </a:r>
                <a:r>
                  <a:rPr lang="en-US" sz="2000" baseline="-25000" dirty="0" err="1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Ao</a:t>
                </a:r>
                <a:r>
                  <a:rPr lang="en-US" sz="2000" dirty="0" err="1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  <a:sym typeface="Symbol" panose="05050102010706020507" pitchFamily="18" charset="2"/>
                  </a:rPr>
                  <a:t></a:t>
                </a:r>
                <a:r>
                  <a:rPr lang="en-US" sz="2000" baseline="-25000" dirty="0" err="1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  <a:sym typeface="Symbol" panose="05050102010706020507" pitchFamily="18" charset="2"/>
                  </a:rPr>
                  <a:t>o</a:t>
                </a:r>
                <a:r>
                  <a:rPr lang="en-US" sz="2000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  <a:sym typeface="Symbol" panose="05050102010706020507" pitchFamily="18" charset="2"/>
                  </a:rPr>
                  <a:t>,             </a:t>
                </a:r>
                <a:r>
                  <a:rPr lang="en-US" sz="2000" b="1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  <a:sym typeface="Symbol" panose="05050102010706020507" pitchFamily="18" charset="2"/>
                  </a:rPr>
                  <a:t>V</a:t>
                </a:r>
                <a:r>
                  <a:rPr lang="en-US" sz="2000" b="1" baseline="-25000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  <a:sym typeface="Symbol" panose="05050102010706020507" pitchFamily="18" charset="2"/>
                  </a:rPr>
                  <a:t>2 </a:t>
                </a:r>
                <a:r>
                  <a:rPr lang="en-US" sz="2000" b="1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  <a:sym typeface="Symbol" panose="05050102010706020507" pitchFamily="18" charset="2"/>
                  </a:rPr>
                  <a:t>= 4V</a:t>
                </a:r>
                <a:r>
                  <a:rPr lang="en-US" sz="2000" b="1" baseline="-25000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  <a:sym typeface="Symbol" panose="05050102010706020507" pitchFamily="18" charset="2"/>
                  </a:rPr>
                  <a:t>1</a:t>
                </a:r>
                <a:endParaRPr lang="en-US" sz="2000" b="1" baseline="-25000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indent="0" algn="just">
                  <a:buNone/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en-US" sz="20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0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4</m:t>
                        </m:r>
                        <m:r>
                          <a:rPr lang="en-US" sz="2000" b="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𝑉</m:t>
                        </m:r>
                      </m:e>
                      <m:sub>
                        <m:r>
                          <a:rPr lang="en-US" sz="2000" b="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  <m:r>
                      <a:rPr lang="en-US" sz="2000" b="0" i="1">
                        <a:solidFill>
                          <a:schemeClr val="tx1"/>
                        </a:solidFill>
                        <a:latin typeface="Cambria Math"/>
                      </a:rPr>
                      <m:t>=</m:t>
                    </m:r>
                    <m:r>
                      <a:rPr lang="en-US" sz="2000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0.8</m:t>
                    </m:r>
                    <m:sSub>
                      <m:sSubPr>
                        <m:ctrlPr>
                          <a:rPr lang="en-US" sz="20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0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𝐶</m:t>
                        </m:r>
                      </m:e>
                      <m:sub>
                        <m:r>
                          <a:rPr lang="en-US" sz="20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𝐴𝑜</m:t>
                        </m:r>
                      </m:sub>
                    </m:sSub>
                    <m:sSub>
                      <m:sSubPr>
                        <m:ctrlPr>
                          <a:rPr lang="en-US" sz="20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0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sym typeface="Symbol" panose="05050102010706020507" pitchFamily="18" charset="2"/>
                          </a:rPr>
                          <m:t></m:t>
                        </m:r>
                      </m:e>
                      <m:sub>
                        <m:r>
                          <a:rPr lang="en-US" sz="20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𝑜</m:t>
                        </m:r>
                      </m:sub>
                    </m:sSub>
                    <m:nary>
                      <m:naryPr>
                        <m:limLoc m:val="undOvr"/>
                        <m:ctrlPr>
                          <a:rPr lang="en-US" sz="20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naryPr>
                      <m:sub>
                        <m:r>
                          <a:rPr lang="en-US" sz="2000" b="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0</m:t>
                        </m:r>
                      </m:sub>
                      <m:sup>
                        <m:sSub>
                          <m:sSubPr>
                            <m:ctrlPr>
                              <a:rPr lang="en-US" sz="2000" i="1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000" b="0" i="1">
                                <a:solidFill>
                                  <a:schemeClr val="tx1"/>
                                </a:solidFill>
                                <a:latin typeface="Cambria Math"/>
                              </a:rPr>
                              <m:t>𝑋</m:t>
                            </m:r>
                          </m:e>
                          <m:sub>
                            <m:r>
                              <a:rPr lang="en-US" sz="2000" b="0" i="1">
                                <a:solidFill>
                                  <a:schemeClr val="tx1"/>
                                </a:solidFill>
                                <a:latin typeface="Cambria Math"/>
                              </a:rPr>
                              <m:t>𝐴</m:t>
                            </m:r>
                            <m:r>
                              <a:rPr lang="en-US" sz="2000" b="0" i="1" smtClean="0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</a:rPr>
                              <m:t>2</m:t>
                            </m:r>
                          </m:sub>
                        </m:sSub>
                      </m:sup>
                      <m:e>
                        <m:f>
                          <m:fPr>
                            <m:ctrlPr>
                              <a:rPr lang="en-US" sz="2000" i="1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sSub>
                              <m:sSubPr>
                                <m:ctrlPr>
                                  <a:rPr lang="en-US" sz="2000" i="1">
                                    <a:solidFill>
                                      <a:schemeClr val="tx1"/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sz="2000" b="0" i="1">
                                    <a:solidFill>
                                      <a:schemeClr val="tx1"/>
                                    </a:solidFill>
                                    <a:latin typeface="Cambria Math"/>
                                  </a:rPr>
                                  <m:t>𝑑𝑋</m:t>
                                </m:r>
                              </m:e>
                              <m:sub>
                                <m:r>
                                  <a:rPr lang="en-US" sz="2000" b="0" i="1">
                                    <a:solidFill>
                                      <a:schemeClr val="tx1"/>
                                    </a:solidFill>
                                    <a:latin typeface="Cambria Math"/>
                                  </a:rPr>
                                  <m:t>𝐴</m:t>
                                </m:r>
                                <m:r>
                                  <a:rPr lang="en-US" sz="2000" b="0" i="1" smtClean="0">
                                    <a:solidFill>
                                      <a:schemeClr val="tx1"/>
                                    </a:solidFill>
                                    <a:latin typeface="Cambria Math" panose="02040503050406030204" pitchFamily="18" charset="0"/>
                                  </a:rPr>
                                  <m:t>2</m:t>
                                </m:r>
                              </m:sub>
                            </m:sSub>
                          </m:num>
                          <m:den>
                            <m:r>
                              <m:rPr>
                                <m:nor/>
                              </m:rPr>
                              <a:rPr lang="en-US" sz="2000" dirty="0">
                                <a:solidFill>
                                  <a:schemeClr val="tx1"/>
                                </a:solidFill>
                                <a:latin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kC</m:t>
                            </m:r>
                            <m:r>
                              <m:rPr>
                                <m:nor/>
                              </m:rPr>
                              <a:rPr lang="en-US" sz="2000" baseline="-25000" dirty="0">
                                <a:solidFill>
                                  <a:schemeClr val="tx1"/>
                                </a:solidFill>
                                <a:latin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Ao</m:t>
                            </m:r>
                            <m:r>
                              <m:rPr>
                                <m:nor/>
                              </m:rPr>
                              <a:rPr lang="en-US" sz="2000" dirty="0">
                                <a:solidFill>
                                  <a:schemeClr val="tx1"/>
                                </a:solidFill>
                                <a:latin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 (1−</m:t>
                            </m:r>
                            <m:r>
                              <m:rPr>
                                <m:nor/>
                              </m:rPr>
                              <a:rPr lang="en-US" sz="2000" dirty="0">
                                <a:solidFill>
                                  <a:schemeClr val="tx1"/>
                                </a:solidFill>
                                <a:latin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XA</m:t>
                            </m:r>
                            <m:r>
                              <m:rPr>
                                <m:nor/>
                              </m:rPr>
                              <a:rPr lang="en-US" sz="2000" b="0" i="0" baseline="-25000" dirty="0" smtClean="0">
                                <a:solidFill>
                                  <a:schemeClr val="tx1"/>
                                </a:solidFill>
                                <a:latin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2</m:t>
                            </m:r>
                            <m:r>
                              <m:rPr>
                                <m:nor/>
                              </m:rPr>
                              <a:rPr lang="en-US" sz="2000" baseline="-25000" dirty="0">
                                <a:solidFill>
                                  <a:schemeClr val="tx1"/>
                                </a:solidFill>
                                <a:latin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) </m:t>
                            </m:r>
                          </m:den>
                        </m:f>
                      </m:e>
                    </m:nary>
                    <m:r>
                      <a:rPr lang="en-US" sz="2000" b="0" i="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n-US" sz="20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20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0.8</m:t>
                        </m:r>
                        <m:sSub>
                          <m:sSubPr>
                            <m:ctrlPr>
                              <a:rPr lang="en-US" sz="2000" i="1" smtClean="0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000" b="0" i="1" smtClean="0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  <a:sym typeface="Symbol" panose="05050102010706020507" pitchFamily="18" charset="2"/>
                              </a:rPr>
                              <m:t></m:t>
                            </m:r>
                          </m:e>
                          <m:sub>
                            <m:r>
                              <a:rPr lang="en-US" sz="2000" b="0" i="1" smtClean="0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</a:rPr>
                              <m:t>𝑜</m:t>
                            </m:r>
                          </m:sub>
                        </m:sSub>
                      </m:num>
                      <m:den>
                        <m:r>
                          <a:rPr lang="en-US" sz="20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𝑘</m:t>
                        </m:r>
                      </m:den>
                    </m:f>
                  </m:oMath>
                </a14:m>
                <a:r>
                  <a:rPr lang="en-US" sz="2000" dirty="0">
                    <a:solidFill>
                      <a:schemeClr val="tx1"/>
                    </a:solidFill>
                  </a:rPr>
                  <a:t> </a:t>
                </a:r>
                <a14:m>
                  <m:oMath xmlns:m="http://schemas.openxmlformats.org/officeDocument/2006/math">
                    <m:nary>
                      <m:naryPr>
                        <m:limLoc m:val="undOvr"/>
                        <m:ctrlPr>
                          <a:rPr lang="en-US" sz="20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naryPr>
                      <m:sub>
                        <m:r>
                          <a:rPr lang="en-US" sz="2000" b="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0</m:t>
                        </m:r>
                      </m:sub>
                      <m:sup>
                        <m:sSub>
                          <m:sSubPr>
                            <m:ctrlPr>
                              <a:rPr lang="en-US" sz="2000" i="1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000" b="0" i="1">
                                <a:solidFill>
                                  <a:schemeClr val="tx1"/>
                                </a:solidFill>
                                <a:latin typeface="Cambria Math"/>
                              </a:rPr>
                              <m:t>𝑋</m:t>
                            </m:r>
                          </m:e>
                          <m:sub>
                            <m:r>
                              <a:rPr lang="en-US" sz="2000" b="0" i="1">
                                <a:solidFill>
                                  <a:schemeClr val="tx1"/>
                                </a:solidFill>
                                <a:latin typeface="Cambria Math"/>
                              </a:rPr>
                              <m:t>𝐴</m:t>
                            </m:r>
                            <m:r>
                              <a:rPr lang="en-US" sz="2000" b="0" i="1" smtClean="0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</a:rPr>
                              <m:t>2</m:t>
                            </m:r>
                          </m:sub>
                        </m:sSub>
                      </m:sup>
                      <m:e>
                        <m:f>
                          <m:fPr>
                            <m:ctrlPr>
                              <a:rPr lang="en-US" sz="2000" i="1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sSub>
                              <m:sSubPr>
                                <m:ctrlPr>
                                  <a:rPr lang="en-US" sz="2000" i="1">
                                    <a:solidFill>
                                      <a:schemeClr val="tx1"/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sz="2000" b="0" i="1">
                                    <a:solidFill>
                                      <a:schemeClr val="tx1"/>
                                    </a:solidFill>
                                    <a:latin typeface="Cambria Math"/>
                                  </a:rPr>
                                  <m:t>𝑑𝑋</m:t>
                                </m:r>
                              </m:e>
                              <m:sub>
                                <m:r>
                                  <a:rPr lang="en-US" sz="2000" b="0" i="1">
                                    <a:solidFill>
                                      <a:schemeClr val="tx1"/>
                                    </a:solidFill>
                                    <a:latin typeface="Cambria Math"/>
                                  </a:rPr>
                                  <m:t>𝐴</m:t>
                                </m:r>
                                <m:r>
                                  <a:rPr lang="en-US" sz="2000" b="0" i="1" smtClean="0">
                                    <a:solidFill>
                                      <a:schemeClr val="tx1"/>
                                    </a:solidFill>
                                    <a:latin typeface="Cambria Math" panose="02040503050406030204" pitchFamily="18" charset="0"/>
                                  </a:rPr>
                                  <m:t>2</m:t>
                                </m:r>
                              </m:sub>
                            </m:sSub>
                          </m:num>
                          <m:den>
                            <m:r>
                              <m:rPr>
                                <m:nor/>
                              </m:rPr>
                              <a:rPr lang="en-US" sz="2000" dirty="0">
                                <a:solidFill>
                                  <a:schemeClr val="tx1"/>
                                </a:solidFill>
                                <a:latin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 (1−</m:t>
                            </m:r>
                            <m:r>
                              <m:rPr>
                                <m:nor/>
                              </m:rPr>
                              <a:rPr lang="en-US" sz="2000" dirty="0">
                                <a:solidFill>
                                  <a:schemeClr val="tx1"/>
                                </a:solidFill>
                                <a:latin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XA</m:t>
                            </m:r>
                            <m:r>
                              <m:rPr>
                                <m:nor/>
                              </m:rPr>
                              <a:rPr lang="en-US" sz="2000" b="0" i="0" baseline="-25000" dirty="0" smtClean="0">
                                <a:solidFill>
                                  <a:schemeClr val="tx1"/>
                                </a:solidFill>
                                <a:latin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2</m:t>
                            </m:r>
                            <m:r>
                              <m:rPr>
                                <m:nor/>
                              </m:rPr>
                              <a:rPr lang="en-US" sz="2000" baseline="-25000" dirty="0">
                                <a:solidFill>
                                  <a:schemeClr val="tx1"/>
                                </a:solidFill>
                                <a:latin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) </m:t>
                            </m:r>
                          </m:den>
                        </m:f>
                      </m:e>
                    </m:nary>
                  </m:oMath>
                </a14:m>
                <a:endParaRPr lang="en-US" sz="2000" i="1" baseline="-25000" dirty="0">
                  <a:solidFill>
                    <a:schemeClr val="tx1"/>
                  </a:solidFill>
                  <a:latin typeface="Cambria Math" panose="02040503050406030204" pitchFamily="18" charset="0"/>
                  <a:cs typeface="Times New Roman" panose="02020603050405020304" pitchFamily="18" charset="0"/>
                </a:endParaRPr>
              </a:p>
              <a:p>
                <a:pPr marL="0" indent="0" algn="just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US" sz="200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fPr>
                        <m:num>
                          <m:r>
                            <a:rPr lang="en-US" sz="20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4</m:t>
                          </m:r>
                          <m:r>
                            <a:rPr lang="en-US" sz="20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𝑘</m:t>
                          </m:r>
                          <m:sSub>
                            <m:sSubPr>
                              <m:ctrlPr>
                                <a:rPr lang="en-US" sz="2000" i="1" smtClean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000" b="0" i="1" smtClean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  <m:t>𝑉</m:t>
                              </m:r>
                            </m:e>
                            <m:sub>
                              <m:r>
                                <a:rPr lang="en-US" sz="2000" b="0" i="1" smtClean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  <m:t>1</m:t>
                              </m:r>
                            </m:sub>
                          </m:sSub>
                        </m:num>
                        <m:den>
                          <m:sSub>
                            <m:sSubPr>
                              <m:ctrlPr>
                                <a:rPr lang="en-US" sz="2000" i="1" smtClean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000" b="0" i="1" smtClean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cs typeface="Times New Roman" panose="02020603050405020304" pitchFamily="18" charset="0"/>
                                  <a:sym typeface="Symbol" panose="05050102010706020507" pitchFamily="18" charset="2"/>
                                </a:rPr>
                                <m:t></m:t>
                              </m:r>
                            </m:e>
                            <m:sub>
                              <m:r>
                                <a:rPr lang="en-US" sz="2000" b="0" i="1" smtClean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  <m:t>𝑜</m:t>
                              </m:r>
                            </m:sub>
                          </m:sSub>
                        </m:den>
                      </m:f>
                      <m:r>
                        <a:rPr lang="en-US" sz="2000" b="0" i="0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=</m:t>
                      </m:r>
                      <m:r>
                        <a:rPr lang="en-US" sz="2000" b="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4</m:t>
                      </m:r>
                      <m:r>
                        <a:rPr lang="en-US" sz="2000" b="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𝑘</m:t>
                      </m:r>
                      <m:r>
                        <a:rPr lang="en-US" sz="2000" b="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  <a:sym typeface="Symbol" panose="05050102010706020507" pitchFamily="18" charset="2"/>
                        </a:rPr>
                        <m:t></m:t>
                      </m:r>
                      <m:r>
                        <a:rPr lang="en-US" sz="2000" b="0" i="1" baseline="-25000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  <a:sym typeface="Symbol" panose="05050102010706020507" pitchFamily="18" charset="2"/>
                        </a:rPr>
                        <m:t>1</m:t>
                      </m:r>
                      <m:r>
                        <a:rPr lang="en-US" sz="2000" b="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=0.8</m:t>
                      </m:r>
                      <m:nary>
                        <m:naryPr>
                          <m:limLoc m:val="undOvr"/>
                          <m:ctrlPr>
                            <a:rPr lang="en-US" sz="2000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</m:ctrlPr>
                        </m:naryPr>
                        <m:sub>
                          <m:r>
                            <a:rPr lang="en-US" sz="2000" b="0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0</m:t>
                          </m:r>
                        </m:sub>
                        <m:sup>
                          <m:sSub>
                            <m:sSubPr>
                              <m:ctrlPr>
                                <a:rPr lang="en-US" sz="2000" i="1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000" b="0" i="1">
                                  <a:solidFill>
                                    <a:schemeClr val="tx1"/>
                                  </a:solidFill>
                                  <a:latin typeface="Cambria Math"/>
                                </a:rPr>
                                <m:t>𝑋</m:t>
                              </m:r>
                            </m:e>
                            <m:sub>
                              <m:r>
                                <a:rPr lang="en-US" sz="2000" b="0" i="1">
                                  <a:solidFill>
                                    <a:schemeClr val="tx1"/>
                                  </a:solidFill>
                                  <a:latin typeface="Cambria Math"/>
                                </a:rPr>
                                <m:t>𝐴</m:t>
                              </m:r>
                              <m:r>
                                <a:rPr lang="en-US" sz="2000" b="0" i="1" smtClean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b>
                          </m:sSub>
                        </m:sup>
                        <m:e>
                          <m:f>
                            <m:fPr>
                              <m:ctrlPr>
                                <a:rPr lang="en-US" sz="2000" i="1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sSub>
                                <m:sSubPr>
                                  <m:ctrlPr>
                                    <a:rPr lang="en-US" sz="2000" i="1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US" sz="2000" b="0" i="1">
                                      <a:solidFill>
                                        <a:schemeClr val="tx1"/>
                                      </a:solidFill>
                                      <a:latin typeface="Cambria Math"/>
                                    </a:rPr>
                                    <m:t>𝑑𝑋</m:t>
                                  </m:r>
                                </m:e>
                                <m:sub>
                                  <m:r>
                                    <a:rPr lang="en-US" sz="2000" b="0" i="1">
                                      <a:solidFill>
                                        <a:schemeClr val="tx1"/>
                                      </a:solidFill>
                                      <a:latin typeface="Cambria Math"/>
                                    </a:rPr>
                                    <m:t>𝐴</m:t>
                                  </m:r>
                                  <m:r>
                                    <a:rPr lang="en-US" sz="2000" b="0" i="1" smtClean="0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</a:rPr>
                                    <m:t>2</m:t>
                                  </m:r>
                                </m:sub>
                              </m:sSub>
                            </m:num>
                            <m:den>
                              <m:r>
                                <m:rPr>
                                  <m:nor/>
                                </m:rPr>
                                <a:rPr lang="en-US" sz="2000" dirty="0">
                                  <a:solidFill>
                                    <a:schemeClr val="tx1"/>
                                  </a:solidFill>
                                  <a:latin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(1−</m:t>
                              </m:r>
                              <m:r>
                                <m:rPr>
                                  <m:nor/>
                                </m:rPr>
                                <a:rPr lang="en-US" sz="2000" dirty="0">
                                  <a:solidFill>
                                    <a:schemeClr val="tx1"/>
                                  </a:solidFill>
                                  <a:latin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XA</m:t>
                              </m:r>
                              <m:r>
                                <m:rPr>
                                  <m:nor/>
                                </m:rPr>
                                <a:rPr lang="en-US" sz="2000" b="0" i="0" baseline="-25000" dirty="0" smtClean="0">
                                  <a:solidFill>
                                    <a:schemeClr val="tx1"/>
                                  </a:solidFill>
                                  <a:latin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2</m:t>
                              </m:r>
                              <m:r>
                                <m:rPr>
                                  <m:nor/>
                                </m:rPr>
                                <a:rPr lang="en-US" sz="2000" baseline="-25000" dirty="0">
                                  <a:solidFill>
                                    <a:schemeClr val="tx1"/>
                                  </a:solidFill>
                                  <a:latin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) </m:t>
                              </m:r>
                            </m:den>
                          </m:f>
                        </m:e>
                      </m:nary>
                      <m:r>
                        <a:rPr lang="en-US" sz="2000" b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US" sz="2000" b="0" i="0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</a:rPr>
                        <m:t>−0.8</m:t>
                      </m:r>
                      <m:r>
                        <m:rPr>
                          <m:sty m:val="p"/>
                        </m:rPr>
                        <a:rPr lang="en-US" sz="2000" b="0" i="0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</a:rPr>
                        <m:t>ln</m:t>
                      </m:r>
                      <m:d>
                        <m:dPr>
                          <m:ctrlPr>
                            <a:rPr lang="en-US" sz="200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sz="2000" b="0" i="0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1−</m:t>
                          </m:r>
                          <m:sSub>
                            <m:sSubPr>
                              <m:ctrlPr>
                                <a:rPr lang="en-US" sz="2000" i="1" smtClean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000" b="0" i="1" smtClean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  <m:t>𝑋</m:t>
                              </m:r>
                            </m:e>
                            <m:sub>
                              <m:r>
                                <a:rPr lang="en-US" sz="2000" b="0" i="1" smtClean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  <m:t>𝐴</m:t>
                              </m:r>
                              <m:r>
                                <a:rPr lang="en-US" sz="2000" b="0" i="1" smtClean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b>
                          </m:sSub>
                        </m:e>
                      </m:d>
                      <m:r>
                        <a:rPr lang="en-US" sz="2000" b="0" i="0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</a:rPr>
                        <m:t>=4</m:t>
                      </m:r>
                    </m:oMath>
                  </m:oMathPara>
                </a14:m>
                <a:endParaRPr lang="en-US" sz="2400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indent="0" algn="just">
                  <a:lnSpc>
                    <a:spcPct val="150000"/>
                  </a:lnSpc>
                  <a:buNone/>
                </a:pPr>
                <a:r>
                  <a:rPr lang="en-US" sz="2400" dirty="0">
                    <a:solidFill>
                      <a:srgbClr val="0070C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ln(1-X</a:t>
                </a:r>
                <a:r>
                  <a:rPr lang="en-US" sz="2400" baseline="-25000" dirty="0">
                    <a:solidFill>
                      <a:srgbClr val="0070C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A2</a:t>
                </a:r>
                <a:r>
                  <a:rPr lang="en-US" sz="2400" dirty="0">
                    <a:solidFill>
                      <a:srgbClr val="0070C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) = -4/0.8 = -5</a:t>
                </a:r>
              </a:p>
              <a:p>
                <a:pPr marL="0" indent="0" algn="just">
                  <a:lnSpc>
                    <a:spcPct val="150000"/>
                  </a:lnSpc>
                  <a:buNone/>
                </a:pPr>
                <a:r>
                  <a:rPr lang="en-US" sz="2400" dirty="0">
                    <a:solidFill>
                      <a:srgbClr val="0070C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X</a:t>
                </a:r>
                <a:r>
                  <a:rPr lang="en-US" sz="2400" baseline="-25000" dirty="0">
                    <a:solidFill>
                      <a:srgbClr val="0070C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A2</a:t>
                </a:r>
                <a:r>
                  <a:rPr lang="en-US" sz="2400" dirty="0">
                    <a:solidFill>
                      <a:srgbClr val="0070C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= 1-exp(-5) =0.99</a:t>
                </a:r>
              </a:p>
              <a:p>
                <a:pPr marL="0" indent="0" algn="just">
                  <a:lnSpc>
                    <a:spcPct val="150000"/>
                  </a:lnSpc>
                  <a:buNone/>
                </a:pPr>
                <a:endParaRPr lang="en-US" sz="24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3EF5C843-5A4C-D41F-4D8B-BD1E0D80AE68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228600" y="542052"/>
                <a:ext cx="11728174" cy="5584114"/>
              </a:xfrm>
              <a:blipFill>
                <a:blip r:embed="rId2"/>
                <a:stretch>
                  <a:fillRect l="-832" t="-655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BD19E7E-9E88-C380-C9C2-39FC9D9221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19B44EC-D1D5-489E-90E0-E768BB02DA9D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34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E0BB4A58-3424-74C2-263E-46F0355D2E5E}"/>
              </a:ext>
            </a:extLst>
          </p:cNvPr>
          <p:cNvCxnSpPr>
            <a:cxnSpLocks/>
          </p:cNvCxnSpPr>
          <p:nvPr/>
        </p:nvCxnSpPr>
        <p:spPr>
          <a:xfrm>
            <a:off x="-49696" y="543123"/>
            <a:ext cx="12284765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3AF1C6EE-63AA-AE5B-BDF3-1E73C349A131}"/>
              </a:ext>
            </a:extLst>
          </p:cNvPr>
          <p:cNvCxnSpPr>
            <a:cxnSpLocks/>
          </p:cNvCxnSpPr>
          <p:nvPr/>
        </p:nvCxnSpPr>
        <p:spPr>
          <a:xfrm>
            <a:off x="-49696" y="6126165"/>
            <a:ext cx="12192000" cy="1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49B0D54E-F6E3-6A65-0977-5CEBE99769DA}"/>
              </a:ext>
            </a:extLst>
          </p:cNvPr>
          <p:cNvSpPr txBox="1">
            <a:spLocks/>
          </p:cNvSpPr>
          <p:nvPr/>
        </p:nvSpPr>
        <p:spPr>
          <a:xfrm>
            <a:off x="1623392" y="6307886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fld id="{919B44EC-D1D5-489E-90E0-E768BB02DA9D}" type="slidenum">
              <a:rPr lang="en-US" b="1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pPr>
                <a:defRPr/>
              </a:pPr>
              <a:t>34</a:t>
            </a:fld>
            <a:endParaRPr lang="en-US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89834967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C0E784B-B117-8033-85CD-46EE087C4AC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AE58997-8642-AE95-A069-C6211B02090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0573" y="132476"/>
            <a:ext cx="10972800" cy="409575"/>
          </a:xfrm>
        </p:spPr>
        <p:txBody>
          <a:bodyPr>
            <a:noAutofit/>
          </a:bodyPr>
          <a:lstStyle/>
          <a:p>
            <a:pPr algn="l"/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Cont’d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5A972163-E5C3-BB20-05E5-0D87CE0C134E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228600" y="542052"/>
                <a:ext cx="11728174" cy="5584114"/>
              </a:xfrm>
            </p:spPr>
            <p:txBody>
              <a:bodyPr>
                <a:noAutofit/>
              </a:bodyPr>
              <a:lstStyle/>
              <a:p>
                <a:pPr marL="0" indent="0">
                  <a:lnSpc>
                    <a:spcPct val="150000"/>
                  </a:lnSpc>
                  <a:buNone/>
                </a:pP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The final conversion after mixing of streams from each reactor can be calculated as follows: </a:t>
                </a:r>
              </a:p>
              <a:p>
                <a:pPr marL="0" indent="0">
                  <a:lnSpc>
                    <a:spcPct val="150000"/>
                  </a:lnSpc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b="1" i="1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400" b="1" i="1">
                              <a:solidFill>
                                <a:srgbClr val="0070C0"/>
                              </a:solidFill>
                              <a:latin typeface="Cambria Math"/>
                            </a:rPr>
                            <m:t>𝑿</m:t>
                          </m:r>
                        </m:e>
                        <m:sub>
                          <m:r>
                            <a:rPr lang="en-US" sz="2400" b="1" i="1">
                              <a:solidFill>
                                <a:srgbClr val="0070C0"/>
                              </a:solidFill>
                              <a:latin typeface="Cambria Math"/>
                            </a:rPr>
                            <m:t>𝑨</m:t>
                          </m:r>
                        </m:sub>
                      </m:sSub>
                      <m:r>
                        <a:rPr lang="en-US" sz="2400" b="1" i="1">
                          <a:solidFill>
                            <a:srgbClr val="0070C0"/>
                          </a:solidFill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en-US" sz="2400" b="1" i="1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n-US" sz="2400" b="1" i="1">
                                  <a:solidFill>
                                    <a:srgbClr val="0070C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400" b="1" i="1">
                                  <a:solidFill>
                                    <a:srgbClr val="0070C0"/>
                                  </a:solidFill>
                                  <a:latin typeface="Cambria Math"/>
                                </a:rPr>
                                <m:t>𝝊</m:t>
                              </m:r>
                            </m:e>
                            <m:sub>
                              <m:r>
                                <a:rPr lang="en-US" sz="2400" b="1" i="1">
                                  <a:solidFill>
                                    <a:srgbClr val="0070C0"/>
                                  </a:solidFill>
                                  <a:latin typeface="Cambria Math"/>
                                </a:rPr>
                                <m:t>𝟎𝟏</m:t>
                              </m:r>
                            </m:sub>
                          </m:sSub>
                          <m:sSub>
                            <m:sSubPr>
                              <m:ctrlPr>
                                <a:rPr lang="en-US" sz="2400" b="1" i="1">
                                  <a:solidFill>
                                    <a:srgbClr val="0070C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400" b="1" i="1">
                                  <a:solidFill>
                                    <a:srgbClr val="0070C0"/>
                                  </a:solidFill>
                                  <a:latin typeface="Cambria Math"/>
                                </a:rPr>
                                <m:t>𝑿</m:t>
                              </m:r>
                            </m:e>
                            <m:sub>
                              <m:r>
                                <a:rPr lang="en-US" sz="2400" b="1" i="1">
                                  <a:solidFill>
                                    <a:srgbClr val="0070C0"/>
                                  </a:solidFill>
                                  <a:latin typeface="Cambria Math"/>
                                </a:rPr>
                                <m:t>𝑨</m:t>
                              </m:r>
                              <m:r>
                                <a:rPr lang="en-US" sz="2400" b="1" i="1">
                                  <a:solidFill>
                                    <a:srgbClr val="0070C0"/>
                                  </a:solidFill>
                                  <a:latin typeface="Cambria Math"/>
                                </a:rPr>
                                <m:t>𝟏</m:t>
                              </m:r>
                            </m:sub>
                          </m:sSub>
                          <m:r>
                            <a:rPr lang="en-US" sz="2400" b="1" i="1">
                              <a:solidFill>
                                <a:srgbClr val="0070C0"/>
                              </a:solidFill>
                              <a:latin typeface="Cambria Math"/>
                            </a:rPr>
                            <m:t>+</m:t>
                          </m:r>
                          <m:sSub>
                            <m:sSubPr>
                              <m:ctrlPr>
                                <a:rPr lang="en-US" sz="2400" b="1" i="1">
                                  <a:solidFill>
                                    <a:srgbClr val="0070C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400" b="1" i="1">
                                  <a:solidFill>
                                    <a:srgbClr val="0070C0"/>
                                  </a:solidFill>
                                  <a:latin typeface="Cambria Math"/>
                                </a:rPr>
                                <m:t>𝝊</m:t>
                              </m:r>
                            </m:e>
                            <m:sub>
                              <m:r>
                                <a:rPr lang="en-US" sz="2400" b="1" i="1">
                                  <a:solidFill>
                                    <a:srgbClr val="0070C0"/>
                                  </a:solidFill>
                                  <a:latin typeface="Cambria Math"/>
                                </a:rPr>
                                <m:t>𝟎𝟐</m:t>
                              </m:r>
                            </m:sub>
                          </m:sSub>
                          <m:sSub>
                            <m:sSubPr>
                              <m:ctrlPr>
                                <a:rPr lang="en-US" sz="2400" b="1" i="1">
                                  <a:solidFill>
                                    <a:srgbClr val="0070C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400" b="1" i="1">
                                  <a:solidFill>
                                    <a:srgbClr val="0070C0"/>
                                  </a:solidFill>
                                  <a:latin typeface="Cambria Math"/>
                                </a:rPr>
                                <m:t>𝑿</m:t>
                              </m:r>
                            </m:e>
                            <m:sub>
                              <m:r>
                                <a:rPr lang="en-US" sz="2400" b="1" i="1">
                                  <a:solidFill>
                                    <a:srgbClr val="0070C0"/>
                                  </a:solidFill>
                                  <a:latin typeface="Cambria Math"/>
                                </a:rPr>
                                <m:t>𝑨</m:t>
                              </m:r>
                              <m:r>
                                <a:rPr lang="en-US" sz="2400" b="1" i="1">
                                  <a:solidFill>
                                    <a:srgbClr val="0070C0"/>
                                  </a:solidFill>
                                  <a:latin typeface="Cambria Math"/>
                                </a:rPr>
                                <m:t>𝟐</m:t>
                              </m:r>
                            </m:sub>
                          </m:sSub>
                        </m:num>
                        <m:den>
                          <m:sSub>
                            <m:sSubPr>
                              <m:ctrlPr>
                                <a:rPr lang="en-US" sz="2400" b="1" i="1">
                                  <a:solidFill>
                                    <a:srgbClr val="0070C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400" b="1" i="1">
                                  <a:solidFill>
                                    <a:srgbClr val="0070C0"/>
                                  </a:solidFill>
                                  <a:latin typeface="Cambria Math"/>
                                </a:rPr>
                                <m:t>𝝊</m:t>
                              </m:r>
                            </m:e>
                            <m:sub>
                              <m:r>
                                <a:rPr lang="en-US" sz="2400" b="1" i="1">
                                  <a:solidFill>
                                    <a:srgbClr val="0070C0"/>
                                  </a:solidFill>
                                  <a:latin typeface="Cambria Math"/>
                                </a:rPr>
                                <m:t>𝟎𝟏</m:t>
                              </m:r>
                            </m:sub>
                          </m:sSub>
                          <m:r>
                            <a:rPr lang="en-US" sz="2400" b="1" i="1">
                              <a:solidFill>
                                <a:srgbClr val="0070C0"/>
                              </a:solidFill>
                              <a:latin typeface="Cambria Math"/>
                            </a:rPr>
                            <m:t>+</m:t>
                          </m:r>
                          <m:sSub>
                            <m:sSubPr>
                              <m:ctrlPr>
                                <a:rPr lang="en-US" sz="2400" b="1" i="1">
                                  <a:solidFill>
                                    <a:srgbClr val="0070C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400" b="1" i="1">
                                  <a:solidFill>
                                    <a:srgbClr val="0070C0"/>
                                  </a:solidFill>
                                  <a:latin typeface="Cambria Math"/>
                                </a:rPr>
                                <m:t>𝝊</m:t>
                              </m:r>
                            </m:e>
                            <m:sub>
                              <m:r>
                                <a:rPr lang="en-US" sz="2400" b="1" i="1">
                                  <a:solidFill>
                                    <a:srgbClr val="0070C0"/>
                                  </a:solidFill>
                                  <a:latin typeface="Cambria Math"/>
                                </a:rPr>
                                <m:t>𝟎𝟐</m:t>
                              </m:r>
                            </m:sub>
                          </m:sSub>
                        </m:den>
                      </m:f>
                      <m:r>
                        <a:rPr lang="en-US" sz="2400" b="1" i="1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</a:rPr>
                        <m:t>  =</m:t>
                      </m:r>
                      <m:f>
                        <m:fPr>
                          <m:ctrlPr>
                            <a:rPr lang="en-US" sz="2400" b="1" i="1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sz="2400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  <m:t>𝟎</m:t>
                          </m:r>
                          <m:r>
                            <a:rPr lang="en-US" sz="2400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  <m:t>.</m:t>
                          </m:r>
                          <m:r>
                            <a:rPr lang="en-US" sz="2400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  <m:t>𝟐</m:t>
                          </m:r>
                          <m:r>
                            <a:rPr lang="en-US" sz="2400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  <m:t> </m:t>
                          </m:r>
                          <m:sSub>
                            <m:sSubPr>
                              <m:ctrlPr>
                                <a:rPr lang="en-US" sz="2400" b="1" i="1">
                                  <a:solidFill>
                                    <a:srgbClr val="0070C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400" b="1" i="1">
                                  <a:solidFill>
                                    <a:srgbClr val="0070C0"/>
                                  </a:solidFill>
                                  <a:latin typeface="Cambria Math"/>
                                </a:rPr>
                                <m:t>𝝊</m:t>
                              </m:r>
                            </m:e>
                            <m:sub>
                              <m:r>
                                <a:rPr lang="en-US" sz="2400" b="1" i="1">
                                  <a:solidFill>
                                    <a:srgbClr val="0070C0"/>
                                  </a:solidFill>
                                  <a:latin typeface="Cambria Math"/>
                                </a:rPr>
                                <m:t>𝟎</m:t>
                              </m:r>
                            </m:sub>
                          </m:sSub>
                          <m:sSub>
                            <m:sSubPr>
                              <m:ctrlPr>
                                <a:rPr lang="en-US" sz="2400" b="1" i="1">
                                  <a:solidFill>
                                    <a:srgbClr val="0070C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400" b="1" i="1">
                                  <a:solidFill>
                                    <a:srgbClr val="0070C0"/>
                                  </a:solidFill>
                                  <a:latin typeface="Cambria Math"/>
                                </a:rPr>
                                <m:t>𝑿</m:t>
                              </m:r>
                            </m:e>
                            <m:sub>
                              <m:r>
                                <a:rPr lang="en-US" sz="2400" b="1" i="1">
                                  <a:solidFill>
                                    <a:srgbClr val="0070C0"/>
                                  </a:solidFill>
                                  <a:latin typeface="Cambria Math"/>
                                </a:rPr>
                                <m:t>𝑨</m:t>
                              </m:r>
                              <m:r>
                                <a:rPr lang="en-US" sz="2400" b="1" i="1">
                                  <a:solidFill>
                                    <a:srgbClr val="0070C0"/>
                                  </a:solidFill>
                                  <a:latin typeface="Cambria Math"/>
                                </a:rPr>
                                <m:t>𝟏</m:t>
                              </m:r>
                            </m:sub>
                          </m:sSub>
                          <m:r>
                            <a:rPr lang="en-US" sz="2400" b="1" i="1">
                              <a:solidFill>
                                <a:srgbClr val="0070C0"/>
                              </a:solidFill>
                              <a:latin typeface="Cambria Math"/>
                            </a:rPr>
                            <m:t>+</m:t>
                          </m:r>
                          <m:sSub>
                            <m:sSubPr>
                              <m:ctrlPr>
                                <a:rPr lang="en-US" sz="2400" b="1" i="1">
                                  <a:solidFill>
                                    <a:srgbClr val="0070C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400" b="1" i="1" smtClean="0">
                                  <a:solidFill>
                                    <a:srgbClr val="0070C0"/>
                                  </a:solidFill>
                                  <a:latin typeface="Cambria Math" panose="02040503050406030204" pitchFamily="18" charset="0"/>
                                </a:rPr>
                                <m:t>𝟎</m:t>
                              </m:r>
                              <m:r>
                                <a:rPr lang="en-US" sz="2400" b="1" i="1" smtClean="0">
                                  <a:solidFill>
                                    <a:srgbClr val="0070C0"/>
                                  </a:solidFill>
                                  <a:latin typeface="Cambria Math" panose="02040503050406030204" pitchFamily="18" charset="0"/>
                                </a:rPr>
                                <m:t>.</m:t>
                              </m:r>
                              <m:r>
                                <a:rPr lang="en-US" sz="2400" b="1" i="1" smtClean="0">
                                  <a:solidFill>
                                    <a:srgbClr val="0070C0"/>
                                  </a:solidFill>
                                  <a:latin typeface="Cambria Math" panose="02040503050406030204" pitchFamily="18" charset="0"/>
                                </a:rPr>
                                <m:t>𝟖</m:t>
                              </m:r>
                              <m:r>
                                <a:rPr lang="en-US" sz="2400" b="1" i="1">
                                  <a:solidFill>
                                    <a:srgbClr val="0070C0"/>
                                  </a:solidFill>
                                  <a:latin typeface="Cambria Math"/>
                                </a:rPr>
                                <m:t>𝝊</m:t>
                              </m:r>
                            </m:e>
                            <m:sub>
                              <m:r>
                                <a:rPr lang="en-US" sz="2400" b="1" i="1">
                                  <a:solidFill>
                                    <a:srgbClr val="0070C0"/>
                                  </a:solidFill>
                                  <a:latin typeface="Cambria Math"/>
                                </a:rPr>
                                <m:t>𝟎</m:t>
                              </m:r>
                            </m:sub>
                          </m:sSub>
                          <m:sSub>
                            <m:sSubPr>
                              <m:ctrlPr>
                                <a:rPr lang="en-US" sz="2400" b="1" i="1">
                                  <a:solidFill>
                                    <a:srgbClr val="0070C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400" b="1" i="1">
                                  <a:solidFill>
                                    <a:srgbClr val="0070C0"/>
                                  </a:solidFill>
                                  <a:latin typeface="Cambria Math"/>
                                </a:rPr>
                                <m:t>𝑿</m:t>
                              </m:r>
                            </m:e>
                            <m:sub>
                              <m:r>
                                <a:rPr lang="en-US" sz="2400" b="1" i="1">
                                  <a:solidFill>
                                    <a:srgbClr val="0070C0"/>
                                  </a:solidFill>
                                  <a:latin typeface="Cambria Math"/>
                                </a:rPr>
                                <m:t>𝑨</m:t>
                              </m:r>
                              <m:r>
                                <a:rPr lang="en-US" sz="2400" b="1" i="1">
                                  <a:solidFill>
                                    <a:srgbClr val="0070C0"/>
                                  </a:solidFill>
                                  <a:latin typeface="Cambria Math"/>
                                </a:rPr>
                                <m:t>𝟐</m:t>
                              </m:r>
                            </m:sub>
                          </m:sSub>
                        </m:num>
                        <m:den>
                          <m:sSub>
                            <m:sSubPr>
                              <m:ctrlPr>
                                <a:rPr lang="en-US" sz="2400" b="1" i="1">
                                  <a:solidFill>
                                    <a:srgbClr val="0070C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400" b="1" i="1">
                                  <a:solidFill>
                                    <a:srgbClr val="0070C0"/>
                                  </a:solidFill>
                                  <a:latin typeface="Cambria Math"/>
                                </a:rPr>
                                <m:t>𝝊</m:t>
                              </m:r>
                            </m:e>
                            <m:sub>
                              <m:r>
                                <a:rPr lang="en-US" sz="2400" b="1" i="1">
                                  <a:solidFill>
                                    <a:srgbClr val="0070C0"/>
                                  </a:solidFill>
                                  <a:latin typeface="Cambria Math"/>
                                </a:rPr>
                                <m:t>𝟎</m:t>
                              </m:r>
                            </m:sub>
                          </m:sSub>
                        </m:den>
                      </m:f>
                    </m:oMath>
                  </m:oMathPara>
                </a14:m>
                <a:endParaRPr lang="en-US" sz="2400" dirty="0">
                  <a:latin typeface="Times New Roman" panose="02020603050405020304" pitchFamily="18" charset="0"/>
                  <a:ea typeface="Tahoma" pitchFamily="34" charset="0"/>
                  <a:cs typeface="Times New Roman" panose="02020603050405020304" pitchFamily="18" charset="0"/>
                </a:endParaRPr>
              </a:p>
              <a:p>
                <a:pPr marL="0" indent="0">
                  <a:lnSpc>
                    <a:spcPct val="150000"/>
                  </a:lnSpc>
                  <a:buNone/>
                </a:pPr>
                <a:r>
                  <a:rPr lang="en-US" sz="2400" dirty="0">
                    <a:latin typeface="Times New Roman" panose="02020603050405020304" pitchFamily="18" charset="0"/>
                    <a:ea typeface="Tahoma" pitchFamily="34" charset="0"/>
                    <a:cs typeface="Times New Roman" panose="02020603050405020304" pitchFamily="18" charset="0"/>
                  </a:rPr>
                  <a:t>X</a:t>
                </a:r>
                <a:r>
                  <a:rPr lang="en-US" sz="2400" baseline="-25000" dirty="0">
                    <a:latin typeface="Times New Roman" panose="02020603050405020304" pitchFamily="18" charset="0"/>
                    <a:ea typeface="Tahoma" pitchFamily="34" charset="0"/>
                    <a:cs typeface="Times New Roman" panose="02020603050405020304" pitchFamily="18" charset="0"/>
                  </a:rPr>
                  <a:t>A1</a:t>
                </a:r>
                <a:r>
                  <a:rPr lang="en-US" sz="2400" dirty="0">
                    <a:latin typeface="Times New Roman" panose="02020603050405020304" pitchFamily="18" charset="0"/>
                    <a:ea typeface="Tahoma" pitchFamily="34" charset="0"/>
                    <a:cs typeface="Times New Roman" panose="02020603050405020304" pitchFamily="18" charset="0"/>
                  </a:rPr>
                  <a:t>=X</a:t>
                </a:r>
                <a:r>
                  <a:rPr lang="en-US" sz="2400" baseline="-25000" dirty="0">
                    <a:latin typeface="Times New Roman" panose="02020603050405020304" pitchFamily="18" charset="0"/>
                    <a:ea typeface="Tahoma" pitchFamily="34" charset="0"/>
                    <a:cs typeface="Times New Roman" panose="02020603050405020304" pitchFamily="18" charset="0"/>
                  </a:rPr>
                  <a:t>A2</a:t>
                </a:r>
                <a:r>
                  <a:rPr lang="en-US" sz="2400" dirty="0">
                    <a:latin typeface="Times New Roman" panose="02020603050405020304" pitchFamily="18" charset="0"/>
                    <a:ea typeface="Tahoma" pitchFamily="34" charset="0"/>
                    <a:cs typeface="Times New Roman" panose="02020603050405020304" pitchFamily="18" charset="0"/>
                  </a:rPr>
                  <a:t>= 0.99</a:t>
                </a:r>
              </a:p>
              <a:p>
                <a:pPr marL="0" indent="0">
                  <a:lnSpc>
                    <a:spcPct val="150000"/>
                  </a:lnSpc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b="1" i="1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400" b="1" i="1">
                              <a:solidFill>
                                <a:srgbClr val="0070C0"/>
                              </a:solidFill>
                              <a:latin typeface="Cambria Math"/>
                            </a:rPr>
                            <m:t>𝑿</m:t>
                          </m:r>
                        </m:e>
                        <m:sub>
                          <m:r>
                            <a:rPr lang="en-US" sz="2400" b="1" i="1">
                              <a:solidFill>
                                <a:srgbClr val="0070C0"/>
                              </a:solidFill>
                              <a:latin typeface="Cambria Math"/>
                            </a:rPr>
                            <m:t>𝑨</m:t>
                          </m:r>
                        </m:sub>
                      </m:sSub>
                      <m:r>
                        <a:rPr lang="en-US" sz="240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US" sz="2400" b="1" i="1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</a:rPr>
                        <m:t>𝟎</m:t>
                      </m:r>
                      <m:r>
                        <a:rPr lang="en-US" sz="2400" b="1" i="1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</a:rPr>
                        <m:t>.</m:t>
                      </m:r>
                      <m:r>
                        <a:rPr lang="en-US" sz="2400" b="1" i="1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</a:rPr>
                        <m:t>𝟐</m:t>
                      </m:r>
                      <m:r>
                        <a:rPr lang="en-US" sz="2400" b="1" i="1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</a:rPr>
                        <m:t> </m:t>
                      </m:r>
                      <m:sSub>
                        <m:sSubPr>
                          <m:ctrlPr>
                            <a:rPr lang="en-US" sz="2400" b="1" i="1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400" b="1" i="1">
                              <a:solidFill>
                                <a:srgbClr val="0070C0"/>
                              </a:solidFill>
                              <a:latin typeface="Cambria Math"/>
                            </a:rPr>
                            <m:t>𝝊</m:t>
                          </m:r>
                        </m:e>
                        <m:sub>
                          <m:r>
                            <a:rPr lang="en-US" sz="2400" b="1" i="1">
                              <a:solidFill>
                                <a:srgbClr val="0070C0"/>
                              </a:solidFill>
                              <a:latin typeface="Cambria Math"/>
                            </a:rPr>
                            <m:t>𝟎</m:t>
                          </m:r>
                        </m:sub>
                      </m:sSub>
                      <m:sSub>
                        <m:sSubPr>
                          <m:ctrlPr>
                            <a:rPr lang="en-US" sz="2400" b="1" i="1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400" b="1" i="1">
                              <a:solidFill>
                                <a:srgbClr val="0070C0"/>
                              </a:solidFill>
                              <a:latin typeface="Cambria Math"/>
                            </a:rPr>
                            <m:t>𝑿</m:t>
                          </m:r>
                        </m:e>
                        <m:sub>
                          <m:r>
                            <a:rPr lang="en-US" sz="2400" b="1" i="1">
                              <a:solidFill>
                                <a:srgbClr val="0070C0"/>
                              </a:solidFill>
                              <a:latin typeface="Cambria Math"/>
                            </a:rPr>
                            <m:t>𝑨</m:t>
                          </m:r>
                          <m:r>
                            <a:rPr lang="en-US" sz="2400" b="1" i="1">
                              <a:solidFill>
                                <a:srgbClr val="0070C0"/>
                              </a:solidFill>
                              <a:latin typeface="Cambria Math"/>
                            </a:rPr>
                            <m:t>𝟏</m:t>
                          </m:r>
                        </m:sub>
                      </m:sSub>
                      <m:r>
                        <a:rPr lang="en-US" sz="2400" b="1" i="1">
                          <a:solidFill>
                            <a:srgbClr val="0070C0"/>
                          </a:solidFill>
                          <a:latin typeface="Cambria Math"/>
                        </a:rPr>
                        <m:t>+</m:t>
                      </m:r>
                      <m:sSub>
                        <m:sSubPr>
                          <m:ctrlPr>
                            <a:rPr lang="en-US" sz="2400" b="1" i="1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400" b="1" i="1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  <m:t>𝟎</m:t>
                          </m:r>
                          <m:r>
                            <a:rPr lang="en-US" sz="2400" b="1" i="1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  <m:t>.</m:t>
                          </m:r>
                          <m:r>
                            <a:rPr lang="en-US" sz="2400" b="1" i="1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  <m:t>𝟖</m:t>
                          </m:r>
                          <m:r>
                            <a:rPr lang="en-US" sz="2400" b="1" i="1">
                              <a:solidFill>
                                <a:srgbClr val="0070C0"/>
                              </a:solidFill>
                              <a:latin typeface="Cambria Math"/>
                            </a:rPr>
                            <m:t>𝝊</m:t>
                          </m:r>
                        </m:e>
                        <m:sub>
                          <m:r>
                            <a:rPr lang="en-US" sz="2400" b="1" i="1">
                              <a:solidFill>
                                <a:srgbClr val="0070C0"/>
                              </a:solidFill>
                              <a:latin typeface="Cambria Math"/>
                            </a:rPr>
                            <m:t>𝟎</m:t>
                          </m:r>
                        </m:sub>
                      </m:sSub>
                      <m:sSub>
                        <m:sSubPr>
                          <m:ctrlPr>
                            <a:rPr lang="en-US" sz="2400" b="1" i="1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400" b="1" i="1">
                              <a:solidFill>
                                <a:srgbClr val="0070C0"/>
                              </a:solidFill>
                              <a:latin typeface="Cambria Math"/>
                            </a:rPr>
                            <m:t>𝑿</m:t>
                          </m:r>
                        </m:e>
                        <m:sub>
                          <m:r>
                            <a:rPr lang="en-US" sz="2400" b="1" i="1">
                              <a:solidFill>
                                <a:srgbClr val="0070C0"/>
                              </a:solidFill>
                              <a:latin typeface="Cambria Math"/>
                            </a:rPr>
                            <m:t>𝑨</m:t>
                          </m:r>
                          <m:r>
                            <a:rPr lang="en-US" sz="2400" b="1" i="1">
                              <a:solidFill>
                                <a:srgbClr val="0070C0"/>
                              </a:solidFill>
                              <a:latin typeface="Cambria Math"/>
                            </a:rPr>
                            <m:t>𝟐</m:t>
                          </m:r>
                        </m:sub>
                      </m:sSub>
                      <m:r>
                        <a:rPr lang="en-US" sz="240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</a:rPr>
                        <m:t>=0.2∗0.99+0.8∗0.99=0.99</m:t>
                      </m:r>
                    </m:oMath>
                  </m:oMathPara>
                </a14:m>
                <a:endParaRPr lang="en-US" sz="2400" dirty="0">
                  <a:latin typeface="Times New Roman" panose="02020603050405020304" pitchFamily="18" charset="0"/>
                  <a:ea typeface="Tahoma" pitchFamily="34" charset="0"/>
                  <a:cs typeface="Times New Roman" panose="02020603050405020304" pitchFamily="18" charset="0"/>
                </a:endParaRPr>
              </a:p>
              <a:p>
                <a:pPr marL="0" indent="0" algn="just">
                  <a:lnSpc>
                    <a:spcPct val="150000"/>
                  </a:lnSpc>
                  <a:buNone/>
                </a:pPr>
                <a:r>
                  <a:rPr lang="en-US" sz="2400" dirty="0">
                    <a:latin typeface="Times New Roman" panose="02020603050405020304" pitchFamily="18" charset="0"/>
                    <a:ea typeface="Tahoma" pitchFamily="34" charset="0"/>
                    <a:cs typeface="Times New Roman" panose="02020603050405020304" pitchFamily="18" charset="0"/>
                  </a:rPr>
                  <a:t>The results confirm that the overall conversion is equal to the individual reactor conversion since the  feed  is divided proportional to the size of the reactors.</a:t>
                </a:r>
              </a:p>
              <a:p>
                <a:pPr marL="0" indent="0" algn="just">
                  <a:buNone/>
                </a:pPr>
                <a:endParaRPr lang="en-US" sz="2000" b="1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indent="0" algn="just">
                  <a:buNone/>
                </a:pPr>
                <a:endParaRPr lang="en-US" sz="2000" b="1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indent="0" algn="just">
                  <a:lnSpc>
                    <a:spcPct val="150000"/>
                  </a:lnSpc>
                  <a:buNone/>
                </a:pPr>
                <a:endParaRPr lang="en-US" sz="24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5A972163-E5C3-BB20-05E5-0D87CE0C134E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228600" y="542052"/>
                <a:ext cx="11728174" cy="5584114"/>
              </a:xfrm>
              <a:blipFill>
                <a:blip r:embed="rId2"/>
                <a:stretch>
                  <a:fillRect l="-832" r="-832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10B8D78-3C2B-B31E-9DC7-297E49B97DD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19B44EC-D1D5-489E-90E0-E768BB02DA9D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35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DB7D3DC8-8DE0-9478-6C80-7853E32CFA92}"/>
              </a:ext>
            </a:extLst>
          </p:cNvPr>
          <p:cNvCxnSpPr>
            <a:cxnSpLocks/>
          </p:cNvCxnSpPr>
          <p:nvPr/>
        </p:nvCxnSpPr>
        <p:spPr>
          <a:xfrm>
            <a:off x="-49696" y="543123"/>
            <a:ext cx="12284765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46797086-9DA0-77A9-87E5-4ADA442479E8}"/>
              </a:ext>
            </a:extLst>
          </p:cNvPr>
          <p:cNvCxnSpPr>
            <a:cxnSpLocks/>
          </p:cNvCxnSpPr>
          <p:nvPr/>
        </p:nvCxnSpPr>
        <p:spPr>
          <a:xfrm>
            <a:off x="-49696" y="6126165"/>
            <a:ext cx="12192000" cy="1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5F57E001-56A7-7A30-E1E4-149871B5954C}"/>
              </a:ext>
            </a:extLst>
          </p:cNvPr>
          <p:cNvSpPr txBox="1">
            <a:spLocks/>
          </p:cNvSpPr>
          <p:nvPr/>
        </p:nvSpPr>
        <p:spPr>
          <a:xfrm>
            <a:off x="1623392" y="6307886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fld id="{919B44EC-D1D5-489E-90E0-E768BB02DA9D}" type="slidenum">
              <a:rPr lang="en-US" b="1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pPr>
                <a:defRPr/>
              </a:pPr>
              <a:t>35</a:t>
            </a:fld>
            <a:endParaRPr lang="en-US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91441383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8867BCE-5D44-7981-14A9-E4C72F3494A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4936E4-E435-B85E-3FC0-EBA36FE2FD5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0573" y="132476"/>
            <a:ext cx="10972800" cy="409575"/>
          </a:xfrm>
        </p:spPr>
        <p:txBody>
          <a:bodyPr>
            <a:noAutofit/>
          </a:bodyPr>
          <a:lstStyle/>
          <a:p>
            <a:pPr algn="l"/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9.4. Design of Recycle Reactor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2197B42-3D8C-EEFC-4C9C-84B26C7C54F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28600" y="542052"/>
            <a:ext cx="11728174" cy="5584114"/>
          </a:xfrm>
        </p:spPr>
        <p:txBody>
          <a:bodyPr>
            <a:noAutofit/>
          </a:bodyPr>
          <a:lstStyle/>
          <a:p>
            <a:pPr marL="82296" indent="0" algn="just">
              <a:lnSpc>
                <a:spcPct val="150000"/>
              </a:lnSpc>
              <a:buNone/>
            </a:pPr>
            <a:r>
              <a:rPr lang="en-US" sz="2000" b="1" dirty="0">
                <a:latin typeface="Times New Roman" panose="02020603050405020304" pitchFamily="18" charset="0"/>
                <a:ea typeface="Segoe UI Emoji" panose="020B0502040204020203" pitchFamily="34" charset="0"/>
                <a:cs typeface="Times New Roman" panose="02020603050405020304" pitchFamily="18" charset="0"/>
              </a:rPr>
              <a:t>Recycle Reactor: </a:t>
            </a:r>
            <a:r>
              <a:rPr lang="en-US" sz="2000" dirty="0">
                <a:latin typeface="Times New Roman" panose="02020603050405020304" pitchFamily="18" charset="0"/>
                <a:ea typeface="Segoe UI Emoji" panose="020B0502040204020203" pitchFamily="34" charset="0"/>
                <a:cs typeface="Times New Roman" panose="02020603050405020304" pitchFamily="18" charset="0"/>
              </a:rPr>
              <a:t>It  is a type of PFR operation to recirculate unconverted reactants by d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ividing a portion of product stream from a PFR and returning (recycling with recycle ratio) it to the entrance of the reactor.</a:t>
            </a:r>
          </a:p>
          <a:p>
            <a:pPr marL="82296" indent="0" algn="just">
              <a:lnSpc>
                <a:spcPct val="150000"/>
              </a:lnSpc>
              <a:buNone/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Recycle reactor is depicted in 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Figure 9.14 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(Levenspiel, 2011, pg.136 ).</a:t>
            </a:r>
          </a:p>
          <a:p>
            <a:pPr marL="82296" indent="0" algn="just">
              <a:lnSpc>
                <a:spcPct val="150000"/>
              </a:lnSpc>
              <a:buNone/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design of recycle reactor is preferred to</a:t>
            </a:r>
            <a:r>
              <a:rPr lang="en-US" sz="2400" dirty="0">
                <a:latin typeface="Times New Roman" panose="02020603050405020304" pitchFamily="18" charset="0"/>
                <a:ea typeface="Tahoma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>
                <a:latin typeface="Times New Roman" panose="02020603050405020304" pitchFamily="18" charset="0"/>
                <a:ea typeface="Tahoma" pitchFamily="34" charset="0"/>
                <a:cs typeface="Times New Roman" panose="02020603050405020304" pitchFamily="18" charset="0"/>
              </a:rPr>
              <a:t>re-use the catalyst and yeast/ enzyme  for catalytic and biochemical reactions, use  of excess reactants for some reactions, recirculate unconverted reactants, and  promote selectivity and yield.</a:t>
            </a:r>
          </a:p>
          <a:p>
            <a:pPr marL="0" indent="0" algn="just">
              <a:lnSpc>
                <a:spcPct val="150000"/>
              </a:lnSpc>
              <a:buNone/>
            </a:pP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B659B00-E1CF-6BF4-76F9-09B7637F1D8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19B44EC-D1D5-489E-90E0-E768BB02DA9D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36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5B8C1FF5-174E-4D02-F532-324BE8DD45C1}"/>
              </a:ext>
            </a:extLst>
          </p:cNvPr>
          <p:cNvCxnSpPr>
            <a:cxnSpLocks/>
          </p:cNvCxnSpPr>
          <p:nvPr/>
        </p:nvCxnSpPr>
        <p:spPr>
          <a:xfrm>
            <a:off x="-49696" y="543123"/>
            <a:ext cx="12284765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281CEB87-B54F-C2AE-03D1-7C26F0370D1D}"/>
              </a:ext>
            </a:extLst>
          </p:cNvPr>
          <p:cNvCxnSpPr>
            <a:cxnSpLocks/>
          </p:cNvCxnSpPr>
          <p:nvPr/>
        </p:nvCxnSpPr>
        <p:spPr>
          <a:xfrm>
            <a:off x="-49696" y="6356350"/>
            <a:ext cx="12192000" cy="1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A9095BE1-7820-A413-5BBD-4C9D5377495F}"/>
              </a:ext>
            </a:extLst>
          </p:cNvPr>
          <p:cNvSpPr txBox="1">
            <a:spLocks/>
          </p:cNvSpPr>
          <p:nvPr/>
        </p:nvSpPr>
        <p:spPr>
          <a:xfrm>
            <a:off x="1623392" y="6307886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fld id="{919B44EC-D1D5-489E-90E0-E768BB02DA9D}" type="slidenum">
              <a:rPr lang="en-US" b="1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pPr>
                <a:defRPr/>
              </a:pPr>
              <a:t>36</a:t>
            </a:fld>
            <a:endParaRPr lang="en-US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F93C29E4-1296-94BE-B975-49E178BB1BD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7322" y="3613602"/>
            <a:ext cx="6718298" cy="2103120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D19A80D4-897D-2AAA-9A84-E37B78538797}"/>
              </a:ext>
            </a:extLst>
          </p:cNvPr>
          <p:cNvSpPr txBox="1"/>
          <p:nvPr/>
        </p:nvSpPr>
        <p:spPr>
          <a:xfrm>
            <a:off x="615917" y="5836481"/>
            <a:ext cx="628214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Figure 9.14.  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Recycle reactor </a:t>
            </a:r>
            <a:endParaRPr lang="en-US" sz="20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58058045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5C2326D-4A3A-9211-810C-4A458EF9AC2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C7A2BD1-039F-075E-CA96-B7EFB22EFE6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0573" y="132476"/>
            <a:ext cx="10972800" cy="409575"/>
          </a:xfrm>
        </p:spPr>
        <p:txBody>
          <a:bodyPr>
            <a:noAutofit/>
          </a:bodyPr>
          <a:lstStyle/>
          <a:p>
            <a:pPr algn="l"/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Cont’d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A12262CD-96AA-DAFD-3180-BB5DBAAB64E9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228600" y="542052"/>
                <a:ext cx="11728174" cy="5584114"/>
              </a:xfrm>
            </p:spPr>
            <p:txBody>
              <a:bodyPr>
                <a:noAutofit/>
              </a:bodyPr>
              <a:lstStyle/>
              <a:p>
                <a:pPr marL="0" indent="0">
                  <a:buNone/>
                </a:pPr>
                <a:r>
                  <a:rPr lang="en-US" sz="2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The </a:t>
                </a:r>
                <a:r>
                  <a:rPr lang="en-US" sz="2000" dirty="0">
                    <a:solidFill>
                      <a:srgbClr val="C0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recycle ratio </a:t>
                </a:r>
                <a:r>
                  <a:rPr lang="en-US" sz="2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R be defined as:</a:t>
                </a:r>
              </a:p>
              <a:p>
                <a:pPr marL="82296" indent="0">
                  <a:buNone/>
                </a:pPr>
                <a:r>
                  <a:rPr lang="en-US" sz="2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</a:t>
                </a:r>
                <a:r>
                  <a:rPr lang="en-US" sz="2000" dirty="0">
                    <a:latin typeface="Times New Roman" panose="02020603050405020304" pitchFamily="18" charset="0"/>
                    <a:ea typeface="Tahoma" pitchFamily="34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2000" b="1" i="1" dirty="0" smtClean="0">
                        <a:solidFill>
                          <a:srgbClr val="0070C0"/>
                        </a:solidFill>
                        <a:latin typeface="Cambria Math"/>
                      </a:rPr>
                      <m:t>𝑹</m:t>
                    </m:r>
                    <m:r>
                      <a:rPr lang="en-US" sz="2000" b="1" i="1" dirty="0">
                        <a:solidFill>
                          <a:srgbClr val="0070C0"/>
                        </a:solidFill>
                        <a:latin typeface="Cambria Math"/>
                      </a:rPr>
                      <m:t>=</m:t>
                    </m:r>
                    <m:f>
                      <m:fPr>
                        <m:ctrlPr>
                          <a:rPr lang="en-US" sz="2000" b="1" i="1" dirty="0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US" sz="2000" b="1" dirty="0">
                            <a:solidFill>
                              <a:srgbClr val="0070C0"/>
                            </a:solidFill>
                            <a:latin typeface="Times New Roman" panose="02020603050405020304" pitchFamily="18" charset="0"/>
                            <a:cs typeface="Times New Roman" panose="02020603050405020304" pitchFamily="18" charset="0"/>
                          </a:rPr>
                          <m:t>Volume</m:t>
                        </m:r>
                        <m:r>
                          <m:rPr>
                            <m:nor/>
                          </m:rPr>
                          <a:rPr lang="en-US" sz="2000" b="1" dirty="0">
                            <a:solidFill>
                              <a:srgbClr val="0070C0"/>
                            </a:solidFill>
                            <a:latin typeface="Times New Roman" panose="02020603050405020304" pitchFamily="18" charset="0"/>
                            <a:cs typeface="Times New Roman" panose="02020603050405020304" pitchFamily="18" charset="0"/>
                          </a:rPr>
                          <m:t> </m:t>
                        </m:r>
                        <m:r>
                          <m:rPr>
                            <m:nor/>
                          </m:rPr>
                          <a:rPr lang="en-US" sz="2000" b="1" dirty="0">
                            <a:solidFill>
                              <a:srgbClr val="0070C0"/>
                            </a:solidFill>
                            <a:latin typeface="Times New Roman" panose="02020603050405020304" pitchFamily="18" charset="0"/>
                            <a:cs typeface="Times New Roman" panose="02020603050405020304" pitchFamily="18" charset="0"/>
                          </a:rPr>
                          <m:t>of</m:t>
                        </m:r>
                        <m:r>
                          <m:rPr>
                            <m:nor/>
                          </m:rPr>
                          <a:rPr lang="en-US" sz="2000" b="1" dirty="0">
                            <a:solidFill>
                              <a:srgbClr val="0070C0"/>
                            </a:solidFill>
                            <a:latin typeface="Times New Roman" panose="02020603050405020304" pitchFamily="18" charset="0"/>
                            <a:cs typeface="Times New Roman" panose="02020603050405020304" pitchFamily="18" charset="0"/>
                          </a:rPr>
                          <m:t> </m:t>
                        </m:r>
                        <m:r>
                          <m:rPr>
                            <m:nor/>
                          </m:rPr>
                          <a:rPr lang="en-US" sz="2000" b="1" dirty="0">
                            <a:solidFill>
                              <a:srgbClr val="0070C0"/>
                            </a:solidFill>
                            <a:latin typeface="Times New Roman" panose="02020603050405020304" pitchFamily="18" charset="0"/>
                            <a:cs typeface="Times New Roman" panose="02020603050405020304" pitchFamily="18" charset="0"/>
                          </a:rPr>
                          <m:t>fluid</m:t>
                        </m:r>
                        <m:r>
                          <m:rPr>
                            <m:nor/>
                          </m:rPr>
                          <a:rPr lang="en-US" sz="2000" b="1" dirty="0">
                            <a:solidFill>
                              <a:srgbClr val="0070C0"/>
                            </a:solidFill>
                            <a:latin typeface="Times New Roman" panose="02020603050405020304" pitchFamily="18" charset="0"/>
                            <a:cs typeface="Times New Roman" panose="02020603050405020304" pitchFamily="18" charset="0"/>
                          </a:rPr>
                          <m:t> </m:t>
                        </m:r>
                        <m:r>
                          <m:rPr>
                            <m:nor/>
                          </m:rPr>
                          <a:rPr lang="en-US" sz="2000" b="1" dirty="0">
                            <a:solidFill>
                              <a:srgbClr val="0070C0"/>
                            </a:solidFill>
                            <a:latin typeface="Times New Roman" panose="02020603050405020304" pitchFamily="18" charset="0"/>
                            <a:cs typeface="Times New Roman" panose="02020603050405020304" pitchFamily="18" charset="0"/>
                          </a:rPr>
                          <m:t>returned</m:t>
                        </m:r>
                        <m:r>
                          <m:rPr>
                            <m:nor/>
                          </m:rPr>
                          <a:rPr lang="en-US" sz="2000" b="1" dirty="0">
                            <a:solidFill>
                              <a:srgbClr val="0070C0"/>
                            </a:solidFill>
                            <a:latin typeface="Times New Roman" panose="02020603050405020304" pitchFamily="18" charset="0"/>
                            <a:cs typeface="Times New Roman" panose="02020603050405020304" pitchFamily="18" charset="0"/>
                          </a:rPr>
                          <m:t> </m:t>
                        </m:r>
                        <m:r>
                          <m:rPr>
                            <m:nor/>
                          </m:rPr>
                          <a:rPr lang="en-US" sz="2000" b="1" dirty="0">
                            <a:solidFill>
                              <a:srgbClr val="0070C0"/>
                            </a:solidFill>
                            <a:latin typeface="Times New Roman" panose="02020603050405020304" pitchFamily="18" charset="0"/>
                            <a:cs typeface="Times New Roman" panose="02020603050405020304" pitchFamily="18" charset="0"/>
                          </a:rPr>
                          <m:t>to</m:t>
                        </m:r>
                        <m:r>
                          <m:rPr>
                            <m:nor/>
                          </m:rPr>
                          <a:rPr lang="en-US" sz="2000" b="1" dirty="0">
                            <a:solidFill>
                              <a:srgbClr val="0070C0"/>
                            </a:solidFill>
                            <a:latin typeface="Times New Roman" panose="02020603050405020304" pitchFamily="18" charset="0"/>
                            <a:cs typeface="Times New Roman" panose="02020603050405020304" pitchFamily="18" charset="0"/>
                          </a:rPr>
                          <m:t> </m:t>
                        </m:r>
                        <m:r>
                          <m:rPr>
                            <m:nor/>
                          </m:rPr>
                          <a:rPr lang="en-US" sz="2000" b="1" dirty="0">
                            <a:solidFill>
                              <a:srgbClr val="0070C0"/>
                            </a:solidFill>
                            <a:latin typeface="Times New Roman" panose="02020603050405020304" pitchFamily="18" charset="0"/>
                            <a:cs typeface="Times New Roman" panose="02020603050405020304" pitchFamily="18" charset="0"/>
                          </a:rPr>
                          <m:t>the</m:t>
                        </m:r>
                        <m:r>
                          <m:rPr>
                            <m:nor/>
                          </m:rPr>
                          <a:rPr lang="en-US" sz="2000" b="1" dirty="0">
                            <a:solidFill>
                              <a:srgbClr val="0070C0"/>
                            </a:solidFill>
                            <a:latin typeface="Times New Roman" panose="02020603050405020304" pitchFamily="18" charset="0"/>
                            <a:cs typeface="Times New Roman" panose="02020603050405020304" pitchFamily="18" charset="0"/>
                          </a:rPr>
                          <m:t> </m:t>
                        </m:r>
                        <m:r>
                          <m:rPr>
                            <m:nor/>
                          </m:rPr>
                          <a:rPr lang="en-US" sz="2000" b="1" dirty="0">
                            <a:solidFill>
                              <a:srgbClr val="0070C0"/>
                            </a:solidFill>
                            <a:latin typeface="Times New Roman" panose="02020603050405020304" pitchFamily="18" charset="0"/>
                            <a:cs typeface="Times New Roman" panose="02020603050405020304" pitchFamily="18" charset="0"/>
                          </a:rPr>
                          <m:t>reactor</m:t>
                        </m:r>
                        <m:r>
                          <m:rPr>
                            <m:nor/>
                          </m:rPr>
                          <a:rPr lang="en-US" sz="2000" b="1" dirty="0">
                            <a:solidFill>
                              <a:srgbClr val="0070C0"/>
                            </a:solidFill>
                            <a:latin typeface="Times New Roman" panose="02020603050405020304" pitchFamily="18" charset="0"/>
                            <a:cs typeface="Times New Roman" panose="02020603050405020304" pitchFamily="18" charset="0"/>
                          </a:rPr>
                          <m:t> </m:t>
                        </m:r>
                        <m:r>
                          <m:rPr>
                            <m:nor/>
                          </m:rPr>
                          <a:rPr lang="en-US" sz="2000" b="1" dirty="0">
                            <a:solidFill>
                              <a:srgbClr val="0070C0"/>
                            </a:solidFill>
                            <a:latin typeface="Times New Roman" panose="02020603050405020304" pitchFamily="18" charset="0"/>
                            <a:cs typeface="Times New Roman" panose="02020603050405020304" pitchFamily="18" charset="0"/>
                          </a:rPr>
                          <m:t>entrance</m:t>
                        </m:r>
                      </m:num>
                      <m:den>
                        <m:r>
                          <m:rPr>
                            <m:nor/>
                          </m:rPr>
                          <a:rPr lang="en-US" sz="2000" b="1" dirty="0">
                            <a:solidFill>
                              <a:srgbClr val="0070C0"/>
                            </a:solidFill>
                            <a:latin typeface="Times New Roman" panose="02020603050405020304" pitchFamily="18" charset="0"/>
                            <a:cs typeface="Times New Roman" panose="02020603050405020304" pitchFamily="18" charset="0"/>
                          </a:rPr>
                          <m:t>Volume</m:t>
                        </m:r>
                        <m:r>
                          <m:rPr>
                            <m:nor/>
                          </m:rPr>
                          <a:rPr lang="en-US" sz="2000" b="1" dirty="0">
                            <a:solidFill>
                              <a:srgbClr val="0070C0"/>
                            </a:solidFill>
                            <a:latin typeface="Times New Roman" panose="02020603050405020304" pitchFamily="18" charset="0"/>
                            <a:cs typeface="Times New Roman" panose="02020603050405020304" pitchFamily="18" charset="0"/>
                          </a:rPr>
                          <m:t> </m:t>
                        </m:r>
                        <m:r>
                          <m:rPr>
                            <m:nor/>
                          </m:rPr>
                          <a:rPr lang="en-US" sz="2000" b="1" dirty="0">
                            <a:solidFill>
                              <a:srgbClr val="0070C0"/>
                            </a:solidFill>
                            <a:latin typeface="Times New Roman" panose="02020603050405020304" pitchFamily="18" charset="0"/>
                            <a:cs typeface="Times New Roman" panose="02020603050405020304" pitchFamily="18" charset="0"/>
                          </a:rPr>
                          <m:t>leaving</m:t>
                        </m:r>
                        <m:r>
                          <m:rPr>
                            <m:nor/>
                          </m:rPr>
                          <a:rPr lang="en-US" sz="2000" b="1" dirty="0">
                            <a:solidFill>
                              <a:srgbClr val="0070C0"/>
                            </a:solidFill>
                            <a:latin typeface="Times New Roman" panose="02020603050405020304" pitchFamily="18" charset="0"/>
                            <a:cs typeface="Times New Roman" panose="02020603050405020304" pitchFamily="18" charset="0"/>
                          </a:rPr>
                          <m:t> </m:t>
                        </m:r>
                        <m:r>
                          <m:rPr>
                            <m:nor/>
                          </m:rPr>
                          <a:rPr lang="en-US" sz="2000" b="1" dirty="0">
                            <a:solidFill>
                              <a:srgbClr val="0070C0"/>
                            </a:solidFill>
                            <a:latin typeface="Times New Roman" panose="02020603050405020304" pitchFamily="18" charset="0"/>
                            <a:cs typeface="Times New Roman" panose="02020603050405020304" pitchFamily="18" charset="0"/>
                          </a:rPr>
                          <m:t>the</m:t>
                        </m:r>
                        <m:r>
                          <m:rPr>
                            <m:nor/>
                          </m:rPr>
                          <a:rPr lang="en-US" sz="2000" b="1" dirty="0">
                            <a:solidFill>
                              <a:srgbClr val="0070C0"/>
                            </a:solidFill>
                            <a:latin typeface="Times New Roman" panose="02020603050405020304" pitchFamily="18" charset="0"/>
                            <a:cs typeface="Times New Roman" panose="02020603050405020304" pitchFamily="18" charset="0"/>
                          </a:rPr>
                          <m:t> </m:t>
                        </m:r>
                        <m:r>
                          <m:rPr>
                            <m:nor/>
                          </m:rPr>
                          <a:rPr lang="en-US" sz="2000" b="1" dirty="0">
                            <a:solidFill>
                              <a:srgbClr val="0070C0"/>
                            </a:solidFill>
                            <a:latin typeface="Times New Roman" panose="02020603050405020304" pitchFamily="18" charset="0"/>
                            <a:cs typeface="Times New Roman" panose="02020603050405020304" pitchFamily="18" charset="0"/>
                          </a:rPr>
                          <m:t>system</m:t>
                        </m:r>
                      </m:den>
                    </m:f>
                  </m:oMath>
                </a14:m>
                <a:r>
                  <a:rPr lang="en-US" sz="2000" b="1" dirty="0">
                    <a:solidFill>
                      <a:srgbClr val="0070C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                                                       </a:t>
                </a:r>
                <a:r>
                  <a:rPr lang="en-US" sz="2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(9.16)</a:t>
                </a:r>
              </a:p>
              <a:p>
                <a:pPr marL="0" indent="0">
                  <a:lnSpc>
                    <a:spcPct val="150000"/>
                  </a:lnSpc>
                  <a:buNone/>
                </a:pPr>
                <a:r>
                  <a:rPr lang="en-US" sz="2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The recycle ratio (R ) can be made to vary from zero to infinity. </a:t>
                </a:r>
              </a:p>
              <a:p>
                <a:pPr marL="0" indent="0">
                  <a:lnSpc>
                    <a:spcPct val="150000"/>
                  </a:lnSpc>
                  <a:buNone/>
                </a:pPr>
                <a:r>
                  <a:rPr lang="en-US" sz="2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The recycle ratio is raised the behavior shifts from plug flow (R = 0) to mixed flow (R = </a:t>
                </a:r>
                <a:r>
                  <a:rPr lang="en-US" sz="2000" dirty="0">
                    <a:latin typeface="Times New Roman" panose="02020603050405020304" pitchFamily="18" charset="0"/>
                    <a:ea typeface="Cambria Math"/>
                    <a:cs typeface="Times New Roman" panose="02020603050405020304" pitchFamily="18" charset="0"/>
                  </a:rPr>
                  <a:t>∞</a:t>
                </a:r>
                <a:r>
                  <a:rPr lang="en-US" sz="2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).</a:t>
                </a:r>
              </a:p>
              <a:p>
                <a:pPr marL="0" indent="0">
                  <a:lnSpc>
                    <a:spcPct val="150000"/>
                  </a:lnSpc>
                  <a:buNone/>
                </a:pPr>
                <a:r>
                  <a:rPr lang="en-US" sz="2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Recycling provides a means for obtaining various degrees of back mixing with a PFR. </a:t>
                </a:r>
              </a:p>
              <a:p>
                <a:pPr marL="0" indent="0">
                  <a:lnSpc>
                    <a:spcPct val="150000"/>
                  </a:lnSpc>
                  <a:buNone/>
                </a:pPr>
                <a:r>
                  <a:rPr lang="en-US" sz="2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Recycle reactor is  a PFR between mixing and splitting points as shown in </a:t>
                </a:r>
                <a:r>
                  <a:rPr lang="en-US" sz="20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Figure 9.14</a:t>
                </a:r>
                <a:r>
                  <a:rPr lang="en-US" sz="2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. </a:t>
                </a:r>
              </a:p>
              <a:p>
                <a:pPr marL="0" indent="0">
                  <a:lnSpc>
                    <a:spcPct val="150000"/>
                  </a:lnSpc>
                  <a:buNone/>
                </a:pPr>
                <a:r>
                  <a:rPr lang="en-US" sz="2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The performance equation for this recycle reactor is:</a:t>
                </a:r>
                <a:br>
                  <a:rPr lang="en-US" sz="2000" dirty="0">
                    <a:latin typeface="Times New Roman" panose="02020603050405020304" pitchFamily="18" charset="0"/>
                    <a:ea typeface="Tahoma" pitchFamily="34" charset="0"/>
                    <a:cs typeface="Times New Roman" panose="02020603050405020304" pitchFamily="18" charset="0"/>
                  </a:rPr>
                </a:br>
                <a14:m>
                  <m:oMath xmlns:m="http://schemas.openxmlformats.org/officeDocument/2006/math">
                    <m:f>
                      <m:fPr>
                        <m:ctrlPr>
                          <a:rPr lang="en-US" sz="2000" i="1">
                            <a:latin typeface="Cambria Math" panose="02040503050406030204" pitchFamily="18" charset="0"/>
                            <a:ea typeface="Tahoma" pitchFamily="34" charset="0"/>
                            <a:cs typeface="Tahoma" pitchFamily="34" charset="0"/>
                          </a:rPr>
                        </m:ctrlPr>
                      </m:fPr>
                      <m:num>
                        <m:r>
                          <a:rPr lang="en-US" sz="2000" i="1">
                            <a:latin typeface="Cambria Math"/>
                            <a:ea typeface="Tahoma" pitchFamily="34" charset="0"/>
                            <a:cs typeface="Tahoma" pitchFamily="34" charset="0"/>
                          </a:rPr>
                          <m:t>𝑉</m:t>
                        </m:r>
                      </m:num>
                      <m:den>
                        <m:sSub>
                          <m:sSubPr>
                            <m:ctrlPr>
                              <a:rPr lang="en-US" sz="2000" i="1">
                                <a:latin typeface="Cambria Math" panose="02040503050406030204" pitchFamily="18" charset="0"/>
                                <a:ea typeface="Tahoma" pitchFamily="34" charset="0"/>
                                <a:cs typeface="Tahoma" pitchFamily="34" charset="0"/>
                              </a:rPr>
                            </m:ctrlPr>
                          </m:sSubPr>
                          <m:e>
                            <m:sSup>
                              <m:sSupPr>
                                <m:ctrlPr>
                                  <a:rPr lang="en-US" sz="2000" i="1">
                                    <a:latin typeface="Cambria Math" panose="02040503050406030204" pitchFamily="18" charset="0"/>
                                    <a:ea typeface="Tahoma" pitchFamily="34" charset="0"/>
                                    <a:cs typeface="Tahoma" pitchFamily="34" charset="0"/>
                                  </a:rPr>
                                </m:ctrlPr>
                              </m:sSupPr>
                              <m:e>
                                <m:r>
                                  <a:rPr lang="en-US" sz="2000" i="1">
                                    <a:latin typeface="Cambria Math"/>
                                    <a:ea typeface="Tahoma" pitchFamily="34" charset="0"/>
                                    <a:cs typeface="Tahoma" pitchFamily="34" charset="0"/>
                                  </a:rPr>
                                  <m:t>𝐹</m:t>
                                </m:r>
                              </m:e>
                              <m:sup>
                                <m:r>
                                  <a:rPr lang="en-US" sz="2000" i="1">
                                    <a:latin typeface="Cambria Math"/>
                                    <a:ea typeface="Tahoma" pitchFamily="34" charset="0"/>
                                    <a:cs typeface="Tahoma" pitchFamily="34" charset="0"/>
                                  </a:rPr>
                                  <m:t>′</m:t>
                                </m:r>
                              </m:sup>
                            </m:sSup>
                          </m:e>
                          <m:sub>
                            <m:r>
                              <a:rPr lang="en-US" sz="2000" i="1">
                                <a:latin typeface="Cambria Math"/>
                                <a:ea typeface="Tahoma" pitchFamily="34" charset="0"/>
                                <a:cs typeface="Tahoma" pitchFamily="34" charset="0"/>
                              </a:rPr>
                              <m:t>𝐴</m:t>
                            </m:r>
                            <m:r>
                              <a:rPr lang="en-US" sz="2000" i="1">
                                <a:latin typeface="Cambria Math"/>
                                <a:ea typeface="Tahoma" pitchFamily="34" charset="0"/>
                                <a:cs typeface="Tahoma" pitchFamily="34" charset="0"/>
                              </a:rPr>
                              <m:t>0</m:t>
                            </m:r>
                          </m:sub>
                        </m:sSub>
                      </m:den>
                    </m:f>
                    <m:r>
                      <a:rPr lang="en-US" sz="2000" i="1">
                        <a:latin typeface="Cambria Math"/>
                        <a:ea typeface="Tahoma" pitchFamily="34" charset="0"/>
                        <a:cs typeface="Tahoma" pitchFamily="34" charset="0"/>
                      </a:rPr>
                      <m:t>=</m:t>
                    </m:r>
                    <m:nary>
                      <m:naryPr>
                        <m:limLoc m:val="undOvr"/>
                        <m:ctrlPr>
                          <a:rPr lang="en-US" sz="2000" i="1">
                            <a:latin typeface="Cambria Math" panose="02040503050406030204" pitchFamily="18" charset="0"/>
                            <a:ea typeface="Tahoma" pitchFamily="34" charset="0"/>
                            <a:cs typeface="Tahoma" pitchFamily="34" charset="0"/>
                          </a:rPr>
                        </m:ctrlPr>
                      </m:naryPr>
                      <m:sub>
                        <m:sSub>
                          <m:sSubPr>
                            <m:ctrlPr>
                              <a:rPr lang="en-US" sz="2000" i="1">
                                <a:latin typeface="Cambria Math" panose="02040503050406030204" pitchFamily="18" charset="0"/>
                                <a:ea typeface="Tahoma" pitchFamily="34" charset="0"/>
                                <a:cs typeface="Tahoma" pitchFamily="34" charset="0"/>
                              </a:rPr>
                            </m:ctrlPr>
                          </m:sSubPr>
                          <m:e>
                            <m:r>
                              <a:rPr lang="en-US" sz="2000" i="1">
                                <a:latin typeface="Cambria Math"/>
                                <a:ea typeface="Tahoma" pitchFamily="34" charset="0"/>
                                <a:cs typeface="Tahoma" pitchFamily="34" charset="0"/>
                              </a:rPr>
                              <m:t>𝑋</m:t>
                            </m:r>
                          </m:e>
                          <m:sub>
                            <m:r>
                              <a:rPr lang="en-US" sz="2000" i="1">
                                <a:latin typeface="Cambria Math"/>
                                <a:ea typeface="Tahoma" pitchFamily="34" charset="0"/>
                                <a:cs typeface="Tahoma" pitchFamily="34" charset="0"/>
                              </a:rPr>
                              <m:t>𝐴</m:t>
                            </m:r>
                            <m:r>
                              <a:rPr lang="en-US" sz="2000" i="1">
                                <a:latin typeface="Cambria Math"/>
                                <a:ea typeface="Tahoma" pitchFamily="34" charset="0"/>
                                <a:cs typeface="Tahoma" pitchFamily="34" charset="0"/>
                              </a:rPr>
                              <m:t>1</m:t>
                            </m:r>
                          </m:sub>
                        </m:sSub>
                      </m:sub>
                      <m:sup>
                        <m:sSub>
                          <m:sSubPr>
                            <m:ctrlPr>
                              <a:rPr lang="en-US" sz="2000" i="1">
                                <a:latin typeface="Cambria Math" panose="02040503050406030204" pitchFamily="18" charset="0"/>
                                <a:ea typeface="Tahoma" pitchFamily="34" charset="0"/>
                                <a:cs typeface="Tahoma" pitchFamily="34" charset="0"/>
                              </a:rPr>
                            </m:ctrlPr>
                          </m:sSubPr>
                          <m:e>
                            <m:r>
                              <a:rPr lang="en-US" sz="2000" i="1">
                                <a:latin typeface="Cambria Math"/>
                                <a:ea typeface="Tahoma" pitchFamily="34" charset="0"/>
                                <a:cs typeface="Tahoma" pitchFamily="34" charset="0"/>
                              </a:rPr>
                              <m:t>𝑋</m:t>
                            </m:r>
                          </m:e>
                          <m:sub>
                            <m:r>
                              <a:rPr lang="en-US" sz="2000" i="1">
                                <a:latin typeface="Cambria Math"/>
                                <a:ea typeface="Tahoma" pitchFamily="34" charset="0"/>
                                <a:cs typeface="Tahoma" pitchFamily="34" charset="0"/>
                              </a:rPr>
                              <m:t>𝐴</m:t>
                            </m:r>
                            <m:r>
                              <a:rPr lang="en-US" sz="2000" i="1">
                                <a:latin typeface="Cambria Math"/>
                                <a:ea typeface="Tahoma" pitchFamily="34" charset="0"/>
                                <a:cs typeface="Tahoma" pitchFamily="34" charset="0"/>
                              </a:rPr>
                              <m:t>2</m:t>
                            </m:r>
                          </m:sub>
                        </m:sSub>
                        <m:r>
                          <a:rPr lang="en-US" sz="2000" i="1">
                            <a:latin typeface="Cambria Math"/>
                            <a:ea typeface="Tahoma" pitchFamily="34" charset="0"/>
                            <a:cs typeface="Tahoma" pitchFamily="34" charset="0"/>
                          </a:rPr>
                          <m:t>=</m:t>
                        </m:r>
                        <m:sSub>
                          <m:sSubPr>
                            <m:ctrlPr>
                              <a:rPr lang="en-US" sz="2000" i="1">
                                <a:latin typeface="Cambria Math" panose="02040503050406030204" pitchFamily="18" charset="0"/>
                                <a:ea typeface="Tahoma" pitchFamily="34" charset="0"/>
                                <a:cs typeface="Tahoma" pitchFamily="34" charset="0"/>
                              </a:rPr>
                            </m:ctrlPr>
                          </m:sSubPr>
                          <m:e>
                            <m:r>
                              <a:rPr lang="en-US" sz="2000" i="1">
                                <a:latin typeface="Cambria Math"/>
                                <a:ea typeface="Tahoma" pitchFamily="34" charset="0"/>
                                <a:cs typeface="Tahoma" pitchFamily="34" charset="0"/>
                              </a:rPr>
                              <m:t>𝑋</m:t>
                            </m:r>
                          </m:e>
                          <m:sub>
                            <m:r>
                              <a:rPr lang="en-US" sz="2000" i="1">
                                <a:latin typeface="Cambria Math"/>
                                <a:ea typeface="Tahoma" pitchFamily="34" charset="0"/>
                                <a:cs typeface="Tahoma" pitchFamily="34" charset="0"/>
                              </a:rPr>
                              <m:t>𝐴𝑓</m:t>
                            </m:r>
                          </m:sub>
                        </m:sSub>
                      </m:sup>
                      <m:e>
                        <m:f>
                          <m:fPr>
                            <m:ctrlPr>
                              <a:rPr lang="en-US" sz="2000" i="1">
                                <a:latin typeface="Cambria Math" panose="02040503050406030204" pitchFamily="18" charset="0"/>
                                <a:ea typeface="Tahoma" pitchFamily="34" charset="0"/>
                                <a:cs typeface="Tahoma" pitchFamily="34" charset="0"/>
                              </a:rPr>
                            </m:ctrlPr>
                          </m:fPr>
                          <m:num>
                            <m:sSub>
                              <m:sSubPr>
                                <m:ctrlPr>
                                  <a:rPr lang="en-US" sz="2000" i="1">
                                    <a:latin typeface="Cambria Math" panose="02040503050406030204" pitchFamily="18" charset="0"/>
                                    <a:ea typeface="Tahoma" pitchFamily="34" charset="0"/>
                                    <a:cs typeface="Tahoma" pitchFamily="34" charset="0"/>
                                  </a:rPr>
                                </m:ctrlPr>
                              </m:sSubPr>
                              <m:e>
                                <m:r>
                                  <a:rPr lang="en-US" sz="2000" i="1">
                                    <a:latin typeface="Cambria Math"/>
                                    <a:ea typeface="Tahoma" pitchFamily="34" charset="0"/>
                                    <a:cs typeface="Tahoma" pitchFamily="34" charset="0"/>
                                  </a:rPr>
                                  <m:t>𝑑𝑋</m:t>
                                </m:r>
                              </m:e>
                              <m:sub>
                                <m:r>
                                  <a:rPr lang="en-US" sz="2000" i="1">
                                    <a:latin typeface="Cambria Math"/>
                                    <a:ea typeface="Tahoma" pitchFamily="34" charset="0"/>
                                    <a:cs typeface="Tahoma" pitchFamily="34" charset="0"/>
                                  </a:rPr>
                                  <m:t>𝐴</m:t>
                                </m:r>
                              </m:sub>
                            </m:sSub>
                          </m:num>
                          <m:den>
                            <m:sSub>
                              <m:sSubPr>
                                <m:ctrlPr>
                                  <a:rPr lang="en-US" sz="2000" i="1">
                                    <a:latin typeface="Cambria Math" panose="02040503050406030204" pitchFamily="18" charset="0"/>
                                    <a:ea typeface="Tahoma" pitchFamily="34" charset="0"/>
                                    <a:cs typeface="Tahoma" pitchFamily="34" charset="0"/>
                                  </a:rPr>
                                </m:ctrlPr>
                              </m:sSubPr>
                              <m:e>
                                <m:r>
                                  <a:rPr lang="en-US" sz="2000" i="1">
                                    <a:latin typeface="Cambria Math"/>
                                    <a:ea typeface="Tahoma" pitchFamily="34" charset="0"/>
                                    <a:cs typeface="Tahoma" pitchFamily="34" charset="0"/>
                                  </a:rPr>
                                  <m:t>−</m:t>
                                </m:r>
                                <m:r>
                                  <a:rPr lang="en-US" sz="2000" i="1">
                                    <a:latin typeface="Cambria Math"/>
                                    <a:ea typeface="Tahoma" pitchFamily="34" charset="0"/>
                                    <a:cs typeface="Tahoma" pitchFamily="34" charset="0"/>
                                  </a:rPr>
                                  <m:t>𝑟</m:t>
                                </m:r>
                              </m:e>
                              <m:sub>
                                <m:r>
                                  <a:rPr lang="en-US" sz="2000" i="1">
                                    <a:latin typeface="Cambria Math"/>
                                    <a:ea typeface="Tahoma" pitchFamily="34" charset="0"/>
                                    <a:cs typeface="Tahoma" pitchFamily="34" charset="0"/>
                                  </a:rPr>
                                  <m:t>𝐴</m:t>
                                </m:r>
                              </m:sub>
                            </m:sSub>
                          </m:den>
                        </m:f>
                      </m:e>
                    </m:nary>
                  </m:oMath>
                </a14:m>
                <a:r>
                  <a:rPr lang="en-US" sz="2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                                                                                                                       (9.17)</a:t>
                </a:r>
              </a:p>
              <a:p>
                <a:pPr marL="0" indent="0">
                  <a:lnSpc>
                    <a:spcPct val="150000"/>
                  </a:lnSpc>
                  <a:buNone/>
                </a:pPr>
                <a:endParaRPr lang="en-US" sz="22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indent="0" algn="just">
                  <a:lnSpc>
                    <a:spcPct val="150000"/>
                  </a:lnSpc>
                  <a:buNone/>
                </a:pPr>
                <a:endParaRPr lang="en-US" sz="24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A12262CD-96AA-DAFD-3180-BB5DBAAB64E9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228600" y="542052"/>
                <a:ext cx="11728174" cy="5584114"/>
              </a:xfrm>
              <a:blipFill>
                <a:blip r:embed="rId2"/>
                <a:stretch>
                  <a:fillRect l="-572" t="-655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DD0CAA0-35BE-E7FB-7951-E2189CC2BC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19B44EC-D1D5-489E-90E0-E768BB02DA9D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37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8EE284B6-E322-563A-5751-A0EE33878B9A}"/>
              </a:ext>
            </a:extLst>
          </p:cNvPr>
          <p:cNvCxnSpPr>
            <a:cxnSpLocks/>
          </p:cNvCxnSpPr>
          <p:nvPr/>
        </p:nvCxnSpPr>
        <p:spPr>
          <a:xfrm>
            <a:off x="-49696" y="543123"/>
            <a:ext cx="12284765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A0561439-9EFD-197F-5C0B-028B4CCC57FD}"/>
              </a:ext>
            </a:extLst>
          </p:cNvPr>
          <p:cNvCxnSpPr>
            <a:cxnSpLocks/>
          </p:cNvCxnSpPr>
          <p:nvPr/>
        </p:nvCxnSpPr>
        <p:spPr>
          <a:xfrm>
            <a:off x="-49696" y="6241258"/>
            <a:ext cx="12192000" cy="1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BE7E0F10-A8B6-1DFF-1F36-8B0A40BB5AE5}"/>
              </a:ext>
            </a:extLst>
          </p:cNvPr>
          <p:cNvSpPr txBox="1">
            <a:spLocks/>
          </p:cNvSpPr>
          <p:nvPr/>
        </p:nvSpPr>
        <p:spPr>
          <a:xfrm>
            <a:off x="1623392" y="6307886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fld id="{919B44EC-D1D5-489E-90E0-E768BB02DA9D}" type="slidenum">
              <a:rPr lang="en-US" b="1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pPr>
                <a:defRPr/>
              </a:pPr>
              <a:t>37</a:t>
            </a:fld>
            <a:endParaRPr lang="en-US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82038583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C57C1EF-F334-706F-1AA3-771920E8736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DBD9173-CA67-EC2A-F6CB-9189F689C2C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0573" y="132476"/>
            <a:ext cx="10972800" cy="409575"/>
          </a:xfrm>
        </p:spPr>
        <p:txBody>
          <a:bodyPr>
            <a:noAutofit/>
          </a:bodyPr>
          <a:lstStyle/>
          <a:p>
            <a:pPr algn="l"/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Cont’d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8093A194-D9D6-3009-A3F0-19BCF7603322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228600" y="542052"/>
                <a:ext cx="11728174" cy="5584114"/>
              </a:xfrm>
            </p:spPr>
            <p:txBody>
              <a:bodyPr>
                <a:noAutofit/>
              </a:bodyPr>
              <a:lstStyle/>
              <a:p>
                <a:pPr marL="0" indent="0" algn="just">
                  <a:lnSpc>
                    <a:spcPct val="150000"/>
                  </a:lnSpc>
                  <a:buNone/>
                </a:pP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2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sSup>
                          <m:sSupPr>
                            <m:ctrlPr>
                              <a:rPr lang="en-US" sz="2200" i="1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m:rPr>
                                <m:nor/>
                              </m:rPr>
                              <a:rPr lang="en-US" sz="2200" dirty="0">
                                <a:latin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F</m:t>
                            </m:r>
                          </m:e>
                          <m:sup>
                            <m:r>
                              <a:rPr lang="en-US" sz="2200">
                                <a:latin typeface="Cambria Math"/>
                              </a:rPr>
                              <m:t>′</m:t>
                            </m:r>
                          </m:sup>
                        </m:sSup>
                      </m:e>
                      <m:sub>
                        <m:r>
                          <m:rPr>
                            <m:nor/>
                          </m:rPr>
                          <a:rPr lang="en-US" sz="2200" i="1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rPr>
                          <m:t>A</m:t>
                        </m:r>
                        <m:r>
                          <m:rPr>
                            <m:nor/>
                          </m:rPr>
                          <a:rPr lang="en-US" sz="220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rPr>
                          <m:t>0</m:t>
                        </m:r>
                      </m:sub>
                    </m:sSub>
                  </m:oMath>
                </a14:m>
                <a:r>
                  <a:rPr lang="en-US" sz="2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is the feed rate of A entering the reactor (fresh feed  plus recycle /unconverted). </a:t>
                </a:r>
              </a:p>
              <a:p>
                <a:pPr marL="0" indent="0" algn="just">
                  <a:lnSpc>
                    <a:spcPct val="150000"/>
                  </a:lnSpc>
                  <a:buNone/>
                </a:pPr>
                <a:r>
                  <a:rPr lang="en-US" sz="2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Since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2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sSup>
                          <m:sSupPr>
                            <m:ctrlPr>
                              <a:rPr lang="en-US" sz="2200" i="1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sz="2200" i="1">
                                <a:latin typeface="Cambria Math"/>
                              </a:rPr>
                              <m:t>𝐹</m:t>
                            </m:r>
                          </m:e>
                          <m:sup>
                            <m:r>
                              <a:rPr lang="en-US" sz="2200" i="1">
                                <a:latin typeface="Cambria Math"/>
                              </a:rPr>
                              <m:t>′</m:t>
                            </m:r>
                          </m:sup>
                        </m:sSup>
                      </m:e>
                      <m:sub>
                        <m:r>
                          <a:rPr lang="en-US" sz="2200" i="1">
                            <a:latin typeface="Cambria Math"/>
                          </a:rPr>
                          <m:t>𝐴</m:t>
                        </m:r>
                        <m:r>
                          <a:rPr lang="en-US" sz="2200" i="1">
                            <a:latin typeface="Cambria Math"/>
                          </a:rPr>
                          <m:t>0</m:t>
                        </m:r>
                      </m:sub>
                    </m:sSub>
                  </m:oMath>
                </a14:m>
                <a:r>
                  <a:rPr lang="en-US" sz="2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and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2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200" i="1">
                            <a:latin typeface="Cambria Math"/>
                          </a:rPr>
                          <m:t>𝑋</m:t>
                        </m:r>
                      </m:e>
                      <m:sub>
                        <m:r>
                          <a:rPr lang="en-US" sz="2200" i="1">
                            <a:latin typeface="Cambria Math"/>
                          </a:rPr>
                          <m:t>𝐴</m:t>
                        </m:r>
                        <m:r>
                          <a:rPr lang="en-US" sz="2200" i="1">
                            <a:latin typeface="Cambria Math"/>
                          </a:rPr>
                          <m:t>1</m:t>
                        </m:r>
                      </m:sub>
                    </m:sSub>
                  </m:oMath>
                </a14:m>
                <a:r>
                  <a:rPr lang="en-US" sz="2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are not known directly, they should be written in terms of known quantities.</a:t>
                </a:r>
              </a:p>
              <a:p>
                <a:pPr marL="0" indent="0" algn="just">
                  <a:lnSpc>
                    <a:spcPct val="150000"/>
                  </a:lnSpc>
                  <a:buNone/>
                </a:pPr>
                <a:r>
                  <a:rPr lang="en-US" sz="2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The flow entering the reactor includes both fresh feed and the recycle stream (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20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sSup>
                          <m:sSupPr>
                            <m:ctrlPr>
                              <a:rPr lang="en-US" sz="2200" i="1" smtClean="0"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</m:ctrlPr>
                          </m:sSupPr>
                          <m:e>
                            <m:r>
                              <a:rPr lang="en-US" sz="2200" b="0" i="1" smtClean="0"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𝐹</m:t>
                            </m:r>
                          </m:e>
                          <m:sup>
                            <m:r>
                              <a:rPr lang="en-US" sz="2200" b="0" i="1" smtClean="0"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′</m:t>
                            </m:r>
                          </m:sup>
                        </m:sSup>
                      </m:e>
                      <m:sub>
                        <m:r>
                          <a:rPr lang="en-US" sz="22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𝐴𝑜</m:t>
                        </m:r>
                      </m:sub>
                    </m:sSub>
                  </m:oMath>
                </a14:m>
                <a:r>
                  <a:rPr lang="en-US" sz="2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).</a:t>
                </a:r>
              </a:p>
              <a:p>
                <a:pPr marL="82296" indent="0" algn="just">
                  <a:lnSpc>
                    <a:spcPct val="150000"/>
                  </a:lnSpc>
                  <a:buNone/>
                </a:pPr>
                <a:r>
                  <a:rPr lang="en-US" sz="2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   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2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sSup>
                          <m:sSupPr>
                            <m:ctrlPr>
                              <a:rPr lang="en-US" sz="2200" i="1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m:rPr>
                                <m:nor/>
                              </m:rPr>
                              <a:rPr lang="en-US" sz="2200" dirty="0">
                                <a:latin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F</m:t>
                            </m:r>
                          </m:e>
                          <m:sup>
                            <m:r>
                              <a:rPr lang="en-US" sz="2200" i="1">
                                <a:latin typeface="Cambria Math"/>
                              </a:rPr>
                              <m:t>′</m:t>
                            </m:r>
                          </m:sup>
                        </m:sSup>
                      </m:e>
                      <m:sub>
                        <m:r>
                          <m:rPr>
                            <m:nor/>
                          </m:rPr>
                          <a:rPr lang="en-US" sz="2200" i="1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rPr>
                          <m:t>A</m:t>
                        </m:r>
                        <m:r>
                          <m:rPr>
                            <m:nor/>
                          </m:rPr>
                          <a:rPr lang="en-US" sz="220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rPr>
                          <m:t>0</m:t>
                        </m:r>
                      </m:sub>
                    </m:sSub>
                  </m:oMath>
                </a14:m>
                <a:r>
                  <a:rPr lang="en-US" sz="2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= (Unconverted  A in a recycle stream + A in a fresh feed)</a:t>
                </a:r>
              </a:p>
              <a:p>
                <a:pPr marL="82296" indent="0" algn="just">
                  <a:lnSpc>
                    <a:spcPct val="150000"/>
                  </a:lnSpc>
                  <a:buNone/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en-US" sz="22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sSup>
                          <m:sSupPr>
                            <m:ctrlPr>
                              <a:rPr lang="en-US" sz="2200" i="1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m:rPr>
                                <m:nor/>
                              </m:rPr>
                              <a:rPr lang="en-US" sz="2200">
                                <a:latin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F</m:t>
                            </m:r>
                          </m:e>
                          <m:sup>
                            <m:r>
                              <a:rPr lang="en-US" sz="2200" i="1">
                                <a:latin typeface="Cambria Math"/>
                              </a:rPr>
                              <m:t>′</m:t>
                            </m:r>
                          </m:sup>
                        </m:sSup>
                      </m:e>
                      <m:sub>
                        <m:r>
                          <m:rPr>
                            <m:nor/>
                          </m:rPr>
                          <a:rPr lang="en-US" sz="2200" i="1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rPr>
                          <m:t>A</m:t>
                        </m:r>
                        <m:r>
                          <m:rPr>
                            <m:nor/>
                          </m:rPr>
                          <a:rPr lang="en-US" sz="220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rPr>
                          <m:t>0</m:t>
                        </m:r>
                      </m:sub>
                    </m:sSub>
                    <m:r>
                      <a:rPr lang="en-US" sz="2200" i="1" dirty="0">
                        <a:latin typeface="Cambria Math"/>
                      </a:rPr>
                      <m:t>=</m:t>
                    </m:r>
                    <m:r>
                      <a:rPr lang="en-US" sz="2200" i="1" dirty="0">
                        <a:latin typeface="Cambria Math"/>
                      </a:rPr>
                      <m:t>𝑅</m:t>
                    </m:r>
                    <m:sSub>
                      <m:sSubPr>
                        <m:ctrlPr>
                          <a:rPr lang="en-US" sz="22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200" i="1">
                            <a:latin typeface="Cambria Math"/>
                          </a:rPr>
                          <m:t>𝐹</m:t>
                        </m:r>
                      </m:e>
                      <m:sub>
                        <m:r>
                          <m:rPr>
                            <m:nor/>
                          </m:rPr>
                          <a:rPr lang="en-US" sz="2200" i="1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rPr>
                          <m:t>A</m:t>
                        </m:r>
                        <m:r>
                          <m:rPr>
                            <m:nor/>
                          </m:rPr>
                          <a:rPr lang="en-US" sz="220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rPr>
                          <m:t>0</m:t>
                        </m:r>
                      </m:sub>
                    </m:sSub>
                    <m:r>
                      <a:rPr lang="en-US" sz="2200" i="1" dirty="0">
                        <a:latin typeface="Cambria Math"/>
                      </a:rPr>
                      <m:t>+</m:t>
                    </m:r>
                    <m:sSub>
                      <m:sSubPr>
                        <m:ctrlPr>
                          <a:rPr lang="en-US" sz="22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200" i="1">
                            <a:latin typeface="Cambria Math"/>
                          </a:rPr>
                          <m:t>𝐹</m:t>
                        </m:r>
                      </m:e>
                      <m:sub>
                        <m:r>
                          <m:rPr>
                            <m:nor/>
                          </m:rPr>
                          <a:rPr lang="en-US" sz="2200" i="1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rPr>
                          <m:t>A</m:t>
                        </m:r>
                        <m:r>
                          <m:rPr>
                            <m:nor/>
                          </m:rPr>
                          <a:rPr lang="en-US" sz="220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rPr>
                          <m:t>0</m:t>
                        </m:r>
                      </m:sub>
                    </m:sSub>
                    <m:r>
                      <a:rPr lang="en-US" sz="2200" i="1" dirty="0">
                        <a:latin typeface="Cambria Math"/>
                      </a:rPr>
                      <m:t>=(</m:t>
                    </m:r>
                    <m:r>
                      <a:rPr lang="en-US" sz="2200" i="1" dirty="0">
                        <a:latin typeface="Cambria Math"/>
                      </a:rPr>
                      <m:t>𝑅</m:t>
                    </m:r>
                    <m:r>
                      <a:rPr lang="en-US" sz="2200" i="1" dirty="0">
                        <a:latin typeface="Cambria Math"/>
                      </a:rPr>
                      <m:t>+1)</m:t>
                    </m:r>
                    <m:sSub>
                      <m:sSubPr>
                        <m:ctrlPr>
                          <a:rPr lang="en-US" sz="22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200" i="1">
                            <a:latin typeface="Cambria Math"/>
                          </a:rPr>
                          <m:t>𝐹</m:t>
                        </m:r>
                      </m:e>
                      <m:sub>
                        <m:r>
                          <m:rPr>
                            <m:nor/>
                          </m:rPr>
                          <a:rPr lang="en-US" sz="2200" i="1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rPr>
                          <m:t>A</m:t>
                        </m:r>
                        <m:r>
                          <m:rPr>
                            <m:nor/>
                          </m:rPr>
                          <a:rPr lang="en-US" sz="220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rPr>
                          <m:t>0</m:t>
                        </m:r>
                      </m:sub>
                    </m:sSub>
                  </m:oMath>
                </a14:m>
                <a:r>
                  <a:rPr lang="en-US" sz="2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                                                                       (9.18)</a:t>
                </a:r>
              </a:p>
              <a:p>
                <a:pPr marL="82296" indent="0" algn="just">
                  <a:lnSpc>
                    <a:spcPct val="150000"/>
                  </a:lnSpc>
                  <a:buNone/>
                </a:pPr>
                <a:r>
                  <a:rPr lang="en-US" sz="2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2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200" i="1">
                            <a:latin typeface="Cambria Math"/>
                          </a:rPr>
                          <m:t>𝑋</m:t>
                        </m:r>
                      </m:e>
                      <m:sub>
                        <m:r>
                          <a:rPr lang="en-US" sz="2200" i="1">
                            <a:latin typeface="Cambria Math"/>
                          </a:rPr>
                          <m:t>𝐴</m:t>
                        </m:r>
                        <m:r>
                          <a:rPr lang="en-US" sz="2200" i="1">
                            <a:latin typeface="Cambria Math"/>
                          </a:rPr>
                          <m:t>1</m:t>
                        </m:r>
                      </m:sub>
                    </m:sSub>
                    <m:r>
                      <a:rPr lang="en-US" sz="2200" i="1">
                        <a:latin typeface="Cambria Math"/>
                      </a:rPr>
                      <m:t>=</m:t>
                    </m:r>
                    <m:f>
                      <m:fPr>
                        <m:ctrlPr>
                          <a:rPr lang="en-US" sz="22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2200" i="1">
                            <a:latin typeface="Cambria Math"/>
                          </a:rPr>
                          <m:t>1−</m:t>
                        </m:r>
                        <m:sSub>
                          <m:sSubPr>
                            <m:ctrlPr>
                              <a:rPr lang="en-US" sz="22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200" i="1">
                                <a:latin typeface="Cambria Math"/>
                              </a:rPr>
                              <m:t>𝐶</m:t>
                            </m:r>
                          </m:e>
                          <m:sub>
                            <m:r>
                              <a:rPr lang="en-US" sz="2200" i="1">
                                <a:latin typeface="Cambria Math"/>
                              </a:rPr>
                              <m:t>𝐴</m:t>
                            </m:r>
                            <m:r>
                              <a:rPr lang="en-US" sz="2200" i="1">
                                <a:latin typeface="Cambria Math"/>
                              </a:rPr>
                              <m:t>1</m:t>
                            </m:r>
                          </m:sub>
                        </m:sSub>
                        <m:r>
                          <a:rPr lang="en-US" sz="2200" i="1">
                            <a:latin typeface="Cambria Math"/>
                          </a:rPr>
                          <m:t>/</m:t>
                        </m:r>
                        <m:sSub>
                          <m:sSubPr>
                            <m:ctrlPr>
                              <a:rPr lang="en-US" sz="22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200" i="1">
                                <a:latin typeface="Cambria Math"/>
                              </a:rPr>
                              <m:t>𝐶</m:t>
                            </m:r>
                          </m:e>
                          <m:sub>
                            <m:r>
                              <a:rPr lang="en-US" sz="2200" i="1">
                                <a:latin typeface="Cambria Math"/>
                              </a:rPr>
                              <m:t>𝐴</m:t>
                            </m:r>
                            <m:r>
                              <a:rPr lang="en-US" sz="2200" i="1">
                                <a:latin typeface="Cambria Math"/>
                              </a:rPr>
                              <m:t>0</m:t>
                            </m:r>
                          </m:sub>
                        </m:sSub>
                      </m:num>
                      <m:den>
                        <m:r>
                          <a:rPr lang="en-US" sz="2200" i="1">
                            <a:latin typeface="Cambria Math"/>
                          </a:rPr>
                          <m:t>1+</m:t>
                        </m:r>
                        <m:sSub>
                          <m:sSubPr>
                            <m:ctrlPr>
                              <a:rPr lang="en-US" sz="22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200" i="1">
                                <a:latin typeface="Cambria Math"/>
                                <a:ea typeface="Cambria Math"/>
                              </a:rPr>
                              <m:t>𝜀</m:t>
                            </m:r>
                          </m:e>
                          <m:sub>
                            <m:r>
                              <a:rPr lang="en-US" sz="2200" i="1">
                                <a:latin typeface="Cambria Math"/>
                              </a:rPr>
                              <m:t>𝐴</m:t>
                            </m:r>
                          </m:sub>
                        </m:sSub>
                        <m:sSub>
                          <m:sSubPr>
                            <m:ctrlPr>
                              <a:rPr lang="en-US" sz="22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200" i="1">
                                <a:latin typeface="Cambria Math"/>
                              </a:rPr>
                              <m:t>𝐶</m:t>
                            </m:r>
                          </m:e>
                          <m:sub>
                            <m:r>
                              <a:rPr lang="en-US" sz="2200" i="1">
                                <a:latin typeface="Cambria Math"/>
                              </a:rPr>
                              <m:t>𝐴</m:t>
                            </m:r>
                            <m:r>
                              <a:rPr lang="en-US" sz="2200" i="1">
                                <a:latin typeface="Cambria Math"/>
                              </a:rPr>
                              <m:t>1</m:t>
                            </m:r>
                          </m:sub>
                        </m:sSub>
                        <m:r>
                          <a:rPr lang="en-US" sz="2200" i="1">
                            <a:latin typeface="Cambria Math"/>
                          </a:rPr>
                          <m:t>/</m:t>
                        </m:r>
                        <m:sSub>
                          <m:sSubPr>
                            <m:ctrlPr>
                              <a:rPr lang="en-US" sz="22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200" i="1">
                                <a:latin typeface="Cambria Math"/>
                              </a:rPr>
                              <m:t>𝐶</m:t>
                            </m:r>
                          </m:e>
                          <m:sub>
                            <m:r>
                              <a:rPr lang="en-US" sz="2200" i="1">
                                <a:latin typeface="Cambria Math"/>
                              </a:rPr>
                              <m:t>𝐴</m:t>
                            </m:r>
                            <m:r>
                              <a:rPr lang="en-US" sz="2200" i="1">
                                <a:latin typeface="Cambria Math"/>
                              </a:rPr>
                              <m:t>0</m:t>
                            </m:r>
                          </m:sub>
                        </m:sSub>
                      </m:den>
                    </m:f>
                  </m:oMath>
                </a14:m>
                <a:r>
                  <a:rPr lang="en-US" sz="2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                                                                                                     (9.19)</a:t>
                </a:r>
              </a:p>
              <a:p>
                <a:pPr marL="0" indent="0" algn="just">
                  <a:lnSpc>
                    <a:spcPct val="150000"/>
                  </a:lnSpc>
                  <a:buNone/>
                </a:pPr>
                <a:endParaRPr lang="en-US" sz="24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8093A194-D9D6-3009-A3F0-19BCF7603322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228600" y="542052"/>
                <a:ext cx="11728174" cy="5584114"/>
              </a:xfrm>
              <a:blipFill>
                <a:blip r:embed="rId2"/>
                <a:stretch>
                  <a:fillRect l="-676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266861D-38CA-446E-0268-B222FD456D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19B44EC-D1D5-489E-90E0-E768BB02DA9D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38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F7AC8ED2-69C4-595F-FC83-65CB0586EC3E}"/>
              </a:ext>
            </a:extLst>
          </p:cNvPr>
          <p:cNvCxnSpPr>
            <a:cxnSpLocks/>
          </p:cNvCxnSpPr>
          <p:nvPr/>
        </p:nvCxnSpPr>
        <p:spPr>
          <a:xfrm>
            <a:off x="0" y="682271"/>
            <a:ext cx="12284765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2911E3E1-41F1-ADB6-2515-A4E2CFB21C3E}"/>
              </a:ext>
            </a:extLst>
          </p:cNvPr>
          <p:cNvCxnSpPr>
            <a:cxnSpLocks/>
          </p:cNvCxnSpPr>
          <p:nvPr/>
        </p:nvCxnSpPr>
        <p:spPr>
          <a:xfrm>
            <a:off x="0" y="6302529"/>
            <a:ext cx="12192000" cy="1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530F07B8-6929-5ACA-CCDE-96F519C43F7E}"/>
              </a:ext>
            </a:extLst>
          </p:cNvPr>
          <p:cNvSpPr txBox="1">
            <a:spLocks/>
          </p:cNvSpPr>
          <p:nvPr/>
        </p:nvSpPr>
        <p:spPr>
          <a:xfrm>
            <a:off x="1623392" y="6307886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fld id="{919B44EC-D1D5-489E-90E0-E768BB02DA9D}" type="slidenum">
              <a:rPr lang="en-US" b="1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pPr>
                <a:defRPr/>
              </a:pPr>
              <a:t>38</a:t>
            </a:fld>
            <a:endParaRPr lang="en-US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97793681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4BB2C17-E88F-E1F4-9273-27D560D2210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7CF2D13-4D03-4782-665E-60ABE62E863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0573" y="132476"/>
            <a:ext cx="10972800" cy="409575"/>
          </a:xfrm>
        </p:spPr>
        <p:txBody>
          <a:bodyPr>
            <a:noAutofit/>
          </a:bodyPr>
          <a:lstStyle/>
          <a:p>
            <a:pPr algn="l"/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Cont’d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AC44F81E-CE34-C688-854A-DAB0E3D0D752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228600" y="542052"/>
                <a:ext cx="11728174" cy="5584114"/>
              </a:xfrm>
            </p:spPr>
            <p:txBody>
              <a:bodyPr>
                <a:noAutofit/>
              </a:bodyPr>
              <a:lstStyle/>
              <a:p>
                <a:pPr marL="0" indent="0" algn="just">
                  <a:lnSpc>
                    <a:spcPct val="150000"/>
                  </a:lnSpc>
                  <a:buNone/>
                </a:pPr>
                <a:r>
                  <a:rPr lang="en-US" sz="2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The streams meeting at </a:t>
                </a:r>
                <a:r>
                  <a:rPr lang="en-US" sz="2000" b="1" dirty="0">
                    <a:solidFill>
                      <a:srgbClr val="0070C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point Y  </a:t>
                </a:r>
                <a:r>
                  <a:rPr lang="en-US" sz="2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may be added directly; and the concentration is given by:</a:t>
                </a:r>
              </a:p>
              <a:p>
                <a:pPr marL="0" indent="0" algn="just">
                  <a:lnSpc>
                    <a:spcPct val="150000"/>
                  </a:lnSpc>
                  <a:buNone/>
                </a:pPr>
                <a:r>
                  <a:rPr lang="en-US" sz="2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0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000" i="1">
                            <a:latin typeface="Cambria Math"/>
                          </a:rPr>
                          <m:t>𝐶</m:t>
                        </m:r>
                      </m:e>
                      <m:sub>
                        <m:r>
                          <a:rPr lang="en-US" sz="2000" i="1">
                            <a:latin typeface="Cambria Math"/>
                          </a:rPr>
                          <m:t>𝐴</m:t>
                        </m:r>
                        <m:r>
                          <a:rPr lang="en-US" sz="2000" i="1">
                            <a:latin typeface="Cambria Math"/>
                          </a:rPr>
                          <m:t>1</m:t>
                        </m:r>
                      </m:sub>
                    </m:sSub>
                    <m:r>
                      <a:rPr lang="en-US" sz="2000" i="1">
                        <a:latin typeface="Cambria Math"/>
                      </a:rPr>
                      <m:t>=</m:t>
                    </m:r>
                    <m:f>
                      <m:fPr>
                        <m:ctrlPr>
                          <a:rPr lang="en-US" sz="20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US" sz="20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000" i="1">
                                <a:latin typeface="Cambria Math"/>
                              </a:rPr>
                              <m:t>𝐹</m:t>
                            </m:r>
                          </m:e>
                          <m:sub>
                            <m:r>
                              <a:rPr lang="en-US" sz="2000" i="1">
                                <a:latin typeface="Cambria Math"/>
                              </a:rPr>
                              <m:t>𝐴</m:t>
                            </m:r>
                            <m:r>
                              <a:rPr lang="en-US" sz="2000" i="1">
                                <a:latin typeface="Cambria Math"/>
                              </a:rPr>
                              <m:t>1</m:t>
                            </m:r>
                          </m:sub>
                        </m:sSub>
                      </m:num>
                      <m:den>
                        <m:sSub>
                          <m:sSubPr>
                            <m:ctrlPr>
                              <a:rPr lang="en-US" sz="20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m:rPr>
                                <m:sty m:val="p"/>
                              </m:rPr>
                              <a:rPr lang="el-GR" sz="2000" i="1">
                                <a:latin typeface="Cambria Math"/>
                              </a:rPr>
                              <m:t>υ</m:t>
                            </m:r>
                          </m:e>
                          <m:sub>
                            <m:r>
                              <a:rPr lang="en-US" sz="2000" i="1">
                                <a:latin typeface="Cambria Math"/>
                              </a:rPr>
                              <m:t>1</m:t>
                            </m:r>
                          </m:sub>
                        </m:sSub>
                      </m:den>
                    </m:f>
                    <m:r>
                      <a:rPr lang="en-US" sz="2000" i="1">
                        <a:latin typeface="Cambria Math"/>
                      </a:rPr>
                      <m:t>=</m:t>
                    </m:r>
                    <m:f>
                      <m:fPr>
                        <m:ctrlPr>
                          <a:rPr lang="en-US" sz="20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US" sz="20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000" i="1">
                                <a:latin typeface="Cambria Math"/>
                              </a:rPr>
                              <m:t>𝐹</m:t>
                            </m:r>
                          </m:e>
                          <m:sub>
                            <m:r>
                              <a:rPr lang="en-US" sz="2000" i="1">
                                <a:latin typeface="Cambria Math"/>
                              </a:rPr>
                              <m:t>𝐴</m:t>
                            </m:r>
                            <m:r>
                              <a:rPr lang="en-US" sz="2000" i="1">
                                <a:latin typeface="Cambria Math"/>
                              </a:rPr>
                              <m:t>0</m:t>
                            </m:r>
                          </m:sub>
                        </m:sSub>
                        <m:r>
                          <a:rPr lang="en-US" sz="2000" i="1">
                            <a:latin typeface="Cambria Math"/>
                          </a:rPr>
                          <m:t>+</m:t>
                        </m:r>
                        <m:sSub>
                          <m:sSubPr>
                            <m:ctrlPr>
                              <a:rPr lang="en-US" sz="20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000" i="1">
                                <a:latin typeface="Cambria Math"/>
                              </a:rPr>
                              <m:t>𝐹</m:t>
                            </m:r>
                          </m:e>
                          <m:sub>
                            <m:r>
                              <a:rPr lang="en-US" sz="2000" i="1">
                                <a:latin typeface="Cambria Math"/>
                              </a:rPr>
                              <m:t>𝐴</m:t>
                            </m:r>
                            <m:r>
                              <a:rPr lang="en-US" sz="2000" i="1">
                                <a:latin typeface="Cambria Math"/>
                              </a:rPr>
                              <m:t>3</m:t>
                            </m:r>
                          </m:sub>
                        </m:sSub>
                      </m:num>
                      <m:den>
                        <m:sSub>
                          <m:sSubPr>
                            <m:ctrlPr>
                              <a:rPr lang="en-US" sz="20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m:rPr>
                                <m:sty m:val="p"/>
                              </m:rPr>
                              <a:rPr lang="el-GR" sz="2000" i="1">
                                <a:latin typeface="Cambria Math"/>
                              </a:rPr>
                              <m:t>υ</m:t>
                            </m:r>
                          </m:e>
                          <m:sub>
                            <m:r>
                              <a:rPr lang="en-US" sz="2000" i="1">
                                <a:latin typeface="Cambria Math"/>
                              </a:rPr>
                              <m:t>0</m:t>
                            </m:r>
                          </m:sub>
                        </m:sSub>
                        <m:r>
                          <a:rPr lang="en-US" sz="2000" i="1">
                            <a:latin typeface="Cambria Math"/>
                          </a:rPr>
                          <m:t>+</m:t>
                        </m:r>
                        <m:sSub>
                          <m:sSubPr>
                            <m:ctrlPr>
                              <a:rPr lang="en-US" sz="20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000" i="1">
                                <a:latin typeface="Cambria Math"/>
                              </a:rPr>
                              <m:t>𝑅</m:t>
                            </m:r>
                            <m:r>
                              <m:rPr>
                                <m:sty m:val="p"/>
                              </m:rPr>
                              <a:rPr lang="el-GR" sz="2000" i="1">
                                <a:latin typeface="Cambria Math"/>
                              </a:rPr>
                              <m:t>υ</m:t>
                            </m:r>
                          </m:e>
                          <m:sub>
                            <m:r>
                              <a:rPr lang="en-US" sz="2000" i="1">
                                <a:latin typeface="Cambria Math"/>
                              </a:rPr>
                              <m:t>𝑓</m:t>
                            </m:r>
                          </m:sub>
                        </m:sSub>
                      </m:den>
                    </m:f>
                    <m:r>
                      <a:rPr lang="en-US" sz="2000" i="1">
                        <a:latin typeface="Cambria Math"/>
                      </a:rPr>
                      <m:t>=</m:t>
                    </m:r>
                    <m:f>
                      <m:fPr>
                        <m:ctrlPr>
                          <a:rPr lang="en-US" sz="20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US" sz="20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000" i="1">
                                <a:latin typeface="Cambria Math"/>
                              </a:rPr>
                              <m:t>𝐹</m:t>
                            </m:r>
                          </m:e>
                          <m:sub>
                            <m:r>
                              <a:rPr lang="en-US" sz="2000" i="1">
                                <a:latin typeface="Cambria Math"/>
                              </a:rPr>
                              <m:t>𝐴</m:t>
                            </m:r>
                            <m:r>
                              <a:rPr lang="en-US" sz="2000" i="1">
                                <a:latin typeface="Cambria Math"/>
                              </a:rPr>
                              <m:t>0</m:t>
                            </m:r>
                          </m:sub>
                        </m:sSub>
                        <m:r>
                          <a:rPr lang="en-US" sz="2000" i="1">
                            <a:latin typeface="Cambria Math"/>
                          </a:rPr>
                          <m:t>+</m:t>
                        </m:r>
                        <m:sSub>
                          <m:sSubPr>
                            <m:ctrlPr>
                              <a:rPr lang="en-US" sz="20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000" i="1">
                                <a:latin typeface="Cambria Math"/>
                              </a:rPr>
                              <m:t>𝑅𝐹</m:t>
                            </m:r>
                          </m:e>
                          <m:sub>
                            <m:r>
                              <a:rPr lang="en-US" sz="2000" i="1">
                                <a:latin typeface="Cambria Math"/>
                              </a:rPr>
                              <m:t>𝐴</m:t>
                            </m:r>
                            <m:r>
                              <a:rPr lang="en-US" sz="2000" i="1">
                                <a:latin typeface="Cambria Math"/>
                              </a:rPr>
                              <m:t>0</m:t>
                            </m:r>
                          </m:sub>
                        </m:sSub>
                        <m:r>
                          <a:rPr lang="en-US" sz="2000" i="1">
                            <a:latin typeface="Cambria Math"/>
                          </a:rPr>
                          <m:t>(1−</m:t>
                        </m:r>
                        <m:sSub>
                          <m:sSubPr>
                            <m:ctrlPr>
                              <a:rPr lang="en-US" sz="20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000" i="1">
                                <a:latin typeface="Cambria Math"/>
                              </a:rPr>
                              <m:t>𝑋</m:t>
                            </m:r>
                          </m:e>
                          <m:sub>
                            <m:r>
                              <a:rPr lang="en-US" sz="2000" i="1">
                                <a:latin typeface="Cambria Math"/>
                              </a:rPr>
                              <m:t>𝐴𝑓</m:t>
                            </m:r>
                          </m:sub>
                        </m:sSub>
                        <m:r>
                          <a:rPr lang="en-US" sz="2000" i="1">
                            <a:latin typeface="Cambria Math"/>
                          </a:rPr>
                          <m:t>)</m:t>
                        </m:r>
                      </m:num>
                      <m:den>
                        <m:sSub>
                          <m:sSubPr>
                            <m:ctrlPr>
                              <a:rPr lang="en-US" sz="20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m:rPr>
                                <m:sty m:val="p"/>
                              </m:rPr>
                              <a:rPr lang="el-GR" sz="2000" i="1">
                                <a:latin typeface="Cambria Math"/>
                              </a:rPr>
                              <m:t>υ</m:t>
                            </m:r>
                          </m:e>
                          <m:sub>
                            <m:r>
                              <a:rPr lang="en-US" sz="2000" i="1">
                                <a:latin typeface="Cambria Math"/>
                              </a:rPr>
                              <m:t>0</m:t>
                            </m:r>
                          </m:sub>
                        </m:sSub>
                        <m:r>
                          <a:rPr lang="en-US" sz="2000" i="1">
                            <a:latin typeface="Cambria Math"/>
                          </a:rPr>
                          <m:t>+</m:t>
                        </m:r>
                        <m:sSub>
                          <m:sSubPr>
                            <m:ctrlPr>
                              <a:rPr lang="en-US" sz="20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000" i="1">
                                <a:latin typeface="Cambria Math"/>
                              </a:rPr>
                              <m:t>𝑅</m:t>
                            </m:r>
                            <m:r>
                              <m:rPr>
                                <m:sty m:val="p"/>
                              </m:rPr>
                              <a:rPr lang="el-GR" sz="2000" i="1">
                                <a:latin typeface="Cambria Math"/>
                              </a:rPr>
                              <m:t>υ</m:t>
                            </m:r>
                          </m:e>
                          <m:sub>
                            <m:r>
                              <a:rPr lang="en-US" sz="2000" i="1">
                                <a:latin typeface="Cambria Math"/>
                              </a:rPr>
                              <m:t>0</m:t>
                            </m:r>
                          </m:sub>
                        </m:sSub>
                        <m:r>
                          <a:rPr lang="en-US" sz="2000" i="1">
                            <a:latin typeface="Cambria Math"/>
                          </a:rPr>
                          <m:t>(1+</m:t>
                        </m:r>
                        <m:sSub>
                          <m:sSubPr>
                            <m:ctrlPr>
                              <a:rPr lang="en-US" sz="20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000" i="1">
                                <a:latin typeface="Cambria Math"/>
                                <a:ea typeface="Cambria Math"/>
                              </a:rPr>
                              <m:t>𝜀</m:t>
                            </m:r>
                          </m:e>
                          <m:sub>
                            <m:r>
                              <a:rPr lang="en-US" sz="2000" i="1">
                                <a:latin typeface="Cambria Math"/>
                              </a:rPr>
                              <m:t>𝐴</m:t>
                            </m:r>
                          </m:sub>
                        </m:sSub>
                        <m:sSub>
                          <m:sSubPr>
                            <m:ctrlPr>
                              <a:rPr lang="en-US" sz="20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000" i="1">
                                <a:latin typeface="Cambria Math"/>
                              </a:rPr>
                              <m:t>𝑋</m:t>
                            </m:r>
                          </m:e>
                          <m:sub>
                            <m:r>
                              <a:rPr lang="en-US" sz="2000" i="1">
                                <a:latin typeface="Cambria Math"/>
                              </a:rPr>
                              <m:t>𝐴𝑓</m:t>
                            </m:r>
                          </m:sub>
                        </m:sSub>
                        <m:r>
                          <a:rPr lang="en-US" sz="2000" i="1">
                            <a:latin typeface="Cambria Math"/>
                          </a:rPr>
                          <m:t>)</m:t>
                        </m:r>
                      </m:den>
                    </m:f>
                    <m:r>
                      <a:rPr lang="en-US" sz="2000" i="1">
                        <a:latin typeface="Cambria Math"/>
                      </a:rPr>
                      <m:t>=</m:t>
                    </m:r>
                    <m:sSub>
                      <m:sSubPr>
                        <m:ctrlPr>
                          <a:rPr lang="en-US" sz="20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000" i="1">
                            <a:latin typeface="Cambria Math"/>
                          </a:rPr>
                          <m:t>𝐶</m:t>
                        </m:r>
                      </m:e>
                      <m:sub>
                        <m:r>
                          <a:rPr lang="en-US" sz="2000" i="1">
                            <a:latin typeface="Cambria Math"/>
                          </a:rPr>
                          <m:t>𝐴</m:t>
                        </m:r>
                        <m:r>
                          <a:rPr lang="en-US" sz="2000" i="1">
                            <a:latin typeface="Cambria Math"/>
                          </a:rPr>
                          <m:t>0</m:t>
                        </m:r>
                      </m:sub>
                    </m:sSub>
                    <m:r>
                      <a:rPr lang="en-US" sz="2000" i="1">
                        <a:latin typeface="Cambria Math"/>
                      </a:rPr>
                      <m:t>(</m:t>
                    </m:r>
                    <m:f>
                      <m:fPr>
                        <m:ctrlPr>
                          <a:rPr lang="en-US" sz="20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2000" i="1">
                            <a:latin typeface="Cambria Math"/>
                          </a:rPr>
                          <m:t>1+</m:t>
                        </m:r>
                        <m:r>
                          <a:rPr lang="en-US" sz="2000" i="1">
                            <a:latin typeface="Cambria Math"/>
                          </a:rPr>
                          <m:t>𝑅</m:t>
                        </m:r>
                        <m:r>
                          <a:rPr lang="en-US" sz="2000" i="1">
                            <a:latin typeface="Cambria Math"/>
                          </a:rPr>
                          <m:t>−</m:t>
                        </m:r>
                        <m:r>
                          <a:rPr lang="en-US" sz="2000" i="1">
                            <a:latin typeface="Cambria Math"/>
                          </a:rPr>
                          <m:t>𝑅</m:t>
                        </m:r>
                        <m:sSub>
                          <m:sSubPr>
                            <m:ctrlPr>
                              <a:rPr lang="en-US" sz="20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000" i="1">
                                <a:latin typeface="Cambria Math"/>
                              </a:rPr>
                              <m:t>𝑋</m:t>
                            </m:r>
                          </m:e>
                          <m:sub>
                            <m:r>
                              <a:rPr lang="en-US" sz="2000" i="1">
                                <a:latin typeface="Cambria Math"/>
                              </a:rPr>
                              <m:t>𝐴𝑓</m:t>
                            </m:r>
                          </m:sub>
                        </m:sSub>
                        <m:r>
                          <a:rPr lang="en-US" sz="2000" i="1">
                            <a:latin typeface="Cambria Math"/>
                          </a:rPr>
                          <m:t>)</m:t>
                        </m:r>
                      </m:num>
                      <m:den>
                        <m:r>
                          <a:rPr lang="en-US" sz="2000" i="1">
                            <a:latin typeface="Cambria Math"/>
                          </a:rPr>
                          <m:t>1+</m:t>
                        </m:r>
                        <m:r>
                          <a:rPr lang="en-US" sz="2000" i="1">
                            <a:latin typeface="Cambria Math"/>
                          </a:rPr>
                          <m:t>𝑅</m:t>
                        </m:r>
                        <m:r>
                          <a:rPr lang="en-US" sz="2000" i="1">
                            <a:latin typeface="Cambria Math"/>
                          </a:rPr>
                          <m:t>+</m:t>
                        </m:r>
                        <m:r>
                          <a:rPr lang="en-US" sz="2000" i="1">
                            <a:latin typeface="Cambria Math"/>
                          </a:rPr>
                          <m:t>𝑅</m:t>
                        </m:r>
                        <m:sSub>
                          <m:sSubPr>
                            <m:ctrlPr>
                              <a:rPr lang="en-US" sz="20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000" i="1">
                                <a:latin typeface="Cambria Math"/>
                                <a:ea typeface="Cambria Math"/>
                              </a:rPr>
                              <m:t>𝜀</m:t>
                            </m:r>
                          </m:e>
                          <m:sub>
                            <m:r>
                              <a:rPr lang="en-US" sz="2000" i="1">
                                <a:latin typeface="Cambria Math"/>
                              </a:rPr>
                              <m:t>𝐴</m:t>
                            </m:r>
                          </m:sub>
                        </m:sSub>
                        <m:sSub>
                          <m:sSubPr>
                            <m:ctrlPr>
                              <a:rPr lang="en-US" sz="20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000" i="1">
                                <a:latin typeface="Cambria Math"/>
                              </a:rPr>
                              <m:t>𝑋</m:t>
                            </m:r>
                          </m:e>
                          <m:sub>
                            <m:r>
                              <a:rPr lang="en-US" sz="2000" i="1">
                                <a:latin typeface="Cambria Math"/>
                              </a:rPr>
                              <m:t>𝐴𝑓</m:t>
                            </m:r>
                          </m:sub>
                        </m:sSub>
                        <m:r>
                          <a:rPr lang="en-US" sz="2000" i="1">
                            <a:latin typeface="Cambria Math"/>
                          </a:rPr>
                          <m:t>)</m:t>
                        </m:r>
                      </m:den>
                    </m:f>
                  </m:oMath>
                </a14:m>
                <a:r>
                  <a:rPr lang="en-US" sz="2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                                                     (9.20)</a:t>
                </a:r>
              </a:p>
              <a:p>
                <a:pPr marL="0" indent="0" algn="just">
                  <a:buNone/>
                </a:pPr>
                <a:r>
                  <a:rPr lang="en-US" sz="2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By substituting equation (9.20) into equation (9.19), and solve for X</a:t>
                </a:r>
                <a:r>
                  <a:rPr lang="en-US" sz="2000" baseline="-25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A1</a:t>
                </a:r>
                <a:r>
                  <a:rPr lang="en-US" sz="2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, you get:</a:t>
                </a:r>
              </a:p>
              <a:p>
                <a:pPr marL="82296" indent="0" algn="just">
                  <a:buNone/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en-US" sz="20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000" i="1">
                            <a:latin typeface="Cambria Math"/>
                          </a:rPr>
                          <m:t>𝑋</m:t>
                        </m:r>
                      </m:e>
                      <m:sub>
                        <m:r>
                          <a:rPr lang="en-US" sz="2000" i="1">
                            <a:latin typeface="Cambria Math"/>
                          </a:rPr>
                          <m:t>𝐴</m:t>
                        </m:r>
                        <m:r>
                          <a:rPr lang="en-US" sz="2000" i="1">
                            <a:latin typeface="Cambria Math"/>
                          </a:rPr>
                          <m:t>1</m:t>
                        </m:r>
                      </m:sub>
                    </m:sSub>
                    <m:r>
                      <a:rPr lang="en-US" sz="2000" i="1">
                        <a:latin typeface="Cambria Math"/>
                      </a:rPr>
                      <m:t>=(</m:t>
                    </m:r>
                    <m:f>
                      <m:fPr>
                        <m:ctrlPr>
                          <a:rPr lang="en-US" sz="20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2000" i="1">
                            <a:latin typeface="Cambria Math"/>
                          </a:rPr>
                          <m:t>𝑅</m:t>
                        </m:r>
                      </m:num>
                      <m:den>
                        <m:r>
                          <a:rPr lang="en-US" sz="2000" i="1">
                            <a:latin typeface="Cambria Math"/>
                          </a:rPr>
                          <m:t>𝑅</m:t>
                        </m:r>
                        <m:r>
                          <a:rPr lang="en-US" sz="2000" i="1">
                            <a:latin typeface="Cambria Math"/>
                          </a:rPr>
                          <m:t>+1</m:t>
                        </m:r>
                      </m:den>
                    </m:f>
                    <m:r>
                      <a:rPr lang="en-US" sz="2000" i="1">
                        <a:latin typeface="Cambria Math"/>
                      </a:rPr>
                      <m:t>)</m:t>
                    </m:r>
                    <m:sSub>
                      <m:sSubPr>
                        <m:ctrlPr>
                          <a:rPr lang="en-US" sz="20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000" i="1">
                            <a:latin typeface="Cambria Math"/>
                          </a:rPr>
                          <m:t>𝑋</m:t>
                        </m:r>
                      </m:e>
                      <m:sub>
                        <m:r>
                          <a:rPr lang="en-US" sz="2000" i="1">
                            <a:latin typeface="Cambria Math"/>
                          </a:rPr>
                          <m:t>𝐴𝑓</m:t>
                        </m:r>
                      </m:sub>
                    </m:sSub>
                  </m:oMath>
                </a14:m>
                <a:r>
                  <a:rPr lang="en-US" sz="2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                                                                                                                             (9.21)</a:t>
                </a:r>
              </a:p>
              <a:p>
                <a:pPr marL="0" indent="0" algn="just">
                  <a:buNone/>
                </a:pPr>
                <a:r>
                  <a:rPr lang="en-US" sz="2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The design equation for recycle reactor, which is good for any kinetics, any </a:t>
                </a:r>
                <a14:m>
                  <m:oMath xmlns:m="http://schemas.openxmlformats.org/officeDocument/2006/math">
                    <m:r>
                      <a:rPr lang="en-US" sz="2000" i="1">
                        <a:latin typeface="Cambria Math"/>
                        <a:ea typeface="Cambria Math"/>
                      </a:rPr>
                      <m:t>𝜀</m:t>
                    </m:r>
                  </m:oMath>
                </a14:m>
                <a:r>
                  <a:rPr lang="en-US" sz="2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value and for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0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000" i="1">
                            <a:latin typeface="Cambria Math"/>
                          </a:rPr>
                          <m:t>𝑋</m:t>
                        </m:r>
                      </m:e>
                      <m:sub>
                        <m:r>
                          <a:rPr lang="en-US" sz="2000" i="1">
                            <a:latin typeface="Cambria Math"/>
                          </a:rPr>
                          <m:t>𝐴</m:t>
                        </m:r>
                        <m:r>
                          <a:rPr lang="en-US" sz="2000" i="1">
                            <a:latin typeface="Cambria Math"/>
                          </a:rPr>
                          <m:t>0</m:t>
                        </m:r>
                      </m:sub>
                    </m:sSub>
                  </m:oMath>
                </a14:m>
                <a:r>
                  <a:rPr lang="en-US" sz="2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= 0, is given by              </a:t>
                </a:r>
                <a:endParaRPr lang="en-US" sz="2000" i="1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82296" indent="0" algn="just">
                  <a:buNone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US" sz="2000" b="1" i="1" smtClean="0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2000" b="1" i="1">
                            <a:solidFill>
                              <a:srgbClr val="0070C0"/>
                            </a:solidFill>
                            <a:latin typeface="Cambria Math"/>
                          </a:rPr>
                          <m:t>𝑽</m:t>
                        </m:r>
                      </m:num>
                      <m:den>
                        <m:sSub>
                          <m:sSubPr>
                            <m:ctrlPr>
                              <a:rPr lang="en-US" sz="2000" b="1" i="1">
                                <a:solidFill>
                                  <a:srgbClr val="0070C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000" b="1" i="1">
                                <a:solidFill>
                                  <a:srgbClr val="0070C0"/>
                                </a:solidFill>
                                <a:latin typeface="Cambria Math"/>
                              </a:rPr>
                              <m:t>𝑭</m:t>
                            </m:r>
                          </m:e>
                          <m:sub>
                            <m:r>
                              <a:rPr lang="en-US" sz="2000" b="1" i="1">
                                <a:solidFill>
                                  <a:srgbClr val="0070C0"/>
                                </a:solidFill>
                                <a:latin typeface="Cambria Math"/>
                              </a:rPr>
                              <m:t>𝑨</m:t>
                            </m:r>
                            <m:r>
                              <a:rPr lang="en-US" sz="2000" b="1" i="1">
                                <a:solidFill>
                                  <a:srgbClr val="0070C0"/>
                                </a:solidFill>
                                <a:latin typeface="Cambria Math"/>
                              </a:rPr>
                              <m:t>𝟎</m:t>
                            </m:r>
                          </m:sub>
                        </m:sSub>
                      </m:den>
                    </m:f>
                    <m:r>
                      <a:rPr lang="en-US" sz="2000" b="1" i="1">
                        <a:solidFill>
                          <a:srgbClr val="0070C0"/>
                        </a:solidFill>
                        <a:latin typeface="Cambria Math"/>
                      </a:rPr>
                      <m:t>=(</m:t>
                    </m:r>
                    <m:r>
                      <a:rPr lang="en-US" sz="2000" b="1" i="1">
                        <a:solidFill>
                          <a:srgbClr val="0070C0"/>
                        </a:solidFill>
                        <a:latin typeface="Cambria Math"/>
                      </a:rPr>
                      <m:t>𝑹</m:t>
                    </m:r>
                    <m:r>
                      <a:rPr lang="en-US" sz="2000" b="1" i="1">
                        <a:solidFill>
                          <a:srgbClr val="0070C0"/>
                        </a:solidFill>
                        <a:latin typeface="Cambria Math"/>
                      </a:rPr>
                      <m:t>+</m:t>
                    </m:r>
                    <m:r>
                      <a:rPr lang="en-US" sz="2000" b="1" i="1">
                        <a:solidFill>
                          <a:srgbClr val="0070C0"/>
                        </a:solidFill>
                        <a:latin typeface="Cambria Math"/>
                      </a:rPr>
                      <m:t>𝟏</m:t>
                    </m:r>
                    <m:r>
                      <a:rPr lang="en-US" sz="2000" b="1" i="1">
                        <a:solidFill>
                          <a:srgbClr val="0070C0"/>
                        </a:solidFill>
                        <a:latin typeface="Cambria Math"/>
                      </a:rPr>
                      <m:t>)</m:t>
                    </m:r>
                    <m:nary>
                      <m:naryPr>
                        <m:limLoc m:val="undOvr"/>
                        <m:ctrlPr>
                          <a:rPr lang="en-US" sz="2000" b="1" i="1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</a:rPr>
                        </m:ctrlPr>
                      </m:naryPr>
                      <m:sub>
                        <m:r>
                          <m:rPr>
                            <m:brk m:alnAt="24"/>
                          </m:rPr>
                          <a:rPr lang="en-US" sz="2000" b="1" i="1">
                            <a:solidFill>
                              <a:srgbClr val="0070C0"/>
                            </a:solidFill>
                            <a:latin typeface="Cambria Math"/>
                          </a:rPr>
                          <m:t>(</m:t>
                        </m:r>
                        <m:f>
                          <m:fPr>
                            <m:ctrlPr>
                              <a:rPr lang="en-US" sz="2000" b="1" i="1">
                                <a:solidFill>
                                  <a:srgbClr val="0070C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en-US" sz="2000" b="1" i="1">
                                <a:solidFill>
                                  <a:srgbClr val="0070C0"/>
                                </a:solidFill>
                                <a:latin typeface="Cambria Math"/>
                              </a:rPr>
                              <m:t>𝑹</m:t>
                            </m:r>
                          </m:num>
                          <m:den>
                            <m:r>
                              <a:rPr lang="en-US" sz="2000" b="1" i="1">
                                <a:solidFill>
                                  <a:srgbClr val="0070C0"/>
                                </a:solidFill>
                                <a:latin typeface="Cambria Math"/>
                              </a:rPr>
                              <m:t>𝑹</m:t>
                            </m:r>
                            <m:r>
                              <a:rPr lang="en-US" sz="2000" b="1" i="1">
                                <a:solidFill>
                                  <a:srgbClr val="0070C0"/>
                                </a:solidFill>
                                <a:latin typeface="Cambria Math"/>
                              </a:rPr>
                              <m:t>+</m:t>
                            </m:r>
                            <m:r>
                              <a:rPr lang="en-US" sz="2000" b="1" i="1">
                                <a:solidFill>
                                  <a:srgbClr val="0070C0"/>
                                </a:solidFill>
                                <a:latin typeface="Cambria Math"/>
                              </a:rPr>
                              <m:t>𝟏</m:t>
                            </m:r>
                          </m:den>
                        </m:f>
                        <m:r>
                          <m:rPr>
                            <m:brk m:alnAt="24"/>
                          </m:rPr>
                          <a:rPr lang="en-US" sz="2000" b="1" i="1">
                            <a:solidFill>
                              <a:srgbClr val="0070C0"/>
                            </a:solidFill>
                            <a:latin typeface="Cambria Math"/>
                          </a:rPr>
                          <m:t>)</m:t>
                        </m:r>
                        <m:sSub>
                          <m:sSubPr>
                            <m:ctrlPr>
                              <a:rPr lang="en-US" sz="2000" b="1" i="1">
                                <a:solidFill>
                                  <a:srgbClr val="0070C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000" b="1" i="1">
                                <a:solidFill>
                                  <a:srgbClr val="0070C0"/>
                                </a:solidFill>
                                <a:latin typeface="Cambria Math"/>
                              </a:rPr>
                              <m:t>𝑿</m:t>
                            </m:r>
                          </m:e>
                          <m:sub>
                            <m:r>
                              <a:rPr lang="en-US" sz="2000" b="1" i="1">
                                <a:solidFill>
                                  <a:srgbClr val="0070C0"/>
                                </a:solidFill>
                                <a:latin typeface="Cambria Math"/>
                              </a:rPr>
                              <m:t>𝑨𝒇</m:t>
                            </m:r>
                          </m:sub>
                        </m:sSub>
                      </m:sub>
                      <m:sup>
                        <m:sSub>
                          <m:sSubPr>
                            <m:ctrlPr>
                              <a:rPr lang="en-US" sz="2000" b="1" i="1">
                                <a:solidFill>
                                  <a:srgbClr val="0070C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000" b="1" i="1">
                                <a:solidFill>
                                  <a:srgbClr val="0070C0"/>
                                </a:solidFill>
                                <a:latin typeface="Cambria Math"/>
                              </a:rPr>
                              <m:t>𝑿</m:t>
                            </m:r>
                          </m:e>
                          <m:sub>
                            <m:r>
                              <a:rPr lang="en-US" sz="2000" b="1" i="1">
                                <a:solidFill>
                                  <a:srgbClr val="0070C0"/>
                                </a:solidFill>
                                <a:latin typeface="Cambria Math"/>
                              </a:rPr>
                              <m:t>𝑨𝒇</m:t>
                            </m:r>
                          </m:sub>
                        </m:sSub>
                      </m:sup>
                      <m:e>
                        <m:f>
                          <m:fPr>
                            <m:ctrlPr>
                              <a:rPr lang="en-US" sz="2000" b="1" i="1">
                                <a:solidFill>
                                  <a:srgbClr val="0070C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sSub>
                              <m:sSubPr>
                                <m:ctrlPr>
                                  <a:rPr lang="en-US" sz="2000" b="1" i="1">
                                    <a:solidFill>
                                      <a:srgbClr val="0070C0"/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sz="2000" b="1" i="1">
                                    <a:solidFill>
                                      <a:srgbClr val="0070C0"/>
                                    </a:solidFill>
                                    <a:latin typeface="Cambria Math"/>
                                  </a:rPr>
                                  <m:t>𝒅𝑿</m:t>
                                </m:r>
                              </m:e>
                              <m:sub>
                                <m:r>
                                  <a:rPr lang="en-US" sz="2000" b="1" i="1">
                                    <a:solidFill>
                                      <a:srgbClr val="0070C0"/>
                                    </a:solidFill>
                                    <a:latin typeface="Cambria Math"/>
                                  </a:rPr>
                                  <m:t>𝑨</m:t>
                                </m:r>
                              </m:sub>
                            </m:sSub>
                          </m:num>
                          <m:den>
                            <m:sSub>
                              <m:sSubPr>
                                <m:ctrlPr>
                                  <a:rPr lang="en-US" sz="2000" b="1" i="1">
                                    <a:solidFill>
                                      <a:srgbClr val="0070C0"/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sz="2000" b="1" i="1">
                                    <a:solidFill>
                                      <a:srgbClr val="0070C0"/>
                                    </a:solidFill>
                                    <a:latin typeface="Cambria Math"/>
                                  </a:rPr>
                                  <m:t>−</m:t>
                                </m:r>
                                <m:r>
                                  <a:rPr lang="en-US" sz="2000" b="1" i="1">
                                    <a:solidFill>
                                      <a:srgbClr val="0070C0"/>
                                    </a:solidFill>
                                    <a:latin typeface="Cambria Math"/>
                                  </a:rPr>
                                  <m:t>𝒓</m:t>
                                </m:r>
                              </m:e>
                              <m:sub>
                                <m:r>
                                  <a:rPr lang="en-US" sz="2000" b="1" i="1">
                                    <a:solidFill>
                                      <a:srgbClr val="0070C0"/>
                                    </a:solidFill>
                                    <a:latin typeface="Cambria Math"/>
                                  </a:rPr>
                                  <m:t>𝑨</m:t>
                                </m:r>
                              </m:sub>
                            </m:sSub>
                          </m:den>
                        </m:f>
                      </m:e>
                    </m:nary>
                  </m:oMath>
                </a14:m>
                <a:r>
                  <a:rPr lang="en-US" sz="2000" b="1" dirty="0">
                    <a:solidFill>
                      <a:srgbClr val="0070C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                                                                                                           (9.22)</a:t>
                </a:r>
              </a:p>
              <a:p>
                <a:pPr marL="82296" indent="0" algn="just">
                  <a:buNone/>
                </a:pPr>
                <a:r>
                  <a:rPr lang="en-US" sz="2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Where: V is volume of recycle reactor, R is recycling ratio, F</a:t>
                </a:r>
                <a:r>
                  <a:rPr lang="en-US" sz="2000" baseline="-25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Ao</a:t>
                </a:r>
                <a:r>
                  <a:rPr lang="en-US" sz="2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is initial mole flow rate, </a:t>
                </a:r>
                <a:r>
                  <a:rPr lang="en-US" sz="20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X</a:t>
                </a:r>
                <a:r>
                  <a:rPr lang="en-US" sz="2000" baseline="-250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Af</a:t>
                </a:r>
                <a:r>
                  <a:rPr lang="en-US" sz="2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is final conversion, </a:t>
                </a:r>
                <a:r>
                  <a:rPr lang="en-US" sz="20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r</a:t>
                </a:r>
                <a:r>
                  <a:rPr lang="en-US" sz="2000" baseline="-250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A</a:t>
                </a:r>
                <a:r>
                  <a:rPr lang="en-US" sz="2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is reaction rate.</a:t>
                </a:r>
              </a:p>
              <a:p>
                <a:pPr marL="0" indent="0" algn="just">
                  <a:lnSpc>
                    <a:spcPct val="150000"/>
                  </a:lnSpc>
                  <a:buNone/>
                </a:pPr>
                <a:r>
                  <a:rPr lang="en-US" sz="2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For constant  density, this equation  can be written in terms of concentrations.</a:t>
                </a:r>
              </a:p>
              <a:p>
                <a:pPr marL="0" indent="0" algn="just">
                  <a:lnSpc>
                    <a:spcPct val="150000"/>
                  </a:lnSpc>
                  <a:buNone/>
                </a:pPr>
                <a:endParaRPr lang="en-US" sz="24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AC44F81E-CE34-C688-854A-DAB0E3D0D752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228600" y="542052"/>
                <a:ext cx="11728174" cy="5584114"/>
              </a:xfrm>
              <a:blipFill>
                <a:blip r:embed="rId2"/>
                <a:stretch>
                  <a:fillRect l="-572" r="-572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F0CF04A-C4A2-7E9C-8693-1ED696691D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19B44EC-D1D5-489E-90E0-E768BB02DA9D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39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3DF4E48C-B70C-B42D-C3F4-A58FF3BE6D90}"/>
              </a:ext>
            </a:extLst>
          </p:cNvPr>
          <p:cNvCxnSpPr>
            <a:cxnSpLocks/>
          </p:cNvCxnSpPr>
          <p:nvPr/>
        </p:nvCxnSpPr>
        <p:spPr>
          <a:xfrm>
            <a:off x="-49696" y="543123"/>
            <a:ext cx="12284765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F7CA82D8-E81F-E678-1D3F-BF5675A9CE78}"/>
              </a:ext>
            </a:extLst>
          </p:cNvPr>
          <p:cNvCxnSpPr>
            <a:cxnSpLocks/>
          </p:cNvCxnSpPr>
          <p:nvPr/>
        </p:nvCxnSpPr>
        <p:spPr>
          <a:xfrm>
            <a:off x="-49696" y="6314877"/>
            <a:ext cx="12192000" cy="1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0F732CC0-1800-DB61-0D46-CE6E9B1E943B}"/>
              </a:ext>
            </a:extLst>
          </p:cNvPr>
          <p:cNvSpPr txBox="1">
            <a:spLocks/>
          </p:cNvSpPr>
          <p:nvPr/>
        </p:nvSpPr>
        <p:spPr>
          <a:xfrm>
            <a:off x="1623392" y="6307886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fld id="{919B44EC-D1D5-489E-90E0-E768BB02DA9D}" type="slidenum">
              <a:rPr lang="en-US" b="1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pPr>
                <a:defRPr/>
              </a:pPr>
              <a:t>39</a:t>
            </a:fld>
            <a:endParaRPr lang="en-US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85003712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9CD12ED-4FA0-CC65-9995-15E4C4C87A3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9BFC649-B85A-7613-4C07-9DD21CCD9E1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0573" y="132476"/>
            <a:ext cx="10972800" cy="409575"/>
          </a:xfrm>
        </p:spPr>
        <p:txBody>
          <a:bodyPr>
            <a:noAutofit/>
          </a:bodyPr>
          <a:lstStyle/>
          <a:p>
            <a:pPr algn="l"/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Cont’d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A5DBC83E-D50C-6811-9192-586C8941FAB9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228600" y="542052"/>
                <a:ext cx="11728174" cy="5584114"/>
              </a:xfrm>
            </p:spPr>
            <p:txBody>
              <a:bodyPr>
                <a:noAutofit/>
              </a:bodyPr>
              <a:lstStyle/>
              <a:p>
                <a:pPr marL="0" indent="0" algn="just">
                  <a:lnSpc>
                    <a:spcPct val="150000"/>
                  </a:lnSpc>
                  <a:buNone/>
                </a:pPr>
                <a:r>
                  <a:rPr lang="en-US" sz="2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The space time of the recycle reactor  can be written as:</a:t>
                </a:r>
              </a:p>
              <a:p>
                <a:pPr marL="82296" indent="0">
                  <a:buNone/>
                </a:pPr>
                <a14:m>
                  <m:oMath xmlns:m="http://schemas.openxmlformats.org/officeDocument/2006/math">
                    <m:r>
                      <a:rPr lang="en-US" sz="2000" i="1">
                        <a:latin typeface="Cambria Math"/>
                        <a:ea typeface="Cambria Math"/>
                      </a:rPr>
                      <m:t>𝜏</m:t>
                    </m:r>
                    <m:r>
                      <a:rPr lang="en-US" sz="2000" i="1">
                        <a:latin typeface="Cambria Math"/>
                      </a:rPr>
                      <m:t>=</m:t>
                    </m:r>
                    <m:f>
                      <m:fPr>
                        <m:ctrlPr>
                          <a:rPr lang="en-US" sz="20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US" sz="20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000" i="1">
                                <a:latin typeface="Cambria Math"/>
                              </a:rPr>
                              <m:t>𝐶</m:t>
                            </m:r>
                          </m:e>
                          <m:sub>
                            <m:r>
                              <a:rPr lang="en-US" sz="2000" i="1">
                                <a:latin typeface="Cambria Math"/>
                              </a:rPr>
                              <m:t>𝐴</m:t>
                            </m:r>
                            <m:r>
                              <a:rPr lang="en-US" sz="2000" i="1">
                                <a:latin typeface="Cambria Math"/>
                              </a:rPr>
                              <m:t>0</m:t>
                            </m:r>
                          </m:sub>
                        </m:sSub>
                        <m:r>
                          <a:rPr lang="en-US" sz="2000" i="1">
                            <a:latin typeface="Cambria Math"/>
                          </a:rPr>
                          <m:t>𝑉</m:t>
                        </m:r>
                      </m:num>
                      <m:den>
                        <m:sSub>
                          <m:sSubPr>
                            <m:ctrlPr>
                              <a:rPr lang="en-US" sz="20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000" i="1">
                                <a:latin typeface="Cambria Math"/>
                              </a:rPr>
                              <m:t>𝐹</m:t>
                            </m:r>
                          </m:e>
                          <m:sub>
                            <m:r>
                              <a:rPr lang="en-US" sz="2000" i="1">
                                <a:latin typeface="Cambria Math"/>
                              </a:rPr>
                              <m:t>𝐴</m:t>
                            </m:r>
                            <m:r>
                              <a:rPr lang="en-US" sz="2000" i="1">
                                <a:latin typeface="Cambria Math"/>
                              </a:rPr>
                              <m:t>0</m:t>
                            </m:r>
                          </m:sub>
                        </m:sSub>
                      </m:den>
                    </m:f>
                    <m:r>
                      <a:rPr lang="en-US" sz="2000" i="1">
                        <a:latin typeface="Cambria Math"/>
                      </a:rPr>
                      <m:t>=−(</m:t>
                    </m:r>
                    <m:r>
                      <a:rPr lang="en-US" sz="2000" i="1">
                        <a:latin typeface="Cambria Math"/>
                      </a:rPr>
                      <m:t>𝑅</m:t>
                    </m:r>
                    <m:r>
                      <a:rPr lang="en-US" sz="2000" i="1">
                        <a:latin typeface="Cambria Math"/>
                      </a:rPr>
                      <m:t>+1)</m:t>
                    </m:r>
                    <m:nary>
                      <m:naryPr>
                        <m:limLoc m:val="undOvr"/>
                        <m:ctrlPr>
                          <a:rPr lang="en-US" sz="2000" i="1">
                            <a:latin typeface="Cambria Math" panose="02040503050406030204" pitchFamily="18" charset="0"/>
                          </a:rPr>
                        </m:ctrlPr>
                      </m:naryPr>
                      <m:sub>
                        <m:f>
                          <m:fPr>
                            <m:ctrlPr>
                              <a:rPr lang="en-US" sz="2000" i="1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sSub>
                              <m:sSubPr>
                                <m:ctrlPr>
                                  <a:rPr lang="en-US" sz="2000" i="1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sz="2000" i="1">
                                    <a:latin typeface="Cambria Math"/>
                                  </a:rPr>
                                  <m:t>𝐶</m:t>
                                </m:r>
                              </m:e>
                              <m:sub>
                                <m:r>
                                  <a:rPr lang="en-US" sz="2000" i="1">
                                    <a:latin typeface="Cambria Math"/>
                                  </a:rPr>
                                  <m:t>𝐴</m:t>
                                </m:r>
                                <m:r>
                                  <a:rPr lang="en-US" sz="2000" i="1">
                                    <a:latin typeface="Cambria Math"/>
                                  </a:rPr>
                                  <m:t>0</m:t>
                                </m:r>
                              </m:sub>
                            </m:sSub>
                            <m:r>
                              <a:rPr lang="en-US" sz="2000" i="1">
                                <a:latin typeface="Cambria Math"/>
                              </a:rPr>
                              <m:t>+</m:t>
                            </m:r>
                            <m:sSub>
                              <m:sSubPr>
                                <m:ctrlPr>
                                  <a:rPr lang="en-US" sz="2000" i="1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sz="2000" i="1">
                                    <a:latin typeface="Cambria Math"/>
                                  </a:rPr>
                                  <m:t>𝑅𝐶</m:t>
                                </m:r>
                              </m:e>
                              <m:sub>
                                <m:r>
                                  <a:rPr lang="en-US" sz="2000" i="1">
                                    <a:latin typeface="Cambria Math"/>
                                  </a:rPr>
                                  <m:t>𝐴𝑓</m:t>
                                </m:r>
                              </m:sub>
                            </m:sSub>
                          </m:num>
                          <m:den>
                            <m:r>
                              <a:rPr lang="en-US" sz="2000" i="1">
                                <a:latin typeface="Cambria Math"/>
                              </a:rPr>
                              <m:t>𝑅</m:t>
                            </m:r>
                            <m:r>
                              <a:rPr lang="en-US" sz="2000" i="1">
                                <a:latin typeface="Cambria Math"/>
                              </a:rPr>
                              <m:t>+1</m:t>
                            </m:r>
                          </m:den>
                        </m:f>
                      </m:sub>
                      <m:sup>
                        <m:sSub>
                          <m:sSubPr>
                            <m:ctrlPr>
                              <a:rPr lang="en-US" sz="20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000" i="1">
                                <a:latin typeface="Cambria Math"/>
                              </a:rPr>
                              <m:t>𝐶</m:t>
                            </m:r>
                          </m:e>
                          <m:sub>
                            <m:r>
                              <a:rPr lang="en-US" sz="2000" i="1">
                                <a:latin typeface="Cambria Math"/>
                              </a:rPr>
                              <m:t>𝐴𝑓</m:t>
                            </m:r>
                          </m:sub>
                        </m:sSub>
                      </m:sup>
                      <m:e>
                        <m:f>
                          <m:fPr>
                            <m:ctrlPr>
                              <a:rPr lang="en-US" sz="2000" i="1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sSub>
                              <m:sSubPr>
                                <m:ctrlPr>
                                  <a:rPr lang="en-US" sz="2000" i="1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sz="2000" i="1">
                                    <a:latin typeface="Cambria Math"/>
                                  </a:rPr>
                                  <m:t>𝑑𝐶</m:t>
                                </m:r>
                              </m:e>
                              <m:sub>
                                <m:r>
                                  <a:rPr lang="en-US" sz="2000" i="1">
                                    <a:latin typeface="Cambria Math"/>
                                  </a:rPr>
                                  <m:t>𝐴</m:t>
                                </m:r>
                              </m:sub>
                            </m:sSub>
                          </m:num>
                          <m:den>
                            <m:sSub>
                              <m:sSubPr>
                                <m:ctrlPr>
                                  <a:rPr lang="en-US" sz="2000" i="1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sz="2000" i="1">
                                    <a:latin typeface="Cambria Math"/>
                                  </a:rPr>
                                  <m:t>−</m:t>
                                </m:r>
                                <m:r>
                                  <a:rPr lang="en-US" sz="2000" i="1">
                                    <a:latin typeface="Cambria Math"/>
                                  </a:rPr>
                                  <m:t>𝑟</m:t>
                                </m:r>
                              </m:e>
                              <m:sub>
                                <m:r>
                                  <a:rPr lang="en-US" sz="2000" i="1">
                                    <a:latin typeface="Cambria Math"/>
                                  </a:rPr>
                                  <m:t>𝐴</m:t>
                                </m:r>
                              </m:sub>
                            </m:sSub>
                          </m:den>
                        </m:f>
                      </m:e>
                    </m:nary>
                  </m:oMath>
                </a14:m>
                <a:r>
                  <a:rPr lang="en-US" sz="2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                                                                                             (9.23)</a:t>
                </a:r>
              </a:p>
              <a:p>
                <a:pPr marL="0" indent="0" algn="just">
                  <a:buNone/>
                </a:pPr>
                <a:r>
                  <a:rPr lang="en-US" sz="2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Two types of conversions are existing in the recycle reactors namely, the overall</a:t>
                </a:r>
                <a:br>
                  <a:rPr lang="en-US" sz="2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</a:br>
                <a:r>
                  <a:rPr lang="en-US" sz="2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conversion and the conversion per pass. </a:t>
                </a:r>
              </a:p>
              <a:p>
                <a:pPr marL="0" indent="0" algn="just">
                  <a:buNone/>
                </a:pPr>
                <a:r>
                  <a:rPr lang="en-US" sz="2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The conversion per pass at the stream intersection  can be defined indirectly by using the definition of concentration.</a:t>
                </a:r>
              </a:p>
              <a:p>
                <a:pPr marL="0" indent="0">
                  <a:buNone/>
                </a:pPr>
                <a:r>
                  <a:rPr lang="en-US" sz="2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For the negligible and infinite recycle, the system approaches plug flow and mixed flow,  respectively, as shown in equation (9.24) </a:t>
                </a:r>
                <a:r>
                  <a:rPr lang="en-US" sz="2000" b="1" dirty="0">
                    <a:solidFill>
                      <a:srgbClr val="0070C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(Levenspiel, 2011, pg.138).</a:t>
                </a:r>
                <a:endParaRPr lang="en-US" sz="2000" b="1" dirty="0">
                  <a:solidFill>
                    <a:srgbClr val="0070C0"/>
                  </a:solidFill>
                  <a:highlight>
                    <a:srgbClr val="FFFF00"/>
                  </a:highlight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>
                  <a:buFont typeface="Wingdings" pitchFamily="2" charset="2"/>
                  <a:buChar char="§"/>
                </a:pPr>
                <a:endParaRPr lang="en-US" sz="20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82296" indent="0">
                  <a:buNone/>
                </a:pPr>
                <a:r>
                  <a:rPr lang="en-US" sz="2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                                                                                                                                                     (9.24)</a:t>
                </a:r>
              </a:p>
              <a:p>
                <a:pPr marL="0" indent="0" algn="just">
                  <a:buNone/>
                </a:pPr>
                <a:endParaRPr lang="en-US" sz="20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indent="0" algn="just">
                  <a:lnSpc>
                    <a:spcPct val="150000"/>
                  </a:lnSpc>
                  <a:buNone/>
                </a:pPr>
                <a:endParaRPr lang="en-US" sz="24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A5DBC83E-D50C-6811-9192-586C8941FAB9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228600" y="542052"/>
                <a:ext cx="11728174" cy="5584114"/>
              </a:xfrm>
              <a:blipFill>
                <a:blip r:embed="rId2"/>
                <a:stretch>
                  <a:fillRect l="-572" r="-572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015AAE1-4575-AC5F-21C7-9DF3D544F1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19B44EC-D1D5-489E-90E0-E768BB02DA9D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40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9717DA6F-E1AA-9224-3534-08B1DCF58E11}"/>
              </a:ext>
            </a:extLst>
          </p:cNvPr>
          <p:cNvCxnSpPr>
            <a:cxnSpLocks/>
          </p:cNvCxnSpPr>
          <p:nvPr/>
        </p:nvCxnSpPr>
        <p:spPr>
          <a:xfrm>
            <a:off x="-49696" y="543123"/>
            <a:ext cx="12284765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76271DCA-183C-D54E-77E0-50BC22810745}"/>
              </a:ext>
            </a:extLst>
          </p:cNvPr>
          <p:cNvCxnSpPr>
            <a:cxnSpLocks/>
          </p:cNvCxnSpPr>
          <p:nvPr/>
        </p:nvCxnSpPr>
        <p:spPr>
          <a:xfrm>
            <a:off x="0" y="6314876"/>
            <a:ext cx="12192000" cy="1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99803CDD-0185-4046-6A8D-723528706F89}"/>
              </a:ext>
            </a:extLst>
          </p:cNvPr>
          <p:cNvSpPr txBox="1">
            <a:spLocks/>
          </p:cNvSpPr>
          <p:nvPr/>
        </p:nvSpPr>
        <p:spPr>
          <a:xfrm>
            <a:off x="1623392" y="6307886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fld id="{919B44EC-D1D5-489E-90E0-E768BB02DA9D}" type="slidenum">
              <a:rPr lang="en-US" b="1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pPr>
                <a:defRPr/>
              </a:pPr>
              <a:t>40</a:t>
            </a:fld>
            <a:endParaRPr lang="en-US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2">
            <a:extLst>
              <a:ext uri="{FF2B5EF4-FFF2-40B4-BE49-F238E27FC236}">
                <a16:creationId xmlns:a16="http://schemas.microsoft.com/office/drawing/2014/main" id="{CB6C4FE6-A036-CDB2-AD22-B96DAE747BA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0573" y="3900083"/>
            <a:ext cx="4174435" cy="24078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19898224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8FC9B56-17E2-11CD-3E40-4B5CDFDFD9B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1A5C106-0EA0-B51A-B233-36A3AF8DD2E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0573" y="132476"/>
            <a:ext cx="10972800" cy="409575"/>
          </a:xfrm>
        </p:spPr>
        <p:txBody>
          <a:bodyPr>
            <a:noAutofit/>
          </a:bodyPr>
          <a:lstStyle/>
          <a:p>
            <a:pPr algn="l"/>
            <a:r>
              <a:rPr lang="en-US" sz="32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Activity 9.3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B18CFBDA-010F-67FC-9BC8-447F40648854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228600" y="542052"/>
                <a:ext cx="11728174" cy="5584114"/>
              </a:xfrm>
            </p:spPr>
            <p:txBody>
              <a:bodyPr>
                <a:noAutofit/>
              </a:bodyPr>
              <a:lstStyle/>
              <a:p>
                <a:pPr marL="0" indent="0" algn="just">
                  <a:lnSpc>
                    <a:spcPct val="150000"/>
                  </a:lnSpc>
                  <a:buNone/>
                </a:pP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An aqueous phase reaction occurs in a recycle reactor. The reactant A is converted into product B is given below. An aqueous feed with mole flow rate of 80 mol/min and initial concentration  of 10 mol/L. The reaction is first order with respect to A, and the rate constant is  0.05 min</a:t>
                </a:r>
                <a:r>
                  <a:rPr lang="en-US" sz="2400" baseline="30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-1</a:t>
                </a: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. The  feed to PFR with portion of the product stream is recycled to the feed stream. Determine the volume of the recycle reactor required to achieve 90% conversion with recycle ratio of 2.</a:t>
                </a:r>
              </a:p>
              <a:p>
                <a:pPr marL="0" indent="0" algn="just">
                  <a:lnSpc>
                    <a:spcPct val="150000"/>
                  </a:lnSpc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en-US" sz="2400" b="0" i="1" smtClean="0"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𝐴</m:t>
                      </m:r>
                      <m:groupChr>
                        <m:groupChrPr>
                          <m:chr m:val="→"/>
                          <m:vertJc m:val="bot"/>
                          <m:ctrlPr>
                            <a:rPr lang="en-US" sz="2400" b="0" i="1" smtClean="0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groupChrPr>
                        <m:e>
                          <m:r>
                            <m:rPr>
                              <m:brk m:alnAt="2"/>
                            </m:rPr>
                            <a:rPr lang="en-US" sz="2400" b="0" i="1" smtClean="0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𝑘</m:t>
                          </m:r>
                        </m:e>
                      </m:groupChr>
                      <m:r>
                        <a:rPr lang="en-US" sz="2400" b="0" i="1" smtClean="0"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𝐵</m:t>
                      </m:r>
                    </m:oMath>
                  </m:oMathPara>
                </a14:m>
                <a:endParaRPr lang="en-US" sz="24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B18CFBDA-010F-67FC-9BC8-447F40648854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228600" y="542052"/>
                <a:ext cx="11728174" cy="5584114"/>
              </a:xfrm>
              <a:blipFill>
                <a:blip r:embed="rId2"/>
                <a:stretch>
                  <a:fillRect l="-832" r="-832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0E6BAD5-F137-4FB0-F5FC-305B7C0F27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19B44EC-D1D5-489E-90E0-E768BB02DA9D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ABC04C67-AB71-B744-E373-FE244614E3AE}"/>
              </a:ext>
            </a:extLst>
          </p:cNvPr>
          <p:cNvCxnSpPr>
            <a:cxnSpLocks/>
          </p:cNvCxnSpPr>
          <p:nvPr/>
        </p:nvCxnSpPr>
        <p:spPr>
          <a:xfrm>
            <a:off x="-49696" y="543123"/>
            <a:ext cx="12284765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C588D65A-E545-D6DA-58EC-CFB26D25A82A}"/>
              </a:ext>
            </a:extLst>
          </p:cNvPr>
          <p:cNvCxnSpPr>
            <a:cxnSpLocks/>
          </p:cNvCxnSpPr>
          <p:nvPr/>
        </p:nvCxnSpPr>
        <p:spPr>
          <a:xfrm>
            <a:off x="-3314" y="6272712"/>
            <a:ext cx="12192000" cy="1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0A86CAA3-C12A-3AC2-544C-AA3ACE11FA3A}"/>
              </a:ext>
            </a:extLst>
          </p:cNvPr>
          <p:cNvSpPr txBox="1">
            <a:spLocks/>
          </p:cNvSpPr>
          <p:nvPr/>
        </p:nvSpPr>
        <p:spPr>
          <a:xfrm>
            <a:off x="1623392" y="6307886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fld id="{919B44EC-D1D5-489E-90E0-E768BB02DA9D}" type="slidenum">
              <a:rPr lang="en-US" b="1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pPr>
                <a:defRPr/>
              </a:pPr>
              <a:t>41</a:t>
            </a:fld>
            <a:endParaRPr lang="en-US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2964049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8D88369-FDD0-ADBB-D3A4-4F87A320DBE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6CFDFC9-D16B-7820-86A2-59B06BA06D2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0573" y="132476"/>
            <a:ext cx="10972800" cy="409575"/>
          </a:xfrm>
        </p:spPr>
        <p:txBody>
          <a:bodyPr>
            <a:noAutofit/>
          </a:bodyPr>
          <a:lstStyle/>
          <a:p>
            <a:pPr algn="l"/>
            <a:r>
              <a:rPr lang="en-US" sz="32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Cont’d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87923F5-65E6-110B-EC15-033308FD859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28600" y="542052"/>
            <a:ext cx="11728174" cy="5584114"/>
          </a:xfrm>
        </p:spPr>
        <p:txBody>
          <a:bodyPr>
            <a:noAutofit/>
          </a:bodyPr>
          <a:lstStyle/>
          <a:p>
            <a:pPr marL="0" indent="0" algn="just">
              <a:lnSpc>
                <a:spcPct val="150000"/>
              </a:lnSpc>
              <a:buNone/>
            </a:pP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Given: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Recycle PFR, and first order reaction. 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R=2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en-US" sz="24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= 90% = 0.9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en-US" sz="2400" baseline="-25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Ao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= 10 mol/L, k=0.05 min-1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</a:t>
            </a:r>
            <a:r>
              <a:rPr lang="en-US" sz="24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Ao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= 80 mol/min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Required: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Volume of  recycle reactor (V) = ?</a:t>
            </a:r>
          </a:p>
          <a:p>
            <a:pPr marL="0" indent="0" algn="just">
              <a:lnSpc>
                <a:spcPct val="150000"/>
              </a:lnSpc>
              <a:buNone/>
            </a:pP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lnSpc>
                <a:spcPct val="150000"/>
              </a:lnSpc>
              <a:buNone/>
            </a:pP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lnSpc>
                <a:spcPct val="150000"/>
              </a:lnSpc>
              <a:buNone/>
            </a:pP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039CCAB-5AEB-BDFB-406C-AE400A98BB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19B44EC-D1D5-489E-90E0-E768BB02DA9D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42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5415056A-F255-8DD3-31DD-EA4F2035AC9A}"/>
              </a:ext>
            </a:extLst>
          </p:cNvPr>
          <p:cNvCxnSpPr>
            <a:cxnSpLocks/>
          </p:cNvCxnSpPr>
          <p:nvPr/>
        </p:nvCxnSpPr>
        <p:spPr>
          <a:xfrm>
            <a:off x="-49696" y="543123"/>
            <a:ext cx="12284765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49B3F041-001F-A0BD-CFD2-8FCFD3E77D7E}"/>
              </a:ext>
            </a:extLst>
          </p:cNvPr>
          <p:cNvCxnSpPr>
            <a:cxnSpLocks/>
          </p:cNvCxnSpPr>
          <p:nvPr/>
        </p:nvCxnSpPr>
        <p:spPr>
          <a:xfrm>
            <a:off x="-3314" y="6272712"/>
            <a:ext cx="12192000" cy="1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0B860FE0-DA42-61BE-CF66-22681E95C81C}"/>
              </a:ext>
            </a:extLst>
          </p:cNvPr>
          <p:cNvSpPr txBox="1">
            <a:spLocks/>
          </p:cNvSpPr>
          <p:nvPr/>
        </p:nvSpPr>
        <p:spPr>
          <a:xfrm>
            <a:off x="1623392" y="6307886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fld id="{919B44EC-D1D5-489E-90E0-E768BB02DA9D}" type="slidenum">
              <a:rPr lang="en-US" b="1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pPr>
                <a:defRPr/>
              </a:pPr>
              <a:t>42</a:t>
            </a:fld>
            <a:endParaRPr lang="en-US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61632492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60260A2-391A-FB95-36C3-0E57E69B62D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11FBA5F-02C6-A9F4-3076-02FDE6F7ABD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0573" y="132476"/>
            <a:ext cx="10972800" cy="409575"/>
          </a:xfrm>
        </p:spPr>
        <p:txBody>
          <a:bodyPr>
            <a:noAutofit/>
          </a:bodyPr>
          <a:lstStyle/>
          <a:p>
            <a:pPr algn="l"/>
            <a:r>
              <a:rPr lang="en-US" sz="32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Cont’d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D9B63F24-84D6-E1CB-CCF0-58DACC4F67D0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228600" y="542052"/>
                <a:ext cx="11728174" cy="5584114"/>
              </a:xfrm>
            </p:spPr>
            <p:txBody>
              <a:bodyPr>
                <a:noAutofit/>
              </a:bodyPr>
              <a:lstStyle/>
              <a:p>
                <a:pPr marL="0" indent="0" algn="just">
                  <a:lnSpc>
                    <a:spcPct val="150000"/>
                  </a:lnSpc>
                  <a:buNone/>
                </a:pPr>
                <a:r>
                  <a:rPr lang="en-US" sz="24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Solution:</a:t>
                </a:r>
              </a:p>
              <a:p>
                <a:pPr marL="0" indent="0" algn="just">
                  <a:lnSpc>
                    <a:spcPct val="150000"/>
                  </a:lnSpc>
                  <a:buNone/>
                </a:pPr>
                <a:r>
                  <a:rPr lang="en-US" sz="2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The reaction rate is first order, and it is given by:</a:t>
                </a:r>
              </a:p>
              <a:p>
                <a:pPr marL="0" indent="0" algn="just">
                  <a:lnSpc>
                    <a:spcPct val="150000"/>
                  </a:lnSpc>
                  <a:buNone/>
                </a:pPr>
                <a:r>
                  <a:rPr lang="en-US" sz="2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-</a:t>
                </a:r>
                <a:r>
                  <a:rPr lang="en-US" sz="20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r</a:t>
                </a:r>
                <a:r>
                  <a:rPr lang="en-US" sz="2000" baseline="-250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A</a:t>
                </a:r>
                <a:r>
                  <a:rPr lang="en-US" sz="2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= </a:t>
                </a:r>
                <a:r>
                  <a:rPr lang="en-US" sz="20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kC</a:t>
                </a:r>
                <a:r>
                  <a:rPr lang="en-US" sz="2000" baseline="-250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A</a:t>
                </a:r>
                <a:r>
                  <a:rPr lang="en-US" sz="2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= </a:t>
                </a:r>
                <a:r>
                  <a:rPr lang="en-US" sz="20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kC</a:t>
                </a:r>
                <a:r>
                  <a:rPr lang="en-US" sz="2000" baseline="-250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Ao</a:t>
                </a:r>
                <a:r>
                  <a:rPr lang="en-US" sz="2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(1-X</a:t>
                </a:r>
                <a:r>
                  <a:rPr lang="en-US" sz="2000" baseline="-25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A</a:t>
                </a:r>
                <a:r>
                  <a:rPr lang="en-US" sz="2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)</a:t>
                </a:r>
              </a:p>
              <a:p>
                <a:pPr marL="0" indent="0" algn="just">
                  <a:lnSpc>
                    <a:spcPct val="150000"/>
                  </a:lnSpc>
                  <a:buNone/>
                </a:pPr>
                <a:r>
                  <a:rPr lang="en-US" sz="2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The recycle reactor volume (V) is determined using equation (9.22). </a:t>
                </a:r>
              </a:p>
              <a:p>
                <a:pPr marL="0" indent="0" algn="just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US" sz="2000" b="1" i="1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sz="2000" b="1" i="0">
                              <a:solidFill>
                                <a:srgbClr val="0070C0"/>
                              </a:solidFill>
                              <a:latin typeface="Cambria Math"/>
                            </a:rPr>
                            <m:t>𝐕</m:t>
                          </m:r>
                        </m:num>
                        <m:den>
                          <m:sSub>
                            <m:sSubPr>
                              <m:ctrlPr>
                                <a:rPr lang="en-US" sz="2000" b="1" i="1">
                                  <a:solidFill>
                                    <a:srgbClr val="0070C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000" b="1" i="0">
                                  <a:solidFill>
                                    <a:srgbClr val="0070C0"/>
                                  </a:solidFill>
                                  <a:latin typeface="Cambria Math"/>
                                </a:rPr>
                                <m:t>𝐅</m:t>
                              </m:r>
                            </m:e>
                            <m:sub>
                              <m:r>
                                <a:rPr lang="en-US" sz="2000" b="1" i="0">
                                  <a:solidFill>
                                    <a:srgbClr val="0070C0"/>
                                  </a:solidFill>
                                  <a:latin typeface="Cambria Math"/>
                                </a:rPr>
                                <m:t>𝐀𝟎</m:t>
                              </m:r>
                            </m:sub>
                          </m:sSub>
                        </m:den>
                      </m:f>
                      <m:r>
                        <a:rPr lang="en-US" sz="2000" b="1" i="0">
                          <a:solidFill>
                            <a:srgbClr val="0070C0"/>
                          </a:solidFill>
                          <a:latin typeface="Cambria Math"/>
                        </a:rPr>
                        <m:t>=(</m:t>
                      </m:r>
                      <m:r>
                        <a:rPr lang="en-US" sz="2000" b="1" i="0">
                          <a:solidFill>
                            <a:srgbClr val="0070C0"/>
                          </a:solidFill>
                          <a:latin typeface="Cambria Math"/>
                        </a:rPr>
                        <m:t>𝐑</m:t>
                      </m:r>
                      <m:r>
                        <a:rPr lang="en-US" sz="2000" b="1" i="0">
                          <a:solidFill>
                            <a:srgbClr val="0070C0"/>
                          </a:solidFill>
                          <a:latin typeface="Cambria Math"/>
                        </a:rPr>
                        <m:t>+</m:t>
                      </m:r>
                      <m:r>
                        <a:rPr lang="en-US" sz="2000" b="1" i="0">
                          <a:solidFill>
                            <a:srgbClr val="0070C0"/>
                          </a:solidFill>
                          <a:latin typeface="Cambria Math"/>
                        </a:rPr>
                        <m:t>𝟏</m:t>
                      </m:r>
                      <m:r>
                        <a:rPr lang="en-US" sz="2000" b="1" i="0">
                          <a:solidFill>
                            <a:srgbClr val="0070C0"/>
                          </a:solidFill>
                          <a:latin typeface="Cambria Math"/>
                        </a:rPr>
                        <m:t>)</m:t>
                      </m:r>
                      <m:nary>
                        <m:naryPr>
                          <m:limLoc m:val="undOvr"/>
                          <m:ctrlPr>
                            <a:rPr lang="en-US" sz="2000" b="1" i="1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</m:ctrlPr>
                        </m:naryPr>
                        <m:sub>
                          <m:r>
                            <m:rPr>
                              <m:brk m:alnAt="24"/>
                            </m:rPr>
                            <a:rPr lang="en-US" sz="2000" b="1" i="0">
                              <a:solidFill>
                                <a:srgbClr val="0070C0"/>
                              </a:solidFill>
                              <a:latin typeface="Cambria Math"/>
                            </a:rPr>
                            <m:t>(</m:t>
                          </m:r>
                          <m:f>
                            <m:fPr>
                              <m:ctrlPr>
                                <a:rPr lang="en-US" sz="2000" b="1" i="1">
                                  <a:solidFill>
                                    <a:srgbClr val="0070C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en-US" sz="2000" b="1" i="0">
                                  <a:solidFill>
                                    <a:srgbClr val="0070C0"/>
                                  </a:solidFill>
                                  <a:latin typeface="Cambria Math"/>
                                </a:rPr>
                                <m:t>𝐑</m:t>
                              </m:r>
                            </m:num>
                            <m:den>
                              <m:r>
                                <a:rPr lang="en-US" sz="2000" b="1" i="0">
                                  <a:solidFill>
                                    <a:srgbClr val="0070C0"/>
                                  </a:solidFill>
                                  <a:latin typeface="Cambria Math"/>
                                </a:rPr>
                                <m:t>𝐑</m:t>
                              </m:r>
                              <m:r>
                                <a:rPr lang="en-US" sz="2000" b="1" i="0">
                                  <a:solidFill>
                                    <a:srgbClr val="0070C0"/>
                                  </a:solidFill>
                                  <a:latin typeface="Cambria Math"/>
                                </a:rPr>
                                <m:t>+</m:t>
                              </m:r>
                              <m:r>
                                <a:rPr lang="en-US" sz="2000" b="1" i="0">
                                  <a:solidFill>
                                    <a:srgbClr val="0070C0"/>
                                  </a:solidFill>
                                  <a:latin typeface="Cambria Math"/>
                                </a:rPr>
                                <m:t>𝟏</m:t>
                              </m:r>
                            </m:den>
                          </m:f>
                          <m:r>
                            <m:rPr>
                              <m:brk m:alnAt="24"/>
                            </m:rPr>
                            <a:rPr lang="en-US" sz="2000" b="1" i="0">
                              <a:solidFill>
                                <a:srgbClr val="0070C0"/>
                              </a:solidFill>
                              <a:latin typeface="Cambria Math"/>
                            </a:rPr>
                            <m:t>)</m:t>
                          </m:r>
                          <m:sSub>
                            <m:sSubPr>
                              <m:ctrlPr>
                                <a:rPr lang="en-US" sz="2000" b="1" i="1">
                                  <a:solidFill>
                                    <a:srgbClr val="0070C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000" b="1" i="0">
                                  <a:solidFill>
                                    <a:srgbClr val="0070C0"/>
                                  </a:solidFill>
                                  <a:latin typeface="Cambria Math"/>
                                </a:rPr>
                                <m:t>𝐗</m:t>
                              </m:r>
                            </m:e>
                            <m:sub>
                              <m:r>
                                <a:rPr lang="en-US" sz="2000" b="1" i="0">
                                  <a:solidFill>
                                    <a:srgbClr val="0070C0"/>
                                  </a:solidFill>
                                  <a:latin typeface="Cambria Math"/>
                                </a:rPr>
                                <m:t>𝐀𝐟</m:t>
                              </m:r>
                            </m:sub>
                          </m:sSub>
                        </m:sub>
                        <m:sup>
                          <m:sSub>
                            <m:sSubPr>
                              <m:ctrlPr>
                                <a:rPr lang="en-US" sz="2000" b="1" i="1">
                                  <a:solidFill>
                                    <a:srgbClr val="0070C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000" b="1" i="0">
                                  <a:solidFill>
                                    <a:srgbClr val="0070C0"/>
                                  </a:solidFill>
                                  <a:latin typeface="Cambria Math"/>
                                </a:rPr>
                                <m:t>𝐗</m:t>
                              </m:r>
                            </m:e>
                            <m:sub>
                              <m:r>
                                <a:rPr lang="en-US" sz="2000" b="1" i="0">
                                  <a:solidFill>
                                    <a:srgbClr val="0070C0"/>
                                  </a:solidFill>
                                  <a:latin typeface="Cambria Math"/>
                                </a:rPr>
                                <m:t>𝐀𝐟</m:t>
                              </m:r>
                            </m:sub>
                          </m:sSub>
                        </m:sup>
                        <m:e>
                          <m:f>
                            <m:fPr>
                              <m:ctrlPr>
                                <a:rPr lang="en-US" sz="2000" b="1" i="1">
                                  <a:solidFill>
                                    <a:srgbClr val="0070C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sSub>
                                <m:sSubPr>
                                  <m:ctrlPr>
                                    <a:rPr lang="en-US" sz="2000" b="1" i="1">
                                      <a:solidFill>
                                        <a:srgbClr val="0070C0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US" sz="2000" b="1" i="0">
                                      <a:solidFill>
                                        <a:srgbClr val="0070C0"/>
                                      </a:solidFill>
                                      <a:latin typeface="Cambria Math"/>
                                    </a:rPr>
                                    <m:t>𝐝𝐗</m:t>
                                  </m:r>
                                </m:e>
                                <m:sub>
                                  <m:r>
                                    <a:rPr lang="en-US" sz="2000" b="1" i="0">
                                      <a:solidFill>
                                        <a:srgbClr val="0070C0"/>
                                      </a:solidFill>
                                      <a:latin typeface="Cambria Math"/>
                                    </a:rPr>
                                    <m:t>𝐀</m:t>
                                  </m:r>
                                </m:sub>
                              </m:sSub>
                            </m:num>
                            <m:den>
                              <m:sSub>
                                <m:sSubPr>
                                  <m:ctrlPr>
                                    <a:rPr lang="en-US" sz="2000" b="1" i="1">
                                      <a:solidFill>
                                        <a:srgbClr val="0070C0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US" sz="2000" b="1" i="0">
                                      <a:solidFill>
                                        <a:srgbClr val="0070C0"/>
                                      </a:solidFill>
                                      <a:latin typeface="Cambria Math"/>
                                    </a:rPr>
                                    <m:t>−</m:t>
                                  </m:r>
                                  <m:r>
                                    <a:rPr lang="en-US" sz="2000" b="1" i="0">
                                      <a:solidFill>
                                        <a:srgbClr val="0070C0"/>
                                      </a:solidFill>
                                      <a:latin typeface="Cambria Math"/>
                                    </a:rPr>
                                    <m:t>𝐫</m:t>
                                  </m:r>
                                </m:e>
                                <m:sub>
                                  <m:r>
                                    <a:rPr lang="en-US" sz="2000" b="1" i="0">
                                      <a:solidFill>
                                        <a:srgbClr val="0070C0"/>
                                      </a:solidFill>
                                      <a:latin typeface="Cambria Math"/>
                                    </a:rPr>
                                    <m:t>𝐀</m:t>
                                  </m:r>
                                </m:sub>
                              </m:sSub>
                            </m:den>
                          </m:f>
                        </m:e>
                      </m:nary>
                    </m:oMath>
                  </m:oMathPara>
                </a14:m>
                <a:endParaRPr lang="en-US" sz="20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indent="0" algn="just">
                  <a:buNone/>
                </a:pPr>
                <a:endParaRPr lang="en-US" sz="20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indent="0" algn="just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en-US" sz="2000" b="1" i="0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</a:rPr>
                        <m:t>𝐕</m:t>
                      </m:r>
                      <m:r>
                        <a:rPr lang="en-US" sz="2000" b="1">
                          <a:solidFill>
                            <a:srgbClr val="0070C0"/>
                          </a:solidFill>
                          <a:latin typeface="Cambria Math"/>
                        </a:rPr>
                        <m:t>=</m:t>
                      </m:r>
                      <m:sSub>
                        <m:sSubPr>
                          <m:ctrlPr>
                            <a:rPr lang="en-US" sz="2000" b="1" i="1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000" b="1">
                              <a:solidFill>
                                <a:srgbClr val="0070C0"/>
                              </a:solidFill>
                              <a:latin typeface="Cambria Math"/>
                            </a:rPr>
                            <m:t>𝐅</m:t>
                          </m:r>
                        </m:e>
                        <m:sub>
                          <m:r>
                            <a:rPr lang="en-US" sz="2000" b="1">
                              <a:solidFill>
                                <a:srgbClr val="0070C0"/>
                              </a:solidFill>
                              <a:latin typeface="Cambria Math"/>
                            </a:rPr>
                            <m:t>𝐀𝟎</m:t>
                          </m:r>
                        </m:sub>
                      </m:sSub>
                      <m:r>
                        <a:rPr lang="en-US" sz="2000" b="1">
                          <a:solidFill>
                            <a:srgbClr val="0070C0"/>
                          </a:solidFill>
                          <a:latin typeface="Cambria Math"/>
                        </a:rPr>
                        <m:t>(</m:t>
                      </m:r>
                      <m:r>
                        <a:rPr lang="en-US" sz="2000" b="1">
                          <a:solidFill>
                            <a:srgbClr val="0070C0"/>
                          </a:solidFill>
                          <a:latin typeface="Cambria Math"/>
                        </a:rPr>
                        <m:t>𝐑</m:t>
                      </m:r>
                      <m:r>
                        <a:rPr lang="en-US" sz="2000" b="1">
                          <a:solidFill>
                            <a:srgbClr val="0070C0"/>
                          </a:solidFill>
                          <a:latin typeface="Cambria Math"/>
                        </a:rPr>
                        <m:t>+</m:t>
                      </m:r>
                      <m:r>
                        <a:rPr lang="en-US" sz="2000" b="1">
                          <a:solidFill>
                            <a:srgbClr val="0070C0"/>
                          </a:solidFill>
                          <a:latin typeface="Cambria Math"/>
                        </a:rPr>
                        <m:t>𝟏</m:t>
                      </m:r>
                      <m:r>
                        <a:rPr lang="en-US" sz="2000" b="1">
                          <a:solidFill>
                            <a:srgbClr val="0070C0"/>
                          </a:solidFill>
                          <a:latin typeface="Cambria Math"/>
                        </a:rPr>
                        <m:t>)</m:t>
                      </m:r>
                      <m:nary>
                        <m:naryPr>
                          <m:limLoc m:val="undOvr"/>
                          <m:ctrlPr>
                            <a:rPr lang="en-US" sz="2000" b="1" i="1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</m:ctrlPr>
                        </m:naryPr>
                        <m:sub>
                          <m:r>
                            <m:rPr>
                              <m:brk m:alnAt="24"/>
                            </m:rPr>
                            <a:rPr lang="en-US" sz="2000" b="1">
                              <a:solidFill>
                                <a:srgbClr val="0070C0"/>
                              </a:solidFill>
                              <a:latin typeface="Cambria Math"/>
                            </a:rPr>
                            <m:t>(</m:t>
                          </m:r>
                          <m:f>
                            <m:fPr>
                              <m:ctrlPr>
                                <a:rPr lang="en-US" sz="2000" b="1" i="1">
                                  <a:solidFill>
                                    <a:srgbClr val="0070C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en-US" sz="2000" b="1">
                                  <a:solidFill>
                                    <a:srgbClr val="0070C0"/>
                                  </a:solidFill>
                                  <a:latin typeface="Cambria Math"/>
                                </a:rPr>
                                <m:t>𝐑</m:t>
                              </m:r>
                            </m:num>
                            <m:den>
                              <m:r>
                                <a:rPr lang="en-US" sz="2000" b="1">
                                  <a:solidFill>
                                    <a:srgbClr val="0070C0"/>
                                  </a:solidFill>
                                  <a:latin typeface="Cambria Math"/>
                                </a:rPr>
                                <m:t>𝐑</m:t>
                              </m:r>
                              <m:r>
                                <a:rPr lang="en-US" sz="2000" b="1">
                                  <a:solidFill>
                                    <a:srgbClr val="0070C0"/>
                                  </a:solidFill>
                                  <a:latin typeface="Cambria Math"/>
                                </a:rPr>
                                <m:t>+</m:t>
                              </m:r>
                              <m:r>
                                <a:rPr lang="en-US" sz="2000" b="1">
                                  <a:solidFill>
                                    <a:srgbClr val="0070C0"/>
                                  </a:solidFill>
                                  <a:latin typeface="Cambria Math"/>
                                </a:rPr>
                                <m:t>𝟏</m:t>
                              </m:r>
                            </m:den>
                          </m:f>
                          <m:r>
                            <m:rPr>
                              <m:brk m:alnAt="24"/>
                            </m:rPr>
                            <a:rPr lang="en-US" sz="2000" b="1">
                              <a:solidFill>
                                <a:srgbClr val="0070C0"/>
                              </a:solidFill>
                              <a:latin typeface="Cambria Math"/>
                            </a:rPr>
                            <m:t>)</m:t>
                          </m:r>
                          <m:sSub>
                            <m:sSubPr>
                              <m:ctrlPr>
                                <a:rPr lang="en-US" sz="2000" b="1" i="1">
                                  <a:solidFill>
                                    <a:srgbClr val="0070C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000" b="1">
                                  <a:solidFill>
                                    <a:srgbClr val="0070C0"/>
                                  </a:solidFill>
                                  <a:latin typeface="Cambria Math"/>
                                </a:rPr>
                                <m:t>𝐗</m:t>
                              </m:r>
                            </m:e>
                            <m:sub>
                              <m:r>
                                <a:rPr lang="en-US" sz="2000" b="1">
                                  <a:solidFill>
                                    <a:srgbClr val="0070C0"/>
                                  </a:solidFill>
                                  <a:latin typeface="Cambria Math"/>
                                </a:rPr>
                                <m:t>𝐀𝐟</m:t>
                              </m:r>
                            </m:sub>
                          </m:sSub>
                        </m:sub>
                        <m:sup>
                          <m:sSub>
                            <m:sSubPr>
                              <m:ctrlPr>
                                <a:rPr lang="en-US" sz="2000" b="1" i="1">
                                  <a:solidFill>
                                    <a:srgbClr val="0070C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000" b="1">
                                  <a:solidFill>
                                    <a:srgbClr val="0070C0"/>
                                  </a:solidFill>
                                  <a:latin typeface="Cambria Math"/>
                                </a:rPr>
                                <m:t>𝐗</m:t>
                              </m:r>
                            </m:e>
                            <m:sub>
                              <m:r>
                                <a:rPr lang="en-US" sz="2000" b="1">
                                  <a:solidFill>
                                    <a:srgbClr val="0070C0"/>
                                  </a:solidFill>
                                  <a:latin typeface="Cambria Math"/>
                                </a:rPr>
                                <m:t>𝐀𝐟</m:t>
                              </m:r>
                            </m:sub>
                          </m:sSub>
                        </m:sup>
                        <m:e>
                          <m:f>
                            <m:fPr>
                              <m:ctrlPr>
                                <a:rPr lang="en-US" sz="2000" b="1" i="1">
                                  <a:solidFill>
                                    <a:srgbClr val="0070C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sSub>
                                <m:sSubPr>
                                  <m:ctrlPr>
                                    <a:rPr lang="en-US" sz="2000" b="1" i="1">
                                      <a:solidFill>
                                        <a:srgbClr val="0070C0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US" sz="2000" b="1">
                                      <a:solidFill>
                                        <a:srgbClr val="0070C0"/>
                                      </a:solidFill>
                                      <a:latin typeface="Cambria Math"/>
                                    </a:rPr>
                                    <m:t>𝐝𝐗</m:t>
                                  </m:r>
                                </m:e>
                                <m:sub>
                                  <m:r>
                                    <a:rPr lang="en-US" sz="2000" b="1">
                                      <a:solidFill>
                                        <a:srgbClr val="0070C0"/>
                                      </a:solidFill>
                                      <a:latin typeface="Cambria Math"/>
                                    </a:rPr>
                                    <m:t>𝐀</m:t>
                                  </m:r>
                                </m:sub>
                              </m:sSub>
                            </m:num>
                            <m:den>
                              <m:sSub>
                                <m:sSubPr>
                                  <m:ctrlPr>
                                    <a:rPr lang="en-US" sz="2000" b="1" i="1">
                                      <a:solidFill>
                                        <a:srgbClr val="0070C0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US" sz="2000" b="1">
                                      <a:solidFill>
                                        <a:srgbClr val="0070C0"/>
                                      </a:solidFill>
                                      <a:latin typeface="Cambria Math"/>
                                    </a:rPr>
                                    <m:t>−</m:t>
                                  </m:r>
                                  <m:r>
                                    <a:rPr lang="en-US" sz="2000" b="1">
                                      <a:solidFill>
                                        <a:srgbClr val="0070C0"/>
                                      </a:solidFill>
                                      <a:latin typeface="Cambria Math"/>
                                    </a:rPr>
                                    <m:t>𝐫</m:t>
                                  </m:r>
                                </m:e>
                                <m:sub>
                                  <m:r>
                                    <a:rPr lang="en-US" sz="2000" b="1">
                                      <a:solidFill>
                                        <a:srgbClr val="0070C0"/>
                                      </a:solidFill>
                                      <a:latin typeface="Cambria Math"/>
                                    </a:rPr>
                                    <m:t>𝐀</m:t>
                                  </m:r>
                                </m:sub>
                              </m:sSub>
                            </m:den>
                          </m:f>
                        </m:e>
                      </m:nary>
                    </m:oMath>
                  </m:oMathPara>
                </a14:m>
                <a:endParaRPr lang="en-US" sz="20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indent="0" algn="just">
                  <a:lnSpc>
                    <a:spcPct val="150000"/>
                  </a:lnSpc>
                  <a:buNone/>
                </a:pPr>
                <a:endParaRPr lang="en-US" sz="24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indent="0" algn="just">
                  <a:lnSpc>
                    <a:spcPct val="150000"/>
                  </a:lnSpc>
                  <a:buNone/>
                </a:pPr>
                <a:endParaRPr lang="en-US" sz="24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indent="0" algn="just">
                  <a:lnSpc>
                    <a:spcPct val="150000"/>
                  </a:lnSpc>
                  <a:buNone/>
                </a:pPr>
                <a:endParaRPr lang="en-US" sz="24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D9B63F24-84D6-E1CB-CCF0-58DACC4F67D0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228600" y="542052"/>
                <a:ext cx="11728174" cy="5584114"/>
              </a:xfrm>
              <a:blipFill>
                <a:blip r:embed="rId2"/>
                <a:stretch>
                  <a:fillRect l="-832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B563451-43DA-9B8A-98FA-9AB601423F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19B44EC-D1D5-489E-90E0-E768BB02DA9D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43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44B4430F-8917-4946-8CDB-E0C0AD8BDC36}"/>
              </a:ext>
            </a:extLst>
          </p:cNvPr>
          <p:cNvCxnSpPr>
            <a:cxnSpLocks/>
          </p:cNvCxnSpPr>
          <p:nvPr/>
        </p:nvCxnSpPr>
        <p:spPr>
          <a:xfrm>
            <a:off x="-49696" y="543123"/>
            <a:ext cx="12284765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0BED9C66-1124-5F2D-510B-B7BE3A439029}"/>
              </a:ext>
            </a:extLst>
          </p:cNvPr>
          <p:cNvCxnSpPr>
            <a:cxnSpLocks/>
          </p:cNvCxnSpPr>
          <p:nvPr/>
        </p:nvCxnSpPr>
        <p:spPr>
          <a:xfrm>
            <a:off x="-3314" y="6272712"/>
            <a:ext cx="12192000" cy="1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03FB5F22-07B0-47FF-18AF-F59056CE7599}"/>
              </a:ext>
            </a:extLst>
          </p:cNvPr>
          <p:cNvSpPr txBox="1">
            <a:spLocks/>
          </p:cNvSpPr>
          <p:nvPr/>
        </p:nvSpPr>
        <p:spPr>
          <a:xfrm>
            <a:off x="1623392" y="6307886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fld id="{919B44EC-D1D5-489E-90E0-E768BB02DA9D}" type="slidenum">
              <a:rPr lang="en-US" b="1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pPr>
                <a:defRPr/>
              </a:pPr>
              <a:t>43</a:t>
            </a:fld>
            <a:endParaRPr lang="en-US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55416986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39DCB14-461F-0888-057D-820FEEAA8BC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EA40B32-F18B-82EC-D971-5377EDAEAC8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0573" y="132476"/>
            <a:ext cx="10972800" cy="409575"/>
          </a:xfrm>
        </p:spPr>
        <p:txBody>
          <a:bodyPr>
            <a:noAutofit/>
          </a:bodyPr>
          <a:lstStyle/>
          <a:p>
            <a:pPr algn="l"/>
            <a:r>
              <a:rPr lang="en-US" sz="32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Cont’d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8D147EF1-D458-CBA2-CC39-DBB30D0BA86F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228600" y="542052"/>
                <a:ext cx="11728174" cy="5584114"/>
              </a:xfrm>
            </p:spPr>
            <p:txBody>
              <a:bodyPr>
                <a:noAutofit/>
              </a:bodyPr>
              <a:lstStyle/>
              <a:p>
                <a:pPr marL="0" indent="0" algn="just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m:rPr>
                          <m:sty m:val="p"/>
                        </m:rPr>
                        <a:rPr lang="en-US" sz="2000" b="0" i="0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</a:rPr>
                        <m:t>V</m:t>
                      </m:r>
                      <m:r>
                        <a:rPr lang="en-US" sz="2000" b="0">
                          <a:solidFill>
                            <a:schemeClr val="tx1"/>
                          </a:solidFill>
                          <a:latin typeface="Cambria Math"/>
                        </a:rPr>
                        <m:t>=</m:t>
                      </m:r>
                      <m:sSub>
                        <m:sSubPr>
                          <m:ctrlPr>
                            <a:rPr lang="en-US" sz="2000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lang="en-US" sz="2000" b="0" i="1"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F</m:t>
                          </m:r>
                        </m:e>
                        <m:sub>
                          <m:r>
                            <m:rPr>
                              <m:sty m:val="p"/>
                            </m:rPr>
                            <a:rPr lang="en-US" sz="2000" b="0" i="1"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A</m:t>
                          </m:r>
                          <m:r>
                            <a:rPr lang="en-US" sz="2000" b="0" i="1"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0</m:t>
                          </m:r>
                        </m:sub>
                      </m:sSub>
                      <m:r>
                        <a:rPr lang="en-US" sz="2000" b="0">
                          <a:solidFill>
                            <a:schemeClr val="tx1"/>
                          </a:solidFill>
                          <a:latin typeface="Cambria Math"/>
                        </a:rPr>
                        <m:t>(</m:t>
                      </m:r>
                      <m:r>
                        <m:rPr>
                          <m:sty m:val="p"/>
                        </m:rPr>
                        <a:rPr lang="en-US" sz="2000" b="0" i="1">
                          <a:solidFill>
                            <a:schemeClr val="tx1"/>
                          </a:solidFill>
                          <a:latin typeface="Cambria Math"/>
                        </a:rPr>
                        <m:t>R</m:t>
                      </m:r>
                      <m:r>
                        <a:rPr lang="en-US" sz="2000" b="0">
                          <a:solidFill>
                            <a:schemeClr val="tx1"/>
                          </a:solidFill>
                          <a:latin typeface="Cambria Math"/>
                        </a:rPr>
                        <m:t>+</m:t>
                      </m:r>
                      <m:r>
                        <a:rPr lang="en-US" sz="2000" b="0" i="1">
                          <a:solidFill>
                            <a:schemeClr val="tx1"/>
                          </a:solidFill>
                          <a:latin typeface="Cambria Math"/>
                        </a:rPr>
                        <m:t>1</m:t>
                      </m:r>
                      <m:r>
                        <a:rPr lang="en-US" sz="2000" b="0">
                          <a:solidFill>
                            <a:schemeClr val="tx1"/>
                          </a:solidFill>
                          <a:latin typeface="Cambria Math"/>
                        </a:rPr>
                        <m:t>)</m:t>
                      </m:r>
                      <m:nary>
                        <m:naryPr>
                          <m:limLoc m:val="undOvr"/>
                          <m:ctrlPr>
                            <a:rPr lang="en-US" sz="2000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</m:ctrlPr>
                        </m:naryPr>
                        <m:sub>
                          <m:r>
                            <m:rPr>
                              <m:brk m:alnAt="24"/>
                            </m:rPr>
                            <a:rPr lang="en-US" sz="2000" b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(</m:t>
                          </m:r>
                          <m:f>
                            <m:fPr>
                              <m:ctrlPr>
                                <a:rPr lang="en-US" sz="2000" i="1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m:rPr>
                                  <m:sty m:val="p"/>
                                </m:rPr>
                                <a:rPr lang="en-US" sz="2000" b="0" i="1">
                                  <a:solidFill>
                                    <a:schemeClr val="tx1"/>
                                  </a:solidFill>
                                  <a:latin typeface="Cambria Math"/>
                                </a:rPr>
                                <m:t>R</m:t>
                              </m:r>
                            </m:num>
                            <m:den>
                              <m:r>
                                <m:rPr>
                                  <m:sty m:val="p"/>
                                </m:rPr>
                                <a:rPr lang="en-US" sz="2000" b="0" i="1">
                                  <a:solidFill>
                                    <a:schemeClr val="tx1"/>
                                  </a:solidFill>
                                  <a:latin typeface="Cambria Math"/>
                                </a:rPr>
                                <m:t>R</m:t>
                              </m:r>
                              <m:r>
                                <a:rPr lang="en-US" sz="2000" b="0">
                                  <a:solidFill>
                                    <a:schemeClr val="tx1"/>
                                  </a:solidFill>
                                  <a:latin typeface="Cambria Math"/>
                                </a:rPr>
                                <m:t>+</m:t>
                              </m:r>
                              <m:r>
                                <a:rPr lang="en-US" sz="2000" b="0" i="1">
                                  <a:solidFill>
                                    <a:schemeClr val="tx1"/>
                                  </a:solidFill>
                                  <a:latin typeface="Cambria Math"/>
                                </a:rPr>
                                <m:t>1</m:t>
                              </m:r>
                            </m:den>
                          </m:f>
                          <m:r>
                            <m:rPr>
                              <m:brk m:alnAt="24"/>
                            </m:rPr>
                            <a:rPr lang="en-US" sz="2000" b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)</m:t>
                          </m:r>
                          <m:sSub>
                            <m:sSubPr>
                              <m:ctrlPr>
                                <a:rPr lang="en-US" sz="2000" i="1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m:rPr>
                                  <m:sty m:val="p"/>
                                </m:rPr>
                                <a:rPr lang="en-US" sz="2000" b="0" i="1">
                                  <a:solidFill>
                                    <a:schemeClr val="tx1"/>
                                  </a:solidFill>
                                  <a:latin typeface="Cambria Math"/>
                                </a:rPr>
                                <m:t>X</m:t>
                              </m:r>
                            </m:e>
                            <m:sub>
                              <m:r>
                                <m:rPr>
                                  <m:sty m:val="p"/>
                                </m:rPr>
                                <a:rPr lang="en-US" sz="2000" b="0" i="1">
                                  <a:solidFill>
                                    <a:schemeClr val="tx1"/>
                                  </a:solidFill>
                                  <a:latin typeface="Cambria Math"/>
                                </a:rPr>
                                <m:t>Af</m:t>
                              </m:r>
                            </m:sub>
                          </m:sSub>
                        </m:sub>
                        <m:sup>
                          <m:sSub>
                            <m:sSubPr>
                              <m:ctrlPr>
                                <a:rPr lang="en-US" sz="2000" i="1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m:rPr>
                                  <m:sty m:val="p"/>
                                </m:rPr>
                                <a:rPr lang="en-US" sz="2000" b="0" i="1">
                                  <a:solidFill>
                                    <a:schemeClr val="tx1"/>
                                  </a:solidFill>
                                  <a:latin typeface="Cambria Math"/>
                                </a:rPr>
                                <m:t>X</m:t>
                              </m:r>
                            </m:e>
                            <m:sub>
                              <m:r>
                                <m:rPr>
                                  <m:sty m:val="p"/>
                                </m:rPr>
                                <a:rPr lang="en-US" sz="2000" b="0" i="1">
                                  <a:solidFill>
                                    <a:schemeClr val="tx1"/>
                                  </a:solidFill>
                                  <a:latin typeface="Cambria Math"/>
                                </a:rPr>
                                <m:t>Af</m:t>
                              </m:r>
                            </m:sub>
                          </m:sSub>
                        </m:sup>
                        <m:e>
                          <m:f>
                            <m:fPr>
                              <m:ctrlPr>
                                <a:rPr lang="en-US" sz="2000" i="1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sSub>
                                <m:sSubPr>
                                  <m:ctrlPr>
                                    <a:rPr lang="en-US" sz="2000" i="1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m:rPr>
                                      <m:sty m:val="p"/>
                                    </m:rPr>
                                    <a:rPr lang="en-US" sz="2000" b="0" i="1">
                                      <a:solidFill>
                                        <a:schemeClr val="tx1"/>
                                      </a:solidFill>
                                      <a:latin typeface="Cambria Math"/>
                                    </a:rPr>
                                    <m:t>dX</m:t>
                                  </m:r>
                                </m:e>
                                <m:sub>
                                  <m:r>
                                    <m:rPr>
                                      <m:sty m:val="p"/>
                                    </m:rPr>
                                    <a:rPr lang="en-US" sz="2000" b="0" i="1">
                                      <a:solidFill>
                                        <a:schemeClr val="tx1"/>
                                      </a:solidFill>
                                      <a:latin typeface="Cambria Math"/>
                                    </a:rPr>
                                    <m:t>A</m:t>
                                  </m:r>
                                </m:sub>
                              </m:sSub>
                            </m:num>
                            <m:den>
                              <m:sSub>
                                <m:sSubPr>
                                  <m:ctrlPr>
                                    <a:rPr lang="en-US" sz="2000" i="1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US" sz="2000" b="0">
                                      <a:solidFill>
                                        <a:schemeClr val="tx1"/>
                                      </a:solidFill>
                                      <a:latin typeface="Cambria Math"/>
                                    </a:rPr>
                                    <m:t>−</m:t>
                                  </m:r>
                                  <m:r>
                                    <m:rPr>
                                      <m:sty m:val="p"/>
                                    </m:rPr>
                                    <a:rPr lang="en-US" sz="2000" b="0" i="1">
                                      <a:solidFill>
                                        <a:schemeClr val="tx1"/>
                                      </a:solidFill>
                                      <a:latin typeface="Cambria Math"/>
                                    </a:rPr>
                                    <m:t>r</m:t>
                                  </m:r>
                                </m:e>
                                <m:sub>
                                  <m:r>
                                    <m:rPr>
                                      <m:sty m:val="p"/>
                                    </m:rPr>
                                    <a:rPr lang="en-US" sz="2000" b="0" i="1">
                                      <a:solidFill>
                                        <a:schemeClr val="tx1"/>
                                      </a:solidFill>
                                      <a:latin typeface="Cambria Math"/>
                                    </a:rPr>
                                    <m:t>A</m:t>
                                  </m:r>
                                </m:sub>
                              </m:sSub>
                            </m:den>
                          </m:f>
                          <m:r>
                            <a:rPr lang="en-US" sz="20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=</m:t>
                          </m:r>
                          <m:sSub>
                            <m:sSubPr>
                              <m:ctrlPr>
                                <a:rPr lang="en-US" sz="2000" i="1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m:rPr>
                                  <m:sty m:val="p"/>
                                </m:rPr>
                                <a:rPr lang="en-US" sz="2000" b="0" i="1">
                                  <a:solidFill>
                                    <a:schemeClr val="tx1"/>
                                  </a:solidFill>
                                  <a:latin typeface="Cambria Math"/>
                                </a:rPr>
                                <m:t>F</m:t>
                              </m:r>
                            </m:e>
                            <m:sub>
                              <m:r>
                                <m:rPr>
                                  <m:sty m:val="p"/>
                                </m:rPr>
                                <a:rPr lang="en-US" sz="2000" b="0" i="1">
                                  <a:solidFill>
                                    <a:schemeClr val="tx1"/>
                                  </a:solidFill>
                                  <a:latin typeface="Cambria Math"/>
                                </a:rPr>
                                <m:t>A</m:t>
                              </m:r>
                              <m:r>
                                <a:rPr lang="en-US" sz="2000" b="0" i="1">
                                  <a:solidFill>
                                    <a:schemeClr val="tx1"/>
                                  </a:solidFill>
                                  <a:latin typeface="Cambria Math"/>
                                </a:rPr>
                                <m:t>0</m:t>
                              </m:r>
                            </m:sub>
                          </m:sSub>
                          <m:r>
                            <a:rPr lang="en-US" sz="2000" b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(</m:t>
                          </m:r>
                          <m:r>
                            <m:rPr>
                              <m:sty m:val="p"/>
                            </m:rPr>
                            <a:rPr lang="en-US" sz="2000" b="0" i="1"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R</m:t>
                          </m:r>
                          <m:r>
                            <a:rPr lang="en-US" sz="2000" b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+</m:t>
                          </m:r>
                          <m:r>
                            <a:rPr lang="en-US" sz="2000" b="0" i="1"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1</m:t>
                          </m:r>
                          <m:r>
                            <a:rPr lang="en-US" sz="2000" b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)</m:t>
                          </m:r>
                          <m:nary>
                            <m:naryPr>
                              <m:limLoc m:val="undOvr"/>
                              <m:ctrlPr>
                                <a:rPr lang="en-US" sz="2000" i="1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naryPr>
                            <m:sub>
                              <m:r>
                                <m:rPr>
                                  <m:brk m:alnAt="24"/>
                                </m:rPr>
                                <a:rPr lang="en-US" sz="2000" b="0">
                                  <a:solidFill>
                                    <a:schemeClr val="tx1"/>
                                  </a:solidFill>
                                  <a:latin typeface="Cambria Math"/>
                                </a:rPr>
                                <m:t>(</m:t>
                              </m:r>
                              <m:f>
                                <m:fPr>
                                  <m:ctrlPr>
                                    <a:rPr lang="en-US" sz="2000" i="1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m:rPr>
                                      <m:sty m:val="p"/>
                                    </m:rPr>
                                    <a:rPr lang="en-US" sz="2000" b="0" i="1">
                                      <a:solidFill>
                                        <a:schemeClr val="tx1"/>
                                      </a:solidFill>
                                      <a:latin typeface="Cambria Math"/>
                                    </a:rPr>
                                    <m:t>R</m:t>
                                  </m:r>
                                </m:num>
                                <m:den>
                                  <m:r>
                                    <m:rPr>
                                      <m:sty m:val="p"/>
                                    </m:rPr>
                                    <a:rPr lang="en-US" sz="2000" b="0" i="1">
                                      <a:solidFill>
                                        <a:schemeClr val="tx1"/>
                                      </a:solidFill>
                                      <a:latin typeface="Cambria Math"/>
                                    </a:rPr>
                                    <m:t>R</m:t>
                                  </m:r>
                                  <m:r>
                                    <a:rPr lang="en-US" sz="2000" b="0">
                                      <a:solidFill>
                                        <a:schemeClr val="tx1"/>
                                      </a:solidFill>
                                      <a:latin typeface="Cambria Math"/>
                                    </a:rPr>
                                    <m:t>+</m:t>
                                  </m:r>
                                  <m:r>
                                    <a:rPr lang="en-US" sz="2000" b="0" i="1">
                                      <a:solidFill>
                                        <a:schemeClr val="tx1"/>
                                      </a:solidFill>
                                      <a:latin typeface="Cambria Math"/>
                                    </a:rPr>
                                    <m:t>1</m:t>
                                  </m:r>
                                </m:den>
                              </m:f>
                              <m:r>
                                <m:rPr>
                                  <m:brk m:alnAt="24"/>
                                </m:rPr>
                                <a:rPr lang="en-US" sz="2000" b="0">
                                  <a:solidFill>
                                    <a:schemeClr val="tx1"/>
                                  </a:solidFill>
                                  <a:latin typeface="Cambria Math"/>
                                </a:rPr>
                                <m:t>)</m:t>
                              </m:r>
                              <m:sSub>
                                <m:sSubPr>
                                  <m:ctrlPr>
                                    <a:rPr lang="en-US" sz="2000" i="1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m:rPr>
                                      <m:sty m:val="p"/>
                                    </m:rPr>
                                    <a:rPr lang="en-US" sz="2000" b="0" i="1">
                                      <a:solidFill>
                                        <a:schemeClr val="tx1"/>
                                      </a:solidFill>
                                      <a:latin typeface="Cambria Math"/>
                                    </a:rPr>
                                    <m:t>X</m:t>
                                  </m:r>
                                </m:e>
                                <m:sub>
                                  <m:r>
                                    <m:rPr>
                                      <m:sty m:val="p"/>
                                    </m:rPr>
                                    <a:rPr lang="en-US" sz="2000" b="0" i="1">
                                      <a:solidFill>
                                        <a:schemeClr val="tx1"/>
                                      </a:solidFill>
                                      <a:latin typeface="Cambria Math"/>
                                    </a:rPr>
                                    <m:t>Af</m:t>
                                  </m:r>
                                </m:sub>
                              </m:sSub>
                            </m:sub>
                            <m:sup>
                              <m:sSub>
                                <m:sSubPr>
                                  <m:ctrlPr>
                                    <a:rPr lang="en-US" sz="2000" i="1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m:rPr>
                                      <m:sty m:val="p"/>
                                    </m:rPr>
                                    <a:rPr lang="en-US" sz="2000" b="0" i="1">
                                      <a:solidFill>
                                        <a:schemeClr val="tx1"/>
                                      </a:solidFill>
                                      <a:latin typeface="Cambria Math"/>
                                    </a:rPr>
                                    <m:t>X</m:t>
                                  </m:r>
                                </m:e>
                                <m:sub>
                                  <m:r>
                                    <m:rPr>
                                      <m:sty m:val="p"/>
                                    </m:rPr>
                                    <a:rPr lang="en-US" sz="2000" b="0" i="1">
                                      <a:solidFill>
                                        <a:schemeClr val="tx1"/>
                                      </a:solidFill>
                                      <a:latin typeface="Cambria Math"/>
                                    </a:rPr>
                                    <m:t>Af</m:t>
                                  </m:r>
                                </m:sub>
                              </m:sSub>
                            </m:sup>
                            <m:e>
                              <m:f>
                                <m:fPr>
                                  <m:ctrlPr>
                                    <a:rPr lang="en-US" sz="2000" i="1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sSub>
                                    <m:sSubPr>
                                      <m:ctrlPr>
                                        <a:rPr lang="en-US" sz="2000" i="1">
                                          <a:solidFill>
                                            <a:schemeClr val="tx1"/>
                                          </a:solidFill>
                                          <a:latin typeface="Cambria Math" panose="02040503050406030204" pitchFamily="18" charset="0"/>
                                        </a:rPr>
                                      </m:ctrlPr>
                                    </m:sSubPr>
                                    <m:e>
                                      <m:r>
                                        <m:rPr>
                                          <m:sty m:val="p"/>
                                        </m:rPr>
                                        <a:rPr lang="en-US" sz="2000" b="0" i="1">
                                          <a:solidFill>
                                            <a:schemeClr val="tx1"/>
                                          </a:solidFill>
                                          <a:latin typeface="Cambria Math"/>
                                        </a:rPr>
                                        <m:t>dX</m:t>
                                      </m:r>
                                    </m:e>
                                    <m:sub>
                                      <m:r>
                                        <m:rPr>
                                          <m:sty m:val="p"/>
                                        </m:rPr>
                                        <a:rPr lang="en-US" sz="2000" b="0" i="1">
                                          <a:solidFill>
                                            <a:schemeClr val="tx1"/>
                                          </a:solidFill>
                                          <a:latin typeface="Cambria Math"/>
                                        </a:rPr>
                                        <m:t>A</m:t>
                                      </m:r>
                                    </m:sub>
                                  </m:sSub>
                                </m:num>
                                <m:den>
                                  <m:sSub>
                                    <m:sSubPr>
                                      <m:ctrlPr>
                                        <a:rPr lang="en-US" sz="2000" i="1" smtClean="0">
                                          <a:solidFill>
                                            <a:schemeClr val="tx1"/>
                                          </a:solidFill>
                                          <a:latin typeface="Cambria Math" panose="02040503050406030204" pitchFamily="18" charset="0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lang="en-US" sz="2000" b="0" i="1" smtClean="0">
                                          <a:solidFill>
                                            <a:schemeClr val="tx1"/>
                                          </a:solidFill>
                                          <a:latin typeface="Cambria Math" panose="02040503050406030204" pitchFamily="18" charset="0"/>
                                        </a:rPr>
                                        <m:t>𝑘𝐶</m:t>
                                      </m:r>
                                    </m:e>
                                    <m:sub>
                                      <m:r>
                                        <a:rPr lang="en-US" sz="2000" b="0" i="1" smtClean="0">
                                          <a:solidFill>
                                            <a:schemeClr val="tx1"/>
                                          </a:solidFill>
                                          <a:latin typeface="Cambria Math" panose="02040503050406030204" pitchFamily="18" charset="0"/>
                                        </a:rPr>
                                        <m:t>𝐴𝑜</m:t>
                                      </m:r>
                                    </m:sub>
                                  </m:sSub>
                                  <m:sSub>
                                    <m:sSubPr>
                                      <m:ctrlPr>
                                        <a:rPr lang="en-US" sz="2000" i="1" smtClean="0">
                                          <a:solidFill>
                                            <a:schemeClr val="tx1"/>
                                          </a:solidFill>
                                          <a:latin typeface="Cambria Math" panose="02040503050406030204" pitchFamily="18" charset="0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lang="en-US" sz="2000" b="0" i="0" smtClean="0">
                                          <a:solidFill>
                                            <a:schemeClr val="tx1"/>
                                          </a:solidFill>
                                          <a:latin typeface="Cambria Math" panose="02040503050406030204" pitchFamily="18" charset="0"/>
                                        </a:rPr>
                                        <m:t>(1</m:t>
                                      </m:r>
                                      <m:r>
                                        <a:rPr lang="en-US" sz="2000" b="0">
                                          <a:solidFill>
                                            <a:schemeClr val="tx1"/>
                                          </a:solidFill>
                                          <a:latin typeface="Cambria Math"/>
                                        </a:rPr>
                                        <m:t>−</m:t>
                                      </m:r>
                                      <m:r>
                                        <a:rPr lang="en-US" sz="2000" b="0" i="1" smtClean="0">
                                          <a:solidFill>
                                            <a:schemeClr val="tx1"/>
                                          </a:solidFill>
                                          <a:latin typeface="Cambria Math" panose="02040503050406030204" pitchFamily="18" charset="0"/>
                                        </a:rPr>
                                        <m:t>𝑋</m:t>
                                      </m:r>
                                    </m:e>
                                    <m:sub>
                                      <m:r>
                                        <m:rPr>
                                          <m:sty m:val="p"/>
                                        </m:rPr>
                                        <a:rPr lang="en-US" sz="2000" b="0" i="1">
                                          <a:solidFill>
                                            <a:schemeClr val="tx1"/>
                                          </a:solidFill>
                                          <a:latin typeface="Cambria Math"/>
                                        </a:rPr>
                                        <m:t>A</m:t>
                                      </m:r>
                                    </m:sub>
                                  </m:sSub>
                                  <m:r>
                                    <a:rPr lang="en-US" sz="2000" b="0" i="1" smtClean="0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</a:rPr>
                                    <m:t>)</m:t>
                                  </m:r>
                                </m:den>
                              </m:f>
                            </m:e>
                          </m:nary>
                        </m:e>
                      </m:nary>
                    </m:oMath>
                  </m:oMathPara>
                </a14:m>
                <a:endParaRPr lang="en-US" sz="2000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indent="0" algn="just">
                  <a:buNone/>
                </a:pPr>
                <a14:m>
                  <m:oMath xmlns:m="http://schemas.openxmlformats.org/officeDocument/2006/math">
                    <m:r>
                      <a:rPr lang="en-US" sz="2000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𝑉</m:t>
                    </m:r>
                    <m:r>
                      <a:rPr lang="en-US" sz="2000" b="0" i="1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= </m:t>
                    </m:r>
                    <m:f>
                      <m:fPr>
                        <m:ctrlPr>
                          <a:rPr lang="en-US" sz="20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US" sz="2000" i="1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m:rPr>
                                <m:sty m:val="p"/>
                              </m:rPr>
                              <a:rPr lang="en-US" sz="2000" b="0" i="1">
                                <a:solidFill>
                                  <a:schemeClr val="tx1"/>
                                </a:solidFill>
                                <a:latin typeface="Cambria Math"/>
                              </a:rPr>
                              <m:t>F</m:t>
                            </m:r>
                          </m:e>
                          <m:sub>
                            <m:r>
                              <m:rPr>
                                <m:sty m:val="p"/>
                              </m:rPr>
                              <a:rPr lang="en-US" sz="2000" b="0" i="1">
                                <a:solidFill>
                                  <a:schemeClr val="tx1"/>
                                </a:solidFill>
                                <a:latin typeface="Cambria Math"/>
                              </a:rPr>
                              <m:t>A</m:t>
                            </m:r>
                            <m:r>
                              <a:rPr lang="en-US" sz="2000" b="0" i="1">
                                <a:solidFill>
                                  <a:schemeClr val="tx1"/>
                                </a:solidFill>
                                <a:latin typeface="Cambria Math"/>
                              </a:rPr>
                              <m:t>0</m:t>
                            </m:r>
                          </m:sub>
                        </m:sSub>
                        <m:r>
                          <a:rPr lang="en-US" sz="2000" b="0">
                            <a:solidFill>
                              <a:schemeClr val="tx1"/>
                            </a:solidFill>
                            <a:latin typeface="Cambria Math"/>
                          </a:rPr>
                          <m:t>(</m:t>
                        </m:r>
                        <m:r>
                          <m:rPr>
                            <m:sty m:val="p"/>
                          </m:rPr>
                          <a:rPr lang="en-US" sz="2000" b="0" i="1">
                            <a:solidFill>
                              <a:schemeClr val="tx1"/>
                            </a:solidFill>
                            <a:latin typeface="Cambria Math"/>
                          </a:rPr>
                          <m:t>R</m:t>
                        </m:r>
                        <m:r>
                          <a:rPr lang="en-US" sz="2000" b="0">
                            <a:solidFill>
                              <a:schemeClr val="tx1"/>
                            </a:solidFill>
                            <a:latin typeface="Cambria Math"/>
                          </a:rPr>
                          <m:t>+</m:t>
                        </m:r>
                        <m:r>
                          <a:rPr lang="en-US" sz="2000" b="0" i="1">
                            <a:solidFill>
                              <a:schemeClr val="tx1"/>
                            </a:solidFill>
                            <a:latin typeface="Cambria Math"/>
                          </a:rPr>
                          <m:t>1</m:t>
                        </m:r>
                        <m:r>
                          <a:rPr lang="en-US" sz="2000" b="0">
                            <a:solidFill>
                              <a:schemeClr val="tx1"/>
                            </a:solidFill>
                            <a:latin typeface="Cambria Math"/>
                          </a:rPr>
                          <m:t>)</m:t>
                        </m:r>
                      </m:num>
                      <m:den>
                        <m:sSub>
                          <m:sSubPr>
                            <m:ctrlPr>
                              <a:rPr lang="en-US" sz="2000" i="1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000" b="0" i="1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</a:rPr>
                              <m:t>𝑘𝐶</m:t>
                            </m:r>
                          </m:e>
                          <m:sub>
                            <m:r>
                              <a:rPr lang="en-US" sz="2000" b="0" i="1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</a:rPr>
                              <m:t>𝐴𝑜</m:t>
                            </m:r>
                          </m:sub>
                        </m:sSub>
                      </m:den>
                    </m:f>
                    <m:nary>
                      <m:naryPr>
                        <m:limLoc m:val="undOvr"/>
                        <m:ctrlPr>
                          <a:rPr lang="en-US" sz="20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naryPr>
                      <m:sub>
                        <m:r>
                          <m:rPr>
                            <m:brk m:alnAt="24"/>
                          </m:rPr>
                          <a:rPr lang="en-US" sz="2000" b="0">
                            <a:solidFill>
                              <a:schemeClr val="tx1"/>
                            </a:solidFill>
                            <a:latin typeface="Cambria Math"/>
                          </a:rPr>
                          <m:t>(</m:t>
                        </m:r>
                        <m:f>
                          <m:fPr>
                            <m:ctrlPr>
                              <a:rPr lang="en-US" sz="2000" i="1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m:rPr>
                                <m:sty m:val="p"/>
                              </m:rPr>
                              <a:rPr lang="en-US" sz="2000" b="0" i="1">
                                <a:solidFill>
                                  <a:schemeClr val="tx1"/>
                                </a:solidFill>
                                <a:latin typeface="Cambria Math"/>
                              </a:rPr>
                              <m:t>R</m:t>
                            </m:r>
                          </m:num>
                          <m:den>
                            <m:r>
                              <m:rPr>
                                <m:sty m:val="p"/>
                              </m:rPr>
                              <a:rPr lang="en-US" sz="2000" b="0" i="1">
                                <a:solidFill>
                                  <a:schemeClr val="tx1"/>
                                </a:solidFill>
                                <a:latin typeface="Cambria Math"/>
                              </a:rPr>
                              <m:t>R</m:t>
                            </m:r>
                            <m:r>
                              <a:rPr lang="en-US" sz="2000" b="0">
                                <a:solidFill>
                                  <a:schemeClr val="tx1"/>
                                </a:solidFill>
                                <a:latin typeface="Cambria Math"/>
                              </a:rPr>
                              <m:t>+</m:t>
                            </m:r>
                            <m:r>
                              <a:rPr lang="en-US" sz="2000" b="0" i="1">
                                <a:solidFill>
                                  <a:schemeClr val="tx1"/>
                                </a:solidFill>
                                <a:latin typeface="Cambria Math"/>
                              </a:rPr>
                              <m:t>1</m:t>
                            </m:r>
                          </m:den>
                        </m:f>
                        <m:r>
                          <m:rPr>
                            <m:brk m:alnAt="24"/>
                          </m:rPr>
                          <a:rPr lang="en-US" sz="2000" b="0">
                            <a:solidFill>
                              <a:schemeClr val="tx1"/>
                            </a:solidFill>
                            <a:latin typeface="Cambria Math"/>
                          </a:rPr>
                          <m:t>)</m:t>
                        </m:r>
                        <m:sSub>
                          <m:sSubPr>
                            <m:ctrlPr>
                              <a:rPr lang="en-US" sz="2000" i="1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m:rPr>
                                <m:sty m:val="p"/>
                              </m:rPr>
                              <a:rPr lang="en-US" sz="2000" b="0" i="1">
                                <a:solidFill>
                                  <a:schemeClr val="tx1"/>
                                </a:solidFill>
                                <a:latin typeface="Cambria Math"/>
                              </a:rPr>
                              <m:t>X</m:t>
                            </m:r>
                          </m:e>
                          <m:sub>
                            <m:r>
                              <m:rPr>
                                <m:sty m:val="p"/>
                              </m:rPr>
                              <a:rPr lang="en-US" sz="2000" b="0" i="1">
                                <a:solidFill>
                                  <a:schemeClr val="tx1"/>
                                </a:solidFill>
                                <a:latin typeface="Cambria Math"/>
                              </a:rPr>
                              <m:t>Af</m:t>
                            </m:r>
                          </m:sub>
                        </m:sSub>
                      </m:sub>
                      <m:sup>
                        <m:sSub>
                          <m:sSubPr>
                            <m:ctrlPr>
                              <a:rPr lang="en-US" sz="2000" i="1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m:rPr>
                                <m:sty m:val="p"/>
                              </m:rPr>
                              <a:rPr lang="en-US" sz="2000" b="0" i="1">
                                <a:solidFill>
                                  <a:schemeClr val="tx1"/>
                                </a:solidFill>
                                <a:latin typeface="Cambria Math"/>
                              </a:rPr>
                              <m:t>X</m:t>
                            </m:r>
                          </m:e>
                          <m:sub>
                            <m:r>
                              <m:rPr>
                                <m:sty m:val="p"/>
                              </m:rPr>
                              <a:rPr lang="en-US" sz="2000" b="0" i="1">
                                <a:solidFill>
                                  <a:schemeClr val="tx1"/>
                                </a:solidFill>
                                <a:latin typeface="Cambria Math"/>
                              </a:rPr>
                              <m:t>Af</m:t>
                            </m:r>
                          </m:sub>
                        </m:sSub>
                      </m:sup>
                      <m:e>
                        <m:f>
                          <m:fPr>
                            <m:ctrlPr>
                              <a:rPr lang="en-US" sz="2000" i="1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sSub>
                              <m:sSubPr>
                                <m:ctrlPr>
                                  <a:rPr lang="en-US" sz="2000" i="1">
                                    <a:solidFill>
                                      <a:schemeClr val="tx1"/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m:rPr>
                                    <m:sty m:val="p"/>
                                  </m:rPr>
                                  <a:rPr lang="en-US" sz="2000" b="0" i="1">
                                    <a:solidFill>
                                      <a:schemeClr val="tx1"/>
                                    </a:solidFill>
                                    <a:latin typeface="Cambria Math"/>
                                  </a:rPr>
                                  <m:t>dX</m:t>
                                </m:r>
                              </m:e>
                              <m:sub>
                                <m:r>
                                  <m:rPr>
                                    <m:sty m:val="p"/>
                                  </m:rPr>
                                  <a:rPr lang="en-US" sz="2000" b="0" i="1">
                                    <a:solidFill>
                                      <a:schemeClr val="tx1"/>
                                    </a:solidFill>
                                    <a:latin typeface="Cambria Math"/>
                                  </a:rPr>
                                  <m:t>A</m:t>
                                </m:r>
                              </m:sub>
                            </m:sSub>
                          </m:num>
                          <m:den>
                            <m:sSub>
                              <m:sSubPr>
                                <m:ctrlPr>
                                  <a:rPr lang="en-US" sz="2000" i="1">
                                    <a:solidFill>
                                      <a:schemeClr val="tx1"/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sz="2000" b="0">
                                    <a:solidFill>
                                      <a:schemeClr val="tx1"/>
                                    </a:solidFill>
                                    <a:latin typeface="Cambria Math" panose="02040503050406030204" pitchFamily="18" charset="0"/>
                                  </a:rPr>
                                  <m:t>(</m:t>
                                </m:r>
                                <m:r>
                                  <a:rPr lang="en-US" sz="2000" b="0" i="1">
                                    <a:solidFill>
                                      <a:schemeClr val="tx1"/>
                                    </a:solidFill>
                                    <a:latin typeface="Cambria Math" panose="02040503050406030204" pitchFamily="18" charset="0"/>
                                  </a:rPr>
                                  <m:t>1</m:t>
                                </m:r>
                                <m:r>
                                  <a:rPr lang="en-US" sz="2000" b="0">
                                    <a:solidFill>
                                      <a:schemeClr val="tx1"/>
                                    </a:solidFill>
                                    <a:latin typeface="Cambria Math"/>
                                  </a:rPr>
                                  <m:t>−</m:t>
                                </m:r>
                                <m:r>
                                  <a:rPr lang="en-US" sz="2000" b="0" i="1">
                                    <a:solidFill>
                                      <a:schemeClr val="tx1"/>
                                    </a:solidFill>
                                    <a:latin typeface="Cambria Math" panose="02040503050406030204" pitchFamily="18" charset="0"/>
                                  </a:rPr>
                                  <m:t>𝑋</m:t>
                                </m:r>
                              </m:e>
                              <m:sub>
                                <m:r>
                                  <m:rPr>
                                    <m:sty m:val="p"/>
                                  </m:rPr>
                                  <a:rPr lang="en-US" sz="2000" b="0" i="1">
                                    <a:solidFill>
                                      <a:schemeClr val="tx1"/>
                                    </a:solidFill>
                                    <a:latin typeface="Cambria Math"/>
                                  </a:rPr>
                                  <m:t>A</m:t>
                                </m:r>
                              </m:sub>
                            </m:sSub>
                            <m:r>
                              <a:rPr lang="en-US" sz="2000" b="0" i="1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</a:rPr>
                              <m:t>)</m:t>
                            </m:r>
                          </m:den>
                        </m:f>
                        <m:r>
                          <a:rPr lang="en-US" sz="20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=</m:t>
                        </m:r>
                      </m:e>
                    </m:nary>
                  </m:oMath>
                </a14:m>
                <a:r>
                  <a:rPr lang="en-US" sz="2000" dirty="0">
                    <a:solidFill>
                      <a:schemeClr val="tx1"/>
                    </a:solidFill>
                  </a:rPr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20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US" sz="2000" i="1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m:rPr>
                                <m:sty m:val="p"/>
                              </m:rPr>
                              <a:rPr lang="en-US" sz="2000" b="0" i="1">
                                <a:solidFill>
                                  <a:schemeClr val="tx1"/>
                                </a:solidFill>
                                <a:latin typeface="Cambria Math"/>
                              </a:rPr>
                              <m:t>F</m:t>
                            </m:r>
                          </m:e>
                          <m:sub>
                            <m:r>
                              <m:rPr>
                                <m:sty m:val="p"/>
                              </m:rPr>
                              <a:rPr lang="en-US" sz="2000" b="0" i="1">
                                <a:solidFill>
                                  <a:schemeClr val="tx1"/>
                                </a:solidFill>
                                <a:latin typeface="Cambria Math"/>
                              </a:rPr>
                              <m:t>A</m:t>
                            </m:r>
                            <m:r>
                              <a:rPr lang="en-US" sz="2000" b="0" i="1">
                                <a:solidFill>
                                  <a:schemeClr val="tx1"/>
                                </a:solidFill>
                                <a:latin typeface="Cambria Math"/>
                              </a:rPr>
                              <m:t>0</m:t>
                            </m:r>
                          </m:sub>
                        </m:sSub>
                        <m:r>
                          <a:rPr lang="en-US" sz="2000" b="0">
                            <a:solidFill>
                              <a:schemeClr val="tx1"/>
                            </a:solidFill>
                            <a:latin typeface="Cambria Math"/>
                          </a:rPr>
                          <m:t>(</m:t>
                        </m:r>
                        <m:r>
                          <m:rPr>
                            <m:sty m:val="p"/>
                          </m:rPr>
                          <a:rPr lang="en-US" sz="2000" b="0" i="1">
                            <a:solidFill>
                              <a:schemeClr val="tx1"/>
                            </a:solidFill>
                            <a:latin typeface="Cambria Math"/>
                          </a:rPr>
                          <m:t>R</m:t>
                        </m:r>
                        <m:r>
                          <a:rPr lang="en-US" sz="2000" b="0">
                            <a:solidFill>
                              <a:schemeClr val="tx1"/>
                            </a:solidFill>
                            <a:latin typeface="Cambria Math"/>
                          </a:rPr>
                          <m:t>+</m:t>
                        </m:r>
                        <m:r>
                          <a:rPr lang="en-US" sz="2000" b="0" i="1">
                            <a:solidFill>
                              <a:schemeClr val="tx1"/>
                            </a:solidFill>
                            <a:latin typeface="Cambria Math"/>
                          </a:rPr>
                          <m:t>1</m:t>
                        </m:r>
                        <m:r>
                          <a:rPr lang="en-US" sz="2000" b="0">
                            <a:solidFill>
                              <a:schemeClr val="tx1"/>
                            </a:solidFill>
                            <a:latin typeface="Cambria Math"/>
                          </a:rPr>
                          <m:t>)</m:t>
                        </m:r>
                      </m:num>
                      <m:den>
                        <m:sSub>
                          <m:sSubPr>
                            <m:ctrlPr>
                              <a:rPr lang="en-US" sz="2000" i="1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000" b="0" i="1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</a:rPr>
                              <m:t>𝑘𝐶</m:t>
                            </m:r>
                          </m:e>
                          <m:sub>
                            <m:r>
                              <a:rPr lang="en-US" sz="2000" b="0" i="1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</a:rPr>
                              <m:t>𝐴𝑜</m:t>
                            </m:r>
                          </m:sub>
                        </m:sSub>
                      </m:den>
                    </m:f>
                    <m:r>
                      <a:rPr lang="en-US" sz="2000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∗[−</m:t>
                    </m:r>
                    <m:r>
                      <a:rPr lang="en-US" sz="2000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𝑙𝑛</m:t>
                    </m:r>
                    <m:d>
                      <m:dPr>
                        <m:ctrlPr>
                          <a:rPr lang="en-US" sz="20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sz="20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1−</m:t>
                        </m:r>
                        <m:r>
                          <a:rPr lang="en-US" sz="20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𝑋𝐴𝑓</m:t>
                        </m:r>
                      </m:e>
                    </m:d>
                    <m:r>
                      <a:rPr lang="en-US" sz="2000" b="0" i="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+</m:t>
                    </m:r>
                    <m:r>
                      <m:rPr>
                        <m:sty m:val="p"/>
                      </m:rPr>
                      <a:rPr lang="en-US" sz="2000" b="0" i="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ln</m:t>
                    </m:r>
                    <m:d>
                      <m:dPr>
                        <m:ctrlPr>
                          <a:rPr lang="en-US" sz="20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sz="2000" b="0" i="0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1−</m:t>
                        </m:r>
                        <m:d>
                          <m:dPr>
                            <m:ctrlPr>
                              <a:rPr lang="en-US" sz="2000" i="1" smtClean="0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f>
                              <m:fPr>
                                <m:ctrlPr>
                                  <a:rPr lang="en-US" sz="2000" i="1">
                                    <a:solidFill>
                                      <a:schemeClr val="tx1"/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fPr>
                              <m:num>
                                <m:r>
                                  <m:rPr>
                                    <m:sty m:val="p"/>
                                  </m:rPr>
                                  <a:rPr lang="en-US" sz="2000" b="0" i="1">
                                    <a:solidFill>
                                      <a:schemeClr val="tx1"/>
                                    </a:solidFill>
                                    <a:latin typeface="Cambria Math"/>
                                  </a:rPr>
                                  <m:t>R</m:t>
                                </m:r>
                              </m:num>
                              <m:den>
                                <m:r>
                                  <m:rPr>
                                    <m:sty m:val="p"/>
                                  </m:rPr>
                                  <a:rPr lang="en-US" sz="2000" b="0" i="1">
                                    <a:solidFill>
                                      <a:schemeClr val="tx1"/>
                                    </a:solidFill>
                                    <a:latin typeface="Cambria Math"/>
                                  </a:rPr>
                                  <m:t>R</m:t>
                                </m:r>
                                <m:r>
                                  <a:rPr lang="en-US" sz="2000" b="0">
                                    <a:solidFill>
                                      <a:schemeClr val="tx1"/>
                                    </a:solidFill>
                                    <a:latin typeface="Cambria Math"/>
                                  </a:rPr>
                                  <m:t>+</m:t>
                                </m:r>
                                <m:r>
                                  <a:rPr lang="en-US" sz="2000" b="0" i="1">
                                    <a:solidFill>
                                      <a:schemeClr val="tx1"/>
                                    </a:solidFill>
                                    <a:latin typeface="Cambria Math"/>
                                  </a:rPr>
                                  <m:t>1</m:t>
                                </m:r>
                              </m:den>
                            </m:f>
                          </m:e>
                        </m:d>
                        <m:sSub>
                          <m:sSubPr>
                            <m:ctrlPr>
                              <a:rPr lang="en-US" sz="2000" i="1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m:rPr>
                                <m:sty m:val="p"/>
                              </m:rPr>
                              <a:rPr lang="en-US" sz="2000" b="0" i="1">
                                <a:solidFill>
                                  <a:schemeClr val="tx1"/>
                                </a:solidFill>
                                <a:latin typeface="Cambria Math"/>
                              </a:rPr>
                              <m:t>X</m:t>
                            </m:r>
                          </m:e>
                          <m:sub>
                            <m:r>
                              <m:rPr>
                                <m:sty m:val="p"/>
                              </m:rPr>
                              <a:rPr lang="en-US" sz="2000" b="0" i="1">
                                <a:solidFill>
                                  <a:schemeClr val="tx1"/>
                                </a:solidFill>
                                <a:latin typeface="Cambria Math"/>
                              </a:rPr>
                              <m:t>Af</m:t>
                            </m:r>
                          </m:sub>
                        </m:sSub>
                      </m:e>
                    </m:d>
                    <m:r>
                      <a:rPr lang="en-US" sz="2000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]</m:t>
                    </m:r>
                  </m:oMath>
                </a14:m>
                <a:endParaRPr lang="en-US" sz="2000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indent="0" algn="just">
                  <a:lnSpc>
                    <a:spcPct val="150000"/>
                  </a:lnSpc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en-US" sz="2400" b="0" i="1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</a:rPr>
                        <m:t>𝑉</m:t>
                      </m:r>
                      <m:r>
                        <a:rPr lang="en-US" sz="2400" b="0" i="1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</a:rPr>
                        <m:t>= </m:t>
                      </m:r>
                      <m:f>
                        <m:fPr>
                          <m:ctrlPr>
                            <a:rPr lang="en-US" sz="2400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n-US" sz="2400" i="1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m:rPr>
                                  <m:sty m:val="p"/>
                                </m:rPr>
                                <a:rPr lang="en-US" sz="2400" b="0" i="1">
                                  <a:solidFill>
                                    <a:schemeClr val="tx1"/>
                                  </a:solidFill>
                                  <a:latin typeface="Cambria Math"/>
                                </a:rPr>
                                <m:t>F</m:t>
                              </m:r>
                            </m:e>
                            <m:sub>
                              <m:r>
                                <m:rPr>
                                  <m:sty m:val="p"/>
                                </m:rPr>
                                <a:rPr lang="en-US" sz="2400" b="0" i="1">
                                  <a:solidFill>
                                    <a:schemeClr val="tx1"/>
                                  </a:solidFill>
                                  <a:latin typeface="Cambria Math"/>
                                </a:rPr>
                                <m:t>A</m:t>
                              </m:r>
                              <m:r>
                                <a:rPr lang="en-US" sz="2400" b="0" i="1">
                                  <a:solidFill>
                                    <a:schemeClr val="tx1"/>
                                  </a:solidFill>
                                  <a:latin typeface="Cambria Math"/>
                                </a:rPr>
                                <m:t>0</m:t>
                              </m:r>
                            </m:sub>
                          </m:sSub>
                          <m:r>
                            <a:rPr lang="en-US" sz="2400" b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(</m:t>
                          </m:r>
                          <m:r>
                            <m:rPr>
                              <m:sty m:val="p"/>
                            </m:rPr>
                            <a:rPr lang="en-US" sz="2400" b="0" i="1"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R</m:t>
                          </m:r>
                          <m:r>
                            <a:rPr lang="en-US" sz="2400" b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+</m:t>
                          </m:r>
                          <m:r>
                            <a:rPr lang="en-US" sz="2400" b="0" i="1"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1</m:t>
                          </m:r>
                          <m:r>
                            <a:rPr lang="en-US" sz="2400" b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)</m:t>
                          </m:r>
                        </m:num>
                        <m:den>
                          <m:sSub>
                            <m:sSubPr>
                              <m:ctrlPr>
                                <a:rPr lang="en-US" sz="2400" i="1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400" b="0" i="1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  <m:t>𝑘𝐶</m:t>
                              </m:r>
                            </m:e>
                            <m:sub>
                              <m:r>
                                <a:rPr lang="en-US" sz="2400" b="0" i="1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  <m:t>𝐴𝑜</m:t>
                              </m:r>
                            </m:sub>
                          </m:sSub>
                        </m:den>
                      </m:f>
                      <m:r>
                        <a:rPr lang="en-US" sz="2400" b="0" i="1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</a:rPr>
                        <m:t>∗</m:t>
                      </m:r>
                      <m:d>
                        <m:dPr>
                          <m:begChr m:val="["/>
                          <m:endChr m:val="]"/>
                          <m:ctrlPr>
                            <a:rPr lang="en-US" sz="2400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sz="2400" b="0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−</m:t>
                          </m:r>
                          <m:r>
                            <a:rPr lang="en-US" sz="2400" b="0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𝑙𝑛</m:t>
                          </m:r>
                          <m:d>
                            <m:dPr>
                              <m:ctrlPr>
                                <a:rPr lang="en-US" sz="2400" i="1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n-US" sz="2400" b="0" i="1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  <m:t>1−</m:t>
                              </m:r>
                              <m:r>
                                <a:rPr lang="en-US" sz="2400" b="0" i="1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  <m:t>𝑋𝐴𝑓</m:t>
                              </m:r>
                            </m:e>
                          </m:d>
                          <m:r>
                            <a:rPr lang="en-US" sz="2400" b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+</m:t>
                          </m:r>
                          <m:r>
                            <m:rPr>
                              <m:sty m:val="p"/>
                            </m:rPr>
                            <a:rPr lang="en-US" sz="2400" b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ln</m:t>
                          </m:r>
                          <m:d>
                            <m:dPr>
                              <m:ctrlPr>
                                <a:rPr lang="en-US" sz="2400" i="1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n-US" sz="2400" b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  <m:t>1−</m:t>
                              </m:r>
                              <m:d>
                                <m:dPr>
                                  <m:ctrlPr>
                                    <a:rPr lang="en-US" sz="2400" i="1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dPr>
                                <m:e>
                                  <m:f>
                                    <m:fPr>
                                      <m:ctrlPr>
                                        <a:rPr lang="en-US" sz="2400" i="1">
                                          <a:solidFill>
                                            <a:schemeClr val="tx1"/>
                                          </a:solidFill>
                                          <a:latin typeface="Cambria Math" panose="02040503050406030204" pitchFamily="18" charset="0"/>
                                        </a:rPr>
                                      </m:ctrlPr>
                                    </m:fPr>
                                    <m:num>
                                      <m:r>
                                        <m:rPr>
                                          <m:sty m:val="p"/>
                                        </m:rPr>
                                        <a:rPr lang="en-US" sz="2400" b="0" i="1">
                                          <a:solidFill>
                                            <a:schemeClr val="tx1"/>
                                          </a:solidFill>
                                          <a:latin typeface="Cambria Math"/>
                                        </a:rPr>
                                        <m:t>R</m:t>
                                      </m:r>
                                    </m:num>
                                    <m:den>
                                      <m:r>
                                        <m:rPr>
                                          <m:sty m:val="p"/>
                                        </m:rPr>
                                        <a:rPr lang="en-US" sz="2400" b="0" i="1">
                                          <a:solidFill>
                                            <a:schemeClr val="tx1"/>
                                          </a:solidFill>
                                          <a:latin typeface="Cambria Math"/>
                                        </a:rPr>
                                        <m:t>R</m:t>
                                      </m:r>
                                      <m:r>
                                        <a:rPr lang="en-US" sz="2400" b="0">
                                          <a:solidFill>
                                            <a:schemeClr val="tx1"/>
                                          </a:solidFill>
                                          <a:latin typeface="Cambria Math"/>
                                        </a:rPr>
                                        <m:t>+</m:t>
                                      </m:r>
                                      <m:r>
                                        <a:rPr lang="en-US" sz="2400" b="0" i="1">
                                          <a:solidFill>
                                            <a:schemeClr val="tx1"/>
                                          </a:solidFill>
                                          <a:latin typeface="Cambria Math"/>
                                        </a:rPr>
                                        <m:t>1</m:t>
                                      </m:r>
                                    </m:den>
                                  </m:f>
                                </m:e>
                              </m:d>
                              <m:sSub>
                                <m:sSubPr>
                                  <m:ctrlPr>
                                    <a:rPr lang="en-US" sz="2400" i="1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m:rPr>
                                      <m:sty m:val="p"/>
                                    </m:rPr>
                                    <a:rPr lang="en-US" sz="2400" b="0" i="1">
                                      <a:solidFill>
                                        <a:schemeClr val="tx1"/>
                                      </a:solidFill>
                                      <a:latin typeface="Cambria Math"/>
                                    </a:rPr>
                                    <m:t>X</m:t>
                                  </m:r>
                                </m:e>
                                <m:sub>
                                  <m:r>
                                    <m:rPr>
                                      <m:sty m:val="p"/>
                                    </m:rPr>
                                    <a:rPr lang="en-US" sz="2400" b="0" i="1">
                                      <a:solidFill>
                                        <a:schemeClr val="tx1"/>
                                      </a:solidFill>
                                      <a:latin typeface="Cambria Math"/>
                                    </a:rPr>
                                    <m:t>Af</m:t>
                                  </m:r>
                                </m:sub>
                              </m:sSub>
                            </m:e>
                          </m:d>
                        </m:e>
                      </m:d>
                    </m:oMath>
                  </m:oMathPara>
                </a14:m>
                <a:endParaRPr lang="en-US" sz="24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indent="0" algn="just">
                  <a:lnSpc>
                    <a:spcPct val="150000"/>
                  </a:lnSpc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m:rPr>
                          <m:sty m:val="p"/>
                        </m:rPr>
                        <a:rPr lang="en-US" sz="2400" b="0" i="0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</a:rPr>
                        <m:t>V</m:t>
                      </m:r>
                      <m:r>
                        <a:rPr lang="en-US" sz="240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US" sz="2400" b="1" i="1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sz="2400" b="1" i="1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  <m:t>𝟖𝟎</m:t>
                          </m:r>
                          <m:r>
                            <a:rPr lang="en-US" sz="2400" b="1" i="1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  <m:t> </m:t>
                          </m:r>
                          <m:d>
                            <m:dPr>
                              <m:ctrlPr>
                                <a:rPr lang="en-US" sz="2400" b="1" i="1">
                                  <a:solidFill>
                                    <a:srgbClr val="0070C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n-US" sz="2400" b="1">
                                  <a:solidFill>
                                    <a:srgbClr val="0070C0"/>
                                  </a:solidFill>
                                  <a:latin typeface="Cambria Math" panose="02040503050406030204" pitchFamily="18" charset="0"/>
                                </a:rPr>
                                <m:t>𝟐</m:t>
                              </m:r>
                              <m:r>
                                <a:rPr lang="en-US" sz="2400" b="1">
                                  <a:solidFill>
                                    <a:srgbClr val="0070C0"/>
                                  </a:solidFill>
                                  <a:latin typeface="Cambria Math"/>
                                </a:rPr>
                                <m:t>+</m:t>
                              </m:r>
                              <m:r>
                                <a:rPr lang="en-US" sz="2400" b="1">
                                  <a:solidFill>
                                    <a:srgbClr val="0070C0"/>
                                  </a:solidFill>
                                  <a:latin typeface="Cambria Math"/>
                                </a:rPr>
                                <m:t>𝟏</m:t>
                              </m:r>
                            </m:e>
                          </m:d>
                        </m:num>
                        <m:den>
                          <m:r>
                            <a:rPr lang="en-US" sz="2400" b="1" i="1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  <m:t>𝟎</m:t>
                          </m:r>
                          <m:r>
                            <a:rPr lang="en-US" sz="2400" b="1" i="1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  <m:t>.</m:t>
                          </m:r>
                          <m:r>
                            <a:rPr lang="en-US" sz="2400" b="1" i="1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  <m:t>𝟎𝟓</m:t>
                          </m:r>
                          <m:r>
                            <a:rPr lang="en-US" sz="2400" b="1" i="1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  <m:t>∗</m:t>
                          </m:r>
                          <m:r>
                            <a:rPr lang="en-US" sz="2400" b="1" i="1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  <m:t>𝟏𝟎</m:t>
                          </m:r>
                        </m:den>
                      </m:f>
                      <m:r>
                        <a:rPr lang="en-US" sz="2400" b="1" i="1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</a:rPr>
                        <m:t>∗</m:t>
                      </m:r>
                      <m:d>
                        <m:dPr>
                          <m:begChr m:val="["/>
                          <m:endChr m:val="]"/>
                          <m:ctrlPr>
                            <a:rPr lang="en-US" sz="2400" b="1" i="1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sz="2400" b="1" i="1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  <m:t>−</m:t>
                          </m:r>
                          <m:r>
                            <a:rPr lang="en-US" sz="2400" b="1" i="1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  <m:t>𝒍𝒏</m:t>
                          </m:r>
                          <m:d>
                            <m:dPr>
                              <m:ctrlPr>
                                <a:rPr lang="en-US" sz="2400" b="1" i="1">
                                  <a:solidFill>
                                    <a:srgbClr val="0070C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n-US" sz="2400" b="1" i="1">
                                  <a:solidFill>
                                    <a:srgbClr val="0070C0"/>
                                  </a:solidFill>
                                  <a:latin typeface="Cambria Math" panose="02040503050406030204" pitchFamily="18" charset="0"/>
                                </a:rPr>
                                <m:t>𝟏</m:t>
                              </m:r>
                              <m:r>
                                <a:rPr lang="en-US" sz="2400" b="1" i="1">
                                  <a:solidFill>
                                    <a:srgbClr val="0070C0"/>
                                  </a:solidFill>
                                  <a:latin typeface="Cambria Math" panose="02040503050406030204" pitchFamily="18" charset="0"/>
                                </a:rPr>
                                <m:t>−</m:t>
                              </m:r>
                              <m:r>
                                <a:rPr lang="en-US" sz="2400" b="1" i="1">
                                  <a:solidFill>
                                    <a:srgbClr val="0070C0"/>
                                  </a:solidFill>
                                  <a:latin typeface="Cambria Math" panose="02040503050406030204" pitchFamily="18" charset="0"/>
                                </a:rPr>
                                <m:t>𝟎</m:t>
                              </m:r>
                              <m:r>
                                <a:rPr lang="en-US" sz="2400" b="1" i="1">
                                  <a:solidFill>
                                    <a:srgbClr val="0070C0"/>
                                  </a:solidFill>
                                  <a:latin typeface="Cambria Math" panose="02040503050406030204" pitchFamily="18" charset="0"/>
                                </a:rPr>
                                <m:t>.</m:t>
                              </m:r>
                              <m:r>
                                <a:rPr lang="en-US" sz="2400" b="1" i="1">
                                  <a:solidFill>
                                    <a:srgbClr val="0070C0"/>
                                  </a:solidFill>
                                  <a:latin typeface="Cambria Math" panose="02040503050406030204" pitchFamily="18" charset="0"/>
                                </a:rPr>
                                <m:t>𝟗</m:t>
                              </m:r>
                            </m:e>
                          </m:d>
                          <m:r>
                            <a:rPr lang="en-US" sz="240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  <m:t>+</m:t>
                          </m:r>
                          <m:r>
                            <m:rPr>
                              <m:sty m:val="p"/>
                            </m:rPr>
                            <a:rPr lang="en-US" sz="240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  <m:t>ln</m:t>
                          </m:r>
                          <m:d>
                            <m:dPr>
                              <m:ctrlPr>
                                <a:rPr lang="en-US" sz="2400" i="1">
                                  <a:solidFill>
                                    <a:srgbClr val="0070C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n-US" sz="2400">
                                  <a:solidFill>
                                    <a:srgbClr val="0070C0"/>
                                  </a:solidFill>
                                  <a:latin typeface="Cambria Math" panose="02040503050406030204" pitchFamily="18" charset="0"/>
                                </a:rPr>
                                <m:t>1−</m:t>
                              </m:r>
                              <m:d>
                                <m:dPr>
                                  <m:ctrlPr>
                                    <a:rPr lang="en-US" sz="2400" b="1" i="1">
                                      <a:solidFill>
                                        <a:srgbClr val="0070C0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dPr>
                                <m:e>
                                  <m:f>
                                    <m:fPr>
                                      <m:ctrlPr>
                                        <a:rPr lang="en-US" sz="2400" b="1" i="1">
                                          <a:solidFill>
                                            <a:srgbClr val="0070C0"/>
                                          </a:solidFill>
                                          <a:latin typeface="Cambria Math" panose="02040503050406030204" pitchFamily="18" charset="0"/>
                                        </a:rPr>
                                      </m:ctrlPr>
                                    </m:fPr>
                                    <m:num>
                                      <m:r>
                                        <a:rPr lang="en-US" sz="2400" b="1" i="1">
                                          <a:solidFill>
                                            <a:srgbClr val="0070C0"/>
                                          </a:solidFill>
                                          <a:latin typeface="Cambria Math" panose="02040503050406030204" pitchFamily="18" charset="0"/>
                                        </a:rPr>
                                        <m:t>𝟐</m:t>
                                      </m:r>
                                    </m:num>
                                    <m:den>
                                      <m:r>
                                        <a:rPr lang="en-US" sz="2400" b="1">
                                          <a:solidFill>
                                            <a:srgbClr val="0070C0"/>
                                          </a:solidFill>
                                          <a:latin typeface="Cambria Math" panose="02040503050406030204" pitchFamily="18" charset="0"/>
                                        </a:rPr>
                                        <m:t>𝟐</m:t>
                                      </m:r>
                                      <m:r>
                                        <a:rPr lang="en-US" sz="2400" b="1">
                                          <a:solidFill>
                                            <a:srgbClr val="0070C0"/>
                                          </a:solidFill>
                                          <a:latin typeface="Cambria Math"/>
                                        </a:rPr>
                                        <m:t>+</m:t>
                                      </m:r>
                                      <m:r>
                                        <a:rPr lang="en-US" sz="2400" b="1">
                                          <a:solidFill>
                                            <a:srgbClr val="0070C0"/>
                                          </a:solidFill>
                                          <a:latin typeface="Cambria Math"/>
                                        </a:rPr>
                                        <m:t>𝟏</m:t>
                                      </m:r>
                                    </m:den>
                                  </m:f>
                                </m:e>
                              </m:d>
                              <m:r>
                                <a:rPr lang="en-US" sz="2400" b="1" i="1">
                                  <a:solidFill>
                                    <a:srgbClr val="0070C0"/>
                                  </a:solidFill>
                                  <a:latin typeface="Cambria Math" panose="02040503050406030204" pitchFamily="18" charset="0"/>
                                </a:rPr>
                                <m:t>∗</m:t>
                              </m:r>
                              <m:r>
                                <a:rPr lang="en-US" sz="2400" b="1" i="1">
                                  <a:solidFill>
                                    <a:srgbClr val="0070C0"/>
                                  </a:solidFill>
                                  <a:latin typeface="Cambria Math" panose="02040503050406030204" pitchFamily="18" charset="0"/>
                                </a:rPr>
                                <m:t>𝟎</m:t>
                              </m:r>
                              <m:r>
                                <a:rPr lang="en-US" sz="2400" b="1" i="1">
                                  <a:solidFill>
                                    <a:srgbClr val="0070C0"/>
                                  </a:solidFill>
                                  <a:latin typeface="Cambria Math" panose="02040503050406030204" pitchFamily="18" charset="0"/>
                                </a:rPr>
                                <m:t>.</m:t>
                              </m:r>
                              <m:r>
                                <a:rPr lang="en-US" sz="2400" b="1" i="1">
                                  <a:solidFill>
                                    <a:srgbClr val="0070C0"/>
                                  </a:solidFill>
                                  <a:latin typeface="Cambria Math" panose="02040503050406030204" pitchFamily="18" charset="0"/>
                                </a:rPr>
                                <m:t>𝟗</m:t>
                              </m:r>
                            </m:e>
                          </m:d>
                        </m:e>
                      </m:d>
                      <m:r>
                        <a:rPr lang="en-US" sz="2400" b="1" i="1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US" sz="2400" b="1" i="1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</a:rPr>
                        <m:t>𝟔𝟔𝟓</m:t>
                      </m:r>
                      <m:r>
                        <a:rPr lang="en-US" sz="2400" b="1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en-US" sz="2400" b="1" i="1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</a:rPr>
                        <m:t>𝑳</m:t>
                      </m:r>
                    </m:oMath>
                  </m:oMathPara>
                </a14:m>
                <a:endParaRPr lang="en-US" sz="2400" dirty="0">
                  <a:solidFill>
                    <a:srgbClr val="0070C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indent="0" algn="just">
                  <a:lnSpc>
                    <a:spcPct val="150000"/>
                  </a:lnSpc>
                  <a:buNone/>
                </a:pPr>
                <a:endParaRPr lang="en-US" sz="24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indent="0" algn="just">
                  <a:lnSpc>
                    <a:spcPct val="150000"/>
                  </a:lnSpc>
                  <a:buNone/>
                </a:pPr>
                <a:endParaRPr lang="en-US" sz="24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indent="0" algn="just">
                  <a:lnSpc>
                    <a:spcPct val="150000"/>
                  </a:lnSpc>
                  <a:buNone/>
                </a:pPr>
                <a:endParaRPr lang="en-US" sz="24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indent="0" algn="just">
                  <a:lnSpc>
                    <a:spcPct val="150000"/>
                  </a:lnSpc>
                  <a:buNone/>
                </a:pPr>
                <a:endParaRPr lang="en-US" sz="24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indent="0" algn="just">
                  <a:lnSpc>
                    <a:spcPct val="150000"/>
                  </a:lnSpc>
                  <a:buNone/>
                </a:pPr>
                <a:endParaRPr lang="en-US" sz="24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indent="0" algn="just">
                  <a:lnSpc>
                    <a:spcPct val="150000"/>
                  </a:lnSpc>
                  <a:buNone/>
                </a:pPr>
                <a:endParaRPr lang="en-US" sz="24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8D147EF1-D458-CBA2-CC39-DBB30D0BA86F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228600" y="542052"/>
                <a:ext cx="11728174" cy="5584114"/>
              </a:xfrm>
              <a:blipFill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F7C91ED-7014-5905-5253-F490F90BC5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19B44EC-D1D5-489E-90E0-E768BB02DA9D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44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1094AA5B-61A2-4B24-76E0-612580160BF5}"/>
              </a:ext>
            </a:extLst>
          </p:cNvPr>
          <p:cNvCxnSpPr>
            <a:cxnSpLocks/>
          </p:cNvCxnSpPr>
          <p:nvPr/>
        </p:nvCxnSpPr>
        <p:spPr>
          <a:xfrm>
            <a:off x="-49696" y="543123"/>
            <a:ext cx="12284765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EFEA5DF8-3BDC-8D3B-948C-1B082D5CE2BE}"/>
              </a:ext>
            </a:extLst>
          </p:cNvPr>
          <p:cNvCxnSpPr>
            <a:cxnSpLocks/>
          </p:cNvCxnSpPr>
          <p:nvPr/>
        </p:nvCxnSpPr>
        <p:spPr>
          <a:xfrm>
            <a:off x="-3314" y="6272712"/>
            <a:ext cx="12192000" cy="1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080B2480-CFE7-8DD8-9F5A-EA402B99F343}"/>
              </a:ext>
            </a:extLst>
          </p:cNvPr>
          <p:cNvSpPr txBox="1">
            <a:spLocks/>
          </p:cNvSpPr>
          <p:nvPr/>
        </p:nvSpPr>
        <p:spPr>
          <a:xfrm>
            <a:off x="1623392" y="6307886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fld id="{919B44EC-D1D5-489E-90E0-E768BB02DA9D}" type="slidenum">
              <a:rPr lang="en-US" b="1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pPr>
                <a:defRPr/>
              </a:pPr>
              <a:t>44</a:t>
            </a:fld>
            <a:endParaRPr lang="en-US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51282703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398D0C4-C6A6-DA87-F1A1-3709A587E6A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6FE06CF-83D7-F7D9-D64B-885685580B2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0573" y="132476"/>
            <a:ext cx="10972800" cy="409575"/>
          </a:xfrm>
        </p:spPr>
        <p:txBody>
          <a:bodyPr>
            <a:noAutofit/>
          </a:bodyPr>
          <a:lstStyle/>
          <a:p>
            <a:pPr algn="l"/>
            <a:r>
              <a:rPr lang="en-US" sz="32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9.5. Summary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474B38A-69CD-2A6F-2212-D7593F3E6B1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28599" y="542052"/>
            <a:ext cx="11827565" cy="5584114"/>
          </a:xfrm>
        </p:spPr>
        <p:txBody>
          <a:bodyPr>
            <a:noAutofit/>
          </a:bodyPr>
          <a:lstStyle/>
          <a:p>
            <a:pPr>
              <a:lnSpc>
                <a:spcPct val="150000"/>
              </a:lnSpc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Multiple reactor systems (MRS) are preferred to enhance conversion, reduce size of the reactor for specified conversion, enhance selectivity/yield, control heat effect, &amp; maximize production capacity.</a:t>
            </a:r>
          </a:p>
          <a:p>
            <a:pPr>
              <a:lnSpc>
                <a:spcPct val="150000"/>
              </a:lnSpc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However, MRS require large construction of materials, large space for multiple reactors installation, large amount of energy to run multiple reactors, and increase installation cost.</a:t>
            </a:r>
          </a:p>
          <a:p>
            <a:pPr>
              <a:lnSpc>
                <a:spcPct val="150000"/>
              </a:lnSpc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Series arrangement of PFRs is preferred for reactions that require multiple stages to achieve desired conversion or product specifications.</a:t>
            </a:r>
          </a:p>
          <a:p>
            <a:pPr algn="just">
              <a:lnSpc>
                <a:spcPct val="150000"/>
              </a:lnSpc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For PFRs in parallel arrangement, number of reactors determine the overall production capacity.</a:t>
            </a:r>
          </a:p>
          <a:p>
            <a:pPr algn="just">
              <a:lnSpc>
                <a:spcPct val="150000"/>
              </a:lnSpc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For parallel PFRs, the feed rates should be divided in proportion to each reactor volume to find the same conversion for all reactors, which is equal to the overall conversion.</a:t>
            </a:r>
          </a:p>
          <a:p>
            <a:pPr algn="just">
              <a:lnSpc>
                <a:spcPct val="150000"/>
              </a:lnSpc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Recycle reactor in PFR is used to maximize conversion by recycling unconverted reactants, and promote selectivity and yield.</a:t>
            </a:r>
          </a:p>
          <a:p>
            <a:pPr marL="0" indent="0" algn="just">
              <a:lnSpc>
                <a:spcPct val="150000"/>
              </a:lnSpc>
              <a:buNone/>
            </a:pP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lnSpc>
                <a:spcPct val="150000"/>
              </a:lnSpc>
              <a:buNone/>
            </a:pP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19DFBD1-7B9B-F09B-22FA-FD58703DE5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19B44EC-D1D5-489E-90E0-E768BB02DA9D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45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E3E6F285-DBAC-BA15-EF4D-09272296A6C9}"/>
              </a:ext>
            </a:extLst>
          </p:cNvPr>
          <p:cNvCxnSpPr>
            <a:cxnSpLocks/>
          </p:cNvCxnSpPr>
          <p:nvPr/>
        </p:nvCxnSpPr>
        <p:spPr>
          <a:xfrm>
            <a:off x="-49696" y="543123"/>
            <a:ext cx="12284765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4CB7E897-D9DF-FC62-B083-5EF91FD6F728}"/>
              </a:ext>
            </a:extLst>
          </p:cNvPr>
          <p:cNvCxnSpPr>
            <a:cxnSpLocks/>
          </p:cNvCxnSpPr>
          <p:nvPr/>
        </p:nvCxnSpPr>
        <p:spPr>
          <a:xfrm>
            <a:off x="-3314" y="6272712"/>
            <a:ext cx="12192000" cy="1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801A464B-308E-DB1A-C640-21F5CB71E4E6}"/>
              </a:ext>
            </a:extLst>
          </p:cNvPr>
          <p:cNvSpPr txBox="1">
            <a:spLocks/>
          </p:cNvSpPr>
          <p:nvPr/>
        </p:nvSpPr>
        <p:spPr>
          <a:xfrm>
            <a:off x="1623392" y="6307886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fld id="{919B44EC-D1D5-489E-90E0-E768BB02DA9D}" type="slidenum">
              <a:rPr lang="en-US" b="1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pPr>
                <a:defRPr/>
              </a:pPr>
              <a:t>45</a:t>
            </a:fld>
            <a:endParaRPr lang="en-US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21152683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9CEA49C-386E-F71F-ED1C-965F5DDCA29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9BF7D4A-C980-6916-A499-D3AA3ED5D60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71700" y="184987"/>
            <a:ext cx="6172200" cy="457199"/>
          </a:xfrm>
        </p:spPr>
        <p:txBody>
          <a:bodyPr>
            <a:noAutofit/>
          </a:bodyPr>
          <a:lstStyle/>
          <a:p>
            <a:pPr algn="l"/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References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AC76877-BF5E-9E3E-41DD-4C9DF7E0EA9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6286" y="812077"/>
            <a:ext cx="11261035" cy="3337515"/>
          </a:xfrm>
        </p:spPr>
        <p:txBody>
          <a:bodyPr>
            <a:normAutofit/>
          </a:bodyPr>
          <a:lstStyle/>
          <a:p>
            <a:pPr algn="just">
              <a:lnSpc>
                <a:spcPct val="150000"/>
              </a:lnSpc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Chemical Reaction Engineering, Levenspiel, O John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Wiely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&amp; Sons, 3</a:t>
            </a:r>
            <a:r>
              <a:rPr lang="en-US" baseline="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rd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edition, 2011.</a:t>
            </a:r>
          </a:p>
          <a:p>
            <a:pPr algn="just">
              <a:lnSpc>
                <a:spcPct val="150000"/>
              </a:lnSpc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Elements of Chemical Engineering, Fogler, HS Prentice- Hall Inc Prentice- Hall Inc, 5</a:t>
            </a:r>
            <a:r>
              <a:rPr lang="en-US" baseline="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edition, 2015.</a:t>
            </a:r>
          </a:p>
          <a:p>
            <a:pPr marL="685800" lvl="2" indent="0" algn="ctr">
              <a:buNone/>
            </a:pPr>
            <a:endParaRPr lang="en-US" sz="21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97FC465-448C-42A1-4A63-A52EDD7722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19B44EC-D1D5-489E-90E0-E768BB02DA9D}" type="slidenum">
              <a:rPr kumimoji="0" lang="en-US" sz="9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46</a:t>
            </a:fld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3CAF3C81-D0FC-4333-E240-F20AF8F45C66}"/>
              </a:ext>
            </a:extLst>
          </p:cNvPr>
          <p:cNvCxnSpPr>
            <a:cxnSpLocks/>
          </p:cNvCxnSpPr>
          <p:nvPr/>
        </p:nvCxnSpPr>
        <p:spPr>
          <a:xfrm>
            <a:off x="0" y="783708"/>
            <a:ext cx="12192000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0A004906-8174-0779-64DD-55C696101DC2}"/>
              </a:ext>
            </a:extLst>
          </p:cNvPr>
          <p:cNvCxnSpPr>
            <a:cxnSpLocks/>
          </p:cNvCxnSpPr>
          <p:nvPr/>
        </p:nvCxnSpPr>
        <p:spPr>
          <a:xfrm>
            <a:off x="0" y="6268131"/>
            <a:ext cx="12192000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6AF10A07-8E49-784C-CF99-D0BE12E0A4C8}"/>
              </a:ext>
            </a:extLst>
          </p:cNvPr>
          <p:cNvSpPr txBox="1">
            <a:spLocks/>
          </p:cNvSpPr>
          <p:nvPr/>
        </p:nvSpPr>
        <p:spPr>
          <a:xfrm>
            <a:off x="2781300" y="3886202"/>
            <a:ext cx="6172200" cy="800099"/>
          </a:xfrm>
          <a:prstGeom prst="rect">
            <a:avLst/>
          </a:prstGeom>
        </p:spPr>
        <p:txBody>
          <a:bodyPr vert="horz" lIns="68580" tIns="34290" rIns="68580" bIns="34290" rtlCol="0">
            <a:normAutofit fontScale="92500" lnSpcReduction="1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sz="5400" b="1" i="0" u="none" strike="noStrike" kern="1200" cap="none" spc="0" normalizeH="0" baseline="0" noProof="0" dirty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Thank you!</a:t>
            </a:r>
          </a:p>
        </p:txBody>
      </p:sp>
      <p:sp>
        <p:nvSpPr>
          <p:cNvPr id="8" name="Slide Number Placeholder 5">
            <a:extLst>
              <a:ext uri="{FF2B5EF4-FFF2-40B4-BE49-F238E27FC236}">
                <a16:creationId xmlns:a16="http://schemas.microsoft.com/office/drawing/2014/main" id="{AADB3A3A-C1DF-472B-0A6B-CE50F1143F0A}"/>
              </a:ext>
            </a:extLst>
          </p:cNvPr>
          <p:cNvSpPr txBox="1">
            <a:spLocks/>
          </p:cNvSpPr>
          <p:nvPr/>
        </p:nvSpPr>
        <p:spPr>
          <a:xfrm>
            <a:off x="1437861" y="6391469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19B44EC-D1D5-489E-90E0-E768BB02DA9D}" type="slidenum">
              <a:rPr kumimoji="0" lang="en-US" sz="1200" b="1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46</a:t>
            </a:fld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9296744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4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883</TotalTime>
  <Words>4107</Words>
  <Application>Microsoft Office PowerPoint</Application>
  <PresentationFormat>Widescreen</PresentationFormat>
  <Paragraphs>447</Paragraphs>
  <Slides>46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46</vt:i4>
      </vt:variant>
    </vt:vector>
  </HeadingPairs>
  <TitlesOfParts>
    <vt:vector size="56" baseType="lpstr">
      <vt:lpstr>Arial</vt:lpstr>
      <vt:lpstr>Calibri</vt:lpstr>
      <vt:lpstr>Calibri Light</vt:lpstr>
      <vt:lpstr>Cambria Math</vt:lpstr>
      <vt:lpstr>Gill Sans MT</vt:lpstr>
      <vt:lpstr>Times New Roman</vt:lpstr>
      <vt:lpstr>Wingdings</vt:lpstr>
      <vt:lpstr>Office Theme</vt:lpstr>
      <vt:lpstr>4_Office Theme</vt:lpstr>
      <vt:lpstr>1_Office Theme</vt:lpstr>
      <vt:lpstr>PowerPoint Presentation</vt:lpstr>
      <vt:lpstr>Lecture learning outcomes</vt:lpstr>
      <vt:lpstr>Presentation Outlines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9.2.2.  Design of PFRs in series  arrangement</vt:lpstr>
      <vt:lpstr>Cont’d</vt:lpstr>
      <vt:lpstr>Cont’d</vt:lpstr>
      <vt:lpstr>Cont’d</vt:lpstr>
      <vt:lpstr>Cont’d</vt:lpstr>
      <vt:lpstr>Cont’d</vt:lpstr>
      <vt:lpstr>Activity 9.1</vt:lpstr>
      <vt:lpstr>Cont’d</vt:lpstr>
      <vt:lpstr>Cont’d</vt:lpstr>
      <vt:lpstr>Cont’d</vt:lpstr>
      <vt:lpstr>Cont’d</vt:lpstr>
      <vt:lpstr>9.3. Design of isothermal PFRs in parallel  arrangement</vt:lpstr>
      <vt:lpstr>Cont’d</vt:lpstr>
      <vt:lpstr>9.3.2 Design of PFRs in parallel arrangement</vt:lpstr>
      <vt:lpstr>Cont’d</vt:lpstr>
      <vt:lpstr>Cont’d </vt:lpstr>
      <vt:lpstr>Cont’d</vt:lpstr>
      <vt:lpstr>Cont’d</vt:lpstr>
      <vt:lpstr>Cont’d</vt:lpstr>
      <vt:lpstr>Activity 9.2</vt:lpstr>
      <vt:lpstr>Cont’d</vt:lpstr>
      <vt:lpstr>Cont’d</vt:lpstr>
      <vt:lpstr>Cont’d</vt:lpstr>
      <vt:lpstr>Cont’d</vt:lpstr>
      <vt:lpstr>9.4. Design of Recycle Reactor </vt:lpstr>
      <vt:lpstr>Cont’d</vt:lpstr>
      <vt:lpstr>Cont’d</vt:lpstr>
      <vt:lpstr>Cont’d</vt:lpstr>
      <vt:lpstr>Cont’d</vt:lpstr>
      <vt:lpstr>Activity 9.3</vt:lpstr>
      <vt:lpstr>Cont’d</vt:lpstr>
      <vt:lpstr>Cont’d</vt:lpstr>
      <vt:lpstr>Cont’d</vt:lpstr>
      <vt:lpstr>9.5. Summary</vt:lpstr>
      <vt:lpstr>References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lenovo</dc:creator>
  <cp:lastModifiedBy>lenovo</cp:lastModifiedBy>
  <cp:revision>234</cp:revision>
  <dcterms:created xsi:type="dcterms:W3CDTF">2025-10-14T07:49:15Z</dcterms:created>
  <dcterms:modified xsi:type="dcterms:W3CDTF">2025-10-25T07:44:06Z</dcterms:modified>
</cp:coreProperties>
</file>