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7"/>
  </p:notesMasterIdLst>
  <p:sldIdLst>
    <p:sldId id="257" r:id="rId3"/>
    <p:sldId id="408" r:id="rId4"/>
    <p:sldId id="409" r:id="rId5"/>
    <p:sldId id="411" r:id="rId6"/>
    <p:sldId id="415" r:id="rId7"/>
    <p:sldId id="410" r:id="rId8"/>
    <p:sldId id="413" r:id="rId9"/>
    <p:sldId id="417" r:id="rId10"/>
    <p:sldId id="418" r:id="rId11"/>
    <p:sldId id="421" r:id="rId12"/>
    <p:sldId id="423" r:id="rId13"/>
    <p:sldId id="420" r:id="rId14"/>
    <p:sldId id="422" r:id="rId15"/>
    <p:sldId id="425" r:id="rId16"/>
    <p:sldId id="426" r:id="rId17"/>
    <p:sldId id="427" r:id="rId18"/>
    <p:sldId id="428" r:id="rId19"/>
    <p:sldId id="424" r:id="rId20"/>
    <p:sldId id="431" r:id="rId21"/>
    <p:sldId id="432" r:id="rId22"/>
    <p:sldId id="430" r:id="rId23"/>
    <p:sldId id="429" r:id="rId24"/>
    <p:sldId id="436" r:id="rId25"/>
    <p:sldId id="435" r:id="rId26"/>
    <p:sldId id="434" r:id="rId27"/>
    <p:sldId id="438" r:id="rId28"/>
    <p:sldId id="440" r:id="rId29"/>
    <p:sldId id="441" r:id="rId30"/>
    <p:sldId id="442" r:id="rId31"/>
    <p:sldId id="443" r:id="rId32"/>
    <p:sldId id="433" r:id="rId33"/>
    <p:sldId id="446" r:id="rId34"/>
    <p:sldId id="445" r:id="rId35"/>
    <p:sldId id="447" r:id="rId36"/>
    <p:sldId id="450" r:id="rId37"/>
    <p:sldId id="460" r:id="rId38"/>
    <p:sldId id="451" r:id="rId39"/>
    <p:sldId id="461" r:id="rId40"/>
    <p:sldId id="452" r:id="rId41"/>
    <p:sldId id="453" r:id="rId42"/>
    <p:sldId id="454" r:id="rId43"/>
    <p:sldId id="449" r:id="rId44"/>
    <p:sldId id="455" r:id="rId45"/>
    <p:sldId id="456" r:id="rId46"/>
    <p:sldId id="457" r:id="rId47"/>
    <p:sldId id="458" r:id="rId48"/>
    <p:sldId id="459" r:id="rId49"/>
    <p:sldId id="462" r:id="rId50"/>
    <p:sldId id="444" r:id="rId51"/>
    <p:sldId id="465" r:id="rId52"/>
    <p:sldId id="448" r:id="rId53"/>
    <p:sldId id="463" r:id="rId54"/>
    <p:sldId id="466" r:id="rId55"/>
    <p:sldId id="40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23T06:56:04.821"/>
    </inkml:context>
    <inkml:brush xml:id="br0">
      <inkml:brushProperty name="width" value="0.035" units="cm"/>
      <inkml:brushProperty name="height" value="0.035" units="cm"/>
      <inkml:brushProperty name="color" value="#AB008B"/>
    </inkml:brush>
  </inkml:definitions>
  <inkml:trace contextRef="#ctx0" brushRef="#br0">1 1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7898B1-08CC-4E43-9283-CA6EF911D72A}" type="datetimeFigureOut">
              <a:rPr lang="en-US" smtClean="0"/>
              <a:t>10/25/2025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A11342-5B98-4B84-8191-AD8622A95D30}" type="slidenum">
              <a:rPr lang="en-US" smtClean="0"/>
              <a:t>‹#›</a:t>
            </a:fld>
            <a:endParaRPr lang="en-US"/>
          </a:p>
        </p:txBody>
      </p:sp>
    </p:spTree>
    <p:extLst>
      <p:ext uri="{BB962C8B-B14F-4D97-AF65-F5344CB8AC3E}">
        <p14:creationId xmlns:p14="http://schemas.microsoft.com/office/powerpoint/2010/main" val="1156936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A11342-5B98-4B84-8191-AD8622A95D30}" type="slidenum">
              <a:rPr lang="en-US" smtClean="0"/>
              <a:t>48</a:t>
            </a:fld>
            <a:endParaRPr lang="en-US"/>
          </a:p>
        </p:txBody>
      </p:sp>
    </p:spTree>
    <p:extLst>
      <p:ext uri="{BB962C8B-B14F-4D97-AF65-F5344CB8AC3E}">
        <p14:creationId xmlns:p14="http://schemas.microsoft.com/office/powerpoint/2010/main" val="1890999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EBDC-A126-A2FF-56A1-E284E1BD5C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2568F6-BC6A-5F71-17E2-D1C51F1E8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111FDB-5859-D4A6-3328-0F7C5700DFE7}"/>
              </a:ext>
            </a:extLst>
          </p:cNvPr>
          <p:cNvSpPr>
            <a:spLocks noGrp="1"/>
          </p:cNvSpPr>
          <p:nvPr>
            <p:ph type="dt" sz="half" idx="10"/>
          </p:nvPr>
        </p:nvSpPr>
        <p:spPr/>
        <p:txBody>
          <a:bodyPr/>
          <a:lstStyle/>
          <a:p>
            <a:fld id="{785C0333-C32C-4892-985A-E50102DB431C}" type="datetime1">
              <a:rPr lang="en-US" smtClean="0"/>
              <a:t>10/25/2025</a:t>
            </a:fld>
            <a:endParaRPr lang="en-US"/>
          </a:p>
        </p:txBody>
      </p:sp>
      <p:sp>
        <p:nvSpPr>
          <p:cNvPr id="5" name="Footer Placeholder 4">
            <a:extLst>
              <a:ext uri="{FF2B5EF4-FFF2-40B4-BE49-F238E27FC236}">
                <a16:creationId xmlns:a16="http://schemas.microsoft.com/office/drawing/2014/main" id="{76BFE243-16A0-0FB1-D864-74CA2E5CC9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3609EF-9A70-7A89-D60C-1AB918B7EDC8}"/>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660486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E0B51-EAB1-C221-3CA2-D374A5216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DA9D97-55D5-8F04-8424-A0D687517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8B2320-27DD-3DC8-CDBB-872CD23D6096}"/>
              </a:ext>
            </a:extLst>
          </p:cNvPr>
          <p:cNvSpPr>
            <a:spLocks noGrp="1"/>
          </p:cNvSpPr>
          <p:nvPr>
            <p:ph type="dt" sz="half" idx="10"/>
          </p:nvPr>
        </p:nvSpPr>
        <p:spPr/>
        <p:txBody>
          <a:bodyPr/>
          <a:lstStyle/>
          <a:p>
            <a:fld id="{011442AE-379B-4A11-81FE-5135E47DCAE5}" type="datetime1">
              <a:rPr lang="en-US" smtClean="0"/>
              <a:t>10/25/2025</a:t>
            </a:fld>
            <a:endParaRPr lang="en-US"/>
          </a:p>
        </p:txBody>
      </p:sp>
      <p:sp>
        <p:nvSpPr>
          <p:cNvPr id="5" name="Footer Placeholder 4">
            <a:extLst>
              <a:ext uri="{FF2B5EF4-FFF2-40B4-BE49-F238E27FC236}">
                <a16:creationId xmlns:a16="http://schemas.microsoft.com/office/drawing/2014/main" id="{BE29F811-3C51-13FD-570A-EC696C49C9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55509-FFD7-2A52-27CB-F435A32AE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654180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4D68-F27E-D56F-772C-7FA8EC70E8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925BC61-149F-4630-1EBA-92911C950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CE1FF5-E9BA-CFF7-929E-8F61ACBD68DB}"/>
              </a:ext>
            </a:extLst>
          </p:cNvPr>
          <p:cNvSpPr>
            <a:spLocks noGrp="1"/>
          </p:cNvSpPr>
          <p:nvPr>
            <p:ph type="dt" sz="half" idx="10"/>
          </p:nvPr>
        </p:nvSpPr>
        <p:spPr/>
        <p:txBody>
          <a:bodyPr/>
          <a:lstStyle/>
          <a:p>
            <a:fld id="{87B89AD9-CB11-4F50-AF18-37B97E019424}" type="datetime1">
              <a:rPr lang="en-US" smtClean="0"/>
              <a:t>10/25/2025</a:t>
            </a:fld>
            <a:endParaRPr lang="en-US"/>
          </a:p>
        </p:txBody>
      </p:sp>
      <p:sp>
        <p:nvSpPr>
          <p:cNvPr id="5" name="Footer Placeholder 4">
            <a:extLst>
              <a:ext uri="{FF2B5EF4-FFF2-40B4-BE49-F238E27FC236}">
                <a16:creationId xmlns:a16="http://schemas.microsoft.com/office/drawing/2014/main" id="{CEC8EF7B-1765-931D-D47E-E9267C5AF9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55D26D-ADE0-7A70-BA7B-1A5EEC788CF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168340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5950-0FC1-FFC3-228F-DB8CB0EF0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4D0399-C2BD-B3D1-BA70-D3E1EF8B4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FF4B67-6D54-2D84-C4EF-958110288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BA636F-794F-F5EA-D112-E3F56D12C7EC}"/>
              </a:ext>
            </a:extLst>
          </p:cNvPr>
          <p:cNvSpPr>
            <a:spLocks noGrp="1"/>
          </p:cNvSpPr>
          <p:nvPr>
            <p:ph type="dt" sz="half" idx="10"/>
          </p:nvPr>
        </p:nvSpPr>
        <p:spPr/>
        <p:txBody>
          <a:bodyPr/>
          <a:lstStyle/>
          <a:p>
            <a:fld id="{9B3E1DE8-BE45-4773-AE07-F587B36CDBD0}" type="datetime1">
              <a:rPr lang="en-US" smtClean="0"/>
              <a:t>10/25/2025</a:t>
            </a:fld>
            <a:endParaRPr lang="en-US"/>
          </a:p>
        </p:txBody>
      </p:sp>
      <p:sp>
        <p:nvSpPr>
          <p:cNvPr id="6" name="Footer Placeholder 5">
            <a:extLst>
              <a:ext uri="{FF2B5EF4-FFF2-40B4-BE49-F238E27FC236}">
                <a16:creationId xmlns:a16="http://schemas.microsoft.com/office/drawing/2014/main" id="{F493083A-5214-C857-5795-6F2E3B0B8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00DEEF-0261-5968-6345-54345E422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643448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0402-EAF9-3BD7-AD43-8AD2A6BE1A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0E2CCE-FB5D-380A-2F0E-8D0D99D90F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8C0DF1-7F6C-EF48-A006-D5EC355B6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E5F2EB-7439-5AAA-FEDF-3971C6E443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D714C1-2134-F41C-D6EC-60AB876B63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5C900F-6A85-7BDE-BC09-23BADE2029C4}"/>
              </a:ext>
            </a:extLst>
          </p:cNvPr>
          <p:cNvSpPr>
            <a:spLocks noGrp="1"/>
          </p:cNvSpPr>
          <p:nvPr>
            <p:ph type="dt" sz="half" idx="10"/>
          </p:nvPr>
        </p:nvSpPr>
        <p:spPr/>
        <p:txBody>
          <a:bodyPr/>
          <a:lstStyle/>
          <a:p>
            <a:fld id="{7F4FA4A9-7AA4-41BF-904D-CD8F106DC5C5}" type="datetime1">
              <a:rPr lang="en-US" smtClean="0"/>
              <a:t>10/25/2025</a:t>
            </a:fld>
            <a:endParaRPr lang="en-US"/>
          </a:p>
        </p:txBody>
      </p:sp>
      <p:sp>
        <p:nvSpPr>
          <p:cNvPr id="8" name="Footer Placeholder 7">
            <a:extLst>
              <a:ext uri="{FF2B5EF4-FFF2-40B4-BE49-F238E27FC236}">
                <a16:creationId xmlns:a16="http://schemas.microsoft.com/office/drawing/2014/main" id="{1FD7EEEC-5366-32F5-E744-6E753D20A6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913E684-FD73-7D78-8226-19E660EA8DA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5533625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21FE9-A4B3-E273-AB62-155791061A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DB43F6-4B37-AAE8-C544-13D6C7101A90}"/>
              </a:ext>
            </a:extLst>
          </p:cNvPr>
          <p:cNvSpPr>
            <a:spLocks noGrp="1"/>
          </p:cNvSpPr>
          <p:nvPr>
            <p:ph type="dt" sz="half" idx="10"/>
          </p:nvPr>
        </p:nvSpPr>
        <p:spPr/>
        <p:txBody>
          <a:bodyPr/>
          <a:lstStyle/>
          <a:p>
            <a:fld id="{A8E9BE14-1F64-4B09-B482-CF7347032902}" type="datetime1">
              <a:rPr lang="en-US" smtClean="0"/>
              <a:t>10/25/2025</a:t>
            </a:fld>
            <a:endParaRPr lang="en-US"/>
          </a:p>
        </p:txBody>
      </p:sp>
      <p:sp>
        <p:nvSpPr>
          <p:cNvPr id="4" name="Footer Placeholder 3">
            <a:extLst>
              <a:ext uri="{FF2B5EF4-FFF2-40B4-BE49-F238E27FC236}">
                <a16:creationId xmlns:a16="http://schemas.microsoft.com/office/drawing/2014/main" id="{12A21EF8-7F7C-6E6A-130B-ABB12FF051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5E6356-2745-021B-8F0E-16B4872C064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407790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0D75EB-416B-6CED-B620-A59940E5074B}"/>
              </a:ext>
            </a:extLst>
          </p:cNvPr>
          <p:cNvSpPr>
            <a:spLocks noGrp="1"/>
          </p:cNvSpPr>
          <p:nvPr>
            <p:ph type="dt" sz="half" idx="10"/>
          </p:nvPr>
        </p:nvSpPr>
        <p:spPr/>
        <p:txBody>
          <a:bodyPr/>
          <a:lstStyle/>
          <a:p>
            <a:fld id="{BF36A918-C177-4900-904C-8D1C243CB3A3}" type="datetime1">
              <a:rPr lang="en-US" smtClean="0"/>
              <a:t>10/25/2025</a:t>
            </a:fld>
            <a:endParaRPr lang="en-US"/>
          </a:p>
        </p:txBody>
      </p:sp>
      <p:sp>
        <p:nvSpPr>
          <p:cNvPr id="3" name="Footer Placeholder 2">
            <a:extLst>
              <a:ext uri="{FF2B5EF4-FFF2-40B4-BE49-F238E27FC236}">
                <a16:creationId xmlns:a16="http://schemas.microsoft.com/office/drawing/2014/main" id="{B838D5B2-57CF-77ED-0F19-721616AE2D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CA5B4A-DFC0-3F6D-1ED2-57A8C93DFAD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914495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CA41A-9A81-206F-505D-7575F32906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263795-6922-CC14-EEAC-DEE23BC475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EA7236-1C5F-57F3-7F14-0018D2273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F1904B-962D-BEBD-47C6-EC48FDB6DD0B}"/>
              </a:ext>
            </a:extLst>
          </p:cNvPr>
          <p:cNvSpPr>
            <a:spLocks noGrp="1"/>
          </p:cNvSpPr>
          <p:nvPr>
            <p:ph type="dt" sz="half" idx="10"/>
          </p:nvPr>
        </p:nvSpPr>
        <p:spPr/>
        <p:txBody>
          <a:bodyPr/>
          <a:lstStyle/>
          <a:p>
            <a:fld id="{031B7332-7D3C-474C-8789-B774BC21F9AA}" type="datetime1">
              <a:rPr lang="en-US" smtClean="0"/>
              <a:t>10/25/2025</a:t>
            </a:fld>
            <a:endParaRPr lang="en-US"/>
          </a:p>
        </p:txBody>
      </p:sp>
      <p:sp>
        <p:nvSpPr>
          <p:cNvPr id="6" name="Footer Placeholder 5">
            <a:extLst>
              <a:ext uri="{FF2B5EF4-FFF2-40B4-BE49-F238E27FC236}">
                <a16:creationId xmlns:a16="http://schemas.microsoft.com/office/drawing/2014/main" id="{46C79DC6-D89C-479B-2AC3-C680151DF0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DD64EC-5449-D43C-EBA6-52BF5DCFB81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512723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98655-688E-8117-3944-5A3308403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F9C7FC-085F-1E96-FB0A-9E7628A2AD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6FD8189-3E08-DC7D-0098-4490390DE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C4D0C-37D1-CD22-92E8-0299D4743DC6}"/>
              </a:ext>
            </a:extLst>
          </p:cNvPr>
          <p:cNvSpPr>
            <a:spLocks noGrp="1"/>
          </p:cNvSpPr>
          <p:nvPr>
            <p:ph type="dt" sz="half" idx="10"/>
          </p:nvPr>
        </p:nvSpPr>
        <p:spPr/>
        <p:txBody>
          <a:bodyPr/>
          <a:lstStyle/>
          <a:p>
            <a:fld id="{C3A4AE0E-D6C8-475C-94C8-8445587C3760}" type="datetime1">
              <a:rPr lang="en-US" smtClean="0"/>
              <a:t>10/25/2025</a:t>
            </a:fld>
            <a:endParaRPr lang="en-US"/>
          </a:p>
        </p:txBody>
      </p:sp>
      <p:sp>
        <p:nvSpPr>
          <p:cNvPr id="6" name="Footer Placeholder 5">
            <a:extLst>
              <a:ext uri="{FF2B5EF4-FFF2-40B4-BE49-F238E27FC236}">
                <a16:creationId xmlns:a16="http://schemas.microsoft.com/office/drawing/2014/main" id="{AAE400F0-83BD-5F5D-3554-E938225F7F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48ABDB-02FC-5332-7C20-7076C8453CF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660401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EB447-B690-5C3F-D588-6935C14E5F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88A023-CC87-0F95-0F1D-53737D412A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B7D63C-ECD1-98B5-EBAA-55B7706941D5}"/>
              </a:ext>
            </a:extLst>
          </p:cNvPr>
          <p:cNvSpPr>
            <a:spLocks noGrp="1"/>
          </p:cNvSpPr>
          <p:nvPr>
            <p:ph type="dt" sz="half" idx="10"/>
          </p:nvPr>
        </p:nvSpPr>
        <p:spPr/>
        <p:txBody>
          <a:bodyPr/>
          <a:lstStyle/>
          <a:p>
            <a:fld id="{994ADFCE-90A6-4808-935D-9199AB561545}" type="datetime1">
              <a:rPr lang="en-US" smtClean="0"/>
              <a:t>10/25/2025</a:t>
            </a:fld>
            <a:endParaRPr lang="en-US"/>
          </a:p>
        </p:txBody>
      </p:sp>
      <p:sp>
        <p:nvSpPr>
          <p:cNvPr id="5" name="Footer Placeholder 4">
            <a:extLst>
              <a:ext uri="{FF2B5EF4-FFF2-40B4-BE49-F238E27FC236}">
                <a16:creationId xmlns:a16="http://schemas.microsoft.com/office/drawing/2014/main" id="{FED34A1A-FA29-059B-828A-77B546A1EA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F91474-130E-A2F7-7FF1-95B9FB7F9E22}"/>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475081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A15E47-60BB-F3B0-ED0D-3D9A954F86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72479B-4077-E7F3-7EF8-8689D5732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18753B-958E-9C6A-FD34-E22191AC5FB9}"/>
              </a:ext>
            </a:extLst>
          </p:cNvPr>
          <p:cNvSpPr>
            <a:spLocks noGrp="1"/>
          </p:cNvSpPr>
          <p:nvPr>
            <p:ph type="dt" sz="half" idx="10"/>
          </p:nvPr>
        </p:nvSpPr>
        <p:spPr/>
        <p:txBody>
          <a:bodyPr/>
          <a:lstStyle/>
          <a:p>
            <a:fld id="{6DCAFA0B-3884-4532-A0A5-1A8F8EE41C14}" type="datetime1">
              <a:rPr lang="en-US" smtClean="0"/>
              <a:t>10/25/2025</a:t>
            </a:fld>
            <a:endParaRPr lang="en-US"/>
          </a:p>
        </p:txBody>
      </p:sp>
      <p:sp>
        <p:nvSpPr>
          <p:cNvPr id="5" name="Footer Placeholder 4">
            <a:extLst>
              <a:ext uri="{FF2B5EF4-FFF2-40B4-BE49-F238E27FC236}">
                <a16:creationId xmlns:a16="http://schemas.microsoft.com/office/drawing/2014/main" id="{96823FE4-CC3C-409A-F489-B0C9B1B68D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14AC3D-6DB1-4468-BA39-37DC4CF9767F}"/>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866594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51AE419-77F7-43CF-A6A8-672DF3C27280}"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608305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A943B8-1518-4D3B-9BB4-CA1BAB158824}"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467508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B93D07-E634-4925-9331-D67140978EE7}"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4314777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A56A17-78A9-4233-B965-70ECAE9E76C1}"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843498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42D55A-12F2-4DA8-A101-2BC9707AF6CA}" type="datetime1">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2611060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0588AB7-A3C9-44BA-B759-692BCABE9182}" type="datetime1">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4790217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24C1EC-5FF6-47DC-BBEA-FB23F8995BFA}" type="datetime1">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318912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A5DCFFEE-05A0-443C-ADDD-88D182239EA4}"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0933301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D4DFBA33-1F2B-45F3-BF0E-D70E007E591B}" type="datetime1">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8486223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E1C3AA-A901-47AF-B062-B31568BF5A1B}"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9366986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DE5AF2-7C86-42C9-8962-8C8ADD78076C}" type="datetime1">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369349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1CE50-574E-0DCA-C872-C4F991C0AD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1C7DC73-44AB-F5C4-1404-D3EDB98A97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2906-5596-40D1-04E5-192D1E7990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4AC09-798D-4E14-B3CC-21F24F46394D}" type="datetime1">
              <a:rPr lang="en-US" smtClean="0"/>
              <a:t>10/25/2025</a:t>
            </a:fld>
            <a:endParaRPr lang="en-US"/>
          </a:p>
        </p:txBody>
      </p:sp>
      <p:sp>
        <p:nvSpPr>
          <p:cNvPr id="5" name="Footer Placeholder 4">
            <a:extLst>
              <a:ext uri="{FF2B5EF4-FFF2-40B4-BE49-F238E27FC236}">
                <a16:creationId xmlns:a16="http://schemas.microsoft.com/office/drawing/2014/main" id="{8EAA69E1-5277-3A2C-08C4-5D85136EFB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ECC8EEB-5177-4D87-66CE-36783EE2B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E34D4-5ECB-4DB6-A989-DF5F8453723B}" type="slidenum">
              <a:rPr lang="en-US" smtClean="0"/>
              <a:t>‹#›</a:t>
            </a:fld>
            <a:endParaRPr lang="en-US"/>
          </a:p>
        </p:txBody>
      </p:sp>
    </p:spTree>
    <p:extLst>
      <p:ext uri="{BB962C8B-B14F-4D97-AF65-F5344CB8AC3E}">
        <p14:creationId xmlns:p14="http://schemas.microsoft.com/office/powerpoint/2010/main" val="10355298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CC2BA19-8D2F-475B-9750-7C18D3BFA42C}" type="datetime1">
              <a:rPr lang="en-US" smtClean="0"/>
              <a:t>10/25/2025</a:t>
            </a:fld>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3FDA976-B38A-4EC8-851D-4FD5675DB126}" type="slidenum">
              <a:rPr lang="en-US" smtClean="0"/>
              <a:t>‹#›</a:t>
            </a:fld>
            <a:endParaRPr lang="en-US"/>
          </a:p>
        </p:txBody>
      </p:sp>
    </p:spTree>
    <p:extLst>
      <p:ext uri="{BB962C8B-B14F-4D97-AF65-F5344CB8AC3E}">
        <p14:creationId xmlns:p14="http://schemas.microsoft.com/office/powerpoint/2010/main" val="10953779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customXml" Target="../ink/ink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2D7C513-1EB8-B463-ABA3-7E3BCAC2DD1B}"/>
              </a:ext>
            </a:extLst>
          </p:cNvPr>
          <p:cNvSpPr>
            <a:spLocks noGrp="1"/>
          </p:cNvSpPr>
          <p:nvPr>
            <p:ph type="subTitle" idx="1"/>
          </p:nvPr>
        </p:nvSpPr>
        <p:spPr>
          <a:xfrm>
            <a:off x="347871" y="636103"/>
            <a:ext cx="11569146" cy="5088833"/>
          </a:xfrm>
        </p:spPr>
        <p:txBody>
          <a:bodyPr>
            <a:normAutofit/>
          </a:bodyPr>
          <a:lstStyle/>
          <a:p>
            <a:pPr>
              <a:lnSpc>
                <a:spcPct val="150000"/>
              </a:lnSpc>
              <a:defRPr/>
            </a:pPr>
            <a:r>
              <a:rPr lang="en-US" altLang="en-US" b="1" dirty="0">
                <a:solidFill>
                  <a:srgbClr val="7030A0"/>
                </a:solidFill>
                <a:latin typeface="Times New Roman" panose="02020603050405020304" pitchFamily="18" charset="0"/>
                <a:cs typeface="Times New Roman" panose="02020603050405020304" pitchFamily="18" charset="0"/>
              </a:rPr>
              <a:t>Chemical Reaction Engineering II- Reactor Design (</a:t>
            </a:r>
            <a:r>
              <a:rPr lang="en-US" altLang="en-US" b="1" dirty="0" err="1">
                <a:solidFill>
                  <a:srgbClr val="7030A0"/>
                </a:solidFill>
                <a:latin typeface="Times New Roman" panose="02020603050405020304" pitchFamily="18" charset="0"/>
                <a:cs typeface="Times New Roman" panose="02020603050405020304" pitchFamily="18" charset="0"/>
              </a:rPr>
              <a:t>ChEg</a:t>
            </a:r>
            <a:r>
              <a:rPr lang="en-US" altLang="en-US" b="1" dirty="0">
                <a:solidFill>
                  <a:srgbClr val="7030A0"/>
                </a:solidFill>
                <a:latin typeface="Times New Roman" panose="02020603050405020304" pitchFamily="18" charset="0"/>
                <a:cs typeface="Times New Roman" panose="02020603050405020304" pitchFamily="18" charset="0"/>
              </a:rPr>
              <a:t> 4101)</a:t>
            </a:r>
          </a:p>
          <a:p>
            <a:pPr>
              <a:lnSpc>
                <a:spcPct val="150000"/>
              </a:lnSpc>
              <a:defRPr/>
            </a:pPr>
            <a:r>
              <a:rPr lang="en-US" b="1" dirty="0">
                <a:solidFill>
                  <a:srgbClr val="FF0000"/>
                </a:solidFill>
                <a:latin typeface="Times New Roman" panose="02020603050405020304" pitchFamily="18" charset="0"/>
                <a:cs typeface="Times New Roman" panose="02020603050405020304" pitchFamily="18" charset="0"/>
              </a:rPr>
              <a:t>Prerequisite:</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Chemical Reaction Engineering I-Reaction Kinetics (ChEg3104)</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defRPr/>
            </a:pPr>
            <a:r>
              <a:rPr lang="en-US"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Lecture 10: Design of Multiple Reactor Systems: Design of Isothermal Continuous Stirred Tank Reactors (CSTRs) in Series and Parallel Arrangements </a:t>
            </a:r>
          </a:p>
          <a:p>
            <a:pPr>
              <a:lnSpc>
                <a:spcPct val="150000"/>
              </a:lnSpc>
              <a:defRPr/>
            </a:pPr>
            <a:r>
              <a:rPr lang="en-US" altLang="en-US" b="1" dirty="0">
                <a:latin typeface="Times New Roman" panose="02020603050405020304" pitchFamily="18" charset="0"/>
                <a:ea typeface="SimSun" panose="02010600030101010101" pitchFamily="2" charset="-122"/>
                <a:cs typeface="Times New Roman" panose="02020603050405020304" pitchFamily="18" charset="0"/>
              </a:rPr>
              <a:t>Week 10</a:t>
            </a:r>
            <a:endParaRPr lang="en-US" altLang="en-US" dirty="0">
              <a:latin typeface="Times New Roman" panose="02020603050405020304" pitchFamily="18" charset="0"/>
              <a:cs typeface="Times New Roman" panose="02020603050405020304" pitchFamily="18" charset="0"/>
            </a:endParaRPr>
          </a:p>
          <a:p>
            <a:pPr>
              <a:lnSpc>
                <a:spcPct val="150000"/>
              </a:lnSpc>
              <a:defRPr/>
            </a:pPr>
            <a:r>
              <a:rPr lang="en-US" altLang="en-US" b="1" dirty="0">
                <a:solidFill>
                  <a:srgbClr val="0070C0"/>
                </a:solidFill>
                <a:latin typeface="Times New Roman" panose="02020603050405020304" pitchFamily="18" charset="0"/>
                <a:cs typeface="Times New Roman" panose="02020603050405020304" pitchFamily="18" charset="0"/>
              </a:rPr>
              <a:t>Lecturer: Adamu </a:t>
            </a:r>
            <a:r>
              <a:rPr lang="en-US" altLang="en-US" b="1" dirty="0" err="1">
                <a:solidFill>
                  <a:srgbClr val="0070C0"/>
                </a:solidFill>
                <a:latin typeface="Times New Roman" panose="02020603050405020304" pitchFamily="18" charset="0"/>
                <a:cs typeface="Times New Roman" panose="02020603050405020304" pitchFamily="18" charset="0"/>
              </a:rPr>
              <a:t>Esubalew</a:t>
            </a:r>
            <a:r>
              <a:rPr lang="en-US" altLang="en-US" b="1" dirty="0">
                <a:solidFill>
                  <a:srgbClr val="0070C0"/>
                </a:solidFill>
                <a:latin typeface="Times New Roman" panose="02020603050405020304" pitchFamily="18" charset="0"/>
                <a:cs typeface="Times New Roman" panose="02020603050405020304" pitchFamily="18" charset="0"/>
              </a:rPr>
              <a:t> (PhD, </a:t>
            </a:r>
            <a:r>
              <a:rPr lang="en-US" altLang="en-US" b="1" dirty="0" err="1">
                <a:solidFill>
                  <a:srgbClr val="0070C0"/>
                </a:solidFill>
                <a:latin typeface="Times New Roman" panose="02020603050405020304" pitchFamily="18" charset="0"/>
                <a:cs typeface="Times New Roman" panose="02020603050405020304" pitchFamily="18" charset="0"/>
              </a:rPr>
              <a:t>ChEg</a:t>
            </a:r>
            <a:r>
              <a:rPr lang="en-US" altLang="en-US" b="1" dirty="0">
                <a:solidFill>
                  <a:srgbClr val="0070C0"/>
                </a:solidFill>
                <a:latin typeface="Times New Roman" panose="02020603050405020304" pitchFamily="18" charset="0"/>
                <a:cs typeface="Times New Roman" panose="02020603050405020304" pitchFamily="18" charset="0"/>
              </a:rPr>
              <a:t>)  </a:t>
            </a:r>
          </a:p>
          <a:p>
            <a:pPr>
              <a:lnSpc>
                <a:spcPct val="150000"/>
              </a:lnSpc>
              <a:defRPr/>
            </a:pPr>
            <a:r>
              <a:rPr lang="en-US" altLang="en-US" b="1" dirty="0">
                <a:solidFill>
                  <a:prstClr val="black"/>
                </a:solidFill>
                <a:latin typeface="Times New Roman" panose="02020603050405020304" pitchFamily="18" charset="0"/>
                <a:cs typeface="Times New Roman" panose="02020603050405020304" pitchFamily="18" charset="0"/>
              </a:rPr>
              <a:t>Addis Ababa,  Ethiopia </a:t>
            </a:r>
            <a:endParaRPr lang="en-US" altLang="en-US" dirty="0">
              <a:solidFill>
                <a:srgbClr val="002060"/>
              </a:solidFill>
              <a:latin typeface="Times New Roman" panose="02020603050405020304" pitchFamily="18" charset="0"/>
              <a:cs typeface="Times New Roman" panose="02020603050405020304" pitchFamily="18" charset="0"/>
            </a:endParaRPr>
          </a:p>
          <a:p>
            <a:endParaRPr lang="en-US" dirty="0"/>
          </a:p>
        </p:txBody>
      </p:sp>
      <p:cxnSp>
        <p:nvCxnSpPr>
          <p:cNvPr id="4" name="Straight Connector 3">
            <a:extLst>
              <a:ext uri="{FF2B5EF4-FFF2-40B4-BE49-F238E27FC236}">
                <a16:creationId xmlns:a16="http://schemas.microsoft.com/office/drawing/2014/main" id="{7BCC49C2-D77D-9890-72AD-22181D93933D}"/>
              </a:ext>
            </a:extLst>
          </p:cNvPr>
          <p:cNvCxnSpPr>
            <a:cxnSpLocks/>
          </p:cNvCxnSpPr>
          <p:nvPr/>
        </p:nvCxnSpPr>
        <p:spPr>
          <a:xfrm>
            <a:off x="-96079" y="611587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5" name="Slide Number Placeholder 5">
            <a:extLst>
              <a:ext uri="{FF2B5EF4-FFF2-40B4-BE49-F238E27FC236}">
                <a16:creationId xmlns:a16="http://schemas.microsoft.com/office/drawing/2014/main" id="{D8D9AEC3-A6E3-885E-1472-BCFF74839D8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2" name="Straight Connector 1">
            <a:extLst>
              <a:ext uri="{FF2B5EF4-FFF2-40B4-BE49-F238E27FC236}">
                <a16:creationId xmlns:a16="http://schemas.microsoft.com/office/drawing/2014/main" id="{3363EC7A-0BE5-5C49-6F3E-F5CBA24B5983}"/>
              </a:ext>
            </a:extLst>
          </p:cNvPr>
          <p:cNvCxnSpPr>
            <a:cxnSpLocks/>
          </p:cNvCxnSpPr>
          <p:nvPr/>
        </p:nvCxnSpPr>
        <p:spPr>
          <a:xfrm>
            <a:off x="-96079" y="4936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241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9814D-A162-3824-E71B-B132B44FC931}"/>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Lecture learning outcomes</a:t>
            </a:r>
          </a:p>
        </p:txBody>
      </p:sp>
      <p:sp>
        <p:nvSpPr>
          <p:cNvPr id="3" name="Content Placeholder 2">
            <a:extLst>
              <a:ext uri="{FF2B5EF4-FFF2-40B4-BE49-F238E27FC236}">
                <a16:creationId xmlns:a16="http://schemas.microsoft.com/office/drawing/2014/main" id="{17EFA2FD-B482-A259-3AC3-268B57B54017}"/>
              </a:ext>
            </a:extLst>
          </p:cNvPr>
          <p:cNvSpPr>
            <a:spLocks noGrp="1"/>
          </p:cNvSpPr>
          <p:nvPr>
            <p:ph idx="1"/>
          </p:nvPr>
        </p:nvSpPr>
        <p:spPr>
          <a:xfrm>
            <a:off x="838200" y="821634"/>
            <a:ext cx="10515600" cy="5355329"/>
          </a:xfrm>
        </p:spPr>
        <p:txBody>
          <a:bodyPr>
            <a:normAutofit/>
          </a:bodyPr>
          <a:lstStyle/>
          <a:p>
            <a:pPr marL="0" indent="0">
              <a:lnSpc>
                <a:spcPct val="150000"/>
              </a:lnSpc>
              <a:buNone/>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endParaRPr lang="en-US"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identify characteristics of CSTRs in series and parallel arrangements,</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design isothermal ideal CSTRs in series arrangement,</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design isothermal ideal CSTRs in parallel arrangement, and </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design of isothermal PFR- CSTR and CSTR-PFR in series.</a:t>
            </a:r>
          </a:p>
          <a:p>
            <a:pPr marL="0" indent="0">
              <a:lnSpc>
                <a:spcPct val="150000"/>
              </a:lnSpc>
              <a:buNone/>
            </a:pPr>
            <a:endParaRPr lang="en-US" dirty="0"/>
          </a:p>
        </p:txBody>
      </p:sp>
      <p:cxnSp>
        <p:nvCxnSpPr>
          <p:cNvPr id="4" name="Straight Connector 3">
            <a:extLst>
              <a:ext uri="{FF2B5EF4-FFF2-40B4-BE49-F238E27FC236}">
                <a16:creationId xmlns:a16="http://schemas.microsoft.com/office/drawing/2014/main" id="{1EF7B6E7-C706-6612-CF23-25679C2496B0}"/>
              </a:ext>
            </a:extLst>
          </p:cNvPr>
          <p:cNvCxnSpPr>
            <a:cxnSpLocks/>
          </p:cNvCxnSpPr>
          <p:nvPr/>
        </p:nvCxnSpPr>
        <p:spPr>
          <a:xfrm>
            <a:off x="0" y="82163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3FE9DD-03C6-7713-477F-8C7D2397CF0D}"/>
              </a:ext>
            </a:extLst>
          </p:cNvPr>
          <p:cNvCxnSpPr>
            <a:cxnSpLocks/>
          </p:cNvCxnSpPr>
          <p:nvPr/>
        </p:nvCxnSpPr>
        <p:spPr>
          <a:xfrm>
            <a:off x="-96079" y="6384235"/>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2BE8592-823C-716D-5BFB-4968BC298D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3964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2BA4-4DC9-2977-BABF-4E7EF54BF7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D3497B-3967-B3D4-95D7-A231D751EB5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Presentation outlines</a:t>
            </a:r>
          </a:p>
        </p:txBody>
      </p:sp>
      <p:sp>
        <p:nvSpPr>
          <p:cNvPr id="3" name="Content Placeholder 2">
            <a:extLst>
              <a:ext uri="{FF2B5EF4-FFF2-40B4-BE49-F238E27FC236}">
                <a16:creationId xmlns:a16="http://schemas.microsoft.com/office/drawing/2014/main" id="{197659D8-7295-C470-D3C3-073973BC70AB}"/>
              </a:ext>
            </a:extLst>
          </p:cNvPr>
          <p:cNvSpPr>
            <a:spLocks noGrp="1"/>
          </p:cNvSpPr>
          <p:nvPr>
            <p:ph idx="1"/>
          </p:nvPr>
        </p:nvSpPr>
        <p:spPr>
          <a:xfrm>
            <a:off x="838200" y="805070"/>
            <a:ext cx="10515600" cy="5371893"/>
          </a:xfrm>
        </p:spPr>
        <p:txBody>
          <a:bodyPr/>
          <a:lstStyle/>
          <a:p>
            <a:pPr>
              <a:lnSpc>
                <a:spcPct val="150000"/>
              </a:lnSpc>
            </a:pPr>
            <a:r>
              <a:rPr lang="en-US" dirty="0">
                <a:solidFill>
                  <a:srgbClr val="0070C0"/>
                </a:solidFill>
                <a:latin typeface="Times New Roman" panose="02020603050405020304" pitchFamily="18" charset="0"/>
                <a:cs typeface="Times New Roman" panose="02020603050405020304" pitchFamily="18" charset="0"/>
              </a:rPr>
              <a:t>Introduction to CSTRs in series and parallel arrangements</a:t>
            </a:r>
          </a:p>
          <a:p>
            <a:pPr>
              <a:lnSpc>
                <a:spcPct val="150000"/>
              </a:lnSpc>
            </a:pPr>
            <a:r>
              <a:rPr lang="en-US" dirty="0">
                <a:solidFill>
                  <a:srgbClr val="0070C0"/>
                </a:solidFill>
                <a:latin typeface="Times New Roman" panose="02020603050405020304" pitchFamily="18" charset="0"/>
                <a:cs typeface="Times New Roman" panose="02020603050405020304" pitchFamily="18" charset="0"/>
              </a:rPr>
              <a:t>Design of isothermal CSTRs in series arrangement</a:t>
            </a:r>
          </a:p>
          <a:p>
            <a:pPr>
              <a:lnSpc>
                <a:spcPct val="150000"/>
              </a:lnSpc>
            </a:pPr>
            <a:r>
              <a:rPr lang="en-US" dirty="0">
                <a:solidFill>
                  <a:srgbClr val="0070C0"/>
                </a:solidFill>
                <a:latin typeface="Times New Roman" panose="02020603050405020304" pitchFamily="18" charset="0"/>
                <a:cs typeface="Times New Roman" panose="02020603050405020304" pitchFamily="18" charset="0"/>
              </a:rPr>
              <a:t>Design of isothermal CSTRs in parallel arrangement</a:t>
            </a:r>
          </a:p>
          <a:p>
            <a:pPr>
              <a:lnSpc>
                <a:spcPct val="150000"/>
              </a:lnSpc>
            </a:pPr>
            <a:r>
              <a:rPr lang="en-US" dirty="0">
                <a:solidFill>
                  <a:srgbClr val="0070C0"/>
                </a:solidFill>
                <a:latin typeface="Times New Roman" panose="02020603050405020304" pitchFamily="18" charset="0"/>
                <a:cs typeface="Times New Roman" panose="02020603050405020304" pitchFamily="18" charset="0"/>
              </a:rPr>
              <a:t>Design of isothermal PFR-CSTR and CSTR-PFR in series</a:t>
            </a:r>
          </a:p>
          <a:p>
            <a:pPr>
              <a:lnSpc>
                <a:spcPct val="150000"/>
              </a:lnSpc>
            </a:pPr>
            <a:r>
              <a:rPr lang="en-US" dirty="0">
                <a:solidFill>
                  <a:srgbClr val="0070C0"/>
                </a:solidFill>
                <a:latin typeface="Times New Roman" panose="02020603050405020304" pitchFamily="18" charset="0"/>
                <a:cs typeface="Times New Roman" panose="02020603050405020304" pitchFamily="18" charset="0"/>
              </a:rPr>
              <a:t>Summary </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34A8D74-18AA-2AF2-871E-84BC014BDA5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B8F466-65EF-EC74-C9FF-150795B021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2D32C1C-D19D-1983-2AAE-8A18C46E01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2972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82571-DCA1-A142-C478-0FC79AC69C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A13442-6177-52F0-04A4-DACBF816BC90}"/>
              </a:ext>
            </a:extLst>
          </p:cNvPr>
          <p:cNvSpPr>
            <a:spLocks noGrp="1"/>
          </p:cNvSpPr>
          <p:nvPr>
            <p:ph type="title"/>
          </p:nvPr>
        </p:nvSpPr>
        <p:spPr>
          <a:xfrm>
            <a:off x="427383" y="69573"/>
            <a:ext cx="11410121" cy="755371"/>
          </a:xfrm>
        </p:spPr>
        <p:txBody>
          <a:bodyPr>
            <a:noAutofit/>
          </a:bodyPr>
          <a:lstStyle/>
          <a:p>
            <a:pPr>
              <a:lnSpc>
                <a:spcPct val="150000"/>
              </a:lnSpc>
            </a:pPr>
            <a:r>
              <a:rPr lang="en-US" sz="3200" b="1" dirty="0">
                <a:latin typeface="Times New Roman" panose="02020603050405020304" pitchFamily="18" charset="0"/>
                <a:cs typeface="Times New Roman" panose="02020603050405020304" pitchFamily="18" charset="0"/>
              </a:rPr>
              <a:t>10.1. Introduction to CSTRs in series and parallel arrangements</a:t>
            </a:r>
          </a:p>
        </p:txBody>
      </p:sp>
      <p:sp>
        <p:nvSpPr>
          <p:cNvPr id="3" name="Content Placeholder 2">
            <a:extLst>
              <a:ext uri="{FF2B5EF4-FFF2-40B4-BE49-F238E27FC236}">
                <a16:creationId xmlns:a16="http://schemas.microsoft.com/office/drawing/2014/main" id="{627777FD-9CC1-40D4-C400-62917834EA76}"/>
              </a:ext>
            </a:extLst>
          </p:cNvPr>
          <p:cNvSpPr>
            <a:spLocks noGrp="1"/>
          </p:cNvSpPr>
          <p:nvPr>
            <p:ph idx="1"/>
          </p:nvPr>
        </p:nvSpPr>
        <p:spPr>
          <a:xfrm>
            <a:off x="278296" y="824943"/>
            <a:ext cx="11658600" cy="5570688"/>
          </a:xfrm>
        </p:spPr>
        <p:txBody>
          <a:bodyPr>
            <a:normAutofit/>
          </a:bodyPr>
          <a:lstStyle/>
          <a:p>
            <a:pPr marL="0" indent="0">
              <a:lnSpc>
                <a:spcPct val="100000"/>
              </a:lnSpc>
              <a:buNone/>
            </a:pPr>
            <a:r>
              <a:rPr lang="en-US" sz="2400" b="1" dirty="0">
                <a:latin typeface="Times New Roman" panose="02020603050405020304" pitchFamily="18" charset="0"/>
                <a:cs typeface="Times New Roman" panose="02020603050405020304" pitchFamily="18" charset="0"/>
              </a:rPr>
              <a:t>10.1.1. Characteristics of CSTRs in series arrangement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CSTRs in a series arrangement is a design strategy in chemical engineering to improve conversion efficiency and control over reaction conditions.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series arrangement, multiple CSTRs are connected sequentially. i.e.  the effluent from one reactor serves as the feed for the next reactor in the series.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Each CSTR operates under continuous flow conditions, and the mixtures  are well mixed to  make uniform concentration and temperature throughout each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Series arrangement of CSTRs increases the total residence time for the reactants, which can enhance conversion.</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2D36C2E-8AE2-97A1-831B-660238FB823F}"/>
              </a:ext>
            </a:extLst>
          </p:cNvPr>
          <p:cNvCxnSpPr>
            <a:cxnSpLocks/>
          </p:cNvCxnSpPr>
          <p:nvPr/>
        </p:nvCxnSpPr>
        <p:spPr>
          <a:xfrm>
            <a:off x="0" y="8249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1F07BB0-8675-DAC0-90FB-FE11F684FEE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5BB7DDB-3348-8925-7674-70FD10901B8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47110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8DAAD-6284-3EF4-C722-8368A33602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26607D-1643-EDD2-60D3-209E1A013F44}"/>
              </a:ext>
            </a:extLst>
          </p:cNvPr>
          <p:cNvSpPr>
            <a:spLocks noGrp="1"/>
          </p:cNvSpPr>
          <p:nvPr>
            <p:ph type="title"/>
          </p:nvPr>
        </p:nvSpPr>
        <p:spPr>
          <a:xfrm>
            <a:off x="427383" y="69574"/>
            <a:ext cx="11410121" cy="477990"/>
          </a:xfrm>
        </p:spPr>
        <p:txBody>
          <a:bodyPr>
            <a:noAutofit/>
          </a:bodyPr>
          <a:lstStyle/>
          <a:p>
            <a:pPr>
              <a:lnSpc>
                <a:spcPct val="15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EBA5E31-0624-BB7B-92E6-A4A8482F9A86}"/>
              </a:ext>
            </a:extLst>
          </p:cNvPr>
          <p:cNvSpPr>
            <a:spLocks noGrp="1"/>
          </p:cNvSpPr>
          <p:nvPr>
            <p:ph idx="1"/>
          </p:nvPr>
        </p:nvSpPr>
        <p:spPr>
          <a:xfrm>
            <a:off x="278296" y="626160"/>
            <a:ext cx="11658600" cy="5769471"/>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CSTRs in series are useful for reactions that involve multiple steps where the product of one reaction serves as the reactant for the next.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CSTRs in series arrangement </a:t>
            </a:r>
            <a:r>
              <a:rPr lang="en-US" sz="2000" b="1" dirty="0">
                <a:latin typeface="Times New Roman" panose="02020603050405020304" pitchFamily="18" charset="0"/>
                <a:cs typeface="Times New Roman" panose="02020603050405020304" pitchFamily="18" charset="0"/>
              </a:rPr>
              <a:t>is useful </a:t>
            </a:r>
            <a:r>
              <a:rPr lang="en-US" sz="2000" dirty="0">
                <a:latin typeface="Times New Roman" panose="02020603050405020304" pitchFamily="18" charset="0"/>
                <a:cs typeface="Times New Roman" panose="02020603050405020304" pitchFamily="18" charset="0"/>
              </a:rPr>
              <a:t>for enhancing conversion, improving selectivity, allowing flexibility in operation, and allowing better control over reaction kinetics.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Series arrangement can lead to higher overall conversion compared to a single CSTR.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Series arrangement  can enhance selectivity towards desired products while minimizing by-products by  controlling conditions in each reactor. </a:t>
            </a:r>
          </a:p>
          <a:p>
            <a:pPr marL="0" indent="0">
              <a:lnSpc>
                <a:spcPct val="150000"/>
              </a:lnSpc>
              <a:buNone/>
            </a:pPr>
            <a:r>
              <a:rPr lang="en-US" sz="2000" dirty="0">
                <a:latin typeface="Times New Roman" panose="02020603050405020304" pitchFamily="18" charset="0"/>
                <a:cs typeface="Times New Roman" panose="02020603050405020304" pitchFamily="18" charset="0"/>
              </a:rPr>
              <a:t>It  allows for better management of reaction rates and conversion levels, especially in cases where intermediate products may be unstable.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1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68BAB6E-54FF-BA95-6803-DE97C0500EDE}"/>
              </a:ext>
            </a:extLst>
          </p:cNvPr>
          <p:cNvCxnSpPr>
            <a:cxnSpLocks/>
          </p:cNvCxnSpPr>
          <p:nvPr/>
        </p:nvCxnSpPr>
        <p:spPr>
          <a:xfrm>
            <a:off x="-96079" y="62616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6FBDBED-ADA0-2B76-118A-36E58D956E3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321210C-5A0F-D4DA-7032-BCA96ACB4B6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77436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2848A-A94D-D7B1-4977-41256E7240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7732C4-F3F6-6A37-D945-D683201FD21E}"/>
              </a:ext>
            </a:extLst>
          </p:cNvPr>
          <p:cNvSpPr>
            <a:spLocks noGrp="1"/>
          </p:cNvSpPr>
          <p:nvPr>
            <p:ph type="title"/>
          </p:nvPr>
        </p:nvSpPr>
        <p:spPr>
          <a:xfrm>
            <a:off x="427383" y="69573"/>
            <a:ext cx="11410121" cy="594629"/>
          </a:xfrm>
        </p:spPr>
        <p:txBody>
          <a:bodyPr>
            <a:noAutofit/>
          </a:bodyPr>
          <a:lstStyle/>
          <a:p>
            <a:pPr>
              <a:lnSpc>
                <a:spcPct val="15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F4709B2-C974-7133-510A-CE3F2C89B018}"/>
              </a:ext>
            </a:extLst>
          </p:cNvPr>
          <p:cNvSpPr>
            <a:spLocks noGrp="1"/>
          </p:cNvSpPr>
          <p:nvPr>
            <p:ph idx="1"/>
          </p:nvPr>
        </p:nvSpPr>
        <p:spPr>
          <a:xfrm>
            <a:off x="258417" y="664202"/>
            <a:ext cx="11738113" cy="5512762"/>
          </a:xfrm>
        </p:spPr>
        <p:txBody>
          <a:bodyPr>
            <a:normAutofit fontScale="47500" lnSpcReduction="20000"/>
          </a:bodyPr>
          <a:lstStyle/>
          <a:p>
            <a:pPr marL="0" indent="0" algn="just">
              <a:lnSpc>
                <a:spcPct val="170000"/>
              </a:lnSpc>
              <a:buNone/>
            </a:pPr>
            <a:r>
              <a:rPr lang="en-US" sz="4400" dirty="0">
                <a:latin typeface="Times New Roman" panose="02020603050405020304" pitchFamily="18" charset="0"/>
                <a:cs typeface="Times New Roman" panose="02020603050405020304" pitchFamily="18" charset="0"/>
              </a:rPr>
              <a:t>For CSTRs in series arrangement, the </a:t>
            </a:r>
            <a:r>
              <a:rPr lang="en-US" sz="4400" b="1" dirty="0">
                <a:latin typeface="Times New Roman" panose="02020603050405020304" pitchFamily="18" charset="0"/>
                <a:cs typeface="Times New Roman" panose="02020603050405020304" pitchFamily="18" charset="0"/>
              </a:rPr>
              <a:t>following parameters should </a:t>
            </a:r>
            <a:r>
              <a:rPr lang="en-US" sz="4400" dirty="0">
                <a:latin typeface="Times New Roman" panose="02020603050405020304" pitchFamily="18" charset="0"/>
                <a:cs typeface="Times New Roman" panose="02020603050405020304" pitchFamily="18" charset="0"/>
              </a:rPr>
              <a:t>be considered: </a:t>
            </a:r>
          </a:p>
          <a:p>
            <a:pPr marL="0" indent="0" algn="just">
              <a:lnSpc>
                <a:spcPct val="170000"/>
              </a:lnSpc>
              <a:buNone/>
            </a:pPr>
            <a:r>
              <a:rPr lang="en-US" sz="4400" b="1" dirty="0">
                <a:latin typeface="Times New Roman" panose="02020603050405020304" pitchFamily="18" charset="0"/>
                <a:cs typeface="Times New Roman" panose="02020603050405020304" pitchFamily="18" charset="0"/>
              </a:rPr>
              <a:t>Number of reactors</a:t>
            </a:r>
            <a:r>
              <a:rPr lang="en-US" sz="4400" dirty="0">
                <a:latin typeface="Times New Roman" panose="02020603050405020304" pitchFamily="18" charset="0"/>
                <a:cs typeface="Times New Roman" panose="02020603050405020304" pitchFamily="18" charset="0"/>
              </a:rPr>
              <a:t>: Large number of CSTRs in series can approximate plug flow behavior, which provides high conversion.</a:t>
            </a:r>
          </a:p>
          <a:p>
            <a:pPr marL="0" lvl="0" indent="0" algn="just">
              <a:lnSpc>
                <a:spcPct val="170000"/>
              </a:lnSpc>
              <a:buNone/>
            </a:pPr>
            <a:r>
              <a:rPr lang="en-US" sz="4400" b="1" dirty="0">
                <a:latin typeface="Times New Roman" panose="02020603050405020304" pitchFamily="18" charset="0"/>
                <a:cs typeface="Times New Roman" panose="02020603050405020304" pitchFamily="18" charset="0"/>
              </a:rPr>
              <a:t>Reactor volume: </a:t>
            </a:r>
            <a:r>
              <a:rPr lang="en-US" sz="4400" dirty="0">
                <a:latin typeface="Times New Roman" panose="02020603050405020304" pitchFamily="18" charset="0"/>
                <a:cs typeface="Times New Roman" panose="02020603050405020304" pitchFamily="18" charset="0"/>
              </a:rPr>
              <a:t>For series arrangement,  equal volume distribution is common but not always optimal. For example, for second order or autocatalytic reactions, unequal volumes may yield better conversion.</a:t>
            </a:r>
          </a:p>
          <a:p>
            <a:pPr marL="0" lvl="0" indent="0" algn="just">
              <a:lnSpc>
                <a:spcPct val="170000"/>
              </a:lnSpc>
              <a:buNone/>
            </a:pPr>
            <a:r>
              <a:rPr lang="en-US" sz="4400" b="1" dirty="0">
                <a:latin typeface="Times New Roman" panose="02020603050405020304" pitchFamily="18" charset="0"/>
                <a:cs typeface="Times New Roman" panose="02020603050405020304" pitchFamily="18" charset="0"/>
              </a:rPr>
              <a:t>Reaction kinetics: </a:t>
            </a:r>
            <a:r>
              <a:rPr lang="en-US" sz="4400" dirty="0">
                <a:latin typeface="Times New Roman" panose="02020603050405020304" pitchFamily="18" charset="0"/>
                <a:cs typeface="Times New Roman" panose="02020603050405020304" pitchFamily="18" charset="0"/>
              </a:rPr>
              <a:t>The reaction  order determines the volume distribution or arrangement of reactors to achieve  high conversion.</a:t>
            </a:r>
          </a:p>
          <a:p>
            <a:pPr marL="0" lvl="0" indent="0" algn="just">
              <a:lnSpc>
                <a:spcPct val="170000"/>
              </a:lnSpc>
              <a:buNone/>
            </a:pPr>
            <a:r>
              <a:rPr lang="en-US" sz="4400" b="1" dirty="0">
                <a:latin typeface="Times New Roman" panose="02020603050405020304" pitchFamily="18" charset="0"/>
                <a:cs typeface="Times New Roman" panose="02020603050405020304" pitchFamily="18" charset="0"/>
              </a:rPr>
              <a:t>Conversion: </a:t>
            </a:r>
            <a:r>
              <a:rPr lang="en-US" sz="4400" dirty="0">
                <a:latin typeface="Times New Roman" panose="02020603050405020304" pitchFamily="18" charset="0"/>
                <a:cs typeface="Times New Roman" panose="02020603050405020304" pitchFamily="18" charset="0"/>
              </a:rPr>
              <a:t>Overall conversion increases with the number of reactors.</a:t>
            </a:r>
          </a:p>
          <a:p>
            <a:pPr marL="0" lvl="0" indent="0" algn="just">
              <a:lnSpc>
                <a:spcPct val="17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dirty="0">
                <a:solidFill>
                  <a:srgbClr val="0070C0"/>
                </a:solidFill>
                <a:latin typeface="Times New Roman" panose="02020603050405020304" pitchFamily="18" charset="0"/>
                <a:cs typeface="Times New Roman" panose="02020603050405020304" pitchFamily="18" charset="0"/>
              </a:rPr>
              <a:t> </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A3C4C76-8895-5E18-CBC5-AB15CCC6BAD4}"/>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F5FA09-86F8-C467-9B87-206EFD1F3F1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7BCA0C9-1F36-55AD-5E0B-5ED5FC3DDE2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71292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E1EDF-F94C-D20D-3216-B07215E839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C5E378-B21D-5A23-9FAF-F6E016F6C381}"/>
              </a:ext>
            </a:extLst>
          </p:cNvPr>
          <p:cNvSpPr>
            <a:spLocks noGrp="1"/>
          </p:cNvSpPr>
          <p:nvPr>
            <p:ph type="title"/>
          </p:nvPr>
        </p:nvSpPr>
        <p:spPr>
          <a:xfrm>
            <a:off x="427383" y="69573"/>
            <a:ext cx="11410121" cy="594629"/>
          </a:xfrm>
        </p:spPr>
        <p:txBody>
          <a:bodyPr>
            <a:noAutofit/>
          </a:bodyPr>
          <a:lstStyle/>
          <a:p>
            <a:pPr>
              <a:lnSpc>
                <a:spcPct val="15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F964DA2-C4D5-A6A0-4AFB-1C1C1BF13E9C}"/>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The flow rate: </a:t>
            </a:r>
            <a:r>
              <a:rPr lang="en-US" sz="2000" dirty="0">
                <a:latin typeface="Times New Roman" panose="02020603050405020304" pitchFamily="18" charset="0"/>
                <a:cs typeface="Times New Roman" panose="02020603050405020304" pitchFamily="18" charset="0"/>
              </a:rPr>
              <a:t>The flow rate of reactants determines the space time inside the reactor, which affects the overall conversion.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High flow rate reduces the space time/ average residence time, which provides low conversion.</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Residence time distribution: </a:t>
            </a:r>
            <a:r>
              <a:rPr lang="en-US" sz="2000" dirty="0">
                <a:latin typeface="Times New Roman" panose="02020603050405020304" pitchFamily="18" charset="0"/>
                <a:cs typeface="Times New Roman" panose="02020603050405020304" pitchFamily="18" charset="0"/>
              </a:rPr>
              <a:t>CSTRs in series arrangement narrows the residence time distribution,  which reduces back-mixing and improve performance.</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Arrangement decision: </a:t>
            </a:r>
            <a:r>
              <a:rPr lang="en-US" sz="2000" dirty="0">
                <a:latin typeface="Times New Roman" panose="02020603050405020304" pitchFamily="18" charset="0"/>
                <a:cs typeface="Times New Roman" panose="02020603050405020304" pitchFamily="18" charset="0"/>
              </a:rPr>
              <a:t>If there are reactors with different sizes, use the larger tank first to maximize conversion due to higher initial reactants concentrations in the feed.</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Pressure drops: </a:t>
            </a:r>
            <a:r>
              <a:rPr lang="en-US" sz="2000" dirty="0">
                <a:latin typeface="Times New Roman" panose="02020603050405020304" pitchFamily="18" charset="0"/>
                <a:cs typeface="Times New Roman" panose="02020603050405020304" pitchFamily="18" charset="0"/>
              </a:rPr>
              <a:t>The cumulative pressure drops across multiple reactors can affect the flow rates and overall system performance.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dirty="0">
              <a:solidFill>
                <a:srgbClr val="0070C0"/>
              </a:solidFill>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1951671-0A51-F4CC-42B0-9CAD2D4745AF}"/>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CCED1CC-28BE-2B33-B9B7-56A351E6595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4BAD3EE-BA09-E170-921B-023DC3A5974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37962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FF76-AEF6-9694-B803-2045D6288B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374C8A-F97E-7144-CFD9-07702AA62C60}"/>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10.1.2. Characteristics of CSTRs in parallel arrangement</a:t>
            </a:r>
          </a:p>
        </p:txBody>
      </p:sp>
      <p:sp>
        <p:nvSpPr>
          <p:cNvPr id="3" name="Content Placeholder 2">
            <a:extLst>
              <a:ext uri="{FF2B5EF4-FFF2-40B4-BE49-F238E27FC236}">
                <a16:creationId xmlns:a16="http://schemas.microsoft.com/office/drawing/2014/main" id="{55BBA59E-BD68-3975-098E-58F3F89BF403}"/>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CSTRs in parallel arrangement is multiple reactors are operated simultaneously, each receiving a portion of the feed stream.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parallel arrangement, CSTRs are connected to a common feed line, and the effluents from each reactor can either be combined or treated separately.</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parallel arrangement, each reactor operates independently but under the same feed conditions, allowing for uniform mixing and reaction conditions within each individual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parallel arrangement, the feed stream is divided among the reactors, which can be achieved through flow splitters or other distribution methods.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22A4AF7-DCC0-2F6D-7464-57D504E75BC3}"/>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4541EFE-3658-779A-46C4-B4B801901CC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1E242DB-42B1-85BA-4DC6-8C29792A46C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55421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EF909-65A7-6D81-BD53-FAEBD3B8D5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4A1138-29A3-4384-1FC6-98FAE58769FE}"/>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5305345-2781-8E12-F8AA-F322D3165914}"/>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Parallel arrangement can also allow independent operation under different conditions.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If one reactor in the parallel arrangement experiences issues or downtime, the others can continue to operate, enhancing overall system reliability and minimizing production losses.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Running multiple reactors under different conditions  allows to identify optimal settings for specific products, which leads to improved selectivity and yield.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Parallel CSTRs can significantly increase overall production capacity by processing larger volumes of feed simultaneously.</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134D5BA-2139-9BB8-6BF7-A7694DF8B7E3}"/>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640BF57-4528-B984-6F57-48A87A07ABA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64EA8A1-9EC0-4E6F-E13D-7691078748F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65157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E0D87-9933-96F9-E23C-89776A9B27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EE3B05-6DD1-60A0-16D1-952262AFD553}"/>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33F1CA5-334C-AA1C-3A34-6DE16AC760F1}"/>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For CSTRs in parallel arrangement, several key parameters should be taken into account to ensure optimal performance and efficiency.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Some of the design parameters to be considered are the followings: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Reactor volume: </a:t>
            </a:r>
            <a:r>
              <a:rPr lang="en-US" sz="2400" dirty="0">
                <a:latin typeface="Times New Roman" panose="02020603050405020304" pitchFamily="18" charset="0"/>
                <a:cs typeface="Times New Roman" panose="02020603050405020304" pitchFamily="18" charset="0"/>
              </a:rPr>
              <a:t>Each CSTR connected in parallel  should have an appropriate volume to achieve the desired residence time and conversion rates for the reactions being conducted.</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Feed flow rate: </a:t>
            </a:r>
            <a:r>
              <a:rPr lang="en-US" sz="2400" dirty="0">
                <a:latin typeface="Times New Roman" panose="02020603050405020304" pitchFamily="18" charset="0"/>
                <a:cs typeface="Times New Roman" panose="02020603050405020304" pitchFamily="18" charset="0"/>
              </a:rPr>
              <a:t>The total feed flow rate should be divided among the reactors in a manner that maintains the desired conversion and residence time.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12FF508-FE5B-640F-0561-0859715FCDDC}"/>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2FFD441-AD71-5318-7C1F-74842156138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6212622-7583-76B0-0C02-7D3B3A0959C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79627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36C32-92F7-2138-84CC-758ACB9545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9BE4CC-361A-314C-7004-8F23CB393C4E}"/>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7490589-E223-4939-CD69-100B85B394C7}"/>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Reaction kinetics: </a:t>
            </a:r>
            <a:r>
              <a:rPr lang="en-US" sz="2400" dirty="0">
                <a:latin typeface="Times New Roman" panose="02020603050405020304" pitchFamily="18" charset="0"/>
                <a:cs typeface="Times New Roman" panose="02020603050405020304" pitchFamily="18" charset="0"/>
              </a:rPr>
              <a:t>Understand the kinetics of the reactions taking place in each CSTR and ensure that they are suitable for parallel operation.</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Conversion and yield: </a:t>
            </a:r>
            <a:r>
              <a:rPr lang="en-US" sz="2400" dirty="0">
                <a:latin typeface="Times New Roman" panose="02020603050405020304" pitchFamily="18" charset="0"/>
                <a:cs typeface="Times New Roman" panose="02020603050405020304" pitchFamily="18" charset="0"/>
              </a:rPr>
              <a:t>Compute the expected conversion rates for each reactor and ensure that the overall yield meets process requirements.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Pressure drops: </a:t>
            </a:r>
            <a:r>
              <a:rPr lang="en-US" sz="2400" dirty="0">
                <a:latin typeface="Times New Roman" panose="02020603050405020304" pitchFamily="18" charset="0"/>
                <a:cs typeface="Times New Roman" panose="02020603050405020304" pitchFamily="18" charset="0"/>
              </a:rPr>
              <a:t>Evaluate the pressure drops across each reactor and ensure that it is manageable within the system.</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D74117D-B24B-C369-D879-9F5FD88366FE}"/>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E248AFB-E99F-1474-6ACF-8F8D3EC9D69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1E3E97E-7679-8398-EABE-99FCD4D886E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2571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FC00C-75DD-90F6-925E-EB44EFD46D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1E6E3A-0B6D-909F-485A-003C6482DC51}"/>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C675D55-DB96-8F52-DFA1-F6F1711863FB}"/>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CSTRs in parallel arrangement offers significant advantages in terms of increased production quantity, flexibility in operating conditions, and enhanced reliability for processes that benefit from simultaneous operation under varied conditions or for high volume production scenarios.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However, careful management of flow distribution, control systems, and maintenance is necessary to maximize the benefits of this configuration while minimizing potential drawbacks.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C0CF429-F36B-7EA6-A994-53E4C4259CDF}"/>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7FF66F4-DF6D-0D70-57DC-6986263A51F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975DE69-FACF-517B-D971-7E4774A786D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37230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7CA8A-A126-FE3E-58A6-F9FC232184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8447A6-2097-010F-C6EA-0D25F8211001}"/>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10.2. Design of Isothermal CSTRs in Series Arrangement</a:t>
            </a:r>
          </a:p>
        </p:txBody>
      </p:sp>
      <p:sp>
        <p:nvSpPr>
          <p:cNvPr id="3" name="Content Placeholder 2">
            <a:extLst>
              <a:ext uri="{FF2B5EF4-FFF2-40B4-BE49-F238E27FC236}">
                <a16:creationId xmlns:a16="http://schemas.microsoft.com/office/drawing/2014/main" id="{BA5515C4-E767-27A6-3384-9097A420DA11}"/>
              </a:ext>
            </a:extLst>
          </p:cNvPr>
          <p:cNvSpPr>
            <a:spLocks noGrp="1"/>
          </p:cNvSpPr>
          <p:nvPr>
            <p:ph idx="1"/>
          </p:nvPr>
        </p:nvSpPr>
        <p:spPr>
          <a:xfrm>
            <a:off x="208723" y="703951"/>
            <a:ext cx="11787808" cy="5473013"/>
          </a:xfrm>
        </p:spPr>
        <p:txBody>
          <a:bodyPr>
            <a:normAutofit/>
          </a:bodyPr>
          <a:lstStyle/>
          <a:p>
            <a:pPr marL="82296" indent="0" algn="just">
              <a:lnSpc>
                <a:spcPct val="150000"/>
              </a:lnSpc>
              <a:buNone/>
            </a:pPr>
            <a:r>
              <a:rPr lang="en-US" sz="2200" dirty="0">
                <a:latin typeface="Times New Roman" panose="02020603050405020304" pitchFamily="18" charset="0"/>
                <a:ea typeface="Tahoma" pitchFamily="34" charset="0"/>
                <a:cs typeface="Times New Roman" panose="02020603050405020304" pitchFamily="18" charset="0"/>
              </a:rPr>
              <a:t>The design objective of CSTR is finding the volume of a reactor required  for a specified conversion.</a:t>
            </a:r>
          </a:p>
          <a:p>
            <a:pPr marL="82296" indent="0" algn="just">
              <a:lnSpc>
                <a:spcPct val="150000"/>
              </a:lnSpc>
              <a:buNone/>
            </a:pPr>
            <a:r>
              <a:rPr lang="en-US" sz="2200" dirty="0">
                <a:latin typeface="Times New Roman" panose="02020603050405020304" pitchFamily="18" charset="0"/>
                <a:ea typeface="Tahoma" pitchFamily="34" charset="0"/>
                <a:cs typeface="Times New Roman" panose="02020603050405020304" pitchFamily="18" charset="0"/>
              </a:rPr>
              <a:t>The volume of  isothermal ideal  CSTR is determined using materials balance equation. </a:t>
            </a:r>
          </a:p>
          <a:p>
            <a:pPr marL="82296" indent="0" algn="just">
              <a:lnSpc>
                <a:spcPct val="150000"/>
              </a:lnSpc>
              <a:buNone/>
            </a:pPr>
            <a:r>
              <a:rPr lang="en-US" sz="2200" dirty="0">
                <a:latin typeface="Times New Roman" panose="02020603050405020304" pitchFamily="18" charset="0"/>
                <a:ea typeface="Tahoma" pitchFamily="34" charset="0"/>
                <a:cs typeface="Times New Roman" panose="02020603050405020304" pitchFamily="18" charset="0"/>
              </a:rPr>
              <a:t>The derivation details for materials balance equation for isothermal CSTR is found in </a:t>
            </a:r>
            <a:r>
              <a:rPr lang="en-US" sz="2200" b="1" dirty="0">
                <a:latin typeface="Times New Roman" panose="02020603050405020304" pitchFamily="18" charset="0"/>
                <a:ea typeface="Tahoma" pitchFamily="34" charset="0"/>
                <a:cs typeface="Times New Roman" panose="02020603050405020304" pitchFamily="18" charset="0"/>
              </a:rPr>
              <a:t>lecture 7 </a:t>
            </a:r>
            <a:r>
              <a:rPr lang="en-US" sz="2200" b="1" dirty="0">
                <a:solidFill>
                  <a:srgbClr val="0070C0"/>
                </a:solidFill>
                <a:latin typeface="Times New Roman" panose="02020603050405020304" pitchFamily="18" charset="0"/>
                <a:ea typeface="Tahoma" pitchFamily="34" charset="0"/>
                <a:cs typeface="Times New Roman" panose="02020603050405020304" pitchFamily="18" charset="0"/>
              </a:rPr>
              <a:t>(refer lecture 7).</a:t>
            </a:r>
          </a:p>
          <a:p>
            <a:pPr marL="82296"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One of the drawback of a single CSTR reactor is resulting low conversion.</a:t>
            </a:r>
          </a:p>
          <a:p>
            <a:pPr marL="82296"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It needs large reactor volume (space time ) to obtain high conversion.  </a:t>
            </a:r>
          </a:p>
          <a:p>
            <a:pPr marL="82296"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Series combination of  many CSTRs increases the space time.</a:t>
            </a:r>
            <a:endParaRPr lang="en-US" sz="2400" b="1" dirty="0">
              <a:latin typeface="Times New Roman" panose="02020603050405020304" pitchFamily="18" charset="0"/>
              <a:cs typeface="Times New Roman" panose="02020603050405020304" pitchFamily="18" charset="0"/>
            </a:endParaRPr>
          </a:p>
          <a:p>
            <a:pPr marL="82296" indent="0" algn="just">
              <a:lnSpc>
                <a:spcPct val="150000"/>
              </a:lnSpc>
              <a:buNone/>
            </a:pPr>
            <a:endParaRPr lang="en-US" sz="2200" b="1" dirty="0">
              <a:solidFill>
                <a:srgbClr val="0070C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74AEF7C-DF5C-78BF-5A09-0DB47F794CE9}"/>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4BB8483-4A0B-0C87-A78C-7529D8C1C32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6BC6DCE-CECB-24EE-3734-D7FB14DD56F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82690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147BB-EAFA-0224-1EDE-7F3E53D646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95026B-F131-E4C5-D1BB-24A9C213FFC6}"/>
              </a:ext>
            </a:extLst>
          </p:cNvPr>
          <p:cNvSpPr>
            <a:spLocks noGrp="1"/>
          </p:cNvSpPr>
          <p:nvPr>
            <p:ph type="title"/>
          </p:nvPr>
        </p:nvSpPr>
        <p:spPr>
          <a:xfrm>
            <a:off x="427383" y="69573"/>
            <a:ext cx="11410121" cy="306447"/>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B536E1C-3FD9-4DA0-A804-4C59BE7A1A1F}"/>
              </a:ext>
            </a:extLst>
          </p:cNvPr>
          <p:cNvSpPr>
            <a:spLocks noGrp="1"/>
          </p:cNvSpPr>
          <p:nvPr>
            <p:ph idx="1"/>
          </p:nvPr>
        </p:nvSpPr>
        <p:spPr>
          <a:xfrm>
            <a:off x="208723" y="465471"/>
            <a:ext cx="11787808" cy="5711493"/>
          </a:xfrm>
        </p:spPr>
        <p:txBody>
          <a:bodyPr>
            <a:normAutofit/>
          </a:bodyPr>
          <a:lstStyle/>
          <a:p>
            <a:pPr marL="82296" lvl="0" indent="0" algn="just">
              <a:lnSpc>
                <a:spcPct val="100000"/>
              </a:lnSpc>
              <a:buNone/>
            </a:pPr>
            <a:r>
              <a:rPr lang="en-US" sz="2000" dirty="0">
                <a:latin typeface="Times New Roman" panose="02020603050405020304" pitchFamily="18" charset="0"/>
                <a:cs typeface="Times New Roman" panose="02020603050405020304" pitchFamily="18" charset="0"/>
              </a:rPr>
              <a:t>The reactors size may be identical and different for series arrangements.</a:t>
            </a:r>
          </a:p>
          <a:p>
            <a:pPr marL="82296" lvl="0" indent="0" algn="just">
              <a:lnSpc>
                <a:spcPct val="100000"/>
              </a:lnSpc>
              <a:buNone/>
            </a:pPr>
            <a:r>
              <a:rPr lang="en-US" sz="2000" dirty="0">
                <a:latin typeface="Times New Roman" panose="02020603050405020304" pitchFamily="18" charset="0"/>
                <a:cs typeface="Times New Roman" panose="02020603050405020304" pitchFamily="18" charset="0"/>
              </a:rPr>
              <a:t>There are two cases: equal size  and different size CSTRs in series arrangement.</a:t>
            </a:r>
          </a:p>
          <a:p>
            <a:pPr marL="82296" lvl="0" indent="0" algn="just">
              <a:lnSpc>
                <a:spcPct val="100000"/>
              </a:lnSpc>
              <a:buNone/>
            </a:pPr>
            <a:r>
              <a:rPr lang="en-US" sz="2000" b="1" dirty="0">
                <a:latin typeface="Times New Roman" panose="02020603050405020304" pitchFamily="18" charset="0"/>
                <a:cs typeface="Times New Roman" panose="02020603050405020304" pitchFamily="18" charset="0"/>
              </a:rPr>
              <a:t>Case 1:  Identical (equal size) CSTRs in series</a:t>
            </a:r>
          </a:p>
          <a:p>
            <a:pPr marL="82296" lvl="0" indent="0" algn="just">
              <a:lnSpc>
                <a:spcPct val="100000"/>
              </a:lnSpc>
              <a:buNone/>
            </a:pPr>
            <a:r>
              <a:rPr lang="en-US" sz="2000" dirty="0">
                <a:latin typeface="Times New Roman" panose="02020603050405020304" pitchFamily="18" charset="0"/>
                <a:cs typeface="Times New Roman" panose="02020603050405020304" pitchFamily="18" charset="0"/>
              </a:rPr>
              <a:t>Let’s consider the following  identical N CSTRs connected in series as shown in </a:t>
            </a:r>
            <a:r>
              <a:rPr lang="en-US" sz="2000" b="1" dirty="0">
                <a:latin typeface="Times New Roman" panose="02020603050405020304" pitchFamily="18" charset="0"/>
                <a:cs typeface="Times New Roman" panose="02020603050405020304" pitchFamily="18" charset="0"/>
              </a:rPr>
              <a:t>Figure 10.1.</a:t>
            </a: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 (</a:t>
            </a:r>
            <a:r>
              <a:rPr lang="en-US" sz="2000" b="1" dirty="0" err="1">
                <a:solidFill>
                  <a:srgbClr val="0070C0"/>
                </a:solidFill>
                <a:latin typeface="Times New Roman" panose="02020603050405020304" pitchFamily="18" charset="0"/>
                <a:ea typeface="Tahoma" pitchFamily="34" charset="0"/>
                <a:cs typeface="Times New Roman" panose="02020603050405020304" pitchFamily="18" charset="0"/>
              </a:rPr>
              <a:t>Levenspiel</a:t>
            </a: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 2011, pg. 126)</a:t>
            </a:r>
            <a:r>
              <a:rPr lang="en-US" sz="2000" dirty="0">
                <a:solidFill>
                  <a:srgbClr val="0070C0"/>
                </a:solidFill>
                <a:latin typeface="Times New Roman" panose="02020603050405020304" pitchFamily="18" charset="0"/>
                <a:ea typeface="Tahoma" pitchFamily="34"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a:p>
            <a:pPr marL="82296" lvl="0" indent="0" algn="just">
              <a:lnSpc>
                <a:spcPct val="100000"/>
              </a:lnSpc>
              <a:buNone/>
            </a:pPr>
            <a:r>
              <a:rPr lang="en-US" sz="2000" dirty="0">
                <a:latin typeface="Times New Roman" panose="02020603050405020304" pitchFamily="18" charset="0"/>
                <a:cs typeface="Times New Roman" panose="02020603050405020304" pitchFamily="18" charset="0"/>
              </a:rPr>
              <a:t>  For identical CSTRs in series, the rate constant and space time for each reactor is the same.</a:t>
            </a:r>
          </a:p>
        </p:txBody>
      </p:sp>
      <p:cxnSp>
        <p:nvCxnSpPr>
          <p:cNvPr id="4" name="Straight Connector 3">
            <a:extLst>
              <a:ext uri="{FF2B5EF4-FFF2-40B4-BE49-F238E27FC236}">
                <a16:creationId xmlns:a16="http://schemas.microsoft.com/office/drawing/2014/main" id="{AFD0939F-473F-CF06-94FE-07007BA3CEB1}"/>
              </a:ext>
            </a:extLst>
          </p:cNvPr>
          <p:cNvCxnSpPr>
            <a:cxnSpLocks/>
          </p:cNvCxnSpPr>
          <p:nvPr/>
        </p:nvCxnSpPr>
        <p:spPr>
          <a:xfrm>
            <a:off x="-96079" y="465472"/>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012B723-B1CB-1E9D-DFE4-E59481BE57A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3268266-DEC5-5E77-1969-0E373B8FD37C}"/>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21" name="Group 20">
            <a:extLst>
              <a:ext uri="{FF2B5EF4-FFF2-40B4-BE49-F238E27FC236}">
                <a16:creationId xmlns:a16="http://schemas.microsoft.com/office/drawing/2014/main" id="{79732701-A34D-E555-44B4-D0FDEBCCFC34}"/>
              </a:ext>
            </a:extLst>
          </p:cNvPr>
          <p:cNvGrpSpPr/>
          <p:nvPr/>
        </p:nvGrpSpPr>
        <p:grpSpPr>
          <a:xfrm>
            <a:off x="208723" y="2920733"/>
            <a:ext cx="10714381" cy="1995841"/>
            <a:chOff x="427383" y="3769336"/>
            <a:chExt cx="10714381" cy="1995841"/>
          </a:xfrm>
        </p:grpSpPr>
        <p:pic>
          <p:nvPicPr>
            <p:cNvPr id="7" name="Picture 6">
              <a:extLst>
                <a:ext uri="{FF2B5EF4-FFF2-40B4-BE49-F238E27FC236}">
                  <a16:creationId xmlns:a16="http://schemas.microsoft.com/office/drawing/2014/main" id="{B77954CC-F741-D316-DADB-61B8250AC5E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27383" y="3769336"/>
              <a:ext cx="8182409" cy="1946216"/>
            </a:xfrm>
            <a:prstGeom prst="rect">
              <a:avLst/>
            </a:prstGeom>
            <a:noFill/>
            <a:ln>
              <a:noFill/>
            </a:ln>
          </p:spPr>
        </p:pic>
        <p:grpSp>
          <p:nvGrpSpPr>
            <p:cNvPr id="20" name="Group 19">
              <a:extLst>
                <a:ext uri="{FF2B5EF4-FFF2-40B4-BE49-F238E27FC236}">
                  <a16:creationId xmlns:a16="http://schemas.microsoft.com/office/drawing/2014/main" id="{822CD57D-4A23-8289-E90A-AC7A4D0FC550}"/>
                </a:ext>
              </a:extLst>
            </p:cNvPr>
            <p:cNvGrpSpPr/>
            <p:nvPr/>
          </p:nvGrpSpPr>
          <p:grpSpPr>
            <a:xfrm>
              <a:off x="9011074" y="3846443"/>
              <a:ext cx="2130690" cy="1918734"/>
              <a:chOff x="9011074" y="3846443"/>
              <a:chExt cx="2130690" cy="1918734"/>
            </a:xfrm>
          </p:grpSpPr>
          <p:grpSp>
            <p:nvGrpSpPr>
              <p:cNvPr id="15" name="Group 14">
                <a:extLst>
                  <a:ext uri="{FF2B5EF4-FFF2-40B4-BE49-F238E27FC236}">
                    <a16:creationId xmlns:a16="http://schemas.microsoft.com/office/drawing/2014/main" id="{B5A17D72-CC5B-A089-B259-CCFAA20FAA19}"/>
                  </a:ext>
                </a:extLst>
              </p:cNvPr>
              <p:cNvGrpSpPr/>
              <p:nvPr/>
            </p:nvGrpSpPr>
            <p:grpSpPr>
              <a:xfrm>
                <a:off x="9011074" y="4360646"/>
                <a:ext cx="914400" cy="1332587"/>
                <a:chOff x="9388761" y="4284501"/>
                <a:chExt cx="914400" cy="1332587"/>
              </a:xfrm>
            </p:grpSpPr>
            <p:sp>
              <p:nvSpPr>
                <p:cNvPr id="8" name="Rectangle 7">
                  <a:extLst>
                    <a:ext uri="{FF2B5EF4-FFF2-40B4-BE49-F238E27FC236}">
                      <a16:creationId xmlns:a16="http://schemas.microsoft.com/office/drawing/2014/main" id="{F7E1F24F-2132-194B-1632-9461404A2E9F}"/>
                    </a:ext>
                  </a:extLst>
                </p:cNvPr>
                <p:cNvSpPr/>
                <p:nvPr/>
              </p:nvSpPr>
              <p:spPr>
                <a:xfrm>
                  <a:off x="9388761" y="4702688"/>
                  <a:ext cx="914400" cy="914400"/>
                </a:xfrm>
                <a:prstGeom prst="rect">
                  <a:avLst/>
                </a:prstGeom>
                <a:ln w="60325"/>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a:p>
                  <a:pPr algn="ctr"/>
                  <a:endParaRPr lang="en-US" dirty="0"/>
                </a:p>
                <a:p>
                  <a:pPr algn="ctr"/>
                  <a:r>
                    <a:rPr lang="en-US" dirty="0">
                      <a:latin typeface="Times New Roman" panose="02020603050405020304" pitchFamily="18" charset="0"/>
                      <a:cs typeface="Times New Roman" panose="02020603050405020304" pitchFamily="18" charset="0"/>
                    </a:rPr>
                    <a:t>V</a:t>
                  </a:r>
                </a:p>
              </p:txBody>
            </p:sp>
            <p:sp>
              <p:nvSpPr>
                <p:cNvPr id="9" name="Oval 8">
                  <a:extLst>
                    <a:ext uri="{FF2B5EF4-FFF2-40B4-BE49-F238E27FC236}">
                      <a16:creationId xmlns:a16="http://schemas.microsoft.com/office/drawing/2014/main" id="{73176118-7465-C38E-E904-FCAAEACD153E}"/>
                    </a:ext>
                  </a:extLst>
                </p:cNvPr>
                <p:cNvSpPr/>
                <p:nvPr/>
              </p:nvSpPr>
              <p:spPr>
                <a:xfrm flipV="1">
                  <a:off x="9557726" y="5090314"/>
                  <a:ext cx="288235" cy="139148"/>
                </a:xfrm>
                <a:prstGeom prst="ellipse">
                  <a:avLst/>
                </a:prstGeom>
                <a:ln w="22225"/>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0" name="Oval 9">
                  <a:extLst>
                    <a:ext uri="{FF2B5EF4-FFF2-40B4-BE49-F238E27FC236}">
                      <a16:creationId xmlns:a16="http://schemas.microsoft.com/office/drawing/2014/main" id="{B6EAAD48-89CA-56FF-88C1-8ABE7942566D}"/>
                    </a:ext>
                  </a:extLst>
                </p:cNvPr>
                <p:cNvSpPr/>
                <p:nvPr/>
              </p:nvSpPr>
              <p:spPr>
                <a:xfrm flipV="1">
                  <a:off x="9870809" y="5090314"/>
                  <a:ext cx="288235" cy="139148"/>
                </a:xfrm>
                <a:prstGeom prst="ellipse">
                  <a:avLst/>
                </a:prstGeom>
                <a:ln w="22225"/>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882673AE-B23D-F4FF-52C5-36A52A1F626D}"/>
                    </a:ext>
                  </a:extLst>
                </p:cNvPr>
                <p:cNvCxnSpPr>
                  <a:cxnSpLocks/>
                </p:cNvCxnSpPr>
                <p:nvPr/>
              </p:nvCxnSpPr>
              <p:spPr>
                <a:xfrm>
                  <a:off x="9870809" y="4284501"/>
                  <a:ext cx="0" cy="8363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7" name="Straight Arrow Connector 16">
                <a:extLst>
                  <a:ext uri="{FF2B5EF4-FFF2-40B4-BE49-F238E27FC236}">
                    <a16:creationId xmlns:a16="http://schemas.microsoft.com/office/drawing/2014/main" id="{61CCAD32-C6D8-E41F-B29D-E96AACF6F474}"/>
                  </a:ext>
                </a:extLst>
              </p:cNvPr>
              <p:cNvCxnSpPr>
                <a:stCxn id="8" idx="3"/>
              </p:cNvCxnSpPr>
              <p:nvPr/>
            </p:nvCxnSpPr>
            <p:spPr>
              <a:xfrm>
                <a:off x="9925474" y="5236033"/>
                <a:ext cx="570248"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661B155A-7E53-513A-1D81-FF3EACB5E2F5}"/>
                  </a:ext>
                </a:extLst>
              </p:cNvPr>
              <p:cNvSpPr txBox="1"/>
              <p:nvPr/>
            </p:nvSpPr>
            <p:spPr>
              <a:xfrm>
                <a:off x="9925474" y="3846443"/>
                <a:ext cx="1216290"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AN</a:t>
                </a:r>
              </a:p>
              <a:p>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AN</a:t>
                </a:r>
              </a:p>
            </p:txBody>
          </p:sp>
          <p:sp>
            <p:nvSpPr>
              <p:cNvPr id="19" name="TextBox 18">
                <a:extLst>
                  <a:ext uri="{FF2B5EF4-FFF2-40B4-BE49-F238E27FC236}">
                    <a16:creationId xmlns:a16="http://schemas.microsoft.com/office/drawing/2014/main" id="{B84E2D55-4904-5F24-F3B4-54905842FB0E}"/>
                  </a:ext>
                </a:extLst>
              </p:cNvPr>
              <p:cNvSpPr txBox="1"/>
              <p:nvPr/>
            </p:nvSpPr>
            <p:spPr>
              <a:xfrm>
                <a:off x="10220537" y="5365067"/>
                <a:ext cx="752263"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000" baseline="-25000" dirty="0">
                  <a:latin typeface="Times New Roman" panose="02020603050405020304" pitchFamily="18" charset="0"/>
                  <a:cs typeface="Times New Roman" panose="02020603050405020304" pitchFamily="18" charset="0"/>
                </a:endParaRPr>
              </a:p>
            </p:txBody>
          </p:sp>
        </p:grpSp>
      </p:grpSp>
      <p:sp>
        <p:nvSpPr>
          <p:cNvPr id="22" name="TextBox 21">
            <a:extLst>
              <a:ext uri="{FF2B5EF4-FFF2-40B4-BE49-F238E27FC236}">
                <a16:creationId xmlns:a16="http://schemas.microsoft.com/office/drawing/2014/main" id="{82443E9B-E0EE-FC4C-6612-D4F2085C1209}"/>
              </a:ext>
            </a:extLst>
          </p:cNvPr>
          <p:cNvSpPr txBox="1"/>
          <p:nvPr/>
        </p:nvSpPr>
        <p:spPr>
          <a:xfrm>
            <a:off x="888558" y="5387368"/>
            <a:ext cx="6042772"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10.1  </a:t>
            </a:r>
            <a:r>
              <a:rPr lang="en-US" sz="2400" dirty="0">
                <a:latin typeface="Times New Roman" panose="02020603050405020304" pitchFamily="18" charset="0"/>
                <a:cs typeface="Times New Roman" panose="02020603050405020304" pitchFamily="18" charset="0"/>
              </a:rPr>
              <a:t>N identical CSTRs in series</a:t>
            </a:r>
          </a:p>
        </p:txBody>
      </p:sp>
    </p:spTree>
    <p:extLst>
      <p:ext uri="{BB962C8B-B14F-4D97-AF65-F5344CB8AC3E}">
        <p14:creationId xmlns:p14="http://schemas.microsoft.com/office/powerpoint/2010/main" val="888861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D3987-F53B-29FD-E47D-28EFFB11F8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22CFAF-4F61-2340-66A3-EB6CBBD9FAA9}"/>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A3838DF-C1E2-413A-45DC-75801B41D31D}"/>
                  </a:ext>
                </a:extLst>
              </p:cNvPr>
              <p:cNvSpPr>
                <a:spLocks noGrp="1"/>
              </p:cNvSpPr>
              <p:nvPr>
                <p:ph idx="1"/>
              </p:nvPr>
            </p:nvSpPr>
            <p:spPr>
              <a:xfrm>
                <a:off x="208723" y="703951"/>
                <a:ext cx="11787808" cy="5473013"/>
              </a:xfrm>
            </p:spPr>
            <p:txBody>
              <a:bodyPr>
                <a:normAutofit fontScale="62500" lnSpcReduction="20000"/>
              </a:bodyPr>
              <a:lstStyle/>
              <a:p>
                <a:pPr marL="0" indent="0" algn="just">
                  <a:lnSpc>
                    <a:spcPct val="150000"/>
                  </a:lnSpc>
                  <a:buNone/>
                </a:pPr>
                <a:r>
                  <a:rPr lang="en-US" sz="3800" dirty="0">
                    <a:latin typeface="Times New Roman" panose="02020603050405020304" pitchFamily="18" charset="0"/>
                    <a:cs typeface="Times New Roman" panose="02020603050405020304" pitchFamily="18" charset="0"/>
                  </a:rPr>
                  <a:t>The material balance equation for reactor 1 is given by:</a:t>
                </a:r>
              </a:p>
              <a:p>
                <a:pPr marL="0" indent="0" algn="just">
                  <a:lnSpc>
                    <a:spcPct val="150000"/>
                  </a:lnSpc>
                  <a:buNone/>
                </a:pPr>
                <a:r>
                  <a:rPr lang="en-US" sz="3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0</m:t>
                        </m:r>
                      </m:sub>
                    </m:sSub>
                    <m:r>
                      <a:rPr lang="en-US" sz="3800" i="1">
                        <a:latin typeface="Cambria Math"/>
                      </a:rPr>
                      <m:t>=</m:t>
                    </m:r>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1</m:t>
                        </m:r>
                      </m:sub>
                    </m:sSub>
                    <m:r>
                      <a:rPr lang="en-US" sz="3800" i="1">
                        <a:latin typeface="Cambria Math"/>
                      </a:rPr>
                      <m:t>+</m:t>
                    </m:r>
                    <m:d>
                      <m:dPr>
                        <m:ctrlPr>
                          <a:rPr lang="en-US" sz="3800" i="1">
                            <a:latin typeface="Cambria Math" panose="02040503050406030204" pitchFamily="18" charset="0"/>
                          </a:rPr>
                        </m:ctrlPr>
                      </m:dPr>
                      <m:e>
                        <m:sSub>
                          <m:sSubPr>
                            <m:ctrlPr>
                              <a:rPr lang="en-US" sz="3800" i="1">
                                <a:latin typeface="Cambria Math" panose="02040503050406030204" pitchFamily="18" charset="0"/>
                              </a:rPr>
                            </m:ctrlPr>
                          </m:sSubPr>
                          <m:e>
                            <m:r>
                              <a:rPr lang="en-US" sz="3800" i="1">
                                <a:latin typeface="Cambria Math"/>
                              </a:rPr>
                              <m:t>−</m:t>
                            </m:r>
                            <m:r>
                              <a:rPr lang="en-US" sz="3800" i="1">
                                <a:latin typeface="Cambria Math"/>
                              </a:rPr>
                              <m:t>𝑟</m:t>
                            </m:r>
                          </m:e>
                          <m:sub>
                            <m:r>
                              <a:rPr lang="en-US" sz="3800" i="1">
                                <a:latin typeface="Cambria Math"/>
                              </a:rPr>
                              <m:t>𝐴</m:t>
                            </m:r>
                            <m:r>
                              <a:rPr lang="en-US" sz="3800" i="1">
                                <a:latin typeface="Cambria Math" panose="02040503050406030204" pitchFamily="18" charset="0"/>
                              </a:rPr>
                              <m:t>1</m:t>
                            </m:r>
                          </m:sub>
                        </m:sSub>
                      </m:e>
                    </m:d>
                    <m:r>
                      <a:rPr lang="en-US" sz="3800" i="1">
                        <a:latin typeface="Cambria Math"/>
                      </a:rPr>
                      <m:t>𝑉</m:t>
                    </m:r>
                    <m:r>
                      <a:rPr lang="en-US" sz="3800" i="1">
                        <a:latin typeface="Cambria Math"/>
                      </a:rPr>
                      <m:t>/</m:t>
                    </m:r>
                    <m:sSub>
                      <m:sSubPr>
                        <m:ctrlPr>
                          <a:rPr lang="en-US" sz="3800" i="1">
                            <a:latin typeface="Cambria Math" panose="02040503050406030204" pitchFamily="18" charset="0"/>
                          </a:rPr>
                        </m:ctrlPr>
                      </m:sSubPr>
                      <m:e>
                        <m:r>
                          <a:rPr lang="en-US" sz="3800" i="1">
                            <a:latin typeface="Cambria Math"/>
                          </a:rPr>
                          <m:t>𝜐</m:t>
                        </m:r>
                      </m:e>
                      <m:sub>
                        <m:r>
                          <a:rPr lang="en-US" sz="3800" i="1">
                            <a:latin typeface="Cambria Math"/>
                          </a:rPr>
                          <m:t>0</m:t>
                        </m:r>
                      </m:sub>
                    </m:sSub>
                    <m:r>
                      <a:rPr lang="en-US" sz="3800" i="1">
                        <a:latin typeface="Cambria Math"/>
                      </a:rPr>
                      <m:t>=</m:t>
                    </m:r>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1</m:t>
                        </m:r>
                      </m:sub>
                    </m:sSub>
                    <m:r>
                      <a:rPr lang="en-US" sz="3800" i="1">
                        <a:latin typeface="Cambria Math"/>
                      </a:rPr>
                      <m:t>+(</m:t>
                    </m:r>
                    <m:sSub>
                      <m:sSubPr>
                        <m:ctrlPr>
                          <a:rPr lang="en-US" sz="3800" i="1">
                            <a:latin typeface="Cambria Math" panose="02040503050406030204" pitchFamily="18" charset="0"/>
                          </a:rPr>
                        </m:ctrlPr>
                      </m:sSubPr>
                      <m:e>
                        <m:r>
                          <a:rPr lang="en-US" sz="3800" i="1">
                            <a:latin typeface="Cambria Math"/>
                          </a:rPr>
                          <m:t>−</m:t>
                        </m:r>
                        <m:r>
                          <a:rPr lang="en-US" sz="3800" i="1">
                            <a:latin typeface="Cambria Math"/>
                          </a:rPr>
                          <m:t>𝑟</m:t>
                        </m:r>
                      </m:e>
                      <m:sub>
                        <m:r>
                          <a:rPr lang="en-US" sz="3800" i="1">
                            <a:latin typeface="Cambria Math"/>
                          </a:rPr>
                          <m:t>𝐴</m:t>
                        </m:r>
                        <m:r>
                          <a:rPr lang="en-US" sz="3800" i="1">
                            <a:latin typeface="Cambria Math" panose="02040503050406030204" pitchFamily="18" charset="0"/>
                          </a:rPr>
                          <m:t>1</m:t>
                        </m:r>
                      </m:sub>
                    </m:sSub>
                    <m:r>
                      <a:rPr lang="en-US" sz="3800" i="1">
                        <a:latin typeface="Cambria Math"/>
                      </a:rPr>
                      <m:t>)</m:t>
                    </m:r>
                    <m:r>
                      <a:rPr lang="en-US" sz="3800" i="1">
                        <a:latin typeface="Cambria Math"/>
                      </a:rPr>
                      <m:t>𝜏</m:t>
                    </m:r>
                  </m:oMath>
                </a14:m>
                <a:r>
                  <a:rPr lang="en-US" sz="3800" dirty="0">
                    <a:latin typeface="Times New Roman" panose="02020603050405020304" pitchFamily="18" charset="0"/>
                    <a:cs typeface="Times New Roman" panose="02020603050405020304" pitchFamily="18" charset="0"/>
                  </a:rPr>
                  <a:t>                                                                (10.1)</a:t>
                </a:r>
              </a:p>
              <a:p>
                <a:pPr marL="0" indent="0">
                  <a:lnSpc>
                    <a:spcPct val="150000"/>
                  </a:lnSpc>
                  <a:buNone/>
                </a:pPr>
                <a:r>
                  <a:rPr lang="en-US" sz="3800" dirty="0">
                    <a:latin typeface="Times New Roman" panose="02020603050405020304" pitchFamily="18" charset="0"/>
                    <a:cs typeface="Times New Roman" panose="02020603050405020304" pitchFamily="18" charset="0"/>
                  </a:rPr>
                  <a:t>For a first order reaction, the reaction rate for  reactor 1 is given by:   </a:t>
                </a:r>
              </a:p>
              <a:p>
                <a:pPr marL="0" indent="0">
                  <a:lnSpc>
                    <a:spcPct val="150000"/>
                  </a:lnSpc>
                  <a:buNone/>
                </a:pPr>
                <a:r>
                  <a:rPr lang="en-US" sz="3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800" i="1">
                            <a:latin typeface="Cambria Math" panose="02040503050406030204" pitchFamily="18" charset="0"/>
                          </a:rPr>
                        </m:ctrlPr>
                      </m:sSubPr>
                      <m:e>
                        <m:r>
                          <a:rPr lang="en-US" sz="3800" i="1">
                            <a:latin typeface="Cambria Math"/>
                          </a:rPr>
                          <m:t>−</m:t>
                        </m:r>
                        <m:r>
                          <a:rPr lang="en-US" sz="3800" i="1">
                            <a:latin typeface="Cambria Math"/>
                          </a:rPr>
                          <m:t>𝑟</m:t>
                        </m:r>
                      </m:e>
                      <m:sub>
                        <m:r>
                          <a:rPr lang="en-US" sz="3800" i="1">
                            <a:latin typeface="Cambria Math"/>
                          </a:rPr>
                          <m:t>𝐴</m:t>
                        </m:r>
                        <m:r>
                          <a:rPr lang="en-US" sz="3800" i="1">
                            <a:latin typeface="Cambria Math" panose="02040503050406030204" pitchFamily="18" charset="0"/>
                          </a:rPr>
                          <m:t>1</m:t>
                        </m:r>
                      </m:sub>
                    </m:sSub>
                    <m:r>
                      <a:rPr lang="en-US" sz="3800" i="1">
                        <a:latin typeface="Cambria Math"/>
                      </a:rPr>
                      <m:t>=</m:t>
                    </m:r>
                    <m:r>
                      <a:rPr lang="en-US" sz="3800" i="1">
                        <a:latin typeface="Cambria Math"/>
                      </a:rPr>
                      <m:t>𝑘</m:t>
                    </m:r>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1</m:t>
                        </m:r>
                      </m:sub>
                    </m:sSub>
                  </m:oMath>
                </a14:m>
                <a:r>
                  <a:rPr lang="en-US" sz="3800" dirty="0">
                    <a:latin typeface="Times New Roman" panose="02020603050405020304" pitchFamily="18" charset="0"/>
                    <a:cs typeface="Times New Roman" panose="02020603050405020304" pitchFamily="18" charset="0"/>
                  </a:rPr>
                  <a:t>                                                                                                                  (10.2)</a:t>
                </a:r>
              </a:p>
              <a:p>
                <a:pPr marL="0" indent="0">
                  <a:lnSpc>
                    <a:spcPct val="150000"/>
                  </a:lnSpc>
                  <a:buNone/>
                </a:pPr>
                <a:r>
                  <a:rPr lang="en-US" sz="3800" dirty="0">
                    <a:latin typeface="Times New Roman" panose="02020603050405020304" pitchFamily="18" charset="0"/>
                    <a:cs typeface="Times New Roman" panose="02020603050405020304" pitchFamily="18" charset="0"/>
                  </a:rPr>
                  <a:t>By substituting equation (10.2) into equation (10.1), you get:</a:t>
                </a:r>
              </a:p>
              <a:p>
                <a:pPr marL="0" indent="0">
                  <a:lnSpc>
                    <a:spcPct val="150000"/>
                  </a:lnSpc>
                  <a:buNone/>
                </a:pPr>
                <a:r>
                  <a:rPr lang="en-US" sz="3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0</m:t>
                        </m:r>
                      </m:sub>
                    </m:sSub>
                    <m:r>
                      <a:rPr lang="en-US" sz="3800" i="1">
                        <a:latin typeface="Cambria Math"/>
                      </a:rPr>
                      <m:t>=</m:t>
                    </m:r>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1</m:t>
                        </m:r>
                      </m:sub>
                    </m:sSub>
                    <m:r>
                      <a:rPr lang="en-US" sz="3800" i="1">
                        <a:latin typeface="Cambria Math"/>
                      </a:rPr>
                      <m:t>+</m:t>
                    </m:r>
                    <m:d>
                      <m:dPr>
                        <m:ctrlPr>
                          <a:rPr lang="en-US" sz="3800" i="1">
                            <a:latin typeface="Cambria Math" panose="02040503050406030204" pitchFamily="18" charset="0"/>
                          </a:rPr>
                        </m:ctrlPr>
                      </m:dPr>
                      <m:e>
                        <m:r>
                          <a:rPr lang="en-US" sz="3800" i="1">
                            <a:latin typeface="Cambria Math"/>
                          </a:rPr>
                          <m:t>𝑘</m:t>
                        </m:r>
                        <m:sSub>
                          <m:sSubPr>
                            <m:ctrlPr>
                              <a:rPr lang="en-US" sz="3800" i="1">
                                <a:latin typeface="Cambria Math" panose="02040503050406030204" pitchFamily="18" charset="0"/>
                              </a:rPr>
                            </m:ctrlPr>
                          </m:sSubPr>
                          <m:e>
                            <m:r>
                              <a:rPr lang="en-US" sz="3800" i="1">
                                <a:latin typeface="Cambria Math"/>
                              </a:rPr>
                              <m:t>𝐶</m:t>
                            </m:r>
                          </m:e>
                          <m:sub>
                            <m:r>
                              <a:rPr lang="en-US" sz="3800" i="1">
                                <a:latin typeface="Cambria Math"/>
                              </a:rPr>
                              <m:t>𝐴</m:t>
                            </m:r>
                            <m:r>
                              <a:rPr lang="en-US" sz="3800" i="1">
                                <a:latin typeface="Cambria Math"/>
                              </a:rPr>
                              <m:t>1</m:t>
                            </m:r>
                          </m:sub>
                        </m:sSub>
                      </m:e>
                    </m:d>
                    <m:r>
                      <a:rPr lang="en-US" sz="3800" i="1">
                        <a:latin typeface="Cambria Math"/>
                      </a:rPr>
                      <m:t>𝜏</m:t>
                    </m:r>
                  </m:oMath>
                </a14:m>
                <a:r>
                  <a:rPr lang="en-US" sz="3800" dirty="0">
                    <a:latin typeface="Times New Roman" panose="02020603050405020304" pitchFamily="18" charset="0"/>
                    <a:cs typeface="Times New Roman" panose="02020603050405020304" pitchFamily="18" charset="0"/>
                  </a:rPr>
                  <a:t>                                                                                                     (10.3) </a:t>
                </a:r>
              </a:p>
              <a:p>
                <a:pPr marL="0" indent="0">
                  <a:lnSpc>
                    <a:spcPct val="160000"/>
                  </a:lnSpc>
                  <a:buNone/>
                </a:pPr>
                <a:r>
                  <a:rPr lang="en-US" sz="2400" dirty="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A3838DF-C1E2-413A-45DC-75801B41D31D}"/>
                  </a:ext>
                </a:extLst>
              </p:cNvPr>
              <p:cNvSpPr>
                <a:spLocks noGrp="1" noRot="1" noChangeAspect="1" noMove="1" noResize="1" noEditPoints="1" noAdjustHandles="1" noChangeArrowheads="1" noChangeShapeType="1" noTextEdit="1"/>
              </p:cNvSpPr>
              <p:nvPr>
                <p:ph idx="1"/>
              </p:nvPr>
            </p:nvSpPr>
            <p:spPr>
              <a:xfrm>
                <a:off x="208723" y="703951"/>
                <a:ext cx="11787808" cy="5473013"/>
              </a:xfrm>
              <a:blipFill>
                <a:blip r:embed="rId2"/>
                <a:stretch>
                  <a:fillRect l="-7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02C712B-14AE-BED6-1026-EE47AC48AF71}"/>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2845887-D697-BE96-6B28-7E4A8397321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37058D6-21D6-8775-B188-64649904137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54262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A38DB-AFF2-AE2B-ABF3-F42DE1BCA8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50699B-5E18-547F-630E-80DD3D68C1D1}"/>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63A55C3-031A-D2E1-99E1-2C800A73337E}"/>
                  </a:ext>
                </a:extLst>
              </p:cNvPr>
              <p:cNvSpPr>
                <a:spLocks noGrp="1"/>
              </p:cNvSpPr>
              <p:nvPr>
                <p:ph idx="1"/>
              </p:nvPr>
            </p:nvSpPr>
            <p:spPr>
              <a:xfrm>
                <a:off x="208723" y="703951"/>
                <a:ext cx="11787808" cy="547301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dividing both sides of equation (10.3) by C</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 you get:            </a:t>
                </a:r>
              </a:p>
              <a:p>
                <a:pPr marL="82296" indent="0">
                  <a:lnSpc>
                    <a:spcPct val="160000"/>
                  </a:lnSpc>
                  <a:buNone/>
                </a:pPr>
                <a14:m>
                  <m:oMath xmlns:m="http://schemas.openxmlformats.org/officeDocument/2006/math">
                    <m:f>
                      <m:fPr>
                        <m:ctrlPr>
                          <a:rPr lang="en-US" sz="2400" b="1" i="1" smtClean="0">
                            <a:solidFill>
                              <a:srgbClr val="0070C0"/>
                            </a:solidFill>
                            <a:latin typeface="Cambria Math" panose="02040503050406030204" pitchFamily="18" charset="0"/>
                          </a:rPr>
                        </m:ctrlPr>
                      </m:fPr>
                      <m:num>
                        <m:sSub>
                          <m:sSubPr>
                            <m:ctrlPr>
                              <a:rPr lang="en-US" sz="2400" b="1" i="1">
                                <a:solidFill>
                                  <a:srgbClr val="0070C0"/>
                                </a:solidFill>
                                <a:latin typeface="Cambria Math" panose="02040503050406030204" pitchFamily="18" charset="0"/>
                              </a:rPr>
                            </m:ctrlPr>
                          </m:sSubPr>
                          <m:e>
                            <m:r>
                              <a:rPr lang="en-US" sz="2400" b="1" i="0" smtClean="0">
                                <a:solidFill>
                                  <a:srgbClr val="0070C0"/>
                                </a:solidFill>
                                <a:latin typeface="Cambria Math"/>
                              </a:rPr>
                              <m:t> </m:t>
                            </m:r>
                            <m:r>
                              <a:rPr lang="en-US" sz="2400" b="1" i="0" smtClean="0">
                                <a:solidFill>
                                  <a:srgbClr val="0070C0"/>
                                </a:solidFill>
                                <a:latin typeface="Cambria Math"/>
                              </a:rPr>
                              <m:t>𝐂</m:t>
                            </m:r>
                          </m:e>
                          <m:sub>
                            <m:r>
                              <a:rPr lang="en-US" sz="2400" b="1" i="0" smtClean="0">
                                <a:solidFill>
                                  <a:srgbClr val="0070C0"/>
                                </a:solidFill>
                                <a:latin typeface="Cambria Math"/>
                              </a:rPr>
                              <m:t>𝐀𝟎</m:t>
                            </m:r>
                          </m:sub>
                        </m:sSub>
                      </m:num>
                      <m:den>
                        <m:sSub>
                          <m:sSubPr>
                            <m:ctrlPr>
                              <a:rPr lang="en-US" sz="2400" b="1" i="1">
                                <a:solidFill>
                                  <a:srgbClr val="0070C0"/>
                                </a:solidFill>
                                <a:latin typeface="Cambria Math" panose="02040503050406030204" pitchFamily="18" charset="0"/>
                              </a:rPr>
                            </m:ctrlPr>
                          </m:sSubPr>
                          <m:e>
                            <m:r>
                              <a:rPr lang="en-US" sz="2400" b="1" i="0" smtClean="0">
                                <a:solidFill>
                                  <a:srgbClr val="0070C0"/>
                                </a:solidFill>
                                <a:latin typeface="Cambria Math"/>
                              </a:rPr>
                              <m:t>𝐂</m:t>
                            </m:r>
                          </m:e>
                          <m:sub>
                            <m:r>
                              <a:rPr lang="en-US" sz="2400" b="1" i="0" smtClean="0">
                                <a:solidFill>
                                  <a:srgbClr val="0070C0"/>
                                </a:solidFill>
                                <a:latin typeface="Cambria Math"/>
                              </a:rPr>
                              <m:t>𝐀𝟏</m:t>
                            </m:r>
                          </m:sub>
                        </m:sSub>
                      </m:den>
                    </m:f>
                    <m:r>
                      <a:rPr lang="en-US" sz="2400" b="1" i="0" smtClean="0">
                        <a:solidFill>
                          <a:srgbClr val="0070C0"/>
                        </a:solidFill>
                        <a:latin typeface="Cambria Math"/>
                      </a:rPr>
                      <m:t>=</m:t>
                    </m:r>
                    <m:r>
                      <a:rPr lang="en-US" sz="2400" b="1" i="0" smtClean="0">
                        <a:solidFill>
                          <a:srgbClr val="0070C0"/>
                        </a:solidFill>
                        <a:latin typeface="Cambria Math"/>
                      </a:rPr>
                      <m:t>𝟏</m:t>
                    </m:r>
                    <m:r>
                      <a:rPr lang="en-US" sz="2400" b="1" i="0" smtClean="0">
                        <a:solidFill>
                          <a:srgbClr val="0070C0"/>
                        </a:solidFill>
                        <a:latin typeface="Cambria Math"/>
                      </a:rPr>
                      <m:t>+</m:t>
                    </m:r>
                    <m:r>
                      <a:rPr lang="en-US" sz="2400" b="1" i="0" smtClean="0">
                        <a:solidFill>
                          <a:srgbClr val="0070C0"/>
                        </a:solidFill>
                        <a:latin typeface="Cambria Math"/>
                      </a:rPr>
                      <m:t>𝐤</m:t>
                    </m:r>
                    <m:r>
                      <a:rPr lang="en-US" sz="2400" b="1" i="0" smtClean="0">
                        <a:solidFill>
                          <a:srgbClr val="0070C0"/>
                        </a:solidFill>
                        <a:latin typeface="Cambria Math"/>
                      </a:rPr>
                      <m:t>𝛕</m:t>
                    </m:r>
                  </m:oMath>
                </a14:m>
                <a:r>
                  <a:rPr lang="en-US" sz="2400" b="1" dirty="0">
                    <a:solidFill>
                      <a:srgbClr val="0070C0"/>
                    </a:solidFill>
                    <a:latin typeface="Times New Roman" panose="02020603050405020304" pitchFamily="18" charset="0"/>
                    <a:cs typeface="Times New Roman" panose="02020603050405020304" pitchFamily="18" charset="0"/>
                  </a:rPr>
                  <a:t>                                                                                                               (10.4)</a:t>
                </a:r>
              </a:p>
              <a:p>
                <a:pPr marL="82296" indent="0">
                  <a:lnSpc>
                    <a:spcPct val="160000"/>
                  </a:lnSpc>
                  <a:buNone/>
                </a:pPr>
                <a:r>
                  <a:rPr lang="en-US" sz="2400" b="1" dirty="0">
                    <a:solidFill>
                      <a:srgbClr val="0070C0"/>
                    </a:solidFill>
                    <a:latin typeface="Times New Roman" panose="02020603050405020304" pitchFamily="18" charset="0"/>
                    <a:cs typeface="Times New Roman" panose="02020603050405020304" pitchFamily="18" charset="0"/>
                  </a:rPr>
                  <a:t>This is the materials balance equation of reactor1 for first order reaction. </a:t>
                </a:r>
              </a:p>
              <a:p>
                <a:pPr marL="82296" indent="0" algn="just">
                  <a:lnSpc>
                    <a:spcPct val="160000"/>
                  </a:lnSpc>
                  <a:buNone/>
                </a:pPr>
                <a:r>
                  <a:rPr lang="en-US" sz="2400" dirty="0">
                    <a:latin typeface="Times New Roman" panose="02020603050405020304" pitchFamily="18" charset="0"/>
                    <a:cs typeface="Times New Roman" panose="02020603050405020304" pitchFamily="18" charset="0"/>
                  </a:rPr>
                  <a:t>Where: V is volume of reactor,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is volumetric flow rate, C</a:t>
                </a:r>
                <a:r>
                  <a:rPr lang="en-US" sz="2400" baseline="-25000" dirty="0">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initial concentration of reactant A, r</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 is rate of reaction of reactant A for reactor 1, C</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 is final concentration of reactant A for reactor 1, k is rate constant for reactor 1,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space time for reactor 1.</a:t>
                </a:r>
                <a:endParaRPr lang="en-US" sz="2400" dirty="0">
                  <a:latin typeface="Times New Roman" panose="02020603050405020304" pitchFamily="18" charset="0"/>
                  <a:cs typeface="Times New Roman" panose="02020603050405020304" pitchFamily="18" charset="0"/>
                </a:endParaRPr>
              </a:p>
              <a:p>
                <a:pPr marL="82296" indent="0">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63A55C3-031A-D2E1-99E1-2C800A73337E}"/>
                  </a:ext>
                </a:extLst>
              </p:cNvPr>
              <p:cNvSpPr>
                <a:spLocks noGrp="1" noRot="1" noChangeAspect="1" noMove="1" noResize="1" noEditPoints="1" noAdjustHandles="1" noChangeArrowheads="1" noChangeShapeType="1" noTextEdit="1"/>
              </p:cNvSpPr>
              <p:nvPr>
                <p:ph idx="1"/>
              </p:nvPr>
            </p:nvSpPr>
            <p:spPr>
              <a:xfrm>
                <a:off x="208723" y="703951"/>
                <a:ext cx="11787808" cy="5473013"/>
              </a:xfrm>
              <a:blipFill>
                <a:blip r:embed="rId2"/>
                <a:stretch>
                  <a:fillRect l="-776"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2E6E767-082B-B112-796A-BBBBCA041DA8}"/>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0407BB8-0445-50F6-80BD-6109F5CA22C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7E0EBA3-A7AB-991E-26BF-730F5DBF4DE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24964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FDAFE-5C5B-3716-6A1D-E531CF6AB4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8854E5-586F-B8C5-9C9B-CB74F940DC9D}"/>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2848583-7739-AE68-1679-47B66BE89744}"/>
                  </a:ext>
                </a:extLst>
              </p:cNvPr>
              <p:cNvSpPr>
                <a:spLocks noGrp="1"/>
              </p:cNvSpPr>
              <p:nvPr>
                <p:ph idx="1"/>
              </p:nvPr>
            </p:nvSpPr>
            <p:spPr>
              <a:xfrm>
                <a:off x="208723" y="703951"/>
                <a:ext cx="11787808" cy="5473013"/>
              </a:xfrm>
            </p:spPr>
            <p:txBody>
              <a:bodyPr>
                <a:normAutofit fontScale="25000" lnSpcReduction="20000"/>
              </a:bodyPr>
              <a:lstStyle/>
              <a:p>
                <a:pPr marL="82296" indent="0" algn="just">
                  <a:lnSpc>
                    <a:spcPct val="120000"/>
                  </a:lnSpc>
                  <a:buNone/>
                </a:pPr>
                <a:r>
                  <a:rPr lang="en-US" sz="9600" dirty="0">
                    <a:latin typeface="Times New Roman" panose="02020603050405020304" pitchFamily="18" charset="0"/>
                    <a:cs typeface="Times New Roman" panose="02020603050405020304" pitchFamily="18" charset="0"/>
                  </a:rPr>
                  <a:t>Similarly, the material balance equation for reactor 2 is given by:</a:t>
                </a:r>
              </a:p>
              <a:p>
                <a:pPr marL="82296" indent="0" algn="just">
                  <a:lnSpc>
                    <a:spcPct val="120000"/>
                  </a:lnSpc>
                  <a:buNone/>
                </a:pPr>
                <a14:m>
                  <m:oMath xmlns:m="http://schemas.openxmlformats.org/officeDocument/2006/math">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𝐴</m:t>
                        </m:r>
                        <m:r>
                          <a:rPr lang="en-US" sz="9600" i="1">
                            <a:latin typeface="Cambria Math"/>
                          </a:rPr>
                          <m:t>1</m:t>
                        </m:r>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𝐴</m:t>
                        </m:r>
                        <m:r>
                          <a:rPr lang="en-US" sz="9600" i="1">
                            <a:latin typeface="Cambria Math"/>
                          </a:rPr>
                          <m:t>2</m:t>
                        </m:r>
                      </m:sub>
                    </m:sSub>
                    <m:r>
                      <a:rPr lang="en-US" sz="9600" i="1">
                        <a:latin typeface="Cambria Math"/>
                      </a:rPr>
                      <m:t>+</m:t>
                    </m:r>
                    <m:d>
                      <m:dPr>
                        <m:ctrlPr>
                          <a:rPr lang="en-US" sz="9600" i="1">
                            <a:latin typeface="Cambria Math" panose="02040503050406030204" pitchFamily="18" charset="0"/>
                          </a:rPr>
                        </m:ctrlPr>
                      </m:dPr>
                      <m:e>
                        <m:r>
                          <a:rPr lang="en-US" sz="9600" i="1">
                            <a:latin typeface="Cambria Math"/>
                          </a:rPr>
                          <m:t>𝑘</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𝐴</m:t>
                            </m:r>
                            <m:r>
                              <a:rPr lang="en-US" sz="9600" i="1">
                                <a:latin typeface="Cambria Math"/>
                              </a:rPr>
                              <m:t>2</m:t>
                            </m:r>
                          </m:sub>
                        </m:sSub>
                      </m:e>
                    </m:d>
                    <m:r>
                      <a:rPr lang="en-US" sz="9600" i="1">
                        <a:latin typeface="Cambria Math"/>
                      </a:rPr>
                      <m:t>𝜏</m:t>
                    </m:r>
                  </m:oMath>
                </a14:m>
                <a:r>
                  <a:rPr lang="en-US" sz="9600" dirty="0">
                    <a:latin typeface="Times New Roman" panose="02020603050405020304" pitchFamily="18" charset="0"/>
                    <a:cs typeface="Times New Roman" panose="02020603050405020304" pitchFamily="18" charset="0"/>
                  </a:rPr>
                  <a:t>                                                                                                  (10.5)</a:t>
                </a:r>
              </a:p>
              <a:p>
                <a:pPr marL="82296" indent="0" algn="just">
                  <a:lnSpc>
                    <a:spcPct val="120000"/>
                  </a:lnSpc>
                  <a:buNone/>
                </a:pPr>
                <a:r>
                  <a:rPr lang="en-US" sz="9600" dirty="0">
                    <a:latin typeface="Times New Roman" panose="02020603050405020304" pitchFamily="18" charset="0"/>
                    <a:cs typeface="Times New Roman" panose="02020603050405020304" pitchFamily="18" charset="0"/>
                  </a:rPr>
                  <a:t>By dividing  both sides of equation (10.5) by C</a:t>
                </a:r>
                <a:r>
                  <a:rPr lang="en-US" sz="9600" baseline="-25000" dirty="0">
                    <a:latin typeface="Times New Roman" panose="02020603050405020304" pitchFamily="18" charset="0"/>
                    <a:cs typeface="Times New Roman" panose="02020603050405020304" pitchFamily="18" charset="0"/>
                  </a:rPr>
                  <a:t>A2</a:t>
                </a:r>
                <a:r>
                  <a:rPr lang="en-US" sz="9600" dirty="0">
                    <a:latin typeface="Times New Roman" panose="02020603050405020304" pitchFamily="18" charset="0"/>
                    <a:cs typeface="Times New Roman" panose="02020603050405020304" pitchFamily="18" charset="0"/>
                  </a:rPr>
                  <a:t>, you get:            </a:t>
                </a:r>
              </a:p>
              <a:p>
                <a:pPr marL="82296" indent="0" algn="just">
                  <a:lnSpc>
                    <a:spcPct val="120000"/>
                  </a:lnSpc>
                  <a:buNone/>
                </a:pPr>
                <a14:m>
                  <m:oMath xmlns:m="http://schemas.openxmlformats.org/officeDocument/2006/math">
                    <m:f>
                      <m:fPr>
                        <m:ctrlPr>
                          <a:rPr lang="en-US" sz="9600" b="1" i="1" smtClean="0">
                            <a:solidFill>
                              <a:srgbClr val="0070C0"/>
                            </a:solidFill>
                            <a:latin typeface="Cambria Math" panose="02040503050406030204" pitchFamily="18" charset="0"/>
                          </a:rPr>
                        </m:ctrlPr>
                      </m:fPr>
                      <m:num>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 </m:t>
                            </m:r>
                            <m:r>
                              <a:rPr lang="en-US" sz="9600" b="1" i="1">
                                <a:solidFill>
                                  <a:srgbClr val="0070C0"/>
                                </a:solidFill>
                                <a:latin typeface="Cambria Math"/>
                              </a:rPr>
                              <m:t>𝑪</m:t>
                            </m:r>
                          </m:e>
                          <m:sub>
                            <m:r>
                              <a:rPr lang="en-US" sz="9600" b="1" i="1">
                                <a:solidFill>
                                  <a:srgbClr val="0070C0"/>
                                </a:solidFill>
                                <a:latin typeface="Cambria Math"/>
                              </a:rPr>
                              <m:t>𝑨</m:t>
                            </m:r>
                            <m:r>
                              <a:rPr lang="en-US" sz="9600" b="1" i="1">
                                <a:solidFill>
                                  <a:srgbClr val="0070C0"/>
                                </a:solidFill>
                                <a:latin typeface="Cambria Math"/>
                              </a:rPr>
                              <m:t>𝟏</m:t>
                            </m:r>
                          </m:sub>
                        </m:sSub>
                      </m:num>
                      <m:den>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𝑪</m:t>
                            </m:r>
                          </m:e>
                          <m:sub>
                            <m:r>
                              <a:rPr lang="en-US" sz="9600" b="1" i="1">
                                <a:solidFill>
                                  <a:srgbClr val="0070C0"/>
                                </a:solidFill>
                                <a:latin typeface="Cambria Math"/>
                              </a:rPr>
                              <m:t>𝑨</m:t>
                            </m:r>
                            <m:r>
                              <a:rPr lang="en-US" sz="9600" b="1" i="1">
                                <a:solidFill>
                                  <a:srgbClr val="0070C0"/>
                                </a:solidFill>
                                <a:latin typeface="Cambria Math"/>
                              </a:rPr>
                              <m:t>𝟐</m:t>
                            </m:r>
                          </m:sub>
                        </m:sSub>
                      </m:den>
                    </m:f>
                    <m:r>
                      <a:rPr lang="en-US" sz="9600" b="1" i="1">
                        <a:solidFill>
                          <a:srgbClr val="0070C0"/>
                        </a:solidFill>
                        <a:latin typeface="Cambria Math"/>
                      </a:rPr>
                      <m:t>=</m:t>
                    </m:r>
                    <m:r>
                      <a:rPr lang="en-US" sz="9600" b="1" i="1">
                        <a:solidFill>
                          <a:srgbClr val="0070C0"/>
                        </a:solidFill>
                        <a:latin typeface="Cambria Math"/>
                      </a:rPr>
                      <m:t>𝟏</m:t>
                    </m:r>
                    <m:r>
                      <a:rPr lang="en-US" sz="9600" b="1" i="1">
                        <a:solidFill>
                          <a:srgbClr val="0070C0"/>
                        </a:solidFill>
                        <a:latin typeface="Cambria Math"/>
                      </a:rPr>
                      <m:t>+</m:t>
                    </m:r>
                    <m:r>
                      <a:rPr lang="en-US" sz="9600" b="1" i="1">
                        <a:solidFill>
                          <a:srgbClr val="0070C0"/>
                        </a:solidFill>
                        <a:latin typeface="Cambria Math"/>
                      </a:rPr>
                      <m:t>𝒌</m:t>
                    </m:r>
                    <m:r>
                      <a:rPr lang="en-US" sz="9600" b="1" i="1">
                        <a:solidFill>
                          <a:srgbClr val="0070C0"/>
                        </a:solidFill>
                        <a:latin typeface="Cambria Math"/>
                      </a:rPr>
                      <m:t>𝝉</m:t>
                    </m:r>
                  </m:oMath>
                </a14:m>
                <a:r>
                  <a:rPr lang="en-US" sz="9600" b="1" dirty="0">
                    <a:solidFill>
                      <a:srgbClr val="0070C0"/>
                    </a:solidFill>
                    <a:latin typeface="Times New Roman" panose="02020603050405020304" pitchFamily="18" charset="0"/>
                    <a:cs typeface="Times New Roman" panose="02020603050405020304" pitchFamily="18" charset="0"/>
                  </a:rPr>
                  <a:t>                                                                                                               (10.6)</a:t>
                </a:r>
              </a:p>
              <a:p>
                <a:pPr marL="82296" indent="0" algn="just">
                  <a:lnSpc>
                    <a:spcPct val="120000"/>
                  </a:lnSpc>
                  <a:buNone/>
                </a:pPr>
                <a:r>
                  <a:rPr lang="en-US" sz="9600" b="1" dirty="0">
                    <a:solidFill>
                      <a:srgbClr val="0070C0"/>
                    </a:solidFill>
                    <a:latin typeface="Times New Roman" panose="02020603050405020304" pitchFamily="18" charset="0"/>
                    <a:cs typeface="Times New Roman" panose="02020603050405020304" pitchFamily="18" charset="0"/>
                  </a:rPr>
                  <a:t>This is the materials balance equation of reactor 2 for first order reaction. </a:t>
                </a:r>
              </a:p>
              <a:p>
                <a:pPr marL="82296" indent="0" algn="just">
                  <a:lnSpc>
                    <a:spcPct val="120000"/>
                  </a:lnSpc>
                  <a:buNone/>
                </a:pPr>
                <a:r>
                  <a:rPr lang="en-US" sz="9600" dirty="0">
                    <a:latin typeface="Times New Roman" panose="02020603050405020304" pitchFamily="18" charset="0"/>
                    <a:cs typeface="Times New Roman" panose="02020603050405020304" pitchFamily="18" charset="0"/>
                  </a:rPr>
                  <a:t>Where: C</a:t>
                </a:r>
                <a:r>
                  <a:rPr lang="en-US" sz="9600" baseline="-25000" dirty="0">
                    <a:latin typeface="Times New Roman" panose="02020603050405020304" pitchFamily="18" charset="0"/>
                    <a:cs typeface="Times New Roman" panose="02020603050405020304" pitchFamily="18" charset="0"/>
                  </a:rPr>
                  <a:t>A1</a:t>
                </a:r>
                <a:r>
                  <a:rPr lang="en-US" sz="9600" dirty="0">
                    <a:latin typeface="Times New Roman" panose="02020603050405020304" pitchFamily="18" charset="0"/>
                    <a:cs typeface="Times New Roman" panose="02020603050405020304" pitchFamily="18" charset="0"/>
                  </a:rPr>
                  <a:t> is feed concentration of reactant A for reactor 2, C</a:t>
                </a:r>
                <a:r>
                  <a:rPr lang="en-US" sz="9600" baseline="-25000" dirty="0">
                    <a:latin typeface="Times New Roman" panose="02020603050405020304" pitchFamily="18" charset="0"/>
                    <a:cs typeface="Times New Roman" panose="02020603050405020304" pitchFamily="18" charset="0"/>
                  </a:rPr>
                  <a:t>A2</a:t>
                </a:r>
                <a:r>
                  <a:rPr lang="en-US" sz="9600" dirty="0">
                    <a:latin typeface="Times New Roman" panose="02020603050405020304" pitchFamily="18" charset="0"/>
                    <a:cs typeface="Times New Roman" panose="02020603050405020304" pitchFamily="18" charset="0"/>
                  </a:rPr>
                  <a:t> is final concentration of reactant A for reactor 2, k is rate constant for reactor 2, and </a:t>
                </a:r>
                <a:r>
                  <a:rPr lang="en-US" sz="9600" dirty="0">
                    <a:latin typeface="Times New Roman" panose="02020603050405020304" pitchFamily="18" charset="0"/>
                    <a:cs typeface="Times New Roman" panose="02020603050405020304" pitchFamily="18" charset="0"/>
                    <a:sym typeface="Symbol" panose="05050102010706020507" pitchFamily="18" charset="2"/>
                  </a:rPr>
                  <a:t> is space time for reactor 2.</a:t>
                </a:r>
                <a:endParaRPr lang="en-US" sz="9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51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2848583-7739-AE68-1679-47B66BE89744}"/>
                  </a:ext>
                </a:extLst>
              </p:cNvPr>
              <p:cNvSpPr>
                <a:spLocks noGrp="1" noRot="1" noChangeAspect="1" noMove="1" noResize="1" noEditPoints="1" noAdjustHandles="1" noChangeArrowheads="1" noChangeShapeType="1" noTextEdit="1"/>
              </p:cNvSpPr>
              <p:nvPr>
                <p:ph idx="1"/>
              </p:nvPr>
            </p:nvSpPr>
            <p:spPr>
              <a:xfrm>
                <a:off x="208723" y="703951"/>
                <a:ext cx="11787808" cy="5473013"/>
              </a:xfrm>
              <a:blipFill>
                <a:blip r:embed="rId2"/>
                <a:stretch>
                  <a:fillRect l="-52" t="-891"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D5FEECF-F8AE-2B2A-8A85-61361FF9349C}"/>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0DCD70A-400C-9CE5-0518-7CABF6A0FFC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4BD6D38-2105-BBED-EB86-5F1E5DDDE03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45583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31CA6-2C2F-EDCB-D072-9C148F1715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9A0ACB-4A70-C742-7F94-2926D7C77F2B}"/>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C6DBC4D-85BB-8383-3C5D-01AB07A8E067}"/>
                  </a:ext>
                </a:extLst>
              </p:cNvPr>
              <p:cNvSpPr>
                <a:spLocks noGrp="1"/>
              </p:cNvSpPr>
              <p:nvPr>
                <p:ph idx="1"/>
              </p:nvPr>
            </p:nvSpPr>
            <p:spPr>
              <a:xfrm>
                <a:off x="208723" y="736393"/>
                <a:ext cx="11787808" cy="5440572"/>
              </a:xfrm>
            </p:spPr>
            <p:txBody>
              <a:bodyPr>
                <a:normAutofit/>
              </a:bodyPr>
              <a:lstStyle/>
              <a:p>
                <a:pPr marL="82296" indent="0" algn="just">
                  <a:lnSpc>
                    <a:spcPct val="120000"/>
                  </a:lnSpc>
                  <a:buNone/>
                </a:pPr>
                <a:r>
                  <a:rPr lang="en-US" sz="2400" dirty="0"/>
                  <a:t> </a:t>
                </a:r>
                <a:r>
                  <a:rPr lang="en-US" sz="2400" dirty="0">
                    <a:latin typeface="Times New Roman" panose="02020603050405020304" pitchFamily="18" charset="0"/>
                    <a:cs typeface="Times New Roman" panose="02020603050405020304" pitchFamily="18" charset="0"/>
                  </a:rPr>
                  <a:t>The material balance equation for reactor 3 can be written as:</a:t>
                </a:r>
              </a:p>
              <a:p>
                <a:pPr marL="82296" indent="0" algn="just">
                  <a:lnSpc>
                    <a:spcPct val="12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2</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3</m:t>
                        </m:r>
                      </m:sub>
                    </m:sSub>
                    <m:r>
                      <a:rPr lang="en-US" sz="2400" i="1">
                        <a:latin typeface="Cambria Math"/>
                      </a:rPr>
                      <m:t>+</m:t>
                    </m:r>
                    <m:d>
                      <m:dPr>
                        <m:ctrlPr>
                          <a:rPr lang="en-US" sz="2400" i="1">
                            <a:latin typeface="Cambria Math" panose="02040503050406030204" pitchFamily="18" charset="0"/>
                          </a:rPr>
                        </m:ctrlPr>
                      </m:dPr>
                      <m:e>
                        <m:r>
                          <a:rPr lang="en-US" sz="2400" i="1">
                            <a:latin typeface="Cambria Math"/>
                          </a:rPr>
                          <m:t>𝑘</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3</m:t>
                            </m:r>
                          </m:sub>
                        </m:sSub>
                      </m:e>
                    </m:d>
                    <m:r>
                      <a:rPr lang="en-US" sz="2400" i="1">
                        <a:latin typeface="Cambria Math"/>
                      </a:rPr>
                      <m:t>𝜏</m:t>
                    </m:r>
                  </m:oMath>
                </a14:m>
                <a:r>
                  <a:rPr lang="en-US" sz="2400" dirty="0">
                    <a:latin typeface="Times New Roman" panose="02020603050405020304" pitchFamily="18" charset="0"/>
                    <a:cs typeface="Times New Roman" panose="02020603050405020304" pitchFamily="18" charset="0"/>
                  </a:rPr>
                  <a:t>                                                                                                     (10.7)</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By dividing both sides of equation (10.7) by C</a:t>
                </a:r>
                <a:r>
                  <a:rPr lang="en-US" sz="2400" baseline="-25000" dirty="0">
                    <a:latin typeface="Times New Roman" panose="02020603050405020304" pitchFamily="18" charset="0"/>
                    <a:cs typeface="Times New Roman" panose="02020603050405020304" pitchFamily="18" charset="0"/>
                  </a:rPr>
                  <a:t>A3</a:t>
                </a:r>
                <a:r>
                  <a:rPr lang="en-US" sz="2400" dirty="0">
                    <a:latin typeface="Times New Roman" panose="02020603050405020304" pitchFamily="18" charset="0"/>
                    <a:cs typeface="Times New Roman" panose="02020603050405020304" pitchFamily="18" charset="0"/>
                  </a:rPr>
                  <a:t>, you get:            </a:t>
                </a:r>
                <a:endParaRPr lang="en-US" sz="2200" dirty="0">
                  <a:latin typeface="Times New Roman" panose="02020603050405020304" pitchFamily="18" charset="0"/>
                  <a:cs typeface="Times New Roman" panose="02020603050405020304" pitchFamily="18" charset="0"/>
                </a:endParaRPr>
              </a:p>
              <a:p>
                <a:pPr marL="82296" indent="0">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b="1" i="1" smtClean="0">
                            <a:solidFill>
                              <a:srgbClr val="002060"/>
                            </a:solidFill>
                            <a:latin typeface="Cambria Math" panose="02040503050406030204" pitchFamily="18" charset="0"/>
                          </a:rPr>
                        </m:ctrlPr>
                      </m:fPr>
                      <m:num>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 </m:t>
                            </m:r>
                            <m:r>
                              <a:rPr lang="en-US" sz="2400" b="1" i="1">
                                <a:solidFill>
                                  <a:srgbClr val="002060"/>
                                </a:solidFill>
                                <a:latin typeface="Cambria Math"/>
                              </a:rPr>
                              <m:t>𝑪</m:t>
                            </m:r>
                          </m:e>
                          <m:sub>
                            <m:r>
                              <a:rPr lang="en-US" sz="2400" b="1" i="1">
                                <a:solidFill>
                                  <a:srgbClr val="002060"/>
                                </a:solidFill>
                                <a:latin typeface="Cambria Math"/>
                              </a:rPr>
                              <m:t>𝑨</m:t>
                            </m:r>
                            <m:r>
                              <a:rPr lang="en-US" sz="2400" b="1" i="1">
                                <a:solidFill>
                                  <a:srgbClr val="002060"/>
                                </a:solidFill>
                                <a:latin typeface="Cambria Math"/>
                              </a:rPr>
                              <m:t>𝟐</m:t>
                            </m:r>
                          </m:sub>
                        </m:sSub>
                      </m:num>
                      <m:den>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r>
                              <a:rPr lang="en-US" sz="2400" b="1" i="1">
                                <a:solidFill>
                                  <a:srgbClr val="002060"/>
                                </a:solidFill>
                                <a:latin typeface="Cambria Math"/>
                              </a:rPr>
                              <m:t>𝑨</m:t>
                            </m:r>
                            <m:r>
                              <a:rPr lang="en-US" sz="2400" b="1" i="1">
                                <a:solidFill>
                                  <a:srgbClr val="002060"/>
                                </a:solidFill>
                                <a:latin typeface="Cambria Math"/>
                              </a:rPr>
                              <m:t>𝟑</m:t>
                            </m:r>
                          </m:sub>
                        </m:sSub>
                      </m:den>
                    </m:f>
                    <m:r>
                      <a:rPr lang="en-US" sz="2400" b="1" i="1">
                        <a:solidFill>
                          <a:srgbClr val="002060"/>
                        </a:solidFill>
                        <a:latin typeface="Cambria Math"/>
                      </a:rPr>
                      <m:t>=</m:t>
                    </m:r>
                    <m:r>
                      <a:rPr lang="en-US" sz="2400" b="1" i="1">
                        <a:solidFill>
                          <a:srgbClr val="002060"/>
                        </a:solidFill>
                        <a:latin typeface="Cambria Math"/>
                      </a:rPr>
                      <m:t>𝟏</m:t>
                    </m:r>
                    <m:r>
                      <a:rPr lang="en-US" sz="2400" b="1" i="1">
                        <a:solidFill>
                          <a:srgbClr val="002060"/>
                        </a:solidFill>
                        <a:latin typeface="Cambria Math"/>
                      </a:rPr>
                      <m:t>+</m:t>
                    </m:r>
                    <m:r>
                      <a:rPr lang="en-US" sz="2400" b="1" i="1">
                        <a:solidFill>
                          <a:srgbClr val="002060"/>
                        </a:solidFill>
                        <a:latin typeface="Cambria Math"/>
                      </a:rPr>
                      <m:t>𝒌</m:t>
                    </m:r>
                    <m:r>
                      <a:rPr lang="en-US" sz="2400" b="1" i="1">
                        <a:solidFill>
                          <a:srgbClr val="002060"/>
                        </a:solidFill>
                        <a:latin typeface="Cambria Math"/>
                      </a:rPr>
                      <m:t>𝝉</m:t>
                    </m:r>
                  </m:oMath>
                </a14:m>
                <a:r>
                  <a:rPr lang="en-US" sz="2200" b="1" dirty="0">
                    <a:solidFill>
                      <a:srgbClr val="002060"/>
                    </a:solidFill>
                    <a:latin typeface="Times New Roman" panose="02020603050405020304" pitchFamily="18" charset="0"/>
                    <a:cs typeface="Times New Roman" panose="02020603050405020304" pitchFamily="18" charset="0"/>
                  </a:rPr>
                  <a:t>                                                                                                                          (10.8)</a:t>
                </a:r>
              </a:p>
              <a:p>
                <a:pPr marL="82296" indent="0" algn="just">
                  <a:lnSpc>
                    <a:spcPct val="120000"/>
                  </a:lnSpc>
                  <a:buNone/>
                </a:pPr>
                <a:r>
                  <a:rPr lang="en-US" sz="2400" b="1" dirty="0">
                    <a:solidFill>
                      <a:srgbClr val="002060"/>
                    </a:solidFill>
                    <a:latin typeface="Times New Roman" panose="02020603050405020304" pitchFamily="18" charset="0"/>
                    <a:cs typeface="Times New Roman" panose="02020603050405020304" pitchFamily="18" charset="0"/>
                  </a:rPr>
                  <a:t>This is the materials balance equation of reactor 3 for first order reaction. </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Where: C</a:t>
                </a:r>
                <a:r>
                  <a:rPr lang="en-US" sz="2400" baseline="-25000" dirty="0">
                    <a:latin typeface="Times New Roman" panose="02020603050405020304" pitchFamily="18" charset="0"/>
                    <a:cs typeface="Times New Roman" panose="02020603050405020304" pitchFamily="18" charset="0"/>
                  </a:rPr>
                  <a:t>A2</a:t>
                </a:r>
                <a:r>
                  <a:rPr lang="en-US" sz="2400" dirty="0">
                    <a:latin typeface="Times New Roman" panose="02020603050405020304" pitchFamily="18" charset="0"/>
                    <a:cs typeface="Times New Roman" panose="02020603050405020304" pitchFamily="18" charset="0"/>
                  </a:rPr>
                  <a:t> is feed concentration of reactant A for reactor 3, C</a:t>
                </a:r>
                <a:r>
                  <a:rPr lang="en-US" sz="2400" baseline="-25000" dirty="0">
                    <a:latin typeface="Times New Roman" panose="02020603050405020304" pitchFamily="18" charset="0"/>
                    <a:cs typeface="Times New Roman" panose="02020603050405020304" pitchFamily="18" charset="0"/>
                  </a:rPr>
                  <a:t>A3</a:t>
                </a:r>
                <a:r>
                  <a:rPr lang="en-US" sz="2400" dirty="0">
                    <a:latin typeface="Times New Roman" panose="02020603050405020304" pitchFamily="18" charset="0"/>
                    <a:cs typeface="Times New Roman" panose="02020603050405020304" pitchFamily="18" charset="0"/>
                  </a:rPr>
                  <a:t> is final concentration of reactant A for reactor 3, k is rate constant for reactor 3,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space time for reactor 3.</a:t>
                </a:r>
                <a:endParaRPr lang="en-US" sz="2400" dirty="0">
                  <a:latin typeface="Times New Roman" panose="02020603050405020304" pitchFamily="18" charset="0"/>
                  <a:cs typeface="Times New Roman" panose="02020603050405020304" pitchFamily="18" charset="0"/>
                </a:endParaRPr>
              </a:p>
              <a:p>
                <a:pPr marL="82296" indent="0">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C6DBC4D-85BB-8383-3C5D-01AB07A8E067}"/>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52" t="-224"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EAD089D-302D-56B8-774C-5A2EFA14E466}"/>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BB3EBF4-456C-4F98-A7E5-B072FAB9108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7907B04-0B19-68C2-771B-9A830FB49C2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71511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70E06-930E-9F75-10BB-00451E5220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4D9088-622D-378C-B9B9-2D6B22331277}"/>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BBE76D3-671C-E4C8-F934-28B98B71752C}"/>
                  </a:ext>
                </a:extLst>
              </p:cNvPr>
              <p:cNvSpPr>
                <a:spLocks noGrp="1"/>
              </p:cNvSpPr>
              <p:nvPr>
                <p:ph idx="1"/>
              </p:nvPr>
            </p:nvSpPr>
            <p:spPr>
              <a:xfrm>
                <a:off x="208723" y="736393"/>
                <a:ext cx="11787808" cy="5440572"/>
              </a:xfrm>
            </p:spPr>
            <p:txBody>
              <a:bodyPr>
                <a:noAutofit/>
              </a:bodyPr>
              <a:lstStyle/>
              <a:p>
                <a:pPr marL="82296" indent="0" algn="just">
                  <a:lnSpc>
                    <a:spcPct val="120000"/>
                  </a:lnSpc>
                  <a:buNone/>
                </a:pPr>
                <a:r>
                  <a:rPr lang="en-US" sz="2400" dirty="0">
                    <a:latin typeface="Times New Roman" panose="02020603050405020304" pitchFamily="18" charset="0"/>
                    <a:cs typeface="Times New Roman" panose="02020603050405020304" pitchFamily="18" charset="0"/>
                  </a:rPr>
                  <a:t>The material balance equation for reactor N can be written as:</a:t>
                </a:r>
              </a:p>
              <a:p>
                <a:pPr marL="82296" indent="0" algn="just">
                  <a:lnSpc>
                    <a:spcPct val="12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m:t>
                        </m:r>
                        <m:r>
                          <a:rPr lang="en-US" sz="2400" b="0" i="1" smtClean="0">
                            <a:latin typeface="Cambria Math" panose="02040503050406030204" pitchFamily="18" charset="0"/>
                          </a:rPr>
                          <m:t>𝑁</m:t>
                        </m:r>
                        <m:r>
                          <a:rPr lang="en-US" sz="2400" b="0" i="1" smtClean="0">
                            <a:latin typeface="Cambria Math" panose="02040503050406030204" pitchFamily="18" charset="0"/>
                          </a:rPr>
                          <m:t>−1)</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𝑁</m:t>
                        </m:r>
                      </m:sub>
                    </m:sSub>
                    <m:r>
                      <a:rPr lang="en-US" sz="2400" i="1">
                        <a:latin typeface="Cambria Math"/>
                      </a:rPr>
                      <m:t>+</m:t>
                    </m:r>
                    <m:d>
                      <m:dPr>
                        <m:ctrlPr>
                          <a:rPr lang="en-US" sz="2400" i="1">
                            <a:latin typeface="Cambria Math" panose="02040503050406030204" pitchFamily="18" charset="0"/>
                          </a:rPr>
                        </m:ctrlPr>
                      </m:dPr>
                      <m:e>
                        <m:r>
                          <a:rPr lang="en-US" sz="2400" i="1">
                            <a:latin typeface="Cambria Math"/>
                          </a:rPr>
                          <m:t>𝑘</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𝑁</m:t>
                            </m:r>
                          </m:sub>
                        </m:sSub>
                      </m:e>
                    </m:d>
                    <m:r>
                      <a:rPr lang="en-US" sz="2400" i="1" smtClean="0">
                        <a:latin typeface="Cambria Math"/>
                      </a:rPr>
                      <m:t>𝜏</m:t>
                    </m:r>
                  </m:oMath>
                </a14:m>
                <a:r>
                  <a:rPr lang="en-US" sz="2400" dirty="0">
                    <a:latin typeface="Times New Roman" panose="02020603050405020304" pitchFamily="18" charset="0"/>
                    <a:cs typeface="Times New Roman" panose="02020603050405020304" pitchFamily="18" charset="0"/>
                  </a:rPr>
                  <a:t>                                                                                          (10.9)</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By dividing both sides of equation (10.9) by C</a:t>
                </a:r>
                <a:r>
                  <a:rPr lang="en-US" sz="2400" baseline="-25000" dirty="0">
                    <a:latin typeface="Times New Roman" panose="02020603050405020304" pitchFamily="18" charset="0"/>
                    <a:cs typeface="Times New Roman" panose="02020603050405020304" pitchFamily="18" charset="0"/>
                  </a:rPr>
                  <a:t>AN</a:t>
                </a:r>
                <a:r>
                  <a:rPr lang="en-US" sz="2400" dirty="0">
                    <a:latin typeface="Times New Roman" panose="02020603050405020304" pitchFamily="18" charset="0"/>
                    <a:cs typeface="Times New Roman" panose="02020603050405020304" pitchFamily="18" charset="0"/>
                  </a:rPr>
                  <a:t>, you get:            </a:t>
                </a:r>
              </a:p>
              <a:p>
                <a:pPr marL="82296" indent="0">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b="1" i="1">
                            <a:solidFill>
                              <a:srgbClr val="002060"/>
                            </a:solidFill>
                            <a:latin typeface="Cambria Math" panose="02040503050406030204" pitchFamily="18" charset="0"/>
                          </a:rPr>
                        </m:ctrlPr>
                      </m:fPr>
                      <m:num>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 </m:t>
                            </m:r>
                            <m:r>
                              <a:rPr lang="en-US" sz="2400" b="1" i="1">
                                <a:solidFill>
                                  <a:srgbClr val="002060"/>
                                </a:solidFill>
                                <a:latin typeface="Cambria Math"/>
                              </a:rPr>
                              <m:t>𝑪</m:t>
                            </m:r>
                          </m:e>
                          <m:sub>
                            <m:r>
                              <a:rPr lang="en-US" sz="2400" b="1" i="1">
                                <a:solidFill>
                                  <a:srgbClr val="002060"/>
                                </a:solidFill>
                                <a:latin typeface="Cambria Math"/>
                              </a:rPr>
                              <m:t>𝑨</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𝑵</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𝟏</m:t>
                            </m:r>
                            <m:r>
                              <a:rPr lang="en-US" sz="2400" b="1" i="1" smtClean="0">
                                <a:solidFill>
                                  <a:srgbClr val="002060"/>
                                </a:solidFill>
                                <a:latin typeface="Cambria Math" panose="02040503050406030204" pitchFamily="18" charset="0"/>
                              </a:rPr>
                              <m:t>)</m:t>
                            </m:r>
                          </m:sub>
                        </m:sSub>
                      </m:num>
                      <m:den>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r>
                              <a:rPr lang="en-US" sz="2400" b="1" i="1">
                                <a:solidFill>
                                  <a:srgbClr val="002060"/>
                                </a:solidFill>
                                <a:latin typeface="Cambria Math"/>
                              </a:rPr>
                              <m:t>𝑨</m:t>
                            </m:r>
                            <m:r>
                              <a:rPr lang="en-US" sz="2400" b="1" i="1" smtClean="0">
                                <a:solidFill>
                                  <a:srgbClr val="002060"/>
                                </a:solidFill>
                                <a:latin typeface="Cambria Math" panose="02040503050406030204" pitchFamily="18" charset="0"/>
                              </a:rPr>
                              <m:t>𝑵</m:t>
                            </m:r>
                          </m:sub>
                        </m:sSub>
                      </m:den>
                    </m:f>
                    <m:r>
                      <a:rPr lang="en-US" sz="2400" b="1" i="1">
                        <a:solidFill>
                          <a:srgbClr val="002060"/>
                        </a:solidFill>
                        <a:latin typeface="Cambria Math"/>
                      </a:rPr>
                      <m:t>=</m:t>
                    </m:r>
                    <m:r>
                      <a:rPr lang="en-US" sz="2400" b="1" i="1">
                        <a:solidFill>
                          <a:srgbClr val="002060"/>
                        </a:solidFill>
                        <a:latin typeface="Cambria Math"/>
                      </a:rPr>
                      <m:t>𝟏</m:t>
                    </m:r>
                    <m:r>
                      <a:rPr lang="en-US" sz="2400" b="1" i="1">
                        <a:solidFill>
                          <a:srgbClr val="002060"/>
                        </a:solidFill>
                        <a:latin typeface="Cambria Math"/>
                      </a:rPr>
                      <m:t>+</m:t>
                    </m:r>
                    <m:r>
                      <a:rPr lang="en-US" sz="2400" b="1" i="1">
                        <a:solidFill>
                          <a:srgbClr val="002060"/>
                        </a:solidFill>
                        <a:latin typeface="Cambria Math"/>
                      </a:rPr>
                      <m:t>𝒌</m:t>
                    </m:r>
                    <m:r>
                      <a:rPr lang="en-US" sz="2400" b="1" i="1">
                        <a:solidFill>
                          <a:srgbClr val="002060"/>
                        </a:solidFill>
                        <a:latin typeface="Cambria Math"/>
                      </a:rPr>
                      <m:t>𝝉</m:t>
                    </m:r>
                  </m:oMath>
                </a14:m>
                <a:r>
                  <a:rPr lang="en-US" sz="2400" b="1" dirty="0">
                    <a:solidFill>
                      <a:srgbClr val="002060"/>
                    </a:solidFill>
                    <a:latin typeface="Times New Roman" panose="02020603050405020304" pitchFamily="18" charset="0"/>
                    <a:cs typeface="Times New Roman" panose="02020603050405020304" pitchFamily="18" charset="0"/>
                  </a:rPr>
                  <a:t>                                                                                                       (10.10)</a:t>
                </a:r>
              </a:p>
              <a:p>
                <a:pPr marL="82296" indent="0" algn="just">
                  <a:lnSpc>
                    <a:spcPct val="120000"/>
                  </a:lnSpc>
                  <a:buNone/>
                </a:pPr>
                <a:r>
                  <a:rPr lang="en-US" sz="2400" b="1" dirty="0">
                    <a:solidFill>
                      <a:srgbClr val="002060"/>
                    </a:solidFill>
                    <a:latin typeface="Times New Roman" panose="02020603050405020304" pitchFamily="18" charset="0"/>
                    <a:cs typeface="Times New Roman" panose="02020603050405020304" pitchFamily="18" charset="0"/>
                  </a:rPr>
                  <a:t>This is the materials balance equation of reactor N for first order reaction. </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Where: C</a:t>
                </a:r>
                <a:r>
                  <a:rPr lang="en-US" sz="2400" baseline="-25000" dirty="0">
                    <a:latin typeface="Times New Roman" panose="02020603050405020304" pitchFamily="18" charset="0"/>
                    <a:cs typeface="Times New Roman" panose="02020603050405020304" pitchFamily="18" charset="0"/>
                  </a:rPr>
                  <a:t>A(N-1)</a:t>
                </a:r>
                <a:r>
                  <a:rPr lang="en-US" sz="2400" dirty="0">
                    <a:latin typeface="Times New Roman" panose="02020603050405020304" pitchFamily="18" charset="0"/>
                    <a:cs typeface="Times New Roman" panose="02020603050405020304" pitchFamily="18" charset="0"/>
                  </a:rPr>
                  <a:t> is feed concentration of reactant A for reactor N, C</a:t>
                </a:r>
                <a:r>
                  <a:rPr lang="en-US" sz="2400" baseline="-25000" dirty="0">
                    <a:latin typeface="Times New Roman" panose="02020603050405020304" pitchFamily="18" charset="0"/>
                    <a:cs typeface="Times New Roman" panose="02020603050405020304" pitchFamily="18" charset="0"/>
                  </a:rPr>
                  <a:t>AN</a:t>
                </a:r>
                <a:r>
                  <a:rPr lang="en-US" sz="2400" dirty="0">
                    <a:latin typeface="Times New Roman" panose="02020603050405020304" pitchFamily="18" charset="0"/>
                    <a:cs typeface="Times New Roman" panose="02020603050405020304" pitchFamily="18" charset="0"/>
                  </a:rPr>
                  <a:t> is final concentration of reactant A for reactor N, k is rate constant for reactor N,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space time for reactor N.</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BBE76D3-671C-E4C8-F934-28B98B71752C}"/>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52" t="-224"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34A428A-56FD-89D7-2D6F-912991AD75BB}"/>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401F8A0-4513-DCBB-CA38-07321BF45EE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E770790-342D-36F7-FC1B-F21F32D43E7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15577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1765B-6A9C-0CDB-3FF9-739511FCBA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738B3D-0910-BE08-C87E-4E26A975FC46}"/>
              </a:ext>
            </a:extLst>
          </p:cNvPr>
          <p:cNvSpPr>
            <a:spLocks noGrp="1"/>
          </p:cNvSpPr>
          <p:nvPr>
            <p:ph type="title"/>
          </p:nvPr>
        </p:nvSpPr>
        <p:spPr>
          <a:xfrm>
            <a:off x="390938" y="141764"/>
            <a:ext cx="11410121" cy="40834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FF3FCDA-17B5-92B9-EBC4-728F02C14CB8}"/>
                  </a:ext>
                </a:extLst>
              </p:cNvPr>
              <p:cNvSpPr>
                <a:spLocks noGrp="1"/>
              </p:cNvSpPr>
              <p:nvPr>
                <p:ph idx="1"/>
              </p:nvPr>
            </p:nvSpPr>
            <p:spPr>
              <a:xfrm>
                <a:off x="208723" y="550112"/>
                <a:ext cx="11787808" cy="5626853"/>
              </a:xfrm>
            </p:spPr>
            <p:txBody>
              <a:bodyPr>
                <a:normAutofit fontScale="85000" lnSpcReduction="10000"/>
              </a:bodyPr>
              <a:lstStyle/>
              <a:p>
                <a:pPr marL="82296" indent="0" algn="just">
                  <a:lnSpc>
                    <a:spcPct val="110000"/>
                  </a:lnSpc>
                  <a:buNone/>
                </a:pPr>
                <a:r>
                  <a:rPr lang="en-US" sz="2600" dirty="0">
                    <a:latin typeface="Times New Roman" panose="02020603050405020304" pitchFamily="18" charset="0"/>
                    <a:cs typeface="Times New Roman" panose="02020603050405020304" pitchFamily="18" charset="0"/>
                  </a:rPr>
                  <a:t>By multiplying the material balance equations for all N identical CSTRs in series, you get:</a:t>
                </a:r>
              </a:p>
              <a:p>
                <a:pPr marL="82296" indent="0" algn="just">
                  <a:lnSpc>
                    <a:spcPct val="160000"/>
                  </a:lnSpc>
                  <a:buNone/>
                </a:pPr>
                <a14:m>
                  <m:oMath xmlns:m="http://schemas.openxmlformats.org/officeDocument/2006/math">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0</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1</m:t>
                            </m:r>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1</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2</m:t>
                            </m:r>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2</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3</m:t>
                            </m:r>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d>
                              <m:dPr>
                                <m:ctrlPr>
                                  <a:rPr lang="en-US" sz="2600" i="1">
                                    <a:latin typeface="Cambria Math" panose="02040503050406030204" pitchFamily="18" charset="0"/>
                                  </a:rPr>
                                </m:ctrlPr>
                              </m:dPr>
                              <m:e>
                                <m:r>
                                  <a:rPr lang="en-US" sz="2600" i="1">
                                    <a:latin typeface="Cambria Math"/>
                                  </a:rPr>
                                  <m:t>𝑁</m:t>
                                </m:r>
                                <m:r>
                                  <a:rPr lang="en-US" sz="2600" i="1">
                                    <a:latin typeface="Cambria Math"/>
                                  </a:rPr>
                                  <m:t>−2</m:t>
                                </m:r>
                              </m:e>
                            </m:d>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d>
                              <m:dPr>
                                <m:ctrlPr>
                                  <a:rPr lang="en-US" sz="2600" i="1">
                                    <a:latin typeface="Cambria Math" panose="02040503050406030204" pitchFamily="18" charset="0"/>
                                  </a:rPr>
                                </m:ctrlPr>
                              </m:dPr>
                              <m:e>
                                <m:r>
                                  <a:rPr lang="en-US" sz="2600" i="1">
                                    <a:latin typeface="Cambria Math"/>
                                  </a:rPr>
                                  <m:t>𝑁</m:t>
                                </m:r>
                                <m:r>
                                  <a:rPr lang="en-US" sz="2600" i="1">
                                    <a:latin typeface="Cambria Math"/>
                                  </a:rPr>
                                  <m:t>−1</m:t>
                                </m:r>
                              </m:e>
                            </m:d>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d>
                              <m:dPr>
                                <m:ctrlPr>
                                  <a:rPr lang="en-US" sz="2600" i="1">
                                    <a:latin typeface="Cambria Math" panose="02040503050406030204" pitchFamily="18" charset="0"/>
                                  </a:rPr>
                                </m:ctrlPr>
                              </m:dPr>
                              <m:e>
                                <m:r>
                                  <a:rPr lang="en-US" sz="2600" i="1">
                                    <a:latin typeface="Cambria Math"/>
                                  </a:rPr>
                                  <m:t>𝑁</m:t>
                                </m:r>
                                <m:r>
                                  <a:rPr lang="en-US" sz="2600" i="1">
                                    <a:latin typeface="Cambria Math"/>
                                  </a:rPr>
                                  <m:t>−1</m:t>
                                </m:r>
                              </m:e>
                            </m:d>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𝐴𝑁</m:t>
                            </m:r>
                          </m:sub>
                        </m:sSub>
                      </m:den>
                    </m:f>
                    <m:r>
                      <a:rPr lang="en-US" sz="2600" i="1">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r>
                          <a:rPr lang="en-US" sz="2600" i="1">
                            <a:latin typeface="Cambria Math"/>
                          </a:rPr>
                          <m:t>𝜏</m:t>
                        </m:r>
                      </m:e>
                    </m:d>
                    <m:r>
                      <a:rPr lang="en-US" sz="2600" i="1">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r>
                          <a:rPr lang="en-US" sz="2600" i="1">
                            <a:latin typeface="Cambria Math"/>
                          </a:rPr>
                          <m:t>𝜏</m:t>
                        </m:r>
                      </m:e>
                    </m:d>
                    <m:r>
                      <a:rPr lang="en-US" sz="2600" i="1">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r>
                          <a:rPr lang="en-US" sz="2600" i="1">
                            <a:latin typeface="Cambria Math"/>
                          </a:rPr>
                          <m:t>𝜏</m:t>
                        </m:r>
                      </m:e>
                    </m:d>
                    <m:r>
                      <a:rPr lang="en-US" sz="2600">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r>
                          <a:rPr lang="en-US" sz="2600" i="1">
                            <a:latin typeface="Cambria Math"/>
                          </a:rPr>
                          <m:t>𝜏</m:t>
                        </m:r>
                      </m:e>
                    </m:d>
                  </m:oMath>
                </a14:m>
                <a:r>
                  <a:rPr lang="en-US" sz="2600" dirty="0">
                    <a:latin typeface="Times New Roman" panose="02020603050405020304" pitchFamily="18" charset="0"/>
                    <a:cs typeface="Times New Roman" panose="02020603050405020304" pitchFamily="18" charset="0"/>
                  </a:rPr>
                  <a:t>     (10.11)</a:t>
                </a:r>
              </a:p>
              <a:p>
                <a:pPr marL="0" indent="0">
                  <a:lnSpc>
                    <a:spcPct val="110000"/>
                  </a:lnSpc>
                  <a:buNone/>
                </a:pPr>
                <a:r>
                  <a:rPr lang="en-US" sz="2600" dirty="0">
                    <a:latin typeface="Times New Roman" panose="02020603050405020304" pitchFamily="18" charset="0"/>
                    <a:cs typeface="Times New Roman" panose="02020603050405020304" pitchFamily="18" charset="0"/>
                  </a:rPr>
                  <a:t>For N identical CSTRs  in series, the materials balance equation for first order reaction is given by: </a:t>
                </a:r>
              </a:p>
              <a:p>
                <a:pPr marL="82296" indent="0">
                  <a:lnSpc>
                    <a:spcPct val="160000"/>
                  </a:lnSpc>
                  <a:buNone/>
                </a:pPr>
                <a14:m>
                  <m:oMath xmlns:m="http://schemas.openxmlformats.org/officeDocument/2006/math">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0</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𝐴𝑁</m:t>
                            </m:r>
                          </m:sub>
                        </m:sSub>
                      </m:den>
                    </m:f>
                    <m:r>
                      <a:rPr lang="en-US" sz="2600" i="1">
                        <a:latin typeface="Cambria Math"/>
                      </a:rPr>
                      <m:t>=</m:t>
                    </m:r>
                    <m:sSup>
                      <m:sSupPr>
                        <m:ctrlPr>
                          <a:rPr lang="en-US" sz="2600" i="1">
                            <a:latin typeface="Cambria Math" panose="02040503050406030204" pitchFamily="18" charset="0"/>
                          </a:rPr>
                        </m:ctrlPr>
                      </m:sSupPr>
                      <m:e>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r>
                              <a:rPr lang="en-US" sz="2600" i="1">
                                <a:latin typeface="Cambria Math"/>
                              </a:rPr>
                              <m:t>𝜏</m:t>
                            </m:r>
                          </m:e>
                        </m:d>
                      </m:e>
                      <m:sup>
                        <m:r>
                          <a:rPr lang="en-US" sz="2600" i="1">
                            <a:latin typeface="Cambria Math"/>
                          </a:rPr>
                          <m:t>𝑁</m:t>
                        </m:r>
                      </m:sup>
                    </m:sSup>
                  </m:oMath>
                </a14:m>
                <a:r>
                  <a:rPr lang="en-US" sz="2600" dirty="0">
                    <a:latin typeface="Times New Roman" panose="02020603050405020304" pitchFamily="18" charset="0"/>
                    <a:cs typeface="Times New Roman" panose="02020603050405020304" pitchFamily="18" charset="0"/>
                  </a:rPr>
                  <a:t>                                                                                                                       (10.12)</a:t>
                </a:r>
              </a:p>
              <a:p>
                <a:pPr marL="82296" indent="0">
                  <a:lnSpc>
                    <a:spcPct val="110000"/>
                  </a:lnSpc>
                  <a:buNone/>
                </a:pPr>
                <a:r>
                  <a:rPr lang="en-US" sz="2600" dirty="0">
                    <a:latin typeface="Times New Roman" panose="02020603050405020304" pitchFamily="18" charset="0"/>
                    <a:cs typeface="Times New Roman" panose="02020603050405020304" pitchFamily="18" charset="0"/>
                  </a:rPr>
                  <a:t>By re-arranging equation (10.12), and solve for space time, you get:</a:t>
                </a:r>
              </a:p>
              <a:p>
                <a:pPr marL="82296" indent="0">
                  <a:lnSpc>
                    <a:spcPct val="160000"/>
                  </a:lnSpc>
                  <a:buNone/>
                </a:pPr>
                <a14:m>
                  <m:oMath xmlns:m="http://schemas.openxmlformats.org/officeDocument/2006/math">
                    <m:r>
                      <a:rPr lang="en-US" sz="2600" i="1">
                        <a:latin typeface="Cambria Math"/>
                      </a:rPr>
                      <m:t>𝜏</m:t>
                    </m:r>
                    <m:r>
                      <a:rPr lang="en-US" sz="2600" i="1">
                        <a:latin typeface="Cambria Math"/>
                      </a:rPr>
                      <m:t>=</m:t>
                    </m:r>
                    <m:f>
                      <m:fPr>
                        <m:ctrlPr>
                          <a:rPr lang="en-US" sz="2600" i="1">
                            <a:latin typeface="Cambria Math" panose="02040503050406030204" pitchFamily="18" charset="0"/>
                          </a:rPr>
                        </m:ctrlPr>
                      </m:fPr>
                      <m:num>
                        <m:r>
                          <a:rPr lang="en-US" sz="2600" i="1">
                            <a:latin typeface="Cambria Math"/>
                          </a:rPr>
                          <m:t>1</m:t>
                        </m:r>
                      </m:num>
                      <m:den>
                        <m:r>
                          <a:rPr lang="en-US" sz="2600" i="1">
                            <a:latin typeface="Cambria Math"/>
                          </a:rPr>
                          <m:t>𝑘</m:t>
                        </m:r>
                      </m:den>
                    </m:f>
                    <m:d>
                      <m:dPr>
                        <m:ctrlPr>
                          <a:rPr lang="en-US" sz="2600" i="1">
                            <a:latin typeface="Cambria Math" panose="02040503050406030204" pitchFamily="18" charset="0"/>
                          </a:rPr>
                        </m:ctrlPr>
                      </m:dPr>
                      <m:e>
                        <m:sSup>
                          <m:sSupPr>
                            <m:ctrlPr>
                              <a:rPr lang="en-US" sz="2600" i="1">
                                <a:latin typeface="Cambria Math" panose="02040503050406030204" pitchFamily="18" charset="0"/>
                              </a:rPr>
                            </m:ctrlPr>
                          </m:sSupPr>
                          <m:e>
                            <m:d>
                              <m:dPr>
                                <m:begChr m:val="{"/>
                                <m:endChr m:val="}"/>
                                <m:ctrlPr>
                                  <a:rPr lang="en-US" sz="2600" i="1">
                                    <a:latin typeface="Cambria Math" panose="02040503050406030204" pitchFamily="18" charset="0"/>
                                  </a:rPr>
                                </m:ctrlPr>
                              </m:dPr>
                              <m:e>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0</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panose="02040503050406030204" pitchFamily="18" charset="0"/>
                                          </a:rPr>
                                          <m:t>𝑁</m:t>
                                        </m:r>
                                      </m:sub>
                                    </m:sSub>
                                  </m:den>
                                </m:f>
                              </m:e>
                            </m:d>
                          </m:e>
                          <m:sup>
                            <m:r>
                              <a:rPr lang="en-US" sz="2600" i="1">
                                <a:latin typeface="Cambria Math"/>
                              </a:rPr>
                              <m:t>1/</m:t>
                            </m:r>
                            <m:r>
                              <a:rPr lang="en-US" sz="2600" i="1">
                                <a:latin typeface="Cambria Math"/>
                              </a:rPr>
                              <m:t>𝑁</m:t>
                            </m:r>
                          </m:sup>
                        </m:sSup>
                        <m:r>
                          <a:rPr lang="en-US" sz="2600" i="1">
                            <a:latin typeface="Cambria Math"/>
                          </a:rPr>
                          <m:t>−1</m:t>
                        </m:r>
                      </m:e>
                    </m:d>
                  </m:oMath>
                </a14:m>
                <a:r>
                  <a:rPr lang="en-US" sz="2600" dirty="0">
                    <a:latin typeface="Times New Roman" panose="02020603050405020304" pitchFamily="18" charset="0"/>
                    <a:cs typeface="Times New Roman" panose="02020603050405020304" pitchFamily="18" charset="0"/>
                  </a:rPr>
                  <a:t>                                                                                                                (10.13)</a:t>
                </a:r>
              </a:p>
              <a:p>
                <a:pPr marL="82296" indent="0">
                  <a:lnSpc>
                    <a:spcPct val="160000"/>
                  </a:lnSpc>
                  <a:buNone/>
                </a:pPr>
                <a:endParaRPr lang="en-US" sz="2000" dirty="0">
                  <a:latin typeface="Times New Roman" panose="02020603050405020304" pitchFamily="18" charset="0"/>
                  <a:cs typeface="Times New Roman" panose="02020603050405020304" pitchFamily="18" charset="0"/>
                </a:endParaRPr>
              </a:p>
              <a:p>
                <a:pPr marL="82296"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FF3FCDA-17B5-92B9-EBC4-728F02C14CB8}"/>
                  </a:ext>
                </a:extLst>
              </p:cNvPr>
              <p:cNvSpPr>
                <a:spLocks noGrp="1" noRot="1" noChangeAspect="1" noMove="1" noResize="1" noEditPoints="1" noAdjustHandles="1" noChangeArrowheads="1" noChangeShapeType="1" noTextEdit="1"/>
              </p:cNvSpPr>
              <p:nvPr>
                <p:ph idx="1"/>
              </p:nvPr>
            </p:nvSpPr>
            <p:spPr>
              <a:xfrm>
                <a:off x="208723" y="550112"/>
                <a:ext cx="11787808" cy="5626853"/>
              </a:xfrm>
              <a:blipFill>
                <a:blip r:embed="rId2"/>
                <a:stretch>
                  <a:fillRect l="-672" t="-75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0E720B5-2D4F-7553-A89E-F8E6C11C5E3E}"/>
              </a:ext>
            </a:extLst>
          </p:cNvPr>
          <p:cNvCxnSpPr>
            <a:cxnSpLocks/>
          </p:cNvCxnSpPr>
          <p:nvPr/>
        </p:nvCxnSpPr>
        <p:spPr>
          <a:xfrm>
            <a:off x="-96079"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519FCD8-C624-637B-0B19-910479ADD21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4C0176C-492C-F32C-5A02-5B295EC271F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974985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1FAD9-9C93-1C86-B6EA-EB18F6D0DD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7D0A67-24AB-3753-2A24-1823F9E65778}"/>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8B3B8C2-ED52-761D-DACD-EB3030339C27}"/>
                  </a:ext>
                </a:extLst>
              </p:cNvPr>
              <p:cNvSpPr>
                <a:spLocks noGrp="1"/>
              </p:cNvSpPr>
              <p:nvPr>
                <p:ph idx="1"/>
              </p:nvPr>
            </p:nvSpPr>
            <p:spPr>
              <a:xfrm>
                <a:off x="208723" y="736393"/>
                <a:ext cx="11787808" cy="5440572"/>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The total space time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𝜏</m:t>
                        </m:r>
                      </m:e>
                      <m:sub>
                        <m:r>
                          <a:rPr lang="en-US" sz="2400" i="1">
                            <a:latin typeface="Cambria Math"/>
                          </a:rPr>
                          <m:t>𝑇</m:t>
                        </m:r>
                      </m:sub>
                    </m:sSub>
                  </m:oMath>
                </a14:m>
                <a:r>
                  <a:rPr lang="en-US" sz="2400" dirty="0">
                    <a:latin typeface="Times New Roman" panose="02020603050405020304" pitchFamily="18" charset="0"/>
                    <a:cs typeface="Times New Roman" panose="02020603050405020304" pitchFamily="18" charset="0"/>
                  </a:rPr>
                  <a:t>) for N  identical  CSTRs  in series can be written as:  </a:t>
                </a:r>
              </a:p>
              <a:p>
                <a:pPr marL="82296"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𝜏</m:t>
                        </m:r>
                      </m:e>
                      <m:sub>
                        <m:r>
                          <a:rPr lang="en-US" sz="2400" i="1">
                            <a:latin typeface="Cambria Math"/>
                          </a:rPr>
                          <m:t>𝑇</m:t>
                        </m:r>
                      </m:sub>
                    </m:sSub>
                    <m:r>
                      <a:rPr lang="en-US" sz="2400" i="1">
                        <a:latin typeface="Cambria Math"/>
                      </a:rPr>
                      <m:t>=</m:t>
                    </m:r>
                    <m:r>
                      <a:rPr lang="en-US" sz="2400" i="1">
                        <a:latin typeface="Cambria Math"/>
                      </a:rPr>
                      <m:t>𝑁</m:t>
                    </m:r>
                    <m:r>
                      <a:rPr lang="en-US" sz="2400" i="1">
                        <a:latin typeface="Cambria Math"/>
                      </a:rPr>
                      <m:t>𝜏</m:t>
                    </m:r>
                  </m:oMath>
                </a14:m>
                <a:r>
                  <a:rPr lang="en-US" sz="2400" dirty="0">
                    <a:latin typeface="Times New Roman" panose="02020603050405020304" pitchFamily="18" charset="0"/>
                    <a:cs typeface="Times New Roman" panose="02020603050405020304" pitchFamily="18" charset="0"/>
                  </a:rPr>
                  <a:t>   = </a:t>
                </a:r>
                <a14:m>
                  <m:oMath xmlns:m="http://schemas.openxmlformats.org/officeDocument/2006/math">
                    <m:f>
                      <m:fPr>
                        <m:ctrlPr>
                          <a:rPr lang="en-US" sz="2400" i="1">
                            <a:latin typeface="Cambria Math" panose="02040503050406030204" pitchFamily="18" charset="0"/>
                          </a:rPr>
                        </m:ctrlPr>
                      </m:fPr>
                      <m:num>
                        <m:r>
                          <a:rPr lang="en-US" sz="2400" i="1">
                            <a:latin typeface="Cambria Math" panose="02040503050406030204" pitchFamily="18" charset="0"/>
                          </a:rPr>
                          <m:t>𝑁</m:t>
                        </m:r>
                      </m:num>
                      <m:den>
                        <m:r>
                          <a:rPr lang="en-US" sz="2400" i="1">
                            <a:latin typeface="Cambria Math"/>
                          </a:rPr>
                          <m:t>𝑘</m:t>
                        </m:r>
                      </m:den>
                    </m:f>
                    <m:d>
                      <m:dPr>
                        <m:ctrlPr>
                          <a:rPr lang="en-US" sz="2400" i="1">
                            <a:latin typeface="Cambria Math" panose="02040503050406030204" pitchFamily="18" charset="0"/>
                          </a:rPr>
                        </m:ctrlPr>
                      </m:dPr>
                      <m:e>
                        <m:sSup>
                          <m:sSupPr>
                            <m:ctrlPr>
                              <a:rPr lang="en-US" sz="2400" i="1">
                                <a:latin typeface="Cambria Math" panose="02040503050406030204" pitchFamily="18" charset="0"/>
                              </a:rPr>
                            </m:ctrlPr>
                          </m:sSupPr>
                          <m:e>
                            <m:d>
                              <m:dPr>
                                <m:begChr m:val="{"/>
                                <m:endChr m:val="}"/>
                                <m:ctrlPr>
                                  <a:rPr lang="en-US" sz="2400" i="1">
                                    <a:latin typeface="Cambria Math" panose="02040503050406030204" pitchFamily="18" charset="0"/>
                                  </a:rPr>
                                </m:ctrlPr>
                              </m:dPr>
                              <m:e>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i="1">
                                            <a:latin typeface="Cambria Math"/>
                                          </a:rPr>
                                          <m:t>0</m:t>
                                        </m:r>
                                      </m:sub>
                                    </m:sSub>
                                  </m:num>
                                  <m:den>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i="1">
                                            <a:latin typeface="Cambria Math" panose="02040503050406030204" pitchFamily="18" charset="0"/>
                                          </a:rPr>
                                          <m:t>𝑁</m:t>
                                        </m:r>
                                      </m:sub>
                                    </m:sSub>
                                  </m:den>
                                </m:f>
                              </m:e>
                            </m:d>
                          </m:e>
                          <m:sup>
                            <m:r>
                              <a:rPr lang="en-US" sz="2400" i="1">
                                <a:latin typeface="Cambria Math"/>
                              </a:rPr>
                              <m:t>1/</m:t>
                            </m:r>
                            <m:r>
                              <a:rPr lang="en-US" sz="2400" i="1">
                                <a:latin typeface="Cambria Math"/>
                              </a:rPr>
                              <m:t>𝑁</m:t>
                            </m:r>
                          </m:sup>
                        </m:sSup>
                        <m:r>
                          <a:rPr lang="en-US" sz="2400" i="1">
                            <a:latin typeface="Cambria Math"/>
                          </a:rPr>
                          <m:t>−1</m:t>
                        </m:r>
                      </m:e>
                    </m:d>
                  </m:oMath>
                </a14:m>
                <a:r>
                  <a:rPr lang="en-US" sz="2400" dirty="0">
                    <a:latin typeface="Times New Roman" panose="02020603050405020304" pitchFamily="18" charset="0"/>
                    <a:cs typeface="Times New Roman" panose="02020603050405020304" pitchFamily="18" charset="0"/>
                  </a:rPr>
                  <a:t>                                                                                   (10.14)</a:t>
                </a:r>
              </a:p>
              <a:p>
                <a:pPr marL="0" indent="0">
                  <a:buNone/>
                </a:pPr>
                <a:r>
                  <a:rPr lang="en-US" sz="2400" dirty="0">
                    <a:latin typeface="Times New Roman" panose="02020603050405020304" pitchFamily="18" charset="0"/>
                    <a:cs typeface="Times New Roman" panose="02020603050405020304" pitchFamily="18" charset="0"/>
                  </a:rPr>
                  <a:t>Taking the limit </a:t>
                </a:r>
                <a14:m>
                  <m:oMath xmlns:m="http://schemas.openxmlformats.org/officeDocument/2006/math">
                    <m:r>
                      <m:rPr>
                        <m:sty m:val="p"/>
                      </m:rPr>
                      <a:rPr lang="en-US" sz="2400">
                        <a:latin typeface="Cambria Math"/>
                      </a:rPr>
                      <m:t>as</m:t>
                    </m:r>
                    <m:r>
                      <a:rPr lang="en-US" sz="2400">
                        <a:latin typeface="Cambria Math"/>
                      </a:rPr>
                      <m:t> </m:t>
                    </m:r>
                    <m:r>
                      <a:rPr lang="en-US" sz="2400" i="1">
                        <a:latin typeface="Cambria Math"/>
                      </a:rPr>
                      <m:t>𝑁</m:t>
                    </m:r>
                    <m:r>
                      <a:rPr lang="en-US" sz="2400" i="1">
                        <a:latin typeface="Cambria Math"/>
                        <a:ea typeface="Cambria Math"/>
                      </a:rPr>
                      <m:t>→∞</m:t>
                    </m:r>
                  </m:oMath>
                </a14:m>
                <a:r>
                  <a:rPr lang="en-US" sz="2400" dirty="0">
                    <a:latin typeface="Times New Roman" panose="02020603050405020304" pitchFamily="18" charset="0"/>
                    <a:cs typeface="Times New Roman" panose="02020603050405020304" pitchFamily="18" charset="0"/>
                  </a:rPr>
                  <a:t>, equation (10.14) reduces to the plug flow reactor equation:</a:t>
                </a:r>
              </a:p>
              <a:p>
                <a:pPr marL="0" indent="0">
                  <a:buNone/>
                </a:pPr>
                <a:r>
                  <a:rPr lang="en-US" sz="2400" dirty="0">
                    <a:latin typeface="Times New Roman" panose="02020603050405020304" pitchFamily="18" charset="0"/>
                    <a:ea typeface="Tahoma" pitchFamily="34" charset="0"/>
                    <a:cs typeface="Times New Roman" panose="02020603050405020304" pitchFamily="18" charset="0"/>
                  </a:rPr>
                  <a:t>  </a:t>
                </a:r>
                <a14:m>
                  <m:oMath xmlns:m="http://schemas.openxmlformats.org/officeDocument/2006/math">
                    <m:sSub>
                      <m:sSubPr>
                        <m:ctrlPr>
                          <a:rPr lang="en-US" sz="2400" b="1" i="1">
                            <a:latin typeface="Cambria Math" panose="02040503050406030204" pitchFamily="18" charset="0"/>
                            <a:ea typeface="Tahoma" pitchFamily="34" charset="0"/>
                            <a:cs typeface="Tahoma" pitchFamily="34" charset="0"/>
                          </a:rPr>
                        </m:ctrlPr>
                      </m:sSubPr>
                      <m:e>
                        <m:r>
                          <a:rPr lang="en-US" sz="2400" b="1" i="1">
                            <a:latin typeface="Cambria Math"/>
                            <a:ea typeface="Cambria Math"/>
                            <a:cs typeface="Tahoma" pitchFamily="34" charset="0"/>
                          </a:rPr>
                          <m:t>𝝉</m:t>
                        </m:r>
                      </m:e>
                      <m:sub>
                        <m:r>
                          <a:rPr lang="en-US" sz="2400" b="1" i="1">
                            <a:latin typeface="Cambria Math"/>
                            <a:ea typeface="Tahoma" pitchFamily="34" charset="0"/>
                            <a:cs typeface="Tahoma" pitchFamily="34" charset="0"/>
                          </a:rPr>
                          <m:t>𝒑</m:t>
                        </m:r>
                      </m:sub>
                    </m:sSub>
                    <m:r>
                      <a:rPr lang="en-US" sz="2400" b="1">
                        <a:latin typeface="Cambria Math"/>
                        <a:ea typeface="Tahoma" pitchFamily="34" charset="0"/>
                        <a:cs typeface="Tahoma" pitchFamily="34" charset="0"/>
                      </a:rPr>
                      <m:t>=</m:t>
                    </m:r>
                    <m:f>
                      <m:fPr>
                        <m:ctrlPr>
                          <a:rPr lang="en-US" sz="2400" b="1" i="1">
                            <a:latin typeface="Cambria Math" panose="02040503050406030204" pitchFamily="18" charset="0"/>
                            <a:ea typeface="Tahoma" pitchFamily="34" charset="0"/>
                            <a:cs typeface="Tahoma" pitchFamily="34" charset="0"/>
                          </a:rPr>
                        </m:ctrlPr>
                      </m:fPr>
                      <m:num>
                        <m:r>
                          <a:rPr lang="en-US" sz="2400" b="1" i="1">
                            <a:latin typeface="Cambria Math"/>
                            <a:ea typeface="Tahoma" pitchFamily="34" charset="0"/>
                            <a:cs typeface="Tahoma" pitchFamily="34" charset="0"/>
                          </a:rPr>
                          <m:t>𝟏</m:t>
                        </m:r>
                      </m:num>
                      <m:den>
                        <m:r>
                          <a:rPr lang="en-US" sz="2400" b="1" i="1">
                            <a:latin typeface="Cambria Math"/>
                            <a:ea typeface="Tahoma" pitchFamily="34" charset="0"/>
                            <a:cs typeface="Tahoma" pitchFamily="34" charset="0"/>
                          </a:rPr>
                          <m:t>𝒌</m:t>
                        </m:r>
                      </m:den>
                    </m:f>
                    <m:r>
                      <a:rPr lang="en-US" sz="2400" b="1" i="1">
                        <a:latin typeface="Cambria Math"/>
                        <a:ea typeface="Tahoma" pitchFamily="34" charset="0"/>
                        <a:cs typeface="Tahoma" pitchFamily="34" charset="0"/>
                      </a:rPr>
                      <m:t>𝒍𝒏</m:t>
                    </m:r>
                    <m:f>
                      <m:fPr>
                        <m:ctrlPr>
                          <a:rPr lang="en-US" sz="2400" b="1" i="1">
                            <a:latin typeface="Cambria Math" panose="02040503050406030204" pitchFamily="18" charset="0"/>
                            <a:ea typeface="Tahoma" pitchFamily="34" charset="0"/>
                            <a:cs typeface="Tahoma" pitchFamily="34" charset="0"/>
                          </a:rPr>
                        </m:ctrlPr>
                      </m:fPr>
                      <m:num>
                        <m:sSub>
                          <m:sSubPr>
                            <m:ctrlPr>
                              <a:rPr lang="en-US" sz="2400" b="1" i="1">
                                <a:latin typeface="Cambria Math" panose="02040503050406030204" pitchFamily="18" charset="0"/>
                                <a:ea typeface="Tahoma" pitchFamily="34" charset="0"/>
                                <a:cs typeface="Tahoma" pitchFamily="34" charset="0"/>
                              </a:rPr>
                            </m:ctrlPr>
                          </m:sSubPr>
                          <m:e>
                            <m:r>
                              <a:rPr lang="en-US" sz="2400" b="1" i="1">
                                <a:latin typeface="Cambria Math"/>
                                <a:ea typeface="Tahoma" pitchFamily="34" charset="0"/>
                                <a:cs typeface="Tahoma" pitchFamily="34" charset="0"/>
                              </a:rPr>
                              <m:t>𝑪</m:t>
                            </m:r>
                          </m:e>
                          <m:sub>
                            <m:r>
                              <a:rPr lang="en-US" sz="2400" b="1" i="1">
                                <a:latin typeface="Cambria Math"/>
                                <a:ea typeface="Tahoma" pitchFamily="34" charset="0"/>
                                <a:cs typeface="Tahoma" pitchFamily="34" charset="0"/>
                              </a:rPr>
                              <m:t>𝑨</m:t>
                            </m:r>
                            <m:r>
                              <a:rPr lang="en-US" sz="2400" b="1" i="1">
                                <a:latin typeface="Cambria Math"/>
                                <a:ea typeface="Tahoma" pitchFamily="34" charset="0"/>
                                <a:cs typeface="Tahoma" pitchFamily="34" charset="0"/>
                              </a:rPr>
                              <m:t>𝟎</m:t>
                            </m:r>
                          </m:sub>
                        </m:sSub>
                      </m:num>
                      <m:den>
                        <m:sSub>
                          <m:sSubPr>
                            <m:ctrlPr>
                              <a:rPr lang="en-US" sz="2400" b="1" i="1">
                                <a:latin typeface="Cambria Math" panose="02040503050406030204" pitchFamily="18" charset="0"/>
                                <a:ea typeface="Tahoma" pitchFamily="34" charset="0"/>
                                <a:cs typeface="Tahoma" pitchFamily="34" charset="0"/>
                              </a:rPr>
                            </m:ctrlPr>
                          </m:sSubPr>
                          <m:e>
                            <m:r>
                              <a:rPr lang="en-US" sz="2400" b="1" i="1">
                                <a:latin typeface="Cambria Math"/>
                                <a:ea typeface="Tahoma" pitchFamily="34" charset="0"/>
                                <a:cs typeface="Tahoma" pitchFamily="34" charset="0"/>
                              </a:rPr>
                              <m:t>𝑪</m:t>
                            </m:r>
                          </m:e>
                          <m:sub>
                            <m:r>
                              <a:rPr lang="en-US" sz="2400" b="1" i="1">
                                <a:latin typeface="Cambria Math"/>
                                <a:ea typeface="Tahoma" pitchFamily="34" charset="0"/>
                                <a:cs typeface="Tahoma" pitchFamily="34" charset="0"/>
                              </a:rPr>
                              <m:t>𝑨𝑵</m:t>
                            </m:r>
                          </m:sub>
                        </m:sSub>
                      </m:den>
                    </m:f>
                  </m:oMath>
                </a14:m>
                <a:r>
                  <a:rPr lang="en-US" sz="2400" b="1" dirty="0">
                    <a:latin typeface="Times New Roman" panose="02020603050405020304" pitchFamily="18" charset="0"/>
                    <a:ea typeface="Tahoma" pitchFamily="34"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(10.15)</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The larger the number of CSTRs in series, the behavior of the system approaches to plug flow reactor.</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For N → ∞, the performance of N identical CSTRs in series with total volume, V, is equal with a single plug flow reactor with volume, V.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8B3B8C2-ED52-761D-DACD-EB3030339C27}"/>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776" t="-1570"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9D21D96-0D0A-8FF4-00F6-91E71A0D3C51}"/>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9D8D213-DF90-06E4-5675-2DC19068E86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D443A7E-C342-5BB1-F8F0-31EC06FD8D1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038607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53B64-5D85-6AAA-7BE1-B6D80744D9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20579D-B671-AA7A-4FA7-85FA3CF75D55}"/>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9214651-35E2-7C65-5B9E-8F821B0E8477}"/>
              </a:ext>
            </a:extLst>
          </p:cNvPr>
          <p:cNvSpPr>
            <a:spLocks noGrp="1"/>
          </p:cNvSpPr>
          <p:nvPr>
            <p:ph idx="1"/>
          </p:nvPr>
        </p:nvSpPr>
        <p:spPr>
          <a:xfrm>
            <a:off x="208723" y="654259"/>
            <a:ext cx="11787808" cy="5522706"/>
          </a:xfrm>
        </p:spPr>
        <p:txBody>
          <a:bodyPr>
            <a:normAutofit/>
          </a:bodyPr>
          <a:lstStyle/>
          <a:p>
            <a:pPr marL="0"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The performance of N identical CSTRs in series with total volume of  V approaches to a single plug flow reactor with volume of  V  is depicted in </a:t>
            </a:r>
            <a:r>
              <a:rPr lang="en-US" sz="2400" b="1" dirty="0">
                <a:latin typeface="Times New Roman" panose="02020603050405020304" pitchFamily="18" charset="0"/>
                <a:ea typeface="Tahoma" pitchFamily="34" charset="0"/>
                <a:cs typeface="Times New Roman" panose="02020603050405020304" pitchFamily="18" charset="0"/>
              </a:rPr>
              <a:t>Figure 10.2 </a:t>
            </a:r>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a:t>
            </a:r>
            <a:r>
              <a:rPr lang="en-US" sz="2400" b="1" dirty="0" err="1">
                <a:solidFill>
                  <a:srgbClr val="0070C0"/>
                </a:solidFill>
                <a:latin typeface="Times New Roman" panose="02020603050405020304" pitchFamily="18" charset="0"/>
                <a:ea typeface="Tahoma" pitchFamily="34" charset="0"/>
                <a:cs typeface="Times New Roman" panose="02020603050405020304" pitchFamily="18" charset="0"/>
              </a:rPr>
              <a:t>Levenspiel</a:t>
            </a:r>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 2011, pg. 126)</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a:t>
            </a:r>
            <a:endParaRPr lang="en-US" sz="2400" dirty="0">
              <a:solidFill>
                <a:srgbClr val="0070C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821748A-47CD-2356-32BF-A282F29D227A}"/>
              </a:ext>
            </a:extLst>
          </p:cNvPr>
          <p:cNvCxnSpPr>
            <a:cxnSpLocks/>
          </p:cNvCxnSpPr>
          <p:nvPr/>
        </p:nvCxnSpPr>
        <p:spPr>
          <a:xfrm>
            <a:off x="-192157" y="65425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AA30E1F-77A8-7B7C-CA82-8F1EA0B2A7D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258C616-A9BF-B784-71E3-09CDB9FD40C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2">
            <a:extLst>
              <a:ext uri="{FF2B5EF4-FFF2-40B4-BE49-F238E27FC236}">
                <a16:creationId xmlns:a16="http://schemas.microsoft.com/office/drawing/2014/main" id="{965161FF-46CB-70FF-132F-E5AD041FAC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21" y="1967948"/>
            <a:ext cx="6063081" cy="3625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a:extLst>
              <a:ext uri="{FF2B5EF4-FFF2-40B4-BE49-F238E27FC236}">
                <a16:creationId xmlns:a16="http://schemas.microsoft.com/office/drawing/2014/main" id="{F07A9C3F-3D43-2D08-FE7B-E6D911C274B2}"/>
              </a:ext>
            </a:extLst>
          </p:cNvPr>
          <p:cNvSpPr txBox="1"/>
          <p:nvPr/>
        </p:nvSpPr>
        <p:spPr>
          <a:xfrm>
            <a:off x="208723" y="5516217"/>
            <a:ext cx="9949068"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10.2 </a:t>
            </a:r>
            <a:r>
              <a:rPr lang="en-US" sz="2000" dirty="0">
                <a:latin typeface="Times New Roman" panose="02020603050405020304" pitchFamily="18" charset="0"/>
                <a:cs typeface="Times New Roman" panose="02020603050405020304" pitchFamily="18" charset="0"/>
              </a:rPr>
              <a:t>Concentration profile of N identical CSTRs in series compared with single PFR</a:t>
            </a:r>
          </a:p>
        </p:txBody>
      </p:sp>
    </p:spTree>
    <p:extLst>
      <p:ext uri="{BB962C8B-B14F-4D97-AF65-F5344CB8AC3E}">
        <p14:creationId xmlns:p14="http://schemas.microsoft.com/office/powerpoint/2010/main" val="40246270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527B2-8A1B-A3EB-EB27-7DB82B25B7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6BB3FB-FBD6-DD11-A0BB-402577A0B63E}"/>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FE70AF4-A2BC-38CA-7D35-14D8A2B31826}"/>
              </a:ext>
            </a:extLst>
          </p:cNvPr>
          <p:cNvSpPr>
            <a:spLocks noGrp="1"/>
          </p:cNvSpPr>
          <p:nvPr>
            <p:ph idx="1"/>
          </p:nvPr>
        </p:nvSpPr>
        <p:spPr>
          <a:xfrm>
            <a:off x="208723" y="654259"/>
            <a:ext cx="11787808" cy="5522706"/>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In plug flow, the concentration of reactant decreases progressively through the system; in CSTR, the concentration drops immediately to a low value.</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Because of this fact, a plug flow reactor is more efficient than a CSTR for reactions whose rates increase with reactant concentration, such as </a:t>
            </a:r>
            <a:r>
              <a:rPr lang="en-US" sz="2000" b="1" dirty="0">
                <a:latin typeface="Times New Roman" panose="02020603050405020304" pitchFamily="18" charset="0"/>
                <a:cs typeface="Times New Roman" panose="02020603050405020304" pitchFamily="18" charset="0"/>
              </a:rPr>
              <a:t>n</a:t>
            </a:r>
            <a:r>
              <a:rPr lang="en-US" sz="2000" b="1" baseline="30000" dirty="0">
                <a:latin typeface="Times New Roman" panose="02020603050405020304" pitchFamily="18" charset="0"/>
                <a:cs typeface="Times New Roman" panose="02020603050405020304" pitchFamily="18" charset="0"/>
              </a:rPr>
              <a:t>th </a:t>
            </a:r>
            <a:r>
              <a:rPr lang="en-US" sz="2000" dirty="0">
                <a:latin typeface="Times New Roman" panose="02020603050405020304" pitchFamily="18" charset="0"/>
                <a:cs typeface="Times New Roman" panose="02020603050405020304" pitchFamily="18" charset="0"/>
              </a:rPr>
              <a:t>order irreversible reactions, </a:t>
            </a:r>
            <a:r>
              <a:rPr lang="en-US" sz="2000" b="1" dirty="0">
                <a:latin typeface="Times New Roman" panose="02020603050405020304" pitchFamily="18" charset="0"/>
                <a:cs typeface="Times New Roman" panose="02020603050405020304" pitchFamily="18" charset="0"/>
              </a:rPr>
              <a:t>n &gt; </a:t>
            </a:r>
            <a:r>
              <a:rPr lang="en-US" sz="2000" dirty="0">
                <a:latin typeface="Times New Roman" panose="02020603050405020304" pitchFamily="18" charset="0"/>
                <a:cs typeface="Times New Roman" panose="02020603050405020304" pitchFamily="18" charset="0"/>
              </a:rPr>
              <a:t>0.</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N identical CSTRs connected in series, the  concentration is uniform in each reactor at any position, but there is  a change in concentration as fluid moves from reactor to reactor.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This stepwise drop in concentration, which is illustrated in </a:t>
            </a:r>
            <a:r>
              <a:rPr lang="en-US" sz="2000" b="1" dirty="0">
                <a:latin typeface="Times New Roman" panose="02020603050405020304" pitchFamily="18" charset="0"/>
                <a:cs typeface="Times New Roman" panose="02020603050405020304" pitchFamily="18" charset="0"/>
              </a:rPr>
              <a:t>Figure 10.2</a:t>
            </a:r>
            <a:r>
              <a:rPr lang="en-US" sz="2000" dirty="0">
                <a:latin typeface="Times New Roman" panose="02020603050405020304" pitchFamily="18" charset="0"/>
                <a:cs typeface="Times New Roman" panose="02020603050405020304" pitchFamily="18" charset="0"/>
              </a:rPr>
              <a:t>, suggests that the larger the number of CSTRs in series, the closer should the behavior of the system approach plug flow.</a:t>
            </a:r>
          </a:p>
        </p:txBody>
      </p:sp>
      <p:cxnSp>
        <p:nvCxnSpPr>
          <p:cNvPr id="4" name="Straight Connector 3">
            <a:extLst>
              <a:ext uri="{FF2B5EF4-FFF2-40B4-BE49-F238E27FC236}">
                <a16:creationId xmlns:a16="http://schemas.microsoft.com/office/drawing/2014/main" id="{A16D3CE9-E9A8-AE86-0445-E634912101CF}"/>
              </a:ext>
            </a:extLst>
          </p:cNvPr>
          <p:cNvCxnSpPr>
            <a:cxnSpLocks/>
          </p:cNvCxnSpPr>
          <p:nvPr/>
        </p:nvCxnSpPr>
        <p:spPr>
          <a:xfrm>
            <a:off x="-192157" y="65425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E0C0189-2DB4-9075-B0FE-2E5BEB3EC68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3D7C264-71F6-3B59-716A-9A3AFF3CC24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88400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D48A0-0ED2-C836-9898-80F53AC86E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460CE5-E522-A911-FA9C-60CF3065929A}"/>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5A136AD-9CE7-DEE1-5B96-05CB66E39278}"/>
                  </a:ext>
                </a:extLst>
              </p:cNvPr>
              <p:cNvSpPr>
                <a:spLocks noGrp="1"/>
              </p:cNvSpPr>
              <p:nvPr>
                <p:ph idx="1"/>
              </p:nvPr>
            </p:nvSpPr>
            <p:spPr>
              <a:xfrm>
                <a:off x="208723" y="654259"/>
                <a:ext cx="11787808" cy="5522706"/>
              </a:xfrm>
            </p:spPr>
            <p:txBody>
              <a:bodyPr>
                <a:normAutofit/>
              </a:bodyPr>
              <a:lstStyle/>
              <a:p>
                <a:pPr marL="82296" lvl="0" indent="0" algn="just">
                  <a:lnSpc>
                    <a:spcPct val="110000"/>
                  </a:lnSpc>
                  <a:buNone/>
                </a:pPr>
                <a:r>
                  <a:rPr lang="en-US" sz="2400" b="1" dirty="0">
                    <a:latin typeface="Times New Roman" panose="02020603050405020304" pitchFamily="18" charset="0"/>
                    <a:cs typeface="Times New Roman" panose="02020603050405020304" pitchFamily="18" charset="0"/>
                  </a:rPr>
                  <a:t>Case 2: Different size CSTRs in series</a:t>
                </a:r>
              </a:p>
              <a:p>
                <a:pPr marL="0" indent="0" algn="just">
                  <a:lnSpc>
                    <a:spcPct val="110000"/>
                  </a:lnSpc>
                  <a:buNone/>
                </a:pPr>
                <a:r>
                  <a:rPr lang="en-US" sz="2400" dirty="0">
                    <a:latin typeface="Times New Roman" panose="02020603050405020304" pitchFamily="18" charset="0"/>
                    <a:ea typeface="Tahoma" pitchFamily="34" charset="0"/>
                    <a:cs typeface="Times New Roman" panose="02020603050405020304" pitchFamily="18" charset="0"/>
                  </a:rPr>
                  <a:t>Due to the nature of the reactants, mixing behavior, heat effect, conversion requirement and  size reduction, there is a need to set up a reactor of different size. </a:t>
                </a:r>
              </a:p>
              <a:p>
                <a:pPr marL="0" indent="0" algn="just">
                  <a:lnSpc>
                    <a:spcPct val="110000"/>
                  </a:lnSpc>
                  <a:buNone/>
                </a:pPr>
                <a:r>
                  <a:rPr lang="en-US" sz="2400" dirty="0">
                    <a:latin typeface="Times New Roman" panose="02020603050405020304" pitchFamily="18" charset="0"/>
                    <a:ea typeface="Tahoma" pitchFamily="34" charset="0"/>
                    <a:cs typeface="Times New Roman" panose="02020603050405020304" pitchFamily="18" charset="0"/>
                  </a:rPr>
                  <a:t>For arbitrary kinetics in CSTRs of different size, two types of questions may be asked: how to find the outlet conversion from a given reactor system, and the inverse question, how to find the best setup to achieve a given conversion.</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Suppose N different sizes of CSTRs  in series arrangement  have volumes of V</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and V</a:t>
                </a:r>
                <a:r>
                  <a:rPr lang="en-US" sz="2400" baseline="-25000"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respectively, and that the volumetric flow rate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𝜐</m:t>
                        </m:r>
                      </m:e>
                      <m:sub>
                        <m:r>
                          <a:rPr lang="en-US" sz="2400" i="1">
                            <a:latin typeface="Cambria Math"/>
                          </a:rPr>
                          <m:t>0</m:t>
                        </m:r>
                      </m:sub>
                    </m:sSub>
                  </m:oMath>
                </a14:m>
                <a:r>
                  <a:rPr lang="en-US" sz="2400" dirty="0">
                    <a:latin typeface="Times New Roman" panose="02020603050405020304" pitchFamily="18" charset="0"/>
                    <a:cs typeface="Times New Roman" panose="02020603050405020304" pitchFamily="18" charset="0"/>
                  </a:rPr>
                  <a:t> through each CSTRs is the same. </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The space time in each  CSTR is not identical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𝜏</m:t>
                        </m:r>
                      </m:e>
                      <m:sub>
                        <m:r>
                          <a:rPr lang="en-US" sz="2400" i="1">
                            <a:latin typeface="Cambria Math"/>
                          </a:rPr>
                          <m:t>1</m:t>
                        </m:r>
                      </m:sub>
                    </m:sSub>
                    <m:r>
                      <a:rPr lang="en-US" sz="2400" i="1">
                        <a:latin typeface="Cambria Math"/>
                        <a:ea typeface="Cambria Math"/>
                      </a:rPr>
                      <m:t>≠</m:t>
                    </m:r>
                    <m:sSub>
                      <m:sSubPr>
                        <m:ctrlPr>
                          <a:rPr lang="en-US" sz="2400" i="1">
                            <a:latin typeface="Cambria Math" panose="02040503050406030204" pitchFamily="18" charset="0"/>
                          </a:rPr>
                        </m:ctrlPr>
                      </m:sSubPr>
                      <m:e>
                        <m:r>
                          <a:rPr lang="en-US" sz="2400" i="1">
                            <a:latin typeface="Cambria Math"/>
                          </a:rPr>
                          <m:t>𝜏</m:t>
                        </m:r>
                      </m:e>
                      <m:sub>
                        <m:r>
                          <a:rPr lang="en-US" sz="2400" i="1">
                            <a:latin typeface="Cambria Math"/>
                          </a:rPr>
                          <m:t>2</m:t>
                        </m:r>
                      </m:sub>
                    </m:sSub>
                    <m:r>
                      <a:rPr lang="en-US" sz="2400" i="1">
                        <a:latin typeface="Cambria Math" panose="02040503050406030204" pitchFamily="18" charset="0"/>
                        <a:ea typeface="Cambria Math"/>
                      </a:rPr>
                      <m:t>≠</m:t>
                    </m:r>
                    <m:sSub>
                      <m:sSubPr>
                        <m:ctrlPr>
                          <a:rPr lang="en-US" sz="2400" i="1">
                            <a:latin typeface="Cambria Math" panose="02040503050406030204" pitchFamily="18" charset="0"/>
                          </a:rPr>
                        </m:ctrlPr>
                      </m:sSubPr>
                      <m:e>
                        <m:r>
                          <a:rPr lang="en-US" sz="2400" i="1">
                            <a:latin typeface="Cambria Math"/>
                          </a:rPr>
                          <m:t>𝜏</m:t>
                        </m:r>
                      </m:e>
                      <m:sub>
                        <m:r>
                          <a:rPr lang="en-US" sz="2400" i="1">
                            <a:latin typeface="Cambria Math"/>
                          </a:rPr>
                          <m:t>3</m:t>
                        </m:r>
                      </m:sub>
                    </m:sSub>
                    <m:r>
                      <a:rPr lang="en-US" sz="2400" b="0" i="1" smtClean="0">
                        <a:latin typeface="Cambria Math" panose="02040503050406030204" pitchFamily="18" charset="0"/>
                      </a:rPr>
                      <m:t>…</m:t>
                    </m:r>
                    <m:r>
                      <a:rPr lang="en-US" sz="2400" i="1">
                        <a:latin typeface="Cambria Math" panose="02040503050406030204" pitchFamily="18" charset="0"/>
                        <a:ea typeface="Cambria Math"/>
                      </a:rPr>
                      <m:t>≠</m:t>
                    </m:r>
                    <m:sSub>
                      <m:sSubPr>
                        <m:ctrlPr>
                          <a:rPr lang="en-US" sz="2400" i="1">
                            <a:latin typeface="Cambria Math" panose="02040503050406030204" pitchFamily="18" charset="0"/>
                          </a:rPr>
                        </m:ctrlPr>
                      </m:sSubPr>
                      <m:e>
                        <m:r>
                          <a:rPr lang="en-US" sz="2400" i="1">
                            <a:latin typeface="Cambria Math"/>
                          </a:rPr>
                          <m:t>𝜏</m:t>
                        </m:r>
                      </m:e>
                      <m:sub>
                        <m:r>
                          <a:rPr lang="en-US" sz="2400" b="0" i="1" smtClean="0">
                            <a:latin typeface="Cambria Math" panose="02040503050406030204" pitchFamily="18" charset="0"/>
                          </a:rPr>
                          <m:t>𝑁</m:t>
                        </m:r>
                      </m:sub>
                    </m:sSub>
                    <m:r>
                      <a:rPr lang="en-US" sz="2400" i="1">
                        <a:latin typeface="Cambria Math"/>
                      </a:rPr>
                      <m:t>)</m:t>
                    </m:r>
                  </m:oMath>
                </a14:m>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solidFill>
                    <a:srgbClr val="0070C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5A136AD-9CE7-DEE1-5B96-05CB66E39278}"/>
                  </a:ext>
                </a:extLst>
              </p:cNvPr>
              <p:cNvSpPr>
                <a:spLocks noGrp="1" noRot="1" noChangeAspect="1" noMove="1" noResize="1" noEditPoints="1" noAdjustHandles="1" noChangeArrowheads="1" noChangeShapeType="1" noTextEdit="1"/>
              </p:cNvSpPr>
              <p:nvPr>
                <p:ph idx="1"/>
              </p:nvPr>
            </p:nvSpPr>
            <p:spPr>
              <a:xfrm>
                <a:off x="208723" y="654259"/>
                <a:ext cx="11787808" cy="5522706"/>
              </a:xfrm>
              <a:blipFill>
                <a:blip r:embed="rId2"/>
                <a:stretch>
                  <a:fillRect l="-776" t="-662"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2FF9FA7-404A-5379-CD7E-D265C5DB2BB4}"/>
              </a:ext>
            </a:extLst>
          </p:cNvPr>
          <p:cNvCxnSpPr>
            <a:cxnSpLocks/>
          </p:cNvCxnSpPr>
          <p:nvPr/>
        </p:nvCxnSpPr>
        <p:spPr>
          <a:xfrm>
            <a:off x="-192157" y="65425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255C068-A4F0-0888-F7EF-D7695304B63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53DD10A-7174-BDF3-2A8B-E087787FE13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30835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11750-930F-6167-91BE-AE38B78A0F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504C51-B530-71FA-001C-AB5E03427264}"/>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2314EF5-0A94-AC49-A7A4-7FEC03A4E459}"/>
                  </a:ext>
                </a:extLst>
              </p:cNvPr>
              <p:cNvSpPr>
                <a:spLocks noGrp="1"/>
              </p:cNvSpPr>
              <p:nvPr>
                <p:ph idx="1"/>
              </p:nvPr>
            </p:nvSpPr>
            <p:spPr>
              <a:xfrm>
                <a:off x="208723" y="736393"/>
                <a:ext cx="11787808" cy="5440572"/>
              </a:xfrm>
            </p:spPr>
            <p:txBody>
              <a:bodyPr>
                <a:normAutofit/>
              </a:bodyPr>
              <a:lstStyle/>
              <a:p>
                <a:pPr marL="0" indent="0" algn="just">
                  <a:lnSpc>
                    <a:spcPct val="100000"/>
                  </a:lnSpc>
                  <a:buNone/>
                </a:pPr>
                <a:r>
                  <a:rPr lang="en-US" sz="2000" b="1" dirty="0">
                    <a:latin typeface="Times New Roman" panose="02020603050405020304" pitchFamily="18" charset="0"/>
                    <a:cs typeface="Times New Roman" panose="02020603050405020304" pitchFamily="18" charset="0"/>
                  </a:rPr>
                  <a:t>Figure 10.3 </a:t>
                </a:r>
                <a:r>
                  <a:rPr lang="en-US" sz="2000" dirty="0">
                    <a:latin typeface="Times New Roman" panose="02020603050405020304" pitchFamily="18" charset="0"/>
                    <a:cs typeface="Times New Roman" panose="02020603050405020304" pitchFamily="18" charset="0"/>
                  </a:rPr>
                  <a:t>shows N different sizes of CSTRs  in series arrangement  have volumes of V</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 and V</a:t>
                </a:r>
                <a:r>
                  <a:rPr lang="en-US" sz="2000" baseline="-25000" dirty="0">
                    <a:latin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cs typeface="Times New Roman" panose="02020603050405020304" pitchFamily="18" charset="0"/>
                  </a:rPr>
                  <a:t> respectively, and that the volumetric flow rate </a:t>
                </a:r>
                <a14:m>
                  <m:oMath xmlns:m="http://schemas.openxmlformats.org/officeDocument/2006/math">
                    <m:sSub>
                      <m:sSubPr>
                        <m:ctrlPr>
                          <a:rPr lang="en-US" sz="2000" i="1">
                            <a:latin typeface="Cambria Math" panose="02040503050406030204" pitchFamily="18" charset="0"/>
                          </a:rPr>
                        </m:ctrlPr>
                      </m:sSubPr>
                      <m:e>
                        <m:r>
                          <a:rPr lang="en-US" sz="2000" i="1">
                            <a:latin typeface="Cambria Math"/>
                          </a:rPr>
                          <m:t>𝜐</m:t>
                        </m:r>
                      </m:e>
                      <m:sub>
                        <m:r>
                          <a:rPr lang="en-US" sz="2000" i="1">
                            <a:latin typeface="Cambria Math"/>
                          </a:rPr>
                          <m:t>0</m:t>
                        </m:r>
                      </m:sub>
                    </m:sSub>
                  </m:oMath>
                </a14:m>
                <a:r>
                  <a:rPr lang="en-US" sz="2000" dirty="0">
                    <a:latin typeface="Times New Roman" panose="02020603050405020304" pitchFamily="18" charset="0"/>
                    <a:cs typeface="Times New Roman" panose="02020603050405020304" pitchFamily="18" charset="0"/>
                  </a:rPr>
                  <a:t> through each CSTR is the same </a:t>
                </a: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a:t>
                </a:r>
                <a:r>
                  <a:rPr lang="en-US" sz="2000" b="1" dirty="0" err="1">
                    <a:solidFill>
                      <a:srgbClr val="0070C0"/>
                    </a:solidFill>
                    <a:latin typeface="Times New Roman" panose="02020603050405020304" pitchFamily="18" charset="0"/>
                    <a:ea typeface="Tahoma" pitchFamily="34" charset="0"/>
                    <a:cs typeface="Times New Roman" panose="02020603050405020304" pitchFamily="18" charset="0"/>
                  </a:rPr>
                  <a:t>Levenspiel</a:t>
                </a: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 2011, pg. 131)</a:t>
                </a:r>
                <a:r>
                  <a:rPr lang="en-US" sz="2000" dirty="0">
                    <a:solidFill>
                      <a:srgbClr val="0070C0"/>
                    </a:solidFill>
                    <a:latin typeface="Times New Roman" panose="02020603050405020304" pitchFamily="18" charset="0"/>
                    <a:ea typeface="Tahoma" pitchFamily="34" charset="0"/>
                    <a:cs typeface="Times New Roman" panose="02020603050405020304" pitchFamily="18" charset="0"/>
                  </a:rPr>
                  <a:t>.</a:t>
                </a:r>
              </a:p>
              <a:p>
                <a:pPr marL="0" indent="0" algn="just">
                  <a:lnSpc>
                    <a:spcPct val="150000"/>
                  </a:lnSpc>
                  <a:buNone/>
                </a:pPr>
                <a:endParaRPr lang="en-US" sz="2000"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lnSpc>
                    <a:spcPct val="150000"/>
                  </a:lnSpc>
                  <a:buNone/>
                </a:pPr>
                <a:endParaRPr lang="en-US" sz="2000"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lnSpc>
                    <a:spcPct val="150000"/>
                  </a:lnSpc>
                  <a:buNone/>
                </a:pPr>
                <a:endParaRPr lang="en-US" sz="2000"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lnSpc>
                    <a:spcPct val="150000"/>
                  </a:lnSpc>
                  <a:buNone/>
                </a:pPr>
                <a:endParaRPr lang="en-US" sz="2000" dirty="0">
                  <a:solidFill>
                    <a:srgbClr val="0070C0"/>
                  </a:solidFill>
                  <a:latin typeface="Times New Roman" panose="02020603050405020304" pitchFamily="18" charset="0"/>
                  <a:ea typeface="Tahoma" pitchFamily="34" charset="0"/>
                  <a:cs typeface="Times New Roman" panose="02020603050405020304" pitchFamily="18" charset="0"/>
                </a:endParaRP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 balance equation  for  reactor 1  is given by:</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i="1">
                            <a:latin typeface="Cambria Math"/>
                          </a:rPr>
                          <m:t>1</m:t>
                        </m:r>
                      </m:sub>
                    </m:sSub>
                    <m:r>
                      <a:rPr lang="en-US" sz="2400" i="1">
                        <a:latin typeface="Cambria Math"/>
                      </a:rPr>
                      <m:t>+</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𝑟</m:t>
                            </m:r>
                          </m:e>
                          <m:sub>
                            <m:r>
                              <a:rPr lang="en-US" sz="2400" i="1">
                                <a:latin typeface="Cambria Math"/>
                              </a:rPr>
                              <m:t>𝐴</m:t>
                            </m:r>
                            <m:r>
                              <a:rPr lang="en-US" sz="2400" i="1">
                                <a:latin typeface="Cambria Math" panose="02040503050406030204" pitchFamily="18" charset="0"/>
                              </a:rPr>
                              <m:t>1</m:t>
                            </m:r>
                          </m:sub>
                        </m:sSub>
                      </m:e>
                    </m:d>
                    <m:sSub>
                      <m:sSubPr>
                        <m:ctrlPr>
                          <a:rPr lang="en-US" sz="2400" i="1">
                            <a:latin typeface="Cambria Math" panose="02040503050406030204" pitchFamily="18" charset="0"/>
                          </a:rPr>
                        </m:ctrlPr>
                      </m:sSubPr>
                      <m:e>
                        <m:r>
                          <a:rPr lang="en-US" sz="2400" i="1">
                            <a:latin typeface="Cambria Math" panose="02040503050406030204" pitchFamily="18" charset="0"/>
                          </a:rPr>
                          <m:t>𝑉</m:t>
                        </m:r>
                      </m:e>
                      <m:sub>
                        <m:r>
                          <a:rPr lang="en-US" sz="2400" i="1">
                            <a:latin typeface="Cambria Math" panose="02040503050406030204" pitchFamily="18" charset="0"/>
                          </a:rPr>
                          <m:t>1</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𝜐</m:t>
                        </m:r>
                      </m:e>
                      <m:sub>
                        <m:r>
                          <a:rPr lang="en-US" sz="2400" i="1">
                            <a:latin typeface="Cambria Math"/>
                          </a:rPr>
                          <m:t>0</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i="1">
                            <a:latin typeface="Cambria Math"/>
                          </a:rPr>
                          <m:t>1</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𝑟</m:t>
                        </m:r>
                      </m:e>
                      <m:sub>
                        <m:r>
                          <a:rPr lang="en-US" sz="2400" i="1">
                            <a:latin typeface="Cambria Math"/>
                          </a:rPr>
                          <m:t>𝐴</m:t>
                        </m:r>
                        <m:r>
                          <a:rPr lang="en-US" sz="2400" i="1">
                            <a:latin typeface="Cambria Math" panose="02040503050406030204" pitchFamily="18" charset="0"/>
                          </a:rPr>
                          <m:t>1</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𝜏</m:t>
                        </m:r>
                      </m:e>
                      <m:sub>
                        <m:r>
                          <a:rPr lang="en-US" sz="2400" i="1">
                            <a:latin typeface="Cambria Math" panose="02040503050406030204" pitchFamily="18" charset="0"/>
                          </a:rPr>
                          <m:t>1</m:t>
                        </m:r>
                      </m:sub>
                    </m:sSub>
                  </m:oMath>
                </a14:m>
                <a:r>
                  <a:rPr lang="en-US" sz="2400" dirty="0">
                    <a:latin typeface="Times New Roman" panose="02020603050405020304" pitchFamily="18" charset="0"/>
                    <a:cs typeface="Times New Roman" panose="02020603050405020304" pitchFamily="18" charset="0"/>
                  </a:rPr>
                  <a:t>                                                                (10.16)</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2314EF5-0A94-AC49-A7A4-7FEC03A4E459}"/>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776" t="-673" r="-15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1ADB3E7-2AE4-0839-693C-441D8038C808}"/>
              </a:ext>
            </a:extLst>
          </p:cNvPr>
          <p:cNvCxnSpPr>
            <a:cxnSpLocks/>
          </p:cNvCxnSpPr>
          <p:nvPr/>
        </p:nvCxnSpPr>
        <p:spPr>
          <a:xfrm>
            <a:off x="-192157"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38C1F89-F4E8-6D32-F7B4-A4AFAE1B607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F0BA2B0-2B83-271D-2DEF-B8C9FFFDBDB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F222DBA-1B17-EEC2-F5B4-A24E4C4EE207}"/>
              </a:ext>
            </a:extLst>
          </p:cNvPr>
          <p:cNvSpPr txBox="1"/>
          <p:nvPr/>
        </p:nvSpPr>
        <p:spPr>
          <a:xfrm>
            <a:off x="557417" y="3332089"/>
            <a:ext cx="8835886"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10.3 </a:t>
            </a:r>
            <a:r>
              <a:rPr lang="en-US" sz="2400" dirty="0">
                <a:latin typeface="Times New Roman" panose="02020603050405020304" pitchFamily="18" charset="0"/>
                <a:cs typeface="Times New Roman" panose="02020603050405020304" pitchFamily="18" charset="0"/>
              </a:rPr>
              <a:t>Different sizes  of  N number of CSTRs in series</a:t>
            </a:r>
          </a:p>
        </p:txBody>
      </p:sp>
      <p:grpSp>
        <p:nvGrpSpPr>
          <p:cNvPr id="52" name="Group 51">
            <a:extLst>
              <a:ext uri="{FF2B5EF4-FFF2-40B4-BE49-F238E27FC236}">
                <a16:creationId xmlns:a16="http://schemas.microsoft.com/office/drawing/2014/main" id="{07B4085D-27B0-D5A1-5CFF-73C0923EB062}"/>
              </a:ext>
            </a:extLst>
          </p:cNvPr>
          <p:cNvGrpSpPr/>
          <p:nvPr/>
        </p:nvGrpSpPr>
        <p:grpSpPr>
          <a:xfrm>
            <a:off x="460512" y="1473168"/>
            <a:ext cx="10263808" cy="1814802"/>
            <a:chOff x="208723" y="2979467"/>
            <a:chExt cx="10263808" cy="1814802"/>
          </a:xfrm>
        </p:grpSpPr>
        <p:grpSp>
          <p:nvGrpSpPr>
            <p:cNvPr id="49" name="Group 48">
              <a:extLst>
                <a:ext uri="{FF2B5EF4-FFF2-40B4-BE49-F238E27FC236}">
                  <a16:creationId xmlns:a16="http://schemas.microsoft.com/office/drawing/2014/main" id="{C1C9D9A0-4C3B-9C20-F375-45778166AEC4}"/>
                </a:ext>
              </a:extLst>
            </p:cNvPr>
            <p:cNvGrpSpPr/>
            <p:nvPr/>
          </p:nvGrpSpPr>
          <p:grpSpPr>
            <a:xfrm>
              <a:off x="208723" y="2979467"/>
              <a:ext cx="10263808" cy="1814802"/>
              <a:chOff x="887896" y="2362380"/>
              <a:chExt cx="10263808" cy="1814802"/>
            </a:xfrm>
          </p:grpSpPr>
          <p:sp>
            <p:nvSpPr>
              <p:cNvPr id="7" name="Rectangle 6">
                <a:extLst>
                  <a:ext uri="{FF2B5EF4-FFF2-40B4-BE49-F238E27FC236}">
                    <a16:creationId xmlns:a16="http://schemas.microsoft.com/office/drawing/2014/main" id="{4EEC4AA2-AED9-84A9-3AFB-729B8BE33586}"/>
                  </a:ext>
                </a:extLst>
              </p:cNvPr>
              <p:cNvSpPr/>
              <p:nvPr/>
            </p:nvSpPr>
            <p:spPr>
              <a:xfrm>
                <a:off x="1828800" y="2736018"/>
                <a:ext cx="1828800" cy="1441164"/>
              </a:xfrm>
              <a:prstGeom prst="rect">
                <a:avLst/>
              </a:prstGeom>
              <a:ln w="34925"/>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a:p>
                <a:pPr algn="ctr"/>
                <a:endParaRPr lang="en-US" dirty="0"/>
              </a:p>
              <a:p>
                <a:pPr algn="ctr"/>
                <a:endParaRPr lang="en-US" sz="2000" dirty="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1</a:t>
                </a:r>
              </a:p>
            </p:txBody>
          </p:sp>
          <p:grpSp>
            <p:nvGrpSpPr>
              <p:cNvPr id="47" name="Group 46">
                <a:extLst>
                  <a:ext uri="{FF2B5EF4-FFF2-40B4-BE49-F238E27FC236}">
                    <a16:creationId xmlns:a16="http://schemas.microsoft.com/office/drawing/2014/main" id="{629E067E-8877-D374-5E68-1658468B0AF8}"/>
                  </a:ext>
                </a:extLst>
              </p:cNvPr>
              <p:cNvGrpSpPr/>
              <p:nvPr/>
            </p:nvGrpSpPr>
            <p:grpSpPr>
              <a:xfrm>
                <a:off x="887896" y="2362380"/>
                <a:ext cx="10263808" cy="1780951"/>
                <a:chOff x="887896" y="2362380"/>
                <a:chExt cx="10263808" cy="1780951"/>
              </a:xfrm>
            </p:grpSpPr>
            <p:sp>
              <p:nvSpPr>
                <p:cNvPr id="8" name="Rectangle 7">
                  <a:extLst>
                    <a:ext uri="{FF2B5EF4-FFF2-40B4-BE49-F238E27FC236}">
                      <a16:creationId xmlns:a16="http://schemas.microsoft.com/office/drawing/2014/main" id="{731475D8-814F-CA66-BE6B-B88CD6D86CB0}"/>
                    </a:ext>
                  </a:extLst>
                </p:cNvPr>
                <p:cNvSpPr/>
                <p:nvPr/>
              </p:nvSpPr>
              <p:spPr>
                <a:xfrm>
                  <a:off x="4581940" y="3045409"/>
                  <a:ext cx="1099930" cy="990599"/>
                </a:xfrm>
                <a:prstGeom prst="rect">
                  <a:avLst/>
                </a:prstGeom>
                <a:ln w="34925"/>
              </p:spPr>
              <p:style>
                <a:lnRef idx="2">
                  <a:schemeClr val="dk1"/>
                </a:lnRef>
                <a:fillRef idx="1">
                  <a:schemeClr val="lt1"/>
                </a:fillRef>
                <a:effectRef idx="0">
                  <a:schemeClr val="dk1"/>
                </a:effectRef>
                <a:fontRef idx="minor">
                  <a:schemeClr val="dk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a:p>
                  <a:pPr algn="ctr"/>
                  <a:endParaRPr lang="en-US" sz="2000" dirty="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2</a:t>
                  </a:r>
                </a:p>
              </p:txBody>
            </p:sp>
            <p:sp>
              <p:nvSpPr>
                <p:cNvPr id="9" name="Rectangle 8">
                  <a:extLst>
                    <a:ext uri="{FF2B5EF4-FFF2-40B4-BE49-F238E27FC236}">
                      <a16:creationId xmlns:a16="http://schemas.microsoft.com/office/drawing/2014/main" id="{3BE671AD-AE11-DFE4-3B0E-740E7E610EA0}"/>
                    </a:ext>
                  </a:extLst>
                </p:cNvPr>
                <p:cNvSpPr/>
                <p:nvPr/>
              </p:nvSpPr>
              <p:spPr>
                <a:xfrm>
                  <a:off x="6606210" y="2900947"/>
                  <a:ext cx="1580321" cy="1242384"/>
                </a:xfrm>
                <a:prstGeom prst="rect">
                  <a:avLst/>
                </a:prstGeom>
                <a:ln w="34925"/>
              </p:spPr>
              <p:style>
                <a:lnRef idx="2">
                  <a:schemeClr val="dk1"/>
                </a:lnRef>
                <a:fillRef idx="1">
                  <a:schemeClr val="lt1"/>
                </a:fillRef>
                <a:effectRef idx="0">
                  <a:schemeClr val="dk1"/>
                </a:effectRef>
                <a:fontRef idx="minor">
                  <a:schemeClr val="dk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a:p>
                  <a:pPr algn="ctr"/>
                  <a:endParaRPr lang="en-US" sz="2000" dirty="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3</a:t>
                  </a:r>
                </a:p>
              </p:txBody>
            </p:sp>
            <p:sp>
              <p:nvSpPr>
                <p:cNvPr id="10" name="Rectangle 9">
                  <a:extLst>
                    <a:ext uri="{FF2B5EF4-FFF2-40B4-BE49-F238E27FC236}">
                      <a16:creationId xmlns:a16="http://schemas.microsoft.com/office/drawing/2014/main" id="{E4931BAA-359D-9E28-1B00-772BE5A73743}"/>
                    </a:ext>
                  </a:extLst>
                </p:cNvPr>
                <p:cNvSpPr/>
                <p:nvPr/>
              </p:nvSpPr>
              <p:spPr>
                <a:xfrm>
                  <a:off x="9246705" y="3001133"/>
                  <a:ext cx="1060173" cy="1012145"/>
                </a:xfrm>
                <a:prstGeom prst="rect">
                  <a:avLst/>
                </a:prstGeom>
                <a:ln w="34925"/>
              </p:spPr>
              <p:style>
                <a:lnRef idx="2">
                  <a:schemeClr val="dk1"/>
                </a:lnRef>
                <a:fillRef idx="1">
                  <a:schemeClr val="lt1"/>
                </a:fillRef>
                <a:effectRef idx="0">
                  <a:schemeClr val="dk1"/>
                </a:effectRef>
                <a:fontRef idx="minor">
                  <a:schemeClr val="dk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a:p>
                  <a:pPr algn="ctr"/>
                  <a:endParaRPr lang="en-US" sz="2000" dirty="0">
                    <a:latin typeface="Times New Roman" panose="02020603050405020304" pitchFamily="18" charset="0"/>
                    <a:cs typeface="Times New Roman" panose="02020603050405020304" pitchFamily="18" charset="0"/>
                  </a:endParaRPr>
                </a:p>
                <a:p>
                  <a:pPr algn="ct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N</a:t>
                  </a:r>
                </a:p>
              </p:txBody>
            </p:sp>
            <p:sp>
              <p:nvSpPr>
                <p:cNvPr id="11" name="Oval 10">
                  <a:extLst>
                    <a:ext uri="{FF2B5EF4-FFF2-40B4-BE49-F238E27FC236}">
                      <a16:creationId xmlns:a16="http://schemas.microsoft.com/office/drawing/2014/main" id="{9694B449-BC3D-0220-15E3-7F4447B5970A}"/>
                    </a:ext>
                  </a:extLst>
                </p:cNvPr>
                <p:cNvSpPr/>
                <p:nvPr/>
              </p:nvSpPr>
              <p:spPr>
                <a:xfrm>
                  <a:off x="2163416" y="3378043"/>
                  <a:ext cx="549965" cy="228600"/>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cxnSp>
              <p:nvCxnSpPr>
                <p:cNvPr id="13" name="Straight Arrow Connector 12">
                  <a:extLst>
                    <a:ext uri="{FF2B5EF4-FFF2-40B4-BE49-F238E27FC236}">
                      <a16:creationId xmlns:a16="http://schemas.microsoft.com/office/drawing/2014/main" id="{52117044-1D19-4868-1AC0-0D3C0F6C942B}"/>
                    </a:ext>
                  </a:extLst>
                </p:cNvPr>
                <p:cNvCxnSpPr>
                  <a:cxnSpLocks/>
                  <a:endCxn id="7" idx="1"/>
                </p:cNvCxnSpPr>
                <p:nvPr/>
              </p:nvCxnSpPr>
              <p:spPr>
                <a:xfrm>
                  <a:off x="1093304" y="3456600"/>
                  <a:ext cx="735496" cy="0"/>
                </a:xfrm>
                <a:prstGeom prst="straightConnector1">
                  <a:avLst/>
                </a:prstGeom>
                <a:ln w="3492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1E2352F-BA99-E466-9A6A-DB38B4F4F186}"/>
                    </a:ext>
                  </a:extLst>
                </p:cNvPr>
                <p:cNvCxnSpPr>
                  <a:cxnSpLocks/>
                </p:cNvCxnSpPr>
                <p:nvPr/>
              </p:nvCxnSpPr>
              <p:spPr>
                <a:xfrm>
                  <a:off x="3667539" y="3507205"/>
                  <a:ext cx="891210" cy="14934"/>
                </a:xfrm>
                <a:prstGeom prst="straightConnector1">
                  <a:avLst/>
                </a:prstGeom>
                <a:ln w="3492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99EA3647-F142-16E4-09FC-AFF3A018B9F2}"/>
                    </a:ext>
                  </a:extLst>
                </p:cNvPr>
                <p:cNvCxnSpPr>
                  <a:cxnSpLocks/>
                </p:cNvCxnSpPr>
                <p:nvPr/>
              </p:nvCxnSpPr>
              <p:spPr>
                <a:xfrm>
                  <a:off x="8199783" y="3567432"/>
                  <a:ext cx="1046922" cy="0"/>
                </a:xfrm>
                <a:prstGeom prst="straightConnector1">
                  <a:avLst/>
                </a:prstGeom>
                <a:ln w="34925">
                  <a:solidFill>
                    <a:srgbClr val="002060"/>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640D4B9D-C5E8-853C-E8B6-267946BFBBC6}"/>
                    </a:ext>
                  </a:extLst>
                </p:cNvPr>
                <p:cNvCxnSpPr>
                  <a:cxnSpLocks/>
                </p:cNvCxnSpPr>
                <p:nvPr/>
              </p:nvCxnSpPr>
              <p:spPr>
                <a:xfrm flipV="1">
                  <a:off x="5695122" y="3565770"/>
                  <a:ext cx="911088" cy="1662"/>
                </a:xfrm>
                <a:prstGeom prst="straightConnector1">
                  <a:avLst/>
                </a:prstGeom>
                <a:ln w="3492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BE97598-1351-7889-624D-5A08A326CF35}"/>
                    </a:ext>
                  </a:extLst>
                </p:cNvPr>
                <p:cNvCxnSpPr>
                  <a:cxnSpLocks/>
                </p:cNvCxnSpPr>
                <p:nvPr/>
              </p:nvCxnSpPr>
              <p:spPr>
                <a:xfrm>
                  <a:off x="10306878" y="3508301"/>
                  <a:ext cx="735496" cy="0"/>
                </a:xfrm>
                <a:prstGeom prst="straightConnector1">
                  <a:avLst/>
                </a:prstGeom>
                <a:ln w="34925">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5EEF5D10-3058-989D-9D60-108E240E1B51}"/>
                    </a:ext>
                  </a:extLst>
                </p:cNvPr>
                <p:cNvSpPr txBox="1"/>
                <p:nvPr/>
              </p:nvSpPr>
              <p:spPr>
                <a:xfrm>
                  <a:off x="887896" y="2412058"/>
                  <a:ext cx="735496"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sym typeface="Symbol" panose="05050102010706020507" pitchFamily="18" charset="2"/>
                    </a:rPr>
                    <a:t>F</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Ao</a:t>
                  </a:r>
                </a:p>
                <a:p>
                  <a:r>
                    <a:rPr lang="en-US" sz="2000" dirty="0">
                      <a:latin typeface="Times New Roman" panose="02020603050405020304" pitchFamily="18" charset="0"/>
                      <a:cs typeface="Times New Roman" panose="02020603050405020304" pitchFamily="18" charset="0"/>
                      <a:sym typeface="Symbol" panose="05050102010706020507" pitchFamily="18" charset="2"/>
                    </a:rPr>
                    <a:t>C</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Ao</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000" baseline="-25000"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75317AC3-F82F-CA52-B18D-267F47D0B499}"/>
                    </a:ext>
                  </a:extLst>
                </p:cNvPr>
                <p:cNvSpPr txBox="1"/>
                <p:nvPr/>
              </p:nvSpPr>
              <p:spPr>
                <a:xfrm>
                  <a:off x="3781840" y="2412058"/>
                  <a:ext cx="735496"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sym typeface="Symbol" panose="05050102010706020507" pitchFamily="18" charset="2"/>
                    </a:rPr>
                    <a:t>F</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A1</a:t>
                  </a:r>
                </a:p>
                <a:p>
                  <a:r>
                    <a:rPr lang="en-US" sz="2000" dirty="0">
                      <a:latin typeface="Times New Roman" panose="02020603050405020304" pitchFamily="18" charset="0"/>
                      <a:cs typeface="Times New Roman" panose="02020603050405020304" pitchFamily="18" charset="0"/>
                      <a:sym typeface="Symbol" panose="05050102010706020507" pitchFamily="18" charset="2"/>
                    </a:rPr>
                    <a:t>C</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A1</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000" baseline="-250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EB2A591D-69E1-17B0-1C20-F1B85391A8E7}"/>
                    </a:ext>
                  </a:extLst>
                </p:cNvPr>
                <p:cNvSpPr txBox="1"/>
                <p:nvPr/>
              </p:nvSpPr>
              <p:spPr>
                <a:xfrm>
                  <a:off x="5870714" y="2419186"/>
                  <a:ext cx="735496"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sym typeface="Symbol" panose="05050102010706020507" pitchFamily="18" charset="2"/>
                    </a:rPr>
                    <a:t>F</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A2</a:t>
                  </a:r>
                </a:p>
                <a:p>
                  <a:r>
                    <a:rPr lang="en-US" sz="2000" dirty="0">
                      <a:latin typeface="Times New Roman" panose="02020603050405020304" pitchFamily="18" charset="0"/>
                      <a:cs typeface="Times New Roman" panose="02020603050405020304" pitchFamily="18" charset="0"/>
                      <a:sym typeface="Symbol" panose="05050102010706020507" pitchFamily="18" charset="2"/>
                    </a:rPr>
                    <a:t>C</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A2</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000" baseline="-25000" dirty="0">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A5A55F41-54DC-6C7D-C938-09D2D177ADD2}"/>
                    </a:ext>
                  </a:extLst>
                </p:cNvPr>
                <p:cNvSpPr txBox="1"/>
                <p:nvPr/>
              </p:nvSpPr>
              <p:spPr>
                <a:xfrm>
                  <a:off x="8511209" y="2362380"/>
                  <a:ext cx="735496"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sym typeface="Symbol" panose="05050102010706020507" pitchFamily="18" charset="2"/>
                    </a:rPr>
                    <a:t>F</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A3</a:t>
                  </a:r>
                </a:p>
                <a:p>
                  <a:r>
                    <a:rPr lang="en-US" sz="2000" dirty="0">
                      <a:latin typeface="Times New Roman" panose="02020603050405020304" pitchFamily="18" charset="0"/>
                      <a:cs typeface="Times New Roman" panose="02020603050405020304" pitchFamily="18" charset="0"/>
                      <a:sym typeface="Symbol" panose="05050102010706020507" pitchFamily="18" charset="2"/>
                    </a:rPr>
                    <a:t>C</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A3</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000" baseline="-25000"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93469337-C1F3-4A2D-885D-8740BCD46014}"/>
                    </a:ext>
                  </a:extLst>
                </p:cNvPr>
                <p:cNvSpPr txBox="1"/>
                <p:nvPr/>
              </p:nvSpPr>
              <p:spPr>
                <a:xfrm>
                  <a:off x="10416208" y="2393115"/>
                  <a:ext cx="735496"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sym typeface="Symbol" panose="05050102010706020507" pitchFamily="18" charset="2"/>
                    </a:rPr>
                    <a:t>F</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C</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AN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000" baseline="-25000" dirty="0">
                    <a:latin typeface="Times New Roman" panose="02020603050405020304" pitchFamily="18" charset="0"/>
                    <a:cs typeface="Times New Roman" panose="02020603050405020304" pitchFamily="18" charset="0"/>
                  </a:endParaRPr>
                </a:p>
              </p:txBody>
            </p:sp>
            <p:sp>
              <p:nvSpPr>
                <p:cNvPr id="34" name="Oval 33">
                  <a:extLst>
                    <a:ext uri="{FF2B5EF4-FFF2-40B4-BE49-F238E27FC236}">
                      <a16:creationId xmlns:a16="http://schemas.microsoft.com/office/drawing/2014/main" id="{204057BD-A97B-2FDA-0917-9A0EFC43EC62}"/>
                    </a:ext>
                  </a:extLst>
                </p:cNvPr>
                <p:cNvSpPr/>
                <p:nvPr/>
              </p:nvSpPr>
              <p:spPr>
                <a:xfrm>
                  <a:off x="2713381" y="3407839"/>
                  <a:ext cx="549965" cy="228600"/>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35" name="Oval 34">
                  <a:extLst>
                    <a:ext uri="{FF2B5EF4-FFF2-40B4-BE49-F238E27FC236}">
                      <a16:creationId xmlns:a16="http://schemas.microsoft.com/office/drawing/2014/main" id="{4A5B7D46-E3C4-4C70-E09B-900196BF47A2}"/>
                    </a:ext>
                  </a:extLst>
                </p:cNvPr>
                <p:cNvSpPr/>
                <p:nvPr/>
              </p:nvSpPr>
              <p:spPr>
                <a:xfrm>
                  <a:off x="7451035" y="3434849"/>
                  <a:ext cx="549965" cy="228600"/>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36" name="Oval 35">
                  <a:extLst>
                    <a:ext uri="{FF2B5EF4-FFF2-40B4-BE49-F238E27FC236}">
                      <a16:creationId xmlns:a16="http://schemas.microsoft.com/office/drawing/2014/main" id="{5D7E94B2-12E4-7161-033D-3B4C517AF133}"/>
                    </a:ext>
                  </a:extLst>
                </p:cNvPr>
                <p:cNvSpPr/>
                <p:nvPr/>
              </p:nvSpPr>
              <p:spPr>
                <a:xfrm>
                  <a:off x="6901070" y="3427721"/>
                  <a:ext cx="549965" cy="228600"/>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37" name="Oval 36">
                  <a:extLst>
                    <a:ext uri="{FF2B5EF4-FFF2-40B4-BE49-F238E27FC236}">
                      <a16:creationId xmlns:a16="http://schemas.microsoft.com/office/drawing/2014/main" id="{55CEEB40-1678-4B3C-BD75-BC91574CE49A}"/>
                    </a:ext>
                  </a:extLst>
                </p:cNvPr>
                <p:cNvSpPr/>
                <p:nvPr/>
              </p:nvSpPr>
              <p:spPr>
                <a:xfrm>
                  <a:off x="4820478" y="3429753"/>
                  <a:ext cx="299831" cy="154903"/>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38" name="Oval 37">
                  <a:extLst>
                    <a:ext uri="{FF2B5EF4-FFF2-40B4-BE49-F238E27FC236}">
                      <a16:creationId xmlns:a16="http://schemas.microsoft.com/office/drawing/2014/main" id="{069D7CFE-63B7-676B-39B8-C0CB36897682}"/>
                    </a:ext>
                  </a:extLst>
                </p:cNvPr>
                <p:cNvSpPr/>
                <p:nvPr/>
              </p:nvSpPr>
              <p:spPr>
                <a:xfrm>
                  <a:off x="5150954" y="3414891"/>
                  <a:ext cx="299831" cy="154903"/>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39" name="Oval 38">
                  <a:extLst>
                    <a:ext uri="{FF2B5EF4-FFF2-40B4-BE49-F238E27FC236}">
                      <a16:creationId xmlns:a16="http://schemas.microsoft.com/office/drawing/2014/main" id="{68A2C4AE-525E-3375-12E5-574D3BA98D8B}"/>
                    </a:ext>
                  </a:extLst>
                </p:cNvPr>
                <p:cNvSpPr/>
                <p:nvPr/>
              </p:nvSpPr>
              <p:spPr>
                <a:xfrm>
                  <a:off x="9476960" y="3407839"/>
                  <a:ext cx="299831" cy="154903"/>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40" name="Oval 39">
                  <a:extLst>
                    <a:ext uri="{FF2B5EF4-FFF2-40B4-BE49-F238E27FC236}">
                      <a16:creationId xmlns:a16="http://schemas.microsoft.com/office/drawing/2014/main" id="{89D71577-1E4B-67B4-6F45-6158DEAC02AD}"/>
                    </a:ext>
                  </a:extLst>
                </p:cNvPr>
                <p:cNvSpPr/>
                <p:nvPr/>
              </p:nvSpPr>
              <p:spPr>
                <a:xfrm>
                  <a:off x="9791699" y="3397652"/>
                  <a:ext cx="299831" cy="154903"/>
                </a:xfrm>
                <a:prstGeom prst="ellipse">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cxnSp>
              <p:nvCxnSpPr>
                <p:cNvPr id="42" name="Straight Connector 41">
                  <a:extLst>
                    <a:ext uri="{FF2B5EF4-FFF2-40B4-BE49-F238E27FC236}">
                      <a16:creationId xmlns:a16="http://schemas.microsoft.com/office/drawing/2014/main" id="{382FE0CC-EB74-EAEB-88CA-00F7A3BC0A38}"/>
                    </a:ext>
                  </a:extLst>
                </p:cNvPr>
                <p:cNvCxnSpPr>
                  <a:cxnSpLocks/>
                  <a:endCxn id="34" idx="2"/>
                </p:cNvCxnSpPr>
                <p:nvPr/>
              </p:nvCxnSpPr>
              <p:spPr>
                <a:xfrm flipH="1">
                  <a:off x="2713381" y="2419186"/>
                  <a:ext cx="21537" cy="1102953"/>
                </a:xfrm>
                <a:prstGeom prst="line">
                  <a:avLst/>
                </a:prstGeom>
                <a:ln w="25400">
                  <a:solidFill>
                    <a:srgbClr val="0070C0"/>
                  </a:solidFill>
                </a:ln>
              </p:spPr>
              <p:style>
                <a:lnRef idx="3">
                  <a:schemeClr val="dk1"/>
                </a:lnRef>
                <a:fillRef idx="0">
                  <a:schemeClr val="dk1"/>
                </a:fillRef>
                <a:effectRef idx="2">
                  <a:schemeClr val="dk1"/>
                </a:effectRef>
                <a:fontRef idx="minor">
                  <a:schemeClr val="tx1"/>
                </a:fontRef>
              </p:style>
            </p:cxnSp>
            <p:cxnSp>
              <p:nvCxnSpPr>
                <p:cNvPr id="44" name="Straight Connector 43">
                  <a:extLst>
                    <a:ext uri="{FF2B5EF4-FFF2-40B4-BE49-F238E27FC236}">
                      <a16:creationId xmlns:a16="http://schemas.microsoft.com/office/drawing/2014/main" id="{71D9C082-D692-EB67-5CC1-F91C7D0BD089}"/>
                    </a:ext>
                  </a:extLst>
                </p:cNvPr>
                <p:cNvCxnSpPr>
                  <a:cxnSpLocks/>
                </p:cNvCxnSpPr>
                <p:nvPr/>
              </p:nvCxnSpPr>
              <p:spPr>
                <a:xfrm flipH="1">
                  <a:off x="5142668" y="2372150"/>
                  <a:ext cx="21537" cy="1102953"/>
                </a:xfrm>
                <a:prstGeom prst="line">
                  <a:avLst/>
                </a:prstGeom>
                <a:ln w="25400">
                  <a:solidFill>
                    <a:srgbClr val="0070C0"/>
                  </a:solidFill>
                </a:ln>
              </p:spPr>
              <p:style>
                <a:lnRef idx="3">
                  <a:schemeClr val="dk1"/>
                </a:lnRef>
                <a:fillRef idx="0">
                  <a:schemeClr val="dk1"/>
                </a:fillRef>
                <a:effectRef idx="2">
                  <a:schemeClr val="dk1"/>
                </a:effectRef>
                <a:fontRef idx="minor">
                  <a:schemeClr val="tx1"/>
                </a:fontRef>
              </p:style>
            </p:cxnSp>
            <p:cxnSp>
              <p:nvCxnSpPr>
                <p:cNvPr id="46" name="Straight Connector 45">
                  <a:extLst>
                    <a:ext uri="{FF2B5EF4-FFF2-40B4-BE49-F238E27FC236}">
                      <a16:creationId xmlns:a16="http://schemas.microsoft.com/office/drawing/2014/main" id="{44E4D082-0582-8A27-D871-EFE48C7C81EA}"/>
                    </a:ext>
                  </a:extLst>
                </p:cNvPr>
                <p:cNvCxnSpPr>
                  <a:cxnSpLocks/>
                </p:cNvCxnSpPr>
                <p:nvPr/>
              </p:nvCxnSpPr>
              <p:spPr>
                <a:xfrm flipH="1">
                  <a:off x="9799150" y="2392631"/>
                  <a:ext cx="21537" cy="1102953"/>
                </a:xfrm>
                <a:prstGeom prst="line">
                  <a:avLst/>
                </a:prstGeom>
                <a:ln w="25400">
                  <a:solidFill>
                    <a:srgbClr val="0070C0"/>
                  </a:solidFill>
                </a:ln>
              </p:spPr>
              <p:style>
                <a:lnRef idx="3">
                  <a:schemeClr val="dk1"/>
                </a:lnRef>
                <a:fillRef idx="0">
                  <a:schemeClr val="dk1"/>
                </a:fillRef>
                <a:effectRef idx="2">
                  <a:schemeClr val="dk1"/>
                </a:effectRef>
                <a:fontRef idx="minor">
                  <a:schemeClr val="tx1"/>
                </a:fontRef>
              </p:style>
            </p:cxnSp>
          </p:grpSp>
        </p:grpSp>
        <p:cxnSp>
          <p:nvCxnSpPr>
            <p:cNvPr id="51" name="Straight Connector 50">
              <a:extLst>
                <a:ext uri="{FF2B5EF4-FFF2-40B4-BE49-F238E27FC236}">
                  <a16:creationId xmlns:a16="http://schemas.microsoft.com/office/drawing/2014/main" id="{B092F3A7-6395-F101-C27F-A76902F88CC2}"/>
                </a:ext>
              </a:extLst>
            </p:cNvPr>
            <p:cNvCxnSpPr>
              <a:stCxn id="36" idx="6"/>
            </p:cNvCxnSpPr>
            <p:nvPr/>
          </p:nvCxnSpPr>
          <p:spPr>
            <a:xfrm flipV="1">
              <a:off x="6771862" y="3029145"/>
              <a:ext cx="0" cy="1129963"/>
            </a:xfrm>
            <a:prstGeom prst="line">
              <a:avLst/>
            </a:prstGeom>
            <a:ln w="3175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60431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520DE-1419-43BD-ABDA-15EC11A1ED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7E0015-FB65-77B4-C0C3-269F03AA1EF4}"/>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69AF577-C2A0-41AD-AB33-85A98F210E3E}"/>
                  </a:ext>
                </a:extLst>
              </p:cNvPr>
              <p:cNvSpPr>
                <a:spLocks noGrp="1"/>
              </p:cNvSpPr>
              <p:nvPr>
                <p:ph idx="1"/>
              </p:nvPr>
            </p:nvSpPr>
            <p:spPr>
              <a:xfrm>
                <a:off x="208723" y="703951"/>
                <a:ext cx="11787808" cy="5473013"/>
              </a:xfrm>
            </p:spPr>
            <p:txBody>
              <a:bodyPr>
                <a:normAutofit fontScale="55000" lnSpcReduction="20000"/>
              </a:bodyPr>
              <a:lstStyle/>
              <a:p>
                <a:pPr marL="0" indent="0">
                  <a:lnSpc>
                    <a:spcPct val="120000"/>
                  </a:lnSpc>
                  <a:buNone/>
                </a:pPr>
                <a:r>
                  <a:rPr lang="en-US" sz="4400" dirty="0">
                    <a:latin typeface="Times New Roman" panose="02020603050405020304" pitchFamily="18" charset="0"/>
                    <a:cs typeface="Times New Roman" panose="02020603050405020304" pitchFamily="18" charset="0"/>
                  </a:rPr>
                  <a:t>For  a first order reaction, the reaction rate for reactor 1 is given by:   </a:t>
                </a:r>
              </a:p>
              <a:p>
                <a:pPr marL="0" indent="0">
                  <a:lnSpc>
                    <a:spcPct val="120000"/>
                  </a:lnSpc>
                  <a:buNone/>
                </a:pPr>
                <a:r>
                  <a:rPr lang="en-US" sz="4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4400" i="1">
                            <a:latin typeface="Cambria Math" panose="02040503050406030204" pitchFamily="18" charset="0"/>
                          </a:rPr>
                        </m:ctrlPr>
                      </m:sSubPr>
                      <m:e>
                        <m:r>
                          <a:rPr lang="en-US" sz="4400" i="1">
                            <a:latin typeface="Cambria Math"/>
                          </a:rPr>
                          <m:t>−</m:t>
                        </m:r>
                        <m:r>
                          <a:rPr lang="en-US" sz="4400" i="1">
                            <a:latin typeface="Cambria Math"/>
                          </a:rPr>
                          <m:t>𝑟</m:t>
                        </m:r>
                      </m:e>
                      <m:sub>
                        <m:r>
                          <a:rPr lang="en-US" sz="4400" i="1">
                            <a:latin typeface="Cambria Math"/>
                          </a:rPr>
                          <m:t>𝐴</m:t>
                        </m:r>
                        <m:r>
                          <a:rPr lang="en-US" sz="4400" i="1">
                            <a:latin typeface="Cambria Math" panose="02040503050406030204" pitchFamily="18" charset="0"/>
                          </a:rPr>
                          <m:t>1</m:t>
                        </m:r>
                      </m:sub>
                    </m:sSub>
                    <m:r>
                      <a:rPr lang="en-US" sz="4400" i="1">
                        <a:latin typeface="Cambria Math"/>
                      </a:rPr>
                      <m:t>=</m:t>
                    </m:r>
                    <m:r>
                      <a:rPr lang="en-US" sz="4400" i="1">
                        <a:latin typeface="Cambria Math"/>
                      </a:rPr>
                      <m:t>𝑘</m:t>
                    </m:r>
                    <m:sSub>
                      <m:sSubPr>
                        <m:ctrlPr>
                          <a:rPr lang="en-US" sz="4400" i="1">
                            <a:latin typeface="Cambria Math" panose="02040503050406030204" pitchFamily="18" charset="0"/>
                          </a:rPr>
                        </m:ctrlPr>
                      </m:sSubPr>
                      <m:e>
                        <m:r>
                          <a:rPr lang="en-US" sz="4400" i="1">
                            <a:latin typeface="Cambria Math"/>
                          </a:rPr>
                          <m:t>𝐶</m:t>
                        </m:r>
                      </m:e>
                      <m:sub>
                        <m:r>
                          <a:rPr lang="en-US" sz="4400" i="1">
                            <a:latin typeface="Cambria Math"/>
                          </a:rPr>
                          <m:t>𝐴</m:t>
                        </m:r>
                        <m:r>
                          <a:rPr lang="en-US" sz="4400" i="1">
                            <a:latin typeface="Cambria Math"/>
                          </a:rPr>
                          <m:t>1</m:t>
                        </m:r>
                      </m:sub>
                    </m:sSub>
                  </m:oMath>
                </a14:m>
                <a:r>
                  <a:rPr lang="en-US" sz="4400" dirty="0">
                    <a:latin typeface="Times New Roman" panose="02020603050405020304" pitchFamily="18" charset="0"/>
                    <a:cs typeface="Times New Roman" panose="02020603050405020304" pitchFamily="18" charset="0"/>
                  </a:rPr>
                  <a:t>                                                                                                                    (10.17)</a:t>
                </a:r>
              </a:p>
              <a:p>
                <a:pPr marL="0" indent="0">
                  <a:lnSpc>
                    <a:spcPct val="120000"/>
                  </a:lnSpc>
                  <a:buNone/>
                </a:pPr>
                <a:r>
                  <a:rPr lang="en-US" sz="4400" dirty="0">
                    <a:latin typeface="Times New Roman" panose="02020603050405020304" pitchFamily="18" charset="0"/>
                    <a:cs typeface="Times New Roman" panose="02020603050405020304" pitchFamily="18" charset="0"/>
                  </a:rPr>
                  <a:t>By substituting  equation (10.17) into equation (10.16), you get:</a:t>
                </a:r>
              </a:p>
              <a:p>
                <a:pPr marL="0" indent="0">
                  <a:lnSpc>
                    <a:spcPct val="120000"/>
                  </a:lnSpc>
                  <a:buNone/>
                </a:pPr>
                <a:r>
                  <a:rPr lang="en-US" sz="4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4400" i="1">
                            <a:latin typeface="Cambria Math" panose="02040503050406030204" pitchFamily="18" charset="0"/>
                          </a:rPr>
                        </m:ctrlPr>
                      </m:sSubPr>
                      <m:e>
                        <m:r>
                          <a:rPr lang="en-US" sz="4400" i="1">
                            <a:latin typeface="Cambria Math"/>
                          </a:rPr>
                          <m:t>𝐶</m:t>
                        </m:r>
                      </m:e>
                      <m:sub>
                        <m:r>
                          <a:rPr lang="en-US" sz="4400" i="1">
                            <a:latin typeface="Cambria Math"/>
                          </a:rPr>
                          <m:t>𝐴</m:t>
                        </m:r>
                        <m:r>
                          <a:rPr lang="en-US" sz="4400" i="1">
                            <a:latin typeface="Cambria Math"/>
                          </a:rPr>
                          <m:t>0</m:t>
                        </m:r>
                      </m:sub>
                    </m:sSub>
                    <m:r>
                      <a:rPr lang="en-US" sz="4400" i="1">
                        <a:latin typeface="Cambria Math"/>
                      </a:rPr>
                      <m:t>=</m:t>
                    </m:r>
                    <m:sSub>
                      <m:sSubPr>
                        <m:ctrlPr>
                          <a:rPr lang="en-US" sz="4400" i="1">
                            <a:latin typeface="Cambria Math" panose="02040503050406030204" pitchFamily="18" charset="0"/>
                          </a:rPr>
                        </m:ctrlPr>
                      </m:sSubPr>
                      <m:e>
                        <m:r>
                          <a:rPr lang="en-US" sz="4400" i="1">
                            <a:latin typeface="Cambria Math"/>
                          </a:rPr>
                          <m:t>𝐶</m:t>
                        </m:r>
                      </m:e>
                      <m:sub>
                        <m:r>
                          <a:rPr lang="en-US" sz="4400" i="1">
                            <a:latin typeface="Cambria Math"/>
                          </a:rPr>
                          <m:t>𝐴</m:t>
                        </m:r>
                        <m:r>
                          <a:rPr lang="en-US" sz="4400" i="1">
                            <a:latin typeface="Cambria Math"/>
                          </a:rPr>
                          <m:t>1</m:t>
                        </m:r>
                      </m:sub>
                    </m:sSub>
                    <m:r>
                      <a:rPr lang="en-US" sz="4400" i="1">
                        <a:latin typeface="Cambria Math"/>
                      </a:rPr>
                      <m:t>+</m:t>
                    </m:r>
                    <m:d>
                      <m:dPr>
                        <m:ctrlPr>
                          <a:rPr lang="en-US" sz="4400" i="1">
                            <a:latin typeface="Cambria Math" panose="02040503050406030204" pitchFamily="18" charset="0"/>
                          </a:rPr>
                        </m:ctrlPr>
                      </m:dPr>
                      <m:e>
                        <m:r>
                          <a:rPr lang="en-US" sz="4400" i="1">
                            <a:latin typeface="Cambria Math"/>
                          </a:rPr>
                          <m:t>𝑘</m:t>
                        </m:r>
                        <m:sSub>
                          <m:sSubPr>
                            <m:ctrlPr>
                              <a:rPr lang="en-US" sz="4400" i="1">
                                <a:latin typeface="Cambria Math" panose="02040503050406030204" pitchFamily="18" charset="0"/>
                              </a:rPr>
                            </m:ctrlPr>
                          </m:sSubPr>
                          <m:e>
                            <m:r>
                              <a:rPr lang="en-US" sz="4400" i="1">
                                <a:latin typeface="Cambria Math"/>
                              </a:rPr>
                              <m:t>𝐶</m:t>
                            </m:r>
                          </m:e>
                          <m:sub>
                            <m:r>
                              <a:rPr lang="en-US" sz="4400" i="1">
                                <a:latin typeface="Cambria Math"/>
                              </a:rPr>
                              <m:t>𝐴</m:t>
                            </m:r>
                            <m:r>
                              <a:rPr lang="en-US" sz="4400" i="1">
                                <a:latin typeface="Cambria Math"/>
                              </a:rPr>
                              <m:t>1</m:t>
                            </m:r>
                          </m:sub>
                        </m:sSub>
                      </m:e>
                    </m:d>
                    <m:sSub>
                      <m:sSubPr>
                        <m:ctrlPr>
                          <a:rPr lang="en-US" sz="4400" i="1">
                            <a:latin typeface="Cambria Math" panose="02040503050406030204" pitchFamily="18" charset="0"/>
                          </a:rPr>
                        </m:ctrlPr>
                      </m:sSubPr>
                      <m:e>
                        <m:r>
                          <a:rPr lang="en-US" sz="4400" i="1">
                            <a:latin typeface="Cambria Math"/>
                          </a:rPr>
                          <m:t>𝜏</m:t>
                        </m:r>
                      </m:e>
                      <m:sub>
                        <m:r>
                          <a:rPr lang="en-US" sz="4400" i="1">
                            <a:latin typeface="Cambria Math" panose="02040503050406030204" pitchFamily="18" charset="0"/>
                          </a:rPr>
                          <m:t>1</m:t>
                        </m:r>
                      </m:sub>
                    </m:sSub>
                  </m:oMath>
                </a14:m>
                <a:r>
                  <a:rPr lang="en-US" sz="4400" dirty="0">
                    <a:latin typeface="Times New Roman" panose="02020603050405020304" pitchFamily="18" charset="0"/>
                    <a:cs typeface="Times New Roman" panose="02020603050405020304" pitchFamily="18" charset="0"/>
                  </a:rPr>
                  <a:t>                                                                                                    (10.18) </a:t>
                </a:r>
              </a:p>
              <a:p>
                <a:pPr marL="0" indent="0" algn="just">
                  <a:lnSpc>
                    <a:spcPct val="120000"/>
                  </a:lnSpc>
                  <a:buNone/>
                </a:pPr>
                <a:r>
                  <a:rPr lang="en-US" sz="4400" dirty="0">
                    <a:latin typeface="Times New Roman" panose="02020603050405020304" pitchFamily="18" charset="0"/>
                    <a:cs typeface="Times New Roman" panose="02020603050405020304" pitchFamily="18" charset="0"/>
                  </a:rPr>
                  <a:t>By dividing both sides of equation (10.18) by C</a:t>
                </a:r>
                <a:r>
                  <a:rPr lang="en-US" sz="4400" baseline="-25000" dirty="0">
                    <a:latin typeface="Times New Roman" panose="02020603050405020304" pitchFamily="18" charset="0"/>
                    <a:cs typeface="Times New Roman" panose="02020603050405020304" pitchFamily="18" charset="0"/>
                  </a:rPr>
                  <a:t>A1</a:t>
                </a:r>
                <a:r>
                  <a:rPr lang="en-US" sz="4400" dirty="0">
                    <a:latin typeface="Times New Roman" panose="02020603050405020304" pitchFamily="18" charset="0"/>
                    <a:cs typeface="Times New Roman" panose="02020603050405020304" pitchFamily="18" charset="0"/>
                  </a:rPr>
                  <a:t>, you get:            </a:t>
                </a:r>
              </a:p>
              <a:p>
                <a:pPr marL="82296" indent="0">
                  <a:lnSpc>
                    <a:spcPct val="120000"/>
                  </a:lnSpc>
                  <a:buNone/>
                </a:pPr>
                <a14:m>
                  <m:oMath xmlns:m="http://schemas.openxmlformats.org/officeDocument/2006/math">
                    <m:f>
                      <m:fPr>
                        <m:ctrlPr>
                          <a:rPr lang="en-US" sz="4400" b="1" i="1">
                            <a:solidFill>
                              <a:srgbClr val="0070C0"/>
                            </a:solidFill>
                            <a:latin typeface="Cambria Math" panose="02040503050406030204" pitchFamily="18" charset="0"/>
                          </a:rPr>
                        </m:ctrlPr>
                      </m:fPr>
                      <m:num>
                        <m:sSub>
                          <m:sSubPr>
                            <m:ctrlPr>
                              <a:rPr lang="en-US" sz="4400" b="1" i="1">
                                <a:solidFill>
                                  <a:srgbClr val="0070C0"/>
                                </a:solidFill>
                                <a:latin typeface="Cambria Math" panose="02040503050406030204" pitchFamily="18" charset="0"/>
                              </a:rPr>
                            </m:ctrlPr>
                          </m:sSubPr>
                          <m:e>
                            <m:r>
                              <a:rPr lang="en-US" sz="4400" b="1">
                                <a:solidFill>
                                  <a:srgbClr val="0070C0"/>
                                </a:solidFill>
                                <a:latin typeface="Cambria Math"/>
                              </a:rPr>
                              <m:t> </m:t>
                            </m:r>
                            <m:r>
                              <a:rPr lang="en-US" sz="4400" b="1">
                                <a:solidFill>
                                  <a:srgbClr val="0070C0"/>
                                </a:solidFill>
                                <a:latin typeface="Cambria Math"/>
                              </a:rPr>
                              <m:t>𝐂</m:t>
                            </m:r>
                          </m:e>
                          <m:sub>
                            <m:r>
                              <a:rPr lang="en-US" sz="4400" b="1">
                                <a:solidFill>
                                  <a:srgbClr val="0070C0"/>
                                </a:solidFill>
                                <a:latin typeface="Cambria Math"/>
                              </a:rPr>
                              <m:t>𝐀𝟎</m:t>
                            </m:r>
                          </m:sub>
                        </m:sSub>
                      </m:num>
                      <m:den>
                        <m:sSub>
                          <m:sSubPr>
                            <m:ctrlPr>
                              <a:rPr lang="en-US" sz="4400" b="1" i="1">
                                <a:solidFill>
                                  <a:srgbClr val="0070C0"/>
                                </a:solidFill>
                                <a:latin typeface="Cambria Math" panose="02040503050406030204" pitchFamily="18" charset="0"/>
                              </a:rPr>
                            </m:ctrlPr>
                          </m:sSubPr>
                          <m:e>
                            <m:r>
                              <a:rPr lang="en-US" sz="4400" b="1">
                                <a:solidFill>
                                  <a:srgbClr val="0070C0"/>
                                </a:solidFill>
                                <a:latin typeface="Cambria Math"/>
                              </a:rPr>
                              <m:t>𝐂</m:t>
                            </m:r>
                          </m:e>
                          <m:sub>
                            <m:r>
                              <a:rPr lang="en-US" sz="4400" b="1">
                                <a:solidFill>
                                  <a:srgbClr val="0070C0"/>
                                </a:solidFill>
                                <a:latin typeface="Cambria Math"/>
                              </a:rPr>
                              <m:t>𝐀𝟏</m:t>
                            </m:r>
                          </m:sub>
                        </m:sSub>
                      </m:den>
                    </m:f>
                    <m:r>
                      <a:rPr lang="en-US" sz="4400" b="1">
                        <a:solidFill>
                          <a:srgbClr val="0070C0"/>
                        </a:solidFill>
                        <a:latin typeface="Cambria Math"/>
                      </a:rPr>
                      <m:t>=</m:t>
                    </m:r>
                    <m:r>
                      <a:rPr lang="en-US" sz="4400" b="1">
                        <a:solidFill>
                          <a:srgbClr val="0070C0"/>
                        </a:solidFill>
                        <a:latin typeface="Cambria Math"/>
                      </a:rPr>
                      <m:t>𝟏</m:t>
                    </m:r>
                    <m:r>
                      <a:rPr lang="en-US" sz="4400" b="1">
                        <a:solidFill>
                          <a:srgbClr val="0070C0"/>
                        </a:solidFill>
                        <a:latin typeface="Cambria Math"/>
                      </a:rPr>
                      <m:t>+</m:t>
                    </m:r>
                    <m:r>
                      <a:rPr lang="en-US" sz="4400" b="1">
                        <a:solidFill>
                          <a:srgbClr val="0070C0"/>
                        </a:solidFill>
                        <a:latin typeface="Cambria Math"/>
                      </a:rPr>
                      <m:t>𝐤</m:t>
                    </m:r>
                    <m:sSub>
                      <m:sSubPr>
                        <m:ctrlPr>
                          <a:rPr lang="en-US" sz="4400" i="1">
                            <a:latin typeface="Cambria Math" panose="02040503050406030204" pitchFamily="18" charset="0"/>
                          </a:rPr>
                        </m:ctrlPr>
                      </m:sSubPr>
                      <m:e>
                        <m:r>
                          <a:rPr lang="en-US" sz="4400" i="1">
                            <a:latin typeface="Cambria Math"/>
                          </a:rPr>
                          <m:t>𝜏</m:t>
                        </m:r>
                      </m:e>
                      <m:sub>
                        <m:r>
                          <a:rPr lang="en-US" sz="4400" i="1">
                            <a:latin typeface="Cambria Math" panose="02040503050406030204" pitchFamily="18" charset="0"/>
                          </a:rPr>
                          <m:t>1</m:t>
                        </m:r>
                      </m:sub>
                    </m:sSub>
                  </m:oMath>
                </a14:m>
                <a:r>
                  <a:rPr lang="en-US" sz="4400" b="1" dirty="0">
                    <a:solidFill>
                      <a:srgbClr val="0070C0"/>
                    </a:solidFill>
                    <a:latin typeface="Times New Roman" panose="02020603050405020304" pitchFamily="18" charset="0"/>
                    <a:cs typeface="Times New Roman" panose="02020603050405020304" pitchFamily="18" charset="0"/>
                  </a:rPr>
                  <a:t>                                                                                                                 (10.19)</a:t>
                </a:r>
              </a:p>
              <a:p>
                <a:pPr marL="82296" indent="0">
                  <a:lnSpc>
                    <a:spcPct val="120000"/>
                  </a:lnSpc>
                  <a:buNone/>
                </a:pPr>
                <a:r>
                  <a:rPr lang="en-US" sz="4400" b="1" dirty="0">
                    <a:solidFill>
                      <a:srgbClr val="0070C0"/>
                    </a:solidFill>
                    <a:latin typeface="Times New Roman" panose="02020603050405020304" pitchFamily="18" charset="0"/>
                    <a:cs typeface="Times New Roman" panose="02020603050405020304" pitchFamily="18" charset="0"/>
                  </a:rPr>
                  <a:t>This is the materials balance equation  of  reactor 1 for first order reaction. </a:t>
                </a:r>
              </a:p>
              <a:p>
                <a:pPr marL="82296" indent="0" algn="just">
                  <a:lnSpc>
                    <a:spcPct val="120000"/>
                  </a:lnSpc>
                  <a:buNone/>
                </a:pPr>
                <a:r>
                  <a:rPr lang="en-US" sz="4400" dirty="0">
                    <a:latin typeface="Times New Roman" panose="02020603050405020304" pitchFamily="18" charset="0"/>
                    <a:cs typeface="Times New Roman" panose="02020603050405020304" pitchFamily="18" charset="0"/>
                  </a:rPr>
                  <a:t>Where: C</a:t>
                </a:r>
                <a:r>
                  <a:rPr lang="en-US" sz="4400" baseline="-25000" dirty="0">
                    <a:latin typeface="Times New Roman" panose="02020603050405020304" pitchFamily="18" charset="0"/>
                    <a:cs typeface="Times New Roman" panose="02020603050405020304" pitchFamily="18" charset="0"/>
                  </a:rPr>
                  <a:t>Ao</a:t>
                </a:r>
                <a:r>
                  <a:rPr lang="en-US" sz="4400" dirty="0">
                    <a:latin typeface="Times New Roman" panose="02020603050405020304" pitchFamily="18" charset="0"/>
                    <a:cs typeface="Times New Roman" panose="02020603050405020304" pitchFamily="18" charset="0"/>
                  </a:rPr>
                  <a:t> is initial concentration of reactant A, C</a:t>
                </a:r>
                <a:r>
                  <a:rPr lang="en-US" sz="4400" baseline="-25000" dirty="0">
                    <a:latin typeface="Times New Roman" panose="02020603050405020304" pitchFamily="18" charset="0"/>
                    <a:cs typeface="Times New Roman" panose="02020603050405020304" pitchFamily="18" charset="0"/>
                  </a:rPr>
                  <a:t>A1</a:t>
                </a:r>
                <a:r>
                  <a:rPr lang="en-US" sz="4400" dirty="0">
                    <a:latin typeface="Times New Roman" panose="02020603050405020304" pitchFamily="18" charset="0"/>
                    <a:cs typeface="Times New Roman" panose="02020603050405020304" pitchFamily="18" charset="0"/>
                  </a:rPr>
                  <a:t> is final concentration of reactant A for reactor 1, k is rate constant, and </a:t>
                </a:r>
                <a:r>
                  <a:rPr lang="en-US" sz="4400" dirty="0">
                    <a:latin typeface="Times New Roman" panose="02020603050405020304" pitchFamily="18" charset="0"/>
                    <a:cs typeface="Times New Roman" panose="02020603050405020304" pitchFamily="18" charset="0"/>
                    <a:sym typeface="Symbol" panose="05050102010706020507" pitchFamily="18" charset="2"/>
                  </a:rPr>
                  <a:t></a:t>
                </a:r>
                <a:r>
                  <a:rPr lang="en-US" sz="4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4400" dirty="0">
                    <a:latin typeface="Times New Roman" panose="02020603050405020304" pitchFamily="18" charset="0"/>
                    <a:cs typeface="Times New Roman" panose="02020603050405020304" pitchFamily="18" charset="0"/>
                    <a:sym typeface="Symbol" panose="05050102010706020507" pitchFamily="18" charset="2"/>
                  </a:rPr>
                  <a:t> is space time for reactor 1.</a:t>
                </a:r>
                <a:endParaRPr lang="en-US" sz="4400" dirty="0">
                  <a:latin typeface="Times New Roman" panose="02020603050405020304" pitchFamily="18" charset="0"/>
                  <a:cs typeface="Times New Roman" panose="02020603050405020304" pitchFamily="18" charset="0"/>
                </a:endParaRPr>
              </a:p>
              <a:p>
                <a:pPr marL="0" indent="0">
                  <a:lnSpc>
                    <a:spcPct val="150000"/>
                  </a:lnSpc>
                  <a:buNone/>
                </a:pPr>
                <a:endParaRPr lang="en-US" sz="3800" dirty="0">
                  <a:latin typeface="Times New Roman" panose="02020603050405020304" pitchFamily="18" charset="0"/>
                  <a:cs typeface="Times New Roman" panose="02020603050405020304" pitchFamily="18" charset="0"/>
                </a:endParaRPr>
              </a:p>
              <a:p>
                <a:pPr marL="0" indent="0">
                  <a:lnSpc>
                    <a:spcPct val="160000"/>
                  </a:lnSpc>
                  <a:buNone/>
                </a:pPr>
                <a:r>
                  <a:rPr lang="en-US" sz="2400" dirty="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69AF577-C2A0-41AD-AB33-85A98F210E3E}"/>
                  </a:ext>
                </a:extLst>
              </p:cNvPr>
              <p:cNvSpPr>
                <a:spLocks noGrp="1" noRot="1" noChangeAspect="1" noMove="1" noResize="1" noEditPoints="1" noAdjustHandles="1" noChangeArrowheads="1" noChangeShapeType="1" noTextEdit="1"/>
              </p:cNvSpPr>
              <p:nvPr>
                <p:ph idx="1"/>
              </p:nvPr>
            </p:nvSpPr>
            <p:spPr>
              <a:xfrm>
                <a:off x="208723" y="703951"/>
                <a:ext cx="11787808" cy="5473013"/>
              </a:xfrm>
              <a:blipFill>
                <a:blip r:embed="rId2"/>
                <a:stretch>
                  <a:fillRect l="-776" t="-891"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0FC555E-F470-17A6-F21F-33255EC03225}"/>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71B6E9C-FD6F-BC74-D9F8-2B8CD9AF366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0062CC9-46C3-3517-2C08-0BE1BAFC17D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28719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1BF7E-6F0C-9D10-D6BF-F98657B2C9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AC27ED-1F0D-21CF-9B4F-B721C6AD4DA9}"/>
              </a:ext>
            </a:extLst>
          </p:cNvPr>
          <p:cNvSpPr>
            <a:spLocks noGrp="1"/>
          </p:cNvSpPr>
          <p:nvPr>
            <p:ph type="title"/>
          </p:nvPr>
        </p:nvSpPr>
        <p:spPr>
          <a:xfrm>
            <a:off x="427383" y="69573"/>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0BA775-9F51-9457-F91F-859EB781FF4C}"/>
                  </a:ext>
                </a:extLst>
              </p:cNvPr>
              <p:cNvSpPr>
                <a:spLocks noGrp="1"/>
              </p:cNvSpPr>
              <p:nvPr>
                <p:ph idx="1"/>
              </p:nvPr>
            </p:nvSpPr>
            <p:spPr>
              <a:xfrm>
                <a:off x="208723" y="703951"/>
                <a:ext cx="11787808" cy="5473013"/>
              </a:xfrm>
            </p:spPr>
            <p:txBody>
              <a:bodyPr>
                <a:normAutofit fontScale="25000" lnSpcReduction="20000"/>
              </a:bodyPr>
              <a:lstStyle/>
              <a:p>
                <a:pPr marL="82296" indent="0" algn="just">
                  <a:lnSpc>
                    <a:spcPct val="120000"/>
                  </a:lnSpc>
                  <a:buNone/>
                </a:pPr>
                <a:r>
                  <a:rPr lang="en-US" sz="9600" dirty="0">
                    <a:latin typeface="Times New Roman" panose="02020603050405020304" pitchFamily="18" charset="0"/>
                    <a:cs typeface="Times New Roman" panose="02020603050405020304" pitchFamily="18" charset="0"/>
                  </a:rPr>
                  <a:t>Similarly, the material balance equation for reactor 2 is given by:</a:t>
                </a:r>
              </a:p>
              <a:p>
                <a:pPr marL="82296" indent="0" algn="just">
                  <a:lnSpc>
                    <a:spcPct val="120000"/>
                  </a:lnSpc>
                  <a:buNone/>
                </a:pPr>
                <a14:m>
                  <m:oMath xmlns:m="http://schemas.openxmlformats.org/officeDocument/2006/math">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𝐴</m:t>
                        </m:r>
                        <m:r>
                          <a:rPr lang="en-US" sz="9600" i="1">
                            <a:latin typeface="Cambria Math"/>
                          </a:rPr>
                          <m:t>1</m:t>
                        </m:r>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𝐴</m:t>
                        </m:r>
                        <m:r>
                          <a:rPr lang="en-US" sz="9600" i="1">
                            <a:latin typeface="Cambria Math"/>
                          </a:rPr>
                          <m:t>2</m:t>
                        </m:r>
                      </m:sub>
                    </m:sSub>
                    <m:r>
                      <a:rPr lang="en-US" sz="9600" i="1">
                        <a:latin typeface="Cambria Math"/>
                      </a:rPr>
                      <m:t>+</m:t>
                    </m:r>
                    <m:d>
                      <m:dPr>
                        <m:ctrlPr>
                          <a:rPr lang="en-US" sz="9600" i="1">
                            <a:latin typeface="Cambria Math" panose="02040503050406030204" pitchFamily="18" charset="0"/>
                          </a:rPr>
                        </m:ctrlPr>
                      </m:dPr>
                      <m:e>
                        <m:r>
                          <a:rPr lang="en-US" sz="9600" i="1">
                            <a:latin typeface="Cambria Math"/>
                          </a:rPr>
                          <m:t>𝑘</m:t>
                        </m:r>
                        <m:sSub>
                          <m:sSubPr>
                            <m:ctrlPr>
                              <a:rPr lang="en-US" sz="9600" i="1">
                                <a:latin typeface="Cambria Math" panose="02040503050406030204" pitchFamily="18" charset="0"/>
                              </a:rPr>
                            </m:ctrlPr>
                          </m:sSubPr>
                          <m:e>
                            <m:r>
                              <a:rPr lang="en-US" sz="9600" i="1">
                                <a:latin typeface="Cambria Math"/>
                              </a:rPr>
                              <m:t>𝐶</m:t>
                            </m:r>
                          </m:e>
                          <m:sub>
                            <m:r>
                              <a:rPr lang="en-US" sz="9600" i="1">
                                <a:latin typeface="Cambria Math"/>
                              </a:rPr>
                              <m:t>𝐴</m:t>
                            </m:r>
                            <m:r>
                              <a:rPr lang="en-US" sz="9600" i="1">
                                <a:latin typeface="Cambria Math"/>
                              </a:rPr>
                              <m:t>2</m:t>
                            </m:r>
                          </m:sub>
                        </m:sSub>
                      </m:e>
                    </m:d>
                    <m:sSub>
                      <m:sSubPr>
                        <m:ctrlPr>
                          <a:rPr lang="en-US" sz="9600" i="1">
                            <a:latin typeface="Cambria Math" panose="02040503050406030204" pitchFamily="18" charset="0"/>
                          </a:rPr>
                        </m:ctrlPr>
                      </m:sSubPr>
                      <m:e>
                        <m:r>
                          <a:rPr lang="en-US" sz="9600" i="1">
                            <a:latin typeface="Cambria Math"/>
                          </a:rPr>
                          <m:t>𝜏</m:t>
                        </m:r>
                      </m:e>
                      <m:sub>
                        <m:r>
                          <a:rPr lang="en-US" sz="9600" b="0" i="1" smtClean="0">
                            <a:latin typeface="Cambria Math" panose="02040503050406030204" pitchFamily="18" charset="0"/>
                          </a:rPr>
                          <m:t>2</m:t>
                        </m:r>
                      </m:sub>
                    </m:sSub>
                  </m:oMath>
                </a14:m>
                <a:r>
                  <a:rPr lang="en-US" sz="9600" dirty="0">
                    <a:latin typeface="Times New Roman" panose="02020603050405020304" pitchFamily="18" charset="0"/>
                    <a:cs typeface="Times New Roman" panose="02020603050405020304" pitchFamily="18" charset="0"/>
                  </a:rPr>
                  <a:t>                                                                                               (10.20)</a:t>
                </a:r>
              </a:p>
              <a:p>
                <a:pPr marL="82296" indent="0" algn="just">
                  <a:lnSpc>
                    <a:spcPct val="120000"/>
                  </a:lnSpc>
                  <a:buNone/>
                </a:pPr>
                <a:r>
                  <a:rPr lang="en-US" sz="9600" dirty="0">
                    <a:latin typeface="Times New Roman" panose="02020603050405020304" pitchFamily="18" charset="0"/>
                    <a:cs typeface="Times New Roman" panose="02020603050405020304" pitchFamily="18" charset="0"/>
                  </a:rPr>
                  <a:t>By dividing both sides of equation (10.20) by C</a:t>
                </a:r>
                <a:r>
                  <a:rPr lang="en-US" sz="9600" baseline="-25000" dirty="0">
                    <a:latin typeface="Times New Roman" panose="02020603050405020304" pitchFamily="18" charset="0"/>
                    <a:cs typeface="Times New Roman" panose="02020603050405020304" pitchFamily="18" charset="0"/>
                  </a:rPr>
                  <a:t>A2</a:t>
                </a:r>
                <a:r>
                  <a:rPr lang="en-US" sz="9600" dirty="0">
                    <a:latin typeface="Times New Roman" panose="02020603050405020304" pitchFamily="18" charset="0"/>
                    <a:cs typeface="Times New Roman" panose="02020603050405020304" pitchFamily="18" charset="0"/>
                  </a:rPr>
                  <a:t>, you get:            </a:t>
                </a:r>
              </a:p>
              <a:p>
                <a:pPr marL="82296" indent="0" algn="just">
                  <a:lnSpc>
                    <a:spcPct val="120000"/>
                  </a:lnSpc>
                  <a:buNone/>
                </a:pPr>
                <a14:m>
                  <m:oMath xmlns:m="http://schemas.openxmlformats.org/officeDocument/2006/math">
                    <m:f>
                      <m:fPr>
                        <m:ctrlPr>
                          <a:rPr lang="en-US" sz="9600" b="1" i="1" smtClean="0">
                            <a:solidFill>
                              <a:srgbClr val="0070C0"/>
                            </a:solidFill>
                            <a:latin typeface="Cambria Math" panose="02040503050406030204" pitchFamily="18" charset="0"/>
                          </a:rPr>
                        </m:ctrlPr>
                      </m:fPr>
                      <m:num>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 </m:t>
                            </m:r>
                            <m:r>
                              <a:rPr lang="en-US" sz="9600" b="1" i="1">
                                <a:solidFill>
                                  <a:srgbClr val="0070C0"/>
                                </a:solidFill>
                                <a:latin typeface="Cambria Math"/>
                              </a:rPr>
                              <m:t>𝑪</m:t>
                            </m:r>
                          </m:e>
                          <m:sub>
                            <m:r>
                              <a:rPr lang="en-US" sz="9600" b="1" i="1">
                                <a:solidFill>
                                  <a:srgbClr val="0070C0"/>
                                </a:solidFill>
                                <a:latin typeface="Cambria Math"/>
                              </a:rPr>
                              <m:t>𝑨</m:t>
                            </m:r>
                            <m:r>
                              <a:rPr lang="en-US" sz="9600" b="1" i="1">
                                <a:solidFill>
                                  <a:srgbClr val="0070C0"/>
                                </a:solidFill>
                                <a:latin typeface="Cambria Math"/>
                              </a:rPr>
                              <m:t>𝟏</m:t>
                            </m:r>
                          </m:sub>
                        </m:sSub>
                      </m:num>
                      <m:den>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𝑪</m:t>
                            </m:r>
                          </m:e>
                          <m:sub>
                            <m:r>
                              <a:rPr lang="en-US" sz="9600" b="1" i="1">
                                <a:solidFill>
                                  <a:srgbClr val="0070C0"/>
                                </a:solidFill>
                                <a:latin typeface="Cambria Math"/>
                              </a:rPr>
                              <m:t>𝑨</m:t>
                            </m:r>
                            <m:r>
                              <a:rPr lang="en-US" sz="9600" b="1" i="1">
                                <a:solidFill>
                                  <a:srgbClr val="0070C0"/>
                                </a:solidFill>
                                <a:latin typeface="Cambria Math"/>
                              </a:rPr>
                              <m:t>𝟐</m:t>
                            </m:r>
                          </m:sub>
                        </m:sSub>
                      </m:den>
                    </m:f>
                    <m:r>
                      <a:rPr lang="en-US" sz="9600" b="1" i="1">
                        <a:solidFill>
                          <a:srgbClr val="0070C0"/>
                        </a:solidFill>
                        <a:latin typeface="Cambria Math"/>
                      </a:rPr>
                      <m:t>=</m:t>
                    </m:r>
                    <m:r>
                      <a:rPr lang="en-US" sz="9600" b="1" i="1">
                        <a:solidFill>
                          <a:srgbClr val="0070C0"/>
                        </a:solidFill>
                        <a:latin typeface="Cambria Math"/>
                      </a:rPr>
                      <m:t>𝟏</m:t>
                    </m:r>
                    <m:r>
                      <a:rPr lang="en-US" sz="9600" b="1" i="1">
                        <a:solidFill>
                          <a:srgbClr val="0070C0"/>
                        </a:solidFill>
                        <a:latin typeface="Cambria Math"/>
                      </a:rPr>
                      <m:t>+</m:t>
                    </m:r>
                    <m:r>
                      <a:rPr lang="en-US" sz="9600" b="1" i="1">
                        <a:solidFill>
                          <a:srgbClr val="0070C0"/>
                        </a:solidFill>
                        <a:latin typeface="Cambria Math"/>
                      </a:rPr>
                      <m:t>𝒌</m:t>
                    </m:r>
                    <m:sSub>
                      <m:sSubPr>
                        <m:ctrlPr>
                          <a:rPr lang="en-US" sz="9600" i="1">
                            <a:latin typeface="Cambria Math" panose="02040503050406030204" pitchFamily="18" charset="0"/>
                          </a:rPr>
                        </m:ctrlPr>
                      </m:sSubPr>
                      <m:e>
                        <m:r>
                          <a:rPr lang="en-US" sz="9600" i="1">
                            <a:latin typeface="Cambria Math"/>
                          </a:rPr>
                          <m:t>𝜏</m:t>
                        </m:r>
                      </m:e>
                      <m:sub>
                        <m:r>
                          <a:rPr lang="en-US" sz="9600" b="0" i="1" smtClean="0">
                            <a:latin typeface="Cambria Math" panose="02040503050406030204" pitchFamily="18" charset="0"/>
                          </a:rPr>
                          <m:t>2</m:t>
                        </m:r>
                      </m:sub>
                    </m:sSub>
                  </m:oMath>
                </a14:m>
                <a:r>
                  <a:rPr lang="en-US" sz="9600" b="1" dirty="0">
                    <a:solidFill>
                      <a:srgbClr val="0070C0"/>
                    </a:solidFill>
                    <a:latin typeface="Times New Roman" panose="02020603050405020304" pitchFamily="18" charset="0"/>
                    <a:cs typeface="Times New Roman" panose="02020603050405020304" pitchFamily="18" charset="0"/>
                  </a:rPr>
                  <a:t>                                                                                                           (10.21)</a:t>
                </a:r>
              </a:p>
              <a:p>
                <a:pPr marL="82296" indent="0" algn="just">
                  <a:lnSpc>
                    <a:spcPct val="120000"/>
                  </a:lnSpc>
                  <a:buNone/>
                </a:pPr>
                <a:r>
                  <a:rPr lang="en-US" sz="9600" b="1" dirty="0">
                    <a:solidFill>
                      <a:srgbClr val="0070C0"/>
                    </a:solidFill>
                    <a:latin typeface="Times New Roman" panose="02020603050405020304" pitchFamily="18" charset="0"/>
                    <a:cs typeface="Times New Roman" panose="02020603050405020304" pitchFamily="18" charset="0"/>
                  </a:rPr>
                  <a:t>This is the materials balance equation of reactor 2 for first order reaction. </a:t>
                </a:r>
              </a:p>
              <a:p>
                <a:pPr marL="82296" indent="0" algn="just">
                  <a:lnSpc>
                    <a:spcPct val="120000"/>
                  </a:lnSpc>
                  <a:buNone/>
                </a:pPr>
                <a:r>
                  <a:rPr lang="en-US" sz="9600" dirty="0">
                    <a:latin typeface="Times New Roman" panose="02020603050405020304" pitchFamily="18" charset="0"/>
                    <a:cs typeface="Times New Roman" panose="02020603050405020304" pitchFamily="18" charset="0"/>
                  </a:rPr>
                  <a:t>Where: C</a:t>
                </a:r>
                <a:r>
                  <a:rPr lang="en-US" sz="9600" baseline="-25000" dirty="0">
                    <a:latin typeface="Times New Roman" panose="02020603050405020304" pitchFamily="18" charset="0"/>
                    <a:cs typeface="Times New Roman" panose="02020603050405020304" pitchFamily="18" charset="0"/>
                  </a:rPr>
                  <a:t>A1</a:t>
                </a:r>
                <a:r>
                  <a:rPr lang="en-US" sz="9600" dirty="0">
                    <a:latin typeface="Times New Roman" panose="02020603050405020304" pitchFamily="18" charset="0"/>
                    <a:cs typeface="Times New Roman" panose="02020603050405020304" pitchFamily="18" charset="0"/>
                  </a:rPr>
                  <a:t> is feed concentration of reactant A for reactor 2, C</a:t>
                </a:r>
                <a:r>
                  <a:rPr lang="en-US" sz="9600" baseline="-25000" dirty="0">
                    <a:latin typeface="Times New Roman" panose="02020603050405020304" pitchFamily="18" charset="0"/>
                    <a:cs typeface="Times New Roman" panose="02020603050405020304" pitchFamily="18" charset="0"/>
                  </a:rPr>
                  <a:t>A2</a:t>
                </a:r>
                <a:r>
                  <a:rPr lang="en-US" sz="9600" dirty="0">
                    <a:latin typeface="Times New Roman" panose="02020603050405020304" pitchFamily="18" charset="0"/>
                    <a:cs typeface="Times New Roman" panose="02020603050405020304" pitchFamily="18" charset="0"/>
                  </a:rPr>
                  <a:t> is final concentration of reactant A for reactor 2, k is rate constant, and </a:t>
                </a:r>
                <a:r>
                  <a:rPr lang="en-US" sz="9600" dirty="0">
                    <a:latin typeface="Times New Roman" panose="02020603050405020304" pitchFamily="18" charset="0"/>
                    <a:cs typeface="Times New Roman" panose="02020603050405020304" pitchFamily="18" charset="0"/>
                    <a:sym typeface="Symbol" panose="05050102010706020507" pitchFamily="18" charset="2"/>
                  </a:rPr>
                  <a:t></a:t>
                </a:r>
                <a:r>
                  <a:rPr lang="en-US" sz="96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9600" dirty="0">
                    <a:latin typeface="Times New Roman" panose="02020603050405020304" pitchFamily="18" charset="0"/>
                    <a:cs typeface="Times New Roman" panose="02020603050405020304" pitchFamily="18" charset="0"/>
                    <a:sym typeface="Symbol" panose="05050102010706020507" pitchFamily="18" charset="2"/>
                  </a:rPr>
                  <a:t> is space time for reactor 2.</a:t>
                </a:r>
                <a:endParaRPr lang="en-US" sz="9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51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10BA775-9F51-9457-F91F-859EB781FF4C}"/>
                  </a:ext>
                </a:extLst>
              </p:cNvPr>
              <p:cNvSpPr>
                <a:spLocks noGrp="1" noRot="1" noChangeAspect="1" noMove="1" noResize="1" noEditPoints="1" noAdjustHandles="1" noChangeArrowheads="1" noChangeShapeType="1" noTextEdit="1"/>
              </p:cNvSpPr>
              <p:nvPr>
                <p:ph idx="1"/>
              </p:nvPr>
            </p:nvSpPr>
            <p:spPr>
              <a:xfrm>
                <a:off x="208723" y="703951"/>
                <a:ext cx="11787808" cy="5473013"/>
              </a:xfrm>
              <a:blipFill>
                <a:blip r:embed="rId2"/>
                <a:stretch>
                  <a:fillRect l="-52" t="-891"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794D06E-EDA7-1C48-9137-EDE409BA76F0}"/>
              </a:ext>
            </a:extLst>
          </p:cNvPr>
          <p:cNvCxnSpPr>
            <a:cxnSpLocks/>
          </p:cNvCxnSpPr>
          <p:nvPr/>
        </p:nvCxnSpPr>
        <p:spPr>
          <a:xfrm>
            <a:off x="-96079" y="68407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359DF0D-F371-E89D-4606-91678C25945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D099BF0-5156-FBC5-B3DB-B9F15EFBCCA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496880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4D419-0D69-6F05-2E0D-223CC9098F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EB492E-1385-793B-A890-93638F22893D}"/>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64AC1E-3F47-34AE-4044-76805D89982C}"/>
                  </a:ext>
                </a:extLst>
              </p:cNvPr>
              <p:cNvSpPr>
                <a:spLocks noGrp="1"/>
              </p:cNvSpPr>
              <p:nvPr>
                <p:ph idx="1"/>
              </p:nvPr>
            </p:nvSpPr>
            <p:spPr>
              <a:xfrm>
                <a:off x="208723" y="736393"/>
                <a:ext cx="11787808" cy="5440572"/>
              </a:xfrm>
            </p:spPr>
            <p:txBody>
              <a:bodyPr>
                <a:normAutofit/>
              </a:bodyPr>
              <a:lstStyle/>
              <a:p>
                <a:pPr marL="82296" indent="0" algn="just">
                  <a:lnSpc>
                    <a:spcPct val="120000"/>
                  </a:lnSpc>
                  <a:buNone/>
                </a:pPr>
                <a:r>
                  <a:rPr lang="en-US" sz="2400" dirty="0"/>
                  <a:t> </a:t>
                </a:r>
                <a:r>
                  <a:rPr lang="en-US" sz="2400" dirty="0">
                    <a:latin typeface="Times New Roman" panose="02020603050405020304" pitchFamily="18" charset="0"/>
                    <a:cs typeface="Times New Roman" panose="02020603050405020304" pitchFamily="18" charset="0"/>
                  </a:rPr>
                  <a:t>The material balance equation for reactor 3 can be written as:</a:t>
                </a:r>
              </a:p>
              <a:p>
                <a:pPr marL="82296" indent="0" algn="just">
                  <a:lnSpc>
                    <a:spcPct val="12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2</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3</m:t>
                        </m:r>
                      </m:sub>
                    </m:sSub>
                    <m:r>
                      <a:rPr lang="en-US" sz="2400" i="1">
                        <a:latin typeface="Cambria Math"/>
                      </a:rPr>
                      <m:t>+</m:t>
                    </m:r>
                    <m:d>
                      <m:dPr>
                        <m:ctrlPr>
                          <a:rPr lang="en-US" sz="2400" i="1">
                            <a:latin typeface="Cambria Math" panose="02040503050406030204" pitchFamily="18" charset="0"/>
                          </a:rPr>
                        </m:ctrlPr>
                      </m:dPr>
                      <m:e>
                        <m:r>
                          <a:rPr lang="en-US" sz="2400" i="1">
                            <a:latin typeface="Cambria Math"/>
                          </a:rPr>
                          <m:t>𝑘</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3</m:t>
                            </m:r>
                          </m:sub>
                        </m:sSub>
                      </m:e>
                    </m:d>
                    <m:sSub>
                      <m:sSubPr>
                        <m:ctrlPr>
                          <a:rPr lang="en-US" sz="2400" i="1">
                            <a:latin typeface="Cambria Math" panose="02040503050406030204" pitchFamily="18" charset="0"/>
                          </a:rPr>
                        </m:ctrlPr>
                      </m:sSubPr>
                      <m:e>
                        <m:r>
                          <a:rPr lang="en-US" sz="2400" i="1">
                            <a:latin typeface="Cambria Math"/>
                          </a:rPr>
                          <m:t>𝜏</m:t>
                        </m:r>
                      </m:e>
                      <m:sub>
                        <m:r>
                          <a:rPr lang="en-US" sz="2400" b="0" i="1" smtClean="0">
                            <a:latin typeface="Cambria Math" panose="02040503050406030204" pitchFamily="18" charset="0"/>
                          </a:rPr>
                          <m:t>3</m:t>
                        </m:r>
                      </m:sub>
                    </m:sSub>
                  </m:oMath>
                </a14:m>
                <a:r>
                  <a:rPr lang="en-US" sz="2400" dirty="0">
                    <a:latin typeface="Times New Roman" panose="02020603050405020304" pitchFamily="18" charset="0"/>
                    <a:cs typeface="Times New Roman" panose="02020603050405020304" pitchFamily="18" charset="0"/>
                  </a:rPr>
                  <a:t>                                                                                                (10.22)</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By dividing both sides of equation (10.22) by C</a:t>
                </a:r>
                <a:r>
                  <a:rPr lang="en-US" sz="2400" baseline="-25000" dirty="0">
                    <a:latin typeface="Times New Roman" panose="02020603050405020304" pitchFamily="18" charset="0"/>
                    <a:cs typeface="Times New Roman" panose="02020603050405020304" pitchFamily="18" charset="0"/>
                  </a:rPr>
                  <a:t>A3</a:t>
                </a:r>
                <a:r>
                  <a:rPr lang="en-US" sz="2400" dirty="0">
                    <a:latin typeface="Times New Roman" panose="02020603050405020304" pitchFamily="18" charset="0"/>
                    <a:cs typeface="Times New Roman" panose="02020603050405020304" pitchFamily="18" charset="0"/>
                  </a:rPr>
                  <a:t>, you get:            </a:t>
                </a:r>
                <a:endParaRPr lang="en-US" sz="2200" dirty="0">
                  <a:latin typeface="Times New Roman" panose="02020603050405020304" pitchFamily="18" charset="0"/>
                  <a:cs typeface="Times New Roman" panose="02020603050405020304" pitchFamily="18" charset="0"/>
                </a:endParaRPr>
              </a:p>
              <a:p>
                <a:pPr marL="82296" indent="0">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b="1" i="1" smtClean="0">
                            <a:solidFill>
                              <a:srgbClr val="002060"/>
                            </a:solidFill>
                            <a:latin typeface="Cambria Math" panose="02040503050406030204" pitchFamily="18" charset="0"/>
                          </a:rPr>
                        </m:ctrlPr>
                      </m:fPr>
                      <m:num>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 </m:t>
                            </m:r>
                            <m:r>
                              <a:rPr lang="en-US" sz="2400" b="1" i="1">
                                <a:solidFill>
                                  <a:srgbClr val="002060"/>
                                </a:solidFill>
                                <a:latin typeface="Cambria Math"/>
                              </a:rPr>
                              <m:t>𝑪</m:t>
                            </m:r>
                          </m:e>
                          <m:sub>
                            <m:r>
                              <a:rPr lang="en-US" sz="2400" b="1" i="1">
                                <a:solidFill>
                                  <a:srgbClr val="002060"/>
                                </a:solidFill>
                                <a:latin typeface="Cambria Math"/>
                              </a:rPr>
                              <m:t>𝑨</m:t>
                            </m:r>
                            <m:r>
                              <a:rPr lang="en-US" sz="2400" b="1" i="1">
                                <a:solidFill>
                                  <a:srgbClr val="002060"/>
                                </a:solidFill>
                                <a:latin typeface="Cambria Math"/>
                              </a:rPr>
                              <m:t>𝟐</m:t>
                            </m:r>
                          </m:sub>
                        </m:sSub>
                      </m:num>
                      <m:den>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r>
                              <a:rPr lang="en-US" sz="2400" b="1" i="1">
                                <a:solidFill>
                                  <a:srgbClr val="002060"/>
                                </a:solidFill>
                                <a:latin typeface="Cambria Math"/>
                              </a:rPr>
                              <m:t>𝑨</m:t>
                            </m:r>
                            <m:r>
                              <a:rPr lang="en-US" sz="2400" b="1" i="1">
                                <a:solidFill>
                                  <a:srgbClr val="002060"/>
                                </a:solidFill>
                                <a:latin typeface="Cambria Math"/>
                              </a:rPr>
                              <m:t>𝟑</m:t>
                            </m:r>
                          </m:sub>
                        </m:sSub>
                      </m:den>
                    </m:f>
                    <m:r>
                      <a:rPr lang="en-US" sz="2400" b="1" i="1">
                        <a:solidFill>
                          <a:srgbClr val="002060"/>
                        </a:solidFill>
                        <a:latin typeface="Cambria Math"/>
                      </a:rPr>
                      <m:t>=</m:t>
                    </m:r>
                    <m:r>
                      <a:rPr lang="en-US" sz="2400" b="1" i="1">
                        <a:solidFill>
                          <a:srgbClr val="002060"/>
                        </a:solidFill>
                        <a:latin typeface="Cambria Math"/>
                      </a:rPr>
                      <m:t>𝟏</m:t>
                    </m:r>
                    <m:r>
                      <a:rPr lang="en-US" sz="2400" b="1" i="1">
                        <a:solidFill>
                          <a:srgbClr val="002060"/>
                        </a:solidFill>
                        <a:latin typeface="Cambria Math"/>
                      </a:rPr>
                      <m:t>+</m:t>
                    </m:r>
                    <m:r>
                      <a:rPr lang="en-US" sz="2400" b="1" i="1">
                        <a:solidFill>
                          <a:srgbClr val="002060"/>
                        </a:solidFill>
                        <a:latin typeface="Cambria Math"/>
                      </a:rPr>
                      <m:t>𝒌</m:t>
                    </m:r>
                    <m:sSub>
                      <m:sSubPr>
                        <m:ctrlPr>
                          <a:rPr lang="en-US" sz="2400" i="1">
                            <a:latin typeface="Cambria Math" panose="02040503050406030204" pitchFamily="18" charset="0"/>
                          </a:rPr>
                        </m:ctrlPr>
                      </m:sSubPr>
                      <m:e>
                        <m:r>
                          <a:rPr lang="en-US" sz="2400" i="1">
                            <a:latin typeface="Cambria Math"/>
                          </a:rPr>
                          <m:t>𝜏</m:t>
                        </m:r>
                      </m:e>
                      <m:sub>
                        <m:r>
                          <a:rPr lang="en-US" sz="2400" b="0" i="1" smtClean="0">
                            <a:latin typeface="Cambria Math" panose="02040503050406030204" pitchFamily="18" charset="0"/>
                          </a:rPr>
                          <m:t>3</m:t>
                        </m:r>
                      </m:sub>
                    </m:sSub>
                  </m:oMath>
                </a14:m>
                <a:r>
                  <a:rPr lang="en-US" sz="2200" b="1" dirty="0">
                    <a:solidFill>
                      <a:srgbClr val="002060"/>
                    </a:solidFill>
                    <a:latin typeface="Times New Roman" panose="02020603050405020304" pitchFamily="18" charset="0"/>
                    <a:cs typeface="Times New Roman" panose="02020603050405020304" pitchFamily="18" charset="0"/>
                  </a:rPr>
                  <a:t>                                                                                                                     (10.23)</a:t>
                </a:r>
              </a:p>
              <a:p>
                <a:pPr marL="82296" indent="0" algn="just">
                  <a:lnSpc>
                    <a:spcPct val="120000"/>
                  </a:lnSpc>
                  <a:buNone/>
                </a:pPr>
                <a:r>
                  <a:rPr lang="en-US" sz="2400" b="1" dirty="0">
                    <a:solidFill>
                      <a:srgbClr val="002060"/>
                    </a:solidFill>
                    <a:latin typeface="Times New Roman" panose="02020603050405020304" pitchFamily="18" charset="0"/>
                    <a:cs typeface="Times New Roman" panose="02020603050405020304" pitchFamily="18" charset="0"/>
                  </a:rPr>
                  <a:t>This is the materials balance equation of reactor 3 for first order reaction. </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Where: C</a:t>
                </a:r>
                <a:r>
                  <a:rPr lang="en-US" sz="2400" baseline="-25000" dirty="0">
                    <a:latin typeface="Times New Roman" panose="02020603050405020304" pitchFamily="18" charset="0"/>
                    <a:cs typeface="Times New Roman" panose="02020603050405020304" pitchFamily="18" charset="0"/>
                  </a:rPr>
                  <a:t>A2</a:t>
                </a:r>
                <a:r>
                  <a:rPr lang="en-US" sz="2400" dirty="0">
                    <a:latin typeface="Times New Roman" panose="02020603050405020304" pitchFamily="18" charset="0"/>
                    <a:cs typeface="Times New Roman" panose="02020603050405020304" pitchFamily="18" charset="0"/>
                  </a:rPr>
                  <a:t> is feed concentration of reactant A for reactor 3, C</a:t>
                </a:r>
                <a:r>
                  <a:rPr lang="en-US" sz="2400" baseline="-25000" dirty="0">
                    <a:latin typeface="Times New Roman" panose="02020603050405020304" pitchFamily="18" charset="0"/>
                    <a:cs typeface="Times New Roman" panose="02020603050405020304" pitchFamily="18" charset="0"/>
                  </a:rPr>
                  <a:t>A3</a:t>
                </a:r>
                <a:r>
                  <a:rPr lang="en-US" sz="2400" dirty="0">
                    <a:latin typeface="Times New Roman" panose="02020603050405020304" pitchFamily="18" charset="0"/>
                    <a:cs typeface="Times New Roman" panose="02020603050405020304" pitchFamily="18" charset="0"/>
                  </a:rPr>
                  <a:t> is final concentration of reactant A  for reactor 3, k is rate constant for reactor 3, and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3</a:t>
                </a:r>
                <a:r>
                  <a:rPr lang="en-US" sz="2400" dirty="0">
                    <a:latin typeface="Times New Roman" panose="02020603050405020304" pitchFamily="18" charset="0"/>
                    <a:cs typeface="Times New Roman" panose="02020603050405020304" pitchFamily="18" charset="0"/>
                    <a:sym typeface="Symbol" panose="05050102010706020507" pitchFamily="18" charset="2"/>
                  </a:rPr>
                  <a:t> is space time for reactor 3.</a:t>
                </a:r>
                <a:endParaRPr lang="en-US" sz="2400" dirty="0">
                  <a:latin typeface="Times New Roman" panose="02020603050405020304" pitchFamily="18" charset="0"/>
                  <a:cs typeface="Times New Roman" panose="02020603050405020304" pitchFamily="18" charset="0"/>
                </a:endParaRPr>
              </a:p>
              <a:p>
                <a:pPr marL="82296" indent="0">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B64AC1E-3F47-34AE-4044-76805D89982C}"/>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52" t="-224"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9228161-749B-AD6E-5472-2E8CC5BCA6E6}"/>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0CA94A8-C163-875D-740A-C3D1A3E861B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A4DEC5C-AE1E-84FE-E500-CC9B118CCBE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781961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1AE27-F929-C761-947C-907FAF5CBA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EDD7FF-C655-01EE-1A80-A9814C95DA30}"/>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688C5BE-CB70-6A35-59B4-AB689F076D23}"/>
                  </a:ext>
                </a:extLst>
              </p:cNvPr>
              <p:cNvSpPr>
                <a:spLocks noGrp="1"/>
              </p:cNvSpPr>
              <p:nvPr>
                <p:ph idx="1"/>
              </p:nvPr>
            </p:nvSpPr>
            <p:spPr>
              <a:xfrm>
                <a:off x="208723" y="736393"/>
                <a:ext cx="11787808" cy="5440572"/>
              </a:xfrm>
            </p:spPr>
            <p:txBody>
              <a:bodyPr>
                <a:noAutofit/>
              </a:bodyPr>
              <a:lstStyle/>
              <a:p>
                <a:pPr marL="82296" indent="0" algn="just">
                  <a:lnSpc>
                    <a:spcPct val="120000"/>
                  </a:lnSpc>
                  <a:buNone/>
                </a:pPr>
                <a:r>
                  <a:rPr lang="en-US" sz="2400" dirty="0">
                    <a:latin typeface="Times New Roman" panose="02020603050405020304" pitchFamily="18" charset="0"/>
                    <a:cs typeface="Times New Roman" panose="02020603050405020304" pitchFamily="18" charset="0"/>
                  </a:rPr>
                  <a:t>The material balance equation for reactor N can be written as:</a:t>
                </a:r>
              </a:p>
              <a:p>
                <a:pPr marL="82296" indent="0" algn="just">
                  <a:lnSpc>
                    <a:spcPct val="12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m:t>
                        </m:r>
                        <m:r>
                          <a:rPr lang="en-US" sz="2400" b="0" i="1" smtClean="0">
                            <a:latin typeface="Cambria Math" panose="02040503050406030204" pitchFamily="18" charset="0"/>
                          </a:rPr>
                          <m:t>𝑁</m:t>
                        </m:r>
                        <m:r>
                          <a:rPr lang="en-US" sz="2400" b="0" i="1" smtClean="0">
                            <a:latin typeface="Cambria Math" panose="02040503050406030204" pitchFamily="18" charset="0"/>
                          </a:rPr>
                          <m:t>−1)</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𝑁</m:t>
                        </m:r>
                      </m:sub>
                    </m:sSub>
                    <m:r>
                      <a:rPr lang="en-US" sz="2400" i="1">
                        <a:latin typeface="Cambria Math"/>
                      </a:rPr>
                      <m:t>+</m:t>
                    </m:r>
                    <m:d>
                      <m:dPr>
                        <m:ctrlPr>
                          <a:rPr lang="en-US" sz="2400" i="1">
                            <a:latin typeface="Cambria Math" panose="02040503050406030204" pitchFamily="18" charset="0"/>
                          </a:rPr>
                        </m:ctrlPr>
                      </m:dPr>
                      <m:e>
                        <m:r>
                          <a:rPr lang="en-US" sz="2400" i="1">
                            <a:latin typeface="Cambria Math"/>
                          </a:rPr>
                          <m:t>𝑘</m:t>
                        </m:r>
                        <m:sSub>
                          <m:sSubPr>
                            <m:ctrlPr>
                              <a:rPr lang="en-US" sz="2400" i="1">
                                <a:latin typeface="Cambria Math" panose="02040503050406030204" pitchFamily="18" charset="0"/>
                              </a:rPr>
                            </m:ctrlPr>
                          </m:sSubPr>
                          <m:e>
                            <m:r>
                              <a:rPr lang="en-US" sz="2400" i="1">
                                <a:latin typeface="Cambria Math"/>
                              </a:rPr>
                              <m:t>𝐶</m:t>
                            </m:r>
                          </m:e>
                          <m:sub>
                            <m:r>
                              <a:rPr lang="en-US" sz="2400" i="1">
                                <a:latin typeface="Cambria Math"/>
                              </a:rPr>
                              <m:t>𝐴</m:t>
                            </m:r>
                            <m:r>
                              <a:rPr lang="en-US" sz="2400" b="0" i="1" smtClean="0">
                                <a:latin typeface="Cambria Math" panose="02040503050406030204" pitchFamily="18" charset="0"/>
                              </a:rPr>
                              <m:t>𝑁</m:t>
                            </m:r>
                          </m:sub>
                        </m:sSub>
                      </m:e>
                    </m:d>
                    <m:sSub>
                      <m:sSubPr>
                        <m:ctrlPr>
                          <a:rPr lang="en-US" sz="2400" i="1">
                            <a:latin typeface="Cambria Math" panose="02040503050406030204" pitchFamily="18" charset="0"/>
                          </a:rPr>
                        </m:ctrlPr>
                      </m:sSubPr>
                      <m:e>
                        <m:r>
                          <a:rPr lang="en-US" sz="2400" i="1">
                            <a:latin typeface="Cambria Math"/>
                          </a:rPr>
                          <m:t>𝜏</m:t>
                        </m:r>
                      </m:e>
                      <m:sub>
                        <m:r>
                          <a:rPr lang="en-US" sz="2400" b="0" i="1" smtClean="0">
                            <a:latin typeface="Cambria Math" panose="02040503050406030204" pitchFamily="18" charset="0"/>
                          </a:rPr>
                          <m:t>𝑁</m:t>
                        </m:r>
                      </m:sub>
                    </m:sSub>
                  </m:oMath>
                </a14:m>
                <a:r>
                  <a:rPr lang="en-US" sz="2400" dirty="0">
                    <a:latin typeface="Times New Roman" panose="02020603050405020304" pitchFamily="18" charset="0"/>
                    <a:cs typeface="Times New Roman" panose="02020603050405020304" pitchFamily="18" charset="0"/>
                  </a:rPr>
                  <a:t>                                                                                        (10.24)</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By dividing both sides of equation (10.24) by C</a:t>
                </a:r>
                <a:r>
                  <a:rPr lang="en-US" sz="2400" baseline="-25000" dirty="0">
                    <a:latin typeface="Times New Roman" panose="02020603050405020304" pitchFamily="18" charset="0"/>
                    <a:cs typeface="Times New Roman" panose="02020603050405020304" pitchFamily="18" charset="0"/>
                  </a:rPr>
                  <a:t>AN</a:t>
                </a:r>
                <a:r>
                  <a:rPr lang="en-US" sz="2400" dirty="0">
                    <a:latin typeface="Times New Roman" panose="02020603050405020304" pitchFamily="18" charset="0"/>
                    <a:cs typeface="Times New Roman" panose="02020603050405020304" pitchFamily="18" charset="0"/>
                  </a:rPr>
                  <a:t>, you get:            </a:t>
                </a:r>
              </a:p>
              <a:p>
                <a:pPr marL="82296" indent="0">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b="1" i="1">
                            <a:solidFill>
                              <a:srgbClr val="002060"/>
                            </a:solidFill>
                            <a:latin typeface="Cambria Math" panose="02040503050406030204" pitchFamily="18" charset="0"/>
                          </a:rPr>
                        </m:ctrlPr>
                      </m:fPr>
                      <m:num>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 </m:t>
                            </m:r>
                            <m:r>
                              <a:rPr lang="en-US" sz="2400" b="1" i="1">
                                <a:solidFill>
                                  <a:srgbClr val="002060"/>
                                </a:solidFill>
                                <a:latin typeface="Cambria Math"/>
                              </a:rPr>
                              <m:t>𝑪</m:t>
                            </m:r>
                          </m:e>
                          <m:sub>
                            <m:r>
                              <a:rPr lang="en-US" sz="2400" b="1" i="1">
                                <a:solidFill>
                                  <a:srgbClr val="002060"/>
                                </a:solidFill>
                                <a:latin typeface="Cambria Math"/>
                              </a:rPr>
                              <m:t>𝑨</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𝑵</m:t>
                            </m:r>
                            <m:r>
                              <a:rPr lang="en-US" sz="2400" b="1" i="1" smtClean="0">
                                <a:solidFill>
                                  <a:srgbClr val="002060"/>
                                </a:solidFill>
                                <a:latin typeface="Cambria Math" panose="02040503050406030204" pitchFamily="18" charset="0"/>
                              </a:rPr>
                              <m:t>−</m:t>
                            </m:r>
                            <m:r>
                              <a:rPr lang="en-US" sz="2400" b="1" i="1" smtClean="0">
                                <a:solidFill>
                                  <a:srgbClr val="002060"/>
                                </a:solidFill>
                                <a:latin typeface="Cambria Math" panose="02040503050406030204" pitchFamily="18" charset="0"/>
                              </a:rPr>
                              <m:t>𝟏</m:t>
                            </m:r>
                            <m:r>
                              <a:rPr lang="en-US" sz="2400" b="1" i="1" smtClean="0">
                                <a:solidFill>
                                  <a:srgbClr val="002060"/>
                                </a:solidFill>
                                <a:latin typeface="Cambria Math" panose="02040503050406030204" pitchFamily="18" charset="0"/>
                              </a:rPr>
                              <m:t>)</m:t>
                            </m:r>
                          </m:sub>
                        </m:sSub>
                      </m:num>
                      <m:den>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a:rPr>
                              <m:t>𝑪</m:t>
                            </m:r>
                          </m:e>
                          <m:sub>
                            <m:r>
                              <a:rPr lang="en-US" sz="2400" b="1" i="1">
                                <a:solidFill>
                                  <a:srgbClr val="002060"/>
                                </a:solidFill>
                                <a:latin typeface="Cambria Math"/>
                              </a:rPr>
                              <m:t>𝑨</m:t>
                            </m:r>
                            <m:r>
                              <a:rPr lang="en-US" sz="2400" b="1" i="1" smtClean="0">
                                <a:solidFill>
                                  <a:srgbClr val="002060"/>
                                </a:solidFill>
                                <a:latin typeface="Cambria Math" panose="02040503050406030204" pitchFamily="18" charset="0"/>
                              </a:rPr>
                              <m:t>𝑵</m:t>
                            </m:r>
                          </m:sub>
                        </m:sSub>
                      </m:den>
                    </m:f>
                    <m:r>
                      <a:rPr lang="en-US" sz="2400" b="1" i="1">
                        <a:solidFill>
                          <a:srgbClr val="002060"/>
                        </a:solidFill>
                        <a:latin typeface="Cambria Math"/>
                      </a:rPr>
                      <m:t>=</m:t>
                    </m:r>
                    <m:r>
                      <a:rPr lang="en-US" sz="2400" b="1" i="1">
                        <a:solidFill>
                          <a:srgbClr val="002060"/>
                        </a:solidFill>
                        <a:latin typeface="Cambria Math"/>
                      </a:rPr>
                      <m:t>𝟏</m:t>
                    </m:r>
                    <m:r>
                      <a:rPr lang="en-US" sz="2400" b="1" i="1">
                        <a:solidFill>
                          <a:srgbClr val="002060"/>
                        </a:solidFill>
                        <a:latin typeface="Cambria Math"/>
                      </a:rPr>
                      <m:t>+</m:t>
                    </m:r>
                    <m:r>
                      <a:rPr lang="en-US" sz="2400" b="1" i="1">
                        <a:solidFill>
                          <a:srgbClr val="002060"/>
                        </a:solidFill>
                        <a:latin typeface="Cambria Math"/>
                      </a:rPr>
                      <m:t>𝒌</m:t>
                    </m:r>
                    <m:sSub>
                      <m:sSubPr>
                        <m:ctrlPr>
                          <a:rPr lang="en-US" sz="2400" i="1">
                            <a:latin typeface="Cambria Math" panose="02040503050406030204" pitchFamily="18" charset="0"/>
                          </a:rPr>
                        </m:ctrlPr>
                      </m:sSubPr>
                      <m:e>
                        <m:r>
                          <a:rPr lang="en-US" sz="2400" i="1">
                            <a:latin typeface="Cambria Math"/>
                          </a:rPr>
                          <m:t>𝜏</m:t>
                        </m:r>
                      </m:e>
                      <m:sub>
                        <m:r>
                          <a:rPr lang="en-US" sz="2400" b="0" i="1" smtClean="0">
                            <a:latin typeface="Cambria Math" panose="02040503050406030204" pitchFamily="18" charset="0"/>
                          </a:rPr>
                          <m:t>𝑁</m:t>
                        </m:r>
                      </m:sub>
                    </m:sSub>
                  </m:oMath>
                </a14:m>
                <a:r>
                  <a:rPr lang="en-US" sz="2400" b="1" dirty="0">
                    <a:solidFill>
                      <a:srgbClr val="002060"/>
                    </a:solidFill>
                    <a:latin typeface="Times New Roman" panose="02020603050405020304" pitchFamily="18" charset="0"/>
                    <a:cs typeface="Times New Roman" panose="02020603050405020304" pitchFamily="18" charset="0"/>
                  </a:rPr>
                  <a:t>                                                                                                     (10.25)</a:t>
                </a:r>
              </a:p>
              <a:p>
                <a:pPr marL="82296" indent="0" algn="just">
                  <a:lnSpc>
                    <a:spcPct val="120000"/>
                  </a:lnSpc>
                  <a:buNone/>
                </a:pPr>
                <a:r>
                  <a:rPr lang="en-US" sz="2400" b="1" dirty="0">
                    <a:solidFill>
                      <a:srgbClr val="002060"/>
                    </a:solidFill>
                    <a:latin typeface="Times New Roman" panose="02020603050405020304" pitchFamily="18" charset="0"/>
                    <a:cs typeface="Times New Roman" panose="02020603050405020304" pitchFamily="18" charset="0"/>
                  </a:rPr>
                  <a:t>This is the materials balance equation of reactor N for first order reaction. </a:t>
                </a:r>
              </a:p>
              <a:p>
                <a:pPr marL="82296" indent="0" algn="just">
                  <a:lnSpc>
                    <a:spcPct val="120000"/>
                  </a:lnSpc>
                  <a:buNone/>
                </a:pPr>
                <a:r>
                  <a:rPr lang="en-US" sz="2400" dirty="0">
                    <a:latin typeface="Times New Roman" panose="02020603050405020304" pitchFamily="18" charset="0"/>
                    <a:cs typeface="Times New Roman" panose="02020603050405020304" pitchFamily="18" charset="0"/>
                  </a:rPr>
                  <a:t>Where: C</a:t>
                </a:r>
                <a:r>
                  <a:rPr lang="en-US" sz="2400" baseline="-25000" dirty="0">
                    <a:latin typeface="Times New Roman" panose="02020603050405020304" pitchFamily="18" charset="0"/>
                    <a:cs typeface="Times New Roman" panose="02020603050405020304" pitchFamily="18" charset="0"/>
                  </a:rPr>
                  <a:t>A(N-1)</a:t>
                </a:r>
                <a:r>
                  <a:rPr lang="en-US" sz="2400" dirty="0">
                    <a:latin typeface="Times New Roman" panose="02020603050405020304" pitchFamily="18" charset="0"/>
                    <a:cs typeface="Times New Roman" panose="02020603050405020304" pitchFamily="18" charset="0"/>
                  </a:rPr>
                  <a:t> is feed concentration of reactant A for reactor N, C</a:t>
                </a:r>
                <a:r>
                  <a:rPr lang="en-US" sz="2400" baseline="-25000" dirty="0">
                    <a:latin typeface="Times New Roman" panose="02020603050405020304" pitchFamily="18" charset="0"/>
                    <a:cs typeface="Times New Roman" panose="02020603050405020304" pitchFamily="18" charset="0"/>
                  </a:rPr>
                  <a:t>AN</a:t>
                </a:r>
                <a:r>
                  <a:rPr lang="en-US" sz="2400" dirty="0">
                    <a:latin typeface="Times New Roman" panose="02020603050405020304" pitchFamily="18" charset="0"/>
                    <a:cs typeface="Times New Roman" panose="02020603050405020304" pitchFamily="18" charset="0"/>
                  </a:rPr>
                  <a:t> is final concentration of reactant A for reactor N, k is rate constant for reactor N, and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N</a:t>
                </a:r>
                <a:r>
                  <a:rPr lang="en-US" sz="2400" dirty="0">
                    <a:latin typeface="Times New Roman" panose="02020603050405020304" pitchFamily="18" charset="0"/>
                    <a:cs typeface="Times New Roman" panose="02020603050405020304" pitchFamily="18" charset="0"/>
                    <a:sym typeface="Symbol" panose="05050102010706020507" pitchFamily="18" charset="2"/>
                  </a:rPr>
                  <a:t> is space time for reactor N.</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688C5BE-CB70-6A35-59B4-AB689F076D23}"/>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52" t="-224"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10B362D-50D5-7225-7372-93CA2965FC40}"/>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A3852B3-B9AA-B936-80ED-9B08D2554B2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369E81E-7B2C-0835-6384-3E28ABDCBFDC}"/>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62195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51CA1-3563-442B-9F55-973E5A0C51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E9DCC0-D86F-C06A-19B1-E0CAC701A9CA}"/>
              </a:ext>
            </a:extLst>
          </p:cNvPr>
          <p:cNvSpPr>
            <a:spLocks noGrp="1"/>
          </p:cNvSpPr>
          <p:nvPr>
            <p:ph type="title"/>
          </p:nvPr>
        </p:nvSpPr>
        <p:spPr>
          <a:xfrm>
            <a:off x="390938" y="141764"/>
            <a:ext cx="11410121" cy="40834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3B6A961-10E2-83DD-E36F-EE1CC7F2CA93}"/>
                  </a:ext>
                </a:extLst>
              </p:cNvPr>
              <p:cNvSpPr>
                <a:spLocks noGrp="1"/>
              </p:cNvSpPr>
              <p:nvPr>
                <p:ph idx="1"/>
              </p:nvPr>
            </p:nvSpPr>
            <p:spPr>
              <a:xfrm>
                <a:off x="208723" y="550112"/>
                <a:ext cx="11787808" cy="5626853"/>
              </a:xfrm>
            </p:spPr>
            <p:txBody>
              <a:bodyPr>
                <a:normAutofit fontScale="77500" lnSpcReduction="20000"/>
              </a:bodyPr>
              <a:lstStyle/>
              <a:p>
                <a:pPr marL="82296" indent="0" algn="just">
                  <a:lnSpc>
                    <a:spcPct val="110000"/>
                  </a:lnSpc>
                  <a:buNone/>
                </a:pPr>
                <a:r>
                  <a:rPr lang="en-US" sz="2600" dirty="0">
                    <a:latin typeface="Times New Roman" panose="02020603050405020304" pitchFamily="18" charset="0"/>
                    <a:cs typeface="Times New Roman" panose="02020603050405020304" pitchFamily="18" charset="0"/>
                  </a:rPr>
                  <a:t>By  multiplying  the material balance equation for all N different sizes of  CSTRs in series, you get:</a:t>
                </a:r>
              </a:p>
              <a:p>
                <a:pPr marL="82296" indent="0" algn="just">
                  <a:lnSpc>
                    <a:spcPct val="160000"/>
                  </a:lnSpc>
                  <a:buNone/>
                </a:pPr>
                <a14:m>
                  <m:oMath xmlns:m="http://schemas.openxmlformats.org/officeDocument/2006/math">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0</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1</m:t>
                            </m:r>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1</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2</m:t>
                            </m:r>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 </m:t>
                            </m:r>
                            <m:r>
                              <a:rPr lang="en-US" sz="2600" i="1">
                                <a:latin typeface="Cambria Math"/>
                              </a:rPr>
                              <m:t>𝐶</m:t>
                            </m:r>
                          </m:e>
                          <m:sub>
                            <m:r>
                              <a:rPr lang="en-US" sz="2600" i="1">
                                <a:latin typeface="Cambria Math"/>
                              </a:rPr>
                              <m:t>𝐴</m:t>
                            </m:r>
                            <m:r>
                              <a:rPr lang="en-US" sz="2600" i="1">
                                <a:latin typeface="Cambria Math"/>
                              </a:rPr>
                              <m:t>2</m:t>
                            </m:r>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r>
                              <a:rPr lang="en-US" sz="2600" i="1">
                                <a:latin typeface="Cambria Math"/>
                              </a:rPr>
                              <m:t>3</m:t>
                            </m:r>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d>
                              <m:dPr>
                                <m:ctrlPr>
                                  <a:rPr lang="en-US" sz="2600" i="1">
                                    <a:latin typeface="Cambria Math" panose="02040503050406030204" pitchFamily="18" charset="0"/>
                                  </a:rPr>
                                </m:ctrlPr>
                              </m:dPr>
                              <m:e>
                                <m:r>
                                  <a:rPr lang="en-US" sz="2600" i="1">
                                    <a:latin typeface="Cambria Math"/>
                                  </a:rPr>
                                  <m:t>𝑁</m:t>
                                </m:r>
                                <m:r>
                                  <a:rPr lang="en-US" sz="2600" i="1">
                                    <a:latin typeface="Cambria Math"/>
                                  </a:rPr>
                                  <m:t>−2</m:t>
                                </m:r>
                              </m:e>
                            </m:d>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d>
                              <m:dPr>
                                <m:ctrlPr>
                                  <a:rPr lang="en-US" sz="2600" i="1">
                                    <a:latin typeface="Cambria Math" panose="02040503050406030204" pitchFamily="18" charset="0"/>
                                  </a:rPr>
                                </m:ctrlPr>
                              </m:dPr>
                              <m:e>
                                <m:r>
                                  <a:rPr lang="en-US" sz="2600" i="1">
                                    <a:latin typeface="Cambria Math"/>
                                  </a:rPr>
                                  <m:t>𝑁</m:t>
                                </m:r>
                                <m:r>
                                  <a:rPr lang="en-US" sz="2600" i="1">
                                    <a:latin typeface="Cambria Math"/>
                                  </a:rPr>
                                  <m:t>−1</m:t>
                                </m:r>
                              </m:e>
                            </m:d>
                          </m:sub>
                        </m:sSub>
                      </m:den>
                    </m:f>
                    <m:r>
                      <a:rPr lang="en-US" sz="2600" i="1">
                        <a:latin typeface="Cambria Math"/>
                      </a:rPr>
                      <m:t>∗</m:t>
                    </m:r>
                    <m:f>
                      <m:fPr>
                        <m:ctrlPr>
                          <a:rPr lang="en-US" sz="2600" i="1">
                            <a:latin typeface="Cambria Math" panose="02040503050406030204" pitchFamily="18" charset="0"/>
                          </a:rPr>
                        </m:ctrlPr>
                      </m:fPr>
                      <m:num>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m:t>
                            </m:r>
                            <m:d>
                              <m:dPr>
                                <m:ctrlPr>
                                  <a:rPr lang="en-US" sz="2600" i="1">
                                    <a:latin typeface="Cambria Math" panose="02040503050406030204" pitchFamily="18" charset="0"/>
                                  </a:rPr>
                                </m:ctrlPr>
                              </m:dPr>
                              <m:e>
                                <m:r>
                                  <a:rPr lang="en-US" sz="2600" i="1">
                                    <a:latin typeface="Cambria Math"/>
                                  </a:rPr>
                                  <m:t>𝑁</m:t>
                                </m:r>
                                <m:r>
                                  <a:rPr lang="en-US" sz="2600" i="1">
                                    <a:latin typeface="Cambria Math"/>
                                  </a:rPr>
                                  <m:t>−1</m:t>
                                </m:r>
                              </m:e>
                            </m:d>
                          </m:sub>
                        </m:sSub>
                      </m:num>
                      <m:den>
                        <m:sSub>
                          <m:sSubPr>
                            <m:ctrlPr>
                              <a:rPr lang="en-US" sz="2600" i="1">
                                <a:latin typeface="Cambria Math" panose="02040503050406030204" pitchFamily="18" charset="0"/>
                              </a:rPr>
                            </m:ctrlPr>
                          </m:sSubPr>
                          <m:e>
                            <m:r>
                              <a:rPr lang="en-US" sz="2600" i="1">
                                <a:latin typeface="Cambria Math"/>
                              </a:rPr>
                              <m:t>𝐶</m:t>
                            </m:r>
                          </m:e>
                          <m:sub>
                            <m:r>
                              <a:rPr lang="en-US" sz="2600" i="1">
                                <a:latin typeface="Cambria Math"/>
                              </a:rPr>
                              <m:t>𝐴𝑁</m:t>
                            </m:r>
                          </m:sub>
                        </m:sSub>
                      </m:den>
                    </m:f>
                    <m:r>
                      <a:rPr lang="en-US" sz="2600" i="1">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sSub>
                          <m:sSubPr>
                            <m:ctrlPr>
                              <a:rPr lang="en-US" i="1">
                                <a:latin typeface="Cambria Math" panose="02040503050406030204" pitchFamily="18" charset="0"/>
                              </a:rPr>
                            </m:ctrlPr>
                          </m:sSubPr>
                          <m:e>
                            <m:r>
                              <a:rPr lang="en-US" i="1">
                                <a:latin typeface="Cambria Math"/>
                              </a:rPr>
                              <m:t>𝜏</m:t>
                            </m:r>
                          </m:e>
                          <m:sub>
                            <m:r>
                              <a:rPr lang="en-US" i="1">
                                <a:latin typeface="Cambria Math" panose="02040503050406030204" pitchFamily="18" charset="0"/>
                              </a:rPr>
                              <m:t>1</m:t>
                            </m:r>
                          </m:sub>
                        </m:sSub>
                      </m:e>
                    </m:d>
                    <m:r>
                      <a:rPr lang="en-US" sz="2600" i="1">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sSub>
                          <m:sSubPr>
                            <m:ctrlPr>
                              <a:rPr lang="en-US" i="1">
                                <a:latin typeface="Cambria Math" panose="02040503050406030204" pitchFamily="18" charset="0"/>
                              </a:rPr>
                            </m:ctrlPr>
                          </m:sSubPr>
                          <m:e>
                            <m:r>
                              <a:rPr lang="en-US" i="1">
                                <a:latin typeface="Cambria Math"/>
                              </a:rPr>
                              <m:t>𝜏</m:t>
                            </m:r>
                          </m:e>
                          <m:sub>
                            <m:r>
                              <a:rPr lang="en-US" b="0" i="1" smtClean="0">
                                <a:latin typeface="Cambria Math" panose="02040503050406030204" pitchFamily="18" charset="0"/>
                              </a:rPr>
                              <m:t>2</m:t>
                            </m:r>
                          </m:sub>
                        </m:sSub>
                      </m:e>
                    </m:d>
                    <m:r>
                      <a:rPr lang="en-US" sz="2600" i="1">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sSub>
                          <m:sSubPr>
                            <m:ctrlPr>
                              <a:rPr lang="en-US" i="1">
                                <a:latin typeface="Cambria Math" panose="02040503050406030204" pitchFamily="18" charset="0"/>
                              </a:rPr>
                            </m:ctrlPr>
                          </m:sSubPr>
                          <m:e>
                            <m:r>
                              <a:rPr lang="en-US" i="1">
                                <a:latin typeface="Cambria Math"/>
                              </a:rPr>
                              <m:t>𝜏</m:t>
                            </m:r>
                          </m:e>
                          <m:sub>
                            <m:r>
                              <a:rPr lang="en-US" b="0" i="1" smtClean="0">
                                <a:latin typeface="Cambria Math" panose="02040503050406030204" pitchFamily="18" charset="0"/>
                              </a:rPr>
                              <m:t>3</m:t>
                            </m:r>
                          </m:sub>
                        </m:sSub>
                      </m:e>
                    </m:d>
                    <m:r>
                      <a:rPr lang="en-US" sz="2600">
                        <a:latin typeface="Cambria Math"/>
                      </a:rPr>
                      <m:t>∗…∗</m:t>
                    </m:r>
                    <m:d>
                      <m:dPr>
                        <m:ctrlPr>
                          <a:rPr lang="en-US" sz="2600" i="1">
                            <a:latin typeface="Cambria Math" panose="02040503050406030204" pitchFamily="18" charset="0"/>
                          </a:rPr>
                        </m:ctrlPr>
                      </m:dPr>
                      <m:e>
                        <m:r>
                          <a:rPr lang="en-US" sz="2600" i="1">
                            <a:latin typeface="Cambria Math"/>
                          </a:rPr>
                          <m:t>1+</m:t>
                        </m:r>
                        <m:r>
                          <a:rPr lang="en-US" sz="2600" i="1">
                            <a:latin typeface="Cambria Math"/>
                          </a:rPr>
                          <m:t>𝑘</m:t>
                        </m:r>
                        <m:sSub>
                          <m:sSubPr>
                            <m:ctrlPr>
                              <a:rPr lang="en-US" i="1">
                                <a:latin typeface="Cambria Math" panose="02040503050406030204" pitchFamily="18" charset="0"/>
                              </a:rPr>
                            </m:ctrlPr>
                          </m:sSubPr>
                          <m:e>
                            <m:r>
                              <a:rPr lang="en-US" i="1">
                                <a:latin typeface="Cambria Math"/>
                              </a:rPr>
                              <m:t>𝜏</m:t>
                            </m:r>
                          </m:e>
                          <m:sub>
                            <m:r>
                              <a:rPr lang="en-US" b="0" i="1" smtClean="0">
                                <a:latin typeface="Cambria Math" panose="02040503050406030204" pitchFamily="18" charset="0"/>
                              </a:rPr>
                              <m:t>𝑁</m:t>
                            </m:r>
                          </m:sub>
                        </m:sSub>
                      </m:e>
                    </m:d>
                  </m:oMath>
                </a14:m>
                <a:r>
                  <a:rPr lang="en-US" sz="2600" dirty="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(10.26)</a:t>
                </a:r>
              </a:p>
              <a:p>
                <a:pPr marL="0" indent="0">
                  <a:lnSpc>
                    <a:spcPct val="110000"/>
                  </a:lnSpc>
                  <a:buNone/>
                </a:pPr>
                <a:r>
                  <a:rPr lang="en-US" sz="2600" dirty="0">
                    <a:latin typeface="Times New Roman" panose="02020603050405020304" pitchFamily="18" charset="0"/>
                    <a:cs typeface="Times New Roman" panose="02020603050405020304" pitchFamily="18" charset="0"/>
                  </a:rPr>
                  <a:t>By re-arranging equation (10.26), or, the materials balance equation  of N different sizes of  CSTRs  in series for first order reaction is given by: </a:t>
                </a:r>
              </a:p>
              <a:p>
                <a:pPr marL="0" indent="0">
                  <a:lnSpc>
                    <a:spcPct val="110000"/>
                  </a:lnSpc>
                  <a:buNone/>
                </a:pPr>
                <a14:m>
                  <m:oMath xmlns:m="http://schemas.openxmlformats.org/officeDocument/2006/math">
                    <m:f>
                      <m:fPr>
                        <m:ctrlPr>
                          <a:rPr lang="en-US" b="1" i="1" smtClean="0">
                            <a:solidFill>
                              <a:srgbClr val="0070C0"/>
                            </a:solidFill>
                            <a:latin typeface="Cambria Math" panose="02040503050406030204" pitchFamily="18" charset="0"/>
                          </a:rPr>
                        </m:ctrlPr>
                      </m:fPr>
                      <m:num>
                        <m:sSub>
                          <m:sSubPr>
                            <m:ctrlPr>
                              <a:rPr lang="en-US" b="1" i="1">
                                <a:solidFill>
                                  <a:srgbClr val="0070C0"/>
                                </a:solidFill>
                                <a:latin typeface="Cambria Math" panose="02040503050406030204" pitchFamily="18" charset="0"/>
                              </a:rPr>
                            </m:ctrlPr>
                          </m:sSubPr>
                          <m:e>
                            <m:r>
                              <a:rPr lang="en-US" b="1" i="1">
                                <a:solidFill>
                                  <a:srgbClr val="0070C0"/>
                                </a:solidFill>
                                <a:latin typeface="Cambria Math"/>
                              </a:rPr>
                              <m:t> </m:t>
                            </m:r>
                            <m:r>
                              <a:rPr lang="en-US" b="1" i="1">
                                <a:solidFill>
                                  <a:srgbClr val="0070C0"/>
                                </a:solidFill>
                                <a:latin typeface="Cambria Math"/>
                              </a:rPr>
                              <m:t>𝑪</m:t>
                            </m:r>
                          </m:e>
                          <m:sub>
                            <m:r>
                              <a:rPr lang="en-US" b="1" i="1">
                                <a:solidFill>
                                  <a:srgbClr val="0070C0"/>
                                </a:solidFill>
                                <a:latin typeface="Cambria Math"/>
                              </a:rPr>
                              <m:t>𝑨</m:t>
                            </m:r>
                            <m:r>
                              <a:rPr lang="en-US" b="1" i="1">
                                <a:solidFill>
                                  <a:srgbClr val="0070C0"/>
                                </a:solidFill>
                                <a:latin typeface="Cambria Math"/>
                              </a:rPr>
                              <m:t>𝟎</m:t>
                            </m:r>
                          </m:sub>
                        </m:sSub>
                      </m:num>
                      <m:den>
                        <m:sSub>
                          <m:sSubPr>
                            <m:ctrlPr>
                              <a:rPr lang="en-US" b="1" i="1">
                                <a:solidFill>
                                  <a:srgbClr val="0070C0"/>
                                </a:solidFill>
                                <a:latin typeface="Cambria Math" panose="02040503050406030204" pitchFamily="18" charset="0"/>
                              </a:rPr>
                            </m:ctrlPr>
                          </m:sSubPr>
                          <m:e>
                            <m:r>
                              <a:rPr lang="en-US" b="1" i="1">
                                <a:solidFill>
                                  <a:srgbClr val="0070C0"/>
                                </a:solidFill>
                                <a:latin typeface="Cambria Math"/>
                              </a:rPr>
                              <m:t>𝑪</m:t>
                            </m:r>
                          </m:e>
                          <m:sub>
                            <m:r>
                              <a:rPr lang="en-US" b="1" i="1">
                                <a:solidFill>
                                  <a:srgbClr val="0070C0"/>
                                </a:solidFill>
                                <a:latin typeface="Cambria Math"/>
                              </a:rPr>
                              <m:t>𝑨</m:t>
                            </m:r>
                            <m:r>
                              <a:rPr lang="en-US" b="1" i="1">
                                <a:solidFill>
                                  <a:srgbClr val="0070C0"/>
                                </a:solidFill>
                                <a:latin typeface="Cambria Math" panose="02040503050406030204" pitchFamily="18" charset="0"/>
                              </a:rPr>
                              <m:t>𝑵</m:t>
                            </m:r>
                          </m:sub>
                        </m:sSub>
                      </m:den>
                    </m:f>
                    <m:r>
                      <a:rPr lang="en-US" b="1" i="1">
                        <a:solidFill>
                          <a:srgbClr val="0070C0"/>
                        </a:solidFill>
                        <a:latin typeface="Cambria Math"/>
                      </a:rPr>
                      <m:t>=</m:t>
                    </m:r>
                    <m:d>
                      <m:dPr>
                        <m:ctrlPr>
                          <a:rPr lang="en-US" b="1" i="1">
                            <a:solidFill>
                              <a:srgbClr val="0070C0"/>
                            </a:solidFill>
                            <a:latin typeface="Cambria Math" panose="02040503050406030204" pitchFamily="18" charset="0"/>
                          </a:rPr>
                        </m:ctrlPr>
                      </m:dPr>
                      <m:e>
                        <m:r>
                          <a:rPr lang="en-US" b="1" i="1">
                            <a:solidFill>
                              <a:srgbClr val="0070C0"/>
                            </a:solidFill>
                            <a:latin typeface="Cambria Math"/>
                          </a:rPr>
                          <m:t>𝟏</m:t>
                        </m:r>
                        <m:r>
                          <a:rPr lang="en-US" b="1" i="1">
                            <a:solidFill>
                              <a:srgbClr val="0070C0"/>
                            </a:solidFill>
                            <a:latin typeface="Cambria Math"/>
                          </a:rPr>
                          <m:t>+</m:t>
                        </m:r>
                        <m:r>
                          <a:rPr lang="en-US" b="1" i="1">
                            <a:solidFill>
                              <a:srgbClr val="0070C0"/>
                            </a:solidFill>
                            <a:latin typeface="Cambria Math"/>
                          </a:rPr>
                          <m:t>𝒌</m:t>
                        </m:r>
                        <m:sSub>
                          <m:sSubPr>
                            <m:ctrlPr>
                              <a:rPr lang="en-US" b="1" i="1">
                                <a:solidFill>
                                  <a:srgbClr val="0070C0"/>
                                </a:solidFill>
                                <a:latin typeface="Cambria Math" panose="02040503050406030204" pitchFamily="18" charset="0"/>
                              </a:rPr>
                            </m:ctrlPr>
                          </m:sSubPr>
                          <m:e>
                            <m:r>
                              <a:rPr lang="en-US" b="1" i="1">
                                <a:solidFill>
                                  <a:srgbClr val="0070C0"/>
                                </a:solidFill>
                                <a:latin typeface="Cambria Math"/>
                              </a:rPr>
                              <m:t>𝝉</m:t>
                            </m:r>
                          </m:e>
                          <m:sub>
                            <m:r>
                              <a:rPr lang="en-US" b="1" i="1">
                                <a:solidFill>
                                  <a:srgbClr val="0070C0"/>
                                </a:solidFill>
                                <a:latin typeface="Cambria Math"/>
                              </a:rPr>
                              <m:t>𝟏</m:t>
                            </m:r>
                          </m:sub>
                        </m:sSub>
                      </m:e>
                    </m:d>
                    <m:d>
                      <m:dPr>
                        <m:ctrlPr>
                          <a:rPr lang="en-US" b="1" i="1">
                            <a:solidFill>
                              <a:srgbClr val="0070C0"/>
                            </a:solidFill>
                            <a:latin typeface="Cambria Math" panose="02040503050406030204" pitchFamily="18" charset="0"/>
                          </a:rPr>
                        </m:ctrlPr>
                      </m:dPr>
                      <m:e>
                        <m:r>
                          <a:rPr lang="en-US" b="1" i="1">
                            <a:solidFill>
                              <a:srgbClr val="0070C0"/>
                            </a:solidFill>
                            <a:latin typeface="Cambria Math"/>
                          </a:rPr>
                          <m:t>𝟏</m:t>
                        </m:r>
                        <m:r>
                          <a:rPr lang="en-US" b="1" i="1">
                            <a:solidFill>
                              <a:srgbClr val="0070C0"/>
                            </a:solidFill>
                            <a:latin typeface="Cambria Math"/>
                          </a:rPr>
                          <m:t>+</m:t>
                        </m:r>
                        <m:r>
                          <a:rPr lang="en-US" b="1" i="1">
                            <a:solidFill>
                              <a:srgbClr val="0070C0"/>
                            </a:solidFill>
                            <a:latin typeface="Cambria Math"/>
                          </a:rPr>
                          <m:t>𝒌</m:t>
                        </m:r>
                        <m:sSub>
                          <m:sSubPr>
                            <m:ctrlPr>
                              <a:rPr lang="en-US" b="1" i="1">
                                <a:solidFill>
                                  <a:srgbClr val="0070C0"/>
                                </a:solidFill>
                                <a:latin typeface="Cambria Math" panose="02040503050406030204" pitchFamily="18" charset="0"/>
                              </a:rPr>
                            </m:ctrlPr>
                          </m:sSubPr>
                          <m:e>
                            <m:r>
                              <a:rPr lang="en-US" b="1" i="1">
                                <a:solidFill>
                                  <a:srgbClr val="0070C0"/>
                                </a:solidFill>
                                <a:latin typeface="Cambria Math"/>
                              </a:rPr>
                              <m:t>𝝉</m:t>
                            </m:r>
                          </m:e>
                          <m:sub>
                            <m:r>
                              <a:rPr lang="en-US" b="1" i="1">
                                <a:solidFill>
                                  <a:srgbClr val="0070C0"/>
                                </a:solidFill>
                                <a:latin typeface="Cambria Math"/>
                              </a:rPr>
                              <m:t>𝟐</m:t>
                            </m:r>
                          </m:sub>
                        </m:sSub>
                      </m:e>
                    </m:d>
                    <m:d>
                      <m:dPr>
                        <m:ctrlPr>
                          <a:rPr lang="en-US" b="1" i="1">
                            <a:solidFill>
                              <a:srgbClr val="0070C0"/>
                            </a:solidFill>
                            <a:latin typeface="Cambria Math" panose="02040503050406030204" pitchFamily="18" charset="0"/>
                          </a:rPr>
                        </m:ctrlPr>
                      </m:dPr>
                      <m:e>
                        <m:r>
                          <a:rPr lang="en-US" b="1" i="1">
                            <a:solidFill>
                              <a:srgbClr val="0070C0"/>
                            </a:solidFill>
                            <a:latin typeface="Cambria Math"/>
                          </a:rPr>
                          <m:t>𝟏</m:t>
                        </m:r>
                        <m:r>
                          <a:rPr lang="en-US" b="1" i="1">
                            <a:solidFill>
                              <a:srgbClr val="0070C0"/>
                            </a:solidFill>
                            <a:latin typeface="Cambria Math"/>
                          </a:rPr>
                          <m:t>+</m:t>
                        </m:r>
                        <m:r>
                          <a:rPr lang="en-US" b="1" i="1">
                            <a:solidFill>
                              <a:srgbClr val="0070C0"/>
                            </a:solidFill>
                            <a:latin typeface="Cambria Math"/>
                          </a:rPr>
                          <m:t>𝒌</m:t>
                        </m:r>
                        <m:sSub>
                          <m:sSubPr>
                            <m:ctrlPr>
                              <a:rPr lang="en-US" b="1" i="1">
                                <a:solidFill>
                                  <a:srgbClr val="0070C0"/>
                                </a:solidFill>
                                <a:latin typeface="Cambria Math" panose="02040503050406030204" pitchFamily="18" charset="0"/>
                              </a:rPr>
                            </m:ctrlPr>
                          </m:sSubPr>
                          <m:e>
                            <m:r>
                              <a:rPr lang="en-US" b="1" i="1">
                                <a:solidFill>
                                  <a:srgbClr val="0070C0"/>
                                </a:solidFill>
                                <a:latin typeface="Cambria Math"/>
                              </a:rPr>
                              <m:t>𝝉</m:t>
                            </m:r>
                          </m:e>
                          <m:sub>
                            <m:r>
                              <a:rPr lang="en-US" b="1" i="1">
                                <a:solidFill>
                                  <a:srgbClr val="0070C0"/>
                                </a:solidFill>
                                <a:latin typeface="Cambria Math"/>
                              </a:rPr>
                              <m:t>𝟑</m:t>
                            </m:r>
                          </m:sub>
                        </m:sSub>
                      </m:e>
                    </m:d>
                  </m:oMath>
                </a14:m>
                <a:r>
                  <a:rPr lang="en-US" b="1" dirty="0">
                    <a:solidFill>
                      <a:srgbClr val="0070C0"/>
                    </a:solidFill>
                    <a:latin typeface="Times New Roman" panose="02020603050405020304" pitchFamily="18" charset="0"/>
                    <a:cs typeface="Times New Roman" panose="02020603050405020304" pitchFamily="18" charset="0"/>
                  </a:rPr>
                  <a:t>….*(</a:t>
                </a:r>
                <a14:m>
                  <m:oMath xmlns:m="http://schemas.openxmlformats.org/officeDocument/2006/math">
                    <m:d>
                      <m:dPr>
                        <m:ctrlPr>
                          <a:rPr lang="en-US" b="1" i="1">
                            <a:solidFill>
                              <a:srgbClr val="0070C0"/>
                            </a:solidFill>
                            <a:latin typeface="Cambria Math" panose="02040503050406030204" pitchFamily="18" charset="0"/>
                          </a:rPr>
                        </m:ctrlPr>
                      </m:dPr>
                      <m:e>
                        <m:r>
                          <a:rPr lang="en-US" b="1" i="1">
                            <a:solidFill>
                              <a:srgbClr val="0070C0"/>
                            </a:solidFill>
                            <a:latin typeface="Cambria Math"/>
                          </a:rPr>
                          <m:t>𝟏</m:t>
                        </m:r>
                        <m:r>
                          <a:rPr lang="en-US" b="1" i="1">
                            <a:solidFill>
                              <a:srgbClr val="0070C0"/>
                            </a:solidFill>
                            <a:latin typeface="Cambria Math"/>
                          </a:rPr>
                          <m:t>+</m:t>
                        </m:r>
                        <m:r>
                          <a:rPr lang="en-US" b="1" i="1">
                            <a:solidFill>
                              <a:srgbClr val="0070C0"/>
                            </a:solidFill>
                            <a:latin typeface="Cambria Math"/>
                          </a:rPr>
                          <m:t>𝒌</m:t>
                        </m:r>
                        <m:sSub>
                          <m:sSubPr>
                            <m:ctrlPr>
                              <a:rPr lang="en-US" b="1" i="1">
                                <a:solidFill>
                                  <a:srgbClr val="0070C0"/>
                                </a:solidFill>
                                <a:latin typeface="Cambria Math" panose="02040503050406030204" pitchFamily="18" charset="0"/>
                              </a:rPr>
                            </m:ctrlPr>
                          </m:sSubPr>
                          <m:e>
                            <m:r>
                              <a:rPr lang="en-US" b="1" i="1">
                                <a:solidFill>
                                  <a:srgbClr val="0070C0"/>
                                </a:solidFill>
                                <a:latin typeface="Cambria Math"/>
                              </a:rPr>
                              <m:t>𝝉</m:t>
                            </m:r>
                          </m:e>
                          <m:sub>
                            <m:r>
                              <a:rPr lang="en-US" b="1" i="1">
                                <a:solidFill>
                                  <a:srgbClr val="0070C0"/>
                                </a:solidFill>
                                <a:latin typeface="Cambria Math" panose="02040503050406030204" pitchFamily="18" charset="0"/>
                              </a:rPr>
                              <m:t>𝑵</m:t>
                            </m:r>
                          </m:sub>
                        </m:sSub>
                      </m:e>
                    </m:d>
                  </m:oMath>
                </a14:m>
                <a:r>
                  <a:rPr lang="en-US" b="1" dirty="0">
                    <a:solidFill>
                      <a:srgbClr val="0070C0"/>
                    </a:solidFill>
                    <a:latin typeface="Times New Roman" panose="02020603050405020304" pitchFamily="18" charset="0"/>
                    <a:cs typeface="Times New Roman" panose="02020603050405020304" pitchFamily="18" charset="0"/>
                  </a:rPr>
                  <a:t>                                                         </a:t>
                </a:r>
                <a:r>
                  <a:rPr lang="en-US" sz="2600" dirty="0">
                    <a:solidFill>
                      <a:srgbClr val="0070C0"/>
                    </a:solidFill>
                    <a:latin typeface="Times New Roman" panose="02020603050405020304" pitchFamily="18" charset="0"/>
                    <a:cs typeface="Times New Roman" panose="02020603050405020304" pitchFamily="18" charset="0"/>
                  </a:rPr>
                  <a:t>(10.27)</a:t>
                </a:r>
              </a:p>
              <a:p>
                <a:pPr marL="82296" indent="0">
                  <a:lnSpc>
                    <a:spcPct val="170000"/>
                  </a:lnSpc>
                  <a:buNone/>
                </a:pPr>
                <a:r>
                  <a:rPr lang="en-US" sz="2600" dirty="0">
                    <a:latin typeface="Times New Roman" panose="02020603050405020304" pitchFamily="18" charset="0"/>
                    <a:cs typeface="Times New Roman" panose="02020603050405020304" pitchFamily="18" charset="0"/>
                  </a:rPr>
                  <a:t>Where: C</a:t>
                </a:r>
                <a:r>
                  <a:rPr lang="en-US" sz="2600" baseline="-25000" dirty="0">
                    <a:latin typeface="Times New Roman" panose="02020603050405020304" pitchFamily="18" charset="0"/>
                    <a:cs typeface="Times New Roman" panose="02020603050405020304" pitchFamily="18" charset="0"/>
                  </a:rPr>
                  <a:t>Ao</a:t>
                </a:r>
                <a:r>
                  <a:rPr lang="en-US" sz="2600" dirty="0">
                    <a:latin typeface="Times New Roman" panose="02020603050405020304" pitchFamily="18" charset="0"/>
                    <a:cs typeface="Times New Roman" panose="02020603050405020304" pitchFamily="18" charset="0"/>
                  </a:rPr>
                  <a:t> is feed concentration of reactant A for reactor 1, C</a:t>
                </a:r>
                <a:r>
                  <a:rPr lang="en-US" sz="2600" baseline="-25000" dirty="0">
                    <a:latin typeface="Times New Roman" panose="02020603050405020304" pitchFamily="18" charset="0"/>
                    <a:cs typeface="Times New Roman" panose="02020603050405020304" pitchFamily="18" charset="0"/>
                  </a:rPr>
                  <a:t>AN</a:t>
                </a:r>
                <a:r>
                  <a:rPr lang="en-US" sz="2600" dirty="0">
                    <a:latin typeface="Times New Roman" panose="02020603050405020304" pitchFamily="18" charset="0"/>
                    <a:cs typeface="Times New Roman" panose="02020603050405020304" pitchFamily="18" charset="0"/>
                  </a:rPr>
                  <a:t> is final concentration of reactant A  for reactor N, k is rate constant, and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en-US" sz="26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600" dirty="0">
                    <a:latin typeface="Times New Roman" panose="02020603050405020304" pitchFamily="18" charset="0"/>
                    <a:cs typeface="Times New Roman" panose="02020603050405020304" pitchFamily="18" charset="0"/>
                    <a:sym typeface="Symbol" panose="05050102010706020507" pitchFamily="18" charset="2"/>
                  </a:rPr>
                  <a:t>, </a:t>
                </a:r>
                <a:r>
                  <a:rPr lang="en-US" sz="26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600" dirty="0">
                    <a:latin typeface="Times New Roman" panose="02020603050405020304" pitchFamily="18" charset="0"/>
                    <a:cs typeface="Times New Roman" panose="02020603050405020304" pitchFamily="18" charset="0"/>
                    <a:sym typeface="Symbol" panose="05050102010706020507" pitchFamily="18" charset="2"/>
                  </a:rPr>
                  <a:t>, </a:t>
                </a:r>
                <a:r>
                  <a:rPr lang="en-US" sz="2600" baseline="-25000" dirty="0">
                    <a:latin typeface="Times New Roman" panose="02020603050405020304" pitchFamily="18" charset="0"/>
                    <a:cs typeface="Times New Roman" panose="02020603050405020304" pitchFamily="18" charset="0"/>
                    <a:sym typeface="Symbol" panose="05050102010706020507" pitchFamily="18" charset="2"/>
                  </a:rPr>
                  <a:t>3 </a:t>
                </a:r>
                <a:r>
                  <a:rPr lang="en-US" sz="2600" dirty="0">
                    <a:latin typeface="Times New Roman" panose="02020603050405020304" pitchFamily="18" charset="0"/>
                    <a:cs typeface="Times New Roman" panose="02020603050405020304" pitchFamily="18" charset="0"/>
                    <a:sym typeface="Symbol" panose="05050102010706020507" pitchFamily="18" charset="2"/>
                  </a:rPr>
                  <a:t>… and </a:t>
                </a:r>
                <a:r>
                  <a:rPr lang="en-US" sz="2600" baseline="-25000" dirty="0">
                    <a:latin typeface="Times New Roman" panose="02020603050405020304" pitchFamily="18" charset="0"/>
                    <a:cs typeface="Times New Roman" panose="02020603050405020304" pitchFamily="18" charset="0"/>
                    <a:sym typeface="Symbol" panose="05050102010706020507" pitchFamily="18" charset="2"/>
                  </a:rPr>
                  <a:t>N</a:t>
                </a:r>
                <a:r>
                  <a:rPr lang="en-US" sz="2600" dirty="0">
                    <a:latin typeface="Times New Roman" panose="02020603050405020304" pitchFamily="18" charset="0"/>
                    <a:cs typeface="Times New Roman" panose="02020603050405020304" pitchFamily="18" charset="0"/>
                    <a:sym typeface="Symbol" panose="05050102010706020507" pitchFamily="18" charset="2"/>
                  </a:rPr>
                  <a:t> are  space time for reactor 1, 2, 3 … and  N, respectively.</a:t>
                </a:r>
                <a:endParaRPr lang="en-US" sz="2600" dirty="0">
                  <a:latin typeface="Times New Roman" panose="02020603050405020304" pitchFamily="18" charset="0"/>
                  <a:cs typeface="Times New Roman" panose="02020603050405020304" pitchFamily="18" charset="0"/>
                </a:endParaRPr>
              </a:p>
              <a:p>
                <a:pPr marL="82296" indent="0">
                  <a:lnSpc>
                    <a:spcPct val="160000"/>
                  </a:lnSpc>
                  <a:buNone/>
                </a:pPr>
                <a:endParaRPr lang="en-US" sz="2000" dirty="0">
                  <a:latin typeface="Times New Roman" panose="02020603050405020304" pitchFamily="18" charset="0"/>
                  <a:cs typeface="Times New Roman" panose="02020603050405020304" pitchFamily="18" charset="0"/>
                </a:endParaRPr>
              </a:p>
              <a:p>
                <a:pPr marL="82296"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3B6A961-10E2-83DD-E36F-EE1CC7F2CA93}"/>
                  </a:ext>
                </a:extLst>
              </p:cNvPr>
              <p:cNvSpPr>
                <a:spLocks noGrp="1" noRot="1" noChangeAspect="1" noMove="1" noResize="1" noEditPoints="1" noAdjustHandles="1" noChangeArrowheads="1" noChangeShapeType="1" noTextEdit="1"/>
              </p:cNvSpPr>
              <p:nvPr>
                <p:ph idx="1"/>
              </p:nvPr>
            </p:nvSpPr>
            <p:spPr>
              <a:xfrm>
                <a:off x="208723" y="550112"/>
                <a:ext cx="11787808" cy="5626853"/>
              </a:xfrm>
              <a:blipFill>
                <a:blip r:embed="rId2"/>
                <a:stretch>
                  <a:fillRect l="-517" t="-108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1AA34EC-AE90-494F-0280-304BB0B15D11}"/>
              </a:ext>
            </a:extLst>
          </p:cNvPr>
          <p:cNvCxnSpPr>
            <a:cxnSpLocks/>
          </p:cNvCxnSpPr>
          <p:nvPr/>
        </p:nvCxnSpPr>
        <p:spPr>
          <a:xfrm>
            <a:off x="-96079"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4FE0A46-162D-6730-9DE2-2B4F87C4423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8225E20-8563-5A99-C4AE-0E38757430C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44719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97C5E-2630-78DE-D3CB-06DB772F53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4DC1F1-2FAF-E902-CE43-377CDE5BFD8D}"/>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69813DF2-875B-4A46-EF57-5C113D95F5E9}"/>
              </a:ext>
            </a:extLst>
          </p:cNvPr>
          <p:cNvSpPr>
            <a:spLocks noGrp="1"/>
          </p:cNvSpPr>
          <p:nvPr>
            <p:ph idx="1"/>
          </p:nvPr>
        </p:nvSpPr>
        <p:spPr>
          <a:xfrm>
            <a:off x="202094" y="736392"/>
            <a:ext cx="11787808" cy="5425027"/>
          </a:xfrm>
        </p:spPr>
        <p:txBody>
          <a:bodyPr>
            <a:norm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For different size CSTRs in series,  reactors sequencing  can affect conversion.</a:t>
            </a:r>
          </a:p>
          <a:p>
            <a:pPr marL="0" indent="0" algn="just">
              <a:lnSpc>
                <a:spcPct val="150000"/>
              </a:lnSpc>
              <a:buNone/>
            </a:pPr>
            <a:r>
              <a:rPr lang="en-US" sz="2000" dirty="0">
                <a:latin typeface="Times New Roman" panose="02020603050405020304" pitchFamily="18" charset="0"/>
                <a:ea typeface="Tahoma" pitchFamily="34" charset="0"/>
                <a:cs typeface="Times New Roman" panose="02020603050405020304" pitchFamily="18" charset="0"/>
              </a:rPr>
              <a:t>Let’s consider two set up models of CSTRs in series having small and large size for b</a:t>
            </a:r>
            <a:r>
              <a:rPr lang="en-US" sz="2000" dirty="0">
                <a:latin typeface="Times New Roman" panose="02020603050405020304" pitchFamily="18" charset="0"/>
                <a:cs typeface="Times New Roman" panose="02020603050405020304" pitchFamily="18" charset="0"/>
              </a:rPr>
              <a:t>est sequencing/arrangement  for a given conversion as shown in </a:t>
            </a:r>
            <a:r>
              <a:rPr lang="en-US" sz="2000" b="1" dirty="0">
                <a:latin typeface="Times New Roman" panose="02020603050405020304" pitchFamily="18" charset="0"/>
                <a:cs typeface="Times New Roman" panose="02020603050405020304" pitchFamily="18" charset="0"/>
              </a:rPr>
              <a:t>Figure 10.4</a:t>
            </a: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 (</a:t>
            </a:r>
            <a:r>
              <a:rPr lang="en-US" sz="2000" b="1" dirty="0" err="1">
                <a:solidFill>
                  <a:srgbClr val="0070C0"/>
                </a:solidFill>
                <a:latin typeface="Times New Roman" panose="02020603050405020304" pitchFamily="18" charset="0"/>
                <a:ea typeface="Tahoma" pitchFamily="34" charset="0"/>
                <a:cs typeface="Times New Roman" panose="02020603050405020304" pitchFamily="18" charset="0"/>
              </a:rPr>
              <a:t>Levenspiel</a:t>
            </a:r>
            <a:r>
              <a:rPr lang="en-US" sz="2000" b="1" dirty="0">
                <a:solidFill>
                  <a:srgbClr val="0070C0"/>
                </a:solidFill>
                <a:latin typeface="Times New Roman" panose="02020603050405020304" pitchFamily="18" charset="0"/>
                <a:ea typeface="Tahoma" pitchFamily="34" charset="0"/>
                <a:cs typeface="Times New Roman" panose="02020603050405020304" pitchFamily="18" charset="0"/>
              </a:rPr>
              <a:t>, 2011, pg. 133)</a:t>
            </a: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ea typeface="Tahoma" pitchFamily="34"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8EF0827A-89C9-9B06-5146-A49449493D39}"/>
              </a:ext>
            </a:extLst>
          </p:cNvPr>
          <p:cNvCxnSpPr>
            <a:cxnSpLocks/>
          </p:cNvCxnSpPr>
          <p:nvPr/>
        </p:nvCxnSpPr>
        <p:spPr>
          <a:xfrm>
            <a:off x="-96081"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CF9E197-AE5C-3FA3-1613-A54518B1E5E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EDCBCA4-75B5-9963-0FA8-06BAE064620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41F902BF-162D-CEE5-7017-E4B13196A8E4}"/>
              </a:ext>
            </a:extLst>
          </p:cNvPr>
          <p:cNvSpPr txBox="1"/>
          <p:nvPr/>
        </p:nvSpPr>
        <p:spPr>
          <a:xfrm>
            <a:off x="278296" y="5608320"/>
            <a:ext cx="9383864"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 4.  </a:t>
            </a:r>
            <a:r>
              <a:rPr lang="en-US" sz="2000" dirty="0">
                <a:latin typeface="Times New Roman" panose="02020603050405020304" pitchFamily="18" charset="0"/>
                <a:cs typeface="Times New Roman" panose="02020603050405020304" pitchFamily="18" charset="0"/>
              </a:rPr>
              <a:t>Two CSTRs in series (a) smaller- larger, and (b) larger- smaller</a:t>
            </a:r>
          </a:p>
        </p:txBody>
      </p:sp>
      <p:grpSp>
        <p:nvGrpSpPr>
          <p:cNvPr id="13" name="Group 12">
            <a:extLst>
              <a:ext uri="{FF2B5EF4-FFF2-40B4-BE49-F238E27FC236}">
                <a16:creationId xmlns:a16="http://schemas.microsoft.com/office/drawing/2014/main" id="{261EC986-B11E-1931-472A-12526D087669}"/>
              </a:ext>
            </a:extLst>
          </p:cNvPr>
          <p:cNvGrpSpPr/>
          <p:nvPr/>
        </p:nvGrpSpPr>
        <p:grpSpPr>
          <a:xfrm>
            <a:off x="854337" y="2761412"/>
            <a:ext cx="3671710" cy="2610183"/>
            <a:chOff x="854337" y="2761412"/>
            <a:chExt cx="3671710" cy="2610183"/>
          </a:xfrm>
        </p:grpSpPr>
        <p:pic>
          <p:nvPicPr>
            <p:cNvPr id="10" name="Picture 9">
              <a:extLst>
                <a:ext uri="{FF2B5EF4-FFF2-40B4-BE49-F238E27FC236}">
                  <a16:creationId xmlns:a16="http://schemas.microsoft.com/office/drawing/2014/main" id="{CB5F2E50-D616-D0C3-EFE7-9D61C42F8B2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2435"/>
            <a:stretch>
              <a:fillRect/>
            </a:stretch>
          </p:blipFill>
          <p:spPr bwMode="auto">
            <a:xfrm>
              <a:off x="854337" y="2761412"/>
              <a:ext cx="367171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id="{469A3977-5D70-FDC4-041A-3CEB2DDB9E1C}"/>
                </a:ext>
              </a:extLst>
            </p:cNvPr>
            <p:cNvSpPr txBox="1"/>
            <p:nvPr/>
          </p:nvSpPr>
          <p:spPr>
            <a:xfrm>
              <a:off x="2027583" y="4909930"/>
              <a:ext cx="1013791"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a:t>
              </a:r>
            </a:p>
          </p:txBody>
        </p:sp>
      </p:grpSp>
      <p:grpSp>
        <p:nvGrpSpPr>
          <p:cNvPr id="15" name="Group 14">
            <a:extLst>
              <a:ext uri="{FF2B5EF4-FFF2-40B4-BE49-F238E27FC236}">
                <a16:creationId xmlns:a16="http://schemas.microsoft.com/office/drawing/2014/main" id="{653BC542-0834-EAB8-E197-859730F94E6B}"/>
              </a:ext>
            </a:extLst>
          </p:cNvPr>
          <p:cNvGrpSpPr/>
          <p:nvPr/>
        </p:nvGrpSpPr>
        <p:grpSpPr>
          <a:xfrm>
            <a:off x="5632844" y="2607739"/>
            <a:ext cx="3652516" cy="2555135"/>
            <a:chOff x="5632844" y="2607739"/>
            <a:chExt cx="3652516" cy="2555135"/>
          </a:xfrm>
        </p:grpSpPr>
        <p:pic>
          <p:nvPicPr>
            <p:cNvPr id="8" name="Picture 7">
              <a:extLst>
                <a:ext uri="{FF2B5EF4-FFF2-40B4-BE49-F238E27FC236}">
                  <a16:creationId xmlns:a16="http://schemas.microsoft.com/office/drawing/2014/main" id="{0199EC1B-F462-D80C-7BB9-AFA45EB0B46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684"/>
            <a:stretch>
              <a:fillRect/>
            </a:stretch>
          </p:blipFill>
          <p:spPr bwMode="auto">
            <a:xfrm>
              <a:off x="5632844" y="2607739"/>
              <a:ext cx="3652516"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a:extLst>
                <a:ext uri="{FF2B5EF4-FFF2-40B4-BE49-F238E27FC236}">
                  <a16:creationId xmlns:a16="http://schemas.microsoft.com/office/drawing/2014/main" id="{85049F55-9988-BB0F-F65C-6A5D5183BD97}"/>
                </a:ext>
              </a:extLst>
            </p:cNvPr>
            <p:cNvSpPr txBox="1"/>
            <p:nvPr/>
          </p:nvSpPr>
          <p:spPr>
            <a:xfrm>
              <a:off x="7166113" y="4701209"/>
              <a:ext cx="1182757"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(b)</a:t>
              </a:r>
            </a:p>
          </p:txBody>
        </p:sp>
      </p:grpSp>
    </p:spTree>
    <p:extLst>
      <p:ext uri="{BB962C8B-B14F-4D97-AF65-F5344CB8AC3E}">
        <p14:creationId xmlns:p14="http://schemas.microsoft.com/office/powerpoint/2010/main" val="41355881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66BAE-C26A-2C2C-00FA-13DD5C5411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22283C-0353-7020-80EC-BE25D5B5A69D}"/>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7244C7D-27F1-C5AB-ED04-97A28A901BD0}"/>
              </a:ext>
            </a:extLst>
          </p:cNvPr>
          <p:cNvSpPr>
            <a:spLocks noGrp="1"/>
          </p:cNvSpPr>
          <p:nvPr>
            <p:ph idx="1"/>
          </p:nvPr>
        </p:nvSpPr>
        <p:spPr>
          <a:xfrm>
            <a:off x="586409" y="736393"/>
            <a:ext cx="11214650" cy="5440571"/>
          </a:xfrm>
        </p:spPr>
        <p:txBody>
          <a:bodyPr>
            <a:normAutofit/>
          </a:bodyPr>
          <a:lstStyle/>
          <a:p>
            <a:pPr marL="0"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The reactors sequencing  decision should be drawn to arrange the reactor based on the kinetics of the reaction and on the conversion level.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t>
            </a:r>
            <a:r>
              <a:rPr lang="en-US" sz="2400" b="1" dirty="0">
                <a:latin typeface="Times New Roman" panose="02020603050405020304" pitchFamily="18" charset="0"/>
                <a:cs typeface="Times New Roman" panose="02020603050405020304" pitchFamily="18" charset="0"/>
              </a:rPr>
              <a:t>first order</a:t>
            </a:r>
            <a:r>
              <a:rPr lang="en-US" sz="2400" dirty="0">
                <a:latin typeface="Times New Roman" panose="02020603050405020304" pitchFamily="18" charset="0"/>
                <a:cs typeface="Times New Roman" panose="02020603050405020304" pitchFamily="18" charset="0"/>
              </a:rPr>
              <a:t> reactions, </a:t>
            </a:r>
            <a:r>
              <a:rPr lang="en-US" sz="2400" b="1" dirty="0">
                <a:latin typeface="Times New Roman" panose="02020603050405020304" pitchFamily="18" charset="0"/>
                <a:cs typeface="Times New Roman" panose="02020603050405020304" pitchFamily="18" charset="0"/>
              </a:rPr>
              <a:t>equal-size</a:t>
            </a:r>
            <a:r>
              <a:rPr lang="en-US" sz="2400" dirty="0">
                <a:latin typeface="Times New Roman" panose="02020603050405020304" pitchFamily="18" charset="0"/>
                <a:cs typeface="Times New Roman" panose="02020603050405020304" pitchFamily="18" charset="0"/>
              </a:rPr>
              <a:t> reactors are best.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reaction orders </a:t>
            </a:r>
            <a:r>
              <a:rPr lang="en-US" sz="2400" b="1" dirty="0">
                <a:latin typeface="Times New Roman" panose="02020603050405020304" pitchFamily="18" charset="0"/>
                <a:cs typeface="Times New Roman" panose="02020603050405020304" pitchFamily="18" charset="0"/>
              </a:rPr>
              <a:t>n &gt; 1, </a:t>
            </a: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smaller reactor </a:t>
            </a:r>
            <a:r>
              <a:rPr lang="en-US" sz="2400" dirty="0">
                <a:latin typeface="Times New Roman" panose="02020603050405020304" pitchFamily="18" charset="0"/>
                <a:cs typeface="Times New Roman" panose="02020603050405020304" pitchFamily="18" charset="0"/>
              </a:rPr>
              <a:t>should come first.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For </a:t>
            </a:r>
            <a:r>
              <a:rPr lang="en-US" sz="2400" b="1" dirty="0">
                <a:latin typeface="Times New Roman" panose="02020603050405020304" pitchFamily="18" charset="0"/>
                <a:cs typeface="Times New Roman" panose="02020603050405020304" pitchFamily="18" charset="0"/>
              </a:rPr>
              <a:t>n &lt; 1, </a:t>
            </a:r>
            <a:r>
              <a:rPr lang="en-US" sz="2400" dirty="0">
                <a:latin typeface="Times New Roman" panose="02020603050405020304" pitchFamily="18" charset="0"/>
                <a:cs typeface="Times New Roman" panose="02020603050405020304" pitchFamily="18" charset="0"/>
              </a:rPr>
              <a:t>the larger should come first and the smaller is second.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Thus, overall economic consideration would nearly always recommend using equal size reactors.</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Where: n is order of reaction.</a:t>
            </a:r>
          </a:p>
        </p:txBody>
      </p:sp>
      <p:cxnSp>
        <p:nvCxnSpPr>
          <p:cNvPr id="4" name="Straight Connector 3">
            <a:extLst>
              <a:ext uri="{FF2B5EF4-FFF2-40B4-BE49-F238E27FC236}">
                <a16:creationId xmlns:a16="http://schemas.microsoft.com/office/drawing/2014/main" id="{096BD2DB-E162-F3B1-9762-2DA18058DA65}"/>
              </a:ext>
            </a:extLst>
          </p:cNvPr>
          <p:cNvCxnSpPr>
            <a:cxnSpLocks/>
          </p:cNvCxnSpPr>
          <p:nvPr/>
        </p:nvCxnSpPr>
        <p:spPr>
          <a:xfrm>
            <a:off x="-192157" y="714791"/>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91A12B-97D7-2F91-7647-7A427E76D6B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0AD403E-471F-3E12-4475-50F31398C31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17613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8094C-92C5-E70D-91E1-AC9BE47EA3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54DC57-023E-B913-ED90-D4C7746AAF7B}"/>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solidFill>
                  <a:srgbClr val="0070C0"/>
                </a:solidFill>
                <a:latin typeface="Times New Roman" panose="02020603050405020304" pitchFamily="18" charset="0"/>
                <a:cs typeface="Times New Roman" panose="02020603050405020304" pitchFamily="18" charset="0"/>
              </a:rPr>
              <a:t>Activity 10.1</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1F31A0F-4790-0017-FA22-8E099AFE2DB1}"/>
                  </a:ext>
                </a:extLst>
              </p:cNvPr>
              <p:cNvSpPr>
                <a:spLocks noGrp="1"/>
              </p:cNvSpPr>
              <p:nvPr>
                <p:ph idx="1"/>
              </p:nvPr>
            </p:nvSpPr>
            <p:spPr>
              <a:xfrm>
                <a:off x="208723" y="736393"/>
                <a:ext cx="11787808" cy="5440572"/>
              </a:xfrm>
            </p:spPr>
            <p:txBody>
              <a:bodyPr>
                <a:normAutofit lnSpcReduction="10000"/>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 liquid reactant stream with initial concentration of 1 mol/L passes through two CSTRs in series. The concentration of A at the exit of the first reactor is 0.5 mol/L.  The volumetric flow rate  is constant. The reaction is second order with respect to A, and the volume ratio of the second reactor to the first reactor is 2. The stochiometric equation of the reaction is given below. Find the concentration at  the exit stream of the second reactor. </a:t>
                </a:r>
              </a:p>
              <a:p>
                <a:pPr marL="0" indent="0" algn="just">
                  <a:lnSpc>
                    <a:spcPct val="150000"/>
                  </a:lnSpc>
                  <a:buNone/>
                </a:pPr>
                <a14:m>
                  <m:oMathPara xmlns:m="http://schemas.openxmlformats.org/officeDocument/2006/math">
                    <m:oMathParaPr>
                      <m:jc m:val="left"/>
                    </m:oMathParaPr>
                    <m:oMath xmlns:m="http://schemas.openxmlformats.org/officeDocument/2006/math">
                      <m:r>
                        <a:rPr lang="en-US" sz="2200" b="0" i="1" smtClean="0">
                          <a:latin typeface="Cambria Math" panose="02040503050406030204" pitchFamily="18" charset="0"/>
                          <a:cs typeface="Times New Roman" panose="02020603050405020304" pitchFamily="18" charset="0"/>
                        </a:rPr>
                        <m:t>2</m:t>
                      </m:r>
                      <m:r>
                        <a:rPr lang="en-US" sz="2200" b="0" i="1" smtClean="0">
                          <a:latin typeface="Cambria Math" panose="02040503050406030204" pitchFamily="18" charset="0"/>
                          <a:cs typeface="Times New Roman" panose="02020603050405020304" pitchFamily="18" charset="0"/>
                        </a:rPr>
                        <m:t>𝐴</m:t>
                      </m:r>
                      <m:groupChr>
                        <m:groupChrPr>
                          <m:chr m:val="→"/>
                          <m:vertJc m:val="bot"/>
                          <m:ctrlPr>
                            <a:rPr lang="en-US" sz="2200" b="0" i="1" smtClean="0">
                              <a:latin typeface="Cambria Math" panose="02040503050406030204" pitchFamily="18" charset="0"/>
                              <a:cs typeface="Times New Roman" panose="02020603050405020304" pitchFamily="18" charset="0"/>
                            </a:rPr>
                          </m:ctrlPr>
                        </m:groupChrPr>
                        <m:e>
                          <m:r>
                            <m:rPr>
                              <m:brk m:alnAt="2"/>
                            </m:rPr>
                            <a:rPr lang="en-US" sz="2200" b="0" i="1" smtClean="0">
                              <a:latin typeface="Cambria Math" panose="02040503050406030204" pitchFamily="18" charset="0"/>
                              <a:cs typeface="Times New Roman" panose="02020603050405020304" pitchFamily="18" charset="0"/>
                            </a:rPr>
                            <m:t>𝑘</m:t>
                          </m:r>
                        </m:e>
                      </m:groupChr>
                      <m:r>
                        <a:rPr lang="en-US" sz="2200" b="0" i="1" smtClean="0">
                          <a:latin typeface="Cambria Math" panose="02040503050406030204" pitchFamily="18" charset="0"/>
                          <a:cs typeface="Times New Roman" panose="02020603050405020304" pitchFamily="18" charset="0"/>
                        </a:rPr>
                        <m:t>𝑃</m:t>
                      </m:r>
                    </m:oMath>
                  </m:oMathPara>
                </a14:m>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Given</a:t>
                </a:r>
                <a:r>
                  <a:rPr lang="en-US" sz="2200" dirty="0">
                    <a:latin typeface="Times New Roman" panose="02020603050405020304" pitchFamily="18" charset="0"/>
                    <a:cs typeface="Times New Roman" panose="02020603050405020304" pitchFamily="18" charset="0"/>
                  </a:rPr>
                  <a:t>: Two CSTRs in series,  smaller- larger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C</a:t>
                </a:r>
                <a:r>
                  <a:rPr lang="en-US" sz="2200" baseline="-25000" dirty="0">
                    <a:latin typeface="Times New Roman" panose="02020603050405020304" pitchFamily="18" charset="0"/>
                    <a:cs typeface="Times New Roman" panose="02020603050405020304" pitchFamily="18" charset="0"/>
                  </a:rPr>
                  <a:t>Ao</a:t>
                </a:r>
                <a:r>
                  <a:rPr lang="en-US" sz="2200" dirty="0">
                    <a:latin typeface="Times New Roman" panose="02020603050405020304" pitchFamily="18" charset="0"/>
                    <a:cs typeface="Times New Roman" panose="02020603050405020304" pitchFamily="18" charset="0"/>
                  </a:rPr>
                  <a:t>= 1 mol/L, C</a:t>
                </a:r>
                <a:r>
                  <a:rPr lang="en-US" sz="2200" baseline="-25000" dirty="0">
                    <a:latin typeface="Times New Roman" panose="02020603050405020304" pitchFamily="18" charset="0"/>
                    <a:cs typeface="Times New Roman" panose="02020603050405020304" pitchFamily="18" charset="0"/>
                  </a:rPr>
                  <a:t>A1 </a:t>
                </a:r>
                <a:r>
                  <a:rPr lang="en-US" sz="2200" dirty="0">
                    <a:latin typeface="Times New Roman" panose="02020603050405020304" pitchFamily="18" charset="0"/>
                    <a:cs typeface="Times New Roman" panose="02020603050405020304" pitchFamily="18" charset="0"/>
                  </a:rPr>
                  <a:t>= 0.5 mol/L,  V</a:t>
                </a:r>
                <a:r>
                  <a:rPr lang="en-US" sz="2200" baseline="-25000" dirty="0">
                    <a:latin typeface="Times New Roman" panose="02020603050405020304" pitchFamily="18" charset="0"/>
                    <a:cs typeface="Times New Roman" panose="02020603050405020304" pitchFamily="18" charset="0"/>
                  </a:rPr>
                  <a:t>2 </a:t>
                </a:r>
                <a:r>
                  <a:rPr lang="en-US" sz="2200" dirty="0">
                    <a:latin typeface="Times New Roman" panose="02020603050405020304" pitchFamily="18" charset="0"/>
                    <a:cs typeface="Times New Roman" panose="02020603050405020304" pitchFamily="18" charset="0"/>
                  </a:rPr>
                  <a:t>= 2V</a:t>
                </a:r>
                <a:r>
                  <a:rPr lang="en-US" sz="2200" baseline="-25000" dirty="0">
                    <a:latin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Required:</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C</a:t>
                </a:r>
                <a:r>
                  <a:rPr lang="en-US" sz="2200" baseline="-25000" dirty="0">
                    <a:latin typeface="Times New Roman" panose="02020603050405020304" pitchFamily="18" charset="0"/>
                    <a:cs typeface="Times New Roman" panose="02020603050405020304" pitchFamily="18" charset="0"/>
                  </a:rPr>
                  <a:t>A2</a:t>
                </a:r>
                <a:r>
                  <a:rPr lang="en-US" sz="2200" dirty="0">
                    <a:latin typeface="Times New Roman" panose="02020603050405020304" pitchFamily="18" charset="0"/>
                    <a:cs typeface="Times New Roman" panose="02020603050405020304" pitchFamily="18" charset="0"/>
                  </a:rPr>
                  <a:t> = ?</a:t>
                </a:r>
              </a:p>
            </p:txBody>
          </p:sp>
        </mc:Choice>
        <mc:Fallback xmlns="">
          <p:sp>
            <p:nvSpPr>
              <p:cNvPr id="3" name="Content Placeholder 2">
                <a:extLst>
                  <a:ext uri="{FF2B5EF4-FFF2-40B4-BE49-F238E27FC236}">
                    <a16:creationId xmlns:a16="http://schemas.microsoft.com/office/drawing/2014/main" id="{81F31A0F-4790-0017-FA22-8E099AFE2DB1}"/>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672" r="-56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A3C3EAF-55B3-40AB-7E91-EACB7C0E6FA7}"/>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44155DF-00D4-48A3-F56E-07EC867DDA9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6F47DEA-C3A3-9A36-77A3-4C17A587CEA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295546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00418-C9FB-606F-69A0-F1379C1FE4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556B0F-F670-C7EE-E5B5-750A035E641A}"/>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C2CB038-F0F8-14C5-56A8-EFB022AF938F}"/>
                  </a:ext>
                </a:extLst>
              </p:cNvPr>
              <p:cNvSpPr>
                <a:spLocks noGrp="1"/>
              </p:cNvSpPr>
              <p:nvPr>
                <p:ph idx="1"/>
              </p:nvPr>
            </p:nvSpPr>
            <p:spPr>
              <a:xfrm>
                <a:off x="208723" y="736392"/>
                <a:ext cx="11787808" cy="5485501"/>
              </a:xfrm>
            </p:spPr>
            <p:txBody>
              <a:bodyPr>
                <a:norm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Solution:</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materials balance equation for CSTR 1 is given by:</a:t>
                </a:r>
              </a:p>
              <a:p>
                <a:pPr marL="0" indent="0" algn="just">
                  <a:lnSpc>
                    <a:spcPct val="100000"/>
                  </a:lnSpc>
                  <a:buNone/>
                </a:pPr>
                <a14:m>
                  <m:oMath xmlns:m="http://schemas.openxmlformats.org/officeDocument/2006/math">
                    <m:f>
                      <m:f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fPr>
                      <m:num>
                        <m:sSub>
                          <m:sSubPr>
                            <m:ctrlPr>
                              <a:rPr lang="en-US" sz="2400" i="1" smtClean="0">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b="0" i="1" smtClean="0">
                                <a:solidFill>
                                  <a:srgbClr val="0070C0"/>
                                </a:solidFill>
                                <a:latin typeface="Cambria Math" panose="02040503050406030204" pitchFamily="18" charset="0"/>
                                <a:ea typeface="Tahoma" pitchFamily="34" charset="0"/>
                                <a:cs typeface="Times New Roman" panose="02020603050405020304" pitchFamily="18" charset="0"/>
                              </a:rPr>
                              <m:t>𝑉</m:t>
                            </m:r>
                          </m:e>
                          <m:sub>
                            <m:r>
                              <a:rPr lang="en-US" sz="2400" b="0" i="1" smtClean="0">
                                <a:solidFill>
                                  <a:srgbClr val="0070C0"/>
                                </a:solidFill>
                                <a:latin typeface="Cambria Math" panose="02040503050406030204" pitchFamily="18" charset="0"/>
                                <a:ea typeface="Tahoma" pitchFamily="34" charset="0"/>
                                <a:cs typeface="Times New Roman" panose="02020603050405020304" pitchFamily="18" charset="0"/>
                              </a:rPr>
                              <m:t>1</m:t>
                            </m:r>
                          </m:sub>
                        </m:sSub>
                      </m:num>
                      <m:den>
                        <m:sSub>
                          <m:sSub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i="1">
                                <a:solidFill>
                                  <a:srgbClr val="0070C0"/>
                                </a:solidFill>
                                <a:latin typeface="Cambria Math" panose="02040503050406030204" pitchFamily="18" charset="0"/>
                                <a:ea typeface="Tahoma" pitchFamily="34" charset="0"/>
                                <a:cs typeface="Times New Roman" panose="02020603050405020304" pitchFamily="18" charset="0"/>
                              </a:rPr>
                              <m:t>𝐹</m:t>
                            </m:r>
                          </m:e>
                          <m:sub>
                            <m:r>
                              <a:rPr lang="en-US" sz="2400" i="1">
                                <a:solidFill>
                                  <a:srgbClr val="0070C0"/>
                                </a:solidFill>
                                <a:latin typeface="Cambria Math" panose="02040503050406030204" pitchFamily="18" charset="0"/>
                                <a:ea typeface="Tahoma" pitchFamily="34" charset="0"/>
                                <a:cs typeface="Times New Roman" panose="02020603050405020304" pitchFamily="18" charset="0"/>
                              </a:rPr>
                              <m:t>𝐴𝑜</m:t>
                            </m:r>
                          </m:sub>
                        </m:sSub>
                      </m:den>
                    </m:f>
                    <m:r>
                      <a:rPr lang="en-US" sz="2400" i="1">
                        <a:solidFill>
                          <a:srgbClr val="0070C0"/>
                        </a:solidFill>
                        <a:latin typeface="Cambria Math" panose="02040503050406030204" pitchFamily="18" charset="0"/>
                        <a:ea typeface="Tahoma" pitchFamily="34" charset="0"/>
                        <a:cs typeface="Times New Roman" panose="02020603050405020304" pitchFamily="18" charset="0"/>
                      </a:rPr>
                      <m:t>=</m:t>
                    </m:r>
                    <m:f>
                      <m:f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fPr>
                      <m:num>
                        <m:sSub>
                          <m:sSub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i="1">
                                <a:solidFill>
                                  <a:srgbClr val="0070C0"/>
                                </a:solidFill>
                                <a:latin typeface="Cambria Math" panose="02040503050406030204" pitchFamily="18" charset="0"/>
                                <a:ea typeface="Tahoma" pitchFamily="34" charset="0"/>
                                <a:cs typeface="Times New Roman" panose="02020603050405020304" pitchFamily="18" charset="0"/>
                              </a:rPr>
                              <m:t>𝑋</m:t>
                            </m:r>
                          </m:e>
                          <m:sub>
                            <m:r>
                              <a:rPr lang="en-US" sz="2400" i="1">
                                <a:solidFill>
                                  <a:srgbClr val="0070C0"/>
                                </a:solidFill>
                                <a:latin typeface="Cambria Math" panose="02040503050406030204" pitchFamily="18" charset="0"/>
                                <a:ea typeface="Tahoma" pitchFamily="34" charset="0"/>
                                <a:cs typeface="Times New Roman" panose="02020603050405020304" pitchFamily="18" charset="0"/>
                              </a:rPr>
                              <m:t>𝐴</m:t>
                            </m:r>
                            <m:r>
                              <a:rPr lang="en-US" sz="2400" b="0" i="1" smtClean="0">
                                <a:solidFill>
                                  <a:srgbClr val="0070C0"/>
                                </a:solidFill>
                                <a:latin typeface="Cambria Math" panose="02040503050406030204" pitchFamily="18" charset="0"/>
                                <a:ea typeface="Tahoma" pitchFamily="34" charset="0"/>
                                <a:cs typeface="Times New Roman" panose="02020603050405020304" pitchFamily="18" charset="0"/>
                              </a:rPr>
                              <m:t>1</m:t>
                            </m:r>
                          </m:sub>
                        </m:sSub>
                      </m:num>
                      <m:den>
                        <m:sSub>
                          <m:sSub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i="1">
                                <a:solidFill>
                                  <a:srgbClr val="0070C0"/>
                                </a:solidFill>
                                <a:latin typeface="Cambria Math" panose="02040503050406030204" pitchFamily="18" charset="0"/>
                                <a:ea typeface="Tahoma" pitchFamily="34" charset="0"/>
                                <a:cs typeface="Times New Roman" panose="02020603050405020304" pitchFamily="18" charset="0"/>
                              </a:rPr>
                              <m:t>−</m:t>
                            </m:r>
                            <m:r>
                              <a:rPr lang="en-US" sz="2400" i="1">
                                <a:solidFill>
                                  <a:srgbClr val="0070C0"/>
                                </a:solidFill>
                                <a:latin typeface="Cambria Math" panose="02040503050406030204" pitchFamily="18" charset="0"/>
                                <a:ea typeface="Tahoma" pitchFamily="34" charset="0"/>
                                <a:cs typeface="Times New Roman" panose="02020603050405020304" pitchFamily="18" charset="0"/>
                              </a:rPr>
                              <m:t>𝑟</m:t>
                            </m:r>
                          </m:e>
                          <m:sub>
                            <m:r>
                              <a:rPr lang="en-US" sz="2400" i="1">
                                <a:solidFill>
                                  <a:srgbClr val="0070C0"/>
                                </a:solidFill>
                                <a:latin typeface="Cambria Math" panose="02040503050406030204" pitchFamily="18" charset="0"/>
                                <a:ea typeface="Tahoma" pitchFamily="34" charset="0"/>
                                <a:cs typeface="Times New Roman" panose="02020603050405020304" pitchFamily="18" charset="0"/>
                              </a:rPr>
                              <m:t>𝐴</m:t>
                            </m:r>
                            <m:r>
                              <a:rPr lang="en-US" sz="2400" b="0" i="1" smtClean="0">
                                <a:solidFill>
                                  <a:srgbClr val="0070C0"/>
                                </a:solidFill>
                                <a:latin typeface="Cambria Math" panose="02040503050406030204" pitchFamily="18" charset="0"/>
                                <a:ea typeface="Tahoma" pitchFamily="34" charset="0"/>
                                <a:cs typeface="Times New Roman" panose="02020603050405020304" pitchFamily="18" charset="0"/>
                              </a:rPr>
                              <m:t>1</m:t>
                            </m:r>
                          </m:sub>
                        </m:sSub>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=1−</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1</m:t>
                            </m:r>
                          </m:sub>
                        </m:sSub>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𝐴𝑜</m:t>
                            </m:r>
                          </m:sub>
                        </m:sSub>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𝐴𝑜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𝐴𝑜</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i="1" smtClean="0">
                            <a:latin typeface="Cambria Math" panose="020405030504060302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i="1">
                                <a:solidFill>
                                  <a:srgbClr val="0070C0"/>
                                </a:solidFill>
                                <a:latin typeface="Cambria Math" panose="02040503050406030204" pitchFamily="18" charset="0"/>
                                <a:ea typeface="Tahoma" pitchFamily="34" charset="0"/>
                                <a:cs typeface="Times New Roman" panose="02020603050405020304" pitchFamily="18" charset="0"/>
                              </a:rPr>
                              <m:t>𝑉</m:t>
                            </m:r>
                          </m:e>
                          <m:sub>
                            <m:r>
                              <a:rPr lang="en-US" sz="2400" i="1">
                                <a:solidFill>
                                  <a:srgbClr val="0070C0"/>
                                </a:solidFill>
                                <a:latin typeface="Cambria Math" panose="02040503050406030204" pitchFamily="18" charset="0"/>
                                <a:ea typeface="Tahoma" pitchFamily="34" charset="0"/>
                                <a:cs typeface="Times New Roman" panose="02020603050405020304" pitchFamily="18" charset="0"/>
                              </a:rPr>
                              <m:t>1</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𝑜</m:t>
                            </m:r>
                          </m:sub>
                        </m:sSub>
                      </m:den>
                    </m:f>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sym typeface="Symbol" panose="05050102010706020507" pitchFamily="18" charset="2"/>
                          </a:rPr>
                          <m:t>2</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i="1">
                                <a:solidFill>
                                  <a:srgbClr val="0070C0"/>
                                </a:solidFill>
                                <a:latin typeface="Cambria Math" panose="02040503050406030204" pitchFamily="18" charset="0"/>
                                <a:ea typeface="Tahoma" pitchFamily="34" charset="0"/>
                                <a:cs typeface="Times New Roman" panose="02020603050405020304" pitchFamily="18" charset="0"/>
                              </a:rPr>
                              <m:t>𝑉</m:t>
                            </m:r>
                          </m:e>
                          <m:sub>
                            <m:r>
                              <a:rPr lang="en-US" sz="2400" b="0" i="1" smtClean="0">
                                <a:solidFill>
                                  <a:srgbClr val="0070C0"/>
                                </a:solidFill>
                                <a:latin typeface="Cambria Math" panose="02040503050406030204" pitchFamily="18" charset="0"/>
                                <a:ea typeface="Tahoma" pitchFamily="34" charset="0"/>
                                <a:cs typeface="Times New Roman" panose="02020603050405020304" pitchFamily="18" charset="0"/>
                              </a:rPr>
                              <m:t>2</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𝑜</m:t>
                            </m:r>
                          </m:sub>
                        </m:sSub>
                      </m:den>
                    </m:f>
                    <m:r>
                      <a:rPr lang="en-US" sz="2400" b="0" i="1"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2</m:t>
                        </m:r>
                        <m:sSub>
                          <m:sSubPr>
                            <m:ctrlPr>
                              <a:rPr lang="en-US" sz="2400" i="1">
                                <a:solidFill>
                                  <a:srgbClr val="0070C0"/>
                                </a:solidFill>
                                <a:latin typeface="Cambria Math" panose="02040503050406030204" pitchFamily="18" charset="0"/>
                                <a:ea typeface="Tahoma" pitchFamily="34" charset="0"/>
                                <a:cs typeface="Times New Roman" panose="02020603050405020304" pitchFamily="18" charset="0"/>
                              </a:rPr>
                            </m:ctrlPr>
                          </m:sSubPr>
                          <m:e>
                            <m:r>
                              <a:rPr lang="en-US" sz="2400" i="1">
                                <a:solidFill>
                                  <a:srgbClr val="0070C0"/>
                                </a:solidFill>
                                <a:latin typeface="Cambria Math" panose="02040503050406030204" pitchFamily="18" charset="0"/>
                                <a:ea typeface="Tahoma" pitchFamily="34" charset="0"/>
                                <a:cs typeface="Times New Roman" panose="02020603050405020304" pitchFamily="18" charset="0"/>
                              </a:rPr>
                              <m:t>𝑉</m:t>
                            </m:r>
                          </m:e>
                          <m:sub>
                            <m:r>
                              <a:rPr lang="en-US" sz="2400" b="0" i="1" smtClean="0">
                                <a:solidFill>
                                  <a:srgbClr val="0070C0"/>
                                </a:solidFill>
                                <a:latin typeface="Cambria Math" panose="02040503050406030204" pitchFamily="18" charset="0"/>
                                <a:ea typeface="Tahoma" pitchFamily="34" charset="0"/>
                                <a:cs typeface="Times New Roman" panose="02020603050405020304" pitchFamily="18" charset="0"/>
                              </a:rPr>
                              <m:t>1</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𝑜</m:t>
                            </m:r>
                          </m:sub>
                        </m:sSub>
                      </m:den>
                    </m:f>
                    <m:r>
                      <a:rPr lang="en-US" sz="2400" b="0" i="1" smtClean="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1</m:t>
                        </m:r>
                      </m:sub>
                    </m:sSub>
                  </m:oMath>
                </a14:m>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𝑟</m:t>
                          </m:r>
                        </m:e>
                        <m:sub>
                          <m:r>
                            <a:rPr lang="en-US" sz="2400" b="0" i="1" smtClean="0">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𝑘</m:t>
                      </m:r>
                      <m:sSup>
                        <m:sSupPr>
                          <m:ctrlPr>
                            <a:rPr lang="en-US" sz="2400" b="0" i="1" smtClean="0">
                              <a:latin typeface="Cambria Math" panose="02040503050406030204" pitchFamily="18" charset="0"/>
                              <a:cs typeface="Times New Roman" panose="02020603050405020304" pitchFamily="18" charset="0"/>
                            </a:rPr>
                          </m:ctrlPr>
                        </m:sSupPr>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1</m:t>
                              </m:r>
                            </m:sub>
                          </m:sSub>
                        </m:e>
                        <m:sup>
                          <m:r>
                            <a:rPr lang="en-US" sz="2400" b="0" i="1" smtClean="0">
                              <a:latin typeface="Cambria Math" panose="02040503050406030204" pitchFamily="18" charset="0"/>
                              <a:cs typeface="Times New Roman" panose="02020603050405020304" pitchFamily="18" charset="0"/>
                            </a:rPr>
                            <m:t>2</m:t>
                          </m:r>
                        </m:sup>
                      </m:sSup>
                    </m:oMath>
                  </m:oMathPara>
                </a14:m>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400" dirty="0">
                    <a:latin typeface="Times New Roman" panose="02020603050405020304" pitchFamily="18" charset="0"/>
                    <a:cs typeface="Times New Roman" panose="02020603050405020304" pitchFamily="18" charset="0"/>
                  </a:rPr>
                  <a:t>For second order reaction the  materials balance equation for CSTR1 can be written as:</a:t>
                </a: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𝑘</m:t>
                      </m:r>
                      <m:sSup>
                        <m:sSupPr>
                          <m:ctrlPr>
                            <a:rPr lang="en-US" sz="2400" i="1">
                              <a:latin typeface="Cambria Math" panose="02040503050406030204" pitchFamily="18" charset="0"/>
                              <a:cs typeface="Times New Roman" panose="02020603050405020304" pitchFamily="18" charset="0"/>
                            </a:rPr>
                          </m:ctrlPr>
                        </m:sSup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i="1">
                                  <a:latin typeface="Cambria Math" panose="02040503050406030204" pitchFamily="18" charset="0"/>
                                  <a:cs typeface="Times New Roman" panose="02020603050405020304" pitchFamily="18" charset="0"/>
                                </a:rPr>
                                <m:t>1</m:t>
                              </m:r>
                            </m:sub>
                          </m:sSub>
                        </m:e>
                        <m:sup>
                          <m:r>
                            <a:rPr lang="en-US" sz="2400" i="1">
                              <a:latin typeface="Cambria Math" panose="02040503050406030204" pitchFamily="18" charset="0"/>
                              <a:cs typeface="Times New Roman" panose="02020603050405020304" pitchFamily="18" charset="0"/>
                            </a:rPr>
                            <m:t>2</m:t>
                          </m:r>
                        </m:sup>
                      </m:sSup>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1</m:t>
                          </m:r>
                        </m:sub>
                      </m:sSub>
                    </m:oMath>
                  </m:oMathPara>
                </a14:m>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b="1" i="1">
                            <a:latin typeface="Cambria Math" panose="02040503050406030204" pitchFamily="18" charset="0"/>
                            <a:cs typeface="Times New Roman" panose="02020603050405020304" pitchFamily="18" charset="0"/>
                          </a:rPr>
                        </m:ctrlPr>
                      </m:sSubPr>
                      <m:e>
                        <m:r>
                          <a:rPr lang="en-US" sz="2400" b="1" i="1" smtClean="0">
                            <a:latin typeface="Cambria Math" panose="02040503050406030204" pitchFamily="18" charset="0"/>
                            <a:cs typeface="Times New Roman" panose="02020603050405020304" pitchFamily="18" charset="0"/>
                          </a:rPr>
                          <m:t>𝒌</m:t>
                        </m:r>
                        <m:r>
                          <a:rPr lang="en-US" sz="2400" b="1" i="1">
                            <a:latin typeface="Cambria Math" panose="02040503050406030204" pitchFamily="18" charset="0"/>
                            <a:cs typeface="Times New Roman" panose="02020603050405020304" pitchFamily="18" charset="0"/>
                            <a:sym typeface="Symbol" panose="05050102010706020507" pitchFamily="18" charset="2"/>
                          </a:rPr>
                          <m:t></m:t>
                        </m:r>
                      </m:e>
                      <m:sub>
                        <m:r>
                          <a:rPr lang="en-US" sz="2400" b="1" i="1">
                            <a:latin typeface="Cambria Math" panose="02040503050406030204" pitchFamily="18" charset="0"/>
                            <a:cs typeface="Times New Roman" panose="02020603050405020304" pitchFamily="18" charset="0"/>
                          </a:rPr>
                          <m:t>𝟏</m:t>
                        </m:r>
                      </m:sub>
                    </m:sSub>
                    <m:r>
                      <a:rPr lang="en-US" sz="2400" b="1" i="1">
                        <a:latin typeface="Cambria Math" panose="02040503050406030204" pitchFamily="18" charset="0"/>
                        <a:cs typeface="Times New Roman" panose="02020603050405020304" pitchFamily="18" charset="0"/>
                      </a:rPr>
                      <m:t>=</m:t>
                    </m:r>
                    <m:f>
                      <m:fPr>
                        <m:ctrlPr>
                          <a:rPr lang="en-US" sz="2400" b="1" i="1" smtClean="0">
                            <a:latin typeface="Cambria Math" panose="02040503050406030204" pitchFamily="18" charset="0"/>
                            <a:cs typeface="Times New Roman" panose="02020603050405020304" pitchFamily="18" charset="0"/>
                          </a:rPr>
                        </m:ctrlPr>
                      </m:fPr>
                      <m:num>
                        <m:sSub>
                          <m:sSubPr>
                            <m:ctrlPr>
                              <a:rPr lang="en-US" sz="2400" b="1" i="1" smtClean="0">
                                <a:latin typeface="Cambria Math" panose="02040503050406030204" pitchFamily="18" charset="0"/>
                                <a:cs typeface="Times New Roman" panose="02020603050405020304" pitchFamily="18" charset="0"/>
                              </a:rPr>
                            </m:ctrlPr>
                          </m:sSubPr>
                          <m:e>
                            <m:r>
                              <a:rPr lang="en-US" sz="2400" b="1" i="1" smtClean="0">
                                <a:latin typeface="Cambria Math" panose="02040503050406030204" pitchFamily="18" charset="0"/>
                                <a:cs typeface="Times New Roman" panose="02020603050405020304" pitchFamily="18" charset="0"/>
                              </a:rPr>
                              <m:t>𝑪</m:t>
                            </m:r>
                          </m:e>
                          <m:sub>
                            <m:r>
                              <a:rPr lang="en-US" sz="2400" b="1" i="1" smtClean="0">
                                <a:latin typeface="Cambria Math" panose="02040503050406030204" pitchFamily="18" charset="0"/>
                                <a:cs typeface="Times New Roman" panose="02020603050405020304" pitchFamily="18" charset="0"/>
                              </a:rPr>
                              <m:t>𝑨𝒐</m:t>
                            </m:r>
                          </m:sub>
                        </m:sSub>
                        <m:r>
                          <a:rPr lang="en-US" sz="2400" b="1" i="1" smtClean="0">
                            <a:latin typeface="Cambria Math" panose="02040503050406030204" pitchFamily="18" charset="0"/>
                            <a:cs typeface="Times New Roman" panose="02020603050405020304" pitchFamily="18" charset="0"/>
                          </a:rPr>
                          <m:t>−</m:t>
                        </m:r>
                        <m:sSub>
                          <m:sSubPr>
                            <m:ctrlPr>
                              <a:rPr lang="en-US" sz="2400" b="1" i="1" smtClean="0">
                                <a:latin typeface="Cambria Math" panose="02040503050406030204" pitchFamily="18" charset="0"/>
                                <a:cs typeface="Times New Roman" panose="02020603050405020304" pitchFamily="18" charset="0"/>
                              </a:rPr>
                            </m:ctrlPr>
                          </m:sSubPr>
                          <m:e>
                            <m:r>
                              <a:rPr lang="en-US" sz="2400" b="1" i="1" smtClean="0">
                                <a:latin typeface="Cambria Math" panose="02040503050406030204" pitchFamily="18" charset="0"/>
                                <a:cs typeface="Times New Roman" panose="02020603050405020304" pitchFamily="18" charset="0"/>
                              </a:rPr>
                              <m:t>𝑪</m:t>
                            </m:r>
                          </m:e>
                          <m:sub>
                            <m:r>
                              <a:rPr lang="en-US" sz="2400" b="1" i="1" smtClean="0">
                                <a:latin typeface="Cambria Math" panose="02040503050406030204" pitchFamily="18" charset="0"/>
                                <a:cs typeface="Times New Roman" panose="02020603050405020304" pitchFamily="18" charset="0"/>
                              </a:rPr>
                              <m:t>𝑨</m:t>
                            </m:r>
                            <m:r>
                              <a:rPr lang="en-US" sz="2400" b="1" i="1" smtClean="0">
                                <a:latin typeface="Cambria Math" panose="02040503050406030204" pitchFamily="18" charset="0"/>
                                <a:cs typeface="Times New Roman" panose="02020603050405020304" pitchFamily="18" charset="0"/>
                              </a:rPr>
                              <m:t>𝟏</m:t>
                            </m:r>
                          </m:sub>
                        </m:sSub>
                      </m:num>
                      <m:den>
                        <m:sSup>
                          <m:sSupPr>
                            <m:ctrlPr>
                              <a:rPr lang="en-US" sz="2400" i="1">
                                <a:latin typeface="Cambria Math" panose="02040503050406030204" pitchFamily="18" charset="0"/>
                                <a:cs typeface="Times New Roman" panose="02020603050405020304" pitchFamily="18" charset="0"/>
                              </a:rPr>
                            </m:ctrlPr>
                          </m:sSup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i="1">
                                    <a:latin typeface="Cambria Math" panose="02040503050406030204" pitchFamily="18" charset="0"/>
                                    <a:cs typeface="Times New Roman" panose="02020603050405020304" pitchFamily="18" charset="0"/>
                                  </a:rPr>
                                  <m:t>1</m:t>
                                </m:r>
                              </m:sub>
                            </m:sSub>
                          </m:e>
                          <m:sup>
                            <m:r>
                              <a:rPr lang="en-US" sz="2400" i="1">
                                <a:latin typeface="Cambria Math" panose="02040503050406030204" pitchFamily="18" charset="0"/>
                                <a:cs typeface="Times New Roman" panose="02020603050405020304" pitchFamily="18" charset="0"/>
                              </a:rPr>
                              <m:t>2</m:t>
                            </m:r>
                          </m:sup>
                        </m:sSup>
                      </m:den>
                    </m:f>
                    <m:r>
                      <a:rPr lang="en-US" sz="2400" b="1" i="0" smtClean="0">
                        <a:latin typeface="Cambria Math" panose="02040503050406030204" pitchFamily="18" charset="0"/>
                        <a:cs typeface="Times New Roman" panose="02020603050405020304" pitchFamily="18" charset="0"/>
                      </a:rPr>
                      <m:t>=</m:t>
                    </m:r>
                    <m:f>
                      <m:fPr>
                        <m:ctrlPr>
                          <a:rPr lang="en-US" sz="2400" b="1" i="1">
                            <a:latin typeface="Cambria Math" panose="02040503050406030204" pitchFamily="18" charset="0"/>
                            <a:cs typeface="Times New Roman" panose="02020603050405020304" pitchFamily="18" charset="0"/>
                          </a:rPr>
                        </m:ctrlPr>
                      </m:fPr>
                      <m:num>
                        <m:r>
                          <a:rPr lang="en-US" sz="2400" b="1" i="1" smtClean="0">
                            <a:latin typeface="Cambria Math" panose="02040503050406030204" pitchFamily="18" charset="0"/>
                            <a:cs typeface="Times New Roman" panose="02020603050405020304" pitchFamily="18" charset="0"/>
                          </a:rPr>
                          <m:t>𝟏</m:t>
                        </m:r>
                        <m:r>
                          <a:rPr lang="en-US" sz="2400" b="1" i="1">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𝟎</m:t>
                        </m:r>
                        <m:r>
                          <a:rPr lang="en-US" sz="2400" b="1"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𝟓</m:t>
                        </m:r>
                      </m:num>
                      <m:den>
                        <m:sSup>
                          <m:sSupPr>
                            <m:ctrlPr>
                              <a:rPr lang="en-US" sz="2400" b="1" i="1" smtClean="0">
                                <a:latin typeface="Cambria Math" panose="02040503050406030204" pitchFamily="18" charset="0"/>
                                <a:cs typeface="Times New Roman" panose="02020603050405020304" pitchFamily="18" charset="0"/>
                              </a:rPr>
                            </m:ctrlPr>
                          </m:sSupPr>
                          <m:e>
                            <m:r>
                              <a:rPr lang="en-US" sz="2400" b="1" i="1" smtClean="0">
                                <a:latin typeface="Cambria Math" panose="02040503050406030204" pitchFamily="18" charset="0"/>
                                <a:cs typeface="Times New Roman" panose="02020603050405020304" pitchFamily="18" charset="0"/>
                              </a:rPr>
                              <m:t>𝟎</m:t>
                            </m:r>
                            <m:r>
                              <a:rPr lang="en-US" sz="2400" b="1"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𝟓</m:t>
                            </m:r>
                          </m:e>
                          <m:sup>
                            <m:r>
                              <a:rPr lang="en-US" sz="2400" b="1" i="1" smtClean="0">
                                <a:latin typeface="Cambria Math" panose="02040503050406030204" pitchFamily="18" charset="0"/>
                                <a:cs typeface="Times New Roman" panose="02020603050405020304" pitchFamily="18" charset="0"/>
                              </a:rPr>
                              <m:t>𝟐</m:t>
                            </m:r>
                          </m:sup>
                        </m:sSup>
                      </m:den>
                    </m:f>
                    <m:r>
                      <a:rPr lang="en-US" sz="2400" b="1" i="0" smtClean="0">
                        <a:latin typeface="Cambria Math" panose="02040503050406030204" pitchFamily="18" charset="0"/>
                        <a:cs typeface="Times New Roman" panose="02020603050405020304" pitchFamily="18" charset="0"/>
                      </a:rPr>
                      <m:t>=</m:t>
                    </m:r>
                    <m:r>
                      <a:rPr lang="en-US" sz="2400" b="1" i="0" smtClean="0">
                        <a:latin typeface="Cambria Math" panose="02040503050406030204" pitchFamily="18" charset="0"/>
                        <a:cs typeface="Times New Roman" panose="02020603050405020304" pitchFamily="18" charset="0"/>
                      </a:rPr>
                      <m:t>𝟐</m:t>
                    </m:r>
                  </m:oMath>
                </a14:m>
                <a:r>
                  <a:rPr lang="en-US" sz="2400" b="1" dirty="0">
                    <a:latin typeface="Times New Roman" panose="02020603050405020304" pitchFamily="18" charset="0"/>
                    <a:cs typeface="Times New Roman" panose="02020603050405020304" pitchFamily="18" charset="0"/>
                  </a:rPr>
                  <a:t> L/mol</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For second order reaction the  materials balance equation for CSTR 2 can be written as:</a:t>
                </a: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𝑘</m:t>
                      </m:r>
                      <m:sSup>
                        <m:sSupPr>
                          <m:ctrlPr>
                            <a:rPr lang="en-US" sz="2400" i="1">
                              <a:latin typeface="Cambria Math" panose="02040503050406030204" pitchFamily="18" charset="0"/>
                              <a:cs typeface="Times New Roman" panose="02020603050405020304" pitchFamily="18" charset="0"/>
                            </a:rPr>
                          </m:ctrlPr>
                        </m:sSup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𝐴</m:t>
                              </m:r>
                              <m:r>
                                <a:rPr lang="en-US" sz="2400" b="0" i="1" smtClean="0">
                                  <a:latin typeface="Cambria Math" panose="02040503050406030204" pitchFamily="18" charset="0"/>
                                  <a:cs typeface="Times New Roman" panose="02020603050405020304" pitchFamily="18" charset="0"/>
                                </a:rPr>
                                <m:t>2</m:t>
                              </m:r>
                            </m:sub>
                          </m:sSub>
                        </m:e>
                        <m:sup>
                          <m:r>
                            <a:rPr lang="en-US" sz="2400" i="1">
                              <a:latin typeface="Cambria Math" panose="02040503050406030204" pitchFamily="18" charset="0"/>
                              <a:cs typeface="Times New Roman" panose="02020603050405020304" pitchFamily="18" charset="0"/>
                            </a:rPr>
                            <m:t>2</m:t>
                          </m:r>
                        </m:sup>
                      </m:sSup>
                      <m:r>
                        <a:rPr lang="en-US" sz="2400">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b="0" i="1" smtClean="0">
                              <a:latin typeface="Cambria Math" panose="02040503050406030204" pitchFamily="18" charset="0"/>
                              <a:cs typeface="Times New Roman" panose="02020603050405020304" pitchFamily="18" charset="0"/>
                            </a:rPr>
                            <m:t>2</m:t>
                          </m:r>
                        </m:sub>
                      </m:sSub>
                    </m:oMath>
                  </m:oMathPara>
                </a14:m>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400" b="1" i="1">
                            <a:latin typeface="Cambria Math" panose="02040503050406030204" pitchFamily="18" charset="0"/>
                            <a:cs typeface="Times New Roman" panose="02020603050405020304" pitchFamily="18" charset="0"/>
                          </a:rPr>
                        </m:ctrlPr>
                      </m:sSubPr>
                      <m:e>
                        <m:r>
                          <a:rPr lang="en-US" sz="2400" b="1" i="1">
                            <a:latin typeface="Cambria Math" panose="02040503050406030204" pitchFamily="18" charset="0"/>
                            <a:cs typeface="Times New Roman" panose="02020603050405020304" pitchFamily="18" charset="0"/>
                          </a:rPr>
                          <m:t>𝒌</m:t>
                        </m:r>
                        <m:r>
                          <a:rPr lang="en-US" sz="2400" b="1" i="1">
                            <a:latin typeface="Cambria Math" panose="02040503050406030204" pitchFamily="18" charset="0"/>
                            <a:cs typeface="Times New Roman" panose="02020603050405020304" pitchFamily="18" charset="0"/>
                            <a:sym typeface="Symbol" panose="05050102010706020507" pitchFamily="18" charset="2"/>
                          </a:rPr>
                          <m:t></m:t>
                        </m:r>
                      </m:e>
                      <m:sub>
                        <m:r>
                          <a:rPr lang="en-US" sz="2400" b="1" i="1" smtClean="0">
                            <a:latin typeface="Cambria Math" panose="02040503050406030204" pitchFamily="18" charset="0"/>
                            <a:cs typeface="Times New Roman" panose="02020603050405020304" pitchFamily="18" charset="0"/>
                            <a:sym typeface="Symbol" panose="05050102010706020507" pitchFamily="18" charset="2"/>
                          </a:rPr>
                          <m:t>𝟐</m:t>
                        </m:r>
                      </m:sub>
                    </m:sSub>
                    <m:r>
                      <a:rPr lang="en-US" sz="2400" b="1">
                        <a:latin typeface="Cambria Math" panose="02040503050406030204" pitchFamily="18" charset="0"/>
                        <a:cs typeface="Times New Roman" panose="02020603050405020304" pitchFamily="18" charset="0"/>
                      </a:rPr>
                      <m:t>=</m:t>
                    </m:r>
                    <m:r>
                      <a:rPr lang="en-US" sz="2400" b="1">
                        <a:latin typeface="Cambria Math" panose="02040503050406030204" pitchFamily="18" charset="0"/>
                        <a:cs typeface="Times New Roman" panose="02020603050405020304" pitchFamily="18" charset="0"/>
                      </a:rPr>
                      <m:t>𝟐</m:t>
                    </m:r>
                    <m:sSub>
                      <m:sSubPr>
                        <m:ctrlPr>
                          <a:rPr lang="en-US" sz="2400" b="1" i="1">
                            <a:latin typeface="Cambria Math" panose="02040503050406030204" pitchFamily="18" charset="0"/>
                            <a:cs typeface="Times New Roman" panose="02020603050405020304" pitchFamily="18" charset="0"/>
                          </a:rPr>
                        </m:ctrlPr>
                      </m:sSubPr>
                      <m:e>
                        <m:r>
                          <a:rPr lang="en-US" sz="2400" b="1" i="1">
                            <a:latin typeface="Cambria Math" panose="02040503050406030204" pitchFamily="18" charset="0"/>
                            <a:cs typeface="Times New Roman" panose="02020603050405020304" pitchFamily="18" charset="0"/>
                          </a:rPr>
                          <m:t>𝒌</m:t>
                        </m:r>
                        <m:r>
                          <a:rPr lang="en-US" sz="2400" b="1" i="1">
                            <a:latin typeface="Cambria Math" panose="02040503050406030204" pitchFamily="18" charset="0"/>
                            <a:cs typeface="Times New Roman" panose="02020603050405020304" pitchFamily="18" charset="0"/>
                            <a:sym typeface="Symbol" panose="05050102010706020507" pitchFamily="18" charset="2"/>
                          </a:rPr>
                          <m:t></m:t>
                        </m:r>
                      </m:e>
                      <m:sub>
                        <m:r>
                          <a:rPr lang="en-US" sz="2400" b="1" i="1">
                            <a:latin typeface="Cambria Math" panose="02040503050406030204" pitchFamily="18" charset="0"/>
                            <a:cs typeface="Times New Roman" panose="02020603050405020304" pitchFamily="18" charset="0"/>
                          </a:rPr>
                          <m:t>𝟏</m:t>
                        </m:r>
                      </m:sub>
                    </m:sSub>
                    <m:r>
                      <a:rPr lang="en-US" sz="2400" b="1"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𝟐</m:t>
                    </m:r>
                    <m:r>
                      <a:rPr lang="en-US" sz="2400" b="1"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𝟐</m:t>
                    </m:r>
                    <m:r>
                      <a:rPr lang="en-US" sz="2400" b="1" i="1" smtClean="0">
                        <a:latin typeface="Cambria Math" panose="02040503050406030204" pitchFamily="18" charset="0"/>
                        <a:cs typeface="Times New Roman" panose="02020603050405020304" pitchFamily="18" charset="0"/>
                      </a:rPr>
                      <m:t>=</m:t>
                    </m:r>
                    <m:r>
                      <a:rPr lang="en-US" sz="2400" b="1" i="1" smtClean="0">
                        <a:latin typeface="Cambria Math" panose="02040503050406030204" pitchFamily="18" charset="0"/>
                        <a:cs typeface="Times New Roman" panose="02020603050405020304" pitchFamily="18" charset="0"/>
                      </a:rPr>
                      <m:t>𝟒</m:t>
                    </m:r>
                  </m:oMath>
                </a14:m>
                <a:r>
                  <a:rPr lang="en-US" sz="2400" b="1" dirty="0">
                    <a:latin typeface="Times New Roman" panose="02020603050405020304" pitchFamily="18" charset="0"/>
                    <a:cs typeface="Times New Roman" panose="02020603050405020304" pitchFamily="18" charset="0"/>
                  </a:rPr>
                  <a:t> L/mol</a:t>
                </a:r>
              </a:p>
              <a:p>
                <a:pPr marL="0" indent="0" algn="just">
                  <a:lnSpc>
                    <a:spcPct val="100000"/>
                  </a:lnSpc>
                  <a:buNone/>
                </a:pPr>
                <a14:m>
                  <m:oMathPara xmlns:m="http://schemas.openxmlformats.org/officeDocument/2006/math">
                    <m:oMathParaPr>
                      <m:jc m:val="left"/>
                    </m:oMathParaPr>
                    <m:oMath xmlns:m="http://schemas.openxmlformats.org/officeDocument/2006/math">
                      <m:r>
                        <a:rPr lang="en-US" sz="2400" b="1" i="1" smtClean="0">
                          <a:solidFill>
                            <a:srgbClr val="00B0F0"/>
                          </a:solidFill>
                          <a:latin typeface="Cambria Math" panose="02040503050406030204" pitchFamily="18" charset="0"/>
                          <a:cs typeface="Times New Roman" panose="02020603050405020304" pitchFamily="18" charset="0"/>
                        </a:rPr>
                        <m:t>𝟎</m:t>
                      </m:r>
                      <m:r>
                        <a:rPr lang="en-US" sz="2400" b="1" i="1" smtClean="0">
                          <a:solidFill>
                            <a:srgbClr val="00B0F0"/>
                          </a:solidFill>
                          <a:latin typeface="Cambria Math" panose="02040503050406030204" pitchFamily="18" charset="0"/>
                          <a:cs typeface="Times New Roman" panose="02020603050405020304" pitchFamily="18" charset="0"/>
                        </a:rPr>
                        <m:t>.</m:t>
                      </m:r>
                      <m:r>
                        <a:rPr lang="en-US" sz="2400" b="1" i="1" smtClean="0">
                          <a:solidFill>
                            <a:srgbClr val="00B0F0"/>
                          </a:solidFill>
                          <a:latin typeface="Cambria Math" panose="02040503050406030204" pitchFamily="18" charset="0"/>
                          <a:cs typeface="Times New Roman" panose="02020603050405020304" pitchFamily="18" charset="0"/>
                        </a:rPr>
                        <m:t>𝟓</m:t>
                      </m:r>
                      <m:r>
                        <a:rPr lang="en-US" sz="2400" b="1" i="1">
                          <a:solidFill>
                            <a:srgbClr val="00B0F0"/>
                          </a:solidFill>
                          <a:latin typeface="Cambria Math" panose="02040503050406030204" pitchFamily="18" charset="0"/>
                          <a:cs typeface="Times New Roman" panose="02020603050405020304" pitchFamily="18" charset="0"/>
                        </a:rPr>
                        <m:t>=</m:t>
                      </m:r>
                      <m:sSub>
                        <m:sSubPr>
                          <m:ctrlPr>
                            <a:rPr lang="en-US" sz="2400" b="1" i="1">
                              <a:solidFill>
                                <a:srgbClr val="00B0F0"/>
                              </a:solidFill>
                              <a:latin typeface="Cambria Math" panose="02040503050406030204" pitchFamily="18" charset="0"/>
                              <a:cs typeface="Times New Roman" panose="02020603050405020304" pitchFamily="18" charset="0"/>
                            </a:rPr>
                          </m:ctrlPr>
                        </m:sSubPr>
                        <m:e>
                          <m:r>
                            <a:rPr lang="en-US" sz="2400" b="1" i="1">
                              <a:solidFill>
                                <a:srgbClr val="00B0F0"/>
                              </a:solidFill>
                              <a:latin typeface="Cambria Math" panose="02040503050406030204" pitchFamily="18" charset="0"/>
                              <a:cs typeface="Times New Roman" panose="02020603050405020304" pitchFamily="18" charset="0"/>
                            </a:rPr>
                            <m:t>𝑪</m:t>
                          </m:r>
                        </m:e>
                        <m:sub>
                          <m:r>
                            <a:rPr lang="en-US" sz="2400" b="1" i="1">
                              <a:solidFill>
                                <a:srgbClr val="00B0F0"/>
                              </a:solidFill>
                              <a:latin typeface="Cambria Math" panose="02040503050406030204" pitchFamily="18" charset="0"/>
                              <a:cs typeface="Times New Roman" panose="02020603050405020304" pitchFamily="18" charset="0"/>
                            </a:rPr>
                            <m:t>𝑨</m:t>
                          </m:r>
                          <m:r>
                            <a:rPr lang="en-US" sz="2400" b="1" i="1">
                              <a:solidFill>
                                <a:srgbClr val="00B0F0"/>
                              </a:solidFill>
                              <a:latin typeface="Cambria Math" panose="02040503050406030204" pitchFamily="18" charset="0"/>
                              <a:cs typeface="Times New Roman" panose="02020603050405020304" pitchFamily="18" charset="0"/>
                            </a:rPr>
                            <m:t>𝟐</m:t>
                          </m:r>
                        </m:sub>
                      </m:sSub>
                      <m:r>
                        <a:rPr lang="en-US" sz="2400" b="1" i="1">
                          <a:solidFill>
                            <a:srgbClr val="00B0F0"/>
                          </a:solidFill>
                          <a:latin typeface="Cambria Math" panose="02040503050406030204" pitchFamily="18" charset="0"/>
                          <a:cs typeface="Times New Roman" panose="02020603050405020304" pitchFamily="18" charset="0"/>
                        </a:rPr>
                        <m:t>+</m:t>
                      </m:r>
                      <m:r>
                        <a:rPr lang="en-US" sz="2400" b="1" i="1" smtClean="0">
                          <a:solidFill>
                            <a:srgbClr val="00B0F0"/>
                          </a:solidFill>
                          <a:latin typeface="Cambria Math" panose="02040503050406030204" pitchFamily="18" charset="0"/>
                          <a:cs typeface="Times New Roman" panose="02020603050405020304" pitchFamily="18" charset="0"/>
                        </a:rPr>
                        <m:t>𝟒</m:t>
                      </m:r>
                      <m:sSup>
                        <m:sSupPr>
                          <m:ctrlPr>
                            <a:rPr lang="en-US" sz="2400" b="1" i="1">
                              <a:solidFill>
                                <a:srgbClr val="00B0F0"/>
                              </a:solidFill>
                              <a:latin typeface="Cambria Math" panose="02040503050406030204" pitchFamily="18" charset="0"/>
                              <a:cs typeface="Times New Roman" panose="02020603050405020304" pitchFamily="18" charset="0"/>
                            </a:rPr>
                          </m:ctrlPr>
                        </m:sSupPr>
                        <m:e>
                          <m:sSub>
                            <m:sSubPr>
                              <m:ctrlPr>
                                <a:rPr lang="en-US" sz="2400" b="1" i="1">
                                  <a:solidFill>
                                    <a:srgbClr val="00B0F0"/>
                                  </a:solidFill>
                                  <a:latin typeface="Cambria Math" panose="02040503050406030204" pitchFamily="18" charset="0"/>
                                  <a:cs typeface="Times New Roman" panose="02020603050405020304" pitchFamily="18" charset="0"/>
                                </a:rPr>
                              </m:ctrlPr>
                            </m:sSubPr>
                            <m:e>
                              <m:r>
                                <a:rPr lang="en-US" sz="2400" b="1" i="1">
                                  <a:solidFill>
                                    <a:srgbClr val="00B0F0"/>
                                  </a:solidFill>
                                  <a:latin typeface="Cambria Math" panose="02040503050406030204" pitchFamily="18" charset="0"/>
                                  <a:cs typeface="Times New Roman" panose="02020603050405020304" pitchFamily="18" charset="0"/>
                                </a:rPr>
                                <m:t>𝑪</m:t>
                              </m:r>
                            </m:e>
                            <m:sub>
                              <m:r>
                                <a:rPr lang="en-US" sz="2400" b="1" i="1">
                                  <a:solidFill>
                                    <a:srgbClr val="00B0F0"/>
                                  </a:solidFill>
                                  <a:latin typeface="Cambria Math" panose="02040503050406030204" pitchFamily="18" charset="0"/>
                                  <a:cs typeface="Times New Roman" panose="02020603050405020304" pitchFamily="18" charset="0"/>
                                </a:rPr>
                                <m:t>𝑨</m:t>
                              </m:r>
                              <m:r>
                                <a:rPr lang="en-US" sz="2400" b="1" i="1">
                                  <a:solidFill>
                                    <a:srgbClr val="00B0F0"/>
                                  </a:solidFill>
                                  <a:latin typeface="Cambria Math" panose="02040503050406030204" pitchFamily="18" charset="0"/>
                                  <a:cs typeface="Times New Roman" panose="02020603050405020304" pitchFamily="18" charset="0"/>
                                </a:rPr>
                                <m:t>𝟐</m:t>
                              </m:r>
                            </m:sub>
                          </m:sSub>
                        </m:e>
                        <m:sup>
                          <m:r>
                            <a:rPr lang="en-US" sz="2400" b="1" i="1">
                              <a:solidFill>
                                <a:srgbClr val="00B0F0"/>
                              </a:solidFill>
                              <a:latin typeface="Cambria Math" panose="02040503050406030204" pitchFamily="18" charset="0"/>
                              <a:cs typeface="Times New Roman" panose="02020603050405020304" pitchFamily="18" charset="0"/>
                            </a:rPr>
                            <m:t>𝟐</m:t>
                          </m:r>
                        </m:sup>
                      </m:sSup>
                    </m:oMath>
                  </m:oMathPara>
                </a14:m>
                <a:endParaRPr lang="en-US" sz="2400" b="1" dirty="0">
                  <a:solidFill>
                    <a:srgbClr val="00B0F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C2CB038-F0F8-14C5-56A8-EFB022AF938F}"/>
                  </a:ext>
                </a:extLst>
              </p:cNvPr>
              <p:cNvSpPr>
                <a:spLocks noGrp="1" noRot="1" noChangeAspect="1" noMove="1" noResize="1" noEditPoints="1" noAdjustHandles="1" noChangeArrowheads="1" noChangeShapeType="1" noTextEdit="1"/>
              </p:cNvSpPr>
              <p:nvPr>
                <p:ph idx="1"/>
              </p:nvPr>
            </p:nvSpPr>
            <p:spPr>
              <a:xfrm>
                <a:off x="208723" y="736392"/>
                <a:ext cx="11787808" cy="5485501"/>
              </a:xfrm>
              <a:blipFill>
                <a:blip r:embed="rId2"/>
                <a:stretch>
                  <a:fillRect l="-776" t="-88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21C5147-C1E5-366D-520B-E222AC4B7235}"/>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28D4DF0-8BA5-EE4F-EEA2-72793C0CD77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A25D592-A2C5-0286-5CE9-1E74FC0D35B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996793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40947-A5B3-C9A5-0CD7-CD3E12B763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82C37C-3B6B-B4F7-AC82-18840C84997E}"/>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EF91820-859F-8A29-A35A-B00295A6EDA3}"/>
                  </a:ext>
                </a:extLst>
              </p:cNvPr>
              <p:cNvSpPr>
                <a:spLocks noGrp="1"/>
              </p:cNvSpPr>
              <p:nvPr>
                <p:ph idx="1"/>
              </p:nvPr>
            </p:nvSpPr>
            <p:spPr>
              <a:xfrm>
                <a:off x="208723" y="736393"/>
                <a:ext cx="11787808" cy="5440572"/>
              </a:xfrm>
            </p:spPr>
            <p:txBody>
              <a:bodyPr>
                <a:normAutofit/>
              </a:bodyPr>
              <a:lstStyle/>
              <a:p>
                <a:pPr marL="0" indent="0" algn="just">
                  <a:lnSpc>
                    <a:spcPct val="150000"/>
                  </a:lnSpc>
                  <a:buNone/>
                </a:pPr>
                <a14:m>
                  <m:oMathPara xmlns:m="http://schemas.openxmlformats.org/officeDocument/2006/math">
                    <m:oMathParaPr>
                      <m:jc m:val="left"/>
                    </m:oMathParaPr>
                    <m:oMath xmlns:m="http://schemas.openxmlformats.org/officeDocument/2006/math">
                      <m:r>
                        <a:rPr lang="en-US" sz="2000" b="1" i="1" smtClean="0">
                          <a:solidFill>
                            <a:srgbClr val="0070C0"/>
                          </a:solidFill>
                          <a:latin typeface="Cambria Math" panose="02040503050406030204" pitchFamily="18" charset="0"/>
                          <a:cs typeface="Times New Roman" panose="02020603050405020304" pitchFamily="18" charset="0"/>
                        </a:rPr>
                        <m:t>𝟒</m:t>
                      </m:r>
                      <m:sSup>
                        <m:sSupPr>
                          <m:ctrlPr>
                            <a:rPr lang="en-US" sz="2000" b="1" i="1">
                              <a:solidFill>
                                <a:srgbClr val="0070C0"/>
                              </a:solidFill>
                              <a:latin typeface="Cambria Math" panose="02040503050406030204" pitchFamily="18" charset="0"/>
                              <a:cs typeface="Times New Roman" panose="02020603050405020304" pitchFamily="18" charset="0"/>
                            </a:rPr>
                          </m:ctrlPr>
                        </m:sSupPr>
                        <m:e>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𝑪</m:t>
                              </m:r>
                            </m:e>
                            <m:sub>
                              <m:r>
                                <a:rPr lang="en-US" sz="2000" b="1" i="1" smtClean="0">
                                  <a:solidFill>
                                    <a:srgbClr val="0070C0"/>
                                  </a:solidFill>
                                  <a:latin typeface="Cambria Math" panose="02040503050406030204" pitchFamily="18" charset="0"/>
                                  <a:cs typeface="Times New Roman" panose="02020603050405020304" pitchFamily="18" charset="0"/>
                                </a:rPr>
                                <m:t>𝑨</m:t>
                              </m:r>
                              <m:r>
                                <a:rPr lang="en-US" sz="2000" b="1" i="1" smtClean="0">
                                  <a:solidFill>
                                    <a:srgbClr val="0070C0"/>
                                  </a:solidFill>
                                  <a:latin typeface="Cambria Math" panose="02040503050406030204" pitchFamily="18" charset="0"/>
                                  <a:cs typeface="Times New Roman" panose="02020603050405020304" pitchFamily="18" charset="0"/>
                                </a:rPr>
                                <m:t>𝟐</m:t>
                              </m:r>
                            </m:sub>
                          </m:sSub>
                        </m:e>
                        <m:sup>
                          <m:r>
                            <a:rPr lang="en-US" sz="2000" b="1" i="1" smtClean="0">
                              <a:solidFill>
                                <a:srgbClr val="0070C0"/>
                              </a:solidFill>
                              <a:latin typeface="Cambria Math" panose="02040503050406030204" pitchFamily="18" charset="0"/>
                              <a:cs typeface="Times New Roman" panose="02020603050405020304" pitchFamily="18" charset="0"/>
                            </a:rPr>
                            <m:t>𝟐</m:t>
                          </m:r>
                        </m:sup>
                      </m:sSup>
                      <m:r>
                        <a:rPr lang="en-US" sz="2000" b="1" i="0" smtClean="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𝑪</m:t>
                          </m:r>
                        </m:e>
                        <m:sub>
                          <m:r>
                            <a:rPr lang="en-US" sz="2000" b="1" i="1" smtClean="0">
                              <a:solidFill>
                                <a:srgbClr val="0070C0"/>
                              </a:solidFill>
                              <a:latin typeface="Cambria Math" panose="02040503050406030204" pitchFamily="18" charset="0"/>
                              <a:cs typeface="Times New Roman" panose="02020603050405020304" pitchFamily="18" charset="0"/>
                            </a:rPr>
                            <m:t>𝑨</m:t>
                          </m:r>
                          <m:r>
                            <a:rPr lang="en-US" sz="2000" b="1" i="1" smtClean="0">
                              <a:solidFill>
                                <a:srgbClr val="0070C0"/>
                              </a:solidFill>
                              <a:latin typeface="Cambria Math" panose="02040503050406030204" pitchFamily="18" charset="0"/>
                              <a:cs typeface="Times New Roman" panose="02020603050405020304" pitchFamily="18" charset="0"/>
                            </a:rPr>
                            <m:t>𝟐</m:t>
                          </m:r>
                        </m:sub>
                      </m:sSub>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smtClean="0">
                          <a:solidFill>
                            <a:srgbClr val="0070C0"/>
                          </a:solidFill>
                          <a:latin typeface="Cambria Math" panose="02040503050406030204" pitchFamily="18" charset="0"/>
                          <a:cs typeface="Times New Roman" panose="02020603050405020304" pitchFamily="18" charset="0"/>
                        </a:rPr>
                        <m:t>𝟎</m:t>
                      </m:r>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smtClean="0">
                          <a:solidFill>
                            <a:srgbClr val="0070C0"/>
                          </a:solidFill>
                          <a:latin typeface="Cambria Math" panose="02040503050406030204" pitchFamily="18" charset="0"/>
                          <a:cs typeface="Times New Roman" panose="02020603050405020304" pitchFamily="18" charset="0"/>
                        </a:rPr>
                        <m:t>𝟓</m:t>
                      </m:r>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smtClean="0">
                          <a:solidFill>
                            <a:srgbClr val="0070C0"/>
                          </a:solidFill>
                          <a:latin typeface="Cambria Math" panose="02040503050406030204" pitchFamily="18" charset="0"/>
                          <a:cs typeface="Times New Roman" panose="02020603050405020304" pitchFamily="18" charset="0"/>
                        </a:rPr>
                        <m:t>𝟎</m:t>
                      </m:r>
                    </m:oMath>
                  </m:oMathPara>
                </a14:m>
                <a:endParaRPr lang="en-US" sz="2000" b="1" dirty="0">
                  <a:solidFill>
                    <a:srgbClr val="0070C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chemeClr val="tx1"/>
                    </a:solidFill>
                    <a:latin typeface="Times New Roman" panose="02020603050405020304" pitchFamily="18" charset="0"/>
                    <a:cs typeface="Times New Roman" panose="02020603050405020304" pitchFamily="18" charset="0"/>
                  </a:rPr>
                  <a:t>This is a quadratic equation of the form:</a:t>
                </a:r>
              </a:p>
              <a:p>
                <a:pPr marL="0" indent="0" algn="just">
                  <a:lnSpc>
                    <a:spcPct val="150000"/>
                  </a:lnSpc>
                  <a:buNone/>
                </a:pPr>
                <a:r>
                  <a:rPr lang="en-US" sz="2000" dirty="0">
                    <a:solidFill>
                      <a:schemeClr val="tx1"/>
                    </a:solidFill>
                    <a:cs typeface="Times New Roman" panose="02020603050405020304" pitchFamily="18" charset="0"/>
                  </a:rPr>
                  <a:t>a</a:t>
                </a:r>
                <a14:m>
                  <m:oMath xmlns:m="http://schemas.openxmlformats.org/officeDocument/2006/math">
                    <m:sSup>
                      <m:sSupPr>
                        <m:ctrlPr>
                          <a:rPr lang="en-US" sz="2000" i="1">
                            <a:solidFill>
                              <a:schemeClr val="tx1"/>
                            </a:solidFill>
                            <a:latin typeface="Cambria Math" panose="02040503050406030204" pitchFamily="18" charset="0"/>
                            <a:cs typeface="Times New Roman" panose="02020603050405020304" pitchFamily="18" charset="0"/>
                          </a:rPr>
                        </m:ctrlPr>
                      </m:sSupPr>
                      <m:e>
                        <m:r>
                          <a:rPr lang="en-US" sz="2000" b="0" i="1" smtClean="0">
                            <a:solidFill>
                              <a:schemeClr val="tx1"/>
                            </a:solidFill>
                            <a:latin typeface="Cambria Math" panose="02040503050406030204" pitchFamily="18" charset="0"/>
                            <a:cs typeface="Times New Roman" panose="02020603050405020304" pitchFamily="18" charset="0"/>
                          </a:rPr>
                          <m:t>𝑋</m:t>
                        </m:r>
                      </m:e>
                      <m:sup>
                        <m:r>
                          <a:rPr lang="en-US" sz="2000" b="0" i="1" smtClean="0">
                            <a:solidFill>
                              <a:schemeClr val="tx1"/>
                            </a:solidFill>
                            <a:latin typeface="Cambria Math" panose="02040503050406030204" pitchFamily="18" charset="0"/>
                            <a:cs typeface="Times New Roman" panose="02020603050405020304" pitchFamily="18" charset="0"/>
                          </a:rPr>
                          <m:t>2</m:t>
                        </m:r>
                      </m:sup>
                    </m:sSup>
                    <m:r>
                      <a:rPr lang="en-US" sz="2000" b="0" smtClean="0">
                        <a:solidFill>
                          <a:schemeClr val="tx1"/>
                        </a:solidFill>
                        <a:latin typeface="Cambria Math" panose="02040503050406030204" pitchFamily="18" charset="0"/>
                        <a:cs typeface="Times New Roman" panose="02020603050405020304" pitchFamily="18" charset="0"/>
                      </a:rPr>
                      <m:t>+</m:t>
                    </m:r>
                    <m:r>
                      <a:rPr lang="en-US" sz="2000" b="0" i="1" smtClean="0">
                        <a:solidFill>
                          <a:schemeClr val="tx1"/>
                        </a:solidFill>
                        <a:latin typeface="Cambria Math" panose="02040503050406030204" pitchFamily="18" charset="0"/>
                        <a:cs typeface="Times New Roman" panose="02020603050405020304" pitchFamily="18" charset="0"/>
                      </a:rPr>
                      <m:t>𝑏𝑋</m:t>
                    </m:r>
                    <m:r>
                      <a:rPr lang="en-US" sz="2000" b="0" i="1" smtClean="0">
                        <a:solidFill>
                          <a:schemeClr val="tx1"/>
                        </a:solidFill>
                        <a:latin typeface="Cambria Math" panose="02040503050406030204" pitchFamily="18" charset="0"/>
                        <a:cs typeface="Times New Roman" panose="02020603050405020304" pitchFamily="18" charset="0"/>
                      </a:rPr>
                      <m:t>+</m:t>
                    </m:r>
                    <m:r>
                      <a:rPr lang="en-US" sz="2000" b="0" i="1" smtClean="0">
                        <a:solidFill>
                          <a:schemeClr val="tx1"/>
                        </a:solidFill>
                        <a:latin typeface="Cambria Math" panose="02040503050406030204" pitchFamily="18" charset="0"/>
                        <a:cs typeface="Times New Roman" panose="02020603050405020304" pitchFamily="18" charset="0"/>
                      </a:rPr>
                      <m:t>𝐶</m:t>
                    </m:r>
                    <m:r>
                      <a:rPr lang="en-US" sz="2000" b="0" i="1" smtClean="0">
                        <a:solidFill>
                          <a:schemeClr val="tx1"/>
                        </a:solidFill>
                        <a:latin typeface="Cambria Math" panose="02040503050406030204" pitchFamily="18" charset="0"/>
                        <a:cs typeface="Times New Roman" panose="02020603050405020304" pitchFamily="18" charset="0"/>
                      </a:rPr>
                      <m:t>=0</m:t>
                    </m:r>
                  </m:oMath>
                </a14:m>
                <a:endParaRPr lang="en-US" sz="20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14:m>
                  <m:oMathPara xmlns:m="http://schemas.openxmlformats.org/officeDocument/2006/math">
                    <m:oMathParaPr>
                      <m:jc m:val="left"/>
                    </m:oMathParaPr>
                    <m:oMath xmlns:m="http://schemas.openxmlformats.org/officeDocument/2006/math">
                      <m:r>
                        <a:rPr lang="en-US" sz="2000" b="1" i="1" smtClean="0">
                          <a:solidFill>
                            <a:schemeClr val="tx1"/>
                          </a:solidFill>
                          <a:latin typeface="Cambria Math" panose="02040503050406030204" pitchFamily="18" charset="0"/>
                          <a:cs typeface="Times New Roman" panose="02020603050405020304" pitchFamily="18" charset="0"/>
                        </a:rPr>
                        <m:t>𝒙</m:t>
                      </m:r>
                      <m:r>
                        <a:rPr lang="en-US" sz="2000" b="1" i="1" smtClean="0">
                          <a:solidFill>
                            <a:schemeClr val="tx1"/>
                          </a:solidFill>
                          <a:latin typeface="Cambria Math" panose="02040503050406030204" pitchFamily="18" charset="0"/>
                          <a:cs typeface="Times New Roman" panose="02020603050405020304" pitchFamily="18" charset="0"/>
                        </a:rPr>
                        <m:t>=</m:t>
                      </m:r>
                      <m:f>
                        <m:fPr>
                          <m:ctrlPr>
                            <a:rPr lang="en-US" sz="2000" b="1" i="1" smtClean="0">
                              <a:solidFill>
                                <a:schemeClr val="tx1"/>
                              </a:solidFill>
                              <a:latin typeface="Cambria Math" panose="02040503050406030204" pitchFamily="18" charset="0"/>
                              <a:cs typeface="Times New Roman" panose="02020603050405020304" pitchFamily="18" charset="0"/>
                            </a:rPr>
                          </m:ctrlPr>
                        </m:fPr>
                        <m:num>
                          <m:r>
                            <a:rPr lang="en-US" sz="2000" b="1" i="1" smtClean="0">
                              <a:solidFill>
                                <a:schemeClr val="tx1"/>
                              </a:solidFill>
                              <a:latin typeface="Cambria Math" panose="02040503050406030204" pitchFamily="18" charset="0"/>
                              <a:cs typeface="Times New Roman" panose="02020603050405020304" pitchFamily="18" charset="0"/>
                            </a:rPr>
                            <m:t>−</m:t>
                          </m:r>
                          <m:r>
                            <a:rPr lang="en-US" sz="2000" b="1" i="1" smtClean="0">
                              <a:solidFill>
                                <a:schemeClr val="tx1"/>
                              </a:solidFill>
                              <a:latin typeface="Cambria Math" panose="02040503050406030204" pitchFamily="18" charset="0"/>
                              <a:cs typeface="Times New Roman" panose="02020603050405020304" pitchFamily="18" charset="0"/>
                            </a:rPr>
                            <m:t>𝒃</m:t>
                          </m:r>
                          <m:r>
                            <a:rPr lang="en-US" sz="2000" b="1" i="1" smtClean="0">
                              <a:solidFill>
                                <a:schemeClr val="tx1"/>
                              </a:solidFill>
                              <a:latin typeface="Cambria Math" panose="02040503050406030204" pitchFamily="18" charset="0"/>
                              <a:cs typeface="Times New Roman" panose="02020603050405020304" pitchFamily="18" charset="0"/>
                            </a:rPr>
                            <m:t>±</m:t>
                          </m:r>
                          <m:rad>
                            <m:radPr>
                              <m:degHide m:val="on"/>
                              <m:ctrlPr>
                                <a:rPr lang="en-US" sz="2000" b="1" i="1" smtClean="0">
                                  <a:solidFill>
                                    <a:schemeClr val="tx1"/>
                                  </a:solidFill>
                                  <a:latin typeface="Cambria Math" panose="02040503050406030204" pitchFamily="18" charset="0"/>
                                  <a:cs typeface="Times New Roman" panose="02020603050405020304" pitchFamily="18" charset="0"/>
                                </a:rPr>
                              </m:ctrlPr>
                            </m:radPr>
                            <m:deg/>
                            <m:e>
                              <m:sSup>
                                <m:sSupPr>
                                  <m:ctrlPr>
                                    <a:rPr lang="en-US" sz="2000" b="1" i="1" smtClean="0">
                                      <a:solidFill>
                                        <a:schemeClr val="tx1"/>
                                      </a:solidFill>
                                      <a:latin typeface="Cambria Math" panose="02040503050406030204" pitchFamily="18" charset="0"/>
                                      <a:cs typeface="Times New Roman" panose="02020603050405020304" pitchFamily="18" charset="0"/>
                                    </a:rPr>
                                  </m:ctrlPr>
                                </m:sSupPr>
                                <m:e>
                                  <m:r>
                                    <a:rPr lang="en-US" sz="2000" b="1" i="1" smtClean="0">
                                      <a:solidFill>
                                        <a:schemeClr val="tx1"/>
                                      </a:solidFill>
                                      <a:latin typeface="Cambria Math" panose="02040503050406030204" pitchFamily="18" charset="0"/>
                                      <a:cs typeface="Times New Roman" panose="02020603050405020304" pitchFamily="18" charset="0"/>
                                    </a:rPr>
                                    <m:t>𝒃</m:t>
                                  </m:r>
                                </m:e>
                                <m:sup>
                                  <m:r>
                                    <a:rPr lang="en-US" sz="2000" b="1" i="1" smtClean="0">
                                      <a:solidFill>
                                        <a:schemeClr val="tx1"/>
                                      </a:solidFill>
                                      <a:latin typeface="Cambria Math" panose="02040503050406030204" pitchFamily="18" charset="0"/>
                                      <a:cs typeface="Times New Roman" panose="02020603050405020304" pitchFamily="18" charset="0"/>
                                    </a:rPr>
                                    <m:t>𝟐</m:t>
                                  </m:r>
                                </m:sup>
                              </m:sSup>
                              <m:r>
                                <a:rPr lang="en-US" sz="2000" b="1" i="1" smtClean="0">
                                  <a:solidFill>
                                    <a:schemeClr val="tx1"/>
                                  </a:solidFill>
                                  <a:latin typeface="Cambria Math" panose="02040503050406030204" pitchFamily="18" charset="0"/>
                                  <a:cs typeface="Times New Roman" panose="02020603050405020304" pitchFamily="18" charset="0"/>
                                </a:rPr>
                                <m:t>−</m:t>
                              </m:r>
                              <m:r>
                                <a:rPr lang="en-US" sz="2000" b="1" i="1" smtClean="0">
                                  <a:solidFill>
                                    <a:schemeClr val="tx1"/>
                                  </a:solidFill>
                                  <a:latin typeface="Cambria Math" panose="02040503050406030204" pitchFamily="18" charset="0"/>
                                  <a:cs typeface="Times New Roman" panose="02020603050405020304" pitchFamily="18" charset="0"/>
                                </a:rPr>
                                <m:t>𝟒</m:t>
                              </m:r>
                              <m:r>
                                <a:rPr lang="en-US" sz="2000" b="1" i="1" smtClean="0">
                                  <a:solidFill>
                                    <a:schemeClr val="tx1"/>
                                  </a:solidFill>
                                  <a:latin typeface="Cambria Math" panose="02040503050406030204" pitchFamily="18" charset="0"/>
                                  <a:cs typeface="Times New Roman" panose="02020603050405020304" pitchFamily="18" charset="0"/>
                                </a:rPr>
                                <m:t>𝒂𝒄</m:t>
                              </m:r>
                            </m:e>
                          </m:rad>
                        </m:num>
                        <m:den>
                          <m:r>
                            <a:rPr lang="en-US" sz="2000" b="1" i="1" smtClean="0">
                              <a:solidFill>
                                <a:schemeClr val="tx1"/>
                              </a:solidFill>
                              <a:latin typeface="Cambria Math" panose="02040503050406030204" pitchFamily="18" charset="0"/>
                              <a:cs typeface="Times New Roman" panose="02020603050405020304" pitchFamily="18" charset="0"/>
                            </a:rPr>
                            <m:t>𝟐</m:t>
                          </m:r>
                          <m:r>
                            <a:rPr lang="en-US" sz="2000" b="1" i="1" smtClean="0">
                              <a:solidFill>
                                <a:schemeClr val="tx1"/>
                              </a:solidFill>
                              <a:latin typeface="Cambria Math" panose="02040503050406030204" pitchFamily="18" charset="0"/>
                              <a:cs typeface="Times New Roman" panose="02020603050405020304" pitchFamily="18" charset="0"/>
                            </a:rPr>
                            <m:t>𝒂</m:t>
                          </m:r>
                        </m:den>
                      </m:f>
                    </m:oMath>
                  </m:oMathPara>
                </a14:m>
                <a:endParaRPr lang="en-US" sz="2000" b="1" dirty="0">
                  <a:solidFill>
                    <a:srgbClr val="00B0F0"/>
                  </a:solidFill>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𝑪</m:t>
                        </m:r>
                      </m:e>
                      <m:sub>
                        <m:r>
                          <a:rPr lang="en-US" sz="2000" b="1" i="1">
                            <a:latin typeface="Cambria Math" panose="02040503050406030204" pitchFamily="18" charset="0"/>
                            <a:cs typeface="Times New Roman" panose="02020603050405020304" pitchFamily="18" charset="0"/>
                          </a:rPr>
                          <m:t>𝑨</m:t>
                        </m:r>
                        <m:r>
                          <a:rPr lang="en-US" sz="2000" b="1" i="1">
                            <a:latin typeface="Cambria Math" panose="02040503050406030204" pitchFamily="18" charset="0"/>
                            <a:cs typeface="Times New Roman" panose="02020603050405020304" pitchFamily="18" charset="0"/>
                          </a:rPr>
                          <m:t>𝟐</m:t>
                        </m:r>
                      </m:sub>
                    </m:sSub>
                    <m:r>
                      <a:rPr lang="en-US" sz="2000" b="1" i="1" smtClean="0">
                        <a:latin typeface="Cambria Math" panose="02040503050406030204" pitchFamily="18" charset="0"/>
                        <a:cs typeface="Times New Roman" panose="02020603050405020304" pitchFamily="18" charset="0"/>
                      </a:rPr>
                      <m:t>=+</m:t>
                    </m:r>
                    <m:r>
                      <a:rPr lang="en-US" sz="2000" b="1" i="1">
                        <a:latin typeface="Cambria Math" panose="02040503050406030204" pitchFamily="18" charset="0"/>
                        <a:cs typeface="Times New Roman" panose="02020603050405020304" pitchFamily="18" charset="0"/>
                      </a:rPr>
                      <m:t>𝟎</m:t>
                    </m:r>
                    <m:r>
                      <a:rPr lang="en-US" sz="2000" b="1" i="1">
                        <a:latin typeface="Cambria Math" panose="02040503050406030204" pitchFamily="18" charset="0"/>
                        <a:cs typeface="Times New Roman" panose="02020603050405020304" pitchFamily="18" charset="0"/>
                      </a:rPr>
                      <m:t>.</m:t>
                    </m:r>
                    <m:r>
                      <a:rPr lang="en-US" sz="2000" b="1" i="1" smtClean="0">
                        <a:latin typeface="Cambria Math" panose="02040503050406030204" pitchFamily="18" charset="0"/>
                        <a:cs typeface="Times New Roman" panose="02020603050405020304" pitchFamily="18" charset="0"/>
                      </a:rPr>
                      <m:t>𝟐</m:t>
                    </m:r>
                    <m:r>
                      <a:rPr lang="en-US" sz="2000" b="1" i="1">
                        <a:latin typeface="Cambria Math" panose="02040503050406030204" pitchFamily="18" charset="0"/>
                        <a:cs typeface="Times New Roman" panose="02020603050405020304" pitchFamily="18" charset="0"/>
                      </a:rPr>
                      <m:t>𝟓</m:t>
                    </m:r>
                    <m:r>
                      <a:rPr lang="en-US" sz="2000" b="1" i="1" smtClean="0">
                        <a:latin typeface="Cambria Math" panose="02040503050406030204" pitchFamily="18" charset="0"/>
                        <a:cs typeface="Times New Roman" panose="02020603050405020304" pitchFamily="18" charset="0"/>
                      </a:rPr>
                      <m:t> </m:t>
                    </m:r>
                    <m:r>
                      <a:rPr lang="en-US" sz="2000" b="1" i="1" smtClean="0">
                        <a:latin typeface="Cambria Math" panose="02040503050406030204" pitchFamily="18" charset="0"/>
                        <a:cs typeface="Times New Roman" panose="02020603050405020304" pitchFamily="18" charset="0"/>
                      </a:rPr>
                      <m:t>𝒎𝒐𝒍</m:t>
                    </m:r>
                    <m:r>
                      <a:rPr lang="en-US" sz="2000" b="1" i="1" smtClean="0">
                        <a:latin typeface="Cambria Math" panose="02040503050406030204" pitchFamily="18" charset="0"/>
                        <a:cs typeface="Times New Roman" panose="02020603050405020304" pitchFamily="18" charset="0"/>
                      </a:rPr>
                      <m:t>/</m:t>
                    </m:r>
                    <m:r>
                      <a:rPr lang="en-US" sz="2000" b="1" i="1" smtClean="0">
                        <a:latin typeface="Cambria Math" panose="02040503050406030204" pitchFamily="18" charset="0"/>
                        <a:cs typeface="Times New Roman" panose="02020603050405020304" pitchFamily="18" charset="0"/>
                      </a:rPr>
                      <m:t>𝑳</m:t>
                    </m:r>
                  </m:oMath>
                </a14:m>
                <a:r>
                  <a:rPr lang="en-US" sz="2000" b="1" dirty="0">
                    <a:latin typeface="Times New Roman" panose="02020603050405020304" pitchFamily="18" charset="0"/>
                    <a:cs typeface="Times New Roman" panose="02020603050405020304" pitchFamily="18" charset="0"/>
                  </a:rPr>
                  <a:t>, </a:t>
                </a:r>
                <a:r>
                  <a:rPr lang="en-US" sz="2000" b="1" dirty="0">
                    <a:solidFill>
                      <a:srgbClr val="FF0000"/>
                    </a:solidFill>
                    <a:latin typeface="Times New Roman" panose="02020603050405020304" pitchFamily="18" charset="0"/>
                    <a:cs typeface="Times New Roman" panose="02020603050405020304" pitchFamily="18" charset="0"/>
                  </a:rPr>
                  <a:t>or</a:t>
                </a:r>
                <a:r>
                  <a:rPr lang="en-US" sz="2000" b="1"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b="1" i="1" smtClean="0">
                            <a:solidFill>
                              <a:srgbClr val="FF0000"/>
                            </a:solidFill>
                            <a:latin typeface="Cambria Math" panose="02040503050406030204" pitchFamily="18" charset="0"/>
                            <a:cs typeface="Times New Roman" panose="02020603050405020304" pitchFamily="18" charset="0"/>
                          </a:rPr>
                        </m:ctrlPr>
                      </m:sSubPr>
                      <m:e>
                        <m:r>
                          <a:rPr lang="en-US" sz="2000" b="1" i="1">
                            <a:solidFill>
                              <a:srgbClr val="FF0000"/>
                            </a:solidFill>
                            <a:latin typeface="Cambria Math" panose="02040503050406030204" pitchFamily="18" charset="0"/>
                            <a:cs typeface="Times New Roman" panose="02020603050405020304" pitchFamily="18" charset="0"/>
                          </a:rPr>
                          <m:t>𝑪</m:t>
                        </m:r>
                      </m:e>
                      <m:sub>
                        <m:r>
                          <a:rPr lang="en-US" sz="2000" b="1" i="1">
                            <a:solidFill>
                              <a:srgbClr val="FF0000"/>
                            </a:solidFill>
                            <a:latin typeface="Cambria Math" panose="02040503050406030204" pitchFamily="18" charset="0"/>
                            <a:cs typeface="Times New Roman" panose="02020603050405020304" pitchFamily="18" charset="0"/>
                          </a:rPr>
                          <m:t>𝑨</m:t>
                        </m:r>
                        <m:r>
                          <a:rPr lang="en-US" sz="2000" b="1" i="1">
                            <a:solidFill>
                              <a:srgbClr val="FF0000"/>
                            </a:solidFill>
                            <a:latin typeface="Cambria Math" panose="02040503050406030204" pitchFamily="18" charset="0"/>
                            <a:cs typeface="Times New Roman" panose="02020603050405020304" pitchFamily="18" charset="0"/>
                          </a:rPr>
                          <m:t>𝟐</m:t>
                        </m:r>
                      </m:sub>
                    </m:sSub>
                    <m:r>
                      <a:rPr lang="en-US" sz="2000" b="1" i="1">
                        <a:solidFill>
                          <a:srgbClr val="FF0000"/>
                        </a:solidFill>
                        <a:latin typeface="Cambria Math" panose="02040503050406030204" pitchFamily="18" charset="0"/>
                        <a:cs typeface="Times New Roman" panose="02020603050405020304" pitchFamily="18" charset="0"/>
                      </a:rPr>
                      <m:t>=</m:t>
                    </m:r>
                    <m:r>
                      <a:rPr lang="en-US" sz="2000" b="1" i="1" smtClean="0">
                        <a:solidFill>
                          <a:srgbClr val="FF0000"/>
                        </a:solidFill>
                        <a:latin typeface="Cambria Math" panose="02040503050406030204" pitchFamily="18" charset="0"/>
                        <a:cs typeface="Times New Roman" panose="02020603050405020304" pitchFamily="18" charset="0"/>
                      </a:rPr>
                      <m:t>−</m:t>
                    </m:r>
                    <m:r>
                      <a:rPr lang="en-US" sz="2000" b="1" i="1">
                        <a:solidFill>
                          <a:srgbClr val="FF0000"/>
                        </a:solidFill>
                        <a:latin typeface="Cambria Math" panose="02040503050406030204" pitchFamily="18" charset="0"/>
                        <a:cs typeface="Times New Roman" panose="02020603050405020304" pitchFamily="18" charset="0"/>
                      </a:rPr>
                      <m:t>𝟎</m:t>
                    </m:r>
                    <m:r>
                      <a:rPr lang="en-US" sz="2000" b="1" i="1">
                        <a:solidFill>
                          <a:srgbClr val="FF0000"/>
                        </a:solidFill>
                        <a:latin typeface="Cambria Math" panose="02040503050406030204" pitchFamily="18" charset="0"/>
                        <a:cs typeface="Times New Roman" panose="02020603050405020304" pitchFamily="18" charset="0"/>
                      </a:rPr>
                      <m:t>.</m:t>
                    </m:r>
                    <m:r>
                      <a:rPr lang="en-US" sz="2000" b="1" i="1">
                        <a:solidFill>
                          <a:srgbClr val="FF0000"/>
                        </a:solidFill>
                        <a:latin typeface="Cambria Math" panose="02040503050406030204" pitchFamily="18" charset="0"/>
                        <a:cs typeface="Times New Roman" panose="02020603050405020304" pitchFamily="18" charset="0"/>
                      </a:rPr>
                      <m:t>𝟓</m:t>
                    </m:r>
                    <m:r>
                      <a:rPr lang="en-US" sz="2000" b="1" i="1" smtClean="0">
                        <a:solidFill>
                          <a:srgbClr val="FF0000"/>
                        </a:solidFill>
                        <a:latin typeface="Cambria Math" panose="02040503050406030204" pitchFamily="18" charset="0"/>
                        <a:cs typeface="Times New Roman" panose="02020603050405020304" pitchFamily="18" charset="0"/>
                      </a:rPr>
                      <m:t> </m:t>
                    </m:r>
                    <m:r>
                      <a:rPr lang="en-US" sz="2000" b="1" i="1" smtClean="0">
                        <a:solidFill>
                          <a:srgbClr val="FF0000"/>
                        </a:solidFill>
                        <a:latin typeface="Cambria Math" panose="02040503050406030204" pitchFamily="18" charset="0"/>
                        <a:cs typeface="Times New Roman" panose="02020603050405020304" pitchFamily="18" charset="0"/>
                      </a:rPr>
                      <m:t>𝒎𝒐𝒍</m:t>
                    </m:r>
                    <m:r>
                      <a:rPr lang="en-US" sz="2000" b="1" i="1" smtClean="0">
                        <a:solidFill>
                          <a:srgbClr val="FF0000"/>
                        </a:solidFill>
                        <a:latin typeface="Cambria Math" panose="02040503050406030204" pitchFamily="18" charset="0"/>
                        <a:cs typeface="Times New Roman" panose="02020603050405020304" pitchFamily="18" charset="0"/>
                      </a:rPr>
                      <m:t>/</m:t>
                    </m:r>
                    <m:r>
                      <a:rPr lang="en-US" sz="2000" b="1" i="1" smtClean="0">
                        <a:solidFill>
                          <a:srgbClr val="FF0000"/>
                        </a:solidFill>
                        <a:latin typeface="Cambria Math" panose="02040503050406030204" pitchFamily="18" charset="0"/>
                        <a:cs typeface="Times New Roman" panose="02020603050405020304" pitchFamily="18" charset="0"/>
                      </a:rPr>
                      <m:t>𝑳</m:t>
                    </m:r>
                  </m:oMath>
                </a14:m>
                <a:endParaRPr lang="en-US" sz="20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Concentration is a positive value.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Therefore, the concentration at the exit stream of CSTR 2 is </a:t>
                </a:r>
                <a:r>
                  <a:rPr lang="en-US" sz="2200" b="1" dirty="0">
                    <a:solidFill>
                      <a:srgbClr val="0070C0"/>
                    </a:solidFill>
                    <a:latin typeface="Times New Roman" panose="02020603050405020304" pitchFamily="18" charset="0"/>
                    <a:cs typeface="Times New Roman" panose="02020603050405020304" pitchFamily="18" charset="0"/>
                  </a:rPr>
                  <a:t>0.25 mol/L.</a:t>
                </a:r>
              </a:p>
            </p:txBody>
          </p:sp>
        </mc:Choice>
        <mc:Fallback xmlns="">
          <p:sp>
            <p:nvSpPr>
              <p:cNvPr id="3" name="Content Placeholder 2">
                <a:extLst>
                  <a:ext uri="{FF2B5EF4-FFF2-40B4-BE49-F238E27FC236}">
                    <a16:creationId xmlns:a16="http://schemas.microsoft.com/office/drawing/2014/main" id="{4EF91820-859F-8A29-A35A-B00295A6EDA3}"/>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67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EBB5639-5C33-90F9-00A6-0457F5E7706A}"/>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8DC7412-142D-7426-C7A5-46D9C1183BC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53BCB22-AB09-6765-2885-4C2BB8EF12B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428636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3F979-2E67-3871-2FCD-FAA99C6722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915766-AE33-F3B3-D42E-49BD8C1616A9}"/>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10.3. Design of  Isothermal CSTRs in Parallel Arrangement </a:t>
            </a:r>
          </a:p>
        </p:txBody>
      </p:sp>
      <p:sp>
        <p:nvSpPr>
          <p:cNvPr id="3" name="Content Placeholder 2">
            <a:extLst>
              <a:ext uri="{FF2B5EF4-FFF2-40B4-BE49-F238E27FC236}">
                <a16:creationId xmlns:a16="http://schemas.microsoft.com/office/drawing/2014/main" id="{3299CAA3-5858-E0DC-BEC8-418930CC0D0D}"/>
              </a:ext>
            </a:extLst>
          </p:cNvPr>
          <p:cNvSpPr>
            <a:spLocks noGrp="1"/>
          </p:cNvSpPr>
          <p:nvPr>
            <p:ph idx="1"/>
          </p:nvPr>
        </p:nvSpPr>
        <p:spPr>
          <a:xfrm>
            <a:off x="208723" y="736393"/>
            <a:ext cx="11787808" cy="5440572"/>
          </a:xfrm>
        </p:spPr>
        <p:txBody>
          <a:bodyPr>
            <a:normAutofit/>
          </a:bodyPr>
          <a:lstStyle/>
          <a:p>
            <a:pPr marL="82296" indent="0">
              <a:lnSpc>
                <a:spcPct val="100000"/>
              </a:lnSpc>
              <a:buNone/>
            </a:pPr>
            <a:r>
              <a:rPr lang="en-US" sz="2000" dirty="0">
                <a:latin typeface="Times New Roman" panose="02020603050405020304" pitchFamily="18" charset="0"/>
                <a:cs typeface="Times New Roman" panose="02020603050405020304" pitchFamily="18" charset="0"/>
              </a:rPr>
              <a:t>For parallel arrangement of CSTRs, let’s consider </a:t>
            </a:r>
            <a:r>
              <a:rPr lang="en-US" sz="2000" b="1" dirty="0">
                <a:latin typeface="Times New Roman" panose="02020603050405020304" pitchFamily="18" charset="0"/>
                <a:cs typeface="Times New Roman" panose="02020603050405020304" pitchFamily="18" charset="0"/>
              </a:rPr>
              <a:t>Three</a:t>
            </a:r>
            <a:r>
              <a:rPr lang="en-US" sz="2000" dirty="0">
                <a:latin typeface="Times New Roman" panose="02020603050405020304" pitchFamily="18" charset="0"/>
                <a:cs typeface="Times New Roman" panose="02020603050405020304" pitchFamily="18" charset="0"/>
              </a:rPr>
              <a:t> cases:</a:t>
            </a:r>
          </a:p>
          <a:p>
            <a:pPr marL="82296" indent="0">
              <a:lnSpc>
                <a:spcPct val="100000"/>
              </a:lnSpc>
              <a:buNone/>
            </a:pPr>
            <a:r>
              <a:rPr lang="en-US" sz="2000" b="1" dirty="0">
                <a:latin typeface="Times New Roman" panose="02020603050405020304" pitchFamily="18" charset="0"/>
                <a:cs typeface="Times New Roman" panose="02020603050405020304" pitchFamily="18" charset="0"/>
              </a:rPr>
              <a:t>Case 1: Identical size of CSTRs in parallel with equal split of volumetric flow rate</a:t>
            </a:r>
          </a:p>
          <a:p>
            <a:pPr marL="82296" indent="0">
              <a:lnSpc>
                <a:spcPct val="100000"/>
              </a:lnSpc>
              <a:buNone/>
            </a:pPr>
            <a:r>
              <a:rPr lang="en-US" sz="2000" dirty="0">
                <a:latin typeface="Times New Roman" panose="02020603050405020304" pitchFamily="18" charset="0"/>
                <a:cs typeface="Times New Roman" panose="02020603050405020304" pitchFamily="18" charset="0"/>
              </a:rPr>
              <a:t>The identical size of CSTRs in parallel arrangement with  equal volumetric flow rate  split is shown in </a:t>
            </a:r>
            <a:r>
              <a:rPr lang="en-US" sz="2000" b="1" dirty="0">
                <a:latin typeface="Times New Roman" panose="02020603050405020304" pitchFamily="18" charset="0"/>
                <a:cs typeface="Times New Roman" panose="02020603050405020304" pitchFamily="18" charset="0"/>
              </a:rPr>
              <a:t>Figure 10.5 </a:t>
            </a:r>
            <a:r>
              <a:rPr lang="en-US" sz="2000" b="1" dirty="0">
                <a:solidFill>
                  <a:srgbClr val="0070C0"/>
                </a:solidFill>
                <a:latin typeface="Times New Roman" panose="02020603050405020304" pitchFamily="18" charset="0"/>
                <a:cs typeface="Times New Roman" panose="02020603050405020304" pitchFamily="18" charset="0"/>
              </a:rPr>
              <a:t>(Fogler, 2015, pg. 126).</a:t>
            </a:r>
          </a:p>
          <a:p>
            <a:pPr marL="82296" indent="0">
              <a:lnSpc>
                <a:spcPct val="100000"/>
              </a:lnSpc>
              <a:buNone/>
            </a:pPr>
            <a:r>
              <a:rPr lang="en-US" sz="2000" dirty="0">
                <a:latin typeface="Times New Roman" panose="02020603050405020304" pitchFamily="18" charset="0"/>
                <a:cs typeface="Times New Roman" panose="02020603050405020304" pitchFamily="18" charset="0"/>
              </a:rPr>
              <a:t>For the same space time, the conversion of each reactor is  identical, which is equal to the overall conversion.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5273A92-DBF9-63CD-355F-EA5682BB6623}"/>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D4B9375-3A08-88D4-4244-6D1BD237535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B5A5E1F-1DAD-DEB4-301C-7918BFB8C53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166" name="Ink 165">
                <a:extLst>
                  <a:ext uri="{FF2B5EF4-FFF2-40B4-BE49-F238E27FC236}">
                    <a16:creationId xmlns:a16="http://schemas.microsoft.com/office/drawing/2014/main" id="{91F5B122-ED2C-B217-EBB1-393DD0567374}"/>
                  </a:ext>
                </a:extLst>
              </p14:cNvPr>
              <p14:cNvContentPartPr/>
              <p14:nvPr/>
            </p14:nvContentPartPr>
            <p14:xfrm>
              <a:off x="8785800" y="3846412"/>
              <a:ext cx="360" cy="360"/>
            </p14:xfrm>
          </p:contentPart>
        </mc:Choice>
        <mc:Fallback xmlns="">
          <p:pic>
            <p:nvPicPr>
              <p:cNvPr id="166" name="Ink 165">
                <a:extLst>
                  <a:ext uri="{FF2B5EF4-FFF2-40B4-BE49-F238E27FC236}">
                    <a16:creationId xmlns:a16="http://schemas.microsoft.com/office/drawing/2014/main" id="{91F5B122-ED2C-B217-EBB1-393DD0567374}"/>
                  </a:ext>
                </a:extLst>
              </p:cNvPr>
              <p:cNvPicPr/>
              <p:nvPr/>
            </p:nvPicPr>
            <p:blipFill>
              <a:blip r:embed="rId3"/>
              <a:stretch>
                <a:fillRect/>
              </a:stretch>
            </p:blipFill>
            <p:spPr>
              <a:xfrm>
                <a:off x="8779680" y="3840292"/>
                <a:ext cx="12600" cy="12600"/>
              </a:xfrm>
              <a:prstGeom prst="rect">
                <a:avLst/>
              </a:prstGeom>
            </p:spPr>
          </p:pic>
        </mc:Fallback>
      </mc:AlternateContent>
      <p:pic>
        <p:nvPicPr>
          <p:cNvPr id="169" name="Picture 168">
            <a:extLst>
              <a:ext uri="{FF2B5EF4-FFF2-40B4-BE49-F238E27FC236}">
                <a16:creationId xmlns:a16="http://schemas.microsoft.com/office/drawing/2014/main" id="{A1A2C7BF-753F-77C7-FE04-D7ABC23A6421}"/>
              </a:ext>
            </a:extLst>
          </p:cNvPr>
          <p:cNvPicPr>
            <a:picLocks noChangeAspect="1"/>
          </p:cNvPicPr>
          <p:nvPr/>
        </p:nvPicPr>
        <p:blipFill>
          <a:blip r:embed="rId4"/>
          <a:stretch>
            <a:fillRect/>
          </a:stretch>
        </p:blipFill>
        <p:spPr>
          <a:xfrm>
            <a:off x="1027797" y="3030392"/>
            <a:ext cx="3837066" cy="2560320"/>
          </a:xfrm>
          <a:prstGeom prst="rect">
            <a:avLst/>
          </a:prstGeom>
        </p:spPr>
      </p:pic>
      <p:sp>
        <p:nvSpPr>
          <p:cNvPr id="170" name="TextBox 169">
            <a:extLst>
              <a:ext uri="{FF2B5EF4-FFF2-40B4-BE49-F238E27FC236}">
                <a16:creationId xmlns:a16="http://schemas.microsoft.com/office/drawing/2014/main" id="{A53F8F9B-AD57-1F8A-42B7-A7A52465D469}"/>
              </a:ext>
            </a:extLst>
          </p:cNvPr>
          <p:cNvSpPr txBox="1"/>
          <p:nvPr/>
        </p:nvSpPr>
        <p:spPr>
          <a:xfrm>
            <a:off x="5018017" y="2860419"/>
            <a:ext cx="6783042" cy="163121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Identical size reactors and  equal split of volumetric flow rate:</a:t>
            </a:r>
          </a:p>
          <a:p>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  V</a:t>
            </a:r>
            <a:r>
              <a:rPr lang="en-US" sz="2000" baseline="-25000" dirty="0">
                <a:latin typeface="Times New Roman" panose="02020603050405020304" pitchFamily="18" charset="0"/>
                <a:cs typeface="Times New Roman" panose="02020603050405020304" pitchFamily="18" charset="0"/>
              </a:rPr>
              <a:t>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o1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o2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o3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err="1">
                <a:latin typeface="Times New Roman" panose="02020603050405020304" pitchFamily="18" charset="0"/>
                <a:cs typeface="Times New Roman" panose="02020603050405020304" pitchFamily="18" charset="0"/>
              </a:rPr>
              <a:t>oN</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p>
          <a:p>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A1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A2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A3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AN</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(10.28)</a:t>
            </a:r>
            <a:endParaRPr lang="en-US" b="1" dirty="0">
              <a:solidFill>
                <a:srgbClr val="0070C0"/>
              </a:solidFill>
            </a:endParaRPr>
          </a:p>
        </p:txBody>
      </p:sp>
      <p:sp>
        <p:nvSpPr>
          <p:cNvPr id="171" name="TextBox 170">
            <a:extLst>
              <a:ext uri="{FF2B5EF4-FFF2-40B4-BE49-F238E27FC236}">
                <a16:creationId xmlns:a16="http://schemas.microsoft.com/office/drawing/2014/main" id="{EAF3CA63-F0B2-1776-1D65-2E0668F3717A}"/>
              </a:ext>
            </a:extLst>
          </p:cNvPr>
          <p:cNvSpPr txBox="1"/>
          <p:nvPr/>
        </p:nvSpPr>
        <p:spPr>
          <a:xfrm>
            <a:off x="874643" y="5590713"/>
            <a:ext cx="6783042"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10.5.   </a:t>
            </a:r>
            <a:r>
              <a:rPr lang="en-US" sz="2000" dirty="0">
                <a:latin typeface="Times New Roman" panose="02020603050405020304" pitchFamily="18" charset="0"/>
                <a:cs typeface="Times New Roman" panose="02020603050405020304" pitchFamily="18" charset="0"/>
              </a:rPr>
              <a:t>N number of identical size CSTRs in parallel with equal split of volumetric flow rate </a:t>
            </a:r>
          </a:p>
        </p:txBody>
      </p:sp>
    </p:spTree>
    <p:extLst>
      <p:ext uri="{BB962C8B-B14F-4D97-AF65-F5344CB8AC3E}">
        <p14:creationId xmlns:p14="http://schemas.microsoft.com/office/powerpoint/2010/main" val="10152390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C80C1-49BD-7038-5AAC-31443EEDE4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BBD46E-638C-1F89-2195-DB823C38080D}"/>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EC87E67-711B-F1F2-4D45-61E9ADC4E6D1}"/>
              </a:ext>
            </a:extLst>
          </p:cNvPr>
          <p:cNvSpPr>
            <a:spLocks noGrp="1"/>
          </p:cNvSpPr>
          <p:nvPr>
            <p:ph idx="1"/>
          </p:nvPr>
        </p:nvSpPr>
        <p:spPr>
          <a:xfrm>
            <a:off x="208723" y="736393"/>
            <a:ext cx="11787808" cy="5440572"/>
          </a:xfrm>
        </p:spPr>
        <p:txBody>
          <a:bodyPr>
            <a:normAutofit/>
          </a:bodyPr>
          <a:lstStyle/>
          <a:p>
            <a:pPr marL="82296" indent="0">
              <a:lnSpc>
                <a:spcPct val="100000"/>
              </a:lnSpc>
              <a:buNone/>
            </a:pPr>
            <a:r>
              <a:rPr lang="en-US" sz="2000" b="1" dirty="0">
                <a:latin typeface="Times New Roman" panose="02020603050405020304" pitchFamily="18" charset="0"/>
                <a:cs typeface="Times New Roman" panose="02020603050405020304" pitchFamily="18" charset="0"/>
              </a:rPr>
              <a:t>Case 2: Different  size  of  CSTRs in parallel with proportional split of volumetric flow rate</a:t>
            </a:r>
          </a:p>
          <a:p>
            <a:pPr marL="82296" indent="0">
              <a:lnSpc>
                <a:spcPct val="100000"/>
              </a:lnSpc>
              <a:buNone/>
            </a:pPr>
            <a:r>
              <a:rPr lang="en-US" sz="2000" dirty="0">
                <a:latin typeface="Times New Roman" panose="02020603050405020304" pitchFamily="18" charset="0"/>
                <a:cs typeface="Times New Roman" panose="02020603050405020304" pitchFamily="18" charset="0"/>
              </a:rPr>
              <a:t>The different  size of CSTRs in parallel and  the volumetric flow rate is split in proportion to each  reactor volume is  depicted in </a:t>
            </a:r>
            <a:r>
              <a:rPr lang="en-US" sz="2000" b="1" dirty="0">
                <a:latin typeface="Times New Roman" panose="02020603050405020304" pitchFamily="18" charset="0"/>
                <a:cs typeface="Times New Roman" panose="02020603050405020304" pitchFamily="18" charset="0"/>
              </a:rPr>
              <a:t>Figure 10.6</a:t>
            </a:r>
            <a:r>
              <a:rPr lang="en-US" sz="2000" b="1" dirty="0">
                <a:solidFill>
                  <a:srgbClr val="0070C0"/>
                </a:solidFill>
                <a:latin typeface="Times New Roman" panose="02020603050405020304" pitchFamily="18" charset="0"/>
                <a:cs typeface="Times New Roman" panose="02020603050405020304" pitchFamily="18" charset="0"/>
              </a:rPr>
              <a:t>.  </a:t>
            </a:r>
          </a:p>
          <a:p>
            <a:pPr marL="82296" indent="0">
              <a:lnSpc>
                <a:spcPct val="100000"/>
              </a:lnSpc>
              <a:buNone/>
            </a:pPr>
            <a:r>
              <a:rPr lang="en-US" sz="2000" dirty="0">
                <a:latin typeface="Times New Roman" panose="02020603050405020304" pitchFamily="18" charset="0"/>
                <a:cs typeface="Times New Roman" panose="02020603050405020304" pitchFamily="18" charset="0"/>
              </a:rPr>
              <a:t>For the same space time, the conversion of each reactor is  identical, which is equal to the overall conversion.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0B545A0-A939-EFEC-A628-566DAD1DF1CD}"/>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C5B64BB-A256-C2F2-FA5F-7023045E21E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C932DD3-E6CC-E1CA-47A5-B83B24EA0C0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16" name="TextBox 615">
            <a:extLst>
              <a:ext uri="{FF2B5EF4-FFF2-40B4-BE49-F238E27FC236}">
                <a16:creationId xmlns:a16="http://schemas.microsoft.com/office/drawing/2014/main" id="{D5006D72-A9F3-7EC6-52B3-0354FEA14CB6}"/>
              </a:ext>
            </a:extLst>
          </p:cNvPr>
          <p:cNvSpPr txBox="1"/>
          <p:nvPr/>
        </p:nvSpPr>
        <p:spPr>
          <a:xfrm>
            <a:off x="5506278" y="2446488"/>
            <a:ext cx="6294782" cy="1938992"/>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Different  size reactors and  proportional  split of volumetric flow rate:</a:t>
            </a:r>
          </a:p>
          <a:p>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 ≠  V</a:t>
            </a:r>
            <a:r>
              <a:rPr lang="en-US" sz="2000" baseline="-25000" dirty="0">
                <a:latin typeface="Times New Roman" panose="02020603050405020304" pitchFamily="18" charset="0"/>
                <a:cs typeface="Times New Roman" panose="02020603050405020304" pitchFamily="18" charset="0"/>
              </a:rPr>
              <a:t>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o1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o2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o3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err="1">
                <a:latin typeface="Times New Roman" panose="02020603050405020304" pitchFamily="18" charset="0"/>
                <a:cs typeface="Times New Roman" panose="02020603050405020304" pitchFamily="18" charset="0"/>
              </a:rPr>
              <a:t>oN</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p>
          <a:p>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A1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A2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A3 </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AN</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(10.29)</a:t>
            </a:r>
          </a:p>
        </p:txBody>
      </p:sp>
      <p:sp>
        <p:nvSpPr>
          <p:cNvPr id="617" name="TextBox 616">
            <a:extLst>
              <a:ext uri="{FF2B5EF4-FFF2-40B4-BE49-F238E27FC236}">
                <a16:creationId xmlns:a16="http://schemas.microsoft.com/office/drawing/2014/main" id="{AA9DE318-B065-9B15-119F-174281D391C2}"/>
              </a:ext>
            </a:extLst>
          </p:cNvPr>
          <p:cNvSpPr txBox="1"/>
          <p:nvPr/>
        </p:nvSpPr>
        <p:spPr>
          <a:xfrm>
            <a:off x="390938" y="5469079"/>
            <a:ext cx="7013714"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10.6.   </a:t>
            </a:r>
            <a:r>
              <a:rPr lang="en-US" sz="2000" dirty="0">
                <a:latin typeface="Times New Roman" panose="02020603050405020304" pitchFamily="18" charset="0"/>
                <a:cs typeface="Times New Roman" panose="02020603050405020304" pitchFamily="18" charset="0"/>
              </a:rPr>
              <a:t>N number of  different size CSTRs in parallel with </a:t>
            </a:r>
          </a:p>
          <a:p>
            <a:r>
              <a:rPr lang="en-US" sz="2000" dirty="0">
                <a:latin typeface="Times New Roman" panose="02020603050405020304" pitchFamily="18" charset="0"/>
                <a:cs typeface="Times New Roman" panose="02020603050405020304" pitchFamily="18" charset="0"/>
              </a:rPr>
              <a:t>proportional split of  volumetric flow rate </a:t>
            </a:r>
          </a:p>
        </p:txBody>
      </p:sp>
      <p:pic>
        <p:nvPicPr>
          <p:cNvPr id="7" name="Picture 6">
            <a:extLst>
              <a:ext uri="{FF2B5EF4-FFF2-40B4-BE49-F238E27FC236}">
                <a16:creationId xmlns:a16="http://schemas.microsoft.com/office/drawing/2014/main" id="{46DC6770-B286-A644-8B67-1FA0E5B01011}"/>
              </a:ext>
            </a:extLst>
          </p:cNvPr>
          <p:cNvPicPr>
            <a:picLocks noChangeAspect="1"/>
          </p:cNvPicPr>
          <p:nvPr/>
        </p:nvPicPr>
        <p:blipFill rotWithShape="1">
          <a:blip r:embed="rId2"/>
          <a:srcRect l="5226" t="3324"/>
          <a:stretch>
            <a:fillRect/>
          </a:stretch>
        </p:blipFill>
        <p:spPr bwMode="auto">
          <a:xfrm>
            <a:off x="440051" y="2542998"/>
            <a:ext cx="4500282" cy="2926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542909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46E0C-AE89-5B0D-0749-0E9E2D4436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3192FB-9D65-2492-2C39-E817E0994710}"/>
              </a:ext>
            </a:extLst>
          </p:cNvPr>
          <p:cNvSpPr>
            <a:spLocks noGrp="1"/>
          </p:cNvSpPr>
          <p:nvPr>
            <p:ph type="title"/>
          </p:nvPr>
        </p:nvSpPr>
        <p:spPr>
          <a:xfrm>
            <a:off x="390938" y="141765"/>
            <a:ext cx="11410121" cy="286448"/>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3DF0C64-86ED-CAB2-A9CD-EDBAB5936DF4}"/>
              </a:ext>
            </a:extLst>
          </p:cNvPr>
          <p:cNvSpPr>
            <a:spLocks noGrp="1"/>
          </p:cNvSpPr>
          <p:nvPr>
            <p:ph idx="1"/>
          </p:nvPr>
        </p:nvSpPr>
        <p:spPr>
          <a:xfrm>
            <a:off x="390938" y="523911"/>
            <a:ext cx="11787808" cy="5466774"/>
          </a:xfrm>
        </p:spPr>
        <p:txBody>
          <a:bodyPr>
            <a:normAutofit/>
          </a:bodyPr>
          <a:lstStyle/>
          <a:p>
            <a:pPr marL="82296" indent="0">
              <a:lnSpc>
                <a:spcPct val="100000"/>
              </a:lnSpc>
              <a:buNone/>
            </a:pPr>
            <a:r>
              <a:rPr lang="en-US" sz="2000" b="1" dirty="0">
                <a:latin typeface="Times New Roman" panose="02020603050405020304" pitchFamily="18" charset="0"/>
                <a:cs typeface="Times New Roman" panose="02020603050405020304" pitchFamily="18" charset="0"/>
              </a:rPr>
              <a:t>Case 3: Different  size  of  CSTRs in parallel and  the split of volumetric flow rate is not proportional </a:t>
            </a:r>
          </a:p>
          <a:p>
            <a:pPr marL="82296" indent="0">
              <a:lnSpc>
                <a:spcPct val="100000"/>
              </a:lnSpc>
              <a:buNone/>
            </a:pPr>
            <a:r>
              <a:rPr lang="en-US" sz="2000" dirty="0">
                <a:latin typeface="Times New Roman" panose="02020603050405020304" pitchFamily="18" charset="0"/>
                <a:cs typeface="Times New Roman" panose="02020603050405020304" pitchFamily="18" charset="0"/>
              </a:rPr>
              <a:t>The different  size of CSTRs in parallel and  the volumetric flow rate split is not in proportion to each  reactor volume is  depicted in </a:t>
            </a:r>
            <a:r>
              <a:rPr lang="en-US" sz="2000" b="1" dirty="0">
                <a:latin typeface="Times New Roman" panose="02020603050405020304" pitchFamily="18" charset="0"/>
                <a:cs typeface="Times New Roman" panose="02020603050405020304" pitchFamily="18" charset="0"/>
              </a:rPr>
              <a:t>Figure 10.7</a:t>
            </a:r>
            <a:r>
              <a:rPr lang="en-US" sz="2000" b="1" dirty="0">
                <a:solidFill>
                  <a:srgbClr val="0070C0"/>
                </a:solidFill>
                <a:latin typeface="Times New Roman" panose="02020603050405020304" pitchFamily="18" charset="0"/>
                <a:cs typeface="Times New Roman" panose="02020603050405020304" pitchFamily="18" charset="0"/>
              </a:rPr>
              <a:t>.  i.e. space time is not the same.</a:t>
            </a:r>
          </a:p>
          <a:p>
            <a:pPr marL="82296" indent="0">
              <a:lnSpc>
                <a:spcPct val="100000"/>
              </a:lnSpc>
              <a:buNone/>
            </a:pPr>
            <a:r>
              <a:rPr lang="en-US" sz="2000" dirty="0">
                <a:latin typeface="Times New Roman" panose="02020603050405020304" pitchFamily="18" charset="0"/>
                <a:cs typeface="Times New Roman" panose="02020603050405020304" pitchFamily="18" charset="0"/>
              </a:rPr>
              <a:t>The conversion of each reactor is not  identical, which is not  equal to the overall conversion.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F214981-5A48-6B67-F303-79ED9C940C67}"/>
              </a:ext>
            </a:extLst>
          </p:cNvPr>
          <p:cNvCxnSpPr>
            <a:cxnSpLocks/>
          </p:cNvCxnSpPr>
          <p:nvPr/>
        </p:nvCxnSpPr>
        <p:spPr>
          <a:xfrm>
            <a:off x="-192157" y="57088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0750DDD-90EF-07AE-0C93-961AAC3A9E6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2030569-62A6-9713-CDA0-8B64043CD3D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16" name="TextBox 615">
                <a:extLst>
                  <a:ext uri="{FF2B5EF4-FFF2-40B4-BE49-F238E27FC236}">
                    <a16:creationId xmlns:a16="http://schemas.microsoft.com/office/drawing/2014/main" id="{519F591C-B2F0-3155-66BB-D3CD88AC103A}"/>
                  </a:ext>
                </a:extLst>
              </p:cNvPr>
              <p:cNvSpPr txBox="1"/>
              <p:nvPr/>
            </p:nvSpPr>
            <p:spPr>
              <a:xfrm>
                <a:off x="4813132" y="2078740"/>
                <a:ext cx="6973234" cy="321607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For different  size reactors and the split of volumetric flow rate is not proportional to each reactor volume:</a:t>
                </a:r>
              </a:p>
              <a:p>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 ≠  V</a:t>
                </a:r>
                <a:r>
                  <a:rPr lang="en-US" sz="2000" baseline="-25000" dirty="0">
                    <a:latin typeface="Times New Roman" panose="02020603050405020304" pitchFamily="18" charset="0"/>
                    <a:cs typeface="Times New Roman" panose="02020603050405020304" pitchFamily="18" charset="0"/>
                  </a:rPr>
                  <a:t>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o1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o2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o3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err="1">
                    <a:latin typeface="Times New Roman" panose="02020603050405020304" pitchFamily="18" charset="0"/>
                    <a:cs typeface="Times New Roman" panose="02020603050405020304" pitchFamily="18" charset="0"/>
                  </a:rPr>
                  <a:t>oN</a:t>
                </a:r>
                <a:r>
                  <a:rPr lang="en-US" sz="2000" dirty="0">
                    <a:latin typeface="Times New Roman" panose="02020603050405020304" pitchFamily="18" charset="0"/>
                    <a:cs typeface="Times New Roman" panose="02020603050405020304" pitchFamily="18" charset="0"/>
                  </a:rPr>
                  <a:t>…</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/N</a:t>
                </a:r>
              </a:p>
              <a:p>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p>
              <a:p>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 </a:t>
                </a:r>
                <a:r>
                  <a:rPr lang="en-US" sz="2000" dirty="0">
                    <a:latin typeface="Times New Roman" panose="02020603050405020304" pitchFamily="18" charset="0"/>
                    <a:cs typeface="Times New Roman" panose="02020603050405020304" pitchFamily="18" charset="0"/>
                  </a:rPr>
                  <a:t>≠</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A1 </a:t>
                </a:r>
                <a:r>
                  <a:rPr lang="en-US" sz="2000" dirty="0">
                    <a:latin typeface="Times New Roman" panose="02020603050405020304" pitchFamily="18" charset="0"/>
                    <a:cs typeface="Times New Roman" panose="02020603050405020304" pitchFamily="18" charset="0"/>
                  </a:rPr>
                  <a:t>≠</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A2 </a:t>
                </a:r>
                <a:r>
                  <a:rPr lang="en-US" sz="2000" dirty="0">
                    <a:latin typeface="Times New Roman" panose="02020603050405020304" pitchFamily="18" charset="0"/>
                    <a:cs typeface="Times New Roman" panose="02020603050405020304" pitchFamily="18" charset="0"/>
                  </a:rPr>
                  <a:t>≠</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A3 </a:t>
                </a:r>
                <a:r>
                  <a:rPr lang="en-US" sz="2000" dirty="0">
                    <a:latin typeface="Times New Roman" panose="02020603050405020304" pitchFamily="18" charset="0"/>
                    <a:cs typeface="Times New Roman" panose="02020603050405020304" pitchFamily="18" charset="0"/>
                  </a:rPr>
                  <a:t>≠</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…X</a:t>
                </a:r>
                <a:r>
                  <a:rPr lang="en-US" sz="2000" b="1" baseline="-250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AN</a:t>
                </a:r>
                <a:r>
                  <a:rPr lang="en-US" sz="20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                                  (10.30)</a:t>
                </a:r>
              </a:p>
              <a:p>
                <a:r>
                  <a:rPr lang="en-US" sz="2000" dirty="0">
                    <a:latin typeface="Times New Roman" panose="02020603050405020304" pitchFamily="18" charset="0"/>
                    <a:cs typeface="Times New Roman" panose="02020603050405020304" pitchFamily="18" charset="0"/>
                  </a:rPr>
                  <a:t>The final conversion after mixing of streams from each reactor can be calculated as follows: </a:t>
                </a:r>
              </a:p>
              <a:p>
                <a:pPr>
                  <a:lnSpc>
                    <a:spcPct val="150000"/>
                  </a:lnSpc>
                </a:pPr>
                <a14:m>
                  <m:oMath xmlns:m="http://schemas.openxmlformats.org/officeDocument/2006/math">
                    <m:sSub>
                      <m:sSubPr>
                        <m:ctrlPr>
                          <a:rPr lang="en-US" sz="2000" b="1" i="1">
                            <a:latin typeface="Cambria Math" panose="02040503050406030204" pitchFamily="18" charset="0"/>
                          </a:rPr>
                        </m:ctrlPr>
                      </m:sSubPr>
                      <m:e>
                        <m:r>
                          <a:rPr lang="en-US" sz="2000" b="1" i="1">
                            <a:latin typeface="Cambria Math"/>
                          </a:rPr>
                          <m:t>𝑿</m:t>
                        </m:r>
                      </m:e>
                      <m:sub>
                        <m:r>
                          <a:rPr lang="en-US" sz="2000" b="1" i="1">
                            <a:latin typeface="Cambria Math"/>
                          </a:rPr>
                          <m:t>𝑨</m:t>
                        </m:r>
                      </m:sub>
                    </m:sSub>
                    <m:r>
                      <a:rPr lang="en-US" sz="2000" b="1" i="1">
                        <a:latin typeface="Cambria Math"/>
                      </a:rPr>
                      <m:t>=</m:t>
                    </m:r>
                    <m:f>
                      <m:fPr>
                        <m:ctrlPr>
                          <a:rPr lang="en-US" sz="2000" b="1" i="1">
                            <a:latin typeface="Cambria Math" panose="02040503050406030204" pitchFamily="18" charset="0"/>
                          </a:rPr>
                        </m:ctrlPr>
                      </m:fPr>
                      <m:num>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𝟎𝟏</m:t>
                            </m:r>
                          </m:sub>
                        </m:sSub>
                        <m:sSub>
                          <m:sSubPr>
                            <m:ctrlPr>
                              <a:rPr lang="en-US" sz="2000" b="1" i="1">
                                <a:latin typeface="Cambria Math" panose="02040503050406030204" pitchFamily="18" charset="0"/>
                              </a:rPr>
                            </m:ctrlPr>
                          </m:sSubPr>
                          <m:e>
                            <m:r>
                              <a:rPr lang="en-US" sz="2000" b="1" i="1">
                                <a:latin typeface="Cambria Math"/>
                              </a:rPr>
                              <m:t>𝑿</m:t>
                            </m:r>
                          </m:e>
                          <m:sub>
                            <m:r>
                              <a:rPr lang="en-US" sz="2000" b="1" i="1">
                                <a:latin typeface="Cambria Math"/>
                              </a:rPr>
                              <m:t>𝑨</m:t>
                            </m:r>
                            <m:r>
                              <a:rPr lang="en-US" sz="2000" b="1" i="1">
                                <a:latin typeface="Cambria Math"/>
                              </a:rPr>
                              <m:t>𝟏</m:t>
                            </m:r>
                          </m:sub>
                        </m:sSub>
                        <m:r>
                          <a:rPr lang="en-US" sz="2000" b="1" i="1">
                            <a:latin typeface="Cambria Math"/>
                          </a:rPr>
                          <m:t>+</m:t>
                        </m:r>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𝟎𝟐</m:t>
                            </m:r>
                          </m:sub>
                        </m:sSub>
                        <m:sSub>
                          <m:sSubPr>
                            <m:ctrlPr>
                              <a:rPr lang="en-US" sz="2000" b="1" i="1">
                                <a:latin typeface="Cambria Math" panose="02040503050406030204" pitchFamily="18" charset="0"/>
                              </a:rPr>
                            </m:ctrlPr>
                          </m:sSubPr>
                          <m:e>
                            <m:r>
                              <a:rPr lang="en-US" sz="2000" b="1" i="1">
                                <a:latin typeface="Cambria Math"/>
                              </a:rPr>
                              <m:t>𝑿</m:t>
                            </m:r>
                          </m:e>
                          <m:sub>
                            <m:r>
                              <a:rPr lang="en-US" sz="2000" b="1" i="1">
                                <a:latin typeface="Cambria Math"/>
                              </a:rPr>
                              <m:t>𝑨</m:t>
                            </m:r>
                            <m:r>
                              <a:rPr lang="en-US" sz="2000" b="1" i="1">
                                <a:latin typeface="Cambria Math"/>
                              </a:rPr>
                              <m:t>𝟐</m:t>
                            </m:r>
                          </m:sub>
                        </m:sSub>
                        <m:r>
                          <a:rPr lang="en-US" sz="2000" b="1" i="1">
                            <a:latin typeface="Cambria Math"/>
                          </a:rPr>
                          <m:t>+</m:t>
                        </m:r>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m:t>
                            </m:r>
                            <m:r>
                              <a:rPr lang="en-US" sz="2000" b="1" i="1">
                                <a:latin typeface="Cambria Math"/>
                              </a:rPr>
                              <m:t>𝒊</m:t>
                            </m:r>
                          </m:sub>
                        </m:sSub>
                        <m:sSub>
                          <m:sSubPr>
                            <m:ctrlPr>
                              <a:rPr lang="en-US" sz="2000" b="1" i="1">
                                <a:latin typeface="Cambria Math" panose="02040503050406030204" pitchFamily="18" charset="0"/>
                              </a:rPr>
                            </m:ctrlPr>
                          </m:sSubPr>
                          <m:e>
                            <m:r>
                              <a:rPr lang="en-US" sz="2000" b="1" i="1">
                                <a:latin typeface="Cambria Math"/>
                              </a:rPr>
                              <m:t>𝑿</m:t>
                            </m:r>
                          </m:e>
                          <m:sub>
                            <m:r>
                              <a:rPr lang="en-US" sz="2000" b="1" i="1">
                                <a:latin typeface="Cambria Math"/>
                              </a:rPr>
                              <m:t>𝑨𝒊</m:t>
                            </m:r>
                          </m:sub>
                        </m:sSub>
                        <m:r>
                          <a:rPr lang="en-US" sz="2000" b="1" i="1">
                            <a:latin typeface="Cambria Math"/>
                          </a:rPr>
                          <m:t>+…+</m:t>
                        </m:r>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m:t>
                            </m:r>
                            <m:r>
                              <a:rPr lang="en-US" sz="2000" b="1" i="1">
                                <a:latin typeface="Cambria Math"/>
                              </a:rPr>
                              <m:t>𝒏</m:t>
                            </m:r>
                          </m:sub>
                        </m:sSub>
                        <m:sSub>
                          <m:sSubPr>
                            <m:ctrlPr>
                              <a:rPr lang="en-US" sz="2000" b="1" i="1">
                                <a:latin typeface="Cambria Math" panose="02040503050406030204" pitchFamily="18" charset="0"/>
                              </a:rPr>
                            </m:ctrlPr>
                          </m:sSubPr>
                          <m:e>
                            <m:r>
                              <a:rPr lang="en-US" sz="2000" b="1" i="1">
                                <a:latin typeface="Cambria Math"/>
                              </a:rPr>
                              <m:t>𝑿</m:t>
                            </m:r>
                          </m:e>
                          <m:sub>
                            <m:r>
                              <a:rPr lang="en-US" sz="2000" b="1" i="1">
                                <a:latin typeface="Cambria Math"/>
                              </a:rPr>
                              <m:t>𝑨𝒏</m:t>
                            </m:r>
                          </m:sub>
                        </m:sSub>
                      </m:num>
                      <m:den>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𝟎𝟏</m:t>
                            </m:r>
                          </m:sub>
                        </m:sSub>
                        <m:r>
                          <a:rPr lang="en-US" sz="2000" b="1" i="1">
                            <a:latin typeface="Cambria Math"/>
                          </a:rPr>
                          <m:t>+</m:t>
                        </m:r>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𝟎𝟐</m:t>
                            </m:r>
                          </m:sub>
                        </m:sSub>
                        <m:r>
                          <a:rPr lang="en-US" sz="2000" b="1" i="1">
                            <a:latin typeface="Cambria Math"/>
                          </a:rPr>
                          <m:t>+</m:t>
                        </m:r>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m:t>
                            </m:r>
                            <m:r>
                              <a:rPr lang="en-US" sz="2000" b="1" i="1">
                                <a:latin typeface="Cambria Math"/>
                              </a:rPr>
                              <m:t>𝒊</m:t>
                            </m:r>
                          </m:sub>
                        </m:sSub>
                        <m:r>
                          <a:rPr lang="en-US" sz="2000" b="1" i="1">
                            <a:latin typeface="Cambria Math"/>
                          </a:rPr>
                          <m:t>+…+</m:t>
                        </m:r>
                        <m:sSub>
                          <m:sSubPr>
                            <m:ctrlPr>
                              <a:rPr lang="en-US" sz="2000" b="1" i="1">
                                <a:latin typeface="Cambria Math" panose="02040503050406030204" pitchFamily="18" charset="0"/>
                              </a:rPr>
                            </m:ctrlPr>
                          </m:sSubPr>
                          <m:e>
                            <m:r>
                              <a:rPr lang="en-US" sz="2000" b="1" i="1">
                                <a:latin typeface="Cambria Math"/>
                              </a:rPr>
                              <m:t>𝝊</m:t>
                            </m:r>
                          </m:e>
                          <m:sub>
                            <m:r>
                              <a:rPr lang="en-US" sz="2000" b="1" i="1">
                                <a:latin typeface="Cambria Math"/>
                              </a:rPr>
                              <m:t>𝟎</m:t>
                            </m:r>
                            <m:r>
                              <a:rPr lang="en-US" sz="2000" b="1" i="1">
                                <a:latin typeface="Cambria Math"/>
                              </a:rPr>
                              <m:t>𝒏</m:t>
                            </m:r>
                          </m:sub>
                        </m:sSub>
                      </m:den>
                    </m:f>
                    <m:r>
                      <a:rPr lang="en-US" sz="2000" b="1" i="1">
                        <a:latin typeface="Cambria Math" panose="02040503050406030204" pitchFamily="18" charset="0"/>
                      </a:rPr>
                      <m:t>   </m:t>
                    </m:r>
                  </m:oMath>
                </a14:m>
                <a:r>
                  <a:rPr lang="en-US" sz="2000" b="1" dirty="0">
                    <a:latin typeface="Times New Roman" panose="02020603050405020304" pitchFamily="18" charset="0"/>
                    <a:cs typeface="Times New Roman" panose="02020603050405020304" pitchFamily="18" charset="0"/>
                  </a:rPr>
                  <a:t>                       (10.31)</a:t>
                </a:r>
              </a:p>
            </p:txBody>
          </p:sp>
        </mc:Choice>
        <mc:Fallback xmlns="">
          <p:sp>
            <p:nvSpPr>
              <p:cNvPr id="616" name="TextBox 615">
                <a:extLst>
                  <a:ext uri="{FF2B5EF4-FFF2-40B4-BE49-F238E27FC236}">
                    <a16:creationId xmlns:a16="http://schemas.microsoft.com/office/drawing/2014/main" id="{519F591C-B2F0-3155-66BB-D3CD88AC103A}"/>
                  </a:ext>
                </a:extLst>
              </p:cNvPr>
              <p:cNvSpPr txBox="1">
                <a:spLocks noRot="1" noChangeAspect="1" noMove="1" noResize="1" noEditPoints="1" noAdjustHandles="1" noChangeArrowheads="1" noChangeShapeType="1" noTextEdit="1"/>
              </p:cNvSpPr>
              <p:nvPr/>
            </p:nvSpPr>
            <p:spPr>
              <a:xfrm>
                <a:off x="4813132" y="2078740"/>
                <a:ext cx="6973234" cy="3216073"/>
              </a:xfrm>
              <a:prstGeom prst="rect">
                <a:avLst/>
              </a:prstGeom>
              <a:blipFill>
                <a:blip r:embed="rId2"/>
                <a:stretch>
                  <a:fillRect l="-962" t="-947" r="-1750"/>
                </a:stretch>
              </a:blipFill>
            </p:spPr>
            <p:txBody>
              <a:bodyPr/>
              <a:lstStyle/>
              <a:p>
                <a:r>
                  <a:rPr lang="en-US">
                    <a:noFill/>
                  </a:rPr>
                  <a:t> </a:t>
                </a:r>
              </a:p>
            </p:txBody>
          </p:sp>
        </mc:Fallback>
      </mc:AlternateContent>
      <p:sp>
        <p:nvSpPr>
          <p:cNvPr id="617" name="TextBox 616">
            <a:extLst>
              <a:ext uri="{FF2B5EF4-FFF2-40B4-BE49-F238E27FC236}">
                <a16:creationId xmlns:a16="http://schemas.microsoft.com/office/drawing/2014/main" id="{323CEBF0-A5F5-D2C4-7457-240250133354}"/>
              </a:ext>
            </a:extLst>
          </p:cNvPr>
          <p:cNvSpPr txBox="1"/>
          <p:nvPr/>
        </p:nvSpPr>
        <p:spPr>
          <a:xfrm>
            <a:off x="13254" y="5465361"/>
            <a:ext cx="7337668"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10.7.   </a:t>
            </a:r>
            <a:r>
              <a:rPr lang="en-US" sz="2000" dirty="0">
                <a:latin typeface="Times New Roman" panose="02020603050405020304" pitchFamily="18" charset="0"/>
                <a:cs typeface="Times New Roman" panose="02020603050405020304" pitchFamily="18" charset="0"/>
              </a:rPr>
              <a:t>N number of different size CSTRs in parallel and volumetric flow rate split  is not proportional to each reactor volume.</a:t>
            </a:r>
          </a:p>
        </p:txBody>
      </p:sp>
      <p:pic>
        <p:nvPicPr>
          <p:cNvPr id="7" name="Picture 6">
            <a:extLst>
              <a:ext uri="{FF2B5EF4-FFF2-40B4-BE49-F238E27FC236}">
                <a16:creationId xmlns:a16="http://schemas.microsoft.com/office/drawing/2014/main" id="{782206DE-FD93-C7F8-7539-536150130B3A}"/>
              </a:ext>
            </a:extLst>
          </p:cNvPr>
          <p:cNvPicPr>
            <a:picLocks noChangeAspect="1"/>
          </p:cNvPicPr>
          <p:nvPr/>
        </p:nvPicPr>
        <p:blipFill rotWithShape="1">
          <a:blip r:embed="rId3"/>
          <a:srcRect l="5226" t="3324"/>
          <a:stretch>
            <a:fillRect/>
          </a:stretch>
        </p:blipFill>
        <p:spPr bwMode="auto">
          <a:xfrm>
            <a:off x="201738" y="2434777"/>
            <a:ext cx="4219014" cy="2743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507068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DAE2C-D797-7E09-84D1-E3F938BAF6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126B97-EB6C-4E5A-CB42-3FA7531D96E4}"/>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solidFill>
                  <a:srgbClr val="0070C0"/>
                </a:solidFill>
                <a:latin typeface="Times New Roman" panose="02020603050405020304" pitchFamily="18" charset="0"/>
                <a:cs typeface="Times New Roman" panose="02020603050405020304" pitchFamily="18" charset="0"/>
              </a:rPr>
              <a:t>Activity 10.2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AE209B6-EC68-7FB9-FD20-2E995CCB9354}"/>
                  </a:ext>
                </a:extLst>
              </p:cNvPr>
              <p:cNvSpPr>
                <a:spLocks noGrp="1"/>
              </p:cNvSpPr>
              <p:nvPr>
                <p:ph idx="1"/>
              </p:nvPr>
            </p:nvSpPr>
            <p:spPr>
              <a:xfrm>
                <a:off x="208723" y="736393"/>
                <a:ext cx="11787808" cy="544057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Two CSTRs are connected in parallel to produce product R from reactant A as shown in the stochiometric equation below. The first CSTR has a volume  of V</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and a second CSTR has a of volume V</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volume of the second CSTR is four times that of the first CSTR. The two reactors are operated at steady-state in parallel to carry out a liquid-phase reaction with a first-order reaction. The reaction in the first CSTR is characterized by kV</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k</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400" dirty="0">
                    <a:latin typeface="Times New Roman" panose="02020603050405020304" pitchFamily="18" charset="0"/>
                    <a:cs typeface="Times New Roman" panose="02020603050405020304" pitchFamily="18" charset="0"/>
                  </a:rPr>
                  <a:t> = 1. It is assumed that  the feed rate (</a:t>
                </a:r>
                <a:r>
                  <a:rPr lang="en-US" sz="2400" dirty="0" err="1">
                    <a:latin typeface="Times New Roman" panose="02020603050405020304" pitchFamily="18" charset="0"/>
                    <a:cs typeface="Times New Roman" panose="02020603050405020304" pitchFamily="18" charset="0"/>
                  </a:rPr>
                  <a:t>ʋ</a:t>
                </a:r>
                <a:r>
                  <a:rPr lang="en-US" sz="2400" baseline="-25000" dirty="0" err="1">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or F</a:t>
                </a:r>
                <a:r>
                  <a:rPr lang="en-US" sz="2400" baseline="-25000" dirty="0">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is split so that 20% passes through the first  CSTR and 80% passes through the second CSTR. Calculate the conversion of each reactor, and overall conversion when the exit streams from the two CSTRs are combined.</a:t>
                </a:r>
              </a:p>
              <a:p>
                <a:pPr marL="0" indent="0">
                  <a:buNone/>
                </a:pPr>
                <a14:m>
                  <m:oMathPara xmlns:m="http://schemas.openxmlformats.org/officeDocument/2006/math">
                    <m:oMathParaPr>
                      <m:jc m:val="left"/>
                    </m:oMathParaPr>
                    <m:oMath xmlns:m="http://schemas.openxmlformats.org/officeDocument/2006/math">
                      <m:r>
                        <a:rPr lang="en-US" i="1">
                          <a:latin typeface="Cambria Math" panose="02040503050406030204" pitchFamily="18" charset="0"/>
                          <a:cs typeface="Times New Roman" panose="02020603050405020304" pitchFamily="18" charset="0"/>
                        </a:rPr>
                        <m:t>𝐴</m:t>
                      </m:r>
                      <m:groupChr>
                        <m:groupChrPr>
                          <m:chr m:val="→"/>
                          <m:vertJc m:val="bot"/>
                          <m:ctrlPr>
                            <a:rPr lang="en-US" i="1">
                              <a:latin typeface="Cambria Math" panose="02040503050406030204" pitchFamily="18" charset="0"/>
                              <a:cs typeface="Times New Roman" panose="02020603050405020304" pitchFamily="18" charset="0"/>
                            </a:rPr>
                          </m:ctrlPr>
                        </m:groupChrPr>
                        <m:e>
                          <m:r>
                            <m:rPr>
                              <m:brk m:alnAt="2"/>
                            </m:rPr>
                            <a:rPr lang="en-US" i="1">
                              <a:latin typeface="Cambria Math" panose="02040503050406030204" pitchFamily="18" charset="0"/>
                              <a:cs typeface="Times New Roman" panose="02020603050405020304" pitchFamily="18" charset="0"/>
                            </a:rPr>
                            <m:t>𝑘</m:t>
                          </m:r>
                        </m:e>
                      </m:groupChr>
                      <m:r>
                        <a:rPr lang="en-US" b="0" i="1" smtClean="0">
                          <a:latin typeface="Cambria Math" panose="02040503050406030204" pitchFamily="18" charset="0"/>
                          <a:cs typeface="Times New Roman" panose="02020603050405020304" pitchFamily="18" charset="0"/>
                        </a:rPr>
                        <m:t>𝑅</m:t>
                      </m:r>
                    </m:oMath>
                  </m:oMathPara>
                </a14:m>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AE209B6-EC68-7FB9-FD20-2E995CCB9354}"/>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776"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30F65F7-B133-3E2A-F4EE-4B07A18671EB}"/>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484620A-A79D-72E3-5994-32F93F190F7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320F6CC-2788-A90E-54BD-CB0807B37EF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1292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8637E-A324-420E-5B74-4BAFA99121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0EE129-4104-9E59-526D-7B4303DED591}"/>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3D6887B8-171D-4FEF-307E-5E38848152D9}"/>
              </a:ext>
            </a:extLst>
          </p:cNvPr>
          <p:cNvSpPr>
            <a:spLocks noGrp="1"/>
          </p:cNvSpPr>
          <p:nvPr>
            <p:ph idx="1"/>
          </p:nvPr>
        </p:nvSpPr>
        <p:spPr>
          <a:xfrm>
            <a:off x="208723" y="736393"/>
            <a:ext cx="11787808" cy="5440572"/>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Given: </a:t>
            </a:r>
            <a:r>
              <a:rPr lang="en-US" sz="2000" dirty="0">
                <a:latin typeface="Times New Roman" panose="02020603050405020304" pitchFamily="18" charset="0"/>
                <a:cs typeface="Times New Roman" panose="02020603050405020304" pitchFamily="18" charset="0"/>
              </a:rPr>
              <a:t>Two CSTRs in parallel,  first order reaction</a:t>
            </a:r>
          </a:p>
          <a:p>
            <a:pPr marL="0" indent="0" algn="just">
              <a:buNone/>
            </a:pPr>
            <a:r>
              <a:rPr lang="en-US" sz="2000" dirty="0">
                <a:latin typeface="Times New Roman" panose="02020603050405020304" pitchFamily="18" charset="0"/>
                <a:cs typeface="Times New Roman" panose="02020603050405020304" pitchFamily="18" charset="0"/>
              </a:rPr>
              <a:t>CSTR</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kV</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 k</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000" dirty="0">
                <a:latin typeface="Times New Roman" panose="02020603050405020304" pitchFamily="18" charset="0"/>
                <a:cs typeface="Times New Roman" panose="02020603050405020304" pitchFamily="18" charset="0"/>
              </a:rPr>
              <a:t>=1, CSTR</a:t>
            </a:r>
            <a:r>
              <a:rPr lang="en-US" sz="2000" baseline="-25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V</a:t>
            </a:r>
            <a:r>
              <a:rPr lang="en-US" sz="2000" baseline="-25000" dirty="0">
                <a:latin typeface="Times New Roman" panose="02020603050405020304" pitchFamily="18" charset="0"/>
                <a:cs typeface="Times New Roman" panose="02020603050405020304" pitchFamily="18" charset="0"/>
              </a:rPr>
              <a:t>2</a:t>
            </a:r>
          </a:p>
          <a:p>
            <a:pPr marL="0" indent="0" algn="just">
              <a:buNone/>
            </a:pP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4V</a:t>
            </a:r>
            <a:r>
              <a:rPr lang="en-US" sz="2000" baseline="-25000" dirty="0">
                <a:latin typeface="Times New Roman" panose="02020603050405020304" pitchFamily="18" charset="0"/>
                <a:cs typeface="Times New Roman" panose="02020603050405020304" pitchFamily="18" charset="0"/>
              </a:rPr>
              <a:t>1</a:t>
            </a:r>
          </a:p>
          <a:p>
            <a:pPr marL="0" indent="0" algn="just">
              <a:buNone/>
            </a:pPr>
            <a:r>
              <a:rPr lang="en-US" sz="2000" dirty="0">
                <a:latin typeface="Times New Roman" panose="02020603050405020304" pitchFamily="18" charset="0"/>
                <a:cs typeface="Times New Roman" panose="02020603050405020304" pitchFamily="18" charset="0"/>
              </a:rPr>
              <a:t>The feed for CSTR</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20% F</a:t>
            </a:r>
            <a:r>
              <a:rPr lang="en-US" sz="2000" baseline="-25000" dirty="0">
                <a:latin typeface="Times New Roman" panose="02020603050405020304" pitchFamily="18" charset="0"/>
                <a:cs typeface="Times New Roman" panose="02020603050405020304" pitchFamily="18" charset="0"/>
              </a:rPr>
              <a:t>Ao</a:t>
            </a:r>
            <a:r>
              <a:rPr lang="en-US" sz="2000" dirty="0">
                <a:latin typeface="Times New Roman" panose="02020603050405020304" pitchFamily="18" charset="0"/>
                <a:cs typeface="Times New Roman" panose="02020603050405020304" pitchFamily="18" charset="0"/>
              </a:rPr>
              <a:t> or 20% of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and the feed for CSTR</a:t>
            </a:r>
            <a:r>
              <a:rPr lang="en-US" sz="2000" baseline="-25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80% F</a:t>
            </a:r>
            <a:r>
              <a:rPr lang="en-US" sz="2000" baseline="-25000" dirty="0">
                <a:latin typeface="Times New Roman" panose="02020603050405020304" pitchFamily="18" charset="0"/>
                <a:cs typeface="Times New Roman" panose="02020603050405020304" pitchFamily="18" charset="0"/>
              </a:rPr>
              <a:t>Ao</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or</a:t>
            </a:r>
            <a:r>
              <a:rPr lang="en-US" sz="2000" dirty="0">
                <a:latin typeface="Times New Roman" panose="02020603050405020304" pitchFamily="18" charset="0"/>
                <a:cs typeface="Times New Roman" panose="02020603050405020304" pitchFamily="18" charset="0"/>
              </a:rPr>
              <a:t> 80% of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o</a:t>
            </a:r>
          </a:p>
          <a:p>
            <a:pPr marL="0" indent="0" algn="just">
              <a:buNone/>
            </a:pPr>
            <a:r>
              <a:rPr lang="en-US" sz="2000" b="1" dirty="0">
                <a:latin typeface="Times New Roman" panose="02020603050405020304" pitchFamily="18" charset="0"/>
                <a:cs typeface="Times New Roman" panose="02020603050405020304" pitchFamily="18" charset="0"/>
              </a:rPr>
              <a:t>Required: </a:t>
            </a:r>
            <a:r>
              <a:rPr lang="en-US" sz="2000" dirty="0">
                <a:latin typeface="Times New Roman" panose="02020603050405020304" pitchFamily="18" charset="0"/>
                <a:cs typeface="Times New Roman" panose="02020603050405020304" pitchFamily="18" charset="0"/>
              </a:rPr>
              <a:t>Conversion (X</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 ?</a:t>
            </a:r>
          </a:p>
          <a:p>
            <a:pPr marL="0" indent="0" algn="just">
              <a:buNone/>
            </a:pPr>
            <a:r>
              <a:rPr lang="en-US" sz="2000" dirty="0">
                <a:latin typeface="Times New Roman" panose="02020603050405020304" pitchFamily="18" charset="0"/>
                <a:cs typeface="Times New Roman" panose="02020603050405020304" pitchFamily="18" charset="0"/>
              </a:rPr>
              <a:t>The two CSTRs in parallel  for activity 10.2 is depicted in </a:t>
            </a:r>
            <a:r>
              <a:rPr lang="en-US" sz="2000" b="1" dirty="0">
                <a:latin typeface="Times New Roman" panose="02020603050405020304" pitchFamily="18" charset="0"/>
                <a:cs typeface="Times New Roman" panose="02020603050405020304" pitchFamily="18" charset="0"/>
              </a:rPr>
              <a:t>Figure 10.8. </a:t>
            </a:r>
          </a:p>
        </p:txBody>
      </p:sp>
      <p:cxnSp>
        <p:nvCxnSpPr>
          <p:cNvPr id="4" name="Straight Connector 3">
            <a:extLst>
              <a:ext uri="{FF2B5EF4-FFF2-40B4-BE49-F238E27FC236}">
                <a16:creationId xmlns:a16="http://schemas.microsoft.com/office/drawing/2014/main" id="{6E44EF68-2D2C-930F-E3BB-0E7A2EB38F76}"/>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43F378B-C2D3-C186-A242-9D60138C09D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89151F9-97D1-B693-4F20-BFC3698735A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21CF9E7E-D829-2F4C-E230-BCCC0F123A20}"/>
              </a:ext>
            </a:extLst>
          </p:cNvPr>
          <p:cNvSpPr txBox="1"/>
          <p:nvPr/>
        </p:nvSpPr>
        <p:spPr>
          <a:xfrm>
            <a:off x="390938" y="5776856"/>
            <a:ext cx="6282149"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 8.  </a:t>
            </a:r>
            <a:r>
              <a:rPr lang="en-US" sz="2000" dirty="0">
                <a:latin typeface="Times New Roman" panose="02020603050405020304" pitchFamily="18" charset="0"/>
                <a:cs typeface="Times New Roman" panose="02020603050405020304" pitchFamily="18" charset="0"/>
              </a:rPr>
              <a:t>Two CSTRs in parallel for </a:t>
            </a:r>
            <a:r>
              <a:rPr lang="en-US" sz="2000" b="1" dirty="0">
                <a:solidFill>
                  <a:srgbClr val="FF0000"/>
                </a:solidFill>
                <a:latin typeface="Times New Roman" panose="02020603050405020304" pitchFamily="18" charset="0"/>
                <a:cs typeface="Times New Roman" panose="02020603050405020304" pitchFamily="18" charset="0"/>
              </a:rPr>
              <a:t>activity 10.2</a:t>
            </a:r>
          </a:p>
        </p:txBody>
      </p:sp>
      <p:pic>
        <p:nvPicPr>
          <p:cNvPr id="85" name="Picture 84">
            <a:extLst>
              <a:ext uri="{FF2B5EF4-FFF2-40B4-BE49-F238E27FC236}">
                <a16:creationId xmlns:a16="http://schemas.microsoft.com/office/drawing/2014/main" id="{D0475C2B-6E40-7309-454E-559D62BC88BF}"/>
              </a:ext>
            </a:extLst>
          </p:cNvPr>
          <p:cNvPicPr>
            <a:picLocks noChangeAspect="1"/>
          </p:cNvPicPr>
          <p:nvPr/>
        </p:nvPicPr>
        <p:blipFill>
          <a:blip r:embed="rId2"/>
          <a:stretch>
            <a:fillRect/>
          </a:stretch>
        </p:blipFill>
        <p:spPr>
          <a:xfrm>
            <a:off x="787427" y="3268495"/>
            <a:ext cx="4632643" cy="2560320"/>
          </a:xfrm>
          <a:prstGeom prst="rect">
            <a:avLst/>
          </a:prstGeom>
        </p:spPr>
      </p:pic>
    </p:spTree>
    <p:extLst>
      <p:ext uri="{BB962C8B-B14F-4D97-AF65-F5344CB8AC3E}">
        <p14:creationId xmlns:p14="http://schemas.microsoft.com/office/powerpoint/2010/main" val="31920989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8BD99-FAAA-0877-142F-DC22F485D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852B89-3C20-76EC-A494-CE5477AF3D5C}"/>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C77D8F6-4C2C-B16E-3D05-B7E07DC76ECB}"/>
                  </a:ext>
                </a:extLst>
              </p:cNvPr>
              <p:cNvSpPr>
                <a:spLocks noGrp="1"/>
              </p:cNvSpPr>
              <p:nvPr>
                <p:ph idx="1"/>
              </p:nvPr>
            </p:nvSpPr>
            <p:spPr>
              <a:xfrm>
                <a:off x="208723" y="736393"/>
                <a:ext cx="11787808" cy="5440572"/>
              </a:xfrm>
            </p:spPr>
            <p:txBody>
              <a:bodyPr>
                <a:normAutofit fontScale="92500" lnSpcReduction="20000"/>
              </a:bodyPr>
              <a:lstStyle/>
              <a:p>
                <a:pPr marL="0" indent="0" algn="just">
                  <a:buNone/>
                </a:pPr>
                <a:r>
                  <a:rPr lang="en-US" b="1" dirty="0">
                    <a:latin typeface="Times New Roman" panose="02020603050405020304" pitchFamily="18" charset="0"/>
                    <a:cs typeface="Times New Roman" panose="02020603050405020304" pitchFamily="18" charset="0"/>
                  </a:rPr>
                  <a:t>Solution:</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For CSTR1, </a:t>
                </a:r>
                <a:r>
                  <a:rPr lang="en-US" sz="2400" dirty="0">
                    <a:latin typeface="Times New Roman" panose="02020603050405020304" pitchFamily="18" charset="0"/>
                    <a:cs typeface="Times New Roman" panose="02020603050405020304" pitchFamily="18" charset="0"/>
                  </a:rPr>
                  <a:t>the rate of the reaction can be written as: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(1-X</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CSTR 1, the volume of the reactor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𝑉</m:t>
                        </m:r>
                      </m:e>
                      <m:sub>
                        <m:r>
                          <a:rPr lang="en-US" sz="2400" i="1">
                            <a:latin typeface="Cambria Math" panose="02040503050406030204" pitchFamily="18" charset="0"/>
                          </a:rPr>
                          <m:t>1</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0.2</m:t>
                        </m:r>
                        <m:r>
                          <a:rPr lang="en-US" sz="2400" i="1">
                            <a:latin typeface="Cambria Math"/>
                          </a:rPr>
                          <m:t>𝐹</m:t>
                        </m:r>
                      </m:e>
                      <m:sub>
                        <m:r>
                          <a:rPr lang="en-US" sz="2400" i="1">
                            <a:latin typeface="Cambria Math"/>
                          </a:rPr>
                          <m:t>𝐴</m:t>
                        </m:r>
                        <m:r>
                          <a:rPr lang="en-US" sz="2400" i="1">
                            <a:latin typeface="Cambria Math"/>
                          </a:rPr>
                          <m:t>0</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1</m:t>
                            </m:r>
                          </m:sub>
                        </m:sSub>
                      </m:num>
                      <m:den>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𝑟</m:t>
                            </m:r>
                          </m:e>
                          <m:sub>
                            <m:r>
                              <a:rPr lang="en-US" sz="2400" i="1">
                                <a:latin typeface="Cambria Math"/>
                              </a:rPr>
                              <m:t>𝐴</m:t>
                            </m:r>
                            <m:r>
                              <a:rPr lang="en-US" sz="2400" i="1">
                                <a:latin typeface="Cambria Math" panose="02040503050406030204" pitchFamily="18" charset="0"/>
                              </a:rPr>
                              <m:t>1</m:t>
                            </m:r>
                          </m:sub>
                        </m:sSub>
                      </m:den>
                    </m:f>
                  </m:oMath>
                </a14:m>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err="1">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o</a:t>
                </a:r>
                <a:endParaRPr lang="en-US" sz="2400" baseline="-25000" dirty="0">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𝑉</m:t>
                        </m:r>
                      </m:e>
                      <m:sub>
                        <m:r>
                          <a:rPr lang="en-US" sz="2400" i="1">
                            <a:latin typeface="Cambria Math" panose="02040503050406030204" pitchFamily="18" charset="0"/>
                          </a:rPr>
                          <m:t>1</m:t>
                        </m:r>
                      </m:sub>
                    </m:sSub>
                    <m:r>
                      <a:rPr lang="en-US" sz="2400" i="1">
                        <a:latin typeface="Cambria Math"/>
                      </a:rPr>
                      <m:t>=</m:t>
                    </m:r>
                    <m:r>
                      <a:rPr lang="en-US" sz="2400" i="1">
                        <a:latin typeface="Cambria Math" panose="02040503050406030204" pitchFamily="18" charset="0"/>
                      </a:rPr>
                      <m:t>0.2</m:t>
                    </m:r>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𝐴𝑜</m:t>
                        </m:r>
                      </m:sub>
                    </m:sSub>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i="1">
                            <a:latin typeface="Cambria Math" panose="02040503050406030204" pitchFamily="18" charset="0"/>
                          </a:rPr>
                          <m:t>𝑜</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1</m:t>
                            </m:r>
                          </m:sub>
                        </m:sSub>
                      </m:num>
                      <m:den>
                        <m:r>
                          <m:rPr>
                            <m:nor/>
                          </m:rPr>
                          <a:rPr lang="en-US" sz="2400" dirty="0">
                            <a:latin typeface="Times New Roman" panose="02020603050405020304" pitchFamily="18" charset="0"/>
                            <a:cs typeface="Times New Roman" panose="02020603050405020304" pitchFamily="18" charset="0"/>
                          </a:rPr>
                          <m:t>kC</m:t>
                        </m:r>
                        <m:r>
                          <m:rPr>
                            <m:nor/>
                          </m:rPr>
                          <a:rPr lang="en-US" sz="2400" baseline="-25000" dirty="0">
                            <a:latin typeface="Times New Roman" panose="02020603050405020304" pitchFamily="18" charset="0"/>
                            <a:cs typeface="Times New Roman" panose="02020603050405020304" pitchFamily="18" charset="0"/>
                          </a:rPr>
                          <m:t>Ao</m:t>
                        </m:r>
                        <m:r>
                          <m:rPr>
                            <m:nor/>
                          </m:rPr>
                          <a:rPr lang="en-US" sz="2400" dirty="0">
                            <a:latin typeface="Times New Roman" panose="02020603050405020304" pitchFamily="18" charset="0"/>
                            <a:cs typeface="Times New Roman" panose="02020603050405020304" pitchFamily="18" charset="0"/>
                          </a:rPr>
                          <m:t> (1−</m:t>
                        </m:r>
                        <m:r>
                          <m:rPr>
                            <m:nor/>
                          </m:rPr>
                          <a:rPr lang="en-US" sz="2400" dirty="0">
                            <a:latin typeface="Times New Roman" panose="02020603050405020304" pitchFamily="18" charset="0"/>
                            <a:cs typeface="Times New Roman" panose="02020603050405020304" pitchFamily="18" charset="0"/>
                          </a:rPr>
                          <m:t>XA</m:t>
                        </m:r>
                        <m:r>
                          <m:rPr>
                            <m:nor/>
                          </m:rPr>
                          <a:rPr lang="en-US" sz="2400" baseline="-25000" dirty="0">
                            <a:latin typeface="Times New Roman" panose="02020603050405020304" pitchFamily="18" charset="0"/>
                            <a:cs typeface="Times New Roman" panose="02020603050405020304" pitchFamily="18" charset="0"/>
                          </a:rPr>
                          <m:t>1) </m:t>
                        </m:r>
                      </m:den>
                    </m:f>
                    <m:r>
                      <a:rPr lang="en-US" sz="2400">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0.2</m:t>
                        </m:r>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i="1">
                                <a:latin typeface="Cambria Math" panose="02040503050406030204" pitchFamily="18" charset="0"/>
                              </a:rPr>
                              <m:t>𝑜</m:t>
                            </m:r>
                          </m:sub>
                        </m:sSub>
                      </m:num>
                      <m:den>
                        <m:r>
                          <a:rPr lang="en-US" sz="2400" i="1">
                            <a:latin typeface="Cambria Math" panose="02040503050406030204" pitchFamily="18" charset="0"/>
                          </a:rPr>
                          <m:t>𝑘</m:t>
                        </m:r>
                      </m:den>
                    </m:f>
                  </m:oMath>
                </a14:m>
                <a:r>
                  <a:rPr lang="en-US" sz="2400" dirty="0"/>
                  <a:t> </a:t>
                </a:r>
                <a14:m>
                  <m:oMath xmlns:m="http://schemas.openxmlformats.org/officeDocument/2006/math">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1</m:t>
                            </m:r>
                          </m:sub>
                        </m:sSub>
                      </m:num>
                      <m:den>
                        <m:r>
                          <m:rPr>
                            <m:nor/>
                          </m:rPr>
                          <a:rPr lang="en-US" sz="2400" dirty="0">
                            <a:latin typeface="Times New Roman" panose="02020603050405020304" pitchFamily="18" charset="0"/>
                            <a:cs typeface="Times New Roman" panose="02020603050405020304" pitchFamily="18" charset="0"/>
                          </a:rPr>
                          <m:t> (1−</m:t>
                        </m:r>
                        <m:r>
                          <m:rPr>
                            <m:nor/>
                          </m:rPr>
                          <a:rPr lang="en-US" sz="2400" dirty="0">
                            <a:latin typeface="Times New Roman" panose="02020603050405020304" pitchFamily="18" charset="0"/>
                            <a:cs typeface="Times New Roman" panose="02020603050405020304" pitchFamily="18" charset="0"/>
                          </a:rPr>
                          <m:t>XA</m:t>
                        </m:r>
                        <m:r>
                          <m:rPr>
                            <m:nor/>
                          </m:rPr>
                          <a:rPr lang="en-US" sz="2400" baseline="-25000" dirty="0">
                            <a:latin typeface="Times New Roman" panose="02020603050405020304" pitchFamily="18" charset="0"/>
                            <a:cs typeface="Times New Roman" panose="02020603050405020304" pitchFamily="18" charset="0"/>
                          </a:rPr>
                          <m:t>1) </m:t>
                        </m:r>
                      </m:den>
                    </m:f>
                  </m:oMath>
                </a14:m>
                <a:endParaRPr lang="en-US" sz="2400" i="1" baseline="-25000" dirty="0">
                  <a:highlight>
                    <a:srgbClr val="FFFF00"/>
                  </a:highlight>
                  <a:latin typeface="Cambria Math" panose="02040503050406030204" pitchFamily="18" charset="0"/>
                  <a:cs typeface="Times New Roman" panose="02020603050405020304" pitchFamily="18" charset="0"/>
                </a:endParaRPr>
              </a:p>
              <a:p>
                <a:pPr marL="0" indent="0" algn="just">
                  <a:lnSpc>
                    <a:spcPct val="150000"/>
                  </a:lnSpc>
                  <a:buNone/>
                </a:pPr>
                <a14:m>
                  <m:oMathPara xmlns:m="http://schemas.openxmlformats.org/officeDocument/2006/math">
                    <m:oMathParaPr>
                      <m:jc m:val="left"/>
                    </m:oMathParaPr>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𝑘</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𝑉</m:t>
                              </m:r>
                            </m:e>
                            <m:sub>
                              <m:r>
                                <a:rPr lang="en-US" sz="2400" i="1">
                                  <a:latin typeface="Cambria Math" panose="02040503050406030204" pitchFamily="18" charset="0"/>
                                  <a:cs typeface="Times New Roman" panose="02020603050405020304" pitchFamily="18" charset="0"/>
                                </a:rPr>
                                <m:t>1</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𝑜</m:t>
                              </m:r>
                            </m:sub>
                          </m:sSub>
                        </m:den>
                      </m:f>
                      <m:r>
                        <a:rPr lang="en-US" sz="240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𝑘</m:t>
                      </m:r>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baseline="-25000">
                          <a:latin typeface="Cambria Math" panose="02040503050406030204" pitchFamily="18" charset="0"/>
                          <a:cs typeface="Times New Roman" panose="02020603050405020304" pitchFamily="18" charset="0"/>
                          <a:sym typeface="Symbol" panose="05050102010706020507" pitchFamily="18" charset="2"/>
                        </a:rPr>
                        <m:t>1</m:t>
                      </m:r>
                      <m:r>
                        <a:rPr lang="en-US" sz="2400" i="1">
                          <a:latin typeface="Cambria Math" panose="02040503050406030204" pitchFamily="18" charset="0"/>
                          <a:cs typeface="Times New Roman" panose="02020603050405020304" pitchFamily="18" charset="0"/>
                        </a:rPr>
                        <m:t>=0.2</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1</m:t>
                              </m:r>
                            </m:sub>
                          </m:sSub>
                        </m:num>
                        <m:den>
                          <m:r>
                            <m:rPr>
                              <m:nor/>
                            </m:rPr>
                            <a:rPr lang="en-US" sz="2400" dirty="0">
                              <a:latin typeface="Times New Roman" panose="02020603050405020304" pitchFamily="18" charset="0"/>
                              <a:cs typeface="Times New Roman" panose="02020603050405020304" pitchFamily="18" charset="0"/>
                            </a:rPr>
                            <m:t>(1−</m:t>
                          </m:r>
                          <m:r>
                            <m:rPr>
                              <m:nor/>
                            </m:rPr>
                            <a:rPr lang="en-US" sz="2400" dirty="0">
                              <a:latin typeface="Times New Roman" panose="02020603050405020304" pitchFamily="18" charset="0"/>
                              <a:cs typeface="Times New Roman" panose="02020603050405020304" pitchFamily="18" charset="0"/>
                            </a:rPr>
                            <m:t>XA</m:t>
                          </m:r>
                          <m:r>
                            <m:rPr>
                              <m:nor/>
                            </m:rPr>
                            <a:rPr lang="en-US" sz="2400" baseline="-25000" dirty="0">
                              <a:latin typeface="Times New Roman" panose="02020603050405020304" pitchFamily="18" charset="0"/>
                              <a:cs typeface="Times New Roman" panose="02020603050405020304" pitchFamily="18" charset="0"/>
                            </a:rPr>
                            <m:t>1) </m:t>
                          </m:r>
                        </m:den>
                      </m:f>
                      <m:r>
                        <a:rPr lang="en-US" sz="2400">
                          <a:latin typeface="Cambria Math" panose="02040503050406030204" pitchFamily="18" charset="0"/>
                        </a:rPr>
                        <m:t>=1</m:t>
                      </m:r>
                    </m:oMath>
                  </m:oMathPara>
                </a14:m>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0070C0"/>
                    </a:solidFill>
                    <a:latin typeface="Times New Roman" panose="02020603050405020304" pitchFamily="18" charset="0"/>
                    <a:cs typeface="Times New Roman" panose="02020603050405020304" pitchFamily="18" charset="0"/>
                  </a:rPr>
                  <a:t>X</a:t>
                </a:r>
                <a:r>
                  <a:rPr lang="en-US" sz="2400" baseline="-25000" dirty="0">
                    <a:solidFill>
                      <a:srgbClr val="0070C0"/>
                    </a:solidFill>
                    <a:latin typeface="Times New Roman" panose="02020603050405020304" pitchFamily="18" charset="0"/>
                    <a:cs typeface="Times New Roman" panose="02020603050405020304" pitchFamily="18" charset="0"/>
                  </a:rPr>
                  <a:t>A1</a:t>
                </a:r>
                <a:r>
                  <a:rPr lang="en-US" sz="2400" dirty="0">
                    <a:solidFill>
                      <a:srgbClr val="0070C0"/>
                    </a:solidFill>
                    <a:latin typeface="Times New Roman" panose="02020603050405020304" pitchFamily="18" charset="0"/>
                    <a:cs typeface="Times New Roman" panose="02020603050405020304" pitchFamily="18" charset="0"/>
                  </a:rPr>
                  <a:t> = 5/6 = 0.83</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C77D8F6-4C2C-B16E-3D05-B7E07DC76ECB}"/>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931" t="-30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961AA62-53B2-6DAA-EE6B-FE27CD476ECE}"/>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D8576A4-715E-EC7B-7D64-030B2538AD1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6DCDBCE-B45A-C608-9454-67F81F36003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69841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5A32D-B4BD-33EB-A565-89AC63F170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5DB093-C5AA-0700-5AD3-333A0D440C37}"/>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CB5418-FDD6-08DD-C77A-AECC2E3CFD42}"/>
                  </a:ext>
                </a:extLst>
              </p:cNvPr>
              <p:cNvSpPr>
                <a:spLocks noGrp="1"/>
              </p:cNvSpPr>
              <p:nvPr>
                <p:ph idx="1"/>
              </p:nvPr>
            </p:nvSpPr>
            <p:spPr>
              <a:xfrm>
                <a:off x="208723" y="736393"/>
                <a:ext cx="11787808" cy="5440572"/>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For CSTR 2, </a:t>
                </a:r>
                <a:r>
                  <a:rPr lang="en-US" sz="2400" dirty="0">
                    <a:latin typeface="Times New Roman" panose="02020603050405020304" pitchFamily="18" charset="0"/>
                    <a:cs typeface="Times New Roman" panose="02020603050405020304" pitchFamily="18" charset="0"/>
                  </a:rPr>
                  <a:t>the rate of the reaction can be written as:</a:t>
                </a:r>
              </a:p>
              <a:p>
                <a:pPr marL="0" indent="0" algn="just">
                  <a:buNone/>
                </a:pP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A2</a:t>
                </a:r>
                <a:r>
                  <a:rPr lang="en-US" sz="2400" dirty="0">
                    <a:latin typeface="Times New Roman" panose="02020603050405020304" pitchFamily="18" charset="0"/>
                    <a:cs typeface="Times New Roman" panose="02020603050405020304" pitchFamily="18" charset="0"/>
                  </a:rPr>
                  <a:t>= kC</a:t>
                </a:r>
                <a:r>
                  <a:rPr lang="en-US" sz="2400" baseline="-25000" dirty="0">
                    <a:latin typeface="Times New Roman" panose="02020603050405020304" pitchFamily="18" charset="0"/>
                    <a:cs typeface="Times New Roman" panose="02020603050405020304" pitchFamily="18" charset="0"/>
                  </a:rPr>
                  <a:t>A2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kC</a:t>
                </a:r>
                <a:r>
                  <a:rPr lang="en-US" sz="2400" baseline="-25000" dirty="0" err="1">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(1-X</a:t>
                </a:r>
                <a:r>
                  <a:rPr lang="en-US" sz="2400" baseline="-25000" dirty="0">
                    <a:latin typeface="Times New Roman" panose="02020603050405020304" pitchFamily="18" charset="0"/>
                    <a:cs typeface="Times New Roman" panose="02020603050405020304" pitchFamily="18" charset="0"/>
                  </a:rPr>
                  <a:t>A2</a:t>
                </a:r>
                <a:r>
                  <a:rPr lang="en-US" sz="2400" dirty="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For CSTR 2, the volume of the reactor is given by:</a:t>
                </a:r>
              </a:p>
              <a:p>
                <a:pPr marL="0" indent="0" algn="just">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𝑉</m:t>
                        </m:r>
                      </m:e>
                      <m:sub>
                        <m:r>
                          <a:rPr lang="en-US" sz="2400" i="1">
                            <a:latin typeface="Cambria Math" panose="02040503050406030204" pitchFamily="18" charset="0"/>
                          </a:rPr>
                          <m:t>2</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panose="02040503050406030204" pitchFamily="18" charset="0"/>
                          </a:rPr>
                          <m:t>0.8</m:t>
                        </m:r>
                        <m:r>
                          <a:rPr lang="en-US" sz="2400" i="1">
                            <a:latin typeface="Cambria Math"/>
                          </a:rPr>
                          <m:t>𝐹</m:t>
                        </m:r>
                      </m:e>
                      <m:sub>
                        <m:r>
                          <a:rPr lang="en-US" sz="2400" i="1">
                            <a:latin typeface="Cambria Math"/>
                          </a:rPr>
                          <m:t>𝐴</m:t>
                        </m:r>
                        <m:r>
                          <a:rPr lang="en-US" sz="2400" i="1">
                            <a:latin typeface="Cambria Math"/>
                          </a:rPr>
                          <m:t>0</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2</m:t>
                            </m:r>
                          </m:sub>
                        </m:sSub>
                      </m:num>
                      <m:den>
                        <m:sSub>
                          <m:sSubPr>
                            <m:ctrlPr>
                              <a:rPr lang="en-US" sz="2400" i="1">
                                <a:latin typeface="Cambria Math" panose="02040503050406030204" pitchFamily="18" charset="0"/>
                              </a:rPr>
                            </m:ctrlPr>
                          </m:sSubPr>
                          <m:e>
                            <m:r>
                              <a:rPr lang="en-US" sz="2400" i="1">
                                <a:latin typeface="Cambria Math"/>
                              </a:rPr>
                              <m:t>−</m:t>
                            </m:r>
                            <m:r>
                              <a:rPr lang="en-US" sz="2400" i="1">
                                <a:latin typeface="Cambria Math"/>
                              </a:rPr>
                              <m:t>𝑟</m:t>
                            </m:r>
                          </m:e>
                          <m:sub>
                            <m:r>
                              <a:rPr lang="en-US" sz="2400" i="1">
                                <a:latin typeface="Cambria Math"/>
                              </a:rPr>
                              <m:t>𝐴</m:t>
                            </m:r>
                            <m:r>
                              <a:rPr lang="en-US" sz="2400" i="1">
                                <a:latin typeface="Cambria Math" panose="02040503050406030204" pitchFamily="18" charset="0"/>
                              </a:rPr>
                              <m:t>2</m:t>
                            </m:r>
                          </m:sub>
                        </m:sSub>
                      </m:den>
                    </m:f>
                  </m:oMath>
                </a14:m>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Ao</a:t>
                </a:r>
                <a:r>
                  <a:rPr lang="en-US" sz="2400" dirty="0" err="1">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err="1">
                    <a:latin typeface="Times New Roman" panose="02020603050405020304" pitchFamily="18" charset="0"/>
                    <a:cs typeface="Times New Roman" panose="02020603050405020304" pitchFamily="18" charset="0"/>
                    <a:sym typeface="Symbol" panose="05050102010706020507" pitchFamily="18" charset="2"/>
                  </a:rPr>
                  <a:t>o</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b="1" dirty="0">
                    <a:latin typeface="Times New Roman" panose="02020603050405020304" pitchFamily="18" charset="0"/>
                    <a:cs typeface="Times New Roman" panose="02020603050405020304" pitchFamily="18" charset="0"/>
                    <a:sym typeface="Symbol" panose="05050102010706020507" pitchFamily="18" charset="2"/>
                  </a:rPr>
                  <a:t>V</a:t>
                </a:r>
                <a:r>
                  <a:rPr lang="en-US" sz="2400" b="1" baseline="-25000" dirty="0">
                    <a:latin typeface="Times New Roman" panose="02020603050405020304" pitchFamily="18" charset="0"/>
                    <a:cs typeface="Times New Roman" panose="02020603050405020304" pitchFamily="18" charset="0"/>
                    <a:sym typeface="Symbol" panose="05050102010706020507" pitchFamily="18" charset="2"/>
                  </a:rPr>
                  <a:t>2 </a:t>
                </a:r>
                <a:r>
                  <a:rPr lang="en-US" sz="2400" b="1" dirty="0">
                    <a:latin typeface="Times New Roman" panose="02020603050405020304" pitchFamily="18" charset="0"/>
                    <a:cs typeface="Times New Roman" panose="02020603050405020304" pitchFamily="18" charset="0"/>
                    <a:sym typeface="Symbol" panose="05050102010706020507" pitchFamily="18" charset="2"/>
                  </a:rPr>
                  <a:t>= 4V</a:t>
                </a:r>
                <a:r>
                  <a:rPr lang="en-US" sz="2400" b="1" baseline="-25000" dirty="0">
                    <a:latin typeface="Times New Roman" panose="02020603050405020304" pitchFamily="18" charset="0"/>
                    <a:cs typeface="Times New Roman" panose="02020603050405020304" pitchFamily="18" charset="0"/>
                    <a:sym typeface="Symbol" panose="05050102010706020507" pitchFamily="18" charset="2"/>
                  </a:rPr>
                  <a:t>1</a:t>
                </a:r>
                <a:endParaRPr lang="en-US" sz="2400" b="1" baseline="-25000" dirty="0">
                  <a:latin typeface="Times New Roman" panose="02020603050405020304" pitchFamily="18" charset="0"/>
                  <a:cs typeface="Times New Roman" panose="02020603050405020304" pitchFamily="18" charset="0"/>
                </a:endParaRPr>
              </a:p>
              <a:p>
                <a:pPr marL="0" indent="0" algn="just">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4</m:t>
                        </m:r>
                        <m:r>
                          <a:rPr lang="en-US" sz="2400" i="1">
                            <a:latin typeface="Cambria Math" panose="02040503050406030204" pitchFamily="18" charset="0"/>
                          </a:rPr>
                          <m:t>𝑉</m:t>
                        </m:r>
                      </m:e>
                      <m:sub>
                        <m:r>
                          <a:rPr lang="en-US" sz="2400" i="1">
                            <a:latin typeface="Cambria Math" panose="02040503050406030204" pitchFamily="18" charset="0"/>
                          </a:rPr>
                          <m:t>1</m:t>
                        </m:r>
                      </m:sub>
                    </m:sSub>
                    <m:r>
                      <a:rPr lang="en-US" sz="2400" i="1">
                        <a:latin typeface="Cambria Math"/>
                      </a:rPr>
                      <m:t>=</m:t>
                    </m:r>
                    <m:r>
                      <a:rPr lang="en-US" sz="2400" i="1">
                        <a:latin typeface="Cambria Math" panose="02040503050406030204" pitchFamily="18" charset="0"/>
                      </a:rPr>
                      <m:t>0.8</m:t>
                    </m:r>
                    <m:sSub>
                      <m:sSubPr>
                        <m:ctrlPr>
                          <a:rPr lang="en-US" sz="2400" i="1">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𝐴𝑜</m:t>
                        </m:r>
                      </m:sub>
                    </m:sSub>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i="1">
                            <a:latin typeface="Cambria Math" panose="02040503050406030204" pitchFamily="18" charset="0"/>
                          </a:rPr>
                          <m:t>𝑜</m:t>
                        </m:r>
                      </m:sub>
                    </m:sSub>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2</m:t>
                            </m:r>
                          </m:sub>
                        </m:sSub>
                      </m:num>
                      <m:den>
                        <m:r>
                          <m:rPr>
                            <m:nor/>
                          </m:rPr>
                          <a:rPr lang="en-US" sz="2400" dirty="0">
                            <a:latin typeface="Times New Roman" panose="02020603050405020304" pitchFamily="18" charset="0"/>
                            <a:cs typeface="Times New Roman" panose="02020603050405020304" pitchFamily="18" charset="0"/>
                          </a:rPr>
                          <m:t>kC</m:t>
                        </m:r>
                        <m:r>
                          <m:rPr>
                            <m:nor/>
                          </m:rPr>
                          <a:rPr lang="en-US" sz="2400" baseline="-25000" dirty="0">
                            <a:latin typeface="Times New Roman" panose="02020603050405020304" pitchFamily="18" charset="0"/>
                            <a:cs typeface="Times New Roman" panose="02020603050405020304" pitchFamily="18" charset="0"/>
                          </a:rPr>
                          <m:t>Ao</m:t>
                        </m:r>
                        <m:r>
                          <m:rPr>
                            <m:nor/>
                          </m:rPr>
                          <a:rPr lang="en-US" sz="2400" dirty="0">
                            <a:latin typeface="Times New Roman" panose="02020603050405020304" pitchFamily="18" charset="0"/>
                            <a:cs typeface="Times New Roman" panose="02020603050405020304" pitchFamily="18" charset="0"/>
                          </a:rPr>
                          <m:t> (1−</m:t>
                        </m:r>
                        <m:r>
                          <m:rPr>
                            <m:nor/>
                          </m:rPr>
                          <a:rPr lang="en-US" sz="2400" dirty="0">
                            <a:latin typeface="Times New Roman" panose="02020603050405020304" pitchFamily="18" charset="0"/>
                            <a:cs typeface="Times New Roman" panose="02020603050405020304" pitchFamily="18" charset="0"/>
                          </a:rPr>
                          <m:t>XA</m:t>
                        </m:r>
                        <m:r>
                          <m:rPr>
                            <m:nor/>
                          </m:rPr>
                          <a:rPr lang="en-US" sz="2400" baseline="-25000" dirty="0">
                            <a:latin typeface="Times New Roman" panose="02020603050405020304" pitchFamily="18" charset="0"/>
                            <a:cs typeface="Times New Roman" panose="02020603050405020304" pitchFamily="18" charset="0"/>
                          </a:rPr>
                          <m:t>2) </m:t>
                        </m:r>
                      </m:den>
                    </m:f>
                    <m:r>
                      <a:rPr lang="en-US" sz="2400">
                        <a:latin typeface="Cambria Math" panose="02040503050406030204" pitchFamily="18" charset="0"/>
                      </a:rPr>
                      <m:t>=</m:t>
                    </m:r>
                    <m:f>
                      <m:fPr>
                        <m:ctrlPr>
                          <a:rPr lang="en-US" sz="2400" i="1">
                            <a:latin typeface="Cambria Math" panose="02040503050406030204" pitchFamily="18" charset="0"/>
                          </a:rPr>
                        </m:ctrlPr>
                      </m:fPr>
                      <m:num>
                        <m:r>
                          <a:rPr lang="en-US" sz="2400" i="1">
                            <a:latin typeface="Cambria Math" panose="02040503050406030204" pitchFamily="18" charset="0"/>
                          </a:rPr>
                          <m:t>0.8</m:t>
                        </m:r>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i="1">
                                <a:latin typeface="Cambria Math" panose="02040503050406030204" pitchFamily="18" charset="0"/>
                              </a:rPr>
                              <m:t>𝑜</m:t>
                            </m:r>
                          </m:sub>
                        </m:sSub>
                      </m:num>
                      <m:den>
                        <m:r>
                          <a:rPr lang="en-US" sz="2400" i="1">
                            <a:latin typeface="Cambria Math" panose="02040503050406030204" pitchFamily="18" charset="0"/>
                          </a:rPr>
                          <m:t>𝑘</m:t>
                        </m:r>
                      </m:den>
                    </m:f>
                  </m:oMath>
                </a14:m>
                <a:r>
                  <a:rPr lang="en-US" sz="2400" dirty="0"/>
                  <a:t> </a:t>
                </a:r>
                <a14:m>
                  <m:oMath xmlns:m="http://schemas.openxmlformats.org/officeDocument/2006/math">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2</m:t>
                            </m:r>
                          </m:sub>
                        </m:sSub>
                      </m:num>
                      <m:den>
                        <m:r>
                          <m:rPr>
                            <m:nor/>
                          </m:rPr>
                          <a:rPr lang="en-US" sz="2400" dirty="0">
                            <a:latin typeface="Times New Roman" panose="02020603050405020304" pitchFamily="18" charset="0"/>
                            <a:cs typeface="Times New Roman" panose="02020603050405020304" pitchFamily="18" charset="0"/>
                          </a:rPr>
                          <m:t> (1−</m:t>
                        </m:r>
                        <m:r>
                          <m:rPr>
                            <m:nor/>
                          </m:rPr>
                          <a:rPr lang="en-US" sz="2400" dirty="0">
                            <a:latin typeface="Times New Roman" panose="02020603050405020304" pitchFamily="18" charset="0"/>
                            <a:cs typeface="Times New Roman" panose="02020603050405020304" pitchFamily="18" charset="0"/>
                          </a:rPr>
                          <m:t>XA</m:t>
                        </m:r>
                        <m:r>
                          <m:rPr>
                            <m:nor/>
                          </m:rPr>
                          <a:rPr lang="en-US" sz="2400" baseline="-25000" dirty="0">
                            <a:latin typeface="Times New Roman" panose="02020603050405020304" pitchFamily="18" charset="0"/>
                            <a:cs typeface="Times New Roman" panose="02020603050405020304" pitchFamily="18" charset="0"/>
                          </a:rPr>
                          <m:t>2) </m:t>
                        </m:r>
                      </m:den>
                    </m:f>
                  </m:oMath>
                </a14:m>
                <a:endParaRPr lang="en-US" sz="2400" i="1" baseline="-25000" dirty="0">
                  <a:latin typeface="Cambria Math" panose="02040503050406030204" pitchFamily="18" charset="0"/>
                  <a:cs typeface="Times New Roman" panose="02020603050405020304" pitchFamily="18" charset="0"/>
                </a:endParaRPr>
              </a:p>
              <a:p>
                <a:pPr marL="0" indent="0" algn="just">
                  <a:buNone/>
                </a:pPr>
                <a14:m>
                  <m:oMathPara xmlns:m="http://schemas.openxmlformats.org/officeDocument/2006/math">
                    <m:oMathParaPr>
                      <m:jc m:val="left"/>
                    </m:oMathParaPr>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𝑘</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𝑉</m:t>
                              </m:r>
                            </m:e>
                            <m:sub>
                              <m:r>
                                <a:rPr lang="en-US" sz="2400" i="1">
                                  <a:latin typeface="Cambria Math" panose="02040503050406030204" pitchFamily="18" charset="0"/>
                                  <a:cs typeface="Times New Roman" panose="02020603050405020304" pitchFamily="18" charset="0"/>
                                </a:rPr>
                                <m:t>1</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sym typeface="Symbol" panose="05050102010706020507" pitchFamily="18" charset="2"/>
                                </a:rPr>
                                <m:t></m:t>
                              </m:r>
                            </m:e>
                            <m:sub>
                              <m:r>
                                <a:rPr lang="en-US" sz="2400" i="1">
                                  <a:latin typeface="Cambria Math" panose="02040503050406030204" pitchFamily="18" charset="0"/>
                                  <a:cs typeface="Times New Roman" panose="02020603050405020304" pitchFamily="18" charset="0"/>
                                </a:rPr>
                                <m:t>𝑜</m:t>
                              </m:r>
                            </m:sub>
                          </m:sSub>
                        </m:den>
                      </m:f>
                      <m:r>
                        <a:rPr lang="en-US" sz="240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𝑘</m:t>
                      </m:r>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baseline="-25000">
                          <a:latin typeface="Cambria Math" panose="02040503050406030204" pitchFamily="18" charset="0"/>
                          <a:cs typeface="Times New Roman" panose="02020603050405020304" pitchFamily="18" charset="0"/>
                          <a:sym typeface="Symbol" panose="05050102010706020507" pitchFamily="18" charset="2"/>
                        </a:rPr>
                        <m:t>1</m:t>
                      </m:r>
                      <m:r>
                        <a:rPr lang="en-US" sz="2400" i="1">
                          <a:latin typeface="Cambria Math" panose="02040503050406030204" pitchFamily="18" charset="0"/>
                          <a:cs typeface="Times New Roman" panose="02020603050405020304" pitchFamily="18" charset="0"/>
                        </a:rPr>
                        <m:t>=0.8</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r>
                                <a:rPr lang="en-US" sz="2400" i="1">
                                  <a:latin typeface="Cambria Math" panose="02040503050406030204" pitchFamily="18" charset="0"/>
                                </a:rPr>
                                <m:t>2</m:t>
                              </m:r>
                            </m:sub>
                          </m:sSub>
                        </m:num>
                        <m:den>
                          <m:r>
                            <m:rPr>
                              <m:nor/>
                            </m:rPr>
                            <a:rPr lang="en-US" sz="2400" dirty="0">
                              <a:latin typeface="Times New Roman" panose="02020603050405020304" pitchFamily="18" charset="0"/>
                              <a:cs typeface="Times New Roman" panose="02020603050405020304" pitchFamily="18" charset="0"/>
                            </a:rPr>
                            <m:t>(1−</m:t>
                          </m:r>
                          <m:r>
                            <m:rPr>
                              <m:nor/>
                            </m:rPr>
                            <a:rPr lang="en-US" sz="2400" dirty="0">
                              <a:latin typeface="Times New Roman" panose="02020603050405020304" pitchFamily="18" charset="0"/>
                              <a:cs typeface="Times New Roman" panose="02020603050405020304" pitchFamily="18" charset="0"/>
                            </a:rPr>
                            <m:t>XA</m:t>
                          </m:r>
                          <m:r>
                            <m:rPr>
                              <m:nor/>
                            </m:rPr>
                            <a:rPr lang="en-US" sz="2400" baseline="-25000" dirty="0">
                              <a:latin typeface="Times New Roman" panose="02020603050405020304" pitchFamily="18" charset="0"/>
                              <a:cs typeface="Times New Roman" panose="02020603050405020304" pitchFamily="18" charset="0"/>
                            </a:rPr>
                            <m:t>2) </m:t>
                          </m:r>
                        </m:den>
                      </m:f>
                      <m:r>
                        <a:rPr lang="en-US" sz="2400">
                          <a:latin typeface="Cambria Math" panose="02040503050406030204" pitchFamily="18" charset="0"/>
                        </a:rPr>
                        <m:t>=4</m:t>
                      </m:r>
                    </m:oMath>
                  </m:oMathPara>
                </a14:m>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0070C0"/>
                    </a:solidFill>
                    <a:latin typeface="Times New Roman" panose="02020603050405020304" pitchFamily="18" charset="0"/>
                    <a:cs typeface="Times New Roman" panose="02020603050405020304" pitchFamily="18" charset="0"/>
                  </a:rPr>
                  <a:t>X</a:t>
                </a:r>
                <a:r>
                  <a:rPr lang="en-US" sz="2400" baseline="-25000" dirty="0">
                    <a:solidFill>
                      <a:srgbClr val="0070C0"/>
                    </a:solidFill>
                    <a:latin typeface="Times New Roman" panose="02020603050405020304" pitchFamily="18" charset="0"/>
                    <a:cs typeface="Times New Roman" panose="02020603050405020304" pitchFamily="18" charset="0"/>
                  </a:rPr>
                  <a:t>A2</a:t>
                </a:r>
                <a:r>
                  <a:rPr lang="en-US" sz="2400" dirty="0">
                    <a:solidFill>
                      <a:srgbClr val="0070C0"/>
                    </a:solidFill>
                    <a:latin typeface="Times New Roman" panose="02020603050405020304" pitchFamily="18" charset="0"/>
                    <a:cs typeface="Times New Roman" panose="02020603050405020304" pitchFamily="18" charset="0"/>
                  </a:rPr>
                  <a:t> = 5/6 = 0.83</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CCB5418-FDD6-08DD-C77A-AECC2E3CFD42}"/>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776" t="-157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358C1B5-A3D2-333F-E1CD-5C5FBB1128F9}"/>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42F2217-B1F8-1F8E-032F-77345B95942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ED9F6FF-8A49-723E-9D43-A5CD1CA4340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69125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E162C-B98A-744A-F469-A4AA90565B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69C61D-6263-E3E5-A3F2-4699FB02313B}"/>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CCA4FD5-70B2-2D84-19A6-2C0A73336392}"/>
                  </a:ext>
                </a:extLst>
              </p:cNvPr>
              <p:cNvSpPr>
                <a:spLocks noGrp="1"/>
              </p:cNvSpPr>
              <p:nvPr>
                <p:ph idx="1"/>
              </p:nvPr>
            </p:nvSpPr>
            <p:spPr>
              <a:xfrm>
                <a:off x="208723" y="736393"/>
                <a:ext cx="11787808" cy="5440572"/>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final conversion after mixing of streams from each reactor can be calculated as follows: </a:t>
                </a:r>
              </a:p>
              <a:p>
                <a:pPr marL="0" indent="0">
                  <a:lnSpc>
                    <a:spcPct val="150000"/>
                  </a:lnSpc>
                  <a:buNone/>
                </a:pPr>
                <a14:m>
                  <m:oMathPara xmlns:m="http://schemas.openxmlformats.org/officeDocument/2006/math">
                    <m:oMathParaPr>
                      <m:jc m:val="left"/>
                    </m:oMathParaPr>
                    <m:oMath xmlns:m="http://schemas.openxmlformats.org/officeDocument/2006/math">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sub>
                      </m:sSub>
                      <m:r>
                        <a:rPr lang="en-US" sz="2400" b="1" i="1">
                          <a:solidFill>
                            <a:srgbClr val="0070C0"/>
                          </a:solidFill>
                          <a:latin typeface="Cambria Math"/>
                        </a:rPr>
                        <m:t>=</m:t>
                      </m:r>
                      <m:f>
                        <m:fPr>
                          <m:ctrlPr>
                            <a:rPr lang="en-US" sz="2400" b="1" i="1">
                              <a:solidFill>
                                <a:srgbClr val="0070C0"/>
                              </a:solidFill>
                              <a:latin typeface="Cambria Math" panose="02040503050406030204" pitchFamily="18" charset="0"/>
                            </a:rPr>
                          </m:ctrlPr>
                        </m:fPr>
                        <m:num>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𝟎𝟏</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r>
                                <a:rPr lang="en-US" sz="2400" b="1" i="1">
                                  <a:solidFill>
                                    <a:srgbClr val="0070C0"/>
                                  </a:solidFill>
                                  <a:latin typeface="Cambria Math"/>
                                </a:rPr>
                                <m:t>𝟏</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𝟎𝟐</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r>
                                <a:rPr lang="en-US" sz="2400" b="1" i="1">
                                  <a:solidFill>
                                    <a:srgbClr val="0070C0"/>
                                  </a:solidFill>
                                  <a:latin typeface="Cambria Math"/>
                                </a:rPr>
                                <m:t>𝟐</m:t>
                              </m:r>
                            </m:sub>
                          </m:sSub>
                        </m:num>
                        <m:den>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𝟎𝟏</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𝟎𝟐</m:t>
                              </m:r>
                            </m:sub>
                          </m:sSub>
                        </m:den>
                      </m:f>
                      <m:r>
                        <a:rPr lang="en-US" sz="2400" b="1" i="1">
                          <a:solidFill>
                            <a:srgbClr val="0070C0"/>
                          </a:solidFill>
                          <a:latin typeface="Cambria Math" panose="02040503050406030204" pitchFamily="18" charset="0"/>
                        </a:rPr>
                        <m:t>  =</m:t>
                      </m:r>
                      <m:f>
                        <m:fPr>
                          <m:ctrlPr>
                            <a:rPr lang="en-US" sz="2400" b="1" i="1">
                              <a:solidFill>
                                <a:srgbClr val="0070C0"/>
                              </a:solidFill>
                              <a:latin typeface="Cambria Math" panose="02040503050406030204" pitchFamily="18" charset="0"/>
                            </a:rPr>
                          </m:ctrlPr>
                        </m:fPr>
                        <m:num>
                          <m:r>
                            <a:rPr lang="en-US" sz="2400" b="1" i="1">
                              <a:solidFill>
                                <a:srgbClr val="0070C0"/>
                              </a:solidFill>
                              <a:latin typeface="Cambria Math" panose="02040503050406030204" pitchFamily="18" charset="0"/>
                            </a:rPr>
                            <m:t>𝟎</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𝟐</m:t>
                          </m:r>
                          <m:r>
                            <a:rPr lang="en-US" sz="2400" b="1" i="1">
                              <a:solidFill>
                                <a:srgbClr val="0070C0"/>
                              </a:solidFill>
                              <a:latin typeface="Cambria Math" panose="02040503050406030204" pitchFamily="18" charset="0"/>
                            </a:rPr>
                            <m:t> </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r>
                                <a:rPr lang="en-US" sz="2400" b="1" i="1">
                                  <a:solidFill>
                                    <a:srgbClr val="0070C0"/>
                                  </a:solidFill>
                                  <a:latin typeface="Cambria Math"/>
                                </a:rPr>
                                <m:t>𝟏</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𝟎</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𝟖</m:t>
                              </m:r>
                              <m:r>
                                <a:rPr lang="en-US" sz="2400" b="1" i="1">
                                  <a:solidFill>
                                    <a:srgbClr val="0070C0"/>
                                  </a:solidFill>
                                  <a:latin typeface="Cambria Math"/>
                                </a:rPr>
                                <m:t>𝝊</m:t>
                              </m:r>
                            </m:e>
                            <m:sub>
                              <m:r>
                                <a:rPr lang="en-US" sz="2400" b="1" i="1">
                                  <a:solidFill>
                                    <a:srgbClr val="0070C0"/>
                                  </a:solidFill>
                                  <a:latin typeface="Cambria Math"/>
                                </a:rPr>
                                <m:t>𝟎</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r>
                                <a:rPr lang="en-US" sz="2400" b="1" i="1">
                                  <a:solidFill>
                                    <a:srgbClr val="0070C0"/>
                                  </a:solidFill>
                                  <a:latin typeface="Cambria Math"/>
                                </a:rPr>
                                <m:t>𝟐</m:t>
                              </m:r>
                            </m:sub>
                          </m:sSub>
                        </m:num>
                        <m:den>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m:t>
                              </m:r>
                            </m:sub>
                          </m:sSub>
                        </m:den>
                      </m:f>
                    </m:oMath>
                  </m:oMathPara>
                </a14:m>
                <a:endParaRPr lang="en-US" sz="2400" dirty="0">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X</a:t>
                </a:r>
                <a:r>
                  <a:rPr lang="en-US" sz="2400" baseline="-25000" dirty="0">
                    <a:latin typeface="Times New Roman" panose="02020603050405020304" pitchFamily="18" charset="0"/>
                    <a:ea typeface="Tahoma" pitchFamily="34" charset="0"/>
                    <a:cs typeface="Times New Roman" panose="02020603050405020304" pitchFamily="18" charset="0"/>
                  </a:rPr>
                  <a:t>A1</a:t>
                </a:r>
                <a:r>
                  <a:rPr lang="en-US" sz="2400" dirty="0">
                    <a:latin typeface="Times New Roman" panose="02020603050405020304" pitchFamily="18" charset="0"/>
                    <a:ea typeface="Tahoma" pitchFamily="34" charset="0"/>
                    <a:cs typeface="Times New Roman" panose="02020603050405020304" pitchFamily="18" charset="0"/>
                  </a:rPr>
                  <a:t>=X</a:t>
                </a:r>
                <a:r>
                  <a:rPr lang="en-US" sz="2400" baseline="-25000" dirty="0">
                    <a:latin typeface="Times New Roman" panose="02020603050405020304" pitchFamily="18" charset="0"/>
                    <a:ea typeface="Tahoma" pitchFamily="34" charset="0"/>
                    <a:cs typeface="Times New Roman" panose="02020603050405020304" pitchFamily="18" charset="0"/>
                  </a:rPr>
                  <a:t>A2</a:t>
                </a:r>
                <a:r>
                  <a:rPr lang="en-US" sz="2400" dirty="0">
                    <a:latin typeface="Times New Roman" panose="02020603050405020304" pitchFamily="18" charset="0"/>
                    <a:ea typeface="Tahoma" pitchFamily="34" charset="0"/>
                    <a:cs typeface="Times New Roman" panose="02020603050405020304" pitchFamily="18" charset="0"/>
                  </a:rPr>
                  <a:t>= 0.83</a:t>
                </a:r>
              </a:p>
              <a:p>
                <a:pPr marL="0" indent="0">
                  <a:lnSpc>
                    <a:spcPct val="150000"/>
                  </a:lnSpc>
                  <a:buNone/>
                </a:pPr>
                <a14:m>
                  <m:oMathPara xmlns:m="http://schemas.openxmlformats.org/officeDocument/2006/math">
                    <m:oMathParaPr>
                      <m:jc m:val="left"/>
                    </m:oMathParaPr>
                    <m:oMath xmlns:m="http://schemas.openxmlformats.org/officeDocument/2006/math">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sub>
                      </m:sSub>
                      <m:r>
                        <a:rPr lang="en-US" sz="2400">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𝟎</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𝟐</m:t>
                      </m:r>
                      <m:r>
                        <a:rPr lang="en-US" sz="2400" b="1" i="1">
                          <a:solidFill>
                            <a:srgbClr val="0070C0"/>
                          </a:solidFill>
                          <a:latin typeface="Cambria Math" panose="02040503050406030204" pitchFamily="18" charset="0"/>
                        </a:rPr>
                        <m:t> </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𝝊</m:t>
                          </m:r>
                        </m:e>
                        <m:sub>
                          <m:r>
                            <a:rPr lang="en-US" sz="2400" b="1" i="1">
                              <a:solidFill>
                                <a:srgbClr val="0070C0"/>
                              </a:solidFill>
                              <a:latin typeface="Cambria Math"/>
                            </a:rPr>
                            <m:t>𝟎</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r>
                            <a:rPr lang="en-US" sz="2400" b="1" i="1">
                              <a:solidFill>
                                <a:srgbClr val="0070C0"/>
                              </a:solidFill>
                              <a:latin typeface="Cambria Math"/>
                            </a:rPr>
                            <m:t>𝟏</m:t>
                          </m:r>
                        </m:sub>
                      </m:sSub>
                      <m:r>
                        <a:rPr lang="en-US" sz="2400" b="1" i="1">
                          <a:solidFill>
                            <a:srgbClr val="0070C0"/>
                          </a:solidFill>
                          <a:latin typeface="Cambria Math"/>
                        </a:rPr>
                        <m:t>+</m:t>
                      </m:r>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panose="02040503050406030204" pitchFamily="18" charset="0"/>
                            </a:rPr>
                            <m:t>𝟎</m:t>
                          </m:r>
                          <m:r>
                            <a:rPr lang="en-US" sz="2400" b="1" i="1">
                              <a:solidFill>
                                <a:srgbClr val="0070C0"/>
                              </a:solidFill>
                              <a:latin typeface="Cambria Math" panose="02040503050406030204" pitchFamily="18" charset="0"/>
                            </a:rPr>
                            <m:t>.</m:t>
                          </m:r>
                          <m:r>
                            <a:rPr lang="en-US" sz="2400" b="1" i="1">
                              <a:solidFill>
                                <a:srgbClr val="0070C0"/>
                              </a:solidFill>
                              <a:latin typeface="Cambria Math" panose="02040503050406030204" pitchFamily="18" charset="0"/>
                            </a:rPr>
                            <m:t>𝟖</m:t>
                          </m:r>
                          <m:r>
                            <a:rPr lang="en-US" sz="2400" b="1" i="1">
                              <a:solidFill>
                                <a:srgbClr val="0070C0"/>
                              </a:solidFill>
                              <a:latin typeface="Cambria Math"/>
                            </a:rPr>
                            <m:t>𝝊</m:t>
                          </m:r>
                        </m:e>
                        <m:sub>
                          <m:r>
                            <a:rPr lang="en-US" sz="2400" b="1" i="1">
                              <a:solidFill>
                                <a:srgbClr val="0070C0"/>
                              </a:solidFill>
                              <a:latin typeface="Cambria Math"/>
                            </a:rPr>
                            <m:t>𝟎</m:t>
                          </m:r>
                        </m:sub>
                      </m:sSub>
                      <m:sSub>
                        <m:sSubPr>
                          <m:ctrlPr>
                            <a:rPr lang="en-US" sz="2400" b="1" i="1">
                              <a:solidFill>
                                <a:srgbClr val="0070C0"/>
                              </a:solidFill>
                              <a:latin typeface="Cambria Math" panose="02040503050406030204" pitchFamily="18" charset="0"/>
                            </a:rPr>
                          </m:ctrlPr>
                        </m:sSubPr>
                        <m:e>
                          <m:r>
                            <a:rPr lang="en-US" sz="2400" b="1" i="1">
                              <a:solidFill>
                                <a:srgbClr val="0070C0"/>
                              </a:solidFill>
                              <a:latin typeface="Cambria Math"/>
                            </a:rPr>
                            <m:t>𝑿</m:t>
                          </m:r>
                        </m:e>
                        <m:sub>
                          <m:r>
                            <a:rPr lang="en-US" sz="2400" b="1" i="1">
                              <a:solidFill>
                                <a:srgbClr val="0070C0"/>
                              </a:solidFill>
                              <a:latin typeface="Cambria Math"/>
                            </a:rPr>
                            <m:t>𝑨</m:t>
                          </m:r>
                          <m:r>
                            <a:rPr lang="en-US" sz="2400" b="1" i="1">
                              <a:solidFill>
                                <a:srgbClr val="0070C0"/>
                              </a:solidFill>
                              <a:latin typeface="Cambria Math"/>
                            </a:rPr>
                            <m:t>𝟐</m:t>
                          </m:r>
                        </m:sub>
                      </m:sSub>
                      <m:r>
                        <a:rPr lang="en-US" sz="2400">
                          <a:solidFill>
                            <a:srgbClr val="0070C0"/>
                          </a:solidFill>
                          <a:latin typeface="Cambria Math" panose="02040503050406030204" pitchFamily="18" charset="0"/>
                        </a:rPr>
                        <m:t>=0.2∗0.</m:t>
                      </m:r>
                      <m:r>
                        <a:rPr lang="en-US" sz="2400" b="0" i="0" smtClean="0">
                          <a:solidFill>
                            <a:srgbClr val="0070C0"/>
                          </a:solidFill>
                          <a:latin typeface="Cambria Math" panose="02040503050406030204" pitchFamily="18" charset="0"/>
                        </a:rPr>
                        <m:t>83</m:t>
                      </m:r>
                      <m:r>
                        <a:rPr lang="en-US" sz="2400">
                          <a:solidFill>
                            <a:srgbClr val="0070C0"/>
                          </a:solidFill>
                          <a:latin typeface="Cambria Math" panose="02040503050406030204" pitchFamily="18" charset="0"/>
                        </a:rPr>
                        <m:t>+0.8∗0.</m:t>
                      </m:r>
                      <m:r>
                        <a:rPr lang="en-US" sz="2400" b="0" i="0" smtClean="0">
                          <a:solidFill>
                            <a:srgbClr val="0070C0"/>
                          </a:solidFill>
                          <a:latin typeface="Cambria Math" panose="02040503050406030204" pitchFamily="18" charset="0"/>
                        </a:rPr>
                        <m:t>83</m:t>
                      </m:r>
                      <m:r>
                        <a:rPr lang="en-US" sz="2400">
                          <a:solidFill>
                            <a:srgbClr val="0070C0"/>
                          </a:solidFill>
                          <a:latin typeface="Cambria Math" panose="02040503050406030204" pitchFamily="18" charset="0"/>
                        </a:rPr>
                        <m:t>=0.</m:t>
                      </m:r>
                      <m:r>
                        <a:rPr lang="en-US" sz="2400" b="0" i="0" smtClean="0">
                          <a:solidFill>
                            <a:srgbClr val="0070C0"/>
                          </a:solidFill>
                          <a:latin typeface="Cambria Math" panose="02040503050406030204" pitchFamily="18" charset="0"/>
                        </a:rPr>
                        <m:t>83</m:t>
                      </m:r>
                    </m:oMath>
                  </m:oMathPara>
                </a14:m>
                <a:endParaRPr lang="en-US" sz="2400" dirty="0">
                  <a:latin typeface="Times New Roman" panose="02020603050405020304" pitchFamily="18" charset="0"/>
                  <a:ea typeface="Tahoma" pitchFamily="34"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The results confirm that the overall conversion is equal to the individual reactor conversion since the  feed  is split proportional to the size of the reactors.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CCA4FD5-70B2-2D84-19A6-2C0A73336392}"/>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776"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2F9F36F-3579-C5F7-FADD-DC559122580D}"/>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E7534CD-36E7-EFB3-92FA-E715C0A6BE6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A307391-7A35-663D-8AA3-5F737863D0A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513713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D7BDA-4A2D-0C99-626B-7809DB34BD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467FC-81AD-A089-A615-AAA8E66F23A8}"/>
              </a:ext>
            </a:extLst>
          </p:cNvPr>
          <p:cNvSpPr>
            <a:spLocks noGrp="1"/>
          </p:cNvSpPr>
          <p:nvPr>
            <p:ph type="title"/>
          </p:nvPr>
        </p:nvSpPr>
        <p:spPr>
          <a:xfrm>
            <a:off x="390938" y="141764"/>
            <a:ext cx="11605593" cy="594629"/>
          </a:xfrm>
        </p:spPr>
        <p:txBody>
          <a:bodyPr>
            <a:noAutofit/>
          </a:bodyPr>
          <a:lstStyle/>
          <a:p>
            <a:pPr>
              <a:lnSpc>
                <a:spcPct val="100000"/>
              </a:lnSpc>
            </a:pPr>
            <a:r>
              <a:rPr lang="en-US" sz="2800" b="1" dirty="0">
                <a:latin typeface="Times New Roman" panose="02020603050405020304" pitchFamily="18" charset="0"/>
                <a:cs typeface="Times New Roman" panose="02020603050405020304" pitchFamily="18" charset="0"/>
              </a:rPr>
              <a:t>10.4. Design of  Isothermal PFR-CSTR and CSTR-PFR in  Series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8BA4750-D3C5-BBDD-7D10-43EE0027AAAD}"/>
                  </a:ext>
                </a:extLst>
              </p:cNvPr>
              <p:cNvSpPr>
                <a:spLocks noGrp="1"/>
              </p:cNvSpPr>
              <p:nvPr>
                <p:ph idx="1"/>
              </p:nvPr>
            </p:nvSpPr>
            <p:spPr>
              <a:xfrm>
                <a:off x="208723" y="736393"/>
                <a:ext cx="11787808" cy="5440572"/>
              </a:xfrm>
            </p:spPr>
            <p:txBody>
              <a:bodyPr>
                <a:normAutofit fontScale="85000" lnSpcReduction="10000"/>
              </a:bodyPr>
              <a:lstStyle/>
              <a:p>
                <a:pPr marL="0" indent="0" algn="just">
                  <a:lnSpc>
                    <a:spcPct val="120000"/>
                  </a:lnSpc>
                  <a:buNone/>
                </a:pPr>
                <a:r>
                  <a:rPr lang="en-US" sz="2400" dirty="0">
                    <a:latin typeface="Times New Roman" panose="02020603050405020304" pitchFamily="18" charset="0"/>
                    <a:ea typeface="Tahoma" pitchFamily="34" charset="0"/>
                    <a:cs typeface="Times New Roman" panose="02020603050405020304" pitchFamily="18" charset="0"/>
                  </a:rPr>
                  <a:t>Combining different types of reactors in series might bring </a:t>
                </a:r>
                <a:r>
                  <a:rPr lang="en-US" sz="2400" b="1" dirty="0">
                    <a:latin typeface="Times New Roman" panose="02020603050405020304" pitchFamily="18" charset="0"/>
                    <a:ea typeface="Tahoma" pitchFamily="34" charset="0"/>
                    <a:cs typeface="Times New Roman" panose="02020603050405020304" pitchFamily="18" charset="0"/>
                  </a:rPr>
                  <a:t>size reduction</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increasing yield</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achieving high conversion</a:t>
                </a:r>
                <a:r>
                  <a:rPr lang="en-US" sz="2400" dirty="0">
                    <a:latin typeface="Times New Roman" panose="02020603050405020304" pitchFamily="18" charset="0"/>
                    <a:ea typeface="Tahoma" pitchFamily="34" charset="0"/>
                    <a:cs typeface="Times New Roman" panose="02020603050405020304" pitchFamily="18" charset="0"/>
                  </a:rPr>
                  <a:t>, and </a:t>
                </a:r>
                <a:r>
                  <a:rPr lang="en-US" sz="2400" b="1" dirty="0">
                    <a:latin typeface="Times New Roman" panose="02020603050405020304" pitchFamily="18" charset="0"/>
                    <a:ea typeface="Tahoma" pitchFamily="34" charset="0"/>
                    <a:cs typeface="Times New Roman" panose="02020603050405020304" pitchFamily="18" charset="0"/>
                  </a:rPr>
                  <a:t>sink the heat effect</a:t>
                </a:r>
                <a:r>
                  <a:rPr lang="en-US" sz="2400" dirty="0">
                    <a:latin typeface="Times New Roman" panose="02020603050405020304" pitchFamily="18" charset="0"/>
                    <a:ea typeface="Tahoma" pitchFamily="34" charset="0"/>
                    <a:cs typeface="Times New Roman" panose="02020603050405020304" pitchFamily="18" charset="0"/>
                  </a:rPr>
                  <a:t>. </a:t>
                </a:r>
              </a:p>
              <a:p>
                <a:pPr marL="0" indent="0" algn="just">
                  <a:lnSpc>
                    <a:spcPct val="120000"/>
                  </a:lnSpc>
                  <a:buNone/>
                </a:pPr>
                <a:r>
                  <a:rPr lang="en-US" sz="2400" dirty="0">
                    <a:latin typeface="Times New Roman" panose="02020603050405020304" pitchFamily="18" charset="0"/>
                    <a:ea typeface="Tahoma" pitchFamily="34" charset="0"/>
                    <a:cs typeface="Times New Roman" panose="02020603050405020304" pitchFamily="18" charset="0"/>
                  </a:rPr>
                  <a:t>From design equations of PFR and perfectly mixed CSTR,  it is observed that  the size of PFR is much smaller than CSTR with the same reaction conditions and conversion level, which are given in equations (10.32) and (10.33), respectively. </a:t>
                </a:r>
              </a:p>
              <a:p>
                <a:pPr marL="0" indent="0" algn="just">
                  <a:lnSpc>
                    <a:spcPct val="120000"/>
                  </a:lnSpc>
                  <a:buNone/>
                </a:pPr>
                <a14:m>
                  <m:oMath xmlns:m="http://schemas.openxmlformats.org/officeDocument/2006/math">
                    <m:f>
                      <m:fPr>
                        <m:ctrlPr>
                          <a:rPr lang="en-US" sz="2400" b="1" i="1">
                            <a:latin typeface="Cambria Math" panose="02040503050406030204" pitchFamily="18" charset="0"/>
                          </a:rPr>
                        </m:ctrlPr>
                      </m:fPr>
                      <m:num>
                        <m:r>
                          <a:rPr lang="en-US" sz="2400" b="1" i="1">
                            <a:latin typeface="Cambria Math"/>
                          </a:rPr>
                          <m:t>𝐕</m:t>
                        </m:r>
                      </m:num>
                      <m:den>
                        <m:r>
                          <a:rPr lang="en-US" sz="2400" b="1" i="1">
                            <a:latin typeface="Cambria Math"/>
                          </a:rPr>
                          <m:t>𝑭</m:t>
                        </m:r>
                        <m:r>
                          <a:rPr lang="en-US" sz="2400" b="1" i="1" baseline="-25000">
                            <a:latin typeface="Cambria Math"/>
                          </a:rPr>
                          <m:t>𝑨</m:t>
                        </m:r>
                        <m:r>
                          <a:rPr lang="en-US" sz="2400" b="1" i="1" baseline="-25000">
                            <a:latin typeface="Cambria Math"/>
                          </a:rPr>
                          <m:t>𝟎</m:t>
                        </m:r>
                      </m:den>
                    </m:f>
                    <m:r>
                      <a:rPr lang="en-US" sz="2400" b="1" i="1">
                        <a:latin typeface="Cambria Math"/>
                      </a:rPr>
                      <m:t>=</m:t>
                    </m:r>
                    <m:nary>
                      <m:naryPr>
                        <m:limLoc m:val="undOvr"/>
                        <m:ctrlPr>
                          <a:rPr lang="en-US" sz="2400" b="1" i="1" smtClean="0">
                            <a:latin typeface="Cambria Math" panose="02040503050406030204" pitchFamily="18" charset="0"/>
                          </a:rPr>
                        </m:ctrlPr>
                      </m:naryPr>
                      <m:sub>
                        <m:r>
                          <m:rPr>
                            <m:brk m:alnAt="24"/>
                          </m:rPr>
                          <a:rPr lang="en-US" sz="2400" b="1" i="1">
                            <a:latin typeface="Cambria Math"/>
                          </a:rPr>
                          <m:t>𝑿</m:t>
                        </m:r>
                        <m:r>
                          <a:rPr lang="en-US" sz="2400" b="1" i="1" baseline="-25000">
                            <a:latin typeface="Cambria Math"/>
                          </a:rPr>
                          <m:t>𝑨</m:t>
                        </m:r>
                        <m:r>
                          <m:rPr>
                            <m:brk m:alnAt="24"/>
                          </m:rPr>
                          <a:rPr lang="en-US" sz="2400" b="1" i="1" baseline="-25000">
                            <a:latin typeface="Cambria Math"/>
                          </a:rPr>
                          <m:t>𝟎</m:t>
                        </m:r>
                      </m:sub>
                      <m:sup>
                        <m:r>
                          <a:rPr lang="en-US" sz="2400" b="1" i="1">
                            <a:latin typeface="Cambria Math"/>
                          </a:rPr>
                          <m:t>𝑿</m:t>
                        </m:r>
                        <m:r>
                          <a:rPr lang="en-US" sz="2400" b="1" i="1" baseline="-25000">
                            <a:latin typeface="Cambria Math"/>
                          </a:rPr>
                          <m:t>𝑨</m:t>
                        </m:r>
                      </m:sup>
                      <m:e>
                        <m:f>
                          <m:fPr>
                            <m:ctrlPr>
                              <a:rPr lang="en-US" sz="2400" b="1" i="1">
                                <a:latin typeface="Cambria Math" panose="02040503050406030204" pitchFamily="18" charset="0"/>
                              </a:rPr>
                            </m:ctrlPr>
                          </m:fPr>
                          <m:num>
                            <m:r>
                              <a:rPr lang="en-US" sz="2400" b="1" i="1">
                                <a:latin typeface="Cambria Math"/>
                              </a:rPr>
                              <m:t>𝒅𝑿</m:t>
                            </m:r>
                            <m:r>
                              <a:rPr lang="en-US" sz="2400" b="1" i="1" baseline="-25000">
                                <a:latin typeface="Cambria Math"/>
                              </a:rPr>
                              <m:t>𝑨</m:t>
                            </m:r>
                          </m:num>
                          <m:den>
                            <m:r>
                              <a:rPr lang="en-US" sz="2400" b="1" i="1">
                                <a:latin typeface="Cambria Math"/>
                              </a:rPr>
                              <m:t>(−</m:t>
                            </m:r>
                            <m:sSub>
                              <m:sSubPr>
                                <m:ctrlPr>
                                  <a:rPr lang="en-US" sz="2400" b="1" i="1">
                                    <a:latin typeface="Cambria Math" panose="02040503050406030204" pitchFamily="18" charset="0"/>
                                  </a:rPr>
                                </m:ctrlPr>
                              </m:sSubPr>
                              <m:e>
                                <m:r>
                                  <a:rPr lang="en-US" sz="2400" b="1" i="1">
                                    <a:latin typeface="Cambria Math" panose="02040503050406030204" pitchFamily="18" charset="0"/>
                                  </a:rPr>
                                  <m:t>𝒓</m:t>
                                </m:r>
                              </m:e>
                              <m:sub>
                                <m:r>
                                  <a:rPr lang="en-US" sz="2400" b="1" i="1">
                                    <a:latin typeface="Cambria Math" panose="02040503050406030204" pitchFamily="18" charset="0"/>
                                  </a:rPr>
                                  <m:t>𝑨</m:t>
                                </m:r>
                              </m:sub>
                            </m:sSub>
                            <m:r>
                              <a:rPr lang="en-US" sz="2400" b="1" i="1">
                                <a:latin typeface="Cambria Math"/>
                              </a:rPr>
                              <m:t>)</m:t>
                            </m:r>
                          </m:den>
                        </m:f>
                      </m:e>
                    </m:nary>
                  </m:oMath>
                </a14:m>
                <a:r>
                  <a:rPr lang="en-US" sz="2400" dirty="0">
                    <a:latin typeface="Times New Roman" panose="02020603050405020304" pitchFamily="18" charset="0"/>
                    <a:ea typeface="Tahoma" pitchFamily="34" charset="0"/>
                    <a:cs typeface="Times New Roman" panose="02020603050405020304" pitchFamily="18" charset="0"/>
                  </a:rPr>
                  <a:t>                                                                                                                                    (10.32)</a:t>
                </a:r>
              </a:p>
              <a:p>
                <a:pPr marL="0" indent="0" algn="just">
                  <a:lnSpc>
                    <a:spcPct val="120000"/>
                  </a:lnSpc>
                  <a:buNone/>
                </a:pPr>
                <a:r>
                  <a:rPr lang="en-US" sz="2400" dirty="0">
                    <a:latin typeface="Times New Roman" panose="02020603050405020304" pitchFamily="18" charset="0"/>
                    <a:ea typeface="Tahoma" pitchFamily="34" charset="0"/>
                    <a:cs typeface="Times New Roman" panose="02020603050405020304" pitchFamily="18" charset="0"/>
                  </a:rPr>
                  <a:t>Where: V is volume of PFR, F</a:t>
                </a:r>
                <a:r>
                  <a:rPr lang="en-US" sz="2400" baseline="-25000" dirty="0">
                    <a:latin typeface="Times New Roman" panose="02020603050405020304" pitchFamily="18" charset="0"/>
                    <a:ea typeface="Tahoma" pitchFamily="34" charset="0"/>
                    <a:cs typeface="Times New Roman" panose="02020603050405020304" pitchFamily="18" charset="0"/>
                  </a:rPr>
                  <a:t>Ao</a:t>
                </a:r>
                <a:r>
                  <a:rPr lang="en-US" sz="2400" dirty="0">
                    <a:latin typeface="Times New Roman" panose="02020603050405020304" pitchFamily="18" charset="0"/>
                    <a:ea typeface="Tahoma" pitchFamily="34" charset="0"/>
                    <a:cs typeface="Times New Roman" panose="02020603050405020304" pitchFamily="18" charset="0"/>
                  </a:rPr>
                  <a:t> is feed mole flow rate, </a:t>
                </a:r>
                <a:r>
                  <a:rPr lang="en-US" sz="2400" dirty="0" err="1">
                    <a:latin typeface="Times New Roman" panose="02020603050405020304" pitchFamily="18" charset="0"/>
                    <a:ea typeface="Tahoma" pitchFamily="34" charset="0"/>
                    <a:cs typeface="Times New Roman" panose="02020603050405020304" pitchFamily="18" charset="0"/>
                  </a:rPr>
                  <a:t>r</a:t>
                </a:r>
                <a:r>
                  <a:rPr lang="en-US" sz="2400" baseline="-25000" dirty="0" err="1">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rate of reaction, and X</a:t>
                </a:r>
                <a:r>
                  <a:rPr lang="en-US" sz="2400" baseline="-25000" dirty="0">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conversion of reactant A.</a:t>
                </a:r>
              </a:p>
              <a:p>
                <a:pPr marL="0" indent="0" algn="just">
                  <a:lnSpc>
                    <a:spcPct val="120000"/>
                  </a:lnSpc>
                  <a:buNone/>
                </a:pPr>
                <a14:m>
                  <m:oMath xmlns:m="http://schemas.openxmlformats.org/officeDocument/2006/math">
                    <m:f>
                      <m:fPr>
                        <m:ctrlPr>
                          <a:rPr lang="en-US" sz="2400" b="1" i="1">
                            <a:latin typeface="Cambria Math" panose="02040503050406030204" pitchFamily="18" charset="0"/>
                            <a:ea typeface="Tahoma" pitchFamily="34" charset="0"/>
                            <a:cs typeface="Tahoma" pitchFamily="34" charset="0"/>
                          </a:rPr>
                        </m:ctrlPr>
                      </m:fPr>
                      <m:num>
                        <m:r>
                          <a:rPr lang="en-US" sz="2400" b="1" i="1">
                            <a:latin typeface="Cambria Math" panose="02040503050406030204" pitchFamily="18" charset="0"/>
                            <a:ea typeface="Tahoma" pitchFamily="34" charset="0"/>
                            <a:cs typeface="Tahoma" pitchFamily="34" charset="0"/>
                          </a:rPr>
                          <m:t>𝑽</m:t>
                        </m:r>
                      </m:num>
                      <m:den>
                        <m:sSub>
                          <m:sSubPr>
                            <m:ctrlPr>
                              <a:rPr lang="en-US" sz="2400" b="1" i="1">
                                <a:latin typeface="Cambria Math" panose="02040503050406030204" pitchFamily="18" charset="0"/>
                                <a:ea typeface="Tahoma" pitchFamily="34" charset="0"/>
                                <a:cs typeface="Tahoma" pitchFamily="34" charset="0"/>
                              </a:rPr>
                            </m:ctrlPr>
                          </m:sSubPr>
                          <m:e>
                            <m:r>
                              <a:rPr lang="en-US" sz="2400" b="1" i="1">
                                <a:latin typeface="Cambria Math" panose="02040503050406030204" pitchFamily="18" charset="0"/>
                                <a:ea typeface="Tahoma" pitchFamily="34" charset="0"/>
                                <a:cs typeface="Tahoma" pitchFamily="34" charset="0"/>
                              </a:rPr>
                              <m:t>𝑭</m:t>
                            </m:r>
                          </m:e>
                          <m:sub>
                            <m:r>
                              <a:rPr lang="en-US" sz="2400" b="1" i="1">
                                <a:latin typeface="Cambria Math" panose="02040503050406030204" pitchFamily="18" charset="0"/>
                                <a:ea typeface="Tahoma" pitchFamily="34" charset="0"/>
                                <a:cs typeface="Tahoma" pitchFamily="34" charset="0"/>
                              </a:rPr>
                              <m:t>𝑨</m:t>
                            </m:r>
                            <m:r>
                              <a:rPr lang="en-US" sz="2400" b="1" i="1">
                                <a:latin typeface="Cambria Math" panose="02040503050406030204" pitchFamily="18" charset="0"/>
                                <a:ea typeface="Tahoma" pitchFamily="34" charset="0"/>
                                <a:cs typeface="Tahoma" pitchFamily="34" charset="0"/>
                              </a:rPr>
                              <m:t>𝟎</m:t>
                            </m:r>
                          </m:sub>
                        </m:sSub>
                      </m:den>
                    </m:f>
                    <m:r>
                      <a:rPr lang="en-US" sz="2400" b="1" i="1">
                        <a:latin typeface="Cambria Math" panose="02040503050406030204" pitchFamily="18" charset="0"/>
                        <a:ea typeface="Tahoma" pitchFamily="34" charset="0"/>
                        <a:cs typeface="Tahoma" pitchFamily="34" charset="0"/>
                      </a:rPr>
                      <m:t>=</m:t>
                    </m:r>
                    <m:f>
                      <m:fPr>
                        <m:ctrlPr>
                          <a:rPr lang="en-US" sz="2400" b="1" i="1">
                            <a:latin typeface="Cambria Math" panose="02040503050406030204" pitchFamily="18" charset="0"/>
                            <a:ea typeface="Tahoma" pitchFamily="34" charset="0"/>
                            <a:cs typeface="Tahoma" pitchFamily="34" charset="0"/>
                          </a:rPr>
                        </m:ctrlPr>
                      </m:fPr>
                      <m:num>
                        <m:sSub>
                          <m:sSubPr>
                            <m:ctrlPr>
                              <a:rPr lang="en-US" sz="2400" b="1" i="1">
                                <a:latin typeface="Cambria Math" panose="02040503050406030204" pitchFamily="18" charset="0"/>
                                <a:ea typeface="Tahoma" pitchFamily="34" charset="0"/>
                                <a:cs typeface="Tahoma" pitchFamily="34" charset="0"/>
                              </a:rPr>
                            </m:ctrlPr>
                          </m:sSubPr>
                          <m:e>
                            <m:r>
                              <a:rPr lang="en-US" sz="2400" b="1" i="1">
                                <a:latin typeface="Cambria Math" panose="02040503050406030204" pitchFamily="18" charset="0"/>
                                <a:ea typeface="Tahoma" pitchFamily="34" charset="0"/>
                                <a:cs typeface="Tahoma" pitchFamily="34" charset="0"/>
                              </a:rPr>
                              <m:t>𝑿</m:t>
                            </m:r>
                          </m:e>
                          <m:sub>
                            <m:r>
                              <a:rPr lang="en-US" sz="2400" b="1" i="1">
                                <a:latin typeface="Cambria Math" panose="02040503050406030204" pitchFamily="18" charset="0"/>
                                <a:ea typeface="Tahoma" pitchFamily="34" charset="0"/>
                                <a:cs typeface="Tahoma" pitchFamily="34" charset="0"/>
                              </a:rPr>
                              <m:t>𝑨</m:t>
                            </m:r>
                          </m:sub>
                        </m:sSub>
                      </m:num>
                      <m:den>
                        <m:sSub>
                          <m:sSubPr>
                            <m:ctrlPr>
                              <a:rPr lang="en-US" sz="2400" b="1" i="1">
                                <a:latin typeface="Cambria Math" panose="02040503050406030204" pitchFamily="18" charset="0"/>
                                <a:ea typeface="Tahoma" pitchFamily="34" charset="0"/>
                                <a:cs typeface="Tahoma" pitchFamily="34" charset="0"/>
                              </a:rPr>
                            </m:ctrlPr>
                          </m:sSubPr>
                          <m:e>
                            <m:r>
                              <a:rPr lang="en-US" sz="2400" b="1" i="1">
                                <a:latin typeface="Cambria Math" panose="02040503050406030204" pitchFamily="18" charset="0"/>
                                <a:ea typeface="Tahoma" pitchFamily="34" charset="0"/>
                                <a:cs typeface="Tahoma" pitchFamily="34" charset="0"/>
                              </a:rPr>
                              <m:t>−</m:t>
                            </m:r>
                            <m:r>
                              <a:rPr lang="en-US" sz="2400" b="1" i="1">
                                <a:latin typeface="Cambria Math" panose="02040503050406030204" pitchFamily="18" charset="0"/>
                                <a:ea typeface="Tahoma" pitchFamily="34" charset="0"/>
                                <a:cs typeface="Tahoma" pitchFamily="34" charset="0"/>
                              </a:rPr>
                              <m:t>𝒓</m:t>
                            </m:r>
                          </m:e>
                          <m:sub>
                            <m:r>
                              <a:rPr lang="en-US" sz="2400" b="1" i="1">
                                <a:latin typeface="Cambria Math" panose="02040503050406030204" pitchFamily="18" charset="0"/>
                                <a:ea typeface="Tahoma" pitchFamily="34" charset="0"/>
                                <a:cs typeface="Tahoma" pitchFamily="34" charset="0"/>
                              </a:rPr>
                              <m:t>𝑨</m:t>
                            </m:r>
                          </m:sub>
                        </m:sSub>
                      </m:den>
                    </m:f>
                  </m:oMath>
                </a14:m>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(10.33)</a:t>
                </a:r>
              </a:p>
              <a:p>
                <a:pPr marL="0" indent="0" algn="just">
                  <a:lnSpc>
                    <a:spcPct val="120000"/>
                  </a:lnSpc>
                  <a:buNone/>
                </a:pPr>
                <a:r>
                  <a:rPr lang="en-US" sz="2400" dirty="0">
                    <a:latin typeface="Times New Roman" panose="02020603050405020304" pitchFamily="18" charset="0"/>
                    <a:ea typeface="Tahoma" pitchFamily="34" charset="0"/>
                    <a:cs typeface="Times New Roman" panose="02020603050405020304" pitchFamily="18" charset="0"/>
                  </a:rPr>
                  <a:t>Where: V is volume of CSTR, F</a:t>
                </a:r>
                <a:r>
                  <a:rPr lang="en-US" sz="2400" baseline="-25000" dirty="0">
                    <a:latin typeface="Times New Roman" panose="02020603050405020304" pitchFamily="18" charset="0"/>
                    <a:ea typeface="Tahoma" pitchFamily="34" charset="0"/>
                    <a:cs typeface="Times New Roman" panose="02020603050405020304" pitchFamily="18" charset="0"/>
                  </a:rPr>
                  <a:t>Ao</a:t>
                </a:r>
                <a:r>
                  <a:rPr lang="en-US" sz="2400" dirty="0">
                    <a:latin typeface="Times New Roman" panose="02020603050405020304" pitchFamily="18" charset="0"/>
                    <a:ea typeface="Tahoma" pitchFamily="34" charset="0"/>
                    <a:cs typeface="Times New Roman" panose="02020603050405020304" pitchFamily="18" charset="0"/>
                  </a:rPr>
                  <a:t> is feed mole flow rate, </a:t>
                </a:r>
                <a:r>
                  <a:rPr lang="en-US" sz="2400" dirty="0" err="1">
                    <a:latin typeface="Times New Roman" panose="02020603050405020304" pitchFamily="18" charset="0"/>
                    <a:ea typeface="Tahoma" pitchFamily="34" charset="0"/>
                    <a:cs typeface="Times New Roman" panose="02020603050405020304" pitchFamily="18" charset="0"/>
                  </a:rPr>
                  <a:t>r</a:t>
                </a:r>
                <a:r>
                  <a:rPr lang="en-US" sz="2400" baseline="-25000" dirty="0" err="1">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reaction  rate, and X</a:t>
                </a:r>
                <a:r>
                  <a:rPr lang="en-US" sz="2400" baseline="-25000" dirty="0">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conversion of reactant A.</a:t>
                </a:r>
              </a:p>
              <a:p>
                <a:pPr marL="0" indent="0" algn="just">
                  <a:lnSpc>
                    <a:spcPct val="120000"/>
                  </a:lnSpc>
                  <a:buNone/>
                </a:pPr>
                <a:r>
                  <a:rPr lang="en-US" sz="2400" dirty="0">
                    <a:latin typeface="Times New Roman" panose="02020603050405020304" pitchFamily="18" charset="0"/>
                    <a:ea typeface="Tahoma" pitchFamily="34" charset="0"/>
                    <a:cs typeface="Times New Roman" panose="02020603050405020304" pitchFamily="18" charset="0"/>
                  </a:rPr>
                  <a:t>CSTR  is preferred over PFR to sink the  heat effect due to perfect mixing.</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8BA4750-D3C5-BBDD-7D10-43EE0027AAAD}"/>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517" t="-561" r="-56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B36FF82-825F-D24C-5186-0A723252CFE6}"/>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1A67294-3053-B50E-F3C4-FDAD6532A9F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2EBB09E-3EB8-81D6-4F2B-E07F4D138E3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14510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DF1A3-5269-BC98-62AA-A28647AC5C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E75C76-3E60-DEF8-20DE-499C62E2F4E7}"/>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C5D3A0B5-40BB-43CF-265B-69242EBCCEA9}"/>
              </a:ext>
            </a:extLst>
          </p:cNvPr>
          <p:cNvSpPr>
            <a:spLocks noGrp="1"/>
          </p:cNvSpPr>
          <p:nvPr>
            <p:ph idx="1"/>
          </p:nvPr>
        </p:nvSpPr>
        <p:spPr>
          <a:xfrm>
            <a:off x="208723" y="736393"/>
            <a:ext cx="11787808" cy="5440572"/>
          </a:xfrm>
        </p:spPr>
        <p:txBody>
          <a:bodyPr>
            <a:normAutofit/>
          </a:bodyPr>
          <a:lstStyle/>
          <a:p>
            <a:pPr marL="82296" indent="0" algn="just">
              <a:lnSpc>
                <a:spcPct val="150000"/>
              </a:lnSpc>
              <a:buNone/>
            </a:pPr>
            <a:r>
              <a:rPr lang="en-US" sz="2000" dirty="0">
                <a:latin typeface="Times New Roman" panose="02020603050405020304" pitchFamily="18" charset="0"/>
                <a:cs typeface="Times New Roman" panose="02020603050405020304" pitchFamily="18" charset="0"/>
              </a:rPr>
              <a:t>The sequencing of different types of reactors (PFR-CSTR or CSTR-PFR) in series affects the final overall conversion.</a:t>
            </a:r>
          </a:p>
          <a:p>
            <a:pPr marL="82296" indent="0" algn="just">
              <a:lnSpc>
                <a:spcPct val="150000"/>
              </a:lnSpc>
              <a:buNone/>
            </a:pPr>
            <a:r>
              <a:rPr lang="en-US" sz="2000" dirty="0">
                <a:latin typeface="Times New Roman" panose="02020603050405020304" pitchFamily="18" charset="0"/>
                <a:cs typeface="Times New Roman" panose="02020603050405020304" pitchFamily="18" charset="0"/>
              </a:rPr>
              <a:t>To get the highest overall conversion, should it be a PFR followed by a CSTR, or two CSTRs, then a PFR?</a:t>
            </a:r>
          </a:p>
          <a:p>
            <a:pPr marL="82296" indent="0" algn="just">
              <a:lnSpc>
                <a:spcPct val="150000"/>
              </a:lnSpc>
              <a:buNone/>
            </a:pPr>
            <a:r>
              <a:rPr lang="en-US" sz="2000" dirty="0">
                <a:latin typeface="Times New Roman" panose="02020603050405020304" pitchFamily="18" charset="0"/>
                <a:cs typeface="Times New Roman" panose="02020603050405020304" pitchFamily="18" charset="0"/>
              </a:rPr>
              <a:t>These questions should be answered with scientific evidence to arrange the reactors in series   to achieve the overall conversion.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arrangement depends on the shape of the </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plot and on the relative reactor sizes.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following </a:t>
            </a:r>
            <a:r>
              <a:rPr lang="en-US" sz="2000" b="1" dirty="0">
                <a:latin typeface="Times New Roman" panose="02020603050405020304" pitchFamily="18" charset="0"/>
                <a:cs typeface="Times New Roman" panose="02020603050405020304" pitchFamily="18" charset="0"/>
              </a:rPr>
              <a:t>general rules </a:t>
            </a:r>
            <a:r>
              <a:rPr lang="en-US" sz="2000" dirty="0">
                <a:latin typeface="Times New Roman" panose="02020603050405020304" pitchFamily="18" charset="0"/>
                <a:cs typeface="Times New Roman" panose="02020603050405020304" pitchFamily="18" charset="0"/>
              </a:rPr>
              <a:t>are considered for the most effective use of a given set of ideal reactors: </a:t>
            </a:r>
          </a:p>
          <a:p>
            <a:pPr marL="0" indent="0" algn="just">
              <a:lnSpc>
                <a:spcPct val="150000"/>
              </a:lnSpc>
              <a:buNone/>
            </a:pPr>
            <a:r>
              <a:rPr lang="en-US" sz="2000" b="1" dirty="0">
                <a:solidFill>
                  <a:srgbClr val="0070C0"/>
                </a:solidFill>
                <a:latin typeface="Times New Roman" panose="02020603050405020304" pitchFamily="18" charset="0"/>
                <a:cs typeface="Times New Roman" panose="02020603050405020304" pitchFamily="18" charset="0"/>
              </a:rPr>
              <a:t>( </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2011, pg. 135)</a:t>
            </a:r>
          </a:p>
          <a:p>
            <a:pPr marL="0" indent="0" algn="just">
              <a:lnSpc>
                <a:spcPct val="150000"/>
              </a:lnSpc>
              <a:buNone/>
            </a:pPr>
            <a:endParaRPr lang="en-US" sz="20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ADBFB7A-EFC6-B9A9-1528-E11F8D31A244}"/>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9C54EFA-E492-0934-FA81-D5D41694484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2D60A64-A3A9-1AF1-7291-A98F5DE5D73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045960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6F475-DD9D-E36A-202B-8CCD0F397B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85490D-3C7E-B328-23D0-804E7B730077}"/>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30C0CEC7-EAA0-FD02-7261-0C2FE94B6B21}"/>
              </a:ext>
            </a:extLst>
          </p:cNvPr>
          <p:cNvSpPr>
            <a:spLocks noGrp="1"/>
          </p:cNvSpPr>
          <p:nvPr>
            <p:ph idx="1"/>
          </p:nvPr>
        </p:nvSpPr>
        <p:spPr>
          <a:xfrm>
            <a:off x="208723" y="736393"/>
            <a:ext cx="11787808" cy="5440572"/>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Rule 1: </a:t>
            </a:r>
            <a:r>
              <a:rPr lang="en-US" sz="2000" dirty="0">
                <a:latin typeface="Times New Roman" panose="02020603050405020304" pitchFamily="18" charset="0"/>
                <a:cs typeface="Times New Roman" panose="02020603050405020304" pitchFamily="18" charset="0"/>
              </a:rPr>
              <a:t>Reactors should be ordered so as to keep the concentration of reactant as high as possible if the rate-concentration curve is concave (n &gt; 1), and as low as possible if the curve is convex (n &lt; 1). </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The sequencing /ordering should be </a:t>
            </a:r>
            <a:r>
              <a:rPr lang="en-US" sz="2000" dirty="0">
                <a:latin typeface="Times New Roman" panose="02020603050405020304" pitchFamily="18" charset="0"/>
                <a:cs typeface="Times New Roman" panose="02020603050405020304" pitchFamily="18" charset="0"/>
              </a:rPr>
              <a:t>PFR followed by CSTR for n &gt; 1; the reverse order should be used when n &lt; 1. </a:t>
            </a:r>
          </a:p>
          <a:p>
            <a:pPr marL="0" indent="0" algn="just">
              <a:lnSpc>
                <a:spcPct val="150000"/>
              </a:lnSpc>
              <a:buNone/>
            </a:pPr>
            <a:r>
              <a:rPr lang="en-US" sz="2000" b="1" dirty="0">
                <a:solidFill>
                  <a:srgbClr val="0070C0"/>
                </a:solidFill>
                <a:latin typeface="Times New Roman" panose="02020603050405020304" pitchFamily="18" charset="0"/>
                <a:cs typeface="Times New Roman" panose="02020603050405020304" pitchFamily="18" charset="0"/>
              </a:rPr>
              <a:t>Rule 2: </a:t>
            </a:r>
            <a:r>
              <a:rPr lang="en-US" sz="2000" dirty="0">
                <a:latin typeface="Times New Roman" panose="02020603050405020304" pitchFamily="18" charset="0"/>
                <a:cs typeface="Times New Roman" panose="02020603050405020304" pitchFamily="18" charset="0"/>
              </a:rPr>
              <a:t>For reactions where the rate-concentration curve passes through a maximum or minimum,  the arrangement depends on the actual shape of curve, the conversion level desired, and the reactors available. </a:t>
            </a:r>
          </a:p>
          <a:p>
            <a:pPr marL="0" indent="0" algn="just">
              <a:lnSpc>
                <a:spcPct val="150000"/>
              </a:lnSpc>
              <a:buNone/>
            </a:pPr>
            <a:r>
              <a:rPr lang="en-US" sz="2000" b="1" dirty="0">
                <a:solidFill>
                  <a:srgbClr val="C00000"/>
                </a:solidFill>
                <a:latin typeface="Times New Roman" panose="02020603050405020304" pitchFamily="18" charset="0"/>
                <a:cs typeface="Times New Roman" panose="02020603050405020304" pitchFamily="18" charset="0"/>
              </a:rPr>
              <a:t>Rule 3:  </a:t>
            </a:r>
            <a:r>
              <a:rPr lang="en-US" sz="2000" dirty="0">
                <a:latin typeface="Times New Roman" panose="02020603050405020304" pitchFamily="18" charset="0"/>
                <a:cs typeface="Times New Roman" panose="02020603050405020304" pitchFamily="18" charset="0"/>
              </a:rPr>
              <a:t>Whatever may be the kinetics and the reactor system, an examination of the 1/(-</a:t>
            </a:r>
            <a:r>
              <a:rPr lang="en-US" sz="2000" dirty="0" err="1">
                <a:latin typeface="Times New Roman" panose="02020603050405020304" pitchFamily="18" charset="0"/>
                <a:cs typeface="Times New Roman" panose="02020603050405020304" pitchFamily="18" charset="0"/>
              </a:rPr>
              <a:t>r</a:t>
            </a:r>
            <a:r>
              <a:rPr lang="en-US" sz="2000" baseline="-25000"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vs. C</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curve is a good way to find the best arrangement of reactors.</a:t>
            </a:r>
            <a:endParaRPr lang="en-US" sz="20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FB0D798-414D-6265-6E97-E1C70FD79966}"/>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513BD00-9A09-45E8-2B8A-0208B22FDEC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6A5F0D7-A678-8B5B-5FF2-0550EAAB783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011197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0BE04-53A6-CD1D-B656-16825DD5FD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3C6872-9BD1-B776-4002-DA1E1BF06931}"/>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69A7F37-6528-C818-E779-097934A8D322}"/>
                  </a:ext>
                </a:extLst>
              </p:cNvPr>
              <p:cNvSpPr>
                <a:spLocks noGrp="1"/>
              </p:cNvSpPr>
              <p:nvPr>
                <p:ph idx="1"/>
              </p:nvPr>
            </p:nvSpPr>
            <p:spPr>
              <a:xfrm>
                <a:off x="390939" y="736391"/>
                <a:ext cx="11128514" cy="5201195"/>
              </a:xfrm>
            </p:spPr>
            <p:txBody>
              <a:bodyPr>
                <a:normAutofit fontScale="85000" lnSpcReduction="10000"/>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For two reactors, PFR followed by CSTR in series is shown in </a:t>
                </a:r>
                <a:r>
                  <a:rPr lang="en-US" b="1" dirty="0">
                    <a:latin typeface="Times New Roman" panose="02020603050405020304" pitchFamily="18" charset="0"/>
                    <a:cs typeface="Times New Roman" panose="02020603050405020304" pitchFamily="18" charset="0"/>
                  </a:rPr>
                  <a:t>Figure 10.9.</a:t>
                </a: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If two reactors are connected in series, (PFR-CSTR), then the design equation is given by:</a:t>
                </a:r>
              </a:p>
              <a:p>
                <a:pPr marL="0" indent="0" algn="just">
                  <a:lnSpc>
                    <a:spcPct val="150000"/>
                  </a:lnSpc>
                  <a:buNone/>
                </a:pPr>
                <a14:m>
                  <m:oMath xmlns:m="http://schemas.openxmlformats.org/officeDocument/2006/math">
                    <m:r>
                      <a:rPr lang="en-US" sz="2400" b="1" i="1" smtClean="0">
                        <a:solidFill>
                          <a:srgbClr val="002060"/>
                        </a:solidFill>
                        <a:latin typeface="Cambria Math" panose="02040503050406030204" pitchFamily="18" charset="0"/>
                      </a:rPr>
                      <m:t>𝑽</m:t>
                    </m:r>
                    <m:r>
                      <a:rPr lang="en-US" sz="2400" b="1" i="1" smtClean="0">
                        <a:solidFill>
                          <a:srgbClr val="002060"/>
                        </a:solidFill>
                        <a:latin typeface="Cambria Math" panose="02040503050406030204" pitchFamily="18" charset="0"/>
                      </a:rPr>
                      <m:t>=</m:t>
                    </m:r>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panose="02040503050406030204" pitchFamily="18" charset="0"/>
                          </a:rPr>
                          <m:t>𝑽</m:t>
                        </m:r>
                      </m:e>
                      <m:sub>
                        <m:r>
                          <a:rPr lang="en-US" sz="2400" b="1" i="1" smtClean="0">
                            <a:solidFill>
                              <a:srgbClr val="002060"/>
                            </a:solidFill>
                            <a:latin typeface="Cambria Math" panose="02040503050406030204" pitchFamily="18" charset="0"/>
                          </a:rPr>
                          <m:t>𝟏</m:t>
                        </m:r>
                      </m:sub>
                    </m:sSub>
                    <m:r>
                      <a:rPr lang="en-US" sz="2400" b="1" i="1" smtClean="0">
                        <a:solidFill>
                          <a:srgbClr val="002060"/>
                        </a:solidFill>
                        <a:latin typeface="Cambria Math" panose="02040503050406030204" pitchFamily="18" charset="0"/>
                      </a:rPr>
                      <m:t>+</m:t>
                    </m:r>
                    <m:sSub>
                      <m:sSubPr>
                        <m:ctrlPr>
                          <a:rPr lang="en-US" sz="2400" b="1" i="1" smtClean="0">
                            <a:solidFill>
                              <a:srgbClr val="002060"/>
                            </a:solidFill>
                            <a:latin typeface="Cambria Math" panose="02040503050406030204" pitchFamily="18" charset="0"/>
                          </a:rPr>
                        </m:ctrlPr>
                      </m:sSubPr>
                      <m:e>
                        <m:r>
                          <a:rPr lang="en-US" sz="2400" b="1" i="1" smtClean="0">
                            <a:solidFill>
                              <a:srgbClr val="002060"/>
                            </a:solidFill>
                            <a:latin typeface="Cambria Math" panose="02040503050406030204" pitchFamily="18" charset="0"/>
                          </a:rPr>
                          <m:t>𝑽</m:t>
                        </m:r>
                      </m:e>
                      <m:sub>
                        <m:r>
                          <a:rPr lang="en-US" sz="2400" b="1" i="1" smtClean="0">
                            <a:solidFill>
                              <a:srgbClr val="002060"/>
                            </a:solidFill>
                            <a:latin typeface="Cambria Math" panose="02040503050406030204" pitchFamily="18" charset="0"/>
                          </a:rPr>
                          <m:t>𝟐</m:t>
                        </m:r>
                      </m:sub>
                    </m:sSub>
                    <m:r>
                      <a:rPr lang="en-US" sz="2400" b="1" i="1">
                        <a:solidFill>
                          <a:srgbClr val="002060"/>
                        </a:solidFill>
                        <a:latin typeface="Cambria Math"/>
                      </a:rPr>
                      <m:t>=</m:t>
                    </m:r>
                    <m:r>
                      <a:rPr lang="en-US" sz="2400" b="1" i="1">
                        <a:solidFill>
                          <a:srgbClr val="002060"/>
                        </a:solidFill>
                        <a:latin typeface="Cambria Math"/>
                      </a:rPr>
                      <m:t>𝑭𝑨</m:t>
                    </m:r>
                    <m:r>
                      <a:rPr lang="en-US" sz="2400" b="1" i="1" baseline="-25000">
                        <a:solidFill>
                          <a:srgbClr val="002060"/>
                        </a:solidFill>
                        <a:latin typeface="Cambria Math"/>
                      </a:rPr>
                      <m:t>𝟎</m:t>
                    </m:r>
                    <m:nary>
                      <m:naryPr>
                        <m:limLoc m:val="undOvr"/>
                        <m:ctrlPr>
                          <a:rPr lang="en-US" sz="2400" b="1" i="1">
                            <a:solidFill>
                              <a:srgbClr val="002060"/>
                            </a:solidFill>
                            <a:latin typeface="Cambria Math" panose="02040503050406030204" pitchFamily="18" charset="0"/>
                          </a:rPr>
                        </m:ctrlPr>
                      </m:naryPr>
                      <m:sub>
                        <m:r>
                          <m:rPr>
                            <m:brk m:alnAt="24"/>
                          </m:rPr>
                          <a:rPr lang="en-US" sz="2400" b="1" i="1">
                            <a:solidFill>
                              <a:srgbClr val="002060"/>
                            </a:solidFill>
                            <a:latin typeface="Cambria Math"/>
                          </a:rPr>
                          <m:t>𝑿</m:t>
                        </m:r>
                        <m:r>
                          <a:rPr lang="en-US" sz="2400" b="1" i="1" baseline="-25000">
                            <a:solidFill>
                              <a:srgbClr val="002060"/>
                            </a:solidFill>
                            <a:latin typeface="Cambria Math"/>
                          </a:rPr>
                          <m:t>𝑨</m:t>
                        </m:r>
                        <m:r>
                          <m:rPr>
                            <m:brk m:alnAt="24"/>
                          </m:rPr>
                          <a:rPr lang="en-US" sz="2400" b="1" i="1" baseline="-25000">
                            <a:solidFill>
                              <a:srgbClr val="002060"/>
                            </a:solidFill>
                            <a:latin typeface="Cambria Math"/>
                          </a:rPr>
                          <m:t>𝟎</m:t>
                        </m:r>
                      </m:sub>
                      <m:sup>
                        <m:r>
                          <a:rPr lang="en-US" sz="2400" b="1" i="1">
                            <a:solidFill>
                              <a:srgbClr val="002060"/>
                            </a:solidFill>
                            <a:latin typeface="Cambria Math"/>
                          </a:rPr>
                          <m:t>𝑿</m:t>
                        </m:r>
                        <m:r>
                          <a:rPr lang="en-US" sz="2400" b="1" i="1" baseline="-25000">
                            <a:solidFill>
                              <a:srgbClr val="002060"/>
                            </a:solidFill>
                            <a:latin typeface="Cambria Math"/>
                          </a:rPr>
                          <m:t>𝑨</m:t>
                        </m:r>
                        <m:r>
                          <a:rPr lang="en-US" sz="2400" b="1" i="1" baseline="-25000" smtClean="0">
                            <a:solidFill>
                              <a:srgbClr val="002060"/>
                            </a:solidFill>
                            <a:latin typeface="Cambria Math" panose="02040503050406030204" pitchFamily="18" charset="0"/>
                          </a:rPr>
                          <m:t>𝟏</m:t>
                        </m:r>
                      </m:sup>
                      <m:e>
                        <m:f>
                          <m:fPr>
                            <m:ctrlPr>
                              <a:rPr lang="en-US" sz="2400" b="1" i="1">
                                <a:solidFill>
                                  <a:srgbClr val="002060"/>
                                </a:solidFill>
                                <a:latin typeface="Cambria Math" panose="02040503050406030204" pitchFamily="18" charset="0"/>
                              </a:rPr>
                            </m:ctrlPr>
                          </m:fPr>
                          <m:num>
                            <m:r>
                              <a:rPr lang="en-US" sz="2400" b="1" i="1">
                                <a:solidFill>
                                  <a:srgbClr val="002060"/>
                                </a:solidFill>
                                <a:latin typeface="Cambria Math"/>
                              </a:rPr>
                              <m:t>𝒅𝑿</m:t>
                            </m:r>
                            <m:r>
                              <a:rPr lang="en-US" sz="2400" b="1" i="1" baseline="-25000">
                                <a:solidFill>
                                  <a:srgbClr val="002060"/>
                                </a:solidFill>
                                <a:latin typeface="Cambria Math"/>
                              </a:rPr>
                              <m:t>𝑨</m:t>
                            </m:r>
                            <m:r>
                              <a:rPr lang="en-US" sz="2400" b="1" i="1" baseline="-25000">
                                <a:solidFill>
                                  <a:srgbClr val="002060"/>
                                </a:solidFill>
                                <a:latin typeface="Cambria Math" panose="02040503050406030204" pitchFamily="18" charset="0"/>
                              </a:rPr>
                              <m:t>𝟏</m:t>
                            </m:r>
                          </m:num>
                          <m:den>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panose="02040503050406030204" pitchFamily="18" charset="0"/>
                                  </a:rPr>
                                  <m:t>𝒓</m:t>
                                </m:r>
                              </m:e>
                              <m:sub>
                                <m:r>
                                  <a:rPr lang="en-US" sz="2400" b="1" i="1">
                                    <a:solidFill>
                                      <a:srgbClr val="002060"/>
                                    </a:solidFill>
                                    <a:latin typeface="Cambria Math" panose="02040503050406030204" pitchFamily="18" charset="0"/>
                                  </a:rPr>
                                  <m:t>𝑨</m:t>
                                </m:r>
                                <m:r>
                                  <a:rPr lang="en-US" sz="2400" b="1" i="1">
                                    <a:solidFill>
                                      <a:srgbClr val="002060"/>
                                    </a:solidFill>
                                    <a:latin typeface="Cambria Math" panose="02040503050406030204" pitchFamily="18" charset="0"/>
                                  </a:rPr>
                                  <m:t>𝟏</m:t>
                                </m:r>
                              </m:sub>
                            </m:sSub>
                            <m:r>
                              <a:rPr lang="en-US" sz="2400" b="1" i="1">
                                <a:solidFill>
                                  <a:srgbClr val="002060"/>
                                </a:solidFill>
                                <a:latin typeface="Cambria Math"/>
                              </a:rPr>
                              <m:t>)</m:t>
                            </m:r>
                          </m:den>
                        </m:f>
                      </m:e>
                    </m:nary>
                    <m:r>
                      <a:rPr lang="en-US" sz="2400" b="1" i="1">
                        <a:solidFill>
                          <a:srgbClr val="002060"/>
                        </a:solidFill>
                        <a:latin typeface="Cambria Math" panose="02040503050406030204" pitchFamily="18" charset="0"/>
                      </a:rPr>
                      <m:t>+</m:t>
                    </m:r>
                    <m:f>
                      <m:fPr>
                        <m:ctrlPr>
                          <a:rPr lang="en-US" sz="2400" b="1" i="1">
                            <a:solidFill>
                              <a:srgbClr val="002060"/>
                            </a:solidFill>
                            <a:latin typeface="Cambria Math" panose="02040503050406030204" pitchFamily="18" charset="0"/>
                            <a:ea typeface="Tahoma" pitchFamily="34" charset="0"/>
                            <a:cs typeface="Tahoma" pitchFamily="34" charset="0"/>
                          </a:rPr>
                        </m:ctrlPr>
                      </m:fPr>
                      <m:num>
                        <m:sSub>
                          <m:sSubPr>
                            <m:ctrlPr>
                              <a:rPr lang="en-US" sz="2400" b="1" i="1">
                                <a:solidFill>
                                  <a:srgbClr val="002060"/>
                                </a:solidFill>
                                <a:latin typeface="Cambria Math" panose="02040503050406030204" pitchFamily="18" charset="0"/>
                                <a:ea typeface="Tahoma" pitchFamily="34" charset="0"/>
                                <a:cs typeface="Tahoma" pitchFamily="34" charset="0"/>
                              </a:rPr>
                            </m:ctrlPr>
                          </m:sSubPr>
                          <m:e>
                            <m:r>
                              <a:rPr lang="en-US" sz="2400" b="1" i="1">
                                <a:solidFill>
                                  <a:srgbClr val="002060"/>
                                </a:solidFill>
                                <a:latin typeface="Cambria Math" panose="02040503050406030204" pitchFamily="18" charset="0"/>
                                <a:ea typeface="Tahoma" pitchFamily="34" charset="0"/>
                                <a:cs typeface="Tahoma" pitchFamily="34" charset="0"/>
                              </a:rPr>
                              <m:t>𝑭</m:t>
                            </m:r>
                          </m:e>
                          <m:sub>
                            <m:r>
                              <a:rPr lang="en-US" sz="2400" b="1" i="1">
                                <a:solidFill>
                                  <a:srgbClr val="002060"/>
                                </a:solidFill>
                                <a:latin typeface="Cambria Math" panose="02040503050406030204" pitchFamily="18" charset="0"/>
                                <a:ea typeface="Tahoma" pitchFamily="34" charset="0"/>
                                <a:cs typeface="Tahoma" pitchFamily="34" charset="0"/>
                              </a:rPr>
                              <m:t>𝑨</m:t>
                            </m:r>
                            <m:r>
                              <a:rPr lang="en-US" sz="2400" b="1" i="1" smtClean="0">
                                <a:solidFill>
                                  <a:srgbClr val="002060"/>
                                </a:solidFill>
                                <a:latin typeface="Cambria Math" panose="02040503050406030204" pitchFamily="18" charset="0"/>
                                <a:ea typeface="Tahoma" pitchFamily="34" charset="0"/>
                                <a:cs typeface="Tahoma" pitchFamily="34" charset="0"/>
                              </a:rPr>
                              <m:t>𝟏</m:t>
                            </m:r>
                          </m:sub>
                        </m:sSub>
                        <m:sSub>
                          <m:sSubPr>
                            <m:ctrlPr>
                              <a:rPr lang="en-US" sz="2400" b="1" i="1">
                                <a:solidFill>
                                  <a:srgbClr val="002060"/>
                                </a:solidFill>
                                <a:latin typeface="Cambria Math" panose="02040503050406030204" pitchFamily="18" charset="0"/>
                                <a:ea typeface="Tahoma" pitchFamily="34" charset="0"/>
                                <a:cs typeface="Tahoma" pitchFamily="34" charset="0"/>
                              </a:rPr>
                            </m:ctrlPr>
                          </m:sSubPr>
                          <m:e>
                            <m:r>
                              <a:rPr lang="en-US" sz="2400" b="1" i="1">
                                <a:solidFill>
                                  <a:srgbClr val="002060"/>
                                </a:solidFill>
                                <a:latin typeface="Cambria Math" panose="02040503050406030204" pitchFamily="18" charset="0"/>
                                <a:ea typeface="Tahoma" pitchFamily="34" charset="0"/>
                                <a:cs typeface="Tahoma" pitchFamily="34" charset="0"/>
                              </a:rPr>
                              <m:t>𝑿</m:t>
                            </m:r>
                          </m:e>
                          <m:sub>
                            <m:r>
                              <a:rPr lang="en-US" sz="2400" b="1" i="1">
                                <a:solidFill>
                                  <a:srgbClr val="002060"/>
                                </a:solidFill>
                                <a:latin typeface="Cambria Math" panose="02040503050406030204" pitchFamily="18" charset="0"/>
                                <a:ea typeface="Tahoma" pitchFamily="34" charset="0"/>
                                <a:cs typeface="Tahoma" pitchFamily="34" charset="0"/>
                              </a:rPr>
                              <m:t>𝑨</m:t>
                            </m:r>
                            <m:r>
                              <a:rPr lang="en-US" sz="2400" b="1" i="1" smtClean="0">
                                <a:solidFill>
                                  <a:srgbClr val="002060"/>
                                </a:solidFill>
                                <a:latin typeface="Cambria Math" panose="02040503050406030204" pitchFamily="18" charset="0"/>
                                <a:ea typeface="Tahoma" pitchFamily="34" charset="0"/>
                                <a:cs typeface="Tahoma" pitchFamily="34" charset="0"/>
                              </a:rPr>
                              <m:t>𝟐</m:t>
                            </m:r>
                          </m:sub>
                        </m:sSub>
                      </m:num>
                      <m:den>
                        <m:sSub>
                          <m:sSubPr>
                            <m:ctrlPr>
                              <a:rPr lang="en-US" sz="2400" b="1" i="1">
                                <a:solidFill>
                                  <a:srgbClr val="002060"/>
                                </a:solidFill>
                                <a:latin typeface="Cambria Math" panose="02040503050406030204" pitchFamily="18" charset="0"/>
                                <a:ea typeface="Tahoma" pitchFamily="34" charset="0"/>
                                <a:cs typeface="Tahoma" pitchFamily="34" charset="0"/>
                              </a:rPr>
                            </m:ctrlPr>
                          </m:sSubPr>
                          <m:e>
                            <m:r>
                              <a:rPr lang="en-US" sz="2400" b="1" i="1" smtClean="0">
                                <a:solidFill>
                                  <a:srgbClr val="002060"/>
                                </a:solidFill>
                                <a:latin typeface="Cambria Math" panose="02040503050406030204" pitchFamily="18" charset="0"/>
                                <a:ea typeface="Tahoma" pitchFamily="34" charset="0"/>
                                <a:cs typeface="Tahoma" pitchFamily="34" charset="0"/>
                              </a:rPr>
                              <m:t>(</m:t>
                            </m:r>
                            <m:r>
                              <a:rPr lang="en-US" sz="2400" b="1" i="1">
                                <a:solidFill>
                                  <a:srgbClr val="002060"/>
                                </a:solidFill>
                                <a:latin typeface="Cambria Math" panose="02040503050406030204" pitchFamily="18" charset="0"/>
                                <a:ea typeface="Tahoma" pitchFamily="34" charset="0"/>
                                <a:cs typeface="Tahoma" pitchFamily="34" charset="0"/>
                              </a:rPr>
                              <m:t>−</m:t>
                            </m:r>
                            <m:r>
                              <a:rPr lang="en-US" sz="2400" b="1" i="1">
                                <a:solidFill>
                                  <a:srgbClr val="002060"/>
                                </a:solidFill>
                                <a:latin typeface="Cambria Math" panose="02040503050406030204" pitchFamily="18" charset="0"/>
                                <a:ea typeface="Tahoma" pitchFamily="34" charset="0"/>
                                <a:cs typeface="Tahoma" pitchFamily="34" charset="0"/>
                              </a:rPr>
                              <m:t>𝒓</m:t>
                            </m:r>
                          </m:e>
                          <m:sub>
                            <m:r>
                              <a:rPr lang="en-US" sz="2400" b="1" i="1">
                                <a:solidFill>
                                  <a:srgbClr val="002060"/>
                                </a:solidFill>
                                <a:latin typeface="Cambria Math" panose="02040503050406030204" pitchFamily="18" charset="0"/>
                                <a:ea typeface="Tahoma" pitchFamily="34" charset="0"/>
                                <a:cs typeface="Tahoma" pitchFamily="34" charset="0"/>
                              </a:rPr>
                              <m:t>𝑨</m:t>
                            </m:r>
                            <m:r>
                              <a:rPr lang="en-US" sz="2400" b="1" i="1" smtClean="0">
                                <a:solidFill>
                                  <a:srgbClr val="002060"/>
                                </a:solidFill>
                                <a:latin typeface="Cambria Math" panose="02040503050406030204" pitchFamily="18" charset="0"/>
                                <a:ea typeface="Tahoma" pitchFamily="34" charset="0"/>
                                <a:cs typeface="Tahoma" pitchFamily="34" charset="0"/>
                              </a:rPr>
                              <m:t>𝟐</m:t>
                            </m:r>
                          </m:sub>
                        </m:sSub>
                        <m:r>
                          <a:rPr lang="en-US" sz="2400" b="1" i="1" smtClean="0">
                            <a:solidFill>
                              <a:srgbClr val="002060"/>
                            </a:solidFill>
                            <a:latin typeface="Cambria Math" panose="02040503050406030204" pitchFamily="18" charset="0"/>
                            <a:ea typeface="Tahoma" pitchFamily="34" charset="0"/>
                            <a:cs typeface="Tahoma" pitchFamily="34" charset="0"/>
                          </a:rPr>
                          <m:t>)</m:t>
                        </m:r>
                      </m:den>
                    </m:f>
                    <m:r>
                      <a:rPr lang="en-US" sz="2400" b="1" i="1" smtClean="0">
                        <a:solidFill>
                          <a:srgbClr val="002060"/>
                        </a:solidFill>
                        <a:latin typeface="Cambria Math" panose="02040503050406030204" pitchFamily="18" charset="0"/>
                        <a:ea typeface="Tahoma" pitchFamily="34" charset="0"/>
                        <a:cs typeface="Tahoma" pitchFamily="34" charset="0"/>
                      </a:rPr>
                      <m:t>=</m:t>
                    </m:r>
                    <m:r>
                      <a:rPr lang="en-US" sz="2400" b="1" i="1">
                        <a:solidFill>
                          <a:srgbClr val="002060"/>
                        </a:solidFill>
                        <a:latin typeface="Cambria Math"/>
                      </a:rPr>
                      <m:t>𝑭</m:t>
                    </m:r>
                    <m:r>
                      <a:rPr lang="en-US" sz="2400" b="1" i="1" baseline="-25000">
                        <a:solidFill>
                          <a:srgbClr val="002060"/>
                        </a:solidFill>
                        <a:latin typeface="Cambria Math"/>
                      </a:rPr>
                      <m:t>𝑨</m:t>
                    </m:r>
                    <m:r>
                      <a:rPr lang="en-US" sz="2400" b="1" i="1" baseline="-25000">
                        <a:solidFill>
                          <a:srgbClr val="002060"/>
                        </a:solidFill>
                        <a:latin typeface="Cambria Math"/>
                      </a:rPr>
                      <m:t>𝟎</m:t>
                    </m:r>
                    <m:r>
                      <a:rPr lang="en-US" sz="2400" b="1" i="1" smtClean="0">
                        <a:solidFill>
                          <a:srgbClr val="002060"/>
                        </a:solidFill>
                        <a:latin typeface="Cambria Math" panose="02040503050406030204" pitchFamily="18" charset="0"/>
                        <a:ea typeface="Tahoma" pitchFamily="34" charset="0"/>
                        <a:cs typeface="Tahoma" pitchFamily="34" charset="0"/>
                      </a:rPr>
                      <m:t>(</m:t>
                    </m:r>
                    <m:nary>
                      <m:naryPr>
                        <m:limLoc m:val="undOvr"/>
                        <m:ctrlPr>
                          <a:rPr lang="en-US" sz="2400" b="1" i="1">
                            <a:solidFill>
                              <a:srgbClr val="002060"/>
                            </a:solidFill>
                            <a:latin typeface="Cambria Math" panose="02040503050406030204" pitchFamily="18" charset="0"/>
                          </a:rPr>
                        </m:ctrlPr>
                      </m:naryPr>
                      <m:sub>
                        <m:r>
                          <m:rPr>
                            <m:brk m:alnAt="24"/>
                          </m:rPr>
                          <a:rPr lang="en-US" sz="2400" b="1" i="1">
                            <a:solidFill>
                              <a:srgbClr val="002060"/>
                            </a:solidFill>
                            <a:latin typeface="Cambria Math"/>
                          </a:rPr>
                          <m:t>𝑿</m:t>
                        </m:r>
                        <m:r>
                          <a:rPr lang="en-US" sz="2400" b="1" i="1" baseline="-25000">
                            <a:solidFill>
                              <a:srgbClr val="002060"/>
                            </a:solidFill>
                            <a:latin typeface="Cambria Math"/>
                          </a:rPr>
                          <m:t>𝑨</m:t>
                        </m:r>
                        <m:r>
                          <m:rPr>
                            <m:brk m:alnAt="24"/>
                          </m:rPr>
                          <a:rPr lang="en-US" sz="2400" b="1" i="1" baseline="-25000">
                            <a:solidFill>
                              <a:srgbClr val="002060"/>
                            </a:solidFill>
                            <a:latin typeface="Cambria Math"/>
                          </a:rPr>
                          <m:t>𝟎</m:t>
                        </m:r>
                      </m:sub>
                      <m:sup>
                        <m:r>
                          <a:rPr lang="en-US" sz="2400" b="1" i="1">
                            <a:solidFill>
                              <a:srgbClr val="002060"/>
                            </a:solidFill>
                            <a:latin typeface="Cambria Math"/>
                          </a:rPr>
                          <m:t>𝑿</m:t>
                        </m:r>
                        <m:r>
                          <a:rPr lang="en-US" sz="2400" b="1" i="1" baseline="-25000">
                            <a:solidFill>
                              <a:srgbClr val="002060"/>
                            </a:solidFill>
                            <a:latin typeface="Cambria Math"/>
                          </a:rPr>
                          <m:t>𝑨</m:t>
                        </m:r>
                        <m:r>
                          <a:rPr lang="en-US" sz="2400" b="1" i="1" baseline="-25000" smtClean="0">
                            <a:solidFill>
                              <a:srgbClr val="002060"/>
                            </a:solidFill>
                            <a:latin typeface="Cambria Math" panose="02040503050406030204" pitchFamily="18" charset="0"/>
                          </a:rPr>
                          <m:t>𝟏</m:t>
                        </m:r>
                      </m:sup>
                      <m:e>
                        <m:f>
                          <m:fPr>
                            <m:ctrlPr>
                              <a:rPr lang="en-US" sz="2400" b="1" i="1">
                                <a:solidFill>
                                  <a:srgbClr val="002060"/>
                                </a:solidFill>
                                <a:latin typeface="Cambria Math" panose="02040503050406030204" pitchFamily="18" charset="0"/>
                              </a:rPr>
                            </m:ctrlPr>
                          </m:fPr>
                          <m:num>
                            <m:r>
                              <a:rPr lang="en-US" sz="2400" b="1" i="1">
                                <a:solidFill>
                                  <a:srgbClr val="002060"/>
                                </a:solidFill>
                                <a:latin typeface="Cambria Math"/>
                              </a:rPr>
                              <m:t>𝒅𝑿</m:t>
                            </m:r>
                            <m:r>
                              <a:rPr lang="en-US" sz="2400" b="1" i="1" baseline="-25000">
                                <a:solidFill>
                                  <a:srgbClr val="002060"/>
                                </a:solidFill>
                                <a:latin typeface="Cambria Math"/>
                              </a:rPr>
                              <m:t>𝑨</m:t>
                            </m:r>
                            <m:r>
                              <a:rPr lang="en-US" sz="2400" b="1" i="1" baseline="-25000">
                                <a:solidFill>
                                  <a:srgbClr val="002060"/>
                                </a:solidFill>
                                <a:latin typeface="Cambria Math" panose="02040503050406030204" pitchFamily="18" charset="0"/>
                              </a:rPr>
                              <m:t>𝟏</m:t>
                            </m:r>
                          </m:num>
                          <m:den>
                            <m:r>
                              <a:rPr lang="en-US" sz="2400" b="1" i="1">
                                <a:solidFill>
                                  <a:srgbClr val="002060"/>
                                </a:solidFill>
                                <a:latin typeface="Cambria Math"/>
                              </a:rPr>
                              <m:t>(−</m:t>
                            </m:r>
                            <m:sSub>
                              <m:sSubPr>
                                <m:ctrlPr>
                                  <a:rPr lang="en-US" sz="2400" b="1" i="1">
                                    <a:solidFill>
                                      <a:srgbClr val="002060"/>
                                    </a:solidFill>
                                    <a:latin typeface="Cambria Math" panose="02040503050406030204" pitchFamily="18" charset="0"/>
                                  </a:rPr>
                                </m:ctrlPr>
                              </m:sSubPr>
                              <m:e>
                                <m:r>
                                  <a:rPr lang="en-US" sz="2400" b="1" i="1">
                                    <a:solidFill>
                                      <a:srgbClr val="002060"/>
                                    </a:solidFill>
                                    <a:latin typeface="Cambria Math" panose="02040503050406030204" pitchFamily="18" charset="0"/>
                                  </a:rPr>
                                  <m:t>𝒓</m:t>
                                </m:r>
                              </m:e>
                              <m:sub>
                                <m:r>
                                  <a:rPr lang="en-US" sz="2400" b="1" i="1">
                                    <a:solidFill>
                                      <a:srgbClr val="002060"/>
                                    </a:solidFill>
                                    <a:latin typeface="Cambria Math" panose="02040503050406030204" pitchFamily="18" charset="0"/>
                                  </a:rPr>
                                  <m:t>𝑨</m:t>
                                </m:r>
                                <m:r>
                                  <a:rPr lang="en-US" sz="2400" b="1" i="1">
                                    <a:solidFill>
                                      <a:srgbClr val="002060"/>
                                    </a:solidFill>
                                    <a:latin typeface="Cambria Math" panose="02040503050406030204" pitchFamily="18" charset="0"/>
                                  </a:rPr>
                                  <m:t>𝟏</m:t>
                                </m:r>
                              </m:sub>
                            </m:sSub>
                            <m:r>
                              <a:rPr lang="en-US" sz="2400" b="1" i="1">
                                <a:solidFill>
                                  <a:srgbClr val="002060"/>
                                </a:solidFill>
                                <a:latin typeface="Cambria Math"/>
                              </a:rPr>
                              <m:t>)</m:t>
                            </m:r>
                          </m:den>
                        </m:f>
                      </m:e>
                    </m:nary>
                    <m:r>
                      <a:rPr lang="en-US" sz="2400" b="1" i="1">
                        <a:solidFill>
                          <a:srgbClr val="002060"/>
                        </a:solidFill>
                        <a:latin typeface="Cambria Math" panose="02040503050406030204" pitchFamily="18" charset="0"/>
                      </a:rPr>
                      <m:t>+</m:t>
                    </m:r>
                    <m:f>
                      <m:fPr>
                        <m:ctrlPr>
                          <a:rPr lang="en-US" sz="2400" b="1" i="1">
                            <a:solidFill>
                              <a:srgbClr val="002060"/>
                            </a:solidFill>
                            <a:latin typeface="Cambria Math" panose="02040503050406030204" pitchFamily="18" charset="0"/>
                            <a:ea typeface="Tahoma" pitchFamily="34" charset="0"/>
                            <a:cs typeface="Tahoma" pitchFamily="34" charset="0"/>
                          </a:rPr>
                        </m:ctrlPr>
                      </m:fPr>
                      <m:num>
                        <m:sSub>
                          <m:sSubPr>
                            <m:ctrlPr>
                              <a:rPr lang="en-US" sz="2400" b="1" i="1">
                                <a:solidFill>
                                  <a:srgbClr val="002060"/>
                                </a:solidFill>
                                <a:latin typeface="Cambria Math" panose="02040503050406030204" pitchFamily="18" charset="0"/>
                                <a:ea typeface="Tahoma" pitchFamily="34" charset="0"/>
                                <a:cs typeface="Tahoma" pitchFamily="34" charset="0"/>
                              </a:rPr>
                            </m:ctrlPr>
                          </m:sSubPr>
                          <m:e>
                            <m:r>
                              <a:rPr lang="en-US" sz="2400" b="1" i="1" smtClean="0">
                                <a:solidFill>
                                  <a:srgbClr val="002060"/>
                                </a:solidFill>
                                <a:latin typeface="Cambria Math" panose="02040503050406030204" pitchFamily="18" charset="0"/>
                                <a:ea typeface="Tahoma" pitchFamily="34" charset="0"/>
                                <a:cs typeface="Tahoma" pitchFamily="34" charset="0"/>
                              </a:rPr>
                              <m:t>(</m:t>
                            </m:r>
                            <m:r>
                              <a:rPr lang="en-US" sz="2400" b="1" i="1" smtClean="0">
                                <a:solidFill>
                                  <a:srgbClr val="002060"/>
                                </a:solidFill>
                                <a:latin typeface="Cambria Math" panose="02040503050406030204" pitchFamily="18" charset="0"/>
                                <a:ea typeface="Tahoma" pitchFamily="34" charset="0"/>
                                <a:cs typeface="Tahoma" pitchFamily="34" charset="0"/>
                              </a:rPr>
                              <m:t>𝟏</m:t>
                            </m:r>
                            <m:r>
                              <a:rPr lang="en-US" sz="2400" b="1" i="1" smtClean="0">
                                <a:solidFill>
                                  <a:srgbClr val="002060"/>
                                </a:solidFill>
                                <a:latin typeface="Cambria Math" panose="02040503050406030204" pitchFamily="18" charset="0"/>
                                <a:ea typeface="Tahoma" pitchFamily="34" charset="0"/>
                                <a:cs typeface="Tahoma" pitchFamily="34" charset="0"/>
                              </a:rPr>
                              <m:t>−</m:t>
                            </m:r>
                            <m:r>
                              <a:rPr lang="en-US" sz="2400" b="1" i="1" smtClean="0">
                                <a:solidFill>
                                  <a:srgbClr val="002060"/>
                                </a:solidFill>
                                <a:latin typeface="Cambria Math" panose="02040503050406030204" pitchFamily="18" charset="0"/>
                                <a:ea typeface="Tahoma" pitchFamily="34" charset="0"/>
                                <a:cs typeface="Tahoma" pitchFamily="34" charset="0"/>
                              </a:rPr>
                              <m:t>𝑿</m:t>
                            </m:r>
                          </m:e>
                          <m:sub>
                            <m:r>
                              <a:rPr lang="en-US" sz="2400" b="1" i="1">
                                <a:solidFill>
                                  <a:srgbClr val="002060"/>
                                </a:solidFill>
                                <a:latin typeface="Cambria Math" panose="02040503050406030204" pitchFamily="18" charset="0"/>
                                <a:ea typeface="Tahoma" pitchFamily="34" charset="0"/>
                                <a:cs typeface="Tahoma" pitchFamily="34" charset="0"/>
                              </a:rPr>
                              <m:t>𝑨</m:t>
                            </m:r>
                            <m:r>
                              <a:rPr lang="en-US" sz="2400" b="1" i="1">
                                <a:solidFill>
                                  <a:srgbClr val="002060"/>
                                </a:solidFill>
                                <a:latin typeface="Cambria Math" panose="02040503050406030204" pitchFamily="18" charset="0"/>
                                <a:ea typeface="Tahoma" pitchFamily="34" charset="0"/>
                                <a:cs typeface="Tahoma" pitchFamily="34" charset="0"/>
                              </a:rPr>
                              <m:t>𝟏</m:t>
                            </m:r>
                          </m:sub>
                        </m:sSub>
                        <m:sSub>
                          <m:sSubPr>
                            <m:ctrlPr>
                              <a:rPr lang="en-US" sz="2400" b="1" i="1">
                                <a:solidFill>
                                  <a:srgbClr val="002060"/>
                                </a:solidFill>
                                <a:latin typeface="Cambria Math" panose="02040503050406030204" pitchFamily="18" charset="0"/>
                                <a:ea typeface="Tahoma" pitchFamily="34" charset="0"/>
                                <a:cs typeface="Tahoma" pitchFamily="34" charset="0"/>
                              </a:rPr>
                            </m:ctrlPr>
                          </m:sSubPr>
                          <m:e>
                            <m:r>
                              <a:rPr lang="en-US" sz="2400" b="1" i="1" smtClean="0">
                                <a:solidFill>
                                  <a:srgbClr val="002060"/>
                                </a:solidFill>
                                <a:latin typeface="Cambria Math" panose="02040503050406030204" pitchFamily="18" charset="0"/>
                                <a:ea typeface="Tahoma" pitchFamily="34" charset="0"/>
                                <a:cs typeface="Tahoma" pitchFamily="34" charset="0"/>
                              </a:rPr>
                              <m:t>)</m:t>
                            </m:r>
                            <m:r>
                              <a:rPr lang="en-US" sz="2400" b="1" i="1">
                                <a:solidFill>
                                  <a:srgbClr val="002060"/>
                                </a:solidFill>
                                <a:latin typeface="Cambria Math" panose="02040503050406030204" pitchFamily="18" charset="0"/>
                                <a:ea typeface="Tahoma" pitchFamily="34" charset="0"/>
                                <a:cs typeface="Tahoma" pitchFamily="34" charset="0"/>
                              </a:rPr>
                              <m:t>𝑿</m:t>
                            </m:r>
                          </m:e>
                          <m:sub>
                            <m:r>
                              <a:rPr lang="en-US" sz="2400" b="1" i="1">
                                <a:solidFill>
                                  <a:srgbClr val="002060"/>
                                </a:solidFill>
                                <a:latin typeface="Cambria Math" panose="02040503050406030204" pitchFamily="18" charset="0"/>
                                <a:ea typeface="Tahoma" pitchFamily="34" charset="0"/>
                                <a:cs typeface="Tahoma" pitchFamily="34" charset="0"/>
                              </a:rPr>
                              <m:t>𝑨</m:t>
                            </m:r>
                            <m:r>
                              <a:rPr lang="en-US" sz="2400" b="1" i="1">
                                <a:solidFill>
                                  <a:srgbClr val="002060"/>
                                </a:solidFill>
                                <a:latin typeface="Cambria Math" panose="02040503050406030204" pitchFamily="18" charset="0"/>
                                <a:ea typeface="Tahoma" pitchFamily="34" charset="0"/>
                                <a:cs typeface="Tahoma" pitchFamily="34" charset="0"/>
                              </a:rPr>
                              <m:t>𝟐</m:t>
                            </m:r>
                          </m:sub>
                        </m:sSub>
                      </m:num>
                      <m:den>
                        <m:sSub>
                          <m:sSubPr>
                            <m:ctrlPr>
                              <a:rPr lang="en-US" sz="2400" b="1" i="1">
                                <a:solidFill>
                                  <a:srgbClr val="002060"/>
                                </a:solidFill>
                                <a:latin typeface="Cambria Math" panose="02040503050406030204" pitchFamily="18" charset="0"/>
                                <a:ea typeface="Tahoma" pitchFamily="34" charset="0"/>
                                <a:cs typeface="Tahoma" pitchFamily="34" charset="0"/>
                              </a:rPr>
                            </m:ctrlPr>
                          </m:sSubPr>
                          <m:e>
                            <m:r>
                              <a:rPr lang="en-US" sz="2400" b="1" i="1">
                                <a:solidFill>
                                  <a:srgbClr val="002060"/>
                                </a:solidFill>
                                <a:latin typeface="Cambria Math" panose="02040503050406030204" pitchFamily="18" charset="0"/>
                                <a:ea typeface="Tahoma" pitchFamily="34" charset="0"/>
                                <a:cs typeface="Tahoma" pitchFamily="34" charset="0"/>
                              </a:rPr>
                              <m:t>(−</m:t>
                            </m:r>
                            <m:r>
                              <a:rPr lang="en-US" sz="2400" b="1" i="1">
                                <a:solidFill>
                                  <a:srgbClr val="002060"/>
                                </a:solidFill>
                                <a:latin typeface="Cambria Math" panose="02040503050406030204" pitchFamily="18" charset="0"/>
                                <a:ea typeface="Tahoma" pitchFamily="34" charset="0"/>
                                <a:cs typeface="Tahoma" pitchFamily="34" charset="0"/>
                              </a:rPr>
                              <m:t>𝒓</m:t>
                            </m:r>
                          </m:e>
                          <m:sub>
                            <m:r>
                              <a:rPr lang="en-US" sz="2400" b="1" i="1">
                                <a:solidFill>
                                  <a:srgbClr val="002060"/>
                                </a:solidFill>
                                <a:latin typeface="Cambria Math" panose="02040503050406030204" pitchFamily="18" charset="0"/>
                                <a:ea typeface="Tahoma" pitchFamily="34" charset="0"/>
                                <a:cs typeface="Tahoma" pitchFamily="34" charset="0"/>
                              </a:rPr>
                              <m:t>𝑨</m:t>
                            </m:r>
                            <m:r>
                              <a:rPr lang="en-US" sz="2400" b="1" i="1">
                                <a:solidFill>
                                  <a:srgbClr val="002060"/>
                                </a:solidFill>
                                <a:latin typeface="Cambria Math" panose="02040503050406030204" pitchFamily="18" charset="0"/>
                                <a:ea typeface="Tahoma" pitchFamily="34" charset="0"/>
                                <a:cs typeface="Tahoma" pitchFamily="34" charset="0"/>
                              </a:rPr>
                              <m:t>𝟐</m:t>
                            </m:r>
                          </m:sub>
                        </m:sSub>
                        <m:r>
                          <a:rPr lang="en-US" sz="2400" b="1" i="1">
                            <a:solidFill>
                              <a:srgbClr val="002060"/>
                            </a:solidFill>
                            <a:latin typeface="Cambria Math" panose="02040503050406030204" pitchFamily="18" charset="0"/>
                            <a:ea typeface="Tahoma" pitchFamily="34" charset="0"/>
                            <a:cs typeface="Tahoma" pitchFamily="34" charset="0"/>
                          </a:rPr>
                          <m:t>)</m:t>
                        </m:r>
                      </m:den>
                    </m:f>
                    <m:r>
                      <a:rPr lang="en-US" sz="2400" b="1" i="1" smtClean="0">
                        <a:solidFill>
                          <a:srgbClr val="002060"/>
                        </a:solidFill>
                        <a:latin typeface="Cambria Math" panose="02040503050406030204" pitchFamily="18" charset="0"/>
                        <a:ea typeface="Tahoma" pitchFamily="34" charset="0"/>
                        <a:cs typeface="Tahoma" pitchFamily="34" charset="0"/>
                      </a:rPr>
                      <m:t>)</m:t>
                    </m:r>
                  </m:oMath>
                </a14:m>
                <a:r>
                  <a:rPr lang="en-US" sz="2400" b="1" dirty="0">
                    <a:solidFill>
                      <a:srgbClr val="002060"/>
                    </a:solidFill>
                    <a:latin typeface="Times New Roman" panose="02020603050405020304" pitchFamily="18" charset="0"/>
                    <a:cs typeface="Times New Roman" panose="02020603050405020304" pitchFamily="18" charset="0"/>
                  </a:rPr>
                  <a:t>                                  (10.34</a:t>
                </a:r>
                <a:r>
                  <a:rPr lang="en-US" sz="20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69A7F37-6528-C818-E779-097934A8D322}"/>
                  </a:ext>
                </a:extLst>
              </p:cNvPr>
              <p:cNvSpPr>
                <a:spLocks noGrp="1" noRot="1" noChangeAspect="1" noMove="1" noResize="1" noEditPoints="1" noAdjustHandles="1" noChangeArrowheads="1" noChangeShapeType="1" noTextEdit="1"/>
              </p:cNvSpPr>
              <p:nvPr>
                <p:ph idx="1"/>
              </p:nvPr>
            </p:nvSpPr>
            <p:spPr>
              <a:xfrm>
                <a:off x="390939" y="736391"/>
                <a:ext cx="11128514" cy="5201195"/>
              </a:xfrm>
              <a:blipFill>
                <a:blip r:embed="rId2"/>
                <a:stretch>
                  <a:fillRect l="-821" r="-82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70D1C10-64D2-9EEA-CFEA-F6AE832D6539}"/>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EE46911-882C-D5AA-727B-9315595D122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6306309-7CEF-FA73-C24F-74C4C80C415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3" name="Picture 32">
            <a:extLst>
              <a:ext uri="{FF2B5EF4-FFF2-40B4-BE49-F238E27FC236}">
                <a16:creationId xmlns:a16="http://schemas.microsoft.com/office/drawing/2014/main" id="{99ABE7E0-19B0-DF64-0F4E-278F4997EA32}"/>
              </a:ext>
            </a:extLst>
          </p:cNvPr>
          <p:cNvPicPr>
            <a:picLocks noChangeAspect="1"/>
          </p:cNvPicPr>
          <p:nvPr/>
        </p:nvPicPr>
        <p:blipFill>
          <a:blip r:embed="rId3"/>
          <a:srcRect t="9972"/>
          <a:stretch>
            <a:fillRect/>
          </a:stretch>
        </p:blipFill>
        <p:spPr>
          <a:xfrm>
            <a:off x="390938" y="3650494"/>
            <a:ext cx="8011886" cy="1646436"/>
          </a:xfrm>
          <a:prstGeom prst="rect">
            <a:avLst/>
          </a:prstGeom>
        </p:spPr>
      </p:pic>
      <p:sp>
        <p:nvSpPr>
          <p:cNvPr id="34" name="TextBox 33">
            <a:extLst>
              <a:ext uri="{FF2B5EF4-FFF2-40B4-BE49-F238E27FC236}">
                <a16:creationId xmlns:a16="http://schemas.microsoft.com/office/drawing/2014/main" id="{FB673EE8-B508-41C9-20E2-B55E73C88343}"/>
              </a:ext>
            </a:extLst>
          </p:cNvPr>
          <p:cNvSpPr txBox="1"/>
          <p:nvPr/>
        </p:nvSpPr>
        <p:spPr>
          <a:xfrm>
            <a:off x="1623392" y="5506278"/>
            <a:ext cx="509546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10.9.   </a:t>
            </a:r>
            <a:r>
              <a:rPr lang="en-US" sz="2400" dirty="0">
                <a:latin typeface="Times New Roman" panose="02020603050405020304" pitchFamily="18" charset="0"/>
                <a:cs typeface="Times New Roman" panose="02020603050405020304" pitchFamily="18" charset="0"/>
              </a:rPr>
              <a:t>PFR- CSTR in series</a:t>
            </a:r>
          </a:p>
        </p:txBody>
      </p:sp>
    </p:spTree>
    <p:extLst>
      <p:ext uri="{BB962C8B-B14F-4D97-AF65-F5344CB8AC3E}">
        <p14:creationId xmlns:p14="http://schemas.microsoft.com/office/powerpoint/2010/main" val="42765569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B4DE1-84F5-CD5F-10A5-ECE3A3CE04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AE9D2C-968B-3D55-A116-802EBAEE1674}"/>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852CFB9-2F0B-82F8-9EE6-835BF8A88ED8}"/>
                  </a:ext>
                </a:extLst>
              </p:cNvPr>
              <p:cNvSpPr>
                <a:spLocks noGrp="1"/>
              </p:cNvSpPr>
              <p:nvPr>
                <p:ph idx="1"/>
              </p:nvPr>
            </p:nvSpPr>
            <p:spPr>
              <a:xfrm>
                <a:off x="208723" y="736393"/>
                <a:ext cx="11787808" cy="5440572"/>
              </a:xfrm>
            </p:spPr>
            <p:txBody>
              <a:bodyPr>
                <a:normAutofit fontScale="62500" lnSpcReduction="20000"/>
              </a:bodyPr>
              <a:lstStyle/>
              <a:p>
                <a:pPr marL="0" indent="0" algn="just">
                  <a:lnSpc>
                    <a:spcPct val="170000"/>
                  </a:lnSpc>
                  <a:buNone/>
                </a:pPr>
                <a:r>
                  <a:rPr lang="en-US" sz="3800">
                    <a:latin typeface="Times New Roman" panose="02020603050405020304" pitchFamily="18" charset="0"/>
                    <a:cs typeface="Times New Roman" panose="02020603050405020304" pitchFamily="18" charset="0"/>
                  </a:rPr>
                  <a:t>Similarly, for </a:t>
                </a:r>
                <a:r>
                  <a:rPr lang="en-US" sz="3800" dirty="0">
                    <a:latin typeface="Times New Roman" panose="02020603050405020304" pitchFamily="18" charset="0"/>
                    <a:cs typeface="Times New Roman" panose="02020603050405020304" pitchFamily="18" charset="0"/>
                  </a:rPr>
                  <a:t>two reactors, CSTR followed by PFR in series is shown in </a:t>
                </a:r>
                <a:r>
                  <a:rPr lang="en-US" sz="3800" b="1" dirty="0">
                    <a:latin typeface="Times New Roman" panose="02020603050405020304" pitchFamily="18" charset="0"/>
                    <a:cs typeface="Times New Roman" panose="02020603050405020304" pitchFamily="18" charset="0"/>
                  </a:rPr>
                  <a:t>Figure 10.10.</a:t>
                </a:r>
              </a:p>
              <a:p>
                <a:pPr marL="0" indent="0" algn="just">
                  <a:lnSpc>
                    <a:spcPct val="170000"/>
                  </a:lnSpc>
                  <a:buNone/>
                </a:pPr>
                <a:r>
                  <a:rPr lang="en-US" sz="3800" dirty="0">
                    <a:latin typeface="Times New Roman" panose="02020603050405020304" pitchFamily="18" charset="0"/>
                    <a:cs typeface="Times New Roman" panose="02020603050405020304" pitchFamily="18" charset="0"/>
                  </a:rPr>
                  <a:t>If two reactors are connected in series, (CSTR-PFR), then the design equation is given by:</a:t>
                </a:r>
                <a:endParaRPr lang="en-US" sz="3800" b="1" dirty="0">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r>
                      <a:rPr lang="en-US" sz="3800" b="1" i="1" smtClean="0">
                        <a:solidFill>
                          <a:srgbClr val="002060"/>
                        </a:solidFill>
                        <a:latin typeface="Cambria Math" panose="02040503050406030204" pitchFamily="18" charset="0"/>
                      </a:rPr>
                      <m:t>𝑽</m:t>
                    </m:r>
                    <m:r>
                      <a:rPr lang="en-US" sz="3800" b="1" i="1" smtClean="0">
                        <a:solidFill>
                          <a:srgbClr val="002060"/>
                        </a:solidFill>
                        <a:latin typeface="Cambria Math" panose="02040503050406030204" pitchFamily="18" charset="0"/>
                      </a:rPr>
                      <m:t>=</m:t>
                    </m:r>
                    <m:sSub>
                      <m:sSubPr>
                        <m:ctrlPr>
                          <a:rPr lang="en-US" sz="3800" b="1" i="1">
                            <a:solidFill>
                              <a:srgbClr val="002060"/>
                            </a:solidFill>
                            <a:latin typeface="Cambria Math" panose="02040503050406030204" pitchFamily="18" charset="0"/>
                          </a:rPr>
                        </m:ctrlPr>
                      </m:sSubPr>
                      <m:e>
                        <m:r>
                          <a:rPr lang="en-US" sz="3800" b="1" i="1">
                            <a:solidFill>
                              <a:srgbClr val="002060"/>
                            </a:solidFill>
                            <a:latin typeface="Cambria Math" panose="02040503050406030204" pitchFamily="18" charset="0"/>
                          </a:rPr>
                          <m:t>𝑽</m:t>
                        </m:r>
                      </m:e>
                      <m:sub>
                        <m:r>
                          <a:rPr lang="en-US" sz="3800" b="1" i="1">
                            <a:solidFill>
                              <a:srgbClr val="002060"/>
                            </a:solidFill>
                            <a:latin typeface="Cambria Math" panose="02040503050406030204" pitchFamily="18" charset="0"/>
                          </a:rPr>
                          <m:t>𝟏</m:t>
                        </m:r>
                      </m:sub>
                    </m:sSub>
                    <m:r>
                      <a:rPr lang="en-US" sz="3800" b="1" i="1">
                        <a:solidFill>
                          <a:srgbClr val="002060"/>
                        </a:solidFill>
                        <a:latin typeface="Cambria Math" panose="02040503050406030204" pitchFamily="18" charset="0"/>
                      </a:rPr>
                      <m:t>+</m:t>
                    </m:r>
                    <m:sSub>
                      <m:sSubPr>
                        <m:ctrlPr>
                          <a:rPr lang="en-US" sz="3800" b="1" i="1">
                            <a:solidFill>
                              <a:srgbClr val="002060"/>
                            </a:solidFill>
                            <a:latin typeface="Cambria Math" panose="02040503050406030204" pitchFamily="18" charset="0"/>
                          </a:rPr>
                        </m:ctrlPr>
                      </m:sSubPr>
                      <m:e>
                        <m:r>
                          <a:rPr lang="en-US" sz="3800" b="1" i="1">
                            <a:solidFill>
                              <a:srgbClr val="002060"/>
                            </a:solidFill>
                            <a:latin typeface="Cambria Math" panose="02040503050406030204" pitchFamily="18" charset="0"/>
                          </a:rPr>
                          <m:t>𝑽</m:t>
                        </m:r>
                      </m:e>
                      <m:sub>
                        <m:r>
                          <a:rPr lang="en-US" sz="3800" b="1" i="1">
                            <a:solidFill>
                              <a:srgbClr val="002060"/>
                            </a:solidFill>
                            <a:latin typeface="Cambria Math" panose="02040503050406030204" pitchFamily="18" charset="0"/>
                          </a:rPr>
                          <m:t>𝟐</m:t>
                        </m:r>
                      </m:sub>
                    </m:sSub>
                    <m:r>
                      <a:rPr lang="en-US" sz="3800" b="1" i="1">
                        <a:solidFill>
                          <a:srgbClr val="002060"/>
                        </a:solidFill>
                        <a:latin typeface="Cambria Math"/>
                      </a:rPr>
                      <m:t>=</m:t>
                    </m:r>
                    <m:f>
                      <m:fPr>
                        <m:ctrlPr>
                          <a:rPr lang="en-US" sz="3800" b="1" i="1">
                            <a:solidFill>
                              <a:srgbClr val="002060"/>
                            </a:solidFill>
                            <a:latin typeface="Cambria Math" panose="02040503050406030204" pitchFamily="18" charset="0"/>
                            <a:ea typeface="Tahoma" pitchFamily="34" charset="0"/>
                            <a:cs typeface="Tahoma" pitchFamily="34" charset="0"/>
                          </a:rPr>
                        </m:ctrlPr>
                      </m:fPr>
                      <m:num>
                        <m:sSub>
                          <m:sSubPr>
                            <m:ctrlPr>
                              <a:rPr lang="en-US" sz="3800" b="1" i="1">
                                <a:solidFill>
                                  <a:srgbClr val="002060"/>
                                </a:solidFill>
                                <a:latin typeface="Cambria Math" panose="02040503050406030204" pitchFamily="18" charset="0"/>
                                <a:ea typeface="Tahoma" pitchFamily="34" charset="0"/>
                                <a:cs typeface="Tahoma" pitchFamily="34" charset="0"/>
                              </a:rPr>
                            </m:ctrlPr>
                          </m:sSubPr>
                          <m:e>
                            <m:r>
                              <a:rPr lang="en-US" sz="3800" b="1" i="1">
                                <a:solidFill>
                                  <a:srgbClr val="002060"/>
                                </a:solidFill>
                                <a:latin typeface="Cambria Math" panose="02040503050406030204" pitchFamily="18" charset="0"/>
                                <a:ea typeface="Tahoma" pitchFamily="34" charset="0"/>
                                <a:cs typeface="Tahoma" pitchFamily="34" charset="0"/>
                              </a:rPr>
                              <m:t>𝑭</m:t>
                            </m:r>
                          </m:e>
                          <m:sub>
                            <m:r>
                              <a:rPr lang="en-US" sz="3800" b="1" i="1">
                                <a:solidFill>
                                  <a:srgbClr val="002060"/>
                                </a:solidFill>
                                <a:latin typeface="Cambria Math" panose="02040503050406030204" pitchFamily="18" charset="0"/>
                                <a:ea typeface="Tahoma" pitchFamily="34" charset="0"/>
                                <a:cs typeface="Tahoma" pitchFamily="34" charset="0"/>
                              </a:rPr>
                              <m:t>𝑨</m:t>
                            </m:r>
                            <m:r>
                              <a:rPr lang="en-US" sz="3800" b="1" i="1" smtClean="0">
                                <a:solidFill>
                                  <a:srgbClr val="002060"/>
                                </a:solidFill>
                                <a:latin typeface="Cambria Math" panose="02040503050406030204" pitchFamily="18" charset="0"/>
                                <a:ea typeface="Tahoma" pitchFamily="34" charset="0"/>
                                <a:cs typeface="Tahoma" pitchFamily="34" charset="0"/>
                              </a:rPr>
                              <m:t>𝒐</m:t>
                            </m:r>
                          </m:sub>
                        </m:sSub>
                        <m:sSub>
                          <m:sSubPr>
                            <m:ctrlPr>
                              <a:rPr lang="en-US" sz="3800" b="1" i="1">
                                <a:solidFill>
                                  <a:srgbClr val="002060"/>
                                </a:solidFill>
                                <a:latin typeface="Cambria Math" panose="02040503050406030204" pitchFamily="18" charset="0"/>
                                <a:ea typeface="Tahoma" pitchFamily="34" charset="0"/>
                                <a:cs typeface="Tahoma" pitchFamily="34" charset="0"/>
                              </a:rPr>
                            </m:ctrlPr>
                          </m:sSubPr>
                          <m:e>
                            <m:r>
                              <a:rPr lang="en-US" sz="3800" b="1" i="1">
                                <a:solidFill>
                                  <a:srgbClr val="002060"/>
                                </a:solidFill>
                                <a:latin typeface="Cambria Math" panose="02040503050406030204" pitchFamily="18" charset="0"/>
                                <a:ea typeface="Tahoma" pitchFamily="34" charset="0"/>
                                <a:cs typeface="Tahoma" pitchFamily="34" charset="0"/>
                              </a:rPr>
                              <m:t>𝑿</m:t>
                            </m:r>
                          </m:e>
                          <m:sub>
                            <m:r>
                              <a:rPr lang="en-US" sz="3800" b="1" i="1">
                                <a:solidFill>
                                  <a:srgbClr val="002060"/>
                                </a:solidFill>
                                <a:latin typeface="Cambria Math" panose="02040503050406030204" pitchFamily="18" charset="0"/>
                                <a:ea typeface="Tahoma" pitchFamily="34" charset="0"/>
                                <a:cs typeface="Tahoma" pitchFamily="34" charset="0"/>
                              </a:rPr>
                              <m:t>𝑨</m:t>
                            </m:r>
                            <m:r>
                              <a:rPr lang="en-US" sz="3800" b="1" i="1" smtClean="0">
                                <a:solidFill>
                                  <a:srgbClr val="002060"/>
                                </a:solidFill>
                                <a:latin typeface="Cambria Math" panose="02040503050406030204" pitchFamily="18" charset="0"/>
                                <a:ea typeface="Tahoma" pitchFamily="34" charset="0"/>
                                <a:cs typeface="Tahoma" pitchFamily="34" charset="0"/>
                              </a:rPr>
                              <m:t>𝟏</m:t>
                            </m:r>
                          </m:sub>
                        </m:sSub>
                      </m:num>
                      <m:den>
                        <m:sSub>
                          <m:sSubPr>
                            <m:ctrlPr>
                              <a:rPr lang="en-US" sz="3800" b="1" i="1">
                                <a:solidFill>
                                  <a:srgbClr val="002060"/>
                                </a:solidFill>
                                <a:latin typeface="Cambria Math" panose="02040503050406030204" pitchFamily="18" charset="0"/>
                                <a:ea typeface="Tahoma" pitchFamily="34" charset="0"/>
                                <a:cs typeface="Tahoma" pitchFamily="34" charset="0"/>
                              </a:rPr>
                            </m:ctrlPr>
                          </m:sSubPr>
                          <m:e>
                            <m:r>
                              <a:rPr lang="en-US" sz="3800" b="1" i="1">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panose="02040503050406030204" pitchFamily="18" charset="0"/>
                                <a:ea typeface="Tahoma" pitchFamily="34" charset="0"/>
                                <a:cs typeface="Tahoma" pitchFamily="34" charset="0"/>
                              </a:rPr>
                              <m:t>𝒓</m:t>
                            </m:r>
                          </m:e>
                          <m:sub>
                            <m:r>
                              <a:rPr lang="en-US" sz="3800" b="1" i="1">
                                <a:solidFill>
                                  <a:srgbClr val="002060"/>
                                </a:solidFill>
                                <a:latin typeface="Cambria Math" panose="02040503050406030204" pitchFamily="18" charset="0"/>
                                <a:ea typeface="Tahoma" pitchFamily="34" charset="0"/>
                                <a:cs typeface="Tahoma" pitchFamily="34" charset="0"/>
                              </a:rPr>
                              <m:t>𝑨</m:t>
                            </m:r>
                            <m:r>
                              <a:rPr lang="en-US" sz="3800" b="1" i="1" smtClean="0">
                                <a:solidFill>
                                  <a:srgbClr val="002060"/>
                                </a:solidFill>
                                <a:latin typeface="Cambria Math" panose="02040503050406030204" pitchFamily="18" charset="0"/>
                                <a:ea typeface="Tahoma" pitchFamily="34" charset="0"/>
                                <a:cs typeface="Tahoma" pitchFamily="34" charset="0"/>
                              </a:rPr>
                              <m:t>𝟏</m:t>
                            </m:r>
                          </m:sub>
                        </m:sSub>
                        <m:r>
                          <a:rPr lang="en-US" sz="3800" b="1" i="1">
                            <a:solidFill>
                              <a:srgbClr val="002060"/>
                            </a:solidFill>
                            <a:latin typeface="Cambria Math" panose="02040503050406030204" pitchFamily="18" charset="0"/>
                            <a:ea typeface="Tahoma" pitchFamily="34" charset="0"/>
                            <a:cs typeface="Tahoma" pitchFamily="34" charset="0"/>
                          </a:rPr>
                          <m:t>)</m:t>
                        </m:r>
                      </m:den>
                    </m:f>
                    <m:r>
                      <a:rPr lang="en-US" sz="3800" b="1" i="1" smtClean="0">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a:rPr>
                      <m:t>𝑭𝑨</m:t>
                    </m:r>
                    <m:r>
                      <a:rPr lang="en-US" sz="3800" b="1" i="1" baseline="-25000" smtClean="0">
                        <a:solidFill>
                          <a:srgbClr val="002060"/>
                        </a:solidFill>
                        <a:latin typeface="Cambria Math" panose="02040503050406030204" pitchFamily="18" charset="0"/>
                      </a:rPr>
                      <m:t>𝟏</m:t>
                    </m:r>
                    <m:nary>
                      <m:naryPr>
                        <m:limLoc m:val="undOvr"/>
                        <m:ctrlPr>
                          <a:rPr lang="en-US" sz="3800" b="1" i="1">
                            <a:solidFill>
                              <a:srgbClr val="002060"/>
                            </a:solidFill>
                            <a:latin typeface="Cambria Math" panose="02040503050406030204" pitchFamily="18" charset="0"/>
                          </a:rPr>
                        </m:ctrlPr>
                      </m:naryPr>
                      <m:sub>
                        <m:r>
                          <m:rPr>
                            <m:brk m:alnAt="24"/>
                          </m:rPr>
                          <a:rPr lang="en-US" sz="3800" b="1" i="1">
                            <a:solidFill>
                              <a:srgbClr val="002060"/>
                            </a:solidFill>
                            <a:latin typeface="Cambria Math"/>
                          </a:rPr>
                          <m:t>𝑿</m:t>
                        </m:r>
                        <m:r>
                          <a:rPr lang="en-US" sz="3800" b="1" i="1" baseline="-25000">
                            <a:solidFill>
                              <a:srgbClr val="002060"/>
                            </a:solidFill>
                            <a:latin typeface="Cambria Math"/>
                          </a:rPr>
                          <m:t>𝑨</m:t>
                        </m:r>
                        <m:r>
                          <a:rPr lang="en-US" sz="3800" b="1" i="1" baseline="-25000" smtClean="0">
                            <a:solidFill>
                              <a:srgbClr val="002060"/>
                            </a:solidFill>
                            <a:latin typeface="Cambria Math" panose="02040503050406030204" pitchFamily="18" charset="0"/>
                          </a:rPr>
                          <m:t>𝟏</m:t>
                        </m:r>
                      </m:sub>
                      <m:sup>
                        <m:r>
                          <a:rPr lang="en-US" sz="3800" b="1" i="1">
                            <a:solidFill>
                              <a:srgbClr val="002060"/>
                            </a:solidFill>
                            <a:latin typeface="Cambria Math"/>
                          </a:rPr>
                          <m:t>𝑿</m:t>
                        </m:r>
                        <m:r>
                          <a:rPr lang="en-US" sz="3800" b="1" i="1" baseline="-25000">
                            <a:solidFill>
                              <a:srgbClr val="002060"/>
                            </a:solidFill>
                            <a:latin typeface="Cambria Math"/>
                          </a:rPr>
                          <m:t>𝑨</m:t>
                        </m:r>
                        <m:r>
                          <a:rPr lang="en-US" sz="3800" b="1" i="1" baseline="-25000" smtClean="0">
                            <a:solidFill>
                              <a:srgbClr val="002060"/>
                            </a:solidFill>
                            <a:latin typeface="Cambria Math" panose="02040503050406030204" pitchFamily="18" charset="0"/>
                          </a:rPr>
                          <m:t>𝟐</m:t>
                        </m:r>
                      </m:sup>
                      <m:e>
                        <m:f>
                          <m:fPr>
                            <m:ctrlPr>
                              <a:rPr lang="en-US" sz="3800" b="1" i="1">
                                <a:solidFill>
                                  <a:srgbClr val="002060"/>
                                </a:solidFill>
                                <a:latin typeface="Cambria Math" panose="02040503050406030204" pitchFamily="18" charset="0"/>
                              </a:rPr>
                            </m:ctrlPr>
                          </m:fPr>
                          <m:num>
                            <m:r>
                              <a:rPr lang="en-US" sz="3800" b="1" i="1">
                                <a:solidFill>
                                  <a:srgbClr val="002060"/>
                                </a:solidFill>
                                <a:latin typeface="Cambria Math"/>
                              </a:rPr>
                              <m:t>𝒅𝑿</m:t>
                            </m:r>
                            <m:r>
                              <a:rPr lang="en-US" sz="3800" b="1" i="1" baseline="-25000">
                                <a:solidFill>
                                  <a:srgbClr val="002060"/>
                                </a:solidFill>
                                <a:latin typeface="Cambria Math"/>
                              </a:rPr>
                              <m:t>𝑨</m:t>
                            </m:r>
                            <m:r>
                              <a:rPr lang="en-US" sz="3800" b="1" i="1" baseline="-25000" smtClean="0">
                                <a:solidFill>
                                  <a:srgbClr val="002060"/>
                                </a:solidFill>
                                <a:latin typeface="Cambria Math" panose="02040503050406030204" pitchFamily="18" charset="0"/>
                              </a:rPr>
                              <m:t>𝟐</m:t>
                            </m:r>
                          </m:num>
                          <m:den>
                            <m:r>
                              <a:rPr lang="en-US" sz="3800" b="1" i="1">
                                <a:solidFill>
                                  <a:srgbClr val="002060"/>
                                </a:solidFill>
                                <a:latin typeface="Cambria Math"/>
                              </a:rPr>
                              <m:t>(−</m:t>
                            </m:r>
                            <m:sSub>
                              <m:sSubPr>
                                <m:ctrlPr>
                                  <a:rPr lang="en-US" sz="3800" b="1" i="1">
                                    <a:solidFill>
                                      <a:srgbClr val="002060"/>
                                    </a:solidFill>
                                    <a:latin typeface="Cambria Math" panose="02040503050406030204" pitchFamily="18" charset="0"/>
                                  </a:rPr>
                                </m:ctrlPr>
                              </m:sSubPr>
                              <m:e>
                                <m:r>
                                  <a:rPr lang="en-US" sz="3800" b="1" i="1">
                                    <a:solidFill>
                                      <a:srgbClr val="002060"/>
                                    </a:solidFill>
                                    <a:latin typeface="Cambria Math" panose="02040503050406030204" pitchFamily="18" charset="0"/>
                                  </a:rPr>
                                  <m:t>𝒓</m:t>
                                </m:r>
                              </m:e>
                              <m:sub>
                                <m:r>
                                  <a:rPr lang="en-US" sz="3800" b="1" i="1">
                                    <a:solidFill>
                                      <a:srgbClr val="002060"/>
                                    </a:solidFill>
                                    <a:latin typeface="Cambria Math" panose="02040503050406030204" pitchFamily="18" charset="0"/>
                                  </a:rPr>
                                  <m:t>𝑨</m:t>
                                </m:r>
                                <m:r>
                                  <a:rPr lang="en-US" sz="3800" b="1" i="1" smtClean="0">
                                    <a:solidFill>
                                      <a:srgbClr val="002060"/>
                                    </a:solidFill>
                                    <a:latin typeface="Cambria Math" panose="02040503050406030204" pitchFamily="18" charset="0"/>
                                  </a:rPr>
                                  <m:t>𝟐</m:t>
                                </m:r>
                              </m:sub>
                            </m:sSub>
                            <m:r>
                              <a:rPr lang="en-US" sz="3800" b="1" i="1">
                                <a:solidFill>
                                  <a:srgbClr val="002060"/>
                                </a:solidFill>
                                <a:latin typeface="Cambria Math"/>
                              </a:rPr>
                              <m:t>)</m:t>
                            </m:r>
                          </m:den>
                        </m:f>
                      </m:e>
                    </m:nary>
                    <m:r>
                      <a:rPr lang="en-US" sz="3800" b="1" i="1">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a:rPr>
                      <m:t>𝑭</m:t>
                    </m:r>
                    <m:r>
                      <a:rPr lang="en-US" sz="3800" b="1" i="1" baseline="-25000">
                        <a:solidFill>
                          <a:srgbClr val="002060"/>
                        </a:solidFill>
                        <a:latin typeface="Cambria Math"/>
                      </a:rPr>
                      <m:t>𝑨</m:t>
                    </m:r>
                    <m:r>
                      <a:rPr lang="en-US" sz="3800" b="1" i="1" baseline="-25000">
                        <a:solidFill>
                          <a:srgbClr val="002060"/>
                        </a:solidFill>
                        <a:latin typeface="Cambria Math"/>
                      </a:rPr>
                      <m:t>𝟎</m:t>
                    </m:r>
                    <m:r>
                      <a:rPr lang="en-US" sz="3800" b="1" i="1">
                        <a:solidFill>
                          <a:srgbClr val="002060"/>
                        </a:solidFill>
                        <a:latin typeface="Cambria Math" panose="02040503050406030204" pitchFamily="18" charset="0"/>
                        <a:ea typeface="Tahoma" pitchFamily="34" charset="0"/>
                        <a:cs typeface="Tahoma" pitchFamily="34" charset="0"/>
                      </a:rPr>
                      <m:t>(</m:t>
                    </m:r>
                    <m:f>
                      <m:fPr>
                        <m:ctrlPr>
                          <a:rPr lang="en-US" sz="3800" b="1" i="1">
                            <a:solidFill>
                              <a:srgbClr val="002060"/>
                            </a:solidFill>
                            <a:latin typeface="Cambria Math" panose="02040503050406030204" pitchFamily="18" charset="0"/>
                            <a:ea typeface="Tahoma" pitchFamily="34" charset="0"/>
                            <a:cs typeface="Tahoma" pitchFamily="34" charset="0"/>
                          </a:rPr>
                        </m:ctrlPr>
                      </m:fPr>
                      <m:num>
                        <m:sSub>
                          <m:sSubPr>
                            <m:ctrlPr>
                              <a:rPr lang="en-US" sz="3800" b="1" i="1">
                                <a:solidFill>
                                  <a:srgbClr val="002060"/>
                                </a:solidFill>
                                <a:latin typeface="Cambria Math" panose="02040503050406030204" pitchFamily="18" charset="0"/>
                                <a:ea typeface="Tahoma" pitchFamily="34" charset="0"/>
                                <a:cs typeface="Tahoma" pitchFamily="34" charset="0"/>
                              </a:rPr>
                            </m:ctrlPr>
                          </m:sSubPr>
                          <m:e>
                            <m:r>
                              <a:rPr lang="en-US" sz="3800" b="1" i="1">
                                <a:solidFill>
                                  <a:srgbClr val="002060"/>
                                </a:solidFill>
                                <a:latin typeface="Cambria Math" panose="02040503050406030204" pitchFamily="18" charset="0"/>
                                <a:ea typeface="Tahoma" pitchFamily="34" charset="0"/>
                                <a:cs typeface="Tahoma" pitchFamily="34" charset="0"/>
                              </a:rPr>
                              <m:t>𝑿</m:t>
                            </m:r>
                          </m:e>
                          <m:sub>
                            <m:r>
                              <a:rPr lang="en-US" sz="3800" b="1" i="1">
                                <a:solidFill>
                                  <a:srgbClr val="002060"/>
                                </a:solidFill>
                                <a:latin typeface="Cambria Math" panose="02040503050406030204" pitchFamily="18" charset="0"/>
                                <a:ea typeface="Tahoma" pitchFamily="34" charset="0"/>
                                <a:cs typeface="Tahoma" pitchFamily="34" charset="0"/>
                              </a:rPr>
                              <m:t>𝑨</m:t>
                            </m:r>
                            <m:r>
                              <a:rPr lang="en-US" sz="3800" b="1" i="1">
                                <a:solidFill>
                                  <a:srgbClr val="002060"/>
                                </a:solidFill>
                                <a:latin typeface="Cambria Math" panose="02040503050406030204" pitchFamily="18" charset="0"/>
                                <a:ea typeface="Tahoma" pitchFamily="34" charset="0"/>
                                <a:cs typeface="Tahoma" pitchFamily="34" charset="0"/>
                              </a:rPr>
                              <m:t>𝟏</m:t>
                            </m:r>
                          </m:sub>
                        </m:sSub>
                      </m:num>
                      <m:den>
                        <m:sSub>
                          <m:sSubPr>
                            <m:ctrlPr>
                              <a:rPr lang="en-US" sz="3800" b="1" i="1">
                                <a:solidFill>
                                  <a:srgbClr val="002060"/>
                                </a:solidFill>
                                <a:latin typeface="Cambria Math" panose="02040503050406030204" pitchFamily="18" charset="0"/>
                                <a:ea typeface="Tahoma" pitchFamily="34" charset="0"/>
                                <a:cs typeface="Tahoma" pitchFamily="34" charset="0"/>
                              </a:rPr>
                            </m:ctrlPr>
                          </m:sSubPr>
                          <m:e>
                            <m:r>
                              <a:rPr lang="en-US" sz="3800" b="1" i="1">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panose="02040503050406030204" pitchFamily="18" charset="0"/>
                                <a:ea typeface="Tahoma" pitchFamily="34" charset="0"/>
                                <a:cs typeface="Tahoma" pitchFamily="34" charset="0"/>
                              </a:rPr>
                              <m:t>𝒓</m:t>
                            </m:r>
                          </m:e>
                          <m:sub>
                            <m:r>
                              <a:rPr lang="en-US" sz="3800" b="1" i="1">
                                <a:solidFill>
                                  <a:srgbClr val="002060"/>
                                </a:solidFill>
                                <a:latin typeface="Cambria Math" panose="02040503050406030204" pitchFamily="18" charset="0"/>
                                <a:ea typeface="Tahoma" pitchFamily="34" charset="0"/>
                                <a:cs typeface="Tahoma" pitchFamily="34" charset="0"/>
                              </a:rPr>
                              <m:t>𝑨</m:t>
                            </m:r>
                            <m:r>
                              <a:rPr lang="en-US" sz="3800" b="1" i="1">
                                <a:solidFill>
                                  <a:srgbClr val="002060"/>
                                </a:solidFill>
                                <a:latin typeface="Cambria Math" panose="02040503050406030204" pitchFamily="18" charset="0"/>
                                <a:ea typeface="Tahoma" pitchFamily="34" charset="0"/>
                                <a:cs typeface="Tahoma" pitchFamily="34" charset="0"/>
                              </a:rPr>
                              <m:t>𝟏</m:t>
                            </m:r>
                          </m:sub>
                        </m:sSub>
                        <m:r>
                          <a:rPr lang="en-US" sz="3800" b="1" i="1">
                            <a:solidFill>
                              <a:srgbClr val="002060"/>
                            </a:solidFill>
                            <a:latin typeface="Cambria Math" panose="02040503050406030204" pitchFamily="18" charset="0"/>
                            <a:ea typeface="Tahoma" pitchFamily="34" charset="0"/>
                            <a:cs typeface="Tahoma" pitchFamily="34" charset="0"/>
                          </a:rPr>
                          <m:t>)</m:t>
                        </m:r>
                      </m:den>
                    </m:f>
                    <m:sSub>
                      <m:sSubPr>
                        <m:ctrlPr>
                          <a:rPr lang="en-US" sz="3800" b="1" i="1" smtClean="0">
                            <a:solidFill>
                              <a:srgbClr val="002060"/>
                            </a:solidFill>
                            <a:latin typeface="Cambria Math" panose="02040503050406030204" pitchFamily="18" charset="0"/>
                            <a:ea typeface="Tahoma" pitchFamily="34" charset="0"/>
                            <a:cs typeface="Tahoma" pitchFamily="34" charset="0"/>
                          </a:rPr>
                        </m:ctrlPr>
                      </m:sSubPr>
                      <m:e>
                        <m:r>
                          <a:rPr lang="en-US" sz="3800" b="1" i="1" smtClean="0">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panose="02040503050406030204" pitchFamily="18" charset="0"/>
                            <a:ea typeface="Tahoma" pitchFamily="34" charset="0"/>
                            <a:cs typeface="Tahoma" pitchFamily="34" charset="0"/>
                          </a:rPr>
                          <m:t>𝟏</m:t>
                        </m:r>
                        <m:r>
                          <a:rPr lang="en-US" sz="3800" b="1" i="1">
                            <a:solidFill>
                              <a:srgbClr val="002060"/>
                            </a:solidFill>
                            <a:latin typeface="Cambria Math" panose="02040503050406030204" pitchFamily="18" charset="0"/>
                            <a:ea typeface="Tahoma" pitchFamily="34" charset="0"/>
                            <a:cs typeface="Tahoma" pitchFamily="34" charset="0"/>
                          </a:rPr>
                          <m:t>−</m:t>
                        </m:r>
                        <m:r>
                          <a:rPr lang="en-US" sz="3800" b="1" i="1">
                            <a:solidFill>
                              <a:srgbClr val="002060"/>
                            </a:solidFill>
                            <a:latin typeface="Cambria Math" panose="02040503050406030204" pitchFamily="18" charset="0"/>
                            <a:ea typeface="Tahoma" pitchFamily="34" charset="0"/>
                            <a:cs typeface="Tahoma" pitchFamily="34" charset="0"/>
                          </a:rPr>
                          <m:t>𝑿</m:t>
                        </m:r>
                      </m:e>
                      <m:sub>
                        <m:r>
                          <a:rPr lang="en-US" sz="3800" b="1" i="1">
                            <a:solidFill>
                              <a:srgbClr val="002060"/>
                            </a:solidFill>
                            <a:latin typeface="Cambria Math" panose="02040503050406030204" pitchFamily="18" charset="0"/>
                            <a:ea typeface="Tahoma" pitchFamily="34" charset="0"/>
                            <a:cs typeface="Tahoma" pitchFamily="34" charset="0"/>
                          </a:rPr>
                          <m:t>𝑨</m:t>
                        </m:r>
                        <m:r>
                          <a:rPr lang="en-US" sz="3800" b="1" i="1">
                            <a:solidFill>
                              <a:srgbClr val="002060"/>
                            </a:solidFill>
                            <a:latin typeface="Cambria Math" panose="02040503050406030204" pitchFamily="18" charset="0"/>
                            <a:ea typeface="Tahoma" pitchFamily="34" charset="0"/>
                            <a:cs typeface="Tahoma" pitchFamily="34" charset="0"/>
                          </a:rPr>
                          <m:t>𝟏</m:t>
                        </m:r>
                      </m:sub>
                    </m:sSub>
                    <m:r>
                      <a:rPr lang="en-US" sz="3800" b="1" i="1" smtClean="0">
                        <a:solidFill>
                          <a:srgbClr val="002060"/>
                        </a:solidFill>
                        <a:latin typeface="Cambria Math" panose="02040503050406030204" pitchFamily="18" charset="0"/>
                        <a:ea typeface="Tahoma" pitchFamily="34" charset="0"/>
                        <a:cs typeface="Tahoma" pitchFamily="34" charset="0"/>
                      </a:rPr>
                      <m:t>)(</m:t>
                    </m:r>
                    <m:nary>
                      <m:naryPr>
                        <m:limLoc m:val="undOvr"/>
                        <m:ctrlPr>
                          <a:rPr lang="en-US" sz="3800" b="1" i="1">
                            <a:solidFill>
                              <a:srgbClr val="002060"/>
                            </a:solidFill>
                            <a:latin typeface="Cambria Math" panose="02040503050406030204" pitchFamily="18" charset="0"/>
                          </a:rPr>
                        </m:ctrlPr>
                      </m:naryPr>
                      <m:sub>
                        <m:r>
                          <m:rPr>
                            <m:brk m:alnAt="24"/>
                          </m:rPr>
                          <a:rPr lang="en-US" sz="3800" b="1" i="1">
                            <a:solidFill>
                              <a:srgbClr val="002060"/>
                            </a:solidFill>
                            <a:latin typeface="Cambria Math"/>
                          </a:rPr>
                          <m:t>𝑿</m:t>
                        </m:r>
                        <m:r>
                          <a:rPr lang="en-US" sz="3800" b="1" i="1" baseline="-25000">
                            <a:solidFill>
                              <a:srgbClr val="002060"/>
                            </a:solidFill>
                            <a:latin typeface="Cambria Math"/>
                          </a:rPr>
                          <m:t>𝑨</m:t>
                        </m:r>
                        <m:r>
                          <a:rPr lang="en-US" sz="3800" b="1" i="1" baseline="-25000" smtClean="0">
                            <a:solidFill>
                              <a:srgbClr val="002060"/>
                            </a:solidFill>
                            <a:latin typeface="Cambria Math" panose="02040503050406030204" pitchFamily="18" charset="0"/>
                          </a:rPr>
                          <m:t>𝟏</m:t>
                        </m:r>
                      </m:sub>
                      <m:sup>
                        <m:r>
                          <a:rPr lang="en-US" sz="3800" b="1" i="1">
                            <a:solidFill>
                              <a:srgbClr val="002060"/>
                            </a:solidFill>
                            <a:latin typeface="Cambria Math"/>
                          </a:rPr>
                          <m:t>𝑿</m:t>
                        </m:r>
                        <m:r>
                          <a:rPr lang="en-US" sz="3800" b="1" i="1" baseline="-25000">
                            <a:solidFill>
                              <a:srgbClr val="002060"/>
                            </a:solidFill>
                            <a:latin typeface="Cambria Math"/>
                          </a:rPr>
                          <m:t>𝑨</m:t>
                        </m:r>
                        <m:r>
                          <a:rPr lang="en-US" sz="3800" b="1" i="1" baseline="-25000" smtClean="0">
                            <a:solidFill>
                              <a:srgbClr val="002060"/>
                            </a:solidFill>
                            <a:latin typeface="Cambria Math" panose="02040503050406030204" pitchFamily="18" charset="0"/>
                          </a:rPr>
                          <m:t>𝟐</m:t>
                        </m:r>
                      </m:sup>
                      <m:e>
                        <m:f>
                          <m:fPr>
                            <m:ctrlPr>
                              <a:rPr lang="en-US" sz="3800" b="1" i="1">
                                <a:solidFill>
                                  <a:srgbClr val="002060"/>
                                </a:solidFill>
                                <a:latin typeface="Cambria Math" panose="02040503050406030204" pitchFamily="18" charset="0"/>
                              </a:rPr>
                            </m:ctrlPr>
                          </m:fPr>
                          <m:num>
                            <m:r>
                              <a:rPr lang="en-US" sz="3800" b="1" i="1">
                                <a:solidFill>
                                  <a:srgbClr val="002060"/>
                                </a:solidFill>
                                <a:latin typeface="Cambria Math"/>
                              </a:rPr>
                              <m:t>𝒅𝑿</m:t>
                            </m:r>
                            <m:r>
                              <a:rPr lang="en-US" sz="3800" b="1" i="1" baseline="-25000">
                                <a:solidFill>
                                  <a:srgbClr val="002060"/>
                                </a:solidFill>
                                <a:latin typeface="Cambria Math"/>
                              </a:rPr>
                              <m:t>𝑨</m:t>
                            </m:r>
                            <m:r>
                              <a:rPr lang="en-US" sz="3800" b="1" i="1" baseline="-25000" smtClean="0">
                                <a:solidFill>
                                  <a:srgbClr val="002060"/>
                                </a:solidFill>
                                <a:latin typeface="Cambria Math" panose="02040503050406030204" pitchFamily="18" charset="0"/>
                              </a:rPr>
                              <m:t>𝟐</m:t>
                            </m:r>
                          </m:num>
                          <m:den>
                            <m:d>
                              <m:dPr>
                                <m:ctrlPr>
                                  <a:rPr lang="en-US" sz="3800" b="1" i="1">
                                    <a:solidFill>
                                      <a:srgbClr val="002060"/>
                                    </a:solidFill>
                                    <a:latin typeface="Cambria Math" panose="02040503050406030204" pitchFamily="18" charset="0"/>
                                  </a:rPr>
                                </m:ctrlPr>
                              </m:dPr>
                              <m:e>
                                <m:r>
                                  <a:rPr lang="en-US" sz="3800" b="1" i="1">
                                    <a:solidFill>
                                      <a:srgbClr val="002060"/>
                                    </a:solidFill>
                                    <a:latin typeface="Cambria Math"/>
                                  </a:rPr>
                                  <m:t>−</m:t>
                                </m:r>
                                <m:sSub>
                                  <m:sSubPr>
                                    <m:ctrlPr>
                                      <a:rPr lang="en-US" sz="3800" b="1" i="1">
                                        <a:solidFill>
                                          <a:srgbClr val="002060"/>
                                        </a:solidFill>
                                        <a:latin typeface="Cambria Math" panose="02040503050406030204" pitchFamily="18" charset="0"/>
                                      </a:rPr>
                                    </m:ctrlPr>
                                  </m:sSubPr>
                                  <m:e>
                                    <m:r>
                                      <a:rPr lang="en-US" sz="3800" b="1" i="1">
                                        <a:solidFill>
                                          <a:srgbClr val="002060"/>
                                        </a:solidFill>
                                        <a:latin typeface="Cambria Math" panose="02040503050406030204" pitchFamily="18" charset="0"/>
                                      </a:rPr>
                                      <m:t>𝒓</m:t>
                                    </m:r>
                                  </m:e>
                                  <m:sub>
                                    <m:r>
                                      <a:rPr lang="en-US" sz="3800" b="1" i="1">
                                        <a:solidFill>
                                          <a:srgbClr val="002060"/>
                                        </a:solidFill>
                                        <a:latin typeface="Cambria Math" panose="02040503050406030204" pitchFamily="18" charset="0"/>
                                      </a:rPr>
                                      <m:t>𝑨</m:t>
                                    </m:r>
                                    <m:r>
                                      <a:rPr lang="en-US" sz="3800" b="1" i="1" smtClean="0">
                                        <a:solidFill>
                                          <a:srgbClr val="002060"/>
                                        </a:solidFill>
                                        <a:latin typeface="Cambria Math" panose="02040503050406030204" pitchFamily="18" charset="0"/>
                                      </a:rPr>
                                      <m:t>𝟐</m:t>
                                    </m:r>
                                  </m:sub>
                                </m:sSub>
                              </m:e>
                            </m:d>
                          </m:den>
                        </m:f>
                      </m:e>
                    </m:nary>
                    <m:r>
                      <a:rPr lang="en-US" sz="3800" b="1" i="1">
                        <a:solidFill>
                          <a:srgbClr val="002060"/>
                        </a:solidFill>
                        <a:latin typeface="Cambria Math" panose="02040503050406030204" pitchFamily="18" charset="0"/>
                        <a:ea typeface="Tahoma" pitchFamily="34" charset="0"/>
                        <a:cs typeface="Tahoma" pitchFamily="34" charset="0"/>
                      </a:rPr>
                      <m:t>)</m:t>
                    </m:r>
                    <m:r>
                      <a:rPr lang="en-US" sz="3800" b="1" i="1" smtClean="0">
                        <a:solidFill>
                          <a:srgbClr val="002060"/>
                        </a:solidFill>
                        <a:latin typeface="Cambria Math" panose="02040503050406030204" pitchFamily="18" charset="0"/>
                        <a:ea typeface="Tahoma" pitchFamily="34" charset="0"/>
                        <a:cs typeface="Tahoma" pitchFamily="34" charset="0"/>
                      </a:rPr>
                      <m:t>)</m:t>
                    </m:r>
                  </m:oMath>
                </a14:m>
                <a:r>
                  <a:rPr lang="en-US" sz="3800" b="1" dirty="0">
                    <a:solidFill>
                      <a:srgbClr val="002060"/>
                    </a:solidFill>
                    <a:latin typeface="Times New Roman" panose="02020603050405020304" pitchFamily="18" charset="0"/>
                    <a:cs typeface="Times New Roman" panose="02020603050405020304" pitchFamily="18" charset="0"/>
                  </a:rPr>
                  <a:t>     (10.35</a:t>
                </a:r>
                <a:r>
                  <a:rPr lang="en-US" sz="26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852CFB9-2F0B-82F8-9EE6-835BF8A88ED8}"/>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3"/>
                <a:stretch>
                  <a:fillRect l="-7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BCCC995-092F-B41A-A1A2-FC9342273FA7}"/>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5EAE023-59BA-FDA8-401F-1FAAC75E365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8042590-EDBD-AD3F-DF9C-EC984C5B5CF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2DAD6BFB-7DA3-4220-C9E6-2291720BE784}"/>
              </a:ext>
            </a:extLst>
          </p:cNvPr>
          <p:cNvSpPr txBox="1"/>
          <p:nvPr/>
        </p:nvSpPr>
        <p:spPr>
          <a:xfrm>
            <a:off x="1623392" y="5506278"/>
            <a:ext cx="509546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10.10. </a:t>
            </a:r>
            <a:r>
              <a:rPr lang="en-US" sz="2400" dirty="0">
                <a:latin typeface="Times New Roman" panose="02020603050405020304" pitchFamily="18" charset="0"/>
                <a:cs typeface="Times New Roman" panose="02020603050405020304" pitchFamily="18" charset="0"/>
              </a:rPr>
              <a:t>CSTR-PFR- in series</a:t>
            </a:r>
          </a:p>
        </p:txBody>
      </p:sp>
      <p:pic>
        <p:nvPicPr>
          <p:cNvPr id="16" name="Picture 15">
            <a:extLst>
              <a:ext uri="{FF2B5EF4-FFF2-40B4-BE49-F238E27FC236}">
                <a16:creationId xmlns:a16="http://schemas.microsoft.com/office/drawing/2014/main" id="{4C11BD53-3C33-0F90-2447-C86F46C59924}"/>
              </a:ext>
            </a:extLst>
          </p:cNvPr>
          <p:cNvPicPr>
            <a:picLocks noChangeAspect="1"/>
          </p:cNvPicPr>
          <p:nvPr/>
        </p:nvPicPr>
        <p:blipFill>
          <a:blip r:embed="rId4"/>
          <a:stretch>
            <a:fillRect/>
          </a:stretch>
        </p:blipFill>
        <p:spPr>
          <a:xfrm>
            <a:off x="390938" y="3087584"/>
            <a:ext cx="8189260" cy="1920240"/>
          </a:xfrm>
          <a:prstGeom prst="rect">
            <a:avLst/>
          </a:prstGeom>
        </p:spPr>
      </p:pic>
    </p:spTree>
    <p:extLst>
      <p:ext uri="{BB962C8B-B14F-4D97-AF65-F5344CB8AC3E}">
        <p14:creationId xmlns:p14="http://schemas.microsoft.com/office/powerpoint/2010/main" val="825195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2B442-4A2B-6E66-3CC7-422B75FC1D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3593FD-B3F2-0B86-9310-886E1EFFE03E}"/>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solidFill>
                  <a:srgbClr val="0070C0"/>
                </a:solidFill>
                <a:latin typeface="Times New Roman" panose="02020603050405020304" pitchFamily="18" charset="0"/>
                <a:cs typeface="Times New Roman" panose="02020603050405020304" pitchFamily="18" charset="0"/>
              </a:rPr>
              <a:t>Activity 10.3.</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2929327-31D3-C930-3818-0BEDF509924A}"/>
                  </a:ext>
                </a:extLst>
              </p:cNvPr>
              <p:cNvSpPr>
                <a:spLocks noGrp="1"/>
              </p:cNvSpPr>
              <p:nvPr>
                <p:ph idx="1"/>
              </p:nvPr>
            </p:nvSpPr>
            <p:spPr>
              <a:xfrm>
                <a:off x="202094" y="774425"/>
                <a:ext cx="11787808" cy="5531736"/>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An aqueous reactant of A with initial concentration of 4 mol/L enters into two series reactors of  CSTR followed by PFR. The reaction is second-order with respect to A, and the volume of CSTR is three times that of PFR. The chemical reaction is conduced at isothermal condition, and the stochiometric equation is given below. Find the concentration at the exit of the PFR if the exit concentration in the CSTR is 1 mol/L. </a:t>
                </a:r>
              </a:p>
              <a:p>
                <a:pPr marL="0" indent="0" algn="just">
                  <a:lnSpc>
                    <a:spcPct val="100000"/>
                  </a:lnSpc>
                  <a:buNone/>
                </a:pPr>
                <a14:m>
                  <m:oMathPara xmlns:m="http://schemas.openxmlformats.org/officeDocument/2006/math">
                    <m:oMathParaPr>
                      <m:jc m:val="left"/>
                    </m:oMathParaPr>
                    <m:oMath xmlns:m="http://schemas.openxmlformats.org/officeDocument/2006/math">
                      <m:r>
                        <a:rPr lang="en-US" sz="2000" b="0" i="1" smtClean="0">
                          <a:latin typeface="Cambria Math" panose="02040503050406030204" pitchFamily="18" charset="0"/>
                          <a:cs typeface="Times New Roman" panose="02020603050405020304" pitchFamily="18" charset="0"/>
                        </a:rPr>
                        <m:t>2</m:t>
                      </m:r>
                      <m:r>
                        <a:rPr lang="en-US" sz="2000" b="0" i="1" smtClean="0">
                          <a:latin typeface="Cambria Math" panose="02040503050406030204" pitchFamily="18" charset="0"/>
                          <a:cs typeface="Times New Roman" panose="02020603050405020304" pitchFamily="18" charset="0"/>
                        </a:rPr>
                        <m:t>𝐴</m:t>
                      </m:r>
                      <m:groupChr>
                        <m:groupChrPr>
                          <m:chr m:val="→"/>
                          <m:vertJc m:val="bot"/>
                          <m:ctrlPr>
                            <a:rPr lang="en-US" sz="2000" b="0" i="1" smtClean="0">
                              <a:latin typeface="Cambria Math" panose="02040503050406030204" pitchFamily="18" charset="0"/>
                              <a:cs typeface="Times New Roman" panose="02020603050405020304" pitchFamily="18" charset="0"/>
                            </a:rPr>
                          </m:ctrlPr>
                        </m:groupChrPr>
                        <m:e>
                          <m:r>
                            <m:rPr>
                              <m:brk m:alnAt="2"/>
                            </m:rPr>
                            <a:rPr lang="en-US" sz="2000" b="0" i="1" smtClean="0">
                              <a:latin typeface="Cambria Math" panose="02040503050406030204" pitchFamily="18" charset="0"/>
                              <a:cs typeface="Times New Roman" panose="02020603050405020304" pitchFamily="18" charset="0"/>
                            </a:rPr>
                            <m:t>𝑘</m:t>
                          </m:r>
                        </m:e>
                      </m:groupChr>
                      <m:r>
                        <a:rPr lang="en-US" sz="2000" b="0" i="1" smtClean="0">
                          <a:latin typeface="Cambria Math" panose="02040503050406030204" pitchFamily="18" charset="0"/>
                          <a:cs typeface="Times New Roman" panose="02020603050405020304" pitchFamily="18" charset="0"/>
                        </a:rPr>
                        <m:t>𝑃</m:t>
                      </m:r>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Given: </a:t>
                </a:r>
                <a:r>
                  <a:rPr lang="en-US" sz="2000" dirty="0">
                    <a:latin typeface="Times New Roman" panose="02020603050405020304" pitchFamily="18" charset="0"/>
                    <a:cs typeface="Times New Roman" panose="02020603050405020304" pitchFamily="18" charset="0"/>
                  </a:rPr>
                  <a:t>CSTR-PFR in series, second order reaction, C</a:t>
                </a:r>
                <a:r>
                  <a:rPr lang="en-US" sz="2000" baseline="-25000" dirty="0">
                    <a:latin typeface="Times New Roman" panose="02020603050405020304" pitchFamily="18" charset="0"/>
                    <a:cs typeface="Times New Roman" panose="02020603050405020304" pitchFamily="18" charset="0"/>
                  </a:rPr>
                  <a:t>Ao</a:t>
                </a:r>
                <a:r>
                  <a:rPr lang="en-US" sz="2000" dirty="0">
                    <a:latin typeface="Times New Roman" panose="02020603050405020304" pitchFamily="18" charset="0"/>
                    <a:cs typeface="Times New Roman" panose="02020603050405020304" pitchFamily="18" charset="0"/>
                  </a:rPr>
                  <a:t>= 4 mol/L, C</a:t>
                </a:r>
                <a:r>
                  <a:rPr lang="en-US" sz="2000" baseline="-25000" dirty="0">
                    <a:latin typeface="Times New Roman" panose="02020603050405020304" pitchFamily="18" charset="0"/>
                    <a:cs typeface="Times New Roman" panose="02020603050405020304" pitchFamily="18" charset="0"/>
                  </a:rPr>
                  <a:t>A1</a:t>
                </a:r>
                <a:r>
                  <a:rPr lang="en-US" sz="2000" dirty="0">
                    <a:latin typeface="Times New Roman" panose="02020603050405020304" pitchFamily="18" charset="0"/>
                    <a:cs typeface="Times New Roman" panose="02020603050405020304" pitchFamily="18" charset="0"/>
                  </a:rPr>
                  <a:t>= 1 mol/L, V</a:t>
                </a:r>
                <a:r>
                  <a:rPr lang="en-US" sz="2000" baseline="-25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3V</a:t>
                </a:r>
                <a:r>
                  <a:rPr lang="en-US" sz="2000" baseline="-25000" dirty="0">
                    <a:latin typeface="Times New Roman" panose="02020603050405020304" pitchFamily="18" charset="0"/>
                    <a:cs typeface="Times New Roman" panose="02020603050405020304" pitchFamily="18" charset="0"/>
                  </a:rPr>
                  <a:t>2</a:t>
                </a: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Required: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C</a:t>
                </a:r>
                <a:r>
                  <a:rPr lang="en-US" sz="2000" baseline="-25000" dirty="0">
                    <a:latin typeface="Times New Roman" panose="02020603050405020304" pitchFamily="18" charset="0"/>
                    <a:cs typeface="Times New Roman" panose="02020603050405020304" pitchFamily="18" charset="0"/>
                  </a:rPr>
                  <a:t>A2</a:t>
                </a:r>
                <a:r>
                  <a:rPr lang="en-US" sz="20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2929327-31D3-C930-3818-0BEDF509924A}"/>
                  </a:ext>
                </a:extLst>
              </p:cNvPr>
              <p:cNvSpPr>
                <a:spLocks noGrp="1" noRot="1" noChangeAspect="1" noMove="1" noResize="1" noEditPoints="1" noAdjustHandles="1" noChangeArrowheads="1" noChangeShapeType="1" noTextEdit="1"/>
              </p:cNvSpPr>
              <p:nvPr>
                <p:ph idx="1"/>
              </p:nvPr>
            </p:nvSpPr>
            <p:spPr>
              <a:xfrm>
                <a:off x="202094" y="774425"/>
                <a:ext cx="11787808" cy="5531736"/>
              </a:xfrm>
              <a:blipFill>
                <a:blip r:embed="rId2"/>
                <a:stretch>
                  <a:fillRect l="-517" r="-56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261F126-A8D3-7F4C-6CBB-DEEBF6891C1F}"/>
              </a:ext>
            </a:extLst>
          </p:cNvPr>
          <p:cNvCxnSpPr>
            <a:cxnSpLocks/>
          </p:cNvCxnSpPr>
          <p:nvPr/>
        </p:nvCxnSpPr>
        <p:spPr>
          <a:xfrm>
            <a:off x="-192157" y="77442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0AD4D22-96BA-5A80-A52E-F95628BE15D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9B1E6B9-34DF-7DAB-A430-5925EB523C0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706067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4C3A2-E176-F690-4D08-7CE7D3A78C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96081B-255C-2DA4-3C4A-BF9A39EC9B7D}"/>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692655C-9091-534F-67B1-02EA317861F9}"/>
                  </a:ext>
                </a:extLst>
              </p:cNvPr>
              <p:cNvSpPr>
                <a:spLocks noGrp="1"/>
              </p:cNvSpPr>
              <p:nvPr>
                <p:ph idx="1"/>
              </p:nvPr>
            </p:nvSpPr>
            <p:spPr>
              <a:xfrm>
                <a:off x="202094" y="774425"/>
                <a:ext cx="11787808" cy="5531736"/>
              </a:xfrm>
            </p:spPr>
            <p:txBody>
              <a:bodyPr>
                <a:normAutofit fontScale="92500" lnSpcReduction="10000"/>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Solution: </a:t>
                </a:r>
                <a:r>
                  <a:rPr lang="en-US" sz="2200" dirty="0">
                    <a:latin typeface="Times New Roman" panose="02020603050405020304" pitchFamily="18" charset="0"/>
                    <a:cs typeface="Times New Roman" panose="02020603050405020304" pitchFamily="18" charset="0"/>
                  </a:rPr>
                  <a:t>The CSTR-PFR in series is depicted in</a:t>
                </a:r>
                <a:r>
                  <a:rPr lang="en-US" sz="2200" b="1" dirty="0">
                    <a:latin typeface="Times New Roman" panose="02020603050405020304" pitchFamily="18" charset="0"/>
                    <a:cs typeface="Times New Roman" panose="02020603050405020304" pitchFamily="18" charset="0"/>
                  </a:rPr>
                  <a:t> Figure 10.11.</a:t>
                </a:r>
                <a:r>
                  <a:rPr lang="en-US" sz="2200" dirty="0">
                    <a:latin typeface="Times New Roman" panose="02020603050405020304" pitchFamily="18" charset="0"/>
                    <a:cs typeface="Times New Roman" panose="02020603050405020304" pitchFamily="18" charset="0"/>
                  </a:rPr>
                  <a:t> for activity10.3.</a:t>
                </a:r>
              </a:p>
              <a:p>
                <a:pPr marL="0" indent="0" algn="just">
                  <a:lnSpc>
                    <a:spcPct val="10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For second order reaction of CSTR,  the material balance equation can be written as:</a:t>
                </a:r>
              </a:p>
              <a:p>
                <a:pPr marL="0" indent="0" algn="just">
                  <a:lnSpc>
                    <a:spcPct val="100000"/>
                  </a:lnSpc>
                  <a:buNone/>
                </a:pPr>
                <a14:m>
                  <m:oMath xmlns:m="http://schemas.openxmlformats.org/officeDocument/2006/math">
                    <m:r>
                      <a:rPr lang="en-US" sz="2000" b="1" i="1">
                        <a:solidFill>
                          <a:srgbClr val="002060"/>
                        </a:solidFill>
                        <a:latin typeface="Cambria Math"/>
                      </a:rPr>
                      <m:t>𝒌</m:t>
                    </m:r>
                    <m:sSub>
                      <m:sSubPr>
                        <m:ctrlPr>
                          <a:rPr lang="en-US" sz="2000" i="1">
                            <a:latin typeface="Cambria Math" panose="02040503050406030204" pitchFamily="18" charset="0"/>
                          </a:rPr>
                        </m:ctrlPr>
                      </m:sSubPr>
                      <m:e>
                        <m:r>
                          <a:rPr lang="en-US" sz="2000" i="1">
                            <a:latin typeface="Cambria Math"/>
                          </a:rPr>
                          <m:t>𝜏</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f>
                      <m:fPr>
                        <m:ctrlPr>
                          <a:rPr lang="en-US" sz="2000" b="1" i="1">
                            <a:solidFill>
                              <a:srgbClr val="002060"/>
                            </a:solidFill>
                            <a:latin typeface="Cambria Math" panose="02040503050406030204" pitchFamily="18" charset="0"/>
                          </a:rPr>
                        </m:ctrlPr>
                      </m:fPr>
                      <m:num>
                        <m:sSub>
                          <m:sSubPr>
                            <m:ctrlPr>
                              <a:rPr lang="en-US" sz="2000" b="1" i="1">
                                <a:solidFill>
                                  <a:srgbClr val="002060"/>
                                </a:solidFill>
                                <a:latin typeface="Cambria Math" panose="02040503050406030204" pitchFamily="18" charset="0"/>
                              </a:rPr>
                            </m:ctrlPr>
                          </m:sSubPr>
                          <m:e>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a:solidFill>
                                      <a:srgbClr val="002060"/>
                                    </a:solidFill>
                                    <a:latin typeface="Cambria Math"/>
                                  </a:rPr>
                                  <m:t>𝑨</m:t>
                                </m:r>
                                <m:r>
                                  <a:rPr lang="en-US" sz="2000" b="1" i="1" smtClean="0">
                                    <a:solidFill>
                                      <a:srgbClr val="002060"/>
                                    </a:solidFill>
                                    <a:latin typeface="Cambria Math" panose="02040503050406030204" pitchFamily="18" charset="0"/>
                                  </a:rPr>
                                  <m:t>𝒐</m:t>
                                </m:r>
                              </m:sub>
                            </m:sSub>
                            <m:r>
                              <a:rPr lang="en-US" sz="2000" b="1" i="1" smtClean="0">
                                <a:solidFill>
                                  <a:srgbClr val="002060"/>
                                </a:solidFill>
                                <a:latin typeface="Cambria Math" panose="02040503050406030204" pitchFamily="18" charset="0"/>
                              </a:rPr>
                              <m:t>−</m:t>
                            </m:r>
                            <m:r>
                              <a:rPr lang="en-US" sz="2000" b="1" i="1">
                                <a:solidFill>
                                  <a:srgbClr val="002060"/>
                                </a:solidFill>
                                <a:latin typeface="Cambria Math"/>
                              </a:rPr>
                              <m:t>𝑪</m:t>
                            </m:r>
                          </m:e>
                          <m:sub>
                            <m:r>
                              <a:rPr lang="en-US" sz="2000" b="1" i="1">
                                <a:solidFill>
                                  <a:srgbClr val="002060"/>
                                </a:solidFill>
                                <a:latin typeface="Cambria Math"/>
                              </a:rPr>
                              <m:t>𝑨</m:t>
                            </m:r>
                            <m:r>
                              <a:rPr lang="en-US" sz="2000" b="1" i="1" smtClean="0">
                                <a:solidFill>
                                  <a:srgbClr val="002060"/>
                                </a:solidFill>
                                <a:latin typeface="Cambria Math" panose="02040503050406030204" pitchFamily="18" charset="0"/>
                              </a:rPr>
                              <m:t>𝟏</m:t>
                            </m:r>
                          </m:sub>
                        </m:sSub>
                      </m:num>
                      <m:den>
                        <m:sSup>
                          <m:sSupPr>
                            <m:ctrlPr>
                              <a:rPr lang="en-US" sz="2000" b="1" i="1" smtClean="0">
                                <a:solidFill>
                                  <a:srgbClr val="002060"/>
                                </a:solidFill>
                                <a:latin typeface="Cambria Math" panose="02040503050406030204" pitchFamily="18" charset="0"/>
                              </a:rPr>
                            </m:ctrlPr>
                          </m:sSupPr>
                          <m:e>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𝑪</m:t>
                                </m:r>
                              </m:e>
                              <m:sub>
                                <m:r>
                                  <a:rPr lang="en-US" sz="2000" b="1" i="1">
                                    <a:solidFill>
                                      <a:srgbClr val="002060"/>
                                    </a:solidFill>
                                    <a:latin typeface="Cambria Math"/>
                                  </a:rPr>
                                  <m:t>𝑨</m:t>
                                </m:r>
                                <m:r>
                                  <a:rPr lang="en-US" sz="2000" b="1" i="1" smtClean="0">
                                    <a:solidFill>
                                      <a:srgbClr val="002060"/>
                                    </a:solidFill>
                                    <a:latin typeface="Cambria Math" panose="02040503050406030204" pitchFamily="18" charset="0"/>
                                  </a:rPr>
                                  <m:t>𝟏</m:t>
                                </m:r>
                              </m:sub>
                            </m:sSub>
                          </m:e>
                          <m:sup>
                            <m:r>
                              <a:rPr lang="en-US" sz="2000" b="1" i="1" smtClean="0">
                                <a:solidFill>
                                  <a:srgbClr val="002060"/>
                                </a:solidFill>
                                <a:latin typeface="Cambria Math" panose="02040503050406030204" pitchFamily="18" charset="0"/>
                              </a:rPr>
                              <m:t>𝟐</m:t>
                            </m:r>
                          </m:sup>
                        </m:sSup>
                      </m:den>
                    </m:f>
                    <m:r>
                      <a:rPr lang="en-US" sz="2000" b="1" i="1">
                        <a:solidFill>
                          <a:srgbClr val="002060"/>
                        </a:solidFill>
                        <a:latin typeface="Cambria Math"/>
                      </a:rPr>
                      <m:t>=</m:t>
                    </m:r>
                    <m:f>
                      <m:fPr>
                        <m:ctrlPr>
                          <a:rPr lang="en-US" sz="2000" b="1" i="1">
                            <a:solidFill>
                              <a:srgbClr val="002060"/>
                            </a:solidFill>
                            <a:latin typeface="Cambria Math" panose="02040503050406030204" pitchFamily="18" charset="0"/>
                          </a:rPr>
                        </m:ctrlPr>
                      </m:fPr>
                      <m:num>
                        <m:r>
                          <a:rPr lang="en-US" sz="2000" b="1" i="1" smtClean="0">
                            <a:solidFill>
                              <a:srgbClr val="002060"/>
                            </a:solidFill>
                            <a:latin typeface="Cambria Math" panose="02040503050406030204" pitchFamily="18" charset="0"/>
                          </a:rPr>
                          <m:t>𝟒</m:t>
                        </m:r>
                        <m:r>
                          <a:rPr lang="en-US" sz="2000" b="1" i="1" smtClean="0">
                            <a:solidFill>
                              <a:srgbClr val="002060"/>
                            </a:solidFill>
                            <a:latin typeface="Cambria Math" panose="02040503050406030204" pitchFamily="18" charset="0"/>
                          </a:rPr>
                          <m:t>−</m:t>
                        </m:r>
                        <m:r>
                          <a:rPr lang="en-US" sz="2000" b="1" i="1" smtClean="0">
                            <a:solidFill>
                              <a:srgbClr val="002060"/>
                            </a:solidFill>
                            <a:latin typeface="Cambria Math" panose="02040503050406030204" pitchFamily="18" charset="0"/>
                          </a:rPr>
                          <m:t>𝟏</m:t>
                        </m:r>
                      </m:num>
                      <m:den>
                        <m:sSup>
                          <m:sSupPr>
                            <m:ctrlPr>
                              <a:rPr lang="en-US" sz="2000" b="1" i="1">
                                <a:solidFill>
                                  <a:srgbClr val="002060"/>
                                </a:solidFill>
                                <a:latin typeface="Cambria Math" panose="02040503050406030204" pitchFamily="18" charset="0"/>
                              </a:rPr>
                            </m:ctrlPr>
                          </m:sSupPr>
                          <m:e>
                            <m:r>
                              <a:rPr lang="en-US" sz="2000" b="1" i="1" smtClean="0">
                                <a:solidFill>
                                  <a:srgbClr val="002060"/>
                                </a:solidFill>
                                <a:latin typeface="Cambria Math" panose="02040503050406030204" pitchFamily="18" charset="0"/>
                              </a:rPr>
                              <m:t>𝟏</m:t>
                            </m:r>
                          </m:e>
                          <m:sup>
                            <m:r>
                              <a:rPr lang="en-US" sz="2000" b="1" i="1">
                                <a:solidFill>
                                  <a:srgbClr val="002060"/>
                                </a:solidFill>
                                <a:latin typeface="Cambria Math" panose="02040503050406030204" pitchFamily="18" charset="0"/>
                              </a:rPr>
                              <m:t>𝟐</m:t>
                            </m:r>
                          </m:sup>
                        </m:sSup>
                      </m:den>
                    </m:f>
                    <m:r>
                      <a:rPr lang="en-US" sz="2000" b="1" i="1" smtClean="0">
                        <a:solidFill>
                          <a:srgbClr val="002060"/>
                        </a:solidFill>
                        <a:latin typeface="Cambria Math" panose="02040503050406030204" pitchFamily="18" charset="0"/>
                      </a:rPr>
                      <m:t>=</m:t>
                    </m:r>
                    <m:r>
                      <a:rPr lang="en-US" sz="2000" b="1" i="1" smtClean="0">
                        <a:solidFill>
                          <a:srgbClr val="002060"/>
                        </a:solidFill>
                        <a:latin typeface="Cambria Math" panose="02040503050406030204" pitchFamily="18" charset="0"/>
                      </a:rPr>
                      <m:t>𝟑</m:t>
                    </m:r>
                  </m:oMath>
                </a14:m>
                <a:r>
                  <a:rPr lang="en-US" sz="2000" b="1" dirty="0">
                    <a:latin typeface="Times New Roman" panose="02020603050405020304" pitchFamily="18" charset="0"/>
                    <a:cs typeface="Times New Roman" panose="02020603050405020304" pitchFamily="18" charset="0"/>
                  </a:rPr>
                  <a:t> L/mol</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For second order reaction of PFR,  the material balance equation can be written as: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r>
                      <a:rPr lang="en-US" sz="2000" b="1" i="1">
                        <a:solidFill>
                          <a:srgbClr val="002060"/>
                        </a:solidFill>
                        <a:latin typeface="Cambria Math"/>
                      </a:rPr>
                      <m:t>𝒌</m:t>
                    </m:r>
                    <m:sSub>
                      <m:sSubPr>
                        <m:ctrlPr>
                          <a:rPr lang="en-US" sz="2000" i="1">
                            <a:latin typeface="Cambria Math" panose="02040503050406030204" pitchFamily="18" charset="0"/>
                          </a:rPr>
                        </m:ctrlPr>
                      </m:sSubPr>
                      <m:e>
                        <m:r>
                          <a:rPr lang="en-US" sz="2000" i="1">
                            <a:latin typeface="Cambria Math"/>
                          </a:rPr>
                          <m:t>𝜏</m:t>
                        </m:r>
                      </m:e>
                      <m:sub>
                        <m:r>
                          <a:rPr lang="en-US" sz="2000" b="0" i="1" smtClean="0">
                            <a:latin typeface="Cambria Math" panose="02040503050406030204" pitchFamily="18" charset="0"/>
                          </a:rPr>
                          <m:t>2</m:t>
                        </m:r>
                      </m:sub>
                    </m:sSub>
                    <m:r>
                      <a:rPr lang="en-US" sz="2000" i="1">
                        <a:latin typeface="Cambria Math" panose="02040503050406030204" pitchFamily="18" charset="0"/>
                      </a:rPr>
                      <m:t>=</m:t>
                    </m:r>
                    <m:f>
                      <m:fPr>
                        <m:ctrlPr>
                          <a:rPr lang="en-US" sz="2000" i="1" smtClean="0">
                            <a:latin typeface="Cambria Math" panose="02040503050406030204" pitchFamily="18" charset="0"/>
                          </a:rPr>
                        </m:ctrlPr>
                      </m:fPr>
                      <m:num>
                        <m:r>
                          <a:rPr lang="en-US" sz="2000" b="0" i="1" smtClean="0">
                            <a:latin typeface="Cambria Math" panose="02040503050406030204" pitchFamily="18" charset="0"/>
                          </a:rPr>
                          <m:t>1</m:t>
                        </m:r>
                      </m:num>
                      <m:den>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smtClean="0">
                                <a:solidFill>
                                  <a:srgbClr val="002060"/>
                                </a:solidFill>
                                <a:latin typeface="Cambria Math" panose="02040503050406030204" pitchFamily="18" charset="0"/>
                              </a:rPr>
                              <m:t>𝑨</m:t>
                            </m:r>
                            <m:r>
                              <a:rPr lang="en-US" sz="2000" b="1" i="1" smtClean="0">
                                <a:solidFill>
                                  <a:srgbClr val="002060"/>
                                </a:solidFill>
                                <a:latin typeface="Cambria Math" panose="02040503050406030204" pitchFamily="18" charset="0"/>
                              </a:rPr>
                              <m:t>𝟐</m:t>
                            </m:r>
                          </m:sub>
                        </m:sSub>
                      </m:den>
                    </m:f>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a:solidFill>
                                  <a:srgbClr val="002060"/>
                                </a:solidFill>
                                <a:latin typeface="Cambria Math"/>
                              </a:rPr>
                              <m:t>𝑨</m:t>
                            </m:r>
                            <m:r>
                              <a:rPr lang="en-US" sz="2000" b="1" i="1" smtClean="0">
                                <a:solidFill>
                                  <a:srgbClr val="002060"/>
                                </a:solidFill>
                                <a:latin typeface="Cambria Math" panose="02040503050406030204" pitchFamily="18" charset="0"/>
                              </a:rPr>
                              <m:t>𝟏</m:t>
                            </m:r>
                          </m:sub>
                        </m:sSub>
                      </m:den>
                    </m:f>
                  </m:oMath>
                </a14:m>
                <a:r>
                  <a:rPr lang="en-US" sz="2000" dirty="0">
                    <a:latin typeface="Times New Roman" panose="02020603050405020304" pitchFamily="18" charset="0"/>
                    <a:cs typeface="Times New Roman" panose="02020603050405020304" pitchFamily="18" charset="0"/>
                  </a:rPr>
                  <a:t>, but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000" dirty="0">
                    <a:latin typeface="Times New Roman" panose="02020603050405020304" pitchFamily="18" charset="0"/>
                    <a:cs typeface="Times New Roman" panose="02020603050405020304" pitchFamily="18" charset="0"/>
                    <a:sym typeface="Symbol" panose="05050102010706020507" pitchFamily="18" charset="2"/>
                  </a:rPr>
                  <a:t>=1/3</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000" dirty="0">
                    <a:latin typeface="Times New Roman" panose="02020603050405020304" pitchFamily="18" charset="0"/>
                    <a:cs typeface="Times New Roman" panose="02020603050405020304" pitchFamily="18" charset="0"/>
                    <a:sym typeface="Symbol" panose="05050102010706020507" pitchFamily="18" charset="2"/>
                  </a:rPr>
                  <a:t> since V</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000" dirty="0">
                    <a:latin typeface="Times New Roman" panose="02020603050405020304" pitchFamily="18" charset="0"/>
                    <a:cs typeface="Times New Roman" panose="02020603050405020304" pitchFamily="18" charset="0"/>
                    <a:sym typeface="Symbol" panose="05050102010706020507" pitchFamily="18" charset="2"/>
                  </a:rPr>
                  <a:t>= 3V</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2</a:t>
                </a:r>
              </a:p>
              <a:p>
                <a:pPr marL="0" indent="0" algn="just">
                  <a:lnSpc>
                    <a:spcPct val="100000"/>
                  </a:lnSpc>
                  <a:buNone/>
                </a:pPr>
                <a14:m>
                  <m:oMathPara xmlns:m="http://schemas.openxmlformats.org/officeDocument/2006/math">
                    <m:oMathParaPr>
                      <m:jc m:val="left"/>
                    </m:oMathParaPr>
                    <m:oMath xmlns:m="http://schemas.openxmlformats.org/officeDocument/2006/math">
                      <m:r>
                        <a:rPr lang="en-US" sz="2000" b="1" i="1" smtClean="0">
                          <a:solidFill>
                            <a:srgbClr val="002060"/>
                          </a:solidFill>
                          <a:latin typeface="Cambria Math" panose="02040503050406030204" pitchFamily="18" charset="0"/>
                        </a:rPr>
                        <m:t>𝟏</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a:solidFill>
                                    <a:srgbClr val="002060"/>
                                  </a:solidFill>
                                  <a:latin typeface="Cambria Math" panose="02040503050406030204" pitchFamily="18" charset="0"/>
                                </a:rPr>
                                <m:t>𝑨</m:t>
                              </m:r>
                              <m:r>
                                <a:rPr lang="en-US" sz="2000" b="1" i="1">
                                  <a:solidFill>
                                    <a:srgbClr val="002060"/>
                                  </a:solidFill>
                                  <a:latin typeface="Cambria Math" panose="02040503050406030204" pitchFamily="18" charset="0"/>
                                </a:rPr>
                                <m:t>𝟐</m:t>
                              </m:r>
                            </m:sub>
                          </m:sSub>
                        </m:den>
                      </m:f>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b="0" i="1" smtClean="0">
                              <a:latin typeface="Cambria Math" panose="02040503050406030204" pitchFamily="18" charset="0"/>
                            </a:rPr>
                            <m:t>1</m:t>
                          </m:r>
                        </m:den>
                      </m:f>
                    </m:oMath>
                  </m:oMathPara>
                </a14:m>
                <a:endParaRPr lang="en-US" sz="20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00000"/>
                  </a:lnSpc>
                  <a:buNone/>
                </a:pPr>
                <a:r>
                  <a:rPr lang="en-US" sz="20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CA</a:t>
                </a:r>
                <a:r>
                  <a:rPr lang="en-US" sz="2000" b="1" baseline="-25000"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2 </a:t>
                </a:r>
                <a:r>
                  <a:rPr lang="en-US" sz="2000" b="1" dirty="0">
                    <a:solidFill>
                      <a:srgbClr val="002060"/>
                    </a:solidFill>
                    <a:latin typeface="Times New Roman" panose="02020603050405020304" pitchFamily="18" charset="0"/>
                    <a:cs typeface="Times New Roman" panose="02020603050405020304" pitchFamily="18" charset="0"/>
                    <a:sym typeface="Symbol" panose="05050102010706020507" pitchFamily="18" charset="2"/>
                  </a:rPr>
                  <a:t>=  0.5 mol/L</a:t>
                </a:r>
                <a:endParaRPr lang="en-US" sz="2000" b="1"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692655C-9091-534F-67B1-02EA317861F9}"/>
                  </a:ext>
                </a:extLst>
              </p:cNvPr>
              <p:cNvSpPr>
                <a:spLocks noGrp="1" noRot="1" noChangeAspect="1" noMove="1" noResize="1" noEditPoints="1" noAdjustHandles="1" noChangeArrowheads="1" noChangeShapeType="1" noTextEdit="1"/>
              </p:cNvSpPr>
              <p:nvPr>
                <p:ph idx="1"/>
              </p:nvPr>
            </p:nvSpPr>
            <p:spPr>
              <a:xfrm>
                <a:off x="202094" y="774425"/>
                <a:ext cx="11787808" cy="5531736"/>
              </a:xfrm>
              <a:blipFill>
                <a:blip r:embed="rId2"/>
                <a:stretch>
                  <a:fillRect l="-672" t="-132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F4AB389-F8AE-665C-F407-B05701DB6C9E}"/>
              </a:ext>
            </a:extLst>
          </p:cNvPr>
          <p:cNvCxnSpPr>
            <a:cxnSpLocks/>
          </p:cNvCxnSpPr>
          <p:nvPr/>
        </p:nvCxnSpPr>
        <p:spPr>
          <a:xfrm>
            <a:off x="-192157" y="6659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7145326-2292-96B7-B793-79BB8DF9686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8BCC541-A498-9107-AC74-06AAB760BDF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3F9BF6BB-EC7D-DB8A-E7A3-26AD1AA84496}"/>
              </a:ext>
            </a:extLst>
          </p:cNvPr>
          <p:cNvPicPr>
            <a:picLocks noChangeAspect="1"/>
          </p:cNvPicPr>
          <p:nvPr/>
        </p:nvPicPr>
        <p:blipFill>
          <a:blip r:embed="rId3"/>
          <a:stretch>
            <a:fillRect/>
          </a:stretch>
        </p:blipFill>
        <p:spPr>
          <a:xfrm>
            <a:off x="485471" y="1331843"/>
            <a:ext cx="5796059" cy="1682727"/>
          </a:xfrm>
          <a:prstGeom prst="rect">
            <a:avLst/>
          </a:prstGeom>
        </p:spPr>
      </p:pic>
      <p:sp>
        <p:nvSpPr>
          <p:cNvPr id="7" name="TextBox 6">
            <a:extLst>
              <a:ext uri="{FF2B5EF4-FFF2-40B4-BE49-F238E27FC236}">
                <a16:creationId xmlns:a16="http://schemas.microsoft.com/office/drawing/2014/main" id="{0793EFBF-C3C6-2502-DB86-98EFC4CBDED9}"/>
              </a:ext>
            </a:extLst>
          </p:cNvPr>
          <p:cNvSpPr txBox="1"/>
          <p:nvPr/>
        </p:nvSpPr>
        <p:spPr>
          <a:xfrm>
            <a:off x="1958009" y="2941983"/>
            <a:ext cx="5715000"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10.11</a:t>
            </a:r>
            <a:r>
              <a:rPr lang="en-US" sz="2000" dirty="0">
                <a:latin typeface="Times New Roman" panose="02020603050405020304" pitchFamily="18" charset="0"/>
                <a:cs typeface="Times New Roman" panose="02020603050405020304" pitchFamily="18" charset="0"/>
              </a:rPr>
              <a:t>. CSTR-PFR in series for </a:t>
            </a:r>
            <a:r>
              <a:rPr lang="en-US" sz="2000" dirty="0">
                <a:solidFill>
                  <a:srgbClr val="FF0000"/>
                </a:solidFill>
                <a:latin typeface="Times New Roman" panose="02020603050405020304" pitchFamily="18" charset="0"/>
                <a:cs typeface="Times New Roman" panose="02020603050405020304" pitchFamily="18" charset="0"/>
              </a:rPr>
              <a:t>activity 10.3</a:t>
            </a:r>
          </a:p>
        </p:txBody>
      </p:sp>
    </p:spTree>
    <p:extLst>
      <p:ext uri="{BB962C8B-B14F-4D97-AF65-F5344CB8AC3E}">
        <p14:creationId xmlns:p14="http://schemas.microsoft.com/office/powerpoint/2010/main" val="18339852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964B7-5FC4-A305-C2C0-E89A13B55C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A9812D-46C8-8FC7-01D4-A6DD3F2793A2}"/>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solidFill>
                  <a:srgbClr val="0070C0"/>
                </a:solidFill>
                <a:latin typeface="Times New Roman" panose="02020603050405020304" pitchFamily="18" charset="0"/>
                <a:cs typeface="Times New Roman" panose="02020603050405020304" pitchFamily="18" charset="0"/>
              </a:rPr>
              <a:t>Activity 10.4.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5BB51A4-7117-4105-FCAA-C3AF2DE6CF12}"/>
                  </a:ext>
                </a:extLst>
              </p:cNvPr>
              <p:cNvSpPr>
                <a:spLocks noGrp="1"/>
              </p:cNvSpPr>
              <p:nvPr>
                <p:ph idx="1"/>
              </p:nvPr>
            </p:nvSpPr>
            <p:spPr>
              <a:xfrm>
                <a:off x="208723" y="736393"/>
                <a:ext cx="11787808" cy="544057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An aqueous reactant of A with initial concentration of 4 mol/L enters into two series reactors of  PFR followed by CSTR. The reaction is second-order with respect to A, and the volume of CSTR is three times that of PFR. The chemical reaction is conduced at isothermal condition, and the stochiometric equation is given below. Find the concentration at the exit of the CSTR if the exit concentration in the PFR is 1 mol/L. </a:t>
                </a:r>
              </a:p>
              <a:p>
                <a:pPr marL="0" indent="0" algn="just">
                  <a:lnSpc>
                    <a:spcPct val="100000"/>
                  </a:lnSpc>
                  <a:buNone/>
                </a:pPr>
                <a14:m>
                  <m:oMathPara xmlns:m="http://schemas.openxmlformats.org/officeDocument/2006/math">
                    <m:oMathParaPr>
                      <m:jc m:val="left"/>
                    </m:oMathParaPr>
                    <m:oMath xmlns:m="http://schemas.openxmlformats.org/officeDocument/2006/math">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𝐴</m:t>
                      </m:r>
                      <m:groupChr>
                        <m:groupChrPr>
                          <m:chr m:val="→"/>
                          <m:vertJc m:val="bot"/>
                          <m:ctrlPr>
                            <a:rPr lang="en-US" sz="2400" i="1">
                              <a:latin typeface="Cambria Math" panose="02040503050406030204" pitchFamily="18" charset="0"/>
                              <a:cs typeface="Times New Roman" panose="02020603050405020304" pitchFamily="18" charset="0"/>
                            </a:rPr>
                          </m:ctrlPr>
                        </m:groupChrPr>
                        <m:e>
                          <m:r>
                            <m:rPr>
                              <m:brk m:alnAt="2"/>
                            </m:rPr>
                            <a:rPr lang="en-US" sz="2400" i="1">
                              <a:latin typeface="Cambria Math" panose="02040503050406030204" pitchFamily="18" charset="0"/>
                              <a:cs typeface="Times New Roman" panose="02020603050405020304" pitchFamily="18" charset="0"/>
                            </a:rPr>
                            <m:t>𝑘</m:t>
                          </m:r>
                        </m:e>
                      </m:groupChr>
                      <m:r>
                        <a:rPr lang="en-US" sz="2400" i="1">
                          <a:latin typeface="Cambria Math" panose="02040503050406030204" pitchFamily="18" charset="0"/>
                          <a:cs typeface="Times New Roman" panose="02020603050405020304" pitchFamily="18" charset="0"/>
                        </a:rPr>
                        <m:t>𝑃</m:t>
                      </m:r>
                    </m:oMath>
                  </m:oMathPara>
                </a14:m>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PFR-CSTR in series, second order reaction, C</a:t>
                </a:r>
                <a:r>
                  <a:rPr lang="en-US" sz="2400" baseline="-25000" dirty="0">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4 mol/L, C</a:t>
                </a:r>
                <a:r>
                  <a:rPr lang="en-US" sz="2400" baseline="-25000" dirty="0">
                    <a:latin typeface="Times New Roman" panose="02020603050405020304" pitchFamily="18" charset="0"/>
                    <a:cs typeface="Times New Roman" panose="02020603050405020304" pitchFamily="18" charset="0"/>
                  </a:rPr>
                  <a:t>A1</a:t>
                </a:r>
                <a:r>
                  <a:rPr lang="en-US" sz="2400" dirty="0">
                    <a:latin typeface="Times New Roman" panose="02020603050405020304" pitchFamily="18" charset="0"/>
                    <a:cs typeface="Times New Roman" panose="02020603050405020304" pitchFamily="18" charset="0"/>
                  </a:rPr>
                  <a:t>= 1 mol/L, V</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3V</a:t>
                </a:r>
                <a:r>
                  <a:rPr lang="en-US" sz="2400" baseline="-25000" dirty="0">
                    <a:latin typeface="Times New Roman" panose="02020603050405020304" pitchFamily="18" charset="0"/>
                    <a:cs typeface="Times New Roman" panose="02020603050405020304" pitchFamily="18" charset="0"/>
                  </a:rPr>
                  <a:t>1</a:t>
                </a: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Required: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A2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5BB51A4-7117-4105-FCAA-C3AF2DE6CF12}"/>
                  </a:ext>
                </a:extLst>
              </p:cNvPr>
              <p:cNvSpPr>
                <a:spLocks noGrp="1" noRot="1" noChangeAspect="1" noMove="1" noResize="1" noEditPoints="1" noAdjustHandles="1" noChangeArrowheads="1" noChangeShapeType="1" noTextEdit="1"/>
              </p:cNvSpPr>
              <p:nvPr>
                <p:ph idx="1"/>
              </p:nvPr>
            </p:nvSpPr>
            <p:spPr>
              <a:xfrm>
                <a:off x="208723" y="736393"/>
                <a:ext cx="11787808" cy="5440572"/>
              </a:xfrm>
              <a:blipFill>
                <a:blip r:embed="rId2"/>
                <a:stretch>
                  <a:fillRect l="-776" r="-82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B0BBCED-25A7-A391-404D-F0ACE7AECFB4}"/>
              </a:ext>
            </a:extLst>
          </p:cNvPr>
          <p:cNvCxnSpPr>
            <a:cxnSpLocks/>
          </p:cNvCxnSpPr>
          <p:nvPr/>
        </p:nvCxnSpPr>
        <p:spPr>
          <a:xfrm>
            <a:off x="-96079" y="73639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A454BCE-A049-120F-FE54-9BA3F714620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025496F-D931-E0D7-CFA8-48F324CEA33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983793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08131-AEB1-4B67-FB70-0555F4885B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332EE8-60FD-190C-D012-D07814872964}"/>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05B7ACE-FD38-02EE-CE76-B247C03A2F10}"/>
              </a:ext>
            </a:extLst>
          </p:cNvPr>
          <p:cNvSpPr>
            <a:spLocks noGrp="1"/>
          </p:cNvSpPr>
          <p:nvPr>
            <p:ph idx="1"/>
          </p:nvPr>
        </p:nvSpPr>
        <p:spPr>
          <a:xfrm>
            <a:off x="390939" y="882858"/>
            <a:ext cx="11605592" cy="5294106"/>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Solution: PFR-CSTR</a:t>
            </a:r>
            <a:r>
              <a:rPr lang="en-US" sz="2400" dirty="0">
                <a:latin typeface="Times New Roman" panose="02020603050405020304" pitchFamily="18" charset="0"/>
                <a:cs typeface="Times New Roman" panose="02020603050405020304" pitchFamily="18" charset="0"/>
              </a:rPr>
              <a:t> in series is depicted in</a:t>
            </a:r>
            <a:r>
              <a:rPr lang="en-US" sz="2400" b="1" dirty="0">
                <a:latin typeface="Times New Roman" panose="02020603050405020304" pitchFamily="18" charset="0"/>
                <a:cs typeface="Times New Roman" panose="02020603050405020304" pitchFamily="18" charset="0"/>
              </a:rPr>
              <a:t> Figure 10.12.</a:t>
            </a:r>
            <a:r>
              <a:rPr lang="en-US" sz="2400" dirty="0">
                <a:latin typeface="Times New Roman" panose="02020603050405020304" pitchFamily="18" charset="0"/>
                <a:cs typeface="Times New Roman" panose="02020603050405020304" pitchFamily="18" charset="0"/>
              </a:rPr>
              <a:t> for activity10.4.</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93D9EB1-DEC6-45BD-40C0-6280E197C977}"/>
              </a:ext>
            </a:extLst>
          </p:cNvPr>
          <p:cNvCxnSpPr>
            <a:cxnSpLocks/>
          </p:cNvCxnSpPr>
          <p:nvPr/>
        </p:nvCxnSpPr>
        <p:spPr>
          <a:xfrm>
            <a:off x="-96079" y="88285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A5B44D5-9A11-EB0B-AC19-E29EC0969E9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847DB3A-CA89-6E93-A0CA-50F0367F723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32" name="Picture 31">
            <a:extLst>
              <a:ext uri="{FF2B5EF4-FFF2-40B4-BE49-F238E27FC236}">
                <a16:creationId xmlns:a16="http://schemas.microsoft.com/office/drawing/2014/main" id="{338806C6-50CC-4A69-5028-275ABCB3E224}"/>
              </a:ext>
            </a:extLst>
          </p:cNvPr>
          <p:cNvPicPr>
            <a:picLocks noChangeAspect="1"/>
          </p:cNvPicPr>
          <p:nvPr/>
        </p:nvPicPr>
        <p:blipFill>
          <a:blip r:embed="rId2"/>
          <a:srcRect l="3447" b="3878"/>
          <a:stretch>
            <a:fillRect/>
          </a:stretch>
        </p:blipFill>
        <p:spPr>
          <a:xfrm>
            <a:off x="262295" y="1536263"/>
            <a:ext cx="5804844" cy="1828800"/>
          </a:xfrm>
          <a:prstGeom prst="rect">
            <a:avLst/>
          </a:prstGeom>
        </p:spPr>
      </p:pic>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59409824-7E40-C5FD-214A-0AA8DB9599FF}"/>
                  </a:ext>
                </a:extLst>
              </p:cNvPr>
              <p:cNvSpPr txBox="1"/>
              <p:nvPr/>
            </p:nvSpPr>
            <p:spPr>
              <a:xfrm>
                <a:off x="6320331" y="1548040"/>
                <a:ext cx="5804844" cy="3843937"/>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For second order reaction of CSTR,  the material balance equation can be written as:</a:t>
                </a:r>
              </a:p>
              <a:p>
                <a:pPr algn="just"/>
                <a14:m>
                  <m:oMath xmlns:m="http://schemas.openxmlformats.org/officeDocument/2006/math">
                    <m:r>
                      <a:rPr lang="en-US" sz="2000" b="1" i="1">
                        <a:solidFill>
                          <a:srgbClr val="002060"/>
                        </a:solidFill>
                        <a:latin typeface="Cambria Math"/>
                      </a:rPr>
                      <m:t>𝒌</m:t>
                    </m:r>
                    <m:sSub>
                      <m:sSubPr>
                        <m:ctrlPr>
                          <a:rPr lang="en-US" sz="2000" i="1">
                            <a:latin typeface="Cambria Math" panose="02040503050406030204" pitchFamily="18" charset="0"/>
                          </a:rPr>
                        </m:ctrlPr>
                      </m:sSubPr>
                      <m:e>
                        <m:r>
                          <a:rPr lang="en-US" sz="2000" i="1">
                            <a:latin typeface="Cambria Math"/>
                          </a:rPr>
                          <m:t>𝜏</m:t>
                        </m:r>
                      </m:e>
                      <m:sub>
                        <m:r>
                          <a:rPr lang="en-US" sz="2000" i="1">
                            <a:latin typeface="Cambria Math" panose="02040503050406030204" pitchFamily="18" charset="0"/>
                          </a:rPr>
                          <m:t>2</m:t>
                        </m:r>
                      </m:sub>
                    </m:sSub>
                    <m:r>
                      <a:rPr lang="en-US" sz="2000" i="1">
                        <a:latin typeface="Cambria Math" panose="02040503050406030204" pitchFamily="18" charset="0"/>
                      </a:rPr>
                      <m:t>=</m:t>
                    </m:r>
                    <m:f>
                      <m:fPr>
                        <m:ctrlPr>
                          <a:rPr lang="en-US" sz="2000" b="1" i="1">
                            <a:solidFill>
                              <a:srgbClr val="002060"/>
                            </a:solidFill>
                            <a:latin typeface="Cambria Math" panose="02040503050406030204" pitchFamily="18" charset="0"/>
                          </a:rPr>
                        </m:ctrlPr>
                      </m:fPr>
                      <m:num>
                        <m:sSub>
                          <m:sSubPr>
                            <m:ctrlPr>
                              <a:rPr lang="en-US" sz="2000" b="1" i="1">
                                <a:solidFill>
                                  <a:srgbClr val="002060"/>
                                </a:solidFill>
                                <a:latin typeface="Cambria Math" panose="02040503050406030204" pitchFamily="18" charset="0"/>
                              </a:rPr>
                            </m:ctrlPr>
                          </m:sSubPr>
                          <m:e>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𝟏</m:t>
                                </m:r>
                              </m:sub>
                            </m:sSub>
                            <m:r>
                              <a:rPr lang="en-US" sz="2000" b="1" i="1">
                                <a:solidFill>
                                  <a:srgbClr val="002060"/>
                                </a:solidFill>
                                <a:latin typeface="Cambria Math" panose="02040503050406030204" pitchFamily="18" charset="0"/>
                              </a:rPr>
                              <m:t>−</m:t>
                            </m:r>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𝟐</m:t>
                            </m:r>
                          </m:sub>
                        </m:sSub>
                      </m:num>
                      <m:den>
                        <m:sSup>
                          <m:sSupPr>
                            <m:ctrlPr>
                              <a:rPr lang="en-US" sz="2000" b="1" i="1">
                                <a:solidFill>
                                  <a:srgbClr val="002060"/>
                                </a:solidFill>
                                <a:latin typeface="Cambria Math" panose="02040503050406030204" pitchFamily="18" charset="0"/>
                              </a:rPr>
                            </m:ctrlPr>
                          </m:sSupPr>
                          <m:e>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𝟐</m:t>
                                </m:r>
                              </m:sub>
                            </m:sSub>
                          </m:e>
                          <m:sup>
                            <m:r>
                              <a:rPr lang="en-US" sz="2000" b="1" i="1">
                                <a:solidFill>
                                  <a:srgbClr val="002060"/>
                                </a:solidFill>
                                <a:latin typeface="Cambria Math" panose="02040503050406030204" pitchFamily="18" charset="0"/>
                              </a:rPr>
                              <m:t>𝟐</m:t>
                            </m:r>
                          </m:sup>
                        </m:sSup>
                      </m:den>
                    </m:f>
                  </m:oMath>
                </a14:m>
                <a:r>
                  <a:rPr lang="en-US" sz="2000" dirty="0">
                    <a:latin typeface="Times New Roman" panose="02020603050405020304" pitchFamily="18" charset="0"/>
                    <a:cs typeface="Times New Roman" panose="02020603050405020304" pitchFamily="18" charset="0"/>
                  </a:rPr>
                  <a:t>;  but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000" dirty="0">
                    <a:latin typeface="Times New Roman" panose="02020603050405020304" pitchFamily="18" charset="0"/>
                    <a:cs typeface="Times New Roman" panose="02020603050405020304" pitchFamily="18" charset="0"/>
                    <a:sym typeface="Symbol" panose="05050102010706020507" pitchFamily="18" charset="2"/>
                  </a:rPr>
                  <a:t>=3</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sz="2000" dirty="0">
                    <a:latin typeface="Times New Roman" panose="02020603050405020304" pitchFamily="18" charset="0"/>
                    <a:cs typeface="Times New Roman" panose="02020603050405020304" pitchFamily="18" charset="0"/>
                    <a:sym typeface="Symbol" panose="05050102010706020507" pitchFamily="18" charset="2"/>
                  </a:rPr>
                  <a:t> since V</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sz="2000" dirty="0">
                    <a:latin typeface="Times New Roman" panose="02020603050405020304" pitchFamily="18" charset="0"/>
                    <a:cs typeface="Times New Roman" panose="02020603050405020304" pitchFamily="18" charset="0"/>
                    <a:sym typeface="Symbol" panose="05050102010706020507" pitchFamily="18" charset="2"/>
                  </a:rPr>
                  <a:t>= 3V</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1</a:t>
                </a:r>
              </a:p>
              <a:p>
                <a:pPr algn="just"/>
                <a14:m>
                  <m:oMath xmlns:m="http://schemas.openxmlformats.org/officeDocument/2006/math">
                    <m:r>
                      <a:rPr lang="en-US" sz="2000" b="1" i="1">
                        <a:solidFill>
                          <a:srgbClr val="002060"/>
                        </a:solidFill>
                        <a:latin typeface="Cambria Math"/>
                      </a:rPr>
                      <m:t>𝒌</m:t>
                    </m:r>
                    <m:sSub>
                      <m:sSubPr>
                        <m:ctrlPr>
                          <a:rPr lang="en-US" sz="2000" i="1">
                            <a:latin typeface="Cambria Math" panose="02040503050406030204" pitchFamily="18" charset="0"/>
                          </a:rPr>
                        </m:ctrlPr>
                      </m:sSubPr>
                      <m:e>
                        <m:r>
                          <a:rPr lang="en-US" sz="2000" i="1">
                            <a:latin typeface="Cambria Math"/>
                          </a:rPr>
                          <m:t>𝜏</m:t>
                        </m:r>
                      </m:e>
                      <m:sub>
                        <m:r>
                          <a:rPr lang="en-US" sz="2000" i="1">
                            <a:latin typeface="Cambria Math" panose="02040503050406030204" pitchFamily="18" charset="0"/>
                          </a:rPr>
                          <m:t>2</m:t>
                        </m:r>
                      </m:sub>
                    </m:sSub>
                    <m:r>
                      <a:rPr lang="en-US" sz="2000" i="1">
                        <a:latin typeface="Cambria Math" panose="02040503050406030204" pitchFamily="18" charset="0"/>
                      </a:rPr>
                      <m:t>=</m:t>
                    </m:r>
                    <m:f>
                      <m:fPr>
                        <m:ctrlPr>
                          <a:rPr lang="en-US" sz="2000" b="1" i="1">
                            <a:solidFill>
                              <a:srgbClr val="002060"/>
                            </a:solidFill>
                            <a:latin typeface="Cambria Math" panose="02040503050406030204" pitchFamily="18" charset="0"/>
                          </a:rPr>
                        </m:ctrlPr>
                      </m:fPr>
                      <m:num>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panose="02040503050406030204" pitchFamily="18" charset="0"/>
                              </a:rPr>
                              <m:t>𝟏</m:t>
                            </m:r>
                            <m:r>
                              <a:rPr lang="en-US" sz="2000" b="1" i="1">
                                <a:solidFill>
                                  <a:srgbClr val="002060"/>
                                </a:solidFill>
                                <a:latin typeface="Cambria Math" panose="02040503050406030204" pitchFamily="18" charset="0"/>
                              </a:rPr>
                              <m:t>−</m:t>
                            </m:r>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𝟐</m:t>
                            </m:r>
                          </m:sub>
                        </m:sSub>
                      </m:num>
                      <m:den>
                        <m:sSup>
                          <m:sSupPr>
                            <m:ctrlPr>
                              <a:rPr lang="en-US" sz="2000" b="1" i="1">
                                <a:solidFill>
                                  <a:srgbClr val="002060"/>
                                </a:solidFill>
                                <a:latin typeface="Cambria Math" panose="02040503050406030204" pitchFamily="18" charset="0"/>
                              </a:rPr>
                            </m:ctrlPr>
                          </m:sSupPr>
                          <m:e>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𝟐</m:t>
                                </m:r>
                              </m:sub>
                            </m:sSub>
                          </m:e>
                          <m:sup>
                            <m:r>
                              <a:rPr lang="en-US" sz="2000" b="1" i="1">
                                <a:solidFill>
                                  <a:srgbClr val="002060"/>
                                </a:solidFill>
                                <a:latin typeface="Cambria Math" panose="02040503050406030204" pitchFamily="18" charset="0"/>
                              </a:rPr>
                              <m:t>𝟐</m:t>
                            </m:r>
                          </m:sup>
                        </m:sSup>
                      </m:den>
                    </m:f>
                    <m:r>
                      <a:rPr lang="en-US" sz="2000" b="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𝟑</m:t>
                    </m:r>
                    <m:r>
                      <a:rPr lang="en-US" sz="2000" b="1" i="1">
                        <a:solidFill>
                          <a:srgbClr val="002060"/>
                        </a:solidFill>
                        <a:latin typeface="Cambria Math"/>
                      </a:rPr>
                      <m:t>𝒌</m:t>
                    </m:r>
                    <m:sSub>
                      <m:sSubPr>
                        <m:ctrlPr>
                          <a:rPr lang="en-US" sz="2000" i="1">
                            <a:latin typeface="Cambria Math" panose="02040503050406030204" pitchFamily="18" charset="0"/>
                          </a:rPr>
                        </m:ctrlPr>
                      </m:sSubPr>
                      <m:e>
                        <m:r>
                          <a:rPr lang="en-US" sz="2000" i="1">
                            <a:latin typeface="Cambria Math"/>
                          </a:rPr>
                          <m:t>𝜏</m:t>
                        </m:r>
                      </m:e>
                      <m:sub>
                        <m:r>
                          <a:rPr lang="en-US" sz="2000" i="1">
                            <a:latin typeface="Cambria Math" panose="02040503050406030204" pitchFamily="18" charset="0"/>
                          </a:rPr>
                          <m:t>1</m:t>
                        </m:r>
                      </m:sub>
                    </m:sSub>
                    <m:r>
                      <a:rPr lang="en-US" sz="2000" b="1">
                        <a:latin typeface="Cambria Math" panose="02040503050406030204" pitchFamily="18" charset="0"/>
                      </a:rPr>
                      <m:t>=</m:t>
                    </m:r>
                    <m:r>
                      <a:rPr lang="en-US" sz="2000" b="1">
                        <a:latin typeface="Cambria Math" panose="02040503050406030204" pitchFamily="18" charset="0"/>
                      </a:rPr>
                      <m:t>𝟑</m:t>
                    </m:r>
                    <m:r>
                      <a:rPr lang="en-US" sz="2000" b="1">
                        <a:latin typeface="Cambria Math" panose="02040503050406030204" pitchFamily="18" charset="0"/>
                      </a:rPr>
                      <m:t>∗</m:t>
                    </m:r>
                    <m:r>
                      <a:rPr lang="en-US" sz="2000" b="1">
                        <a:latin typeface="Cambria Math" panose="02040503050406030204" pitchFamily="18" charset="0"/>
                      </a:rPr>
                      <m:t>𝟎</m:t>
                    </m:r>
                    <m:r>
                      <a:rPr lang="en-US" sz="2000" b="1">
                        <a:latin typeface="Cambria Math" panose="02040503050406030204" pitchFamily="18" charset="0"/>
                      </a:rPr>
                      <m:t>.</m:t>
                    </m:r>
                    <m:r>
                      <a:rPr lang="en-US" sz="2000" b="1">
                        <a:latin typeface="Cambria Math" panose="02040503050406030204" pitchFamily="18" charset="0"/>
                      </a:rPr>
                      <m:t>𝟕𝟓</m:t>
                    </m:r>
                    <m:r>
                      <a:rPr lang="en-US" sz="2000" b="1">
                        <a:latin typeface="Cambria Math" panose="02040503050406030204" pitchFamily="18" charset="0"/>
                      </a:rPr>
                      <m:t>=</m:t>
                    </m:r>
                    <m:r>
                      <a:rPr lang="en-US" sz="2000" b="1">
                        <a:latin typeface="Cambria Math" panose="02040503050406030204" pitchFamily="18" charset="0"/>
                      </a:rPr>
                      <m:t>𝟐</m:t>
                    </m:r>
                    <m:r>
                      <a:rPr lang="en-US" sz="2000" b="1">
                        <a:latin typeface="Cambria Math" panose="02040503050406030204" pitchFamily="18" charset="0"/>
                      </a:rPr>
                      <m:t>.</m:t>
                    </m:r>
                    <m:r>
                      <a:rPr lang="en-US" sz="2000" b="1">
                        <a:latin typeface="Cambria Math" panose="02040503050406030204" pitchFamily="18" charset="0"/>
                      </a:rPr>
                      <m:t>𝟐𝟓</m:t>
                    </m:r>
                    <m:r>
                      <a:rPr lang="en-US" sz="2000" b="1">
                        <a:latin typeface="Cambria Math" panose="02040503050406030204" pitchFamily="18" charset="0"/>
                      </a:rPr>
                      <m:t> </m:t>
                    </m:r>
                    <m:r>
                      <a:rPr lang="en-US" sz="2000" b="1">
                        <a:latin typeface="Cambria Math" panose="02040503050406030204" pitchFamily="18" charset="0"/>
                      </a:rPr>
                      <m:t>𝐋</m:t>
                    </m:r>
                    <m:r>
                      <a:rPr lang="en-US" sz="2000" b="1">
                        <a:latin typeface="Cambria Math" panose="02040503050406030204" pitchFamily="18" charset="0"/>
                      </a:rPr>
                      <m:t>/</m:t>
                    </m:r>
                    <m:r>
                      <a:rPr lang="en-US" sz="2000" b="1">
                        <a:latin typeface="Cambria Math" panose="02040503050406030204" pitchFamily="18" charset="0"/>
                      </a:rPr>
                      <m:t>𝐦𝐨𝐥</m:t>
                    </m:r>
                  </m:oMath>
                </a14:m>
                <a:r>
                  <a:rPr lang="en-US" sz="2000" b="1" dirty="0">
                    <a:latin typeface="Times New Roman" panose="02020603050405020304" pitchFamily="18" charset="0"/>
                    <a:cs typeface="Times New Roman" panose="02020603050405020304" pitchFamily="18" charset="0"/>
                  </a:rPr>
                  <a:t> </a:t>
                </a:r>
              </a:p>
              <a:p>
                <a:pPr algn="just"/>
                <a:r>
                  <a:rPr lang="en-US" sz="2000" b="1" dirty="0">
                    <a:latin typeface="Times New Roman" panose="02020603050405020304" pitchFamily="18" charset="0"/>
                    <a:cs typeface="Times New Roman" panose="02020603050405020304" pitchFamily="18" charset="0"/>
                  </a:rPr>
                  <a:t>It is a quadratic equation of the form:</a:t>
                </a:r>
              </a:p>
              <a:p>
                <a:pPr algn="just"/>
                <a14:m>
                  <m:oMath xmlns:m="http://schemas.openxmlformats.org/officeDocument/2006/math">
                    <m:r>
                      <a:rPr lang="en-US" sz="2000" b="1" i="1">
                        <a:solidFill>
                          <a:srgbClr val="0070C0"/>
                        </a:solidFill>
                        <a:latin typeface="Cambria Math" panose="02040503050406030204" pitchFamily="18" charset="0"/>
                        <a:cs typeface="Times New Roman" panose="02020603050405020304" pitchFamily="18" charset="0"/>
                      </a:rPr>
                      <m:t>𝟐</m:t>
                    </m:r>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𝟐𝟓</m:t>
                    </m:r>
                    <m:sSup>
                      <m:sSupPr>
                        <m:ctrlPr>
                          <a:rPr lang="en-US" sz="2000" b="1" i="1">
                            <a:solidFill>
                              <a:srgbClr val="0070C0"/>
                            </a:solidFill>
                            <a:latin typeface="Cambria Math" panose="02040503050406030204" pitchFamily="18" charset="0"/>
                          </a:rPr>
                        </m:ctrlPr>
                      </m:sSupPr>
                      <m:e>
                        <m:sSub>
                          <m:sSubPr>
                            <m:ctrlPr>
                              <a:rPr lang="en-US" sz="2000" b="1" i="1">
                                <a:solidFill>
                                  <a:srgbClr val="0070C0"/>
                                </a:solidFill>
                                <a:latin typeface="Cambria Math" panose="02040503050406030204" pitchFamily="18" charset="0"/>
                              </a:rPr>
                            </m:ctrlPr>
                          </m:sSubPr>
                          <m:e>
                            <m:r>
                              <a:rPr lang="en-US" sz="2000" b="1" i="1">
                                <a:solidFill>
                                  <a:srgbClr val="0070C0"/>
                                </a:solidFill>
                                <a:latin typeface="Cambria Math"/>
                              </a:rPr>
                              <m:t>𝑪</m:t>
                            </m:r>
                          </m:e>
                          <m:sub>
                            <m:r>
                              <a:rPr lang="en-US" sz="2000" b="1" i="1">
                                <a:solidFill>
                                  <a:srgbClr val="0070C0"/>
                                </a:solidFill>
                                <a:latin typeface="Cambria Math"/>
                              </a:rPr>
                              <m:t>𝑨</m:t>
                            </m:r>
                            <m:r>
                              <a:rPr lang="en-US" sz="2000" b="1" i="1">
                                <a:solidFill>
                                  <a:srgbClr val="0070C0"/>
                                </a:solidFill>
                                <a:latin typeface="Cambria Math" panose="02040503050406030204" pitchFamily="18" charset="0"/>
                              </a:rPr>
                              <m:t>𝟐</m:t>
                            </m:r>
                          </m:sub>
                        </m:sSub>
                      </m:e>
                      <m:sup>
                        <m:r>
                          <a:rPr lang="en-US" sz="2000" b="1" i="1">
                            <a:solidFill>
                              <a:srgbClr val="0070C0"/>
                            </a:solidFill>
                            <a:latin typeface="Cambria Math" panose="02040503050406030204" pitchFamily="18" charset="0"/>
                          </a:rPr>
                          <m:t>𝟐</m:t>
                        </m:r>
                      </m:sup>
                    </m:sSup>
                    <m:r>
                      <a:rPr lang="en-US" sz="2000" b="1" i="1">
                        <a:solidFill>
                          <a:srgbClr val="0070C0"/>
                        </a:solidFill>
                        <a:latin typeface="Cambria Math" panose="02040503050406030204" pitchFamily="18" charset="0"/>
                      </a:rPr>
                      <m:t>+</m:t>
                    </m:r>
                  </m:oMath>
                </a14:m>
                <a:r>
                  <a:rPr lang="en-US" sz="2000" b="1" dirty="0">
                    <a:solidFill>
                      <a:srgbClr val="0070C0"/>
                    </a:solidFill>
                  </a:rPr>
                  <a:t> </a:t>
                </a:r>
                <a14:m>
                  <m:oMath xmlns:m="http://schemas.openxmlformats.org/officeDocument/2006/math">
                    <m:sSub>
                      <m:sSubPr>
                        <m:ctrlPr>
                          <a:rPr lang="en-US" sz="2000" b="1" i="1">
                            <a:solidFill>
                              <a:srgbClr val="0070C0"/>
                            </a:solidFill>
                            <a:latin typeface="Cambria Math" panose="02040503050406030204" pitchFamily="18" charset="0"/>
                          </a:rPr>
                        </m:ctrlPr>
                      </m:sSubPr>
                      <m:e>
                        <m:r>
                          <a:rPr lang="en-US" sz="2000" b="1" i="1">
                            <a:solidFill>
                              <a:srgbClr val="0070C0"/>
                            </a:solidFill>
                            <a:latin typeface="Cambria Math"/>
                          </a:rPr>
                          <m:t>𝑪</m:t>
                        </m:r>
                      </m:e>
                      <m:sub>
                        <m:r>
                          <a:rPr lang="en-US" sz="2000" b="1" i="1">
                            <a:solidFill>
                              <a:srgbClr val="0070C0"/>
                            </a:solidFill>
                            <a:latin typeface="Cambria Math"/>
                          </a:rPr>
                          <m:t>𝑨</m:t>
                        </m:r>
                        <m:r>
                          <a:rPr lang="en-US" sz="2000" b="1" i="1">
                            <a:solidFill>
                              <a:srgbClr val="0070C0"/>
                            </a:solidFill>
                            <a:latin typeface="Cambria Math" panose="02040503050406030204" pitchFamily="18" charset="0"/>
                          </a:rPr>
                          <m:t>𝟐</m:t>
                        </m:r>
                      </m:sub>
                    </m:sSub>
                    <m:r>
                      <a:rPr lang="en-US" sz="2000" b="1" i="1">
                        <a:solidFill>
                          <a:srgbClr val="0070C0"/>
                        </a:solidFill>
                        <a:latin typeface="Cambria Math" panose="02040503050406030204" pitchFamily="18" charset="0"/>
                      </a:rPr>
                      <m:t>−</m:t>
                    </m:r>
                    <m:r>
                      <a:rPr lang="en-US" sz="2000" b="1" i="1">
                        <a:solidFill>
                          <a:srgbClr val="0070C0"/>
                        </a:solidFill>
                        <a:latin typeface="Cambria Math" panose="02040503050406030204" pitchFamily="18" charset="0"/>
                      </a:rPr>
                      <m:t>𝟏</m:t>
                    </m:r>
                    <m:r>
                      <a:rPr lang="en-US" sz="2000" b="1" i="1">
                        <a:solidFill>
                          <a:srgbClr val="0070C0"/>
                        </a:solidFill>
                        <a:latin typeface="Cambria Math" panose="02040503050406030204" pitchFamily="18" charset="0"/>
                      </a:rPr>
                      <m:t>=</m:t>
                    </m:r>
                    <m:r>
                      <a:rPr lang="en-US" sz="2000" b="1" i="1">
                        <a:solidFill>
                          <a:srgbClr val="0070C0"/>
                        </a:solidFill>
                        <a:latin typeface="Cambria Math" panose="02040503050406030204" pitchFamily="18" charset="0"/>
                      </a:rPr>
                      <m:t>𝟎</m:t>
                    </m:r>
                  </m:oMath>
                </a14:m>
                <a:endParaRPr lang="en-US" sz="2000" b="1" dirty="0">
                  <a:solidFill>
                    <a:srgbClr val="0070C0"/>
                  </a:solidFill>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𝟐</m:t>
                        </m:r>
                      </m:sub>
                    </m:sSub>
                    <m:r>
                      <a:rPr lang="en-US" sz="2000" b="1" i="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𝟎</m:t>
                    </m:r>
                  </m:oMath>
                </a14:m>
                <a:r>
                  <a:rPr lang="en-US" sz="2000" b="1" dirty="0">
                    <a:latin typeface="Times New Roman" panose="02020603050405020304" pitchFamily="18" charset="0"/>
                    <a:cs typeface="Times New Roman" panose="02020603050405020304" pitchFamily="18" charset="0"/>
                  </a:rPr>
                  <a:t>.48 mol/L or </a:t>
                </a:r>
                <a14:m>
                  <m:oMath xmlns:m="http://schemas.openxmlformats.org/officeDocument/2006/math">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𝟐</m:t>
                        </m:r>
                      </m:sub>
                    </m:sSub>
                    <m:r>
                      <a:rPr lang="en-US" sz="2000" b="1" i="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𝟎</m:t>
                    </m:r>
                    <m:r>
                      <a:rPr lang="en-US" sz="2000" b="1" i="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𝟗𝟐</m:t>
                    </m:r>
                    <m:r>
                      <a:rPr lang="en-US" sz="2000" b="1" i="1">
                        <a:solidFill>
                          <a:srgbClr val="002060"/>
                        </a:solidFill>
                        <a:latin typeface="Cambria Math" panose="02040503050406030204" pitchFamily="18" charset="0"/>
                      </a:rPr>
                      <m:t> </m:t>
                    </m:r>
                    <m:r>
                      <a:rPr lang="en-US" sz="2000" b="1" i="1">
                        <a:solidFill>
                          <a:srgbClr val="002060"/>
                        </a:solidFill>
                        <a:latin typeface="Cambria Math" panose="02040503050406030204" pitchFamily="18" charset="0"/>
                      </a:rPr>
                      <m:t>𝒎𝒐𝒍</m:t>
                    </m:r>
                    <m:r>
                      <a:rPr lang="en-US" sz="2000" b="1" i="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𝑳</m:t>
                    </m:r>
                  </m:oMath>
                </a14:m>
                <a:endParaRPr lang="en-US" sz="2000" b="1"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rPr>
                  <a:t>Concentration is a positive value; and the concentration at the exit of CSTR  is </a:t>
                </a:r>
                <a:r>
                  <a:rPr lang="en-US" sz="2000" b="1" dirty="0">
                    <a:solidFill>
                      <a:srgbClr val="0070C0"/>
                    </a:solidFill>
                    <a:latin typeface="Times New Roman" panose="02020603050405020304" pitchFamily="18" charset="0"/>
                    <a:cs typeface="Times New Roman" panose="02020603050405020304" pitchFamily="18" charset="0"/>
                  </a:rPr>
                  <a:t>0.48 mol/L.</a:t>
                </a:r>
              </a:p>
              <a:p>
                <a:endParaRPr lang="en-US" dirty="0"/>
              </a:p>
            </p:txBody>
          </p:sp>
        </mc:Choice>
        <mc:Fallback xmlns="">
          <p:sp>
            <p:nvSpPr>
              <p:cNvPr id="33" name="TextBox 32">
                <a:extLst>
                  <a:ext uri="{FF2B5EF4-FFF2-40B4-BE49-F238E27FC236}">
                    <a16:creationId xmlns:a16="http://schemas.microsoft.com/office/drawing/2014/main" id="{59409824-7E40-C5FD-214A-0AA8DB9599FF}"/>
                  </a:ext>
                </a:extLst>
              </p:cNvPr>
              <p:cNvSpPr txBox="1">
                <a:spLocks noRot="1" noChangeAspect="1" noMove="1" noResize="1" noEditPoints="1" noAdjustHandles="1" noChangeArrowheads="1" noChangeShapeType="1" noTextEdit="1"/>
              </p:cNvSpPr>
              <p:nvPr/>
            </p:nvSpPr>
            <p:spPr>
              <a:xfrm>
                <a:off x="6320331" y="1548040"/>
                <a:ext cx="5804844" cy="3843937"/>
              </a:xfrm>
              <a:prstGeom prst="rect">
                <a:avLst/>
              </a:prstGeom>
              <a:blipFill>
                <a:blip r:embed="rId3"/>
                <a:stretch>
                  <a:fillRect l="-1155" t="-951" r="-105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2F1FDDC3-A5A5-3499-4CF5-981F351D6075}"/>
                  </a:ext>
                </a:extLst>
              </p:cNvPr>
              <p:cNvSpPr txBox="1"/>
              <p:nvPr/>
            </p:nvSpPr>
            <p:spPr>
              <a:xfrm>
                <a:off x="272369" y="3862811"/>
                <a:ext cx="5804453" cy="1458926"/>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For second order reaction of PFR,  the material balance equation can be written as:</a:t>
                </a:r>
              </a:p>
              <a:p>
                <a:pPr algn="just"/>
                <a:r>
                  <a:rPr lang="en-US" sz="2000" dirty="0">
                    <a:latin typeface="Times New Roman" panose="02020603050405020304" pitchFamily="18" charset="0"/>
                    <a:cs typeface="Times New Roman" panose="02020603050405020304" pitchFamily="18" charset="0"/>
                  </a:rPr>
                  <a:t> </a:t>
                </a:r>
                <a14:m>
                  <m:oMath xmlns:m="http://schemas.openxmlformats.org/officeDocument/2006/math">
                    <m:r>
                      <a:rPr lang="en-US" sz="2000" b="1" i="1">
                        <a:solidFill>
                          <a:srgbClr val="002060"/>
                        </a:solidFill>
                        <a:latin typeface="Cambria Math"/>
                      </a:rPr>
                      <m:t>𝒌</m:t>
                    </m:r>
                    <m:sSub>
                      <m:sSubPr>
                        <m:ctrlPr>
                          <a:rPr lang="en-US" sz="2000" i="1">
                            <a:latin typeface="Cambria Math" panose="02040503050406030204" pitchFamily="18" charset="0"/>
                          </a:rPr>
                        </m:ctrlPr>
                      </m:sSubPr>
                      <m:e>
                        <m:r>
                          <a:rPr lang="en-US" sz="2000" i="1">
                            <a:latin typeface="Cambria Math"/>
                          </a:rPr>
                          <m:t>𝜏</m:t>
                        </m:r>
                      </m:e>
                      <m:sub>
                        <m:r>
                          <a:rPr lang="en-US" sz="2000" i="1">
                            <a:latin typeface="Cambria Math" panose="02040503050406030204" pitchFamily="18" charset="0"/>
                          </a:rPr>
                          <m:t>1</m:t>
                        </m:r>
                      </m:sub>
                    </m:sSub>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a:solidFill>
                                  <a:srgbClr val="002060"/>
                                </a:solidFill>
                                <a:latin typeface="Cambria Math" panose="02040503050406030204" pitchFamily="18" charset="0"/>
                              </a:rPr>
                              <m:t>𝑨</m:t>
                            </m:r>
                            <m:r>
                              <a:rPr lang="en-US" sz="2000" b="1" i="1">
                                <a:solidFill>
                                  <a:srgbClr val="002060"/>
                                </a:solidFill>
                                <a:latin typeface="Cambria Math" panose="02040503050406030204" pitchFamily="18" charset="0"/>
                              </a:rPr>
                              <m:t>𝟏</m:t>
                            </m:r>
                          </m:sub>
                        </m:sSub>
                      </m:den>
                    </m:f>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sSub>
                          <m:sSubPr>
                            <m:ctrlPr>
                              <a:rPr lang="en-US" sz="2000" b="1" i="1">
                                <a:solidFill>
                                  <a:srgbClr val="002060"/>
                                </a:solidFill>
                                <a:latin typeface="Cambria Math" panose="02040503050406030204" pitchFamily="18" charset="0"/>
                              </a:rPr>
                            </m:ctrlPr>
                          </m:sSubPr>
                          <m:e>
                            <m:r>
                              <a:rPr lang="en-US" sz="2000" b="1" i="1">
                                <a:solidFill>
                                  <a:srgbClr val="002060"/>
                                </a:solidFill>
                                <a:latin typeface="Cambria Math"/>
                              </a:rPr>
                              <m:t> </m:t>
                            </m:r>
                            <m:r>
                              <a:rPr lang="en-US" sz="2000" b="1" i="1">
                                <a:solidFill>
                                  <a:srgbClr val="002060"/>
                                </a:solidFill>
                                <a:latin typeface="Cambria Math"/>
                              </a:rPr>
                              <m:t>𝑪</m:t>
                            </m:r>
                          </m:e>
                          <m:sub>
                            <m:r>
                              <a:rPr lang="en-US" sz="2000" b="1" i="1">
                                <a:solidFill>
                                  <a:srgbClr val="002060"/>
                                </a:solidFill>
                                <a:latin typeface="Cambria Math"/>
                              </a:rPr>
                              <m:t>𝑨</m:t>
                            </m:r>
                            <m:r>
                              <a:rPr lang="en-US" sz="2000" b="1" i="1">
                                <a:solidFill>
                                  <a:srgbClr val="002060"/>
                                </a:solidFill>
                                <a:latin typeface="Cambria Math" panose="02040503050406030204" pitchFamily="18" charset="0"/>
                              </a:rPr>
                              <m:t>𝒐</m:t>
                            </m:r>
                          </m:sub>
                        </m:sSub>
                      </m:den>
                    </m:f>
                    <m:r>
                      <a:rPr lang="en-US" sz="2000">
                        <a:solidFill>
                          <a:srgbClr val="002060"/>
                        </a:solidFill>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b="1" i="1">
                            <a:latin typeface="Cambria Math" panose="02040503050406030204" pitchFamily="18" charset="0"/>
                          </a:rPr>
                          <m:t>𝟏</m:t>
                        </m:r>
                      </m:den>
                    </m:f>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b="1" i="1">
                            <a:latin typeface="Cambria Math" panose="02040503050406030204" pitchFamily="18" charset="0"/>
                          </a:rPr>
                          <m:t>𝟒</m:t>
                        </m:r>
                      </m:den>
                    </m:f>
                    <m:r>
                      <a:rPr lang="en-US" sz="2000" b="1" i="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𝟎</m:t>
                    </m:r>
                    <m:r>
                      <a:rPr lang="en-US" sz="2000" b="1" i="1">
                        <a:solidFill>
                          <a:srgbClr val="002060"/>
                        </a:solidFill>
                        <a:latin typeface="Cambria Math" panose="02040503050406030204" pitchFamily="18" charset="0"/>
                      </a:rPr>
                      <m:t>.</m:t>
                    </m:r>
                    <m:r>
                      <a:rPr lang="en-US" sz="2000" b="1" i="1">
                        <a:solidFill>
                          <a:srgbClr val="002060"/>
                        </a:solidFill>
                        <a:latin typeface="Cambria Math" panose="02040503050406030204" pitchFamily="18" charset="0"/>
                      </a:rPr>
                      <m:t>𝟕𝟓</m:t>
                    </m:r>
                  </m:oMath>
                </a14:m>
                <a:r>
                  <a:rPr lang="en-US" sz="2000" dirty="0">
                    <a:latin typeface="Times New Roman" panose="02020603050405020304" pitchFamily="18" charset="0"/>
                    <a:cs typeface="Times New Roman" panose="02020603050405020304" pitchFamily="18" charset="0"/>
                  </a:rPr>
                  <a:t> L/mol</a:t>
                </a:r>
              </a:p>
              <a:p>
                <a:endParaRPr lang="en-US" dirty="0"/>
              </a:p>
            </p:txBody>
          </p:sp>
        </mc:Choice>
        <mc:Fallback xmlns="">
          <p:sp>
            <p:nvSpPr>
              <p:cNvPr id="34" name="TextBox 33">
                <a:extLst>
                  <a:ext uri="{FF2B5EF4-FFF2-40B4-BE49-F238E27FC236}">
                    <a16:creationId xmlns:a16="http://schemas.microsoft.com/office/drawing/2014/main" id="{2F1FDDC3-A5A5-3499-4CF5-981F351D6075}"/>
                  </a:ext>
                </a:extLst>
              </p:cNvPr>
              <p:cNvSpPr txBox="1">
                <a:spLocks noRot="1" noChangeAspect="1" noMove="1" noResize="1" noEditPoints="1" noAdjustHandles="1" noChangeArrowheads="1" noChangeShapeType="1" noTextEdit="1"/>
              </p:cNvSpPr>
              <p:nvPr/>
            </p:nvSpPr>
            <p:spPr>
              <a:xfrm>
                <a:off x="272369" y="3862811"/>
                <a:ext cx="5804453" cy="1458926"/>
              </a:xfrm>
              <a:prstGeom prst="rect">
                <a:avLst/>
              </a:prstGeom>
              <a:blipFill>
                <a:blip r:embed="rId4"/>
                <a:stretch>
                  <a:fillRect l="-1155" t="-2510" r="-1050"/>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FBA5E522-76B9-87BD-A92C-AD3209511523}"/>
              </a:ext>
            </a:extLst>
          </p:cNvPr>
          <p:cNvSpPr txBox="1"/>
          <p:nvPr/>
        </p:nvSpPr>
        <p:spPr>
          <a:xfrm>
            <a:off x="605331" y="3320221"/>
            <a:ext cx="5715000"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10.12</a:t>
            </a:r>
            <a:r>
              <a:rPr lang="en-US" sz="2000" dirty="0">
                <a:latin typeface="Times New Roman" panose="02020603050405020304" pitchFamily="18" charset="0"/>
                <a:cs typeface="Times New Roman" panose="02020603050405020304" pitchFamily="18" charset="0"/>
              </a:rPr>
              <a:t>. PFR-CSTR in series for </a:t>
            </a:r>
            <a:r>
              <a:rPr lang="en-US" sz="2000" dirty="0">
                <a:solidFill>
                  <a:srgbClr val="FF0000"/>
                </a:solidFill>
                <a:latin typeface="Times New Roman" panose="02020603050405020304" pitchFamily="18" charset="0"/>
                <a:cs typeface="Times New Roman" panose="02020603050405020304" pitchFamily="18" charset="0"/>
              </a:rPr>
              <a:t>activity 10.4</a:t>
            </a:r>
          </a:p>
        </p:txBody>
      </p:sp>
    </p:spTree>
    <p:extLst>
      <p:ext uri="{BB962C8B-B14F-4D97-AF65-F5344CB8AC3E}">
        <p14:creationId xmlns:p14="http://schemas.microsoft.com/office/powerpoint/2010/main" val="16809397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440B2-0D85-1B17-12F2-BAD2A73862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32DD60-926F-CA7F-045B-1FD7CC052368}"/>
              </a:ext>
            </a:extLst>
          </p:cNvPr>
          <p:cNvSpPr>
            <a:spLocks noGrp="1"/>
          </p:cNvSpPr>
          <p:nvPr>
            <p:ph type="title"/>
          </p:nvPr>
        </p:nvSpPr>
        <p:spPr>
          <a:xfrm>
            <a:off x="390938" y="141764"/>
            <a:ext cx="11410121" cy="594629"/>
          </a:xfrm>
        </p:spPr>
        <p:txBody>
          <a:bodyPr>
            <a:noAutofit/>
          </a:bodyPr>
          <a:lstStyle/>
          <a:p>
            <a:pPr>
              <a:lnSpc>
                <a:spcPct val="100000"/>
              </a:lnSpc>
            </a:pPr>
            <a:r>
              <a:rPr lang="en-US" sz="3200" b="1" dirty="0">
                <a:latin typeface="Times New Roman" panose="02020603050405020304" pitchFamily="18" charset="0"/>
                <a:cs typeface="Times New Roman" panose="02020603050405020304" pitchFamily="18" charset="0"/>
              </a:rPr>
              <a:t>10.5. Summary </a:t>
            </a:r>
          </a:p>
        </p:txBody>
      </p:sp>
      <p:sp>
        <p:nvSpPr>
          <p:cNvPr id="3" name="Content Placeholder 2">
            <a:extLst>
              <a:ext uri="{FF2B5EF4-FFF2-40B4-BE49-F238E27FC236}">
                <a16:creationId xmlns:a16="http://schemas.microsoft.com/office/drawing/2014/main" id="{5C9828AD-6C8B-89DA-8C7D-2AF004C78315}"/>
              </a:ext>
            </a:extLst>
          </p:cNvPr>
          <p:cNvSpPr>
            <a:spLocks noGrp="1"/>
          </p:cNvSpPr>
          <p:nvPr>
            <p:ph idx="1"/>
          </p:nvPr>
        </p:nvSpPr>
        <p:spPr>
          <a:xfrm>
            <a:off x="208723" y="882859"/>
            <a:ext cx="11787808" cy="5294106"/>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CSTRs in series arrangement is useful for enhancing conversion, improving selectivity, allowing flexibility in operation, and allowing better control over reaction kinetics.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larger the number of CSTRs in series, the behavior of the system approaches to plug flow reactor.</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Parallel CSTRs can significantly increase overall production capacity by processing larger volumes of feed simultaneously.</a:t>
            </a:r>
          </a:p>
          <a:p>
            <a:pPr marL="82296" indent="0" algn="just">
              <a:lnSpc>
                <a:spcPct val="100000"/>
              </a:lnSpc>
              <a:buNone/>
            </a:pPr>
            <a:r>
              <a:rPr lang="en-US" sz="2400" dirty="0">
                <a:latin typeface="Times New Roman" panose="02020603050405020304" pitchFamily="18" charset="0"/>
                <a:cs typeface="Times New Roman" panose="02020603050405020304" pitchFamily="18" charset="0"/>
              </a:rPr>
              <a:t>For  different  size of CSTRs in parallel and  the volumetric flow rate is split in proportion to each  reactor volume, the space time and conversion of each reactor are identical.</a:t>
            </a:r>
          </a:p>
          <a:p>
            <a:pPr marL="82296"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Combining different types of reactors in series might bring </a:t>
            </a:r>
            <a:r>
              <a:rPr lang="en-US" sz="2400" b="1" dirty="0">
                <a:latin typeface="Times New Roman" panose="02020603050405020304" pitchFamily="18" charset="0"/>
                <a:ea typeface="Tahoma" pitchFamily="34" charset="0"/>
                <a:cs typeface="Times New Roman" panose="02020603050405020304" pitchFamily="18" charset="0"/>
              </a:rPr>
              <a:t>size reduction</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increasing yield</a:t>
            </a: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achieving high conversion</a:t>
            </a:r>
            <a:r>
              <a:rPr lang="en-US" sz="2400" dirty="0">
                <a:latin typeface="Times New Roman" panose="02020603050405020304" pitchFamily="18" charset="0"/>
                <a:ea typeface="Tahoma" pitchFamily="34" charset="0"/>
                <a:cs typeface="Times New Roman" panose="02020603050405020304" pitchFamily="18" charset="0"/>
              </a:rPr>
              <a:t>, and </a:t>
            </a:r>
            <a:r>
              <a:rPr lang="en-US" sz="2400" b="1" dirty="0">
                <a:latin typeface="Times New Roman" panose="02020603050405020304" pitchFamily="18" charset="0"/>
                <a:ea typeface="Tahoma" pitchFamily="34" charset="0"/>
                <a:cs typeface="Times New Roman" panose="02020603050405020304" pitchFamily="18" charset="0"/>
              </a:rPr>
              <a:t>sink the heat effect</a:t>
            </a:r>
            <a:r>
              <a:rPr lang="en-US" sz="2400" dirty="0">
                <a:latin typeface="Times New Roman" panose="02020603050405020304" pitchFamily="18" charset="0"/>
                <a:ea typeface="Tahoma" pitchFamily="34" charset="0"/>
                <a:cs typeface="Times New Roman" panose="02020603050405020304" pitchFamily="18" charset="0"/>
              </a:rPr>
              <a:t>. </a:t>
            </a:r>
          </a:p>
          <a:p>
            <a:pPr marL="82296" indent="0" algn="just">
              <a:lnSpc>
                <a:spcPct val="10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708AF80-B853-8D07-1ADB-CF336C83EFC1}"/>
              </a:ext>
            </a:extLst>
          </p:cNvPr>
          <p:cNvCxnSpPr>
            <a:cxnSpLocks/>
          </p:cNvCxnSpPr>
          <p:nvPr/>
        </p:nvCxnSpPr>
        <p:spPr>
          <a:xfrm>
            <a:off x="-96079" y="882859"/>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822887E-58CB-42E5-FD7A-579AAEA3A98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5FB9C8B-F265-7AF3-91C7-2DB656B39FCC}"/>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585427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EA49C-386E-F71F-ED1C-965F5DDCA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F7D4A-C980-6916-A499-D3AA3ED5D603}"/>
              </a:ext>
            </a:extLst>
          </p:cNvPr>
          <p:cNvSpPr>
            <a:spLocks noGrp="1"/>
          </p:cNvSpPr>
          <p:nvPr>
            <p:ph type="title"/>
          </p:nvPr>
        </p:nvSpPr>
        <p:spPr>
          <a:xfrm>
            <a:off x="2171700" y="184987"/>
            <a:ext cx="6172200" cy="457199"/>
          </a:xfrm>
        </p:spPr>
        <p:txBody>
          <a:bodyPr>
            <a:noAutofit/>
          </a:bodyPr>
          <a:lstStyle/>
          <a:p>
            <a:pPr algn="l"/>
            <a:r>
              <a:rPr lang="en-US"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AC76877-BF5E-9E3E-41DD-4C9DF7E0EA90}"/>
              </a:ext>
            </a:extLst>
          </p:cNvPr>
          <p:cNvSpPr>
            <a:spLocks noGrp="1"/>
          </p:cNvSpPr>
          <p:nvPr>
            <p:ph idx="1"/>
          </p:nvPr>
        </p:nvSpPr>
        <p:spPr>
          <a:xfrm>
            <a:off x="606286" y="812077"/>
            <a:ext cx="11261035" cy="333751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Chemical Reaction Engineering, Levenspiel, O John </a:t>
            </a:r>
            <a:r>
              <a:rPr lang="en-US" dirty="0" err="1">
                <a:latin typeface="Times New Roman" panose="02020603050405020304" pitchFamily="18" charset="0"/>
                <a:cs typeface="Times New Roman" panose="02020603050405020304" pitchFamily="18" charset="0"/>
              </a:rPr>
              <a:t>Wiely</a:t>
            </a:r>
            <a:r>
              <a:rPr lang="en-US" dirty="0">
                <a:latin typeface="Times New Roman" panose="02020603050405020304" pitchFamily="18" charset="0"/>
                <a:cs typeface="Times New Roman" panose="02020603050405020304" pitchFamily="18" charset="0"/>
              </a:rPr>
              <a:t> &amp; Sons, 3</a:t>
            </a:r>
            <a:r>
              <a:rPr lang="en-US" baseline="30000" dirty="0">
                <a:latin typeface="Times New Roman" panose="02020603050405020304" pitchFamily="18" charset="0"/>
                <a:cs typeface="Times New Roman" panose="02020603050405020304" pitchFamily="18" charset="0"/>
              </a:rPr>
              <a:t>rd</a:t>
            </a:r>
            <a:r>
              <a:rPr lang="en-US" dirty="0">
                <a:latin typeface="Times New Roman" panose="02020603050405020304" pitchFamily="18" charset="0"/>
                <a:cs typeface="Times New Roman" panose="02020603050405020304" pitchFamily="18" charset="0"/>
              </a:rPr>
              <a:t> edition, 2011.</a:t>
            </a:r>
          </a:p>
          <a:p>
            <a:pPr algn="just">
              <a:lnSpc>
                <a:spcPct val="150000"/>
              </a:lnSpc>
            </a:pPr>
            <a:r>
              <a:rPr lang="en-US" dirty="0">
                <a:latin typeface="Times New Roman" panose="02020603050405020304" pitchFamily="18" charset="0"/>
                <a:cs typeface="Times New Roman" panose="02020603050405020304" pitchFamily="18" charset="0"/>
              </a:rPr>
              <a:t>Elements of Chemical Engineering, Fogler, HS Prentice- Hall Inc Prentice- Hall Inc, 5</a:t>
            </a:r>
            <a:r>
              <a:rPr lang="en-US" baseline="30000" dirty="0">
                <a:latin typeface="Times New Roman" panose="02020603050405020304" pitchFamily="18" charset="0"/>
                <a:cs typeface="Times New Roman" panose="02020603050405020304" pitchFamily="18" charset="0"/>
              </a:rPr>
              <a:t>th</a:t>
            </a:r>
            <a:r>
              <a:rPr lang="en-US" dirty="0">
                <a:latin typeface="Times New Roman" panose="02020603050405020304" pitchFamily="18" charset="0"/>
                <a:cs typeface="Times New Roman" panose="02020603050405020304" pitchFamily="18" charset="0"/>
              </a:rPr>
              <a:t> edition, 2015.</a:t>
            </a:r>
          </a:p>
          <a:p>
            <a:pPr marL="685800" lvl="2" indent="0" algn="ctr">
              <a:buNone/>
            </a:pPr>
            <a:endParaRPr lang="en-US" sz="2100" b="1"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Slide Number Placeholder 4">
            <a:extLst>
              <a:ext uri="{FF2B5EF4-FFF2-40B4-BE49-F238E27FC236}">
                <a16:creationId xmlns:a16="http://schemas.microsoft.com/office/drawing/2014/main" id="{497FC465-448C-42A1-4A63-A52EDD77224A}"/>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54</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6" name="Straight Connector 5">
            <a:extLst>
              <a:ext uri="{FF2B5EF4-FFF2-40B4-BE49-F238E27FC236}">
                <a16:creationId xmlns:a16="http://schemas.microsoft.com/office/drawing/2014/main" id="{3CAF3C81-D0FC-4333-E240-F20AF8F45C66}"/>
              </a:ext>
            </a:extLst>
          </p:cNvPr>
          <p:cNvCxnSpPr>
            <a:cxnSpLocks/>
          </p:cNvCxnSpPr>
          <p:nvPr/>
        </p:nvCxnSpPr>
        <p:spPr>
          <a:xfrm>
            <a:off x="0" y="783708"/>
            <a:ext cx="12192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A004906-8174-0779-64DD-55C696101DC2}"/>
              </a:ext>
            </a:extLst>
          </p:cNvPr>
          <p:cNvCxnSpPr>
            <a:cxnSpLocks/>
          </p:cNvCxnSpPr>
          <p:nvPr/>
        </p:nvCxnSpPr>
        <p:spPr>
          <a:xfrm>
            <a:off x="0" y="6268131"/>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Content Placeholder 2">
            <a:extLst>
              <a:ext uri="{FF2B5EF4-FFF2-40B4-BE49-F238E27FC236}">
                <a16:creationId xmlns:a16="http://schemas.microsoft.com/office/drawing/2014/main" id="{6AF10A07-8E49-784C-CF99-D0BE12E0A4C8}"/>
              </a:ext>
            </a:extLst>
          </p:cNvPr>
          <p:cNvSpPr txBox="1">
            <a:spLocks/>
          </p:cNvSpPr>
          <p:nvPr/>
        </p:nvSpPr>
        <p:spPr>
          <a:xfrm>
            <a:off x="2781300" y="3886202"/>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
        <p:nvSpPr>
          <p:cNvPr id="8" name="Slide Number Placeholder 5">
            <a:extLst>
              <a:ext uri="{FF2B5EF4-FFF2-40B4-BE49-F238E27FC236}">
                <a16:creationId xmlns:a16="http://schemas.microsoft.com/office/drawing/2014/main" id="{AADB3A3A-C1DF-472B-0A6B-CE50F1143F0A}"/>
              </a:ext>
            </a:extLst>
          </p:cNvPr>
          <p:cNvSpPr txBox="1">
            <a:spLocks/>
          </p:cNvSpPr>
          <p:nvPr/>
        </p:nvSpPr>
        <p:spPr>
          <a:xfrm>
            <a:off x="1437861" y="6391469"/>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9296744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1082</TotalTime>
  <Words>5603</Words>
  <Application>Microsoft Office PowerPoint</Application>
  <PresentationFormat>Widescreen</PresentationFormat>
  <Paragraphs>486</Paragraphs>
  <Slides>54</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54</vt:i4>
      </vt:variant>
    </vt:vector>
  </HeadingPairs>
  <TitlesOfParts>
    <vt:vector size="62" baseType="lpstr">
      <vt:lpstr>Arial</vt:lpstr>
      <vt:lpstr>Calibri</vt:lpstr>
      <vt:lpstr>Calibri Light</vt:lpstr>
      <vt:lpstr>Cambria Math</vt:lpstr>
      <vt:lpstr>Times New Roman</vt:lpstr>
      <vt:lpstr>Wingdings</vt:lpstr>
      <vt:lpstr>1_Office Theme</vt:lpstr>
      <vt:lpstr>4_Office Theme</vt:lpstr>
      <vt:lpstr>PowerPoint Presentation</vt:lpstr>
      <vt:lpstr>Lecture learning outcomes</vt:lpstr>
      <vt:lpstr>Presentation outlines</vt:lpstr>
      <vt:lpstr>10.1. Introduction to CSTRs in series and parallel arrangements</vt:lpstr>
      <vt:lpstr>Cont’d</vt:lpstr>
      <vt:lpstr>Cont’d</vt:lpstr>
      <vt:lpstr>Cont’d</vt:lpstr>
      <vt:lpstr>10.1.2. Characteristics of CSTRs in parallel arrangement</vt:lpstr>
      <vt:lpstr>Cont’d</vt:lpstr>
      <vt:lpstr>Cont’d</vt:lpstr>
      <vt:lpstr>Cont’d</vt:lpstr>
      <vt:lpstr>Cont’d</vt:lpstr>
      <vt:lpstr>10.2. Design of Isothermal CSTRs in Series Arrangement</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10.1</vt:lpstr>
      <vt:lpstr>Cont’d </vt:lpstr>
      <vt:lpstr>Cont’d </vt:lpstr>
      <vt:lpstr>10.3. Design of  Isothermal CSTRs in Parallel Arrangement </vt:lpstr>
      <vt:lpstr>Cont’d</vt:lpstr>
      <vt:lpstr>Cont’d</vt:lpstr>
      <vt:lpstr>Activity 10.2 </vt:lpstr>
      <vt:lpstr>Cont’d </vt:lpstr>
      <vt:lpstr>Cont’d </vt:lpstr>
      <vt:lpstr>Cont’d </vt:lpstr>
      <vt:lpstr>Cont’d </vt:lpstr>
      <vt:lpstr>10.4. Design of  Isothermal PFR-CSTR and CSTR-PFR in  Series</vt:lpstr>
      <vt:lpstr>Cont’d </vt:lpstr>
      <vt:lpstr>Cont’d </vt:lpstr>
      <vt:lpstr>Cont’d </vt:lpstr>
      <vt:lpstr>Cont’d </vt:lpstr>
      <vt:lpstr>Activity 10.3.</vt:lpstr>
      <vt:lpstr>Cont’d</vt:lpstr>
      <vt:lpstr>Activity 10.4. </vt:lpstr>
      <vt:lpstr>Cont’d</vt:lpstr>
      <vt:lpstr>10.5. Summary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349</cp:revision>
  <dcterms:created xsi:type="dcterms:W3CDTF">2025-10-21T14:03:50Z</dcterms:created>
  <dcterms:modified xsi:type="dcterms:W3CDTF">2025-10-25T07:58:04Z</dcterms:modified>
</cp:coreProperties>
</file>