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258" r:id="rId3"/>
    <p:sldId id="408" r:id="rId4"/>
    <p:sldId id="409" r:id="rId5"/>
    <p:sldId id="412" r:id="rId6"/>
    <p:sldId id="410" r:id="rId7"/>
    <p:sldId id="411" r:id="rId8"/>
    <p:sldId id="460" r:id="rId9"/>
    <p:sldId id="413" r:id="rId10"/>
    <p:sldId id="414" r:id="rId11"/>
    <p:sldId id="416" r:id="rId12"/>
    <p:sldId id="419" r:id="rId13"/>
    <p:sldId id="420" r:id="rId14"/>
    <p:sldId id="421" r:id="rId15"/>
    <p:sldId id="415" r:id="rId16"/>
    <p:sldId id="417" r:id="rId17"/>
    <p:sldId id="418" r:id="rId18"/>
    <p:sldId id="423" r:id="rId19"/>
    <p:sldId id="424" r:id="rId20"/>
    <p:sldId id="462" r:id="rId21"/>
    <p:sldId id="429" r:id="rId22"/>
    <p:sldId id="463" r:id="rId23"/>
    <p:sldId id="464" r:id="rId24"/>
    <p:sldId id="428" r:id="rId25"/>
    <p:sldId id="465" r:id="rId26"/>
    <p:sldId id="466" r:id="rId27"/>
    <p:sldId id="425" r:id="rId28"/>
    <p:sldId id="467" r:id="rId29"/>
    <p:sldId id="468" r:id="rId30"/>
    <p:sldId id="430" r:id="rId31"/>
    <p:sldId id="432" r:id="rId32"/>
    <p:sldId id="433" r:id="rId33"/>
    <p:sldId id="469" r:id="rId34"/>
    <p:sldId id="470" r:id="rId35"/>
    <p:sldId id="471" r:id="rId36"/>
    <p:sldId id="434" r:id="rId37"/>
    <p:sldId id="461" r:id="rId38"/>
    <p:sldId id="431" r:id="rId39"/>
    <p:sldId id="472" r:id="rId40"/>
    <p:sldId id="436" r:id="rId41"/>
    <p:sldId id="435" r:id="rId42"/>
    <p:sldId id="437" r:id="rId43"/>
    <p:sldId id="473" r:id="rId44"/>
    <p:sldId id="474" r:id="rId45"/>
    <p:sldId id="438" r:id="rId46"/>
    <p:sldId id="439" r:id="rId47"/>
    <p:sldId id="440" r:id="rId48"/>
    <p:sldId id="441" r:id="rId49"/>
    <p:sldId id="442" r:id="rId50"/>
    <p:sldId id="443" r:id="rId51"/>
    <p:sldId id="444" r:id="rId52"/>
    <p:sldId id="475" r:id="rId53"/>
    <p:sldId id="445" r:id="rId54"/>
    <p:sldId id="459" r:id="rId55"/>
    <p:sldId id="407"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7" d="100"/>
          <a:sy n="77" d="100"/>
        </p:scale>
        <p:origin x="835"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27T16:18:44.322"/>
    </inkml:context>
    <inkml:brush xml:id="br0">
      <inkml:brushProperty name="width" value="0.035" units="cm"/>
      <inkml:brushProperty name="height" value="0.035" units="cm"/>
      <inkml:brushProperty name="color" value="#004F8B"/>
    </inkml:brush>
  </inkml:definitions>
  <inkml:trace contextRef="#ctx0" brushRef="#br0">1 0 24575,'0'1'0,"0"0"0,0 0 0,1 0 0,-1 0 0,1 0 0,-1 0 0,1 0 0,-1 0 0,1 0 0,0 0 0,-1 0 0,1-1 0,0 1 0,-1 0 0,1-1 0,0 1 0,0 0 0,0-1 0,0 1 0,0-1 0,0 1 0,0-1 0,0 0 0,0 1 0,0-1 0,0 0 0,1 0 0,34 6 0,-32-6 0,71 3 0,-51-3 0,0 1 0,0 0 0,0 2 0,32 8 0,-11 1 0,1-2 0,1-2 0,73 4 0,146-13 0,-130-1 0,-126 1 0,0 1 0,0 0 0,0 0 0,-1 1 0,1 0 0,0 1 0,0 0 0,-1 1 0,0 0 0,1 0 0,-1 1 0,8 5 0,63 40 0,-29-16 0,1-2 0,2-2 0,101 37 0,-110-53 0,2-2 0,-1-3 0,87 6 0,145-14 0,-162-3 0,344 1 0,-446 1 0,0-1 0,-1-1 0,0 0 0,1-1 0,-1-1 0,0 0 0,-1 0 0,1-1 0,-1-1 0,12-8 0,44-21 0,-38 22 0,1 2 0,0 1 0,0 1 0,1 2 0,1 1 0,-1 1 0,44-1 0,179 8-1365,-229-1-5461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27T16:18:46.811"/>
    </inkml:context>
    <inkml:brush xml:id="br0">
      <inkml:brushProperty name="width" value="0.035" units="cm"/>
      <inkml:brushProperty name="height" value="0.035" units="cm"/>
      <inkml:brushProperty name="color" value="#004F8B"/>
    </inkml:brush>
  </inkml:definitions>
  <inkml:trace contextRef="#ctx0" brushRef="#br0">0 431 24575,'0'-5'0,"0"-6"0,0-10 0,0-12 0,0-13 0,0-5 0,0 3 0,0 4 0,0 5 0,0 0 0,5 6 0,1 0 0,0 5-8191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27T16:18:53.819"/>
    </inkml:context>
    <inkml:brush xml:id="br0">
      <inkml:brushProperty name="width" value="0.035" units="cm"/>
      <inkml:brushProperty name="height" value="0.035" units="cm"/>
      <inkml:brushProperty name="color" value="#004F8B"/>
    </inkml:brush>
  </inkml:definitions>
  <inkml:trace contextRef="#ctx0" brushRef="#br0">0 3 24575,'205'-2'0,"211"4"0,-391 2 0,0 0 0,0 2 0,0 0 0,46 20 0,25 7 0,-40-21 0,-1-2 0,102 4 0,116-16 0,-102-1 0,-41 5 0,147-4 0,-258 1-195,0-1 0,0-1 0,0-1 0,-1 0 0,0-1 0,31-13 0,-18 2-6631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27T16:18:58.280"/>
    </inkml:context>
    <inkml:brush xml:id="br0">
      <inkml:brushProperty name="width" value="0.035" units="cm"/>
      <inkml:brushProperty name="height" value="0.035" units="cm"/>
      <inkml:brushProperty name="color" value="#004F8B"/>
    </inkml:brush>
  </inkml:definitions>
  <inkml:trace contextRef="#ctx0" brushRef="#br0">143 46 24575,'0'-1'0,"-1"-1"0,1 0 0,0 1 0,0-1 0,0 1 0,0-1 0,0 0 0,1 1 0,-1-1 0,0 0 0,1 1 0,-1-1 0,1 1 0,0-1 0,-1 1 0,1-1 0,0 1 0,0 0 0,0-1 0,0 1 0,0 0 0,0 0 0,0 0 0,1-1 0,-1 1 0,0 0 0,1 1 0,-1-1 0,0 0 0,1 0 0,-1 1 0,1-1 0,-1 0 0,1 1 0,0 0 0,-1-1 0,1 1 0,-1 0 0,1 0 0,0 0 0,-1 0 0,1 0 0,0 0 0,2 1 0,0 0 0,1 0 0,-1 0 0,1 1 0,-1 0 0,0 0 0,0 0 0,0 0 0,0 1 0,0-1 0,0 1 0,-1 0 0,1 0 0,-1 0 0,0 1 0,4 4 0,-3-1 0,0 1 0,0 0 0,0 0 0,-1 1 0,0-1 0,-1 1 0,0-1 0,0 1 0,-1 0 0,0 0 0,-1 0 0,0-1 0,0 1 0,-3 15 0,2-17 0,0-1 0,0 1 0,-1-1 0,0 1 0,-1-1 0,0 0 0,1 0 0,-2 0 0,1-1 0,-1 1 0,0-1 0,0 1 0,0-1 0,-1-1 0,0 1 0,0-1 0,0 1 0,0-2 0,-1 1 0,-6 3 0,-1-2 0,0 0 0,-1-1 0,-24 4 0,26-6 0,0 0 0,1 1 0,-1 1 0,1-1 0,0 2 0,-12 5 0,21-8 0,-1-1 0,1 1 0,0 0 0,0 0 0,0 0 0,0 0 0,0 0 0,1 0 0,-1 1 0,1-1 0,-1 0 0,1 1 0,0-1 0,0 1 0,0 0 0,0-1 0,0 1 0,1 0 0,-1-1 0,1 1 0,0 0 0,0 0 0,0 0 0,0-1 0,0 1 0,0 0 0,2 5 0,-1-5 0,0 0 0,0 1 0,0-1 0,1 0 0,-1 0 0,1 1 0,0-1 0,0 0 0,0-1 0,0 1 0,1 0 0,-1-1 0,1 1 0,-1-1 0,1 0 0,0 0 0,0 0 0,0 0 0,0 0 0,0-1 0,6 3 0,12 0 0,2 0 0,-1-2 0,0-1 0,0 0 0,28-4 0,-5 2 0,220-3-1365,-234 3-5461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27T16:18:59.941"/>
    </inkml:context>
    <inkml:brush xml:id="br0">
      <inkml:brushProperty name="width" value="0.035" units="cm"/>
      <inkml:brushProperty name="height" value="0.035" units="cm"/>
      <inkml:brushProperty name="color" value="#004F8B"/>
    </inkml:brush>
  </inkml:definitions>
  <inkml:trace contextRef="#ctx0" brushRef="#br0">270 11 24575,'-5'0'0,"-6"0"0,-6 0 0,-5 0 0,-8 0 0,-8 0 0,-2 0 0,0 0 0,3-5 0,8-1-8191</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EEBDC-A126-A2FF-56A1-E284E1BD5C1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52568F6-BC6A-5F71-17E2-D1C51F1E85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6111FDB-5859-D4A6-3328-0F7C5700DFE7}"/>
              </a:ext>
            </a:extLst>
          </p:cNvPr>
          <p:cNvSpPr>
            <a:spLocks noGrp="1"/>
          </p:cNvSpPr>
          <p:nvPr>
            <p:ph type="dt" sz="half" idx="10"/>
          </p:nvPr>
        </p:nvSpPr>
        <p:spPr/>
        <p:txBody>
          <a:bodyPr/>
          <a:lstStyle/>
          <a:p>
            <a:fld id="{785C0333-C32C-4892-985A-E50102DB431C}" type="datetime1">
              <a:rPr lang="en-US" smtClean="0"/>
              <a:t>11/1/2025</a:t>
            </a:fld>
            <a:endParaRPr lang="en-US"/>
          </a:p>
        </p:txBody>
      </p:sp>
      <p:sp>
        <p:nvSpPr>
          <p:cNvPr id="5" name="Footer Placeholder 4">
            <a:extLst>
              <a:ext uri="{FF2B5EF4-FFF2-40B4-BE49-F238E27FC236}">
                <a16:creationId xmlns:a16="http://schemas.microsoft.com/office/drawing/2014/main" id="{76BFE243-16A0-0FB1-D864-74CA2E5CC95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93609EF-9A70-7A89-D60C-1AB918B7EDC8}"/>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23188854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7E0B51-EAB1-C221-3CA2-D374A52163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DDA9D97-55D5-8F04-8424-A0D68751797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28B2320-27DD-3DC8-CDBB-872CD23D6096}"/>
              </a:ext>
            </a:extLst>
          </p:cNvPr>
          <p:cNvSpPr>
            <a:spLocks noGrp="1"/>
          </p:cNvSpPr>
          <p:nvPr>
            <p:ph type="dt" sz="half" idx="10"/>
          </p:nvPr>
        </p:nvSpPr>
        <p:spPr/>
        <p:txBody>
          <a:bodyPr/>
          <a:lstStyle/>
          <a:p>
            <a:fld id="{011442AE-379B-4A11-81FE-5135E47DCAE5}" type="datetime1">
              <a:rPr lang="en-US" smtClean="0"/>
              <a:t>11/1/2025</a:t>
            </a:fld>
            <a:endParaRPr lang="en-US"/>
          </a:p>
        </p:txBody>
      </p:sp>
      <p:sp>
        <p:nvSpPr>
          <p:cNvPr id="5" name="Footer Placeholder 4">
            <a:extLst>
              <a:ext uri="{FF2B5EF4-FFF2-40B4-BE49-F238E27FC236}">
                <a16:creationId xmlns:a16="http://schemas.microsoft.com/office/drawing/2014/main" id="{BE29F811-3C51-13FD-570A-EC696C49C90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655509-FFD7-2A52-27CB-F435A32AED53}"/>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28389117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14D68-F27E-D56F-772C-7FA8EC70E8A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925BC61-149F-4630-1EBA-92911C9507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0CE1FF5-E9BA-CFF7-929E-8F61ACBD68DB}"/>
              </a:ext>
            </a:extLst>
          </p:cNvPr>
          <p:cNvSpPr>
            <a:spLocks noGrp="1"/>
          </p:cNvSpPr>
          <p:nvPr>
            <p:ph type="dt" sz="half" idx="10"/>
          </p:nvPr>
        </p:nvSpPr>
        <p:spPr/>
        <p:txBody>
          <a:bodyPr/>
          <a:lstStyle/>
          <a:p>
            <a:fld id="{87B89AD9-CB11-4F50-AF18-37B97E019424}" type="datetime1">
              <a:rPr lang="en-US" smtClean="0"/>
              <a:t>11/1/2025</a:t>
            </a:fld>
            <a:endParaRPr lang="en-US"/>
          </a:p>
        </p:txBody>
      </p:sp>
      <p:sp>
        <p:nvSpPr>
          <p:cNvPr id="5" name="Footer Placeholder 4">
            <a:extLst>
              <a:ext uri="{FF2B5EF4-FFF2-40B4-BE49-F238E27FC236}">
                <a16:creationId xmlns:a16="http://schemas.microsoft.com/office/drawing/2014/main" id="{CEC8EF7B-1765-931D-D47E-E9267C5AF9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955D26D-ADE0-7A70-BA7B-1A5EEC788CFC}"/>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11911205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C75950-0FC1-FFC3-228F-DB8CB0EF0D8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04D0399-C2BD-B3D1-BA70-D3E1EF8B4D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EFF4B67-6D54-2D84-C4EF-958110288D2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7BA636F-794F-F5EA-D112-E3F56D12C7EC}"/>
              </a:ext>
            </a:extLst>
          </p:cNvPr>
          <p:cNvSpPr>
            <a:spLocks noGrp="1"/>
          </p:cNvSpPr>
          <p:nvPr>
            <p:ph type="dt" sz="half" idx="10"/>
          </p:nvPr>
        </p:nvSpPr>
        <p:spPr/>
        <p:txBody>
          <a:bodyPr/>
          <a:lstStyle/>
          <a:p>
            <a:fld id="{9B3E1DE8-BE45-4773-AE07-F587B36CDBD0}" type="datetime1">
              <a:rPr lang="en-US" smtClean="0"/>
              <a:t>11/1/2025</a:t>
            </a:fld>
            <a:endParaRPr lang="en-US"/>
          </a:p>
        </p:txBody>
      </p:sp>
      <p:sp>
        <p:nvSpPr>
          <p:cNvPr id="6" name="Footer Placeholder 5">
            <a:extLst>
              <a:ext uri="{FF2B5EF4-FFF2-40B4-BE49-F238E27FC236}">
                <a16:creationId xmlns:a16="http://schemas.microsoft.com/office/drawing/2014/main" id="{F493083A-5214-C857-5795-6F2E3B0B87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B00DEEF-0261-5968-6345-54345E422D53}"/>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34419770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D0402-EAF9-3BD7-AD43-8AD2A6BE1A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F0E2CCE-FB5D-380A-2F0E-8D0D99D90FF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38C0DF1-7F6C-EF48-A006-D5EC355B68A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0E5F2EB-7439-5AAA-FEDF-3971C6E4432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5D714C1-2134-F41C-D6EC-60AB876B63C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A5C900F-6A85-7BDE-BC09-23BADE2029C4}"/>
              </a:ext>
            </a:extLst>
          </p:cNvPr>
          <p:cNvSpPr>
            <a:spLocks noGrp="1"/>
          </p:cNvSpPr>
          <p:nvPr>
            <p:ph type="dt" sz="half" idx="10"/>
          </p:nvPr>
        </p:nvSpPr>
        <p:spPr/>
        <p:txBody>
          <a:bodyPr/>
          <a:lstStyle/>
          <a:p>
            <a:fld id="{7F4FA4A9-7AA4-41BF-904D-CD8F106DC5C5}" type="datetime1">
              <a:rPr lang="en-US" smtClean="0"/>
              <a:t>11/1/2025</a:t>
            </a:fld>
            <a:endParaRPr lang="en-US"/>
          </a:p>
        </p:txBody>
      </p:sp>
      <p:sp>
        <p:nvSpPr>
          <p:cNvPr id="8" name="Footer Placeholder 7">
            <a:extLst>
              <a:ext uri="{FF2B5EF4-FFF2-40B4-BE49-F238E27FC236}">
                <a16:creationId xmlns:a16="http://schemas.microsoft.com/office/drawing/2014/main" id="{1FD7EEEC-5366-32F5-E744-6E753D20A69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913E684-FD73-7D78-8226-19E660EA8DA9}"/>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28992418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21FE9-A4B3-E273-AB62-155791061A4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7DB43F6-4B37-AAE8-C544-13D6C7101A90}"/>
              </a:ext>
            </a:extLst>
          </p:cNvPr>
          <p:cNvSpPr>
            <a:spLocks noGrp="1"/>
          </p:cNvSpPr>
          <p:nvPr>
            <p:ph type="dt" sz="half" idx="10"/>
          </p:nvPr>
        </p:nvSpPr>
        <p:spPr/>
        <p:txBody>
          <a:bodyPr/>
          <a:lstStyle/>
          <a:p>
            <a:fld id="{A8E9BE14-1F64-4B09-B482-CF7347032902}" type="datetime1">
              <a:rPr lang="en-US" smtClean="0"/>
              <a:t>11/1/2025</a:t>
            </a:fld>
            <a:endParaRPr lang="en-US"/>
          </a:p>
        </p:txBody>
      </p:sp>
      <p:sp>
        <p:nvSpPr>
          <p:cNvPr id="4" name="Footer Placeholder 3">
            <a:extLst>
              <a:ext uri="{FF2B5EF4-FFF2-40B4-BE49-F238E27FC236}">
                <a16:creationId xmlns:a16="http://schemas.microsoft.com/office/drawing/2014/main" id="{12A21EF8-7F7C-6E6A-130B-ABB12FF051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E5E6356-2745-021B-8F0E-16B4872C064C}"/>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22177022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50D75EB-416B-6CED-B620-A59940E5074B}"/>
              </a:ext>
            </a:extLst>
          </p:cNvPr>
          <p:cNvSpPr>
            <a:spLocks noGrp="1"/>
          </p:cNvSpPr>
          <p:nvPr>
            <p:ph type="dt" sz="half" idx="10"/>
          </p:nvPr>
        </p:nvSpPr>
        <p:spPr/>
        <p:txBody>
          <a:bodyPr/>
          <a:lstStyle/>
          <a:p>
            <a:fld id="{BF36A918-C177-4900-904C-8D1C243CB3A3}" type="datetime1">
              <a:rPr lang="en-US" smtClean="0"/>
              <a:t>11/1/2025</a:t>
            </a:fld>
            <a:endParaRPr lang="en-US"/>
          </a:p>
        </p:txBody>
      </p:sp>
      <p:sp>
        <p:nvSpPr>
          <p:cNvPr id="3" name="Footer Placeholder 2">
            <a:extLst>
              <a:ext uri="{FF2B5EF4-FFF2-40B4-BE49-F238E27FC236}">
                <a16:creationId xmlns:a16="http://schemas.microsoft.com/office/drawing/2014/main" id="{B838D5B2-57CF-77ED-0F19-721616AE2D0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7CA5B4A-DFC0-3F6D-1ED2-57A8C93DFAD9}"/>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2644003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CA41A-9A81-206F-505D-7575F32906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F263795-6922-CC14-EEAC-DEE23BC475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AEA7236-1C5F-57F3-7F14-0018D22738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6F1904B-962D-BEBD-47C6-EC48FDB6DD0B}"/>
              </a:ext>
            </a:extLst>
          </p:cNvPr>
          <p:cNvSpPr>
            <a:spLocks noGrp="1"/>
          </p:cNvSpPr>
          <p:nvPr>
            <p:ph type="dt" sz="half" idx="10"/>
          </p:nvPr>
        </p:nvSpPr>
        <p:spPr/>
        <p:txBody>
          <a:bodyPr/>
          <a:lstStyle/>
          <a:p>
            <a:fld id="{031B7332-7D3C-474C-8789-B774BC21F9AA}" type="datetime1">
              <a:rPr lang="en-US" smtClean="0"/>
              <a:t>11/1/2025</a:t>
            </a:fld>
            <a:endParaRPr lang="en-US"/>
          </a:p>
        </p:txBody>
      </p:sp>
      <p:sp>
        <p:nvSpPr>
          <p:cNvPr id="6" name="Footer Placeholder 5">
            <a:extLst>
              <a:ext uri="{FF2B5EF4-FFF2-40B4-BE49-F238E27FC236}">
                <a16:creationId xmlns:a16="http://schemas.microsoft.com/office/drawing/2014/main" id="{46C79DC6-D89C-479B-2AC3-C680151DF06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EDD64EC-5449-D43C-EBA6-52BF5DCFB81E}"/>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1920272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98655-688E-8117-3944-5A3308403E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8F9C7FC-085F-1E96-FB0A-9E7628A2AD6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6FD8189-3E08-DC7D-0098-4490390DE3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7C4D0C-37D1-CD22-92E8-0299D4743DC6}"/>
              </a:ext>
            </a:extLst>
          </p:cNvPr>
          <p:cNvSpPr>
            <a:spLocks noGrp="1"/>
          </p:cNvSpPr>
          <p:nvPr>
            <p:ph type="dt" sz="half" idx="10"/>
          </p:nvPr>
        </p:nvSpPr>
        <p:spPr/>
        <p:txBody>
          <a:bodyPr/>
          <a:lstStyle/>
          <a:p>
            <a:fld id="{C3A4AE0E-D6C8-475C-94C8-8445587C3760}" type="datetime1">
              <a:rPr lang="en-US" smtClean="0"/>
              <a:t>11/1/2025</a:t>
            </a:fld>
            <a:endParaRPr lang="en-US"/>
          </a:p>
        </p:txBody>
      </p:sp>
      <p:sp>
        <p:nvSpPr>
          <p:cNvPr id="6" name="Footer Placeholder 5">
            <a:extLst>
              <a:ext uri="{FF2B5EF4-FFF2-40B4-BE49-F238E27FC236}">
                <a16:creationId xmlns:a16="http://schemas.microsoft.com/office/drawing/2014/main" id="{AAE400F0-83BD-5F5D-3554-E938225F7F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348ABDB-02FC-5332-7C20-7076C8453CFE}"/>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12571738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EB447-B690-5C3F-D588-6935C14E5FB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088A023-CC87-0F95-0F1D-53737D412A0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DB7D63C-ECD1-98B5-EBAA-55B7706941D5}"/>
              </a:ext>
            </a:extLst>
          </p:cNvPr>
          <p:cNvSpPr>
            <a:spLocks noGrp="1"/>
          </p:cNvSpPr>
          <p:nvPr>
            <p:ph type="dt" sz="half" idx="10"/>
          </p:nvPr>
        </p:nvSpPr>
        <p:spPr/>
        <p:txBody>
          <a:bodyPr/>
          <a:lstStyle/>
          <a:p>
            <a:fld id="{994ADFCE-90A6-4808-935D-9199AB561545}" type="datetime1">
              <a:rPr lang="en-US" smtClean="0"/>
              <a:t>11/1/2025</a:t>
            </a:fld>
            <a:endParaRPr lang="en-US"/>
          </a:p>
        </p:txBody>
      </p:sp>
      <p:sp>
        <p:nvSpPr>
          <p:cNvPr id="5" name="Footer Placeholder 4">
            <a:extLst>
              <a:ext uri="{FF2B5EF4-FFF2-40B4-BE49-F238E27FC236}">
                <a16:creationId xmlns:a16="http://schemas.microsoft.com/office/drawing/2014/main" id="{FED34A1A-FA29-059B-828A-77B546A1EAC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2F91474-130E-A2F7-7FF1-95B9FB7F9E22}"/>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1021212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EA15E47-60BB-F3B0-ED0D-3D9A954F860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872479B-4077-E7F3-7EF8-8689D573295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218753B-958E-9C6A-FD34-E22191AC5FB9}"/>
              </a:ext>
            </a:extLst>
          </p:cNvPr>
          <p:cNvSpPr>
            <a:spLocks noGrp="1"/>
          </p:cNvSpPr>
          <p:nvPr>
            <p:ph type="dt" sz="half" idx="10"/>
          </p:nvPr>
        </p:nvSpPr>
        <p:spPr/>
        <p:txBody>
          <a:bodyPr/>
          <a:lstStyle/>
          <a:p>
            <a:fld id="{6DCAFA0B-3884-4532-A0A5-1A8F8EE41C14}" type="datetime1">
              <a:rPr lang="en-US" smtClean="0"/>
              <a:t>11/1/2025</a:t>
            </a:fld>
            <a:endParaRPr lang="en-US"/>
          </a:p>
        </p:txBody>
      </p:sp>
      <p:sp>
        <p:nvSpPr>
          <p:cNvPr id="5" name="Footer Placeholder 4">
            <a:extLst>
              <a:ext uri="{FF2B5EF4-FFF2-40B4-BE49-F238E27FC236}">
                <a16:creationId xmlns:a16="http://schemas.microsoft.com/office/drawing/2014/main" id="{96823FE4-CC3C-409A-F489-B0C9B1B68D1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14AC3D-6DB1-4468-BA39-37DC4CF9767F}"/>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40563369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8"/>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251AE419-77F7-43CF-A6A8-672DF3C27280}" type="datetime1">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2508245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BA943B8-1518-4D3B-9BB4-CA1BAB158824}" type="datetime1">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2725467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3"/>
            <a:ext cx="10363200" cy="1362075"/>
          </a:xfrm>
        </p:spPr>
        <p:txBody>
          <a:bodyPr anchor="t"/>
          <a:lstStyle>
            <a:lvl1pPr algn="l">
              <a:defRPr sz="3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B93D07-E634-4925-9331-D67140978EE7}" type="datetime1">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9081083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3"/>
            <a:ext cx="53848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3"/>
            <a:ext cx="53848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BA56A17-78A9-4233-B965-70ECAE9E76C1}" type="datetime1">
              <a:rPr lang="en-US" smtClean="0"/>
              <a:t>11/1/2025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34937369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3"/>
            <a:ext cx="5389033"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842D55A-12F2-4DA8-A101-2BC9707AF6CA}" type="datetime1">
              <a:rPr lang="en-US" smtClean="0"/>
              <a:t>11/1/2025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29520958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0588AB7-A3C9-44BA-B759-692BCABE9182}" type="datetime1">
              <a:rPr lang="en-US" smtClean="0"/>
              <a:t>11/1/2025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9761709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24C1EC-5FF6-47DC-BBEA-FB23F8995BFA}" type="datetime1">
              <a:rPr lang="en-US" smtClean="0"/>
              <a:t>11/1/2025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8419804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0"/>
          </a:xfrm>
        </p:spPr>
        <p:txBody>
          <a:bodyPr anchor="b"/>
          <a:lstStyle>
            <a:lvl1pPr algn="l">
              <a:defRPr sz="1500" b="1"/>
            </a:lvl1pPr>
          </a:lstStyle>
          <a:p>
            <a:r>
              <a:rPr lang="en-US"/>
              <a:t>Click to edit Master title style</a:t>
            </a:r>
          </a:p>
        </p:txBody>
      </p:sp>
      <p:sp>
        <p:nvSpPr>
          <p:cNvPr id="3" name="Content Placeholder 2"/>
          <p:cNvSpPr>
            <a:spLocks noGrp="1"/>
          </p:cNvSpPr>
          <p:nvPr>
            <p:ph idx="1"/>
          </p:nvPr>
        </p:nvSpPr>
        <p:spPr>
          <a:xfrm>
            <a:off x="4766733" y="273053"/>
            <a:ext cx="6815667"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3"/>
            <a:ext cx="4011084"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A5DCFFEE-05A0-443C-ADDD-88D182239EA4}" type="datetime1">
              <a:rPr lang="en-US" smtClean="0"/>
              <a:t>11/1/2025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229835557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15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D4DFBA33-1F2B-45F3-BF0E-D70E007E591B}" type="datetime1">
              <a:rPr lang="en-US" smtClean="0"/>
              <a:t>11/1/2025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25182347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7E1C3AA-A901-47AF-B062-B31568BF5A1B}" type="datetime1">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21089895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1"/>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41"/>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DE5AF2-7C86-42C9-8962-8C8ADD78076C}" type="datetime1">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4518400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D1CE50-574E-0DCA-C872-C4F991C0AD5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1C7DC73-44AB-F5C4-1404-D3EDB98A97B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A02906-5596-40D1-04E5-192D1E7990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A4AC09-798D-4E14-B3CC-21F24F46394D}" type="datetime1">
              <a:rPr lang="en-US" smtClean="0"/>
              <a:t>11/1/2025</a:t>
            </a:fld>
            <a:endParaRPr lang="en-US"/>
          </a:p>
        </p:txBody>
      </p:sp>
      <p:sp>
        <p:nvSpPr>
          <p:cNvPr id="5" name="Footer Placeholder 4">
            <a:extLst>
              <a:ext uri="{FF2B5EF4-FFF2-40B4-BE49-F238E27FC236}">
                <a16:creationId xmlns:a16="http://schemas.microsoft.com/office/drawing/2014/main" id="{8EAA69E1-5277-3A2C-08C4-5D85136EFB5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ECC8EEB-5177-4D87-66CE-36783EE2B3A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2E34D4-5ECB-4DB6-A989-DF5F8453723B}" type="slidenum">
              <a:rPr lang="en-US" smtClean="0"/>
              <a:t>‹#›</a:t>
            </a:fld>
            <a:endParaRPr lang="en-US"/>
          </a:p>
        </p:txBody>
      </p:sp>
    </p:spTree>
    <p:extLst>
      <p:ext uri="{BB962C8B-B14F-4D97-AF65-F5344CB8AC3E}">
        <p14:creationId xmlns:p14="http://schemas.microsoft.com/office/powerpoint/2010/main" val="4550058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3"/>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DCC2BA19-8D2F-475B-9750-7C18D3BFA42C}" type="datetime1">
              <a:rPr lang="en-US" smtClean="0"/>
              <a:t>11/1/2025</a:t>
            </a:fld>
            <a:endParaRPr lang="en-US"/>
          </a:p>
        </p:txBody>
      </p:sp>
      <p:sp>
        <p:nvSpPr>
          <p:cNvPr id="5" name="Footer Placeholder 4"/>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3"/>
            <a:ext cx="28448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3FDA976-B38A-4EC8-851D-4FD5675DB126}" type="slidenum">
              <a:rPr lang="en-US" smtClean="0"/>
              <a:t>‹#›</a:t>
            </a:fld>
            <a:endParaRPr lang="en-US"/>
          </a:p>
        </p:txBody>
      </p:sp>
    </p:spTree>
    <p:extLst>
      <p:ext uri="{BB962C8B-B14F-4D97-AF65-F5344CB8AC3E}">
        <p14:creationId xmlns:p14="http://schemas.microsoft.com/office/powerpoint/2010/main" val="4243327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image" Target="../media/image161.png"/><Relationship Id="rId3" Type="http://schemas.openxmlformats.org/officeDocument/2006/relationships/customXml" Target="../ink/ink1.xml"/><Relationship Id="rId7" Type="http://schemas.openxmlformats.org/officeDocument/2006/relationships/customXml" Target="../ink/ink3.xml"/><Relationship Id="rId12" Type="http://schemas.openxmlformats.org/officeDocument/2006/relationships/image" Target="../media/image19.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160.png"/><Relationship Id="rId11" Type="http://schemas.openxmlformats.org/officeDocument/2006/relationships/customXml" Target="../ink/ink5.xml"/><Relationship Id="rId5" Type="http://schemas.openxmlformats.org/officeDocument/2006/relationships/customXml" Target="../ink/ink2.xml"/><Relationship Id="rId10" Type="http://schemas.openxmlformats.org/officeDocument/2006/relationships/image" Target="../media/image18.png"/><Relationship Id="rId4" Type="http://schemas.openxmlformats.org/officeDocument/2006/relationships/image" Target="../media/image150.png"/><Relationship Id="rId9" Type="http://schemas.openxmlformats.org/officeDocument/2006/relationships/customXml" Target="../ink/ink4.xm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2D7C513-1EB8-B463-ABA3-7E3BCAC2DD1B}"/>
              </a:ext>
            </a:extLst>
          </p:cNvPr>
          <p:cNvSpPr>
            <a:spLocks noGrp="1"/>
          </p:cNvSpPr>
          <p:nvPr>
            <p:ph type="subTitle" idx="1"/>
          </p:nvPr>
        </p:nvSpPr>
        <p:spPr>
          <a:xfrm>
            <a:off x="347871" y="636103"/>
            <a:ext cx="11569146" cy="5088833"/>
          </a:xfrm>
        </p:spPr>
        <p:txBody>
          <a:bodyPr>
            <a:normAutofit/>
          </a:bodyPr>
          <a:lstStyle/>
          <a:p>
            <a:pPr>
              <a:lnSpc>
                <a:spcPct val="150000"/>
              </a:lnSpc>
              <a:defRPr/>
            </a:pPr>
            <a:r>
              <a:rPr lang="en-US" altLang="en-US" b="1" dirty="0">
                <a:solidFill>
                  <a:srgbClr val="7030A0"/>
                </a:solidFill>
                <a:latin typeface="Times New Roman" panose="02020603050405020304" pitchFamily="18" charset="0"/>
                <a:cs typeface="Times New Roman" panose="02020603050405020304" pitchFamily="18" charset="0"/>
              </a:rPr>
              <a:t>Chemical Reaction Engineering II- Reactor Design (</a:t>
            </a:r>
            <a:r>
              <a:rPr lang="en-US" altLang="en-US" b="1" dirty="0" err="1">
                <a:solidFill>
                  <a:srgbClr val="7030A0"/>
                </a:solidFill>
                <a:latin typeface="Times New Roman" panose="02020603050405020304" pitchFamily="18" charset="0"/>
                <a:cs typeface="Times New Roman" panose="02020603050405020304" pitchFamily="18" charset="0"/>
              </a:rPr>
              <a:t>ChEg</a:t>
            </a:r>
            <a:r>
              <a:rPr lang="en-US" altLang="en-US" b="1" dirty="0">
                <a:solidFill>
                  <a:srgbClr val="7030A0"/>
                </a:solidFill>
                <a:latin typeface="Times New Roman" panose="02020603050405020304" pitchFamily="18" charset="0"/>
                <a:cs typeface="Times New Roman" panose="02020603050405020304" pitchFamily="18" charset="0"/>
              </a:rPr>
              <a:t> 4101)</a:t>
            </a:r>
          </a:p>
          <a:p>
            <a:pPr>
              <a:lnSpc>
                <a:spcPct val="150000"/>
              </a:lnSpc>
              <a:defRPr/>
            </a:pPr>
            <a:r>
              <a:rPr lang="en-US" b="1" dirty="0">
                <a:solidFill>
                  <a:srgbClr val="FF0000"/>
                </a:solidFill>
                <a:latin typeface="Times New Roman" panose="02020603050405020304" pitchFamily="18" charset="0"/>
                <a:cs typeface="Times New Roman" panose="02020603050405020304" pitchFamily="18" charset="0"/>
              </a:rPr>
              <a:t>Prerequisite:</a:t>
            </a:r>
            <a:r>
              <a:rPr lang="en-US" dirty="0">
                <a:solidFill>
                  <a:srgbClr val="FF0000"/>
                </a:solidFill>
                <a:latin typeface="Times New Roman" panose="02020603050405020304" pitchFamily="18" charset="0"/>
                <a:cs typeface="Times New Roman" panose="02020603050405020304" pitchFamily="18" charset="0"/>
              </a:rPr>
              <a:t> </a:t>
            </a:r>
            <a:r>
              <a:rPr lang="en-US" b="1" dirty="0">
                <a:solidFill>
                  <a:srgbClr val="FF0000"/>
                </a:solidFill>
                <a:latin typeface="Times New Roman" panose="02020603050405020304" pitchFamily="18" charset="0"/>
                <a:cs typeface="Times New Roman" panose="02020603050405020304" pitchFamily="18" charset="0"/>
              </a:rPr>
              <a:t>Chemical Reaction Engineering I-Reaction Kinetics (ChEg3104)</a:t>
            </a:r>
            <a:endParaRPr lang="en-US" altLang="en-US" b="1" dirty="0">
              <a:solidFill>
                <a:srgbClr val="FF0000"/>
              </a:solidFill>
              <a:latin typeface="Times New Roman" panose="02020603050405020304" pitchFamily="18" charset="0"/>
              <a:cs typeface="Times New Roman" panose="02020603050405020304" pitchFamily="18" charset="0"/>
            </a:endParaRPr>
          </a:p>
          <a:p>
            <a:pPr>
              <a:lnSpc>
                <a:spcPct val="150000"/>
              </a:lnSpc>
              <a:defRPr/>
            </a:pPr>
            <a:r>
              <a:rPr lang="en-US" sz="2000" b="1" dirty="0">
                <a:solidFill>
                  <a:srgbClr val="0070C0"/>
                </a:solidFill>
                <a:latin typeface="Times New Roman" panose="02020603050405020304" pitchFamily="18" charset="0"/>
                <a:ea typeface="SimSun" panose="02010600030101010101" pitchFamily="2" charset="-122"/>
                <a:cs typeface="Times New Roman" panose="02020603050405020304" pitchFamily="18" charset="0"/>
              </a:rPr>
              <a:t>Lecture 11: Design of Catalytic Reactors: Design of Packed (Fixed) Bed and Moving Bed Reactors</a:t>
            </a:r>
          </a:p>
          <a:p>
            <a:pPr>
              <a:lnSpc>
                <a:spcPct val="150000"/>
              </a:lnSpc>
              <a:defRPr/>
            </a:pPr>
            <a:r>
              <a:rPr lang="en-US" altLang="en-US" b="1" dirty="0">
                <a:latin typeface="Times New Roman" panose="02020603050405020304" pitchFamily="18" charset="0"/>
                <a:ea typeface="SimSun" panose="02010600030101010101" pitchFamily="2" charset="-122"/>
                <a:cs typeface="Times New Roman" panose="02020603050405020304" pitchFamily="18" charset="0"/>
              </a:rPr>
              <a:t>Week 11</a:t>
            </a:r>
            <a:endParaRPr lang="en-US" altLang="en-US" dirty="0">
              <a:latin typeface="Times New Roman" panose="02020603050405020304" pitchFamily="18" charset="0"/>
              <a:cs typeface="Times New Roman" panose="02020603050405020304" pitchFamily="18" charset="0"/>
            </a:endParaRPr>
          </a:p>
          <a:p>
            <a:pPr>
              <a:lnSpc>
                <a:spcPct val="150000"/>
              </a:lnSpc>
              <a:defRPr/>
            </a:pPr>
            <a:r>
              <a:rPr lang="en-US" altLang="en-US" b="1" dirty="0">
                <a:solidFill>
                  <a:srgbClr val="0070C0"/>
                </a:solidFill>
                <a:latin typeface="Times New Roman" panose="02020603050405020304" pitchFamily="18" charset="0"/>
                <a:cs typeface="Times New Roman" panose="02020603050405020304" pitchFamily="18" charset="0"/>
              </a:rPr>
              <a:t>Lecturer: Adamu </a:t>
            </a:r>
            <a:r>
              <a:rPr lang="en-US" altLang="en-US" b="1" dirty="0" err="1">
                <a:solidFill>
                  <a:srgbClr val="0070C0"/>
                </a:solidFill>
                <a:latin typeface="Times New Roman" panose="02020603050405020304" pitchFamily="18" charset="0"/>
                <a:cs typeface="Times New Roman" panose="02020603050405020304" pitchFamily="18" charset="0"/>
              </a:rPr>
              <a:t>Esubalew</a:t>
            </a:r>
            <a:r>
              <a:rPr lang="en-US" altLang="en-US" b="1" dirty="0">
                <a:solidFill>
                  <a:srgbClr val="0070C0"/>
                </a:solidFill>
                <a:latin typeface="Times New Roman" panose="02020603050405020304" pitchFamily="18" charset="0"/>
                <a:cs typeface="Times New Roman" panose="02020603050405020304" pitchFamily="18" charset="0"/>
              </a:rPr>
              <a:t> (PhD, </a:t>
            </a:r>
            <a:r>
              <a:rPr lang="en-US" altLang="en-US" b="1" dirty="0" err="1">
                <a:solidFill>
                  <a:srgbClr val="0070C0"/>
                </a:solidFill>
                <a:latin typeface="Times New Roman" panose="02020603050405020304" pitchFamily="18" charset="0"/>
                <a:cs typeface="Times New Roman" panose="02020603050405020304" pitchFamily="18" charset="0"/>
              </a:rPr>
              <a:t>ChEg</a:t>
            </a:r>
            <a:r>
              <a:rPr lang="en-US" altLang="en-US" b="1" dirty="0">
                <a:solidFill>
                  <a:srgbClr val="0070C0"/>
                </a:solidFill>
                <a:latin typeface="Times New Roman" panose="02020603050405020304" pitchFamily="18" charset="0"/>
                <a:cs typeface="Times New Roman" panose="02020603050405020304" pitchFamily="18" charset="0"/>
              </a:rPr>
              <a:t>)  </a:t>
            </a:r>
          </a:p>
          <a:p>
            <a:pPr>
              <a:lnSpc>
                <a:spcPct val="150000"/>
              </a:lnSpc>
              <a:defRPr/>
            </a:pPr>
            <a:r>
              <a:rPr lang="en-US" altLang="en-US" b="1" dirty="0">
                <a:solidFill>
                  <a:prstClr val="black"/>
                </a:solidFill>
                <a:latin typeface="Times New Roman" panose="02020603050405020304" pitchFamily="18" charset="0"/>
                <a:cs typeface="Times New Roman" panose="02020603050405020304" pitchFamily="18" charset="0"/>
              </a:rPr>
              <a:t>Addis Ababa,  Ethiopia </a:t>
            </a:r>
            <a:endParaRPr lang="en-US" altLang="en-US" dirty="0">
              <a:solidFill>
                <a:srgbClr val="002060"/>
              </a:solidFill>
              <a:latin typeface="Times New Roman" panose="02020603050405020304" pitchFamily="18" charset="0"/>
              <a:cs typeface="Times New Roman" panose="02020603050405020304" pitchFamily="18" charset="0"/>
            </a:endParaRPr>
          </a:p>
          <a:p>
            <a:endParaRPr lang="en-US" dirty="0"/>
          </a:p>
        </p:txBody>
      </p:sp>
      <p:cxnSp>
        <p:nvCxnSpPr>
          <p:cNvPr id="4" name="Straight Connector 3">
            <a:extLst>
              <a:ext uri="{FF2B5EF4-FFF2-40B4-BE49-F238E27FC236}">
                <a16:creationId xmlns:a16="http://schemas.microsoft.com/office/drawing/2014/main" id="{7BCC49C2-D77D-9890-72AD-22181D93933D}"/>
              </a:ext>
            </a:extLst>
          </p:cNvPr>
          <p:cNvCxnSpPr>
            <a:cxnSpLocks/>
          </p:cNvCxnSpPr>
          <p:nvPr/>
        </p:nvCxnSpPr>
        <p:spPr>
          <a:xfrm>
            <a:off x="-96079" y="6115878"/>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5" name="Slide Number Placeholder 5">
            <a:extLst>
              <a:ext uri="{FF2B5EF4-FFF2-40B4-BE49-F238E27FC236}">
                <a16:creationId xmlns:a16="http://schemas.microsoft.com/office/drawing/2014/main" id="{D8D9AEC3-A6E3-885E-1472-BCFF74839D85}"/>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2" name="Straight Connector 1">
            <a:extLst>
              <a:ext uri="{FF2B5EF4-FFF2-40B4-BE49-F238E27FC236}">
                <a16:creationId xmlns:a16="http://schemas.microsoft.com/office/drawing/2014/main" id="{3363EC7A-0BE5-5C49-6F3E-F5CBA24B5983}"/>
              </a:ext>
            </a:extLst>
          </p:cNvPr>
          <p:cNvCxnSpPr>
            <a:cxnSpLocks/>
          </p:cNvCxnSpPr>
          <p:nvPr/>
        </p:nvCxnSpPr>
        <p:spPr>
          <a:xfrm>
            <a:off x="-96079" y="49364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62414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79814D-A162-3824-E71B-B132B44FC931}"/>
              </a:ext>
            </a:extLst>
          </p:cNvPr>
          <p:cNvSpPr>
            <a:spLocks noGrp="1"/>
          </p:cNvSpPr>
          <p:nvPr>
            <p:ph type="title"/>
          </p:nvPr>
        </p:nvSpPr>
        <p:spPr>
          <a:xfrm>
            <a:off x="838200" y="365126"/>
            <a:ext cx="10515600" cy="315912"/>
          </a:xfrm>
        </p:spPr>
        <p:txBody>
          <a:bodyPr>
            <a:noAutofit/>
          </a:bodyPr>
          <a:lstStyle/>
          <a:p>
            <a:r>
              <a:rPr lang="en-US" sz="3200" b="1" dirty="0">
                <a:solidFill>
                  <a:srgbClr val="0070C0"/>
                </a:solidFill>
                <a:latin typeface="Times New Roman" panose="02020603050405020304" pitchFamily="18" charset="0"/>
                <a:cs typeface="Times New Roman" panose="02020603050405020304" pitchFamily="18" charset="0"/>
              </a:rPr>
              <a:t>Lecture learning outcomes</a:t>
            </a:r>
          </a:p>
        </p:txBody>
      </p:sp>
      <p:sp>
        <p:nvSpPr>
          <p:cNvPr id="3" name="Content Placeholder 2">
            <a:extLst>
              <a:ext uri="{FF2B5EF4-FFF2-40B4-BE49-F238E27FC236}">
                <a16:creationId xmlns:a16="http://schemas.microsoft.com/office/drawing/2014/main" id="{17EFA2FD-B482-A259-3AC3-268B57B54017}"/>
              </a:ext>
            </a:extLst>
          </p:cNvPr>
          <p:cNvSpPr>
            <a:spLocks noGrp="1"/>
          </p:cNvSpPr>
          <p:nvPr>
            <p:ph idx="1"/>
          </p:nvPr>
        </p:nvSpPr>
        <p:spPr>
          <a:xfrm>
            <a:off x="838200" y="821634"/>
            <a:ext cx="10515600" cy="5355329"/>
          </a:xfrm>
        </p:spPr>
        <p:txBody>
          <a:bodyPr>
            <a:normAutofit/>
          </a:bodyPr>
          <a:lstStyle/>
          <a:p>
            <a:pPr marL="0" indent="0">
              <a:lnSpc>
                <a:spcPct val="150000"/>
              </a:lnSpc>
              <a:buNone/>
            </a:pPr>
            <a:r>
              <a:rPr lang="en-US" dirty="0">
                <a:solidFill>
                  <a:prstClr val="black"/>
                </a:solidFill>
                <a:latin typeface="Times New Roman" panose="02020603050405020304" pitchFamily="18" charset="0"/>
                <a:cs typeface="Times New Roman" panose="02020603050405020304" pitchFamily="18" charset="0"/>
              </a:rPr>
              <a:t>At the end of the lecture, you will be able to:</a:t>
            </a:r>
            <a:endParaRPr lang="en-US" dirty="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 identify characteristics of catalytic reactors, </a:t>
            </a:r>
          </a:p>
          <a:p>
            <a:pPr>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 describe the characteristics of packed bed and moving bed reactors,</a:t>
            </a:r>
          </a:p>
          <a:p>
            <a:pPr>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explain the design parameters for packed bed reactor,</a:t>
            </a:r>
          </a:p>
          <a:p>
            <a:pPr>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clarify the design parameters for moving bed reactor,</a:t>
            </a:r>
          </a:p>
          <a:p>
            <a:pPr>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design of packed bed reactor, and </a:t>
            </a:r>
          </a:p>
          <a:p>
            <a:pPr>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design of moving bed reactor.</a:t>
            </a:r>
          </a:p>
        </p:txBody>
      </p:sp>
      <p:cxnSp>
        <p:nvCxnSpPr>
          <p:cNvPr id="4" name="Straight Connector 3">
            <a:extLst>
              <a:ext uri="{FF2B5EF4-FFF2-40B4-BE49-F238E27FC236}">
                <a16:creationId xmlns:a16="http://schemas.microsoft.com/office/drawing/2014/main" id="{1EF7B6E7-C706-6612-CF23-25679C2496B0}"/>
              </a:ext>
            </a:extLst>
          </p:cNvPr>
          <p:cNvCxnSpPr>
            <a:cxnSpLocks/>
          </p:cNvCxnSpPr>
          <p:nvPr/>
        </p:nvCxnSpPr>
        <p:spPr>
          <a:xfrm>
            <a:off x="0" y="82163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63FE9DD-03C6-7713-477F-8C7D2397CF0D}"/>
              </a:ext>
            </a:extLst>
          </p:cNvPr>
          <p:cNvCxnSpPr>
            <a:cxnSpLocks/>
          </p:cNvCxnSpPr>
          <p:nvPr/>
        </p:nvCxnSpPr>
        <p:spPr>
          <a:xfrm>
            <a:off x="-96079" y="6384235"/>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F2BE8592-823C-716D-5BFB-4968BC298D98}"/>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939646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E2BA4-4DC9-2977-BABF-4E7EF54BF7E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7D3497B-3967-B3D4-95D7-A231D751EB52}"/>
              </a:ext>
            </a:extLst>
          </p:cNvPr>
          <p:cNvSpPr>
            <a:spLocks noGrp="1"/>
          </p:cNvSpPr>
          <p:nvPr>
            <p:ph type="title"/>
          </p:nvPr>
        </p:nvSpPr>
        <p:spPr>
          <a:xfrm>
            <a:off x="838200" y="365126"/>
            <a:ext cx="10515600" cy="315912"/>
          </a:xfrm>
        </p:spPr>
        <p:txBody>
          <a:bodyPr>
            <a:noAutofit/>
          </a:bodyPr>
          <a:lstStyle/>
          <a:p>
            <a:r>
              <a:rPr lang="en-US" sz="3200" b="1" dirty="0">
                <a:solidFill>
                  <a:srgbClr val="0070C0"/>
                </a:solidFill>
                <a:latin typeface="Times New Roman" panose="02020603050405020304" pitchFamily="18" charset="0"/>
                <a:cs typeface="Times New Roman" panose="02020603050405020304" pitchFamily="18" charset="0"/>
              </a:rPr>
              <a:t>Presentation outlines</a:t>
            </a:r>
          </a:p>
        </p:txBody>
      </p:sp>
      <p:sp>
        <p:nvSpPr>
          <p:cNvPr id="3" name="Content Placeholder 2">
            <a:extLst>
              <a:ext uri="{FF2B5EF4-FFF2-40B4-BE49-F238E27FC236}">
                <a16:creationId xmlns:a16="http://schemas.microsoft.com/office/drawing/2014/main" id="{197659D8-7295-C470-D3C3-073973BC70AB}"/>
              </a:ext>
            </a:extLst>
          </p:cNvPr>
          <p:cNvSpPr>
            <a:spLocks noGrp="1"/>
          </p:cNvSpPr>
          <p:nvPr>
            <p:ph idx="1"/>
          </p:nvPr>
        </p:nvSpPr>
        <p:spPr>
          <a:xfrm>
            <a:off x="838200" y="805070"/>
            <a:ext cx="10515600" cy="5371893"/>
          </a:xfrm>
        </p:spPr>
        <p:txBody>
          <a:bodyPr>
            <a:normAutofit/>
          </a:bodyPr>
          <a:lstStyle/>
          <a:p>
            <a:pPr>
              <a:lnSpc>
                <a:spcPct val="150000"/>
              </a:lnSpc>
              <a:buFont typeface="Wingdings" panose="05000000000000000000" pitchFamily="2" charset="2"/>
              <a:buChar char="§"/>
            </a:pPr>
            <a:r>
              <a:rPr lang="en-US" dirty="0">
                <a:solidFill>
                  <a:srgbClr val="0070C0"/>
                </a:solidFill>
                <a:latin typeface="Times New Roman" panose="02020603050405020304" pitchFamily="18" charset="0"/>
                <a:cs typeface="Times New Roman" panose="02020603050405020304" pitchFamily="18" charset="0"/>
              </a:rPr>
              <a:t> Introduction to catalytic reactors </a:t>
            </a:r>
          </a:p>
          <a:p>
            <a:pPr>
              <a:lnSpc>
                <a:spcPct val="150000"/>
              </a:lnSpc>
              <a:buFont typeface="Wingdings" panose="05000000000000000000" pitchFamily="2" charset="2"/>
              <a:buChar char="§"/>
            </a:pPr>
            <a:r>
              <a:rPr lang="en-US" dirty="0">
                <a:solidFill>
                  <a:srgbClr val="0070C0"/>
                </a:solidFill>
                <a:latin typeface="Times New Roman" panose="02020603050405020304" pitchFamily="18" charset="0"/>
                <a:cs typeface="Times New Roman" panose="02020603050405020304" pitchFamily="18" charset="0"/>
              </a:rPr>
              <a:t> Packed (fixed) bed reactor characteristics and design parameters</a:t>
            </a:r>
          </a:p>
          <a:p>
            <a:pPr>
              <a:lnSpc>
                <a:spcPct val="150000"/>
              </a:lnSpc>
              <a:buFont typeface="Wingdings" panose="05000000000000000000" pitchFamily="2" charset="2"/>
              <a:buChar char="§"/>
            </a:pPr>
            <a:r>
              <a:rPr lang="en-US" dirty="0">
                <a:solidFill>
                  <a:srgbClr val="0070C0"/>
                </a:solidFill>
                <a:latin typeface="Times New Roman" panose="02020603050405020304" pitchFamily="18" charset="0"/>
                <a:cs typeface="Times New Roman" panose="02020603050405020304" pitchFamily="18" charset="0"/>
              </a:rPr>
              <a:t>Moving bed reactor characteristics and design parameters</a:t>
            </a:r>
          </a:p>
          <a:p>
            <a:pPr>
              <a:lnSpc>
                <a:spcPct val="150000"/>
              </a:lnSpc>
              <a:buFont typeface="Wingdings" panose="05000000000000000000" pitchFamily="2" charset="2"/>
              <a:buChar char="§"/>
            </a:pPr>
            <a:r>
              <a:rPr lang="en-US" dirty="0">
                <a:solidFill>
                  <a:srgbClr val="0070C0"/>
                </a:solidFill>
                <a:latin typeface="Times New Roman" panose="02020603050405020304" pitchFamily="18" charset="0"/>
                <a:cs typeface="Times New Roman" panose="02020603050405020304" pitchFamily="18" charset="0"/>
              </a:rPr>
              <a:t>Design of packed bed reactor</a:t>
            </a:r>
          </a:p>
          <a:p>
            <a:pPr>
              <a:lnSpc>
                <a:spcPct val="150000"/>
              </a:lnSpc>
              <a:buFont typeface="Wingdings" panose="05000000000000000000" pitchFamily="2" charset="2"/>
              <a:buChar char="§"/>
            </a:pPr>
            <a:r>
              <a:rPr lang="en-US" dirty="0">
                <a:solidFill>
                  <a:srgbClr val="0070C0"/>
                </a:solidFill>
                <a:latin typeface="Times New Roman" panose="02020603050405020304" pitchFamily="18" charset="0"/>
                <a:cs typeface="Times New Roman" panose="02020603050405020304" pitchFamily="18" charset="0"/>
              </a:rPr>
              <a:t>Design of moving bed reactor</a:t>
            </a:r>
          </a:p>
          <a:p>
            <a:pPr>
              <a:lnSpc>
                <a:spcPct val="150000"/>
              </a:lnSpc>
              <a:buFont typeface="Wingdings" panose="05000000000000000000" pitchFamily="2" charset="2"/>
              <a:buChar char="§"/>
            </a:pPr>
            <a:r>
              <a:rPr lang="en-US" dirty="0">
                <a:solidFill>
                  <a:srgbClr val="0070C0"/>
                </a:solidFill>
                <a:latin typeface="Times New Roman" panose="02020603050405020304" pitchFamily="18" charset="0"/>
                <a:cs typeface="Times New Roman" panose="02020603050405020304" pitchFamily="18" charset="0"/>
              </a:rPr>
              <a:t>Summary </a:t>
            </a:r>
          </a:p>
          <a:p>
            <a:pPr marL="0" indent="0">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634A8D74-18AA-2AF2-871E-84BC014BDA59}"/>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5B8F466-65EF-EC74-C9FF-150795B0212E}"/>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E2D32C1C-D19D-1983-2AAE-8A18C46E0107}"/>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429727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BDF3A6-11E4-C8DB-04E5-75FF5D9D6E8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972F28F-AF78-610B-09EF-C4AD34075E1E}"/>
              </a:ext>
            </a:extLst>
          </p:cNvPr>
          <p:cNvSpPr>
            <a:spLocks noGrp="1"/>
          </p:cNvSpPr>
          <p:nvPr>
            <p:ph type="title"/>
          </p:nvPr>
        </p:nvSpPr>
        <p:spPr>
          <a:xfrm>
            <a:off x="838200" y="365126"/>
            <a:ext cx="10515600" cy="315912"/>
          </a:xfrm>
        </p:spPr>
        <p:txBody>
          <a:bodyPr>
            <a:noAutofit/>
          </a:bodyPr>
          <a:lstStyle/>
          <a:p>
            <a:r>
              <a:rPr lang="en-US" sz="3200" b="1" dirty="0">
                <a:solidFill>
                  <a:srgbClr val="0070C0"/>
                </a:solidFill>
                <a:latin typeface="Times New Roman" panose="02020603050405020304" pitchFamily="18" charset="0"/>
                <a:cs typeface="Times New Roman" panose="02020603050405020304" pitchFamily="18" charset="0"/>
              </a:rPr>
              <a:t>11.1 Introduction to catalytic reactors</a:t>
            </a:r>
          </a:p>
        </p:txBody>
      </p:sp>
      <p:sp>
        <p:nvSpPr>
          <p:cNvPr id="3" name="Content Placeholder 2">
            <a:extLst>
              <a:ext uri="{FF2B5EF4-FFF2-40B4-BE49-F238E27FC236}">
                <a16:creationId xmlns:a16="http://schemas.microsoft.com/office/drawing/2014/main" id="{56FB59D7-07D2-B9DF-9E3A-0040CCD9E40B}"/>
              </a:ext>
            </a:extLst>
          </p:cNvPr>
          <p:cNvSpPr>
            <a:spLocks noGrp="1"/>
          </p:cNvSpPr>
          <p:nvPr>
            <p:ph idx="1"/>
          </p:nvPr>
        </p:nvSpPr>
        <p:spPr>
          <a:xfrm>
            <a:off x="268357" y="805070"/>
            <a:ext cx="11807685" cy="5371893"/>
          </a:xfrm>
        </p:spPr>
        <p:txBody>
          <a:bodyPr>
            <a:normAutofit fontScale="77500" lnSpcReduction="20000"/>
          </a:bodyPr>
          <a:lstStyle/>
          <a:p>
            <a:pPr marL="0" indent="0" algn="just">
              <a:lnSpc>
                <a:spcPct val="160000"/>
              </a:lnSpc>
              <a:buNone/>
            </a:pPr>
            <a:r>
              <a:rPr lang="en-US" sz="3200" dirty="0">
                <a:latin typeface="Times New Roman" panose="02020603050405020304" pitchFamily="18" charset="0"/>
                <a:ea typeface="Tahoma" pitchFamily="34" charset="0"/>
                <a:cs typeface="Times New Roman" panose="02020603050405020304" pitchFamily="18" charset="0"/>
              </a:rPr>
              <a:t>Catalytic reactors convert raw materials into products with the aid of catalysts. </a:t>
            </a:r>
          </a:p>
          <a:p>
            <a:pPr marL="0" indent="0" algn="just">
              <a:lnSpc>
                <a:spcPct val="160000"/>
              </a:lnSpc>
              <a:buNone/>
            </a:pPr>
            <a:r>
              <a:rPr lang="en-US" b="1" dirty="0">
                <a:latin typeface="Times New Roman" panose="02020603050405020304" pitchFamily="18" charset="0"/>
                <a:ea typeface="Tahoma" pitchFamily="34" charset="0"/>
                <a:cs typeface="Times New Roman" panose="02020603050405020304" pitchFamily="18" charset="0"/>
              </a:rPr>
              <a:t>C</a:t>
            </a:r>
            <a:r>
              <a:rPr lang="en-US" b="1" dirty="0">
                <a:latin typeface="Times New Roman" panose="02020603050405020304" pitchFamily="18" charset="0"/>
                <a:cs typeface="Times New Roman" panose="02020603050405020304" pitchFamily="18" charset="0"/>
              </a:rPr>
              <a:t>atalytic reactors</a:t>
            </a:r>
            <a:r>
              <a:rPr lang="en-US" dirty="0">
                <a:latin typeface="Times New Roman" panose="02020603050405020304" pitchFamily="18" charset="0"/>
                <a:ea typeface="Tahoma" pitchFamily="34" charset="0"/>
                <a:cs typeface="Times New Roman" panose="02020603050405020304" pitchFamily="18" charset="0"/>
              </a:rPr>
              <a:t> are used for heterogeneous phases.</a:t>
            </a:r>
          </a:p>
          <a:p>
            <a:pPr marL="0" indent="0" algn="just">
              <a:lnSpc>
                <a:spcPct val="160000"/>
              </a:lnSpc>
              <a:buNone/>
            </a:pPr>
            <a:r>
              <a:rPr lang="en-US" dirty="0">
                <a:latin typeface="Times New Roman" panose="02020603050405020304" pitchFamily="18" charset="0"/>
                <a:ea typeface="Tahoma" pitchFamily="34" charset="0"/>
                <a:cs typeface="Times New Roman" panose="02020603050405020304" pitchFamily="18" charset="0"/>
              </a:rPr>
              <a:t>Designing a reactor in which a fluid reaction is promoted by a </a:t>
            </a:r>
            <a:r>
              <a:rPr lang="en-US" b="1" dirty="0">
                <a:latin typeface="Times New Roman" panose="02020603050405020304" pitchFamily="18" charset="0"/>
                <a:ea typeface="Tahoma" pitchFamily="34" charset="0"/>
                <a:cs typeface="Times New Roman" panose="02020603050405020304" pitchFamily="18" charset="0"/>
              </a:rPr>
              <a:t>solid catalyst </a:t>
            </a:r>
            <a:r>
              <a:rPr lang="en-US" dirty="0">
                <a:latin typeface="Times New Roman" panose="02020603050405020304" pitchFamily="18" charset="0"/>
                <a:ea typeface="Tahoma" pitchFamily="34" charset="0"/>
                <a:cs typeface="Times New Roman" panose="02020603050405020304" pitchFamily="18" charset="0"/>
              </a:rPr>
              <a:t>differs little from designing a reactor for </a:t>
            </a:r>
            <a:r>
              <a:rPr lang="en-US" b="1" dirty="0">
                <a:latin typeface="Times New Roman" panose="02020603050405020304" pitchFamily="18" charset="0"/>
                <a:ea typeface="Tahoma" pitchFamily="34" charset="0"/>
                <a:cs typeface="Times New Roman" panose="02020603050405020304" pitchFamily="18" charset="0"/>
              </a:rPr>
              <a:t>homogeneous</a:t>
            </a:r>
            <a:r>
              <a:rPr lang="en-US" dirty="0">
                <a:latin typeface="Times New Roman" panose="02020603050405020304" pitchFamily="18" charset="0"/>
                <a:ea typeface="Tahoma" pitchFamily="34" charset="0"/>
                <a:cs typeface="Times New Roman" panose="02020603050405020304" pitchFamily="18" charset="0"/>
              </a:rPr>
              <a:t> reactions. </a:t>
            </a:r>
          </a:p>
          <a:p>
            <a:pPr marL="0" indent="0" algn="just">
              <a:lnSpc>
                <a:spcPct val="160000"/>
              </a:lnSpc>
              <a:buNone/>
            </a:pPr>
            <a:r>
              <a:rPr lang="en-US" dirty="0">
                <a:latin typeface="Times New Roman" panose="02020603050405020304" pitchFamily="18" charset="0"/>
                <a:ea typeface="Tahoma" pitchFamily="34" charset="0"/>
                <a:cs typeface="Times New Roman" panose="02020603050405020304" pitchFamily="18" charset="0"/>
              </a:rPr>
              <a:t>The heterogeneous reaction </a:t>
            </a:r>
            <a:r>
              <a:rPr lang="en-US" b="1" dirty="0">
                <a:latin typeface="Times New Roman" panose="02020603050405020304" pitchFamily="18" charset="0"/>
                <a:ea typeface="Tahoma" pitchFamily="34" charset="0"/>
                <a:cs typeface="Times New Roman" panose="02020603050405020304" pitchFamily="18" charset="0"/>
              </a:rPr>
              <a:t>kinetics</a:t>
            </a:r>
            <a:r>
              <a:rPr lang="en-US" dirty="0">
                <a:latin typeface="Times New Roman" panose="02020603050405020304" pitchFamily="18" charset="0"/>
                <a:ea typeface="Tahoma" pitchFamily="34" charset="0"/>
                <a:cs typeface="Times New Roman" panose="02020603050405020304" pitchFamily="18" charset="0"/>
              </a:rPr>
              <a:t> rate law is often more </a:t>
            </a:r>
            <a:r>
              <a:rPr lang="en-US" b="1" dirty="0">
                <a:latin typeface="Times New Roman" panose="02020603050405020304" pitchFamily="18" charset="0"/>
                <a:ea typeface="Tahoma" pitchFamily="34" charset="0"/>
                <a:cs typeface="Times New Roman" panose="02020603050405020304" pitchFamily="18" charset="0"/>
              </a:rPr>
              <a:t>complex</a:t>
            </a:r>
            <a:r>
              <a:rPr lang="en-US" dirty="0">
                <a:latin typeface="Times New Roman" panose="02020603050405020304" pitchFamily="18" charset="0"/>
                <a:ea typeface="Tahoma" pitchFamily="34" charset="0"/>
                <a:cs typeface="Times New Roman" panose="02020603050405020304" pitchFamily="18" charset="0"/>
              </a:rPr>
              <a:t> than a homogeneous one since  it incorporates both </a:t>
            </a:r>
            <a:r>
              <a:rPr lang="en-US" b="1" dirty="0">
                <a:latin typeface="Times New Roman" panose="02020603050405020304" pitchFamily="18" charset="0"/>
                <a:ea typeface="Tahoma" pitchFamily="34" charset="0"/>
                <a:cs typeface="Times New Roman" panose="02020603050405020304" pitchFamily="18" charset="0"/>
              </a:rPr>
              <a:t>mass</a:t>
            </a:r>
            <a:r>
              <a:rPr lang="en-US" dirty="0">
                <a:latin typeface="Times New Roman" panose="02020603050405020304" pitchFamily="18" charset="0"/>
                <a:ea typeface="Tahoma" pitchFamily="34" charset="0"/>
                <a:cs typeface="Times New Roman" panose="02020603050405020304" pitchFamily="18" charset="0"/>
              </a:rPr>
              <a:t> </a:t>
            </a:r>
            <a:r>
              <a:rPr lang="en-US" b="1" dirty="0">
                <a:latin typeface="Times New Roman" panose="02020603050405020304" pitchFamily="18" charset="0"/>
                <a:ea typeface="Tahoma" pitchFamily="34" charset="0"/>
                <a:cs typeface="Times New Roman" panose="02020603050405020304" pitchFamily="18" charset="0"/>
              </a:rPr>
              <a:t>transfer</a:t>
            </a:r>
            <a:r>
              <a:rPr lang="en-US" dirty="0">
                <a:latin typeface="Times New Roman" panose="02020603050405020304" pitchFamily="18" charset="0"/>
                <a:ea typeface="Tahoma" pitchFamily="34" charset="0"/>
                <a:cs typeface="Times New Roman" panose="02020603050405020304" pitchFamily="18" charset="0"/>
              </a:rPr>
              <a:t> and </a:t>
            </a:r>
            <a:r>
              <a:rPr lang="en-US" b="1" dirty="0">
                <a:latin typeface="Times New Roman" panose="02020603050405020304" pitchFamily="18" charset="0"/>
                <a:ea typeface="Tahoma" pitchFamily="34" charset="0"/>
                <a:cs typeface="Times New Roman" panose="02020603050405020304" pitchFamily="18" charset="0"/>
              </a:rPr>
              <a:t>reaction </a:t>
            </a:r>
            <a:r>
              <a:rPr lang="en-US" dirty="0">
                <a:latin typeface="Times New Roman" panose="02020603050405020304" pitchFamily="18" charset="0"/>
                <a:ea typeface="Tahoma" pitchFamily="34" charset="0"/>
                <a:cs typeface="Times New Roman" panose="02020603050405020304" pitchFamily="18" charset="0"/>
              </a:rPr>
              <a:t>rates.</a:t>
            </a:r>
          </a:p>
          <a:p>
            <a:pPr marL="0" indent="0" algn="just">
              <a:lnSpc>
                <a:spcPct val="160000"/>
              </a:lnSpc>
              <a:buNone/>
            </a:pPr>
            <a:r>
              <a:rPr lang="en-US" dirty="0">
                <a:latin typeface="Times New Roman" panose="02020603050405020304" pitchFamily="18" charset="0"/>
                <a:ea typeface="Tahoma" pitchFamily="34" charset="0"/>
                <a:cs typeface="Times New Roman" panose="02020603050405020304" pitchFamily="18" charset="0"/>
              </a:rPr>
              <a:t>This complexity can make the fundamental design equation </a:t>
            </a:r>
            <a:r>
              <a:rPr lang="en-US" b="1" dirty="0">
                <a:latin typeface="Times New Roman" panose="02020603050405020304" pitchFamily="18" charset="0"/>
                <a:ea typeface="Tahoma" pitchFamily="34" charset="0"/>
                <a:cs typeface="Times New Roman" panose="02020603050405020304" pitchFamily="18" charset="0"/>
              </a:rPr>
              <a:t>more difficult </a:t>
            </a:r>
            <a:r>
              <a:rPr lang="en-US" dirty="0">
                <a:latin typeface="Times New Roman" panose="02020603050405020304" pitchFamily="18" charset="0"/>
                <a:ea typeface="Tahoma" pitchFamily="34" charset="0"/>
                <a:cs typeface="Times New Roman" panose="02020603050405020304" pitchFamily="18" charset="0"/>
              </a:rPr>
              <a:t>to solve analytically. </a:t>
            </a:r>
          </a:p>
          <a:p>
            <a:pPr marL="0" indent="0" algn="just">
              <a:lnSpc>
                <a:spcPct val="160000"/>
              </a:lnSpc>
              <a:buNone/>
            </a:pPr>
            <a:r>
              <a:rPr lang="en-US" b="1" dirty="0">
                <a:latin typeface="Times New Roman" panose="02020603050405020304" pitchFamily="18" charset="0"/>
                <a:ea typeface="Tahoma" pitchFamily="34" charset="0"/>
                <a:cs typeface="Times New Roman" panose="02020603050405020304" pitchFamily="18" charset="0"/>
              </a:rPr>
              <a:t>Numerical solution </a:t>
            </a:r>
            <a:r>
              <a:rPr lang="en-US" dirty="0">
                <a:latin typeface="Times New Roman" panose="02020603050405020304" pitchFamily="18" charset="0"/>
                <a:ea typeface="Tahoma" pitchFamily="34" charset="0"/>
                <a:cs typeface="Times New Roman" panose="02020603050405020304" pitchFamily="18" charset="0"/>
              </a:rPr>
              <a:t>is mostly used to design reactors for catalytic reactions.</a:t>
            </a:r>
            <a:endParaRPr lang="en-US" dirty="0">
              <a:latin typeface="Times New Roman" panose="02020603050405020304" pitchFamily="18" charset="0"/>
              <a:cs typeface="Times New Roman" panose="02020603050405020304" pitchFamily="18" charset="0"/>
            </a:endParaRPr>
          </a:p>
          <a:p>
            <a:pPr marL="0" indent="0">
              <a:lnSpc>
                <a:spcPct val="150000"/>
              </a:lnSpc>
              <a:buNone/>
            </a:pPr>
            <a:r>
              <a:rPr lang="en-US" dirty="0">
                <a:solidFill>
                  <a:srgbClr val="0070C0"/>
                </a:solidFill>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F860965F-68A7-524C-E592-04C36149326F}"/>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A962BCE-6EA4-7177-023D-B2044EB802ED}"/>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7D38632C-2AA9-0259-E886-60612451741F}"/>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2730215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CCDEC5-B6B0-529F-4043-52FB15D54C7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C42A404-2FDD-C4F9-49AF-BAA2072368F5}"/>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63C3ADA3-1B3E-F738-F3EA-A3BC026AF47F}"/>
              </a:ext>
            </a:extLst>
          </p:cNvPr>
          <p:cNvSpPr>
            <a:spLocks noGrp="1"/>
          </p:cNvSpPr>
          <p:nvPr>
            <p:ph idx="1"/>
          </p:nvPr>
        </p:nvSpPr>
        <p:spPr>
          <a:xfrm>
            <a:off x="218661" y="805070"/>
            <a:ext cx="11807687" cy="5371893"/>
          </a:xfrm>
        </p:spPr>
        <p:txBody>
          <a:bodyPr>
            <a:normAutofit fontScale="70000" lnSpcReduction="20000"/>
          </a:bodyPr>
          <a:lstStyle/>
          <a:p>
            <a:pPr marL="0" indent="0" algn="just">
              <a:lnSpc>
                <a:spcPct val="170000"/>
              </a:lnSpc>
              <a:buNone/>
            </a:pPr>
            <a:r>
              <a:rPr lang="en-US" dirty="0">
                <a:latin typeface="Times New Roman" panose="02020603050405020304" pitchFamily="18" charset="0"/>
                <a:ea typeface="Tahoma" pitchFamily="34" charset="0"/>
                <a:cs typeface="Times New Roman" panose="02020603050405020304" pitchFamily="18" charset="0"/>
              </a:rPr>
              <a:t>Catalytic reactors are commonly </a:t>
            </a:r>
            <a:r>
              <a:rPr lang="en-US" b="1" dirty="0">
                <a:latin typeface="Times New Roman" panose="02020603050405020304" pitchFamily="18" charset="0"/>
                <a:ea typeface="Tahoma" pitchFamily="34" charset="0"/>
                <a:cs typeface="Times New Roman" panose="02020603050405020304" pitchFamily="18" charset="0"/>
              </a:rPr>
              <a:t>tubular reactors.</a:t>
            </a:r>
            <a:endParaRPr lang="en-US" dirty="0">
              <a:latin typeface="Times New Roman" panose="02020603050405020304" pitchFamily="18" charset="0"/>
              <a:ea typeface="Tahoma" pitchFamily="34" charset="0"/>
              <a:cs typeface="Times New Roman" panose="02020603050405020304" pitchFamily="18" charset="0"/>
            </a:endParaRPr>
          </a:p>
          <a:p>
            <a:pPr marL="0" indent="0" algn="just">
              <a:lnSpc>
                <a:spcPct val="170000"/>
              </a:lnSpc>
              <a:buNone/>
            </a:pPr>
            <a:r>
              <a:rPr lang="en-US" dirty="0">
                <a:latin typeface="Times New Roman" panose="02020603050405020304" pitchFamily="18" charset="0"/>
                <a:ea typeface="Tahoma" pitchFamily="34" charset="0"/>
                <a:cs typeface="Times New Roman" panose="02020603050405020304" pitchFamily="18" charset="0"/>
              </a:rPr>
              <a:t>In catalytic reactors, reactant fluid can be made to contact solid catalyst in many ways.</a:t>
            </a:r>
          </a:p>
          <a:p>
            <a:pPr marL="0" indent="0" algn="just">
              <a:lnSpc>
                <a:spcPct val="170000"/>
              </a:lnSpc>
              <a:buNone/>
            </a:pPr>
            <a:r>
              <a:rPr lang="en-US" dirty="0">
                <a:latin typeface="Times New Roman" panose="02020603050405020304" pitchFamily="18" charset="0"/>
                <a:ea typeface="Tahoma" pitchFamily="34" charset="0"/>
                <a:cs typeface="Times New Roman" panose="02020603050405020304" pitchFamily="18" charset="0"/>
              </a:rPr>
              <a:t>Catalytic reactors can be fixed (</a:t>
            </a:r>
            <a:r>
              <a:rPr lang="en-US" b="1" dirty="0">
                <a:latin typeface="Times New Roman" panose="02020603050405020304" pitchFamily="18" charset="0"/>
                <a:ea typeface="Tahoma" pitchFamily="34" charset="0"/>
                <a:cs typeface="Times New Roman" panose="02020603050405020304" pitchFamily="18" charset="0"/>
              </a:rPr>
              <a:t>packed) bed, </a:t>
            </a:r>
            <a:r>
              <a:rPr lang="en-US" dirty="0">
                <a:latin typeface="Times New Roman" panose="02020603050405020304" pitchFamily="18" charset="0"/>
                <a:ea typeface="Tahoma" pitchFamily="34" charset="0"/>
                <a:cs typeface="Times New Roman" panose="02020603050405020304" pitchFamily="18" charset="0"/>
              </a:rPr>
              <a:t>moving bed</a:t>
            </a:r>
            <a:r>
              <a:rPr lang="en-US" b="1" dirty="0">
                <a:latin typeface="Times New Roman" panose="02020603050405020304" pitchFamily="18" charset="0"/>
                <a:ea typeface="Tahoma" pitchFamily="34" charset="0"/>
                <a:cs typeface="Times New Roman" panose="02020603050405020304" pitchFamily="18" charset="0"/>
              </a:rPr>
              <a:t> </a:t>
            </a:r>
            <a:r>
              <a:rPr lang="en-US" dirty="0">
                <a:latin typeface="Times New Roman" panose="02020603050405020304" pitchFamily="18" charset="0"/>
                <a:ea typeface="Tahoma" pitchFamily="34" charset="0"/>
                <a:cs typeface="Times New Roman" panose="02020603050405020304" pitchFamily="18" charset="0"/>
              </a:rPr>
              <a:t>and </a:t>
            </a:r>
            <a:r>
              <a:rPr lang="en-US" b="1" dirty="0">
                <a:latin typeface="Times New Roman" panose="02020603050405020304" pitchFamily="18" charset="0"/>
                <a:ea typeface="Tahoma" pitchFamily="34" charset="0"/>
                <a:cs typeface="Times New Roman" panose="02020603050405020304" pitchFamily="18" charset="0"/>
              </a:rPr>
              <a:t>fluidized-bed reactors.</a:t>
            </a:r>
          </a:p>
          <a:p>
            <a:pPr marL="0" indent="0" algn="just">
              <a:lnSpc>
                <a:spcPct val="170000"/>
              </a:lnSpc>
              <a:buNone/>
            </a:pPr>
            <a:r>
              <a:rPr lang="en-US" b="1" dirty="0">
                <a:latin typeface="Times New Roman" panose="02020603050405020304" pitchFamily="18" charset="0"/>
                <a:ea typeface="Tahoma" pitchFamily="34" charset="0"/>
                <a:cs typeface="Times New Roman" panose="02020603050405020304" pitchFamily="18" charset="0"/>
              </a:rPr>
              <a:t>In this lecture, </a:t>
            </a:r>
            <a:r>
              <a:rPr lang="en-US" dirty="0">
                <a:latin typeface="Times New Roman" panose="02020603050405020304" pitchFamily="18" charset="0"/>
                <a:ea typeface="Tahoma" pitchFamily="34" charset="0"/>
                <a:cs typeface="Times New Roman" panose="02020603050405020304" pitchFamily="18" charset="0"/>
              </a:rPr>
              <a:t>fixed (</a:t>
            </a:r>
            <a:r>
              <a:rPr lang="en-US" b="1" dirty="0">
                <a:latin typeface="Times New Roman" panose="02020603050405020304" pitchFamily="18" charset="0"/>
                <a:ea typeface="Tahoma" pitchFamily="34" charset="0"/>
                <a:cs typeface="Times New Roman" panose="02020603050405020304" pitchFamily="18" charset="0"/>
              </a:rPr>
              <a:t>packed) bed </a:t>
            </a:r>
            <a:r>
              <a:rPr lang="en-US" dirty="0">
                <a:latin typeface="Times New Roman" panose="02020603050405020304" pitchFamily="18" charset="0"/>
                <a:ea typeface="Tahoma" pitchFamily="34" charset="0"/>
                <a:cs typeface="Times New Roman" panose="02020603050405020304" pitchFamily="18" charset="0"/>
              </a:rPr>
              <a:t>and </a:t>
            </a:r>
            <a:r>
              <a:rPr lang="en-US" b="1" dirty="0">
                <a:latin typeface="Times New Roman" panose="02020603050405020304" pitchFamily="18" charset="0"/>
                <a:ea typeface="Tahoma" pitchFamily="34" charset="0"/>
                <a:cs typeface="Times New Roman" panose="02020603050405020304" pitchFamily="18" charset="0"/>
              </a:rPr>
              <a:t>moving bed reactors </a:t>
            </a:r>
            <a:r>
              <a:rPr lang="en-US" dirty="0">
                <a:latin typeface="Times New Roman" panose="02020603050405020304" pitchFamily="18" charset="0"/>
                <a:ea typeface="Tahoma" pitchFamily="34" charset="0"/>
                <a:cs typeface="Times New Roman" panose="02020603050405020304" pitchFamily="18" charset="0"/>
              </a:rPr>
              <a:t>are discussed, and  fluidized bed reactor will be covered in </a:t>
            </a:r>
            <a:r>
              <a:rPr lang="en-US" b="1" dirty="0">
                <a:latin typeface="Times New Roman" panose="02020603050405020304" pitchFamily="18" charset="0"/>
                <a:ea typeface="Tahoma" pitchFamily="34" charset="0"/>
                <a:cs typeface="Times New Roman" panose="02020603050405020304" pitchFamily="18" charset="0"/>
              </a:rPr>
              <a:t>lecture 12</a:t>
            </a:r>
            <a:r>
              <a:rPr lang="en-US" dirty="0">
                <a:latin typeface="Times New Roman" panose="02020603050405020304" pitchFamily="18" charset="0"/>
                <a:ea typeface="Tahoma" pitchFamily="34" charset="0"/>
                <a:cs typeface="Times New Roman" panose="02020603050405020304" pitchFamily="18" charset="0"/>
              </a:rPr>
              <a:t>.</a:t>
            </a:r>
            <a:r>
              <a:rPr lang="en-US" b="1" dirty="0">
                <a:latin typeface="Times New Roman" panose="02020603050405020304" pitchFamily="18" charset="0"/>
                <a:ea typeface="Tahoma" pitchFamily="34" charset="0"/>
                <a:cs typeface="Times New Roman" panose="02020603050405020304" pitchFamily="18" charset="0"/>
              </a:rPr>
              <a:t> </a:t>
            </a:r>
          </a:p>
          <a:p>
            <a:pPr marL="0" indent="0" algn="just">
              <a:lnSpc>
                <a:spcPct val="170000"/>
              </a:lnSpc>
              <a:buNone/>
            </a:pPr>
            <a:r>
              <a:rPr lang="en-US" dirty="0">
                <a:latin typeface="Times New Roman" panose="02020603050405020304" pitchFamily="18" charset="0"/>
                <a:ea typeface="Tahoma" pitchFamily="34" charset="0"/>
                <a:cs typeface="Times New Roman" panose="02020603050405020304" pitchFamily="18" charset="0"/>
              </a:rPr>
              <a:t>Stirred tank reactors for solid-catalyzed fluid phase reactions are less frequently used because of the difficulty in separating the phases and agitating a fluid phase in the presence of solid particles. </a:t>
            </a:r>
          </a:p>
          <a:p>
            <a:pPr marL="0" indent="0" algn="just">
              <a:lnSpc>
                <a:spcPct val="170000"/>
              </a:lnSpc>
              <a:buNone/>
            </a:pPr>
            <a:r>
              <a:rPr lang="en-US" dirty="0">
                <a:latin typeface="Times New Roman" panose="02020603050405020304" pitchFamily="18" charset="0"/>
                <a:ea typeface="Tahoma" pitchFamily="34" charset="0"/>
                <a:cs typeface="Times New Roman" panose="02020603050405020304" pitchFamily="18" charset="0"/>
              </a:rPr>
              <a:t>One type of CSTR used to study catalytic reactions is the spinning basket reactor, which has the catalyst embedded in the blades of the agitator.</a:t>
            </a:r>
          </a:p>
          <a:p>
            <a:pPr marL="0" indent="0">
              <a:lnSpc>
                <a:spcPct val="150000"/>
              </a:lnSpc>
              <a:buNone/>
            </a:pPr>
            <a:r>
              <a:rPr lang="en-US" dirty="0">
                <a:solidFill>
                  <a:srgbClr val="0070C0"/>
                </a:solidFill>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849FFE52-F05E-C90F-2C1F-5AAA9B81811F}"/>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BA72724-3DBC-83EC-019B-7553C7AC97F5}"/>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AAFB554F-2EA6-F9B2-9356-659F9CDFE90E}"/>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627065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34D54-FA06-CE5A-6C92-AF3333BC4B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9BA2721-645F-12C5-1377-6BABF680EC70}"/>
              </a:ext>
            </a:extLst>
          </p:cNvPr>
          <p:cNvSpPr>
            <a:spLocks noGrp="1"/>
          </p:cNvSpPr>
          <p:nvPr>
            <p:ph type="title"/>
          </p:nvPr>
        </p:nvSpPr>
        <p:spPr>
          <a:xfrm>
            <a:off x="258417" y="365125"/>
            <a:ext cx="11817626" cy="439921"/>
          </a:xfrm>
        </p:spPr>
        <p:txBody>
          <a:bodyPr>
            <a:noAutofit/>
          </a:bodyPr>
          <a:lstStyle/>
          <a:p>
            <a:r>
              <a:rPr lang="en-US" sz="3200" b="1" dirty="0">
                <a:solidFill>
                  <a:srgbClr val="0070C0"/>
                </a:solidFill>
                <a:latin typeface="Times New Roman" panose="02020603050405020304" pitchFamily="18" charset="0"/>
                <a:cs typeface="Times New Roman" panose="02020603050405020304" pitchFamily="18" charset="0"/>
              </a:rPr>
              <a:t>11.2  Packed bed reactor characteristics and design parameters</a:t>
            </a:r>
          </a:p>
        </p:txBody>
      </p:sp>
      <p:sp>
        <p:nvSpPr>
          <p:cNvPr id="3" name="Content Placeholder 2">
            <a:extLst>
              <a:ext uri="{FF2B5EF4-FFF2-40B4-BE49-F238E27FC236}">
                <a16:creationId xmlns:a16="http://schemas.microsoft.com/office/drawing/2014/main" id="{5C819A63-1735-8089-8B9A-391697FCE851}"/>
              </a:ext>
            </a:extLst>
          </p:cNvPr>
          <p:cNvSpPr>
            <a:spLocks noGrp="1"/>
          </p:cNvSpPr>
          <p:nvPr>
            <p:ph idx="1"/>
          </p:nvPr>
        </p:nvSpPr>
        <p:spPr>
          <a:xfrm>
            <a:off x="258417" y="805070"/>
            <a:ext cx="11638722" cy="5371893"/>
          </a:xfrm>
        </p:spPr>
        <p:txBody>
          <a:bodyPr>
            <a:normAutofit/>
          </a:bodyPr>
          <a:lstStyle/>
          <a:p>
            <a:pPr marL="0" indent="0">
              <a:lnSpc>
                <a:spcPct val="100000"/>
              </a:lnSpc>
              <a:buNone/>
            </a:pPr>
            <a:r>
              <a:rPr lang="en-US" dirty="0">
                <a:solidFill>
                  <a:srgbClr val="0070C0"/>
                </a:solidFill>
                <a:latin typeface="Times New Roman" panose="02020603050405020304" pitchFamily="18" charset="0"/>
                <a:cs typeface="Times New Roman" panose="02020603050405020304" pitchFamily="18" charset="0"/>
              </a:rPr>
              <a:t> </a:t>
            </a:r>
            <a:r>
              <a:rPr lang="en-US" b="1" dirty="0">
                <a:solidFill>
                  <a:srgbClr val="002060"/>
                </a:solidFill>
                <a:latin typeface="Times New Roman" panose="02020603050405020304" pitchFamily="18" charset="0"/>
                <a:cs typeface="Times New Roman" panose="02020603050405020304" pitchFamily="18" charset="0"/>
              </a:rPr>
              <a:t>11.2.1. Characteristics of packed bed reactor</a:t>
            </a:r>
          </a:p>
          <a:p>
            <a:pPr marL="0" indent="0">
              <a:lnSpc>
                <a:spcPct val="100000"/>
              </a:lnSpc>
              <a:buNone/>
            </a:pPr>
            <a:r>
              <a:rPr lang="en-US" sz="2000" b="1" dirty="0">
                <a:latin typeface="Times New Roman" panose="02020603050405020304" pitchFamily="18" charset="0"/>
                <a:cs typeface="Times New Roman" panose="02020603050405020304" pitchFamily="18" charset="0"/>
              </a:rPr>
              <a:t>Packed (fixed) bed </a:t>
            </a:r>
            <a:r>
              <a:rPr lang="en-US" sz="2000" dirty="0">
                <a:latin typeface="Times New Roman" panose="02020603050405020304" pitchFamily="18" charset="0"/>
                <a:cs typeface="Times New Roman" panose="02020603050405020304" pitchFamily="18" charset="0"/>
              </a:rPr>
              <a:t>reactor is a </a:t>
            </a:r>
            <a:r>
              <a:rPr lang="en-US" sz="2000" b="1" dirty="0">
                <a:latin typeface="Times New Roman" panose="02020603050405020304" pitchFamily="18" charset="0"/>
                <a:cs typeface="Times New Roman" panose="02020603050405020304" pitchFamily="18" charset="0"/>
              </a:rPr>
              <a:t>cylindrical tube</a:t>
            </a:r>
            <a:r>
              <a:rPr lang="en-US" sz="2000" dirty="0">
                <a:latin typeface="Times New Roman" panose="02020603050405020304" pitchFamily="18" charset="0"/>
                <a:cs typeface="Times New Roman" panose="02020603050405020304" pitchFamily="18" charset="0"/>
              </a:rPr>
              <a:t>, randomly filled with </a:t>
            </a:r>
            <a:r>
              <a:rPr lang="en-US" sz="2000" b="1" dirty="0">
                <a:latin typeface="Times New Roman" panose="02020603050405020304" pitchFamily="18" charset="0"/>
                <a:cs typeface="Times New Roman" panose="02020603050405020304" pitchFamily="18" charset="0"/>
              </a:rPr>
              <a:t>catalyst particles</a:t>
            </a:r>
            <a:r>
              <a:rPr lang="en-US" sz="2000" dirty="0">
                <a:latin typeface="Times New Roman" panose="02020603050405020304" pitchFamily="18" charset="0"/>
                <a:cs typeface="Times New Roman" panose="02020603050405020304" pitchFamily="18" charset="0"/>
              </a:rPr>
              <a:t>, which may be </a:t>
            </a:r>
            <a:r>
              <a:rPr lang="en-US" sz="2000" b="1" dirty="0">
                <a:latin typeface="Times New Roman" panose="02020603050405020304" pitchFamily="18" charset="0"/>
                <a:cs typeface="Times New Roman" panose="02020603050405020304" pitchFamily="18" charset="0"/>
              </a:rPr>
              <a:t>spheres</a:t>
            </a:r>
            <a:r>
              <a:rPr lang="en-US" sz="2000" dirty="0">
                <a:latin typeface="Times New Roman" panose="02020603050405020304" pitchFamily="18" charset="0"/>
                <a:cs typeface="Times New Roman" panose="02020603050405020304" pitchFamily="18" charset="0"/>
              </a:rPr>
              <a:t> or cylindrical pellets.</a:t>
            </a:r>
          </a:p>
          <a:p>
            <a:pPr marL="0" indent="0">
              <a:lnSpc>
                <a:spcPct val="100000"/>
              </a:lnSpc>
              <a:buNone/>
            </a:pPr>
            <a:r>
              <a:rPr lang="en-US" sz="2000" dirty="0">
                <a:latin typeface="Times New Roman" panose="02020603050405020304" pitchFamily="18" charset="0"/>
                <a:cs typeface="Times New Roman" panose="02020603050405020304" pitchFamily="18" charset="0"/>
              </a:rPr>
              <a:t>Packed-bed reactor is tubular reactor filled with catalyst particles.</a:t>
            </a:r>
          </a:p>
          <a:p>
            <a:pPr marL="0" indent="0">
              <a:lnSpc>
                <a:spcPct val="100000"/>
              </a:lnSpc>
              <a:buNone/>
            </a:pPr>
            <a:r>
              <a:rPr lang="en-US" sz="2000" dirty="0">
                <a:latin typeface="Times New Roman" panose="02020603050405020304" pitchFamily="18" charset="0"/>
                <a:cs typeface="Times New Roman" panose="02020603050405020304" pitchFamily="18" charset="0"/>
              </a:rPr>
              <a:t> In PBR, it is the weight of catalyst W that is important, rather than the reactor volume.</a:t>
            </a:r>
          </a:p>
          <a:p>
            <a:pPr marL="0" indent="0">
              <a:lnSpc>
                <a:spcPct val="100000"/>
              </a:lnSpc>
              <a:buNone/>
            </a:pPr>
            <a:r>
              <a:rPr lang="en-US" sz="2000" dirty="0">
                <a:latin typeface="Times New Roman" panose="02020603050405020304" pitchFamily="18" charset="0"/>
                <a:cs typeface="Times New Roman" panose="02020603050405020304" pitchFamily="18" charset="0"/>
              </a:rPr>
              <a:t>A packed  bed reactor is depicted in </a:t>
            </a:r>
            <a:r>
              <a:rPr lang="en-US" sz="2000" b="1" dirty="0">
                <a:latin typeface="Times New Roman" panose="02020603050405020304" pitchFamily="18" charset="0"/>
                <a:cs typeface="Times New Roman" panose="02020603050405020304" pitchFamily="18" charset="0"/>
              </a:rPr>
              <a:t>Figure 11.1 </a:t>
            </a:r>
            <a:r>
              <a:rPr lang="en-US" sz="2000" b="1" dirty="0">
                <a:solidFill>
                  <a:schemeClr val="accent1"/>
                </a:solidFill>
                <a:latin typeface="Times New Roman" panose="02020603050405020304" pitchFamily="18" charset="0"/>
                <a:cs typeface="Times New Roman" panose="02020603050405020304" pitchFamily="18" charset="0"/>
              </a:rPr>
              <a:t>(Fogler, 2015, pg. 38).</a:t>
            </a:r>
          </a:p>
          <a:p>
            <a:pPr marL="0" indent="0">
              <a:lnSpc>
                <a:spcPct val="100000"/>
              </a:lnSpc>
              <a:buNone/>
            </a:pPr>
            <a:r>
              <a:rPr lang="en-US" sz="2000" dirty="0">
                <a:latin typeface="Times New Roman" panose="02020603050405020304" pitchFamily="18" charset="0"/>
                <a:ea typeface="Tahoma" pitchFamily="34" charset="0"/>
                <a:cs typeface="Times New Roman" panose="02020603050405020304" pitchFamily="18" charset="0"/>
              </a:rPr>
              <a:t>The  reactant </a:t>
            </a:r>
            <a:r>
              <a:rPr lang="en-US" sz="2000" b="1" dirty="0">
                <a:latin typeface="Times New Roman" panose="02020603050405020304" pitchFamily="18" charset="0"/>
                <a:ea typeface="Tahoma" pitchFamily="34" charset="0"/>
                <a:cs typeface="Times New Roman" panose="02020603050405020304" pitchFamily="18" charset="0"/>
              </a:rPr>
              <a:t>fluid</a:t>
            </a:r>
            <a:r>
              <a:rPr lang="en-US" sz="2000" dirty="0">
                <a:latin typeface="Times New Roman" panose="02020603050405020304" pitchFamily="18" charset="0"/>
                <a:ea typeface="Tahoma" pitchFamily="34" charset="0"/>
                <a:cs typeface="Times New Roman" panose="02020603050405020304" pitchFamily="18" charset="0"/>
              </a:rPr>
              <a:t> flows in the </a:t>
            </a:r>
            <a:r>
              <a:rPr lang="en-US" sz="2000" b="1" dirty="0">
                <a:latin typeface="Times New Roman" panose="02020603050405020304" pitchFamily="18" charset="0"/>
                <a:ea typeface="Tahoma" pitchFamily="34" charset="0"/>
                <a:cs typeface="Times New Roman" panose="02020603050405020304" pitchFamily="18" charset="0"/>
              </a:rPr>
              <a:t>void space </a:t>
            </a:r>
            <a:r>
              <a:rPr lang="en-US" sz="2000" dirty="0">
                <a:latin typeface="Times New Roman" panose="02020603050405020304" pitchFamily="18" charset="0"/>
                <a:ea typeface="Tahoma" pitchFamily="34" charset="0"/>
                <a:cs typeface="Times New Roman" panose="02020603050405020304" pitchFamily="18" charset="0"/>
              </a:rPr>
              <a:t>around the  catalyst pellets, and  which </a:t>
            </a:r>
            <a:r>
              <a:rPr lang="en-US" sz="2000" b="1" dirty="0">
                <a:latin typeface="Times New Roman" panose="02020603050405020304" pitchFamily="18" charset="0"/>
                <a:ea typeface="Tahoma" pitchFamily="34" charset="0"/>
                <a:cs typeface="Times New Roman" panose="02020603050405020304" pitchFamily="18" charset="0"/>
              </a:rPr>
              <a:t>reacts</a:t>
            </a:r>
            <a:r>
              <a:rPr lang="en-US" sz="2000" dirty="0">
                <a:latin typeface="Times New Roman" panose="02020603050405020304" pitchFamily="18" charset="0"/>
                <a:ea typeface="Tahoma" pitchFamily="34" charset="0"/>
                <a:cs typeface="Times New Roman" panose="02020603050405020304" pitchFamily="18" charset="0"/>
              </a:rPr>
              <a:t> on  surface and inside the pore of the catalyst pellets.</a:t>
            </a:r>
            <a:endParaRPr lang="en-US" sz="2000" dirty="0">
              <a:latin typeface="Times New Roman" panose="02020603050405020304" pitchFamily="18" charset="0"/>
              <a:cs typeface="Times New Roman" panose="02020603050405020304" pitchFamily="18" charset="0"/>
            </a:endParaRPr>
          </a:p>
          <a:p>
            <a:pPr marL="0" indent="0">
              <a:lnSpc>
                <a:spcPct val="150000"/>
              </a:lnSpc>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90923E81-3B2D-0E61-8FCC-8A02F0353502}"/>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F61CB5D-FF43-9006-FEBE-8AA2CBEEDC2E}"/>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E2AB77D2-0A71-BE02-295A-446470F5C692}"/>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8C7D4B82-9E7E-1069-7AA5-A68204A30E3D}"/>
              </a:ext>
            </a:extLst>
          </p:cNvPr>
          <p:cNvSpPr txBox="1"/>
          <p:nvPr/>
        </p:nvSpPr>
        <p:spPr>
          <a:xfrm>
            <a:off x="815008" y="5689171"/>
            <a:ext cx="5605670"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11.1</a:t>
            </a:r>
            <a:r>
              <a:rPr lang="en-US" sz="2400" dirty="0">
                <a:latin typeface="Times New Roman" panose="02020603050405020304" pitchFamily="18" charset="0"/>
                <a:cs typeface="Times New Roman" panose="02020603050405020304" pitchFamily="18" charset="0"/>
              </a:rPr>
              <a:t>. Packed bed reactor</a:t>
            </a:r>
          </a:p>
        </p:txBody>
      </p:sp>
      <p:pic>
        <p:nvPicPr>
          <p:cNvPr id="10" name="Picture 9">
            <a:extLst>
              <a:ext uri="{FF2B5EF4-FFF2-40B4-BE49-F238E27FC236}">
                <a16:creationId xmlns:a16="http://schemas.microsoft.com/office/drawing/2014/main" id="{49CB5334-A9F6-80C4-1F95-199A6482D289}"/>
              </a:ext>
            </a:extLst>
          </p:cNvPr>
          <p:cNvPicPr>
            <a:picLocks noChangeAspect="1"/>
          </p:cNvPicPr>
          <p:nvPr/>
        </p:nvPicPr>
        <p:blipFill>
          <a:blip r:embed="rId2"/>
          <a:srcRect l="6433" t="29346" b="14788"/>
          <a:stretch>
            <a:fillRect/>
          </a:stretch>
        </p:blipFill>
        <p:spPr>
          <a:xfrm>
            <a:off x="745433" y="4160670"/>
            <a:ext cx="3482044" cy="1463040"/>
          </a:xfrm>
          <a:prstGeom prst="rect">
            <a:avLst/>
          </a:prstGeom>
        </p:spPr>
      </p:pic>
    </p:spTree>
    <p:extLst>
      <p:ext uri="{BB962C8B-B14F-4D97-AF65-F5344CB8AC3E}">
        <p14:creationId xmlns:p14="http://schemas.microsoft.com/office/powerpoint/2010/main" val="1367830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CD2F31-2988-B644-5B6A-24A0B321924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18FD275-2BFC-0083-930A-15B387D346AD}"/>
              </a:ext>
            </a:extLst>
          </p:cNvPr>
          <p:cNvSpPr>
            <a:spLocks noGrp="1"/>
          </p:cNvSpPr>
          <p:nvPr>
            <p:ph type="title"/>
          </p:nvPr>
        </p:nvSpPr>
        <p:spPr>
          <a:xfrm>
            <a:off x="258417" y="365125"/>
            <a:ext cx="11817626" cy="439921"/>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BEE5C467-1B94-FF55-13A0-1FE34E1B3212}"/>
              </a:ext>
            </a:extLst>
          </p:cNvPr>
          <p:cNvSpPr>
            <a:spLocks noGrp="1"/>
          </p:cNvSpPr>
          <p:nvPr>
            <p:ph idx="1"/>
          </p:nvPr>
        </p:nvSpPr>
        <p:spPr>
          <a:xfrm>
            <a:off x="258417" y="805070"/>
            <a:ext cx="11638722" cy="5371893"/>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PBR is needed where the conversion of reactants into products is facilitated by a catalyst.</a:t>
            </a:r>
          </a:p>
          <a:p>
            <a:pPr marL="0" indent="0">
              <a:lnSpc>
                <a:spcPct val="150000"/>
              </a:lnSpc>
              <a:buNone/>
            </a:pPr>
            <a:r>
              <a:rPr lang="en-US" sz="2400" dirty="0">
                <a:latin typeface="Times New Roman" panose="02020603050405020304" pitchFamily="18" charset="0"/>
                <a:cs typeface="Times New Roman" panose="02020603050405020304" pitchFamily="18" charset="0"/>
              </a:rPr>
              <a:t>The fluid flow (</a:t>
            </a:r>
            <a:r>
              <a:rPr lang="en-US" sz="2400" b="1" dirty="0">
                <a:latin typeface="Times New Roman" panose="02020603050405020304" pitchFamily="18" charset="0"/>
                <a:cs typeface="Times New Roman" panose="02020603050405020304" pitchFamily="18" charset="0"/>
              </a:rPr>
              <a:t>gases</a:t>
            </a:r>
            <a:r>
              <a:rPr lang="en-US" sz="2400" dirty="0">
                <a:latin typeface="Times New Roman" panose="02020603050405020304" pitchFamily="18" charset="0"/>
                <a:cs typeface="Times New Roman" panose="02020603050405020304" pitchFamily="18" charset="0"/>
              </a:rPr>
              <a:t> flow) approximate </a:t>
            </a:r>
            <a:r>
              <a:rPr lang="en-US" sz="2400" b="1" dirty="0">
                <a:latin typeface="Times New Roman" panose="02020603050405020304" pitchFamily="18" charset="0"/>
                <a:cs typeface="Times New Roman" panose="02020603050405020304" pitchFamily="18" charset="0"/>
              </a:rPr>
              <a:t>plug  flow.</a:t>
            </a:r>
          </a:p>
          <a:p>
            <a:pPr marL="0" indent="0">
              <a:lnSpc>
                <a:spcPct val="150000"/>
              </a:lnSpc>
              <a:buNone/>
            </a:pPr>
            <a:r>
              <a:rPr lang="en-US" sz="2400" dirty="0">
                <a:latin typeface="Times New Roman" panose="02020603050405020304" pitchFamily="18" charset="0"/>
                <a:cs typeface="Times New Roman" panose="02020603050405020304" pitchFamily="18" charset="0"/>
              </a:rPr>
              <a:t>It provides  efficient </a:t>
            </a:r>
            <a:r>
              <a:rPr lang="en-US" sz="2400" b="1" dirty="0">
                <a:latin typeface="Times New Roman" panose="02020603050405020304" pitchFamily="18" charset="0"/>
                <a:cs typeface="Times New Roman" panose="02020603050405020304" pitchFamily="18" charset="0"/>
              </a:rPr>
              <a:t>contacting of  reactants with catalyst particles</a:t>
            </a:r>
            <a:r>
              <a:rPr lang="en-US" sz="2400" dirty="0">
                <a:latin typeface="Times New Roman" panose="02020603050405020304" pitchFamily="18" charset="0"/>
                <a:cs typeface="Times New Roman" panose="02020603050405020304" pitchFamily="18" charset="0"/>
              </a:rPr>
              <a:t> in a reactor.</a:t>
            </a:r>
          </a:p>
          <a:p>
            <a:pPr marL="0" indent="0">
              <a:lnSpc>
                <a:spcPct val="150000"/>
              </a:lnSpc>
              <a:buNone/>
            </a:pPr>
            <a:r>
              <a:rPr lang="en-US" sz="2400" dirty="0">
                <a:latin typeface="Times New Roman" panose="02020603050405020304" pitchFamily="18" charset="0"/>
                <a:cs typeface="Times New Roman" panose="02020603050405020304" pitchFamily="18" charset="0"/>
              </a:rPr>
              <a:t>It gives the highest conversion per weight of catalyst for most reactions.</a:t>
            </a:r>
          </a:p>
          <a:p>
            <a:pPr marL="0" indent="0">
              <a:lnSpc>
                <a:spcPct val="150000"/>
              </a:lnSpc>
              <a:buNone/>
            </a:pPr>
            <a:r>
              <a:rPr lang="en-US" sz="2400" dirty="0">
                <a:latin typeface="Times New Roman" panose="02020603050405020304" pitchFamily="18" charset="0"/>
                <a:cs typeface="Times New Roman" panose="02020603050405020304" pitchFamily="18" charset="0"/>
              </a:rPr>
              <a:t>It is suitable for a wide range of chemical reactions.</a:t>
            </a:r>
          </a:p>
          <a:p>
            <a:pPr marL="0" indent="0">
              <a:lnSpc>
                <a:spcPct val="150000"/>
              </a:lnSpc>
              <a:buNone/>
            </a:pPr>
            <a:r>
              <a:rPr lang="en-US" sz="2400" dirty="0">
                <a:latin typeface="Times New Roman" panose="02020603050405020304" pitchFamily="18" charset="0"/>
                <a:cs typeface="Times New Roman" panose="02020603050405020304" pitchFamily="18" charset="0"/>
              </a:rPr>
              <a:t>It is well-suited for continuous processes, providing steady-state conditions for prolonged reactions.</a:t>
            </a:r>
          </a:p>
          <a:p>
            <a:pPr marL="0" indent="0">
              <a:lnSpc>
                <a:spcPct val="150000"/>
              </a:lnSpc>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552C3B69-FD77-3321-20E6-2D21BA8B40F5}"/>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A032777-5C23-503A-99A1-0B6BA30A6B5C}"/>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575058B9-2892-4B1F-F070-5D425F09B448}"/>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600993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40BAA7-626E-3ABD-F0C9-3FB8DFD0A37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025757-27F4-4B31-D5D7-F97E96466118}"/>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195A1AAC-C0E7-EB58-9E76-47C6683EE082}"/>
              </a:ext>
            </a:extLst>
          </p:cNvPr>
          <p:cNvSpPr>
            <a:spLocks noGrp="1"/>
          </p:cNvSpPr>
          <p:nvPr>
            <p:ph idx="1"/>
          </p:nvPr>
        </p:nvSpPr>
        <p:spPr>
          <a:xfrm>
            <a:off x="318051" y="805070"/>
            <a:ext cx="11648661" cy="5371893"/>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PBR offers a large surface area for catalytic reactions, enhancing efficiency and more product formation due to increased reactant or catalyst contact.</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It is suitable for installations with space constraints and easy to build.</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It is particularly valuable in continuous operations, large-scale production, and processes requiring solid catalysts. </a:t>
            </a:r>
            <a:endParaRPr lang="en-US" sz="2000" b="1" dirty="0">
              <a:latin typeface="Times New Roman" panose="02020603050405020304" pitchFamily="18" charset="0"/>
              <a:cs typeface="Times New Roman" panose="02020603050405020304" pitchFamily="18" charset="0"/>
            </a:endParaRPr>
          </a:p>
          <a:p>
            <a:pPr marL="0" indent="0" algn="just">
              <a:lnSpc>
                <a:spcPct val="150000"/>
              </a:lnSpc>
              <a:buNone/>
            </a:pPr>
            <a:r>
              <a:rPr lang="en-US" sz="2000" dirty="0">
                <a:latin typeface="Times New Roman" panose="02020603050405020304" pitchFamily="18" charset="0"/>
                <a:cs typeface="Times New Roman" panose="02020603050405020304" pitchFamily="18" charset="0"/>
              </a:rPr>
              <a:t>In packed bed reactor, effective temperature control of large packed bed reactors  can be difficult for exothermic reactions  that causes hot spots or collapse of  the catalyst.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Very small sizes of catalyst particles cannot be used  because of plugging and high-pressure drops.</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B603E53A-DFAD-5B01-7CD4-65743A24FDA7}"/>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5F8C2E0-E70B-265E-F1E0-DAA29B189754}"/>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DB8A8FEB-AC68-80A0-1772-AB0431F93E70}"/>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295270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33B78-1129-828A-699C-AE0E491E6B9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1D6AE40-E54F-D099-8531-C7D1E6A7385E}"/>
              </a:ext>
            </a:extLst>
          </p:cNvPr>
          <p:cNvSpPr>
            <a:spLocks noGrp="1"/>
          </p:cNvSpPr>
          <p:nvPr>
            <p:ph type="title"/>
          </p:nvPr>
        </p:nvSpPr>
        <p:spPr>
          <a:xfrm>
            <a:off x="726038" y="234201"/>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3138CFA1-6579-76F4-2C40-D4EB6A6C117C}"/>
              </a:ext>
            </a:extLst>
          </p:cNvPr>
          <p:cNvSpPr>
            <a:spLocks noGrp="1"/>
          </p:cNvSpPr>
          <p:nvPr>
            <p:ph idx="1"/>
          </p:nvPr>
        </p:nvSpPr>
        <p:spPr>
          <a:xfrm>
            <a:off x="318051" y="805069"/>
            <a:ext cx="11648661" cy="5371894"/>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The arrangement of packed  bed reactor is shown in </a:t>
            </a:r>
            <a:r>
              <a:rPr lang="en-US" sz="2400" b="1" dirty="0">
                <a:latin typeface="Times New Roman" panose="02020603050405020304" pitchFamily="18" charset="0"/>
                <a:cs typeface="Times New Roman" panose="02020603050405020304" pitchFamily="18" charset="0"/>
              </a:rPr>
              <a:t>Figure 11.2 </a:t>
            </a:r>
            <a:r>
              <a:rPr lang="en-US" sz="2400" b="1" dirty="0">
                <a:solidFill>
                  <a:schemeClr val="accent1"/>
                </a:solidFill>
                <a:latin typeface="Times New Roman" panose="02020603050405020304" pitchFamily="18" charset="0"/>
                <a:cs typeface="Times New Roman" panose="02020603050405020304" pitchFamily="18" charset="0"/>
              </a:rPr>
              <a:t>(Levenspiel, 2011, pg. 428)</a:t>
            </a:r>
            <a:r>
              <a:rPr lang="en-US" sz="2400" dirty="0">
                <a:solidFill>
                  <a:schemeClr val="accent1"/>
                </a:solidFill>
                <a:latin typeface="Times New Roman" panose="02020603050405020304" pitchFamily="18" charset="0"/>
                <a:cs typeface="Times New Roman" panose="02020603050405020304" pitchFamily="18" charset="0"/>
              </a:rPr>
              <a:t>.</a:t>
            </a:r>
          </a:p>
        </p:txBody>
      </p:sp>
      <p:cxnSp>
        <p:nvCxnSpPr>
          <p:cNvPr id="4" name="Straight Connector 3">
            <a:extLst>
              <a:ext uri="{FF2B5EF4-FFF2-40B4-BE49-F238E27FC236}">
                <a16:creationId xmlns:a16="http://schemas.microsoft.com/office/drawing/2014/main" id="{99351A27-3A99-72A3-4FA1-0E6CB6728107}"/>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0B84A9B-70AC-DA24-5F6B-C742632D4657}"/>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5345CAB3-038C-BC95-4DF0-4489BB2B5897}"/>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CC06DED4-9C44-5B7F-A1B2-136F10F5B344}"/>
              </a:ext>
            </a:extLst>
          </p:cNvPr>
          <p:cNvSpPr txBox="1"/>
          <p:nvPr/>
        </p:nvSpPr>
        <p:spPr>
          <a:xfrm>
            <a:off x="726038" y="5384069"/>
            <a:ext cx="8458200" cy="707886"/>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Figure 11.2. </a:t>
            </a:r>
            <a:r>
              <a:rPr lang="en-US" sz="2000" dirty="0">
                <a:latin typeface="Times New Roman" panose="02020603050405020304" pitchFamily="18" charset="0"/>
                <a:cs typeface="Times New Roman" panose="02020603050405020304" pitchFamily="18" charset="0"/>
              </a:rPr>
              <a:t>Packed bed reactor (a) single stage catalyst, (b) horizontal multistage, and (c) vertical multistage arrangements</a:t>
            </a:r>
          </a:p>
        </p:txBody>
      </p:sp>
      <p:grpSp>
        <p:nvGrpSpPr>
          <p:cNvPr id="14" name="Group 13">
            <a:extLst>
              <a:ext uri="{FF2B5EF4-FFF2-40B4-BE49-F238E27FC236}">
                <a16:creationId xmlns:a16="http://schemas.microsoft.com/office/drawing/2014/main" id="{F81FA50F-85F4-5BC0-A963-05789CEA5CD5}"/>
              </a:ext>
            </a:extLst>
          </p:cNvPr>
          <p:cNvGrpSpPr/>
          <p:nvPr/>
        </p:nvGrpSpPr>
        <p:grpSpPr>
          <a:xfrm>
            <a:off x="425223" y="1608658"/>
            <a:ext cx="3608423" cy="3492386"/>
            <a:chOff x="425223" y="1608658"/>
            <a:chExt cx="3608423" cy="3492386"/>
          </a:xfrm>
        </p:grpSpPr>
        <p:pic>
          <p:nvPicPr>
            <p:cNvPr id="7" name="Content Placeholder 4">
              <a:extLst>
                <a:ext uri="{FF2B5EF4-FFF2-40B4-BE49-F238E27FC236}">
                  <a16:creationId xmlns:a16="http://schemas.microsoft.com/office/drawing/2014/main" id="{884BD879-BAA8-4649-8389-66F8ACFE33E4}"/>
                </a:ext>
              </a:extLst>
            </p:cNvPr>
            <p:cNvPicPr>
              <a:picLocks noChangeAspect="1"/>
            </p:cNvPicPr>
            <p:nvPr/>
          </p:nvPicPr>
          <p:blipFill>
            <a:blip r:embed="rId2"/>
            <a:stretch>
              <a:fillRect/>
            </a:stretch>
          </p:blipFill>
          <p:spPr>
            <a:xfrm>
              <a:off x="425223" y="1608658"/>
              <a:ext cx="3608423" cy="2963342"/>
            </a:xfrm>
            <a:prstGeom prst="rect">
              <a:avLst/>
            </a:prstGeom>
          </p:spPr>
        </p:pic>
        <p:sp>
          <p:nvSpPr>
            <p:cNvPr id="11" name="TextBox 10">
              <a:extLst>
                <a:ext uri="{FF2B5EF4-FFF2-40B4-BE49-F238E27FC236}">
                  <a16:creationId xmlns:a16="http://schemas.microsoft.com/office/drawing/2014/main" id="{7335427D-6AD8-0C5D-8896-8639ED0489AC}"/>
                </a:ext>
              </a:extLst>
            </p:cNvPr>
            <p:cNvSpPr txBox="1"/>
            <p:nvPr/>
          </p:nvSpPr>
          <p:spPr>
            <a:xfrm>
              <a:off x="1815546" y="4639379"/>
              <a:ext cx="795131" cy="461665"/>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(a)</a:t>
              </a:r>
            </a:p>
          </p:txBody>
        </p:sp>
      </p:grpSp>
      <p:grpSp>
        <p:nvGrpSpPr>
          <p:cNvPr id="15" name="Group 14">
            <a:extLst>
              <a:ext uri="{FF2B5EF4-FFF2-40B4-BE49-F238E27FC236}">
                <a16:creationId xmlns:a16="http://schemas.microsoft.com/office/drawing/2014/main" id="{49B730B6-9F6C-E185-BDB3-CDE3408233BD}"/>
              </a:ext>
            </a:extLst>
          </p:cNvPr>
          <p:cNvGrpSpPr/>
          <p:nvPr/>
        </p:nvGrpSpPr>
        <p:grpSpPr>
          <a:xfrm>
            <a:off x="4955138" y="1940306"/>
            <a:ext cx="2309637" cy="3319730"/>
            <a:chOff x="4955138" y="1940306"/>
            <a:chExt cx="2309637" cy="3319730"/>
          </a:xfrm>
        </p:grpSpPr>
        <p:pic>
          <p:nvPicPr>
            <p:cNvPr id="8" name="Picture 7">
              <a:extLst>
                <a:ext uri="{FF2B5EF4-FFF2-40B4-BE49-F238E27FC236}">
                  <a16:creationId xmlns:a16="http://schemas.microsoft.com/office/drawing/2014/main" id="{4E34F3C1-1B6A-1EE7-860E-83CFDFDB8C8F}"/>
                </a:ext>
              </a:extLst>
            </p:cNvPr>
            <p:cNvPicPr>
              <a:picLocks noChangeAspect="1"/>
            </p:cNvPicPr>
            <p:nvPr/>
          </p:nvPicPr>
          <p:blipFill>
            <a:blip r:embed="rId3"/>
            <a:stretch>
              <a:fillRect/>
            </a:stretch>
          </p:blipFill>
          <p:spPr>
            <a:xfrm>
              <a:off x="4955138" y="1940306"/>
              <a:ext cx="2309637" cy="2821465"/>
            </a:xfrm>
            <a:prstGeom prst="rect">
              <a:avLst/>
            </a:prstGeom>
          </p:spPr>
        </p:pic>
        <p:sp>
          <p:nvSpPr>
            <p:cNvPr id="12" name="TextBox 11">
              <a:extLst>
                <a:ext uri="{FF2B5EF4-FFF2-40B4-BE49-F238E27FC236}">
                  <a16:creationId xmlns:a16="http://schemas.microsoft.com/office/drawing/2014/main" id="{A5D54722-B73D-64A6-1781-A7F9D06B45AF}"/>
                </a:ext>
              </a:extLst>
            </p:cNvPr>
            <p:cNvSpPr txBox="1"/>
            <p:nvPr/>
          </p:nvSpPr>
          <p:spPr>
            <a:xfrm>
              <a:off x="5744815" y="4798371"/>
              <a:ext cx="795131" cy="461665"/>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(b)</a:t>
              </a:r>
            </a:p>
          </p:txBody>
        </p:sp>
      </p:grpSp>
      <p:grpSp>
        <p:nvGrpSpPr>
          <p:cNvPr id="16" name="Group 15">
            <a:extLst>
              <a:ext uri="{FF2B5EF4-FFF2-40B4-BE49-F238E27FC236}">
                <a16:creationId xmlns:a16="http://schemas.microsoft.com/office/drawing/2014/main" id="{A4955BC4-B56A-6C36-98F9-89B4FB4C6B15}"/>
              </a:ext>
            </a:extLst>
          </p:cNvPr>
          <p:cNvGrpSpPr/>
          <p:nvPr/>
        </p:nvGrpSpPr>
        <p:grpSpPr>
          <a:xfrm>
            <a:off x="8533281" y="1787561"/>
            <a:ext cx="2548849" cy="3450743"/>
            <a:chOff x="8533281" y="1787561"/>
            <a:chExt cx="2548849" cy="3450743"/>
          </a:xfrm>
        </p:grpSpPr>
        <p:pic>
          <p:nvPicPr>
            <p:cNvPr id="9" name="Picture 8">
              <a:extLst>
                <a:ext uri="{FF2B5EF4-FFF2-40B4-BE49-F238E27FC236}">
                  <a16:creationId xmlns:a16="http://schemas.microsoft.com/office/drawing/2014/main" id="{E0686EE8-0D99-A902-C45F-810D2245241F}"/>
                </a:ext>
              </a:extLst>
            </p:cNvPr>
            <p:cNvPicPr>
              <a:picLocks noChangeAspect="1"/>
            </p:cNvPicPr>
            <p:nvPr/>
          </p:nvPicPr>
          <p:blipFill>
            <a:blip r:embed="rId4"/>
            <a:stretch>
              <a:fillRect/>
            </a:stretch>
          </p:blipFill>
          <p:spPr>
            <a:xfrm>
              <a:off x="8533281" y="1787561"/>
              <a:ext cx="2548849" cy="2906707"/>
            </a:xfrm>
            <a:prstGeom prst="rect">
              <a:avLst/>
            </a:prstGeom>
          </p:spPr>
        </p:pic>
        <p:sp>
          <p:nvSpPr>
            <p:cNvPr id="13" name="TextBox 12">
              <a:extLst>
                <a:ext uri="{FF2B5EF4-FFF2-40B4-BE49-F238E27FC236}">
                  <a16:creationId xmlns:a16="http://schemas.microsoft.com/office/drawing/2014/main" id="{5F39D886-D257-56BF-FE96-6A4497C4D99A}"/>
                </a:ext>
              </a:extLst>
            </p:cNvPr>
            <p:cNvSpPr txBox="1"/>
            <p:nvPr/>
          </p:nvSpPr>
          <p:spPr>
            <a:xfrm>
              <a:off x="8653667" y="4776639"/>
              <a:ext cx="795131" cy="461665"/>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(c)</a:t>
              </a:r>
            </a:p>
          </p:txBody>
        </p:sp>
      </p:grpSp>
    </p:spTree>
    <p:extLst>
      <p:ext uri="{BB962C8B-B14F-4D97-AF65-F5344CB8AC3E}">
        <p14:creationId xmlns:p14="http://schemas.microsoft.com/office/powerpoint/2010/main" val="32373609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5D12B-D0FC-7A09-83F0-63105908D53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3C57604-0F87-20FF-64F6-60896D272ED8}"/>
              </a:ext>
            </a:extLst>
          </p:cNvPr>
          <p:cNvSpPr>
            <a:spLocks noGrp="1"/>
          </p:cNvSpPr>
          <p:nvPr>
            <p:ph type="title"/>
          </p:nvPr>
        </p:nvSpPr>
        <p:spPr>
          <a:xfrm>
            <a:off x="83819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49959690-87DB-2B6E-E778-9704A1B4D493}"/>
              </a:ext>
            </a:extLst>
          </p:cNvPr>
          <p:cNvSpPr>
            <a:spLocks noGrp="1"/>
          </p:cNvSpPr>
          <p:nvPr>
            <p:ph idx="1"/>
          </p:nvPr>
        </p:nvSpPr>
        <p:spPr>
          <a:xfrm>
            <a:off x="218661" y="550112"/>
            <a:ext cx="11748051" cy="5626851"/>
          </a:xfrm>
        </p:spPr>
        <p:txBody>
          <a:bodyPr>
            <a:normAutofit/>
          </a:bodyPr>
          <a:lstStyle/>
          <a:p>
            <a:pPr marL="0" indent="0" algn="just">
              <a:lnSpc>
                <a:spcPct val="150000"/>
              </a:lnSpc>
              <a:buNone/>
            </a:pPr>
            <a:r>
              <a:rPr lang="en-US" sz="2000" b="1" dirty="0">
                <a:latin typeface="Times New Roman" panose="02020603050405020304" pitchFamily="18" charset="0"/>
              </a:rPr>
              <a:t>Figure 11.2a </a:t>
            </a:r>
            <a:r>
              <a:rPr lang="en-US" sz="2000" dirty="0">
                <a:latin typeface="Times New Roman" panose="02020603050405020304" pitchFamily="18" charset="0"/>
              </a:rPr>
              <a:t>depicts that a packed bed reactor shows how the problem of hot spots can be occurred, but it requires less amount of catalyst. </a:t>
            </a:r>
            <a:endParaRPr lang="en-US" sz="2000" b="1" dirty="0">
              <a:latin typeface="Times New Roman" panose="02020603050405020304" pitchFamily="18" charset="0"/>
            </a:endParaRPr>
          </a:p>
          <a:p>
            <a:pPr marL="0" indent="0" algn="just">
              <a:lnSpc>
                <a:spcPct val="150000"/>
              </a:lnSpc>
              <a:buNone/>
            </a:pPr>
            <a:r>
              <a:rPr lang="en-US" sz="2000" b="1" dirty="0">
                <a:latin typeface="Times New Roman" panose="02020603050405020304" pitchFamily="18" charset="0"/>
              </a:rPr>
              <a:t>Figure 11.2b </a:t>
            </a:r>
            <a:r>
              <a:rPr lang="en-US" sz="2000" dirty="0">
                <a:latin typeface="Times New Roman" panose="02020603050405020304" pitchFamily="18" charset="0"/>
              </a:rPr>
              <a:t>describes  that a packed bed reactor shows how the problem of hot spots can be substantially reduced by increasing the cooling surface.</a:t>
            </a:r>
          </a:p>
          <a:p>
            <a:pPr marL="0" indent="0" algn="just">
              <a:lnSpc>
                <a:spcPct val="150000"/>
              </a:lnSpc>
              <a:buNone/>
            </a:pPr>
            <a:r>
              <a:rPr lang="en-US" sz="2000" b="1" dirty="0">
                <a:latin typeface="Times New Roman" panose="02020603050405020304" pitchFamily="18" charset="0"/>
                <a:cs typeface="Times New Roman" panose="02020603050405020304" pitchFamily="18" charset="0"/>
              </a:rPr>
              <a:t>Figure 11.2c </a:t>
            </a:r>
            <a:r>
              <a:rPr lang="en-US" sz="2000" dirty="0">
                <a:latin typeface="Times New Roman" panose="02020603050405020304" pitchFamily="18" charset="0"/>
                <a:cs typeface="Times New Roman" panose="02020603050405020304" pitchFamily="18" charset="0"/>
              </a:rPr>
              <a:t>illustrates that a packed bed reactor shows how intercooling can still further control the temperature.</a:t>
            </a:r>
          </a:p>
          <a:p>
            <a:pPr marL="285750" indent="-285750" algn="just">
              <a:lnSpc>
                <a:spcPct val="150000"/>
              </a:lnSpc>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 In the first stage where reaction is fastest, conversion is kept low by having less catalyst present than in the other stages.</a:t>
            </a:r>
          </a:p>
          <a:p>
            <a:pPr marL="285750" indent="-285750" algn="just">
              <a:lnSpc>
                <a:spcPct val="150000"/>
              </a:lnSpc>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Multistage cooling units can all be incorporated in a single shell or can be kept separate with heat exchanges between stages.</a:t>
            </a:r>
          </a:p>
          <a:p>
            <a:pPr marL="0" indent="0" algn="just">
              <a:lnSpc>
                <a:spcPct val="150000"/>
              </a:lnSpc>
              <a:buNone/>
            </a:pPr>
            <a:endParaRPr lang="en-US" sz="2400" dirty="0"/>
          </a:p>
          <a:p>
            <a:pPr algn="just">
              <a:lnSpc>
                <a:spcPct val="150000"/>
              </a:lnSpc>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695F91C4-3EC4-1378-FD6A-59A6DFD7A18E}"/>
              </a:ext>
            </a:extLst>
          </p:cNvPr>
          <p:cNvCxnSpPr>
            <a:cxnSpLocks/>
          </p:cNvCxnSpPr>
          <p:nvPr/>
        </p:nvCxnSpPr>
        <p:spPr>
          <a:xfrm>
            <a:off x="-192157" y="55011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58162AA-846D-99DC-3167-6AC68479FAD1}"/>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73733507-5792-4745-D61A-0C06A0580218}"/>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8576757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FD4073-294C-D583-AC77-3978DF8C2A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0F04245-5561-E540-21BE-51CBBF18B84E}"/>
              </a:ext>
            </a:extLst>
          </p:cNvPr>
          <p:cNvSpPr>
            <a:spLocks noGrp="1"/>
          </p:cNvSpPr>
          <p:nvPr>
            <p:ph type="title"/>
          </p:nvPr>
        </p:nvSpPr>
        <p:spPr>
          <a:xfrm>
            <a:off x="884581" y="124033"/>
            <a:ext cx="10515600" cy="550113"/>
          </a:xfrm>
        </p:spPr>
        <p:txBody>
          <a:bodyPr>
            <a:noAutofit/>
          </a:bodyPr>
          <a:lstStyle/>
          <a:p>
            <a:pPr>
              <a:lnSpc>
                <a:spcPct val="150000"/>
              </a:lnSpc>
            </a:pPr>
            <a:r>
              <a:rPr lang="en-US" sz="2800" b="1" dirty="0">
                <a:solidFill>
                  <a:srgbClr val="002060"/>
                </a:solidFill>
                <a:latin typeface="Times New Roman" panose="02020603050405020304" pitchFamily="18" charset="0"/>
                <a:cs typeface="Times New Roman" panose="02020603050405020304" pitchFamily="18" charset="0"/>
              </a:rPr>
              <a:t>11.2.2. Packed bed reactor design parameters</a:t>
            </a:r>
          </a:p>
        </p:txBody>
      </p:sp>
      <p:sp>
        <p:nvSpPr>
          <p:cNvPr id="3" name="Content Placeholder 2">
            <a:extLst>
              <a:ext uri="{FF2B5EF4-FFF2-40B4-BE49-F238E27FC236}">
                <a16:creationId xmlns:a16="http://schemas.microsoft.com/office/drawing/2014/main" id="{2EE6B115-6A7A-FC76-C88C-3C2BA0EF4586}"/>
              </a:ext>
            </a:extLst>
          </p:cNvPr>
          <p:cNvSpPr>
            <a:spLocks noGrp="1"/>
          </p:cNvSpPr>
          <p:nvPr>
            <p:ph idx="1"/>
          </p:nvPr>
        </p:nvSpPr>
        <p:spPr>
          <a:xfrm>
            <a:off x="318051" y="805070"/>
            <a:ext cx="11648661" cy="5371893"/>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Designing a catalytic fixed or packed bed reactor includes several critical parameters that influence the reactor's performance, efficiency, and overall effectiveness.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Some of the design parameters are the followings:</a:t>
            </a:r>
          </a:p>
          <a:p>
            <a:pPr marL="0" indent="0">
              <a:lnSpc>
                <a:spcPct val="150000"/>
              </a:lnSpc>
              <a:buNone/>
            </a:pPr>
            <a:r>
              <a:rPr lang="en-US" sz="2000" b="1" dirty="0">
                <a:latin typeface="Times New Roman" panose="02020603050405020304" pitchFamily="18" charset="0"/>
                <a:cs typeface="Times New Roman" panose="02020603050405020304" pitchFamily="18" charset="0"/>
              </a:rPr>
              <a:t>Catalyst characteristics: </a:t>
            </a:r>
            <a:r>
              <a:rPr lang="en-US" sz="2000" dirty="0">
                <a:latin typeface="Times New Roman" panose="02020603050405020304" pitchFamily="18" charset="0"/>
                <a:cs typeface="Times New Roman" panose="02020603050405020304" pitchFamily="18" charset="0"/>
              </a:rPr>
              <a:t>The type of catalyst, particle size, shape, and  surface area are required characteristics of a catalyst.</a:t>
            </a:r>
          </a:p>
          <a:p>
            <a:pPr marL="0" indent="0">
              <a:lnSpc>
                <a:spcPct val="150000"/>
              </a:lnSpc>
              <a:buNone/>
            </a:pPr>
            <a:r>
              <a:rPr lang="en-US" sz="2000" dirty="0">
                <a:latin typeface="Times New Roman" panose="02020603050405020304" pitchFamily="18" charset="0"/>
                <a:cs typeface="Times New Roman" panose="02020603050405020304" pitchFamily="18" charset="0"/>
              </a:rPr>
              <a:t>The choice of catalyst affects activity, selectivity, and stability.</a:t>
            </a:r>
          </a:p>
          <a:p>
            <a:pPr marL="0" indent="0">
              <a:lnSpc>
                <a:spcPct val="150000"/>
              </a:lnSpc>
              <a:buNone/>
            </a:pPr>
            <a:r>
              <a:rPr lang="en-US" sz="2000" dirty="0">
                <a:latin typeface="Times New Roman" panose="02020603050405020304" pitchFamily="18" charset="0"/>
                <a:cs typeface="Times New Roman" panose="02020603050405020304" pitchFamily="18" charset="0"/>
              </a:rPr>
              <a:t>The smaller particles enhance mass transfer but may increase pressure drops. </a:t>
            </a:r>
          </a:p>
          <a:p>
            <a:pPr marL="0" indent="0">
              <a:lnSpc>
                <a:spcPct val="150000"/>
              </a:lnSpc>
              <a:buNone/>
            </a:pPr>
            <a:r>
              <a:rPr lang="en-US" sz="2000" dirty="0">
                <a:latin typeface="Times New Roman" panose="02020603050405020304" pitchFamily="18" charset="0"/>
                <a:cs typeface="Times New Roman" panose="02020603050405020304" pitchFamily="18" charset="0"/>
              </a:rPr>
              <a:t>The common shapes include pellets, spheres, or extrudates, which determine the surface area available. </a:t>
            </a:r>
          </a:p>
          <a:p>
            <a:pPr marL="0" indent="0">
              <a:lnSpc>
                <a:spcPct val="150000"/>
              </a:lnSpc>
              <a:buNone/>
            </a:pPr>
            <a:r>
              <a:rPr lang="en-US" sz="2000" dirty="0">
                <a:latin typeface="Times New Roman" panose="02020603050405020304" pitchFamily="18" charset="0"/>
                <a:cs typeface="Times New Roman" panose="02020603050405020304" pitchFamily="18" charset="0"/>
              </a:rPr>
              <a:t>A higher surface area increases reaction rates but may also lead to increased pressure drops.</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6A8F0DB1-F3AA-9882-EC6B-FF2282DA659A}"/>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D180857-365C-6B4A-65D4-8A5CA67B91A0}"/>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E5E5D5CE-7057-C742-65BA-667EB0BB74F2}"/>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5382190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AC02E3-FD9B-018F-458A-8E74A9F35ED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397813C-174C-5519-28DA-38AF27D169EB}"/>
              </a:ext>
            </a:extLst>
          </p:cNvPr>
          <p:cNvSpPr>
            <a:spLocks noGrp="1"/>
          </p:cNvSpPr>
          <p:nvPr>
            <p:ph type="title"/>
          </p:nvPr>
        </p:nvSpPr>
        <p:spPr>
          <a:xfrm>
            <a:off x="884581" y="124033"/>
            <a:ext cx="10515600" cy="550113"/>
          </a:xfrm>
        </p:spPr>
        <p:txBody>
          <a:bodyPr>
            <a:noAutofit/>
          </a:bodyPr>
          <a:lstStyle/>
          <a:p>
            <a:pPr>
              <a:lnSpc>
                <a:spcPct val="150000"/>
              </a:lnSpc>
            </a:pPr>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779AE767-006D-8035-DFE5-DBBFA9E70683}"/>
              </a:ext>
            </a:extLst>
          </p:cNvPr>
          <p:cNvSpPr>
            <a:spLocks noGrp="1"/>
          </p:cNvSpPr>
          <p:nvPr>
            <p:ph idx="1"/>
          </p:nvPr>
        </p:nvSpPr>
        <p:spPr>
          <a:xfrm>
            <a:off x="149088" y="674146"/>
            <a:ext cx="11830876" cy="5731418"/>
          </a:xfrm>
        </p:spPr>
        <p:txBody>
          <a:bodyPr>
            <a:normAutofit/>
          </a:bodyPr>
          <a:lstStyle/>
          <a:p>
            <a:pPr marL="0" indent="0" algn="just">
              <a:lnSpc>
                <a:spcPct val="150000"/>
              </a:lnSpc>
              <a:buNone/>
            </a:pPr>
            <a:r>
              <a:rPr lang="en-US" sz="2200" b="1" dirty="0">
                <a:latin typeface="Times New Roman" panose="02020603050405020304" pitchFamily="18" charset="0"/>
                <a:cs typeface="Times New Roman" panose="02020603050405020304" pitchFamily="18" charset="0"/>
              </a:rPr>
              <a:t>Flow rate: </a:t>
            </a:r>
            <a:r>
              <a:rPr lang="en-US" sz="2200" dirty="0">
                <a:latin typeface="Times New Roman" panose="02020603050405020304" pitchFamily="18" charset="0"/>
                <a:cs typeface="Times New Roman" panose="02020603050405020304" pitchFamily="18" charset="0"/>
              </a:rPr>
              <a:t>The volumetric flow rate of reactants influences residence time and conversion. </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 fluid dynamics, laminar vs. turbulent flows regimes, which affect mass transfer and pressure drops.</a:t>
            </a:r>
          </a:p>
          <a:p>
            <a:pPr marL="0" indent="0" algn="just">
              <a:lnSpc>
                <a:spcPct val="150000"/>
              </a:lnSpc>
              <a:buNone/>
            </a:pPr>
            <a:r>
              <a:rPr lang="en-US" sz="2200" b="1" dirty="0">
                <a:latin typeface="Times New Roman" panose="02020603050405020304" pitchFamily="18" charset="0"/>
                <a:cs typeface="Times New Roman" panose="02020603050405020304" pitchFamily="18" charset="0"/>
              </a:rPr>
              <a:t>Phase of fluids</a:t>
            </a:r>
            <a:r>
              <a:rPr lang="en-US" sz="2200" dirty="0">
                <a:latin typeface="Times New Roman" panose="02020603050405020304" pitchFamily="18" charset="0"/>
                <a:cs typeface="Times New Roman" panose="02020603050405020304" pitchFamily="18" charset="0"/>
              </a:rPr>
              <a:t>: The phase of the reactants influences flow patterns and heat transfer.</a:t>
            </a:r>
          </a:p>
          <a:p>
            <a:pPr marL="0" indent="0">
              <a:lnSpc>
                <a:spcPct val="150000"/>
              </a:lnSpc>
              <a:buNone/>
            </a:pPr>
            <a:r>
              <a:rPr lang="en-US" sz="2200" b="1" dirty="0">
                <a:latin typeface="Times New Roman" panose="02020603050405020304" pitchFamily="18" charset="0"/>
                <a:cs typeface="Times New Roman" panose="02020603050405020304" pitchFamily="18" charset="0"/>
              </a:rPr>
              <a:t>Temperature: </a:t>
            </a:r>
            <a:r>
              <a:rPr lang="en-US" sz="2200" dirty="0">
                <a:latin typeface="Times New Roman" panose="02020603050405020304" pitchFamily="18" charset="0"/>
                <a:cs typeface="Times New Roman" panose="02020603050405020304" pitchFamily="18" charset="0"/>
              </a:rPr>
              <a:t>The reactor should  be designed to maintain optimal temperatures for the reaction, often requiring heating or cooling systems.</a:t>
            </a:r>
          </a:p>
          <a:p>
            <a:pPr marL="0" indent="0">
              <a:lnSpc>
                <a:spcPct val="150000"/>
              </a:lnSpc>
              <a:buNone/>
            </a:pPr>
            <a:r>
              <a:rPr lang="en-US" sz="2200" dirty="0">
                <a:latin typeface="Times New Roman" panose="02020603050405020304" pitchFamily="18" charset="0"/>
                <a:cs typeface="Times New Roman" panose="02020603050405020304" pitchFamily="18" charset="0"/>
              </a:rPr>
              <a:t>Understanding how temperature varies along the bed is crucial for maximizing reaction rates and preventing hot spots.</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BED98FC0-DA7D-FA6B-895B-F778E94DA18A}"/>
              </a:ext>
            </a:extLst>
          </p:cNvPr>
          <p:cNvCxnSpPr>
            <a:cxnSpLocks/>
          </p:cNvCxnSpPr>
          <p:nvPr/>
        </p:nvCxnSpPr>
        <p:spPr>
          <a:xfrm>
            <a:off x="-96079" y="67414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0D54292-B5E6-F267-EE48-F3B75C08C16B}"/>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C6465835-A7F8-87FC-2306-A0242D56F016}"/>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768623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E79DF2-24CA-420A-CDF8-3B3DE9B5700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DE081EC-EE26-DD03-34DF-0197E55A4690}"/>
              </a:ext>
            </a:extLst>
          </p:cNvPr>
          <p:cNvSpPr>
            <a:spLocks noGrp="1"/>
          </p:cNvSpPr>
          <p:nvPr>
            <p:ph type="title"/>
          </p:nvPr>
        </p:nvSpPr>
        <p:spPr>
          <a:xfrm>
            <a:off x="884581" y="124033"/>
            <a:ext cx="10515600" cy="550113"/>
          </a:xfrm>
        </p:spPr>
        <p:txBody>
          <a:bodyPr>
            <a:noAutofit/>
          </a:bodyPr>
          <a:lstStyle/>
          <a:p>
            <a:pPr>
              <a:lnSpc>
                <a:spcPct val="150000"/>
              </a:lnSpc>
            </a:pPr>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DC79702E-4ABA-A0E2-989D-730EAF067B89}"/>
              </a:ext>
            </a:extLst>
          </p:cNvPr>
          <p:cNvSpPr>
            <a:spLocks noGrp="1"/>
          </p:cNvSpPr>
          <p:nvPr>
            <p:ph idx="1"/>
          </p:nvPr>
        </p:nvSpPr>
        <p:spPr>
          <a:xfrm>
            <a:off x="212034" y="674146"/>
            <a:ext cx="11767929" cy="5731418"/>
          </a:xfrm>
        </p:spPr>
        <p:txBody>
          <a:bodyPr>
            <a:normAutofit/>
          </a:bodyPr>
          <a:lstStyle/>
          <a:p>
            <a:pPr marL="0" indent="0" algn="just">
              <a:lnSpc>
                <a:spcPct val="150000"/>
              </a:lnSpc>
              <a:buNone/>
            </a:pPr>
            <a:r>
              <a:rPr lang="en-US" sz="2000" b="1" dirty="0">
                <a:latin typeface="Times New Roman" panose="02020603050405020304" pitchFamily="18" charset="0"/>
                <a:cs typeface="Times New Roman" panose="02020603050405020304" pitchFamily="18" charset="0"/>
              </a:rPr>
              <a:t>Pressure: </a:t>
            </a:r>
            <a:r>
              <a:rPr lang="en-US" sz="2000" dirty="0">
                <a:latin typeface="Times New Roman" panose="02020603050405020304" pitchFamily="18" charset="0"/>
                <a:cs typeface="Times New Roman" panose="02020603050405020304" pitchFamily="18" charset="0"/>
              </a:rPr>
              <a:t>The reactor should be designed to withstand the operating pressure, which can affect reaction rates for gas-phase reactions.</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Determining the pressure drops across the bed is essential to ensure adequate flow while minimizing energy costs.</a:t>
            </a:r>
          </a:p>
          <a:p>
            <a:pPr marL="0" indent="0" algn="just">
              <a:lnSpc>
                <a:spcPct val="150000"/>
              </a:lnSpc>
              <a:buNone/>
            </a:pPr>
            <a:r>
              <a:rPr lang="en-US" sz="2000" b="1" dirty="0">
                <a:latin typeface="Times New Roman" panose="02020603050405020304" pitchFamily="18" charset="0"/>
                <a:cs typeface="Times New Roman" panose="02020603050405020304" pitchFamily="18" charset="0"/>
              </a:rPr>
              <a:t>Catalyst bed configuration</a:t>
            </a:r>
            <a:r>
              <a:rPr lang="en-US" sz="2000" dirty="0">
                <a:latin typeface="Times New Roman" panose="02020603050405020304" pitchFamily="18" charset="0"/>
                <a:cs typeface="Times New Roman" panose="02020603050405020304" pitchFamily="18" charset="0"/>
              </a:rPr>
              <a:t>: Depending on the reaction and scale, multiple beds may be used in series or parallel to enhance conversion and selectivity.</a:t>
            </a:r>
          </a:p>
          <a:p>
            <a:pPr marL="0" indent="0" algn="just">
              <a:lnSpc>
                <a:spcPct val="150000"/>
              </a:lnSpc>
              <a:buNone/>
            </a:pPr>
            <a:r>
              <a:rPr lang="en-US" sz="2000" b="1" dirty="0">
                <a:latin typeface="Times New Roman" panose="02020603050405020304" pitchFamily="18" charset="0"/>
                <a:cs typeface="Times New Roman" panose="02020603050405020304" pitchFamily="18" charset="0"/>
              </a:rPr>
              <a:t>Flow patterns: </a:t>
            </a:r>
            <a:r>
              <a:rPr lang="en-US" sz="2000" dirty="0">
                <a:latin typeface="Times New Roman" panose="02020603050405020304" pitchFamily="18" charset="0"/>
                <a:cs typeface="Times New Roman" panose="02020603050405020304" pitchFamily="18" charset="0"/>
              </a:rPr>
              <a:t>Co-current, counter-current, or cross-flow configurations can be selected based on desired performance.</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Therefore, the design of a catalytic fixed bed reactor is required careful consideration of multiple parameters to  achieve the desired conversion, selectivity and  yield. </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nSpc>
                <a:spcPct val="150000"/>
              </a:lnSpc>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FD7F5B04-EECE-49F1-F128-5A036416C77E}"/>
              </a:ext>
            </a:extLst>
          </p:cNvPr>
          <p:cNvCxnSpPr>
            <a:cxnSpLocks/>
          </p:cNvCxnSpPr>
          <p:nvPr/>
        </p:nvCxnSpPr>
        <p:spPr>
          <a:xfrm>
            <a:off x="-96079" y="67414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1BBB6B3-5DC1-161D-4190-44654C44657A}"/>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DE4AD83E-C7B9-7949-12C6-92578E238C06}"/>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777243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662870-D7EC-F6D1-0132-1A4F789179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7BE64AB-6804-8D11-ADA4-8F2BF4EE0ACD}"/>
              </a:ext>
            </a:extLst>
          </p:cNvPr>
          <p:cNvSpPr>
            <a:spLocks noGrp="1"/>
          </p:cNvSpPr>
          <p:nvPr>
            <p:ph type="title"/>
          </p:nvPr>
        </p:nvSpPr>
        <p:spPr>
          <a:xfrm>
            <a:off x="838200" y="365126"/>
            <a:ext cx="10515600" cy="315912"/>
          </a:xfrm>
        </p:spPr>
        <p:txBody>
          <a:bodyPr>
            <a:noAutofit/>
          </a:bodyPr>
          <a:lstStyle/>
          <a:p>
            <a:r>
              <a:rPr lang="en-US" sz="2800" b="1" dirty="0">
                <a:solidFill>
                  <a:srgbClr val="002060"/>
                </a:solidFill>
                <a:latin typeface="Times New Roman" panose="02020603050405020304" pitchFamily="18" charset="0"/>
                <a:cs typeface="Times New Roman" panose="02020603050405020304" pitchFamily="18" charset="0"/>
              </a:rPr>
              <a:t>11.3. Moving bed reactor characteristics and design parameters</a:t>
            </a:r>
          </a:p>
        </p:txBody>
      </p:sp>
      <p:sp>
        <p:nvSpPr>
          <p:cNvPr id="3" name="Content Placeholder 2">
            <a:extLst>
              <a:ext uri="{FF2B5EF4-FFF2-40B4-BE49-F238E27FC236}">
                <a16:creationId xmlns:a16="http://schemas.microsoft.com/office/drawing/2014/main" id="{DCC25FBD-52C3-A2EE-FA68-AA0D9B3BB970}"/>
              </a:ext>
            </a:extLst>
          </p:cNvPr>
          <p:cNvSpPr>
            <a:spLocks noGrp="1"/>
          </p:cNvSpPr>
          <p:nvPr>
            <p:ph idx="1"/>
          </p:nvPr>
        </p:nvSpPr>
        <p:spPr>
          <a:xfrm>
            <a:off x="238539" y="934278"/>
            <a:ext cx="11817626" cy="5242685"/>
          </a:xfrm>
        </p:spPr>
        <p:txBody>
          <a:bodyPr>
            <a:normAutofit/>
          </a:bodyPr>
          <a:lstStyle/>
          <a:p>
            <a:pPr marL="0" indent="0" algn="just">
              <a:buNone/>
            </a:pPr>
            <a:r>
              <a:rPr lang="en-US" sz="2400" b="1" dirty="0">
                <a:solidFill>
                  <a:srgbClr val="0070C0"/>
                </a:solidFill>
                <a:latin typeface="Times New Roman" panose="02020603050405020304" pitchFamily="18" charset="0"/>
                <a:cs typeface="Times New Roman" panose="02020603050405020304" pitchFamily="18" charset="0"/>
              </a:rPr>
              <a:t>11.3.1. Characteristics of  moving bed reactor</a:t>
            </a:r>
          </a:p>
          <a:p>
            <a:pPr marL="0" indent="0" algn="just">
              <a:buNone/>
            </a:pPr>
            <a:r>
              <a:rPr lang="en-US" sz="2400" dirty="0">
                <a:latin typeface="Times New Roman" panose="02020603050405020304" pitchFamily="18" charset="0"/>
                <a:cs typeface="Times New Roman" panose="02020603050405020304" pitchFamily="18" charset="0"/>
              </a:rPr>
              <a:t>In moving bed reactor, the catalyst is in the form of a free-flowing bed and is continuously circulated through the reactor.</a:t>
            </a:r>
          </a:p>
          <a:p>
            <a:pPr marL="0" indent="0" algn="just">
              <a:buNone/>
            </a:pPr>
            <a:r>
              <a:rPr lang="en-US" sz="2400" dirty="0">
                <a:latin typeface="Times New Roman" panose="02020603050405020304" pitchFamily="18" charset="0"/>
                <a:cs typeface="Times New Roman" panose="02020603050405020304" pitchFamily="18" charset="0"/>
                <a:sym typeface="+mn-ea"/>
              </a:rPr>
              <a:t>It has plug flow characteristics.</a:t>
            </a:r>
          </a:p>
          <a:p>
            <a:pPr marL="0" indent="0" algn="just">
              <a:buNone/>
            </a:pPr>
            <a:r>
              <a:rPr lang="en-US" sz="2400" dirty="0">
                <a:latin typeface="Times New Roman" panose="02020603050405020304" pitchFamily="18" charset="0"/>
                <a:cs typeface="Times New Roman" panose="02020603050405020304" pitchFamily="18" charset="0"/>
              </a:rPr>
              <a:t>It is suitable for both exothermic and endothermic reactions, gas-solid and liquid-solid reactions.</a:t>
            </a:r>
            <a:endParaRPr lang="en-US" sz="2400" dirty="0">
              <a:latin typeface="Times New Roman" panose="02020603050405020304" pitchFamily="18" charset="0"/>
              <a:cs typeface="Times New Roman" panose="02020603050405020304" pitchFamily="18" charset="0"/>
              <a:sym typeface="+mn-ea"/>
            </a:endParaRPr>
          </a:p>
          <a:p>
            <a:pPr marL="0" indent="0" algn="just">
              <a:buNone/>
            </a:pPr>
            <a:r>
              <a:rPr lang="en-US" sz="2400" dirty="0">
                <a:latin typeface="Times New Roman" panose="02020603050405020304" pitchFamily="18" charset="0"/>
                <a:cs typeface="Times New Roman" panose="02020603050405020304" pitchFamily="18" charset="0"/>
              </a:rPr>
              <a:t>It has high catalyst activity, maximizing reaction rates.</a:t>
            </a:r>
          </a:p>
          <a:p>
            <a:pPr marL="0" indent="0" algn="just">
              <a:buNone/>
            </a:pPr>
            <a:r>
              <a:rPr lang="en-US" sz="2400" dirty="0">
                <a:latin typeface="Times New Roman" panose="02020603050405020304" pitchFamily="18" charset="0"/>
                <a:cs typeface="Times New Roman" panose="02020603050405020304" pitchFamily="18" charset="0"/>
              </a:rPr>
              <a:t>The </a:t>
            </a:r>
            <a:r>
              <a:rPr lang="en-US" sz="2400" b="1" dirty="0">
                <a:solidFill>
                  <a:schemeClr val="tx2"/>
                </a:solidFill>
                <a:latin typeface="Times New Roman" panose="02020603050405020304" pitchFamily="18" charset="0"/>
                <a:cs typeface="Times New Roman" panose="02020603050405020304" pitchFamily="18" charset="0"/>
              </a:rPr>
              <a:t>moving-bed reactor</a:t>
            </a:r>
            <a:r>
              <a:rPr lang="en-US" sz="2400" dirty="0">
                <a:solidFill>
                  <a:schemeClr val="tx2"/>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is an intermediate case between </a:t>
            </a:r>
            <a:r>
              <a:rPr lang="en-US" sz="2400" dirty="0">
                <a:solidFill>
                  <a:srgbClr val="C00000"/>
                </a:solidFill>
                <a:latin typeface="Times New Roman" panose="02020603050405020304" pitchFamily="18" charset="0"/>
                <a:cs typeface="Times New Roman" panose="02020603050405020304" pitchFamily="18" charset="0"/>
              </a:rPr>
              <a:t>packed-bed reactor (PBR)</a:t>
            </a:r>
            <a:r>
              <a:rPr lang="en-US" sz="2400" dirty="0">
                <a:latin typeface="Times New Roman" panose="02020603050405020304" pitchFamily="18" charset="0"/>
                <a:cs typeface="Times New Roman" panose="02020603050405020304" pitchFamily="18" charset="0"/>
              </a:rPr>
              <a:t> and </a:t>
            </a:r>
            <a:r>
              <a:rPr lang="en-US" sz="2400" dirty="0">
                <a:solidFill>
                  <a:srgbClr val="7030A0"/>
                </a:solidFill>
                <a:latin typeface="Times New Roman" panose="02020603050405020304" pitchFamily="18" charset="0"/>
                <a:cs typeface="Times New Roman" panose="02020603050405020304" pitchFamily="18" charset="0"/>
              </a:rPr>
              <a:t>fluidized-bed</a:t>
            </a:r>
            <a:r>
              <a:rPr lang="en-US" sz="2400" dirty="0">
                <a:latin typeface="Times New Roman" panose="02020603050405020304" pitchFamily="18" charset="0"/>
                <a:cs typeface="Times New Roman" panose="02020603050405020304" pitchFamily="18" charset="0"/>
              </a:rPr>
              <a:t> reactor (FBR).</a:t>
            </a:r>
          </a:p>
          <a:p>
            <a:pPr marL="0" indent="0" algn="just">
              <a:buNone/>
            </a:pPr>
            <a:r>
              <a:rPr lang="en-US" sz="2400" dirty="0">
                <a:latin typeface="Times New Roman" panose="02020603050405020304" pitchFamily="18" charset="0"/>
                <a:cs typeface="Times New Roman" panose="02020603050405020304" pitchFamily="18" charset="0"/>
                <a:sym typeface="+mn-ea"/>
              </a:rPr>
              <a:t>It requires additional equipment for catalyst circulation and separation.</a:t>
            </a:r>
          </a:p>
          <a:p>
            <a:pPr marL="0" indent="0" algn="just">
              <a:buNone/>
            </a:pPr>
            <a:r>
              <a:rPr lang="en-US" sz="2400" dirty="0">
                <a:latin typeface="Times New Roman" panose="02020603050405020304" pitchFamily="18" charset="0"/>
                <a:cs typeface="Times New Roman" panose="02020603050405020304" pitchFamily="18" charset="0"/>
                <a:sym typeface="+mn-ea"/>
              </a:rPr>
              <a:t>It is exposed for catalyst attrition. i.e.  breakdown/ deactivation of catalysts.</a:t>
            </a:r>
          </a:p>
          <a:p>
            <a:pPr marL="0" indent="0" algn="just">
              <a:buNone/>
            </a:pPr>
            <a:r>
              <a:rPr lang="en-US" sz="2400" dirty="0">
                <a:latin typeface="Times New Roman" panose="02020603050405020304" pitchFamily="18" charset="0"/>
                <a:cs typeface="Times New Roman" panose="02020603050405020304" pitchFamily="18" charset="0"/>
                <a:sym typeface="+mn-ea"/>
              </a:rPr>
              <a:t>Fluid reactants may bypass catalyst bed.</a:t>
            </a: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9B72EE4E-C4D9-377A-693A-3F5F5ACF8E35}"/>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82AB6F1-0385-DECE-41FD-9E620D51EAF9}"/>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E00AAC4A-70AA-6976-371E-FA089D7BD57F}"/>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2660072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79BBA6-4882-96B5-6109-BC74FF6455D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018831-563F-E128-C180-97229D60EB05}"/>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5E742B39-551D-CADA-AFAD-8A04D35EBD37}"/>
              </a:ext>
            </a:extLst>
          </p:cNvPr>
          <p:cNvSpPr>
            <a:spLocks noGrp="1"/>
          </p:cNvSpPr>
          <p:nvPr>
            <p:ph idx="1"/>
          </p:nvPr>
        </p:nvSpPr>
        <p:spPr>
          <a:xfrm>
            <a:off x="238539" y="822718"/>
            <a:ext cx="11817626" cy="5354245"/>
          </a:xfrm>
        </p:spPr>
        <p:txBody>
          <a:bodyPr>
            <a:normAutofit/>
          </a:bodyPr>
          <a:lstStyle/>
          <a:p>
            <a:pPr marL="0" indent="0" algn="just">
              <a:buNone/>
            </a:pPr>
            <a:r>
              <a:rPr lang="en-US" sz="2400" dirty="0">
                <a:latin typeface="Times New Roman" panose="02020603050405020304" pitchFamily="18" charset="0"/>
                <a:cs typeface="Times New Roman" panose="02020603050405020304" pitchFamily="18" charset="0"/>
              </a:rPr>
              <a:t>Moving bed reactor is illustrated in </a:t>
            </a:r>
            <a:r>
              <a:rPr lang="en-US" sz="2400" b="1" dirty="0">
                <a:latin typeface="Times New Roman" panose="02020603050405020304" pitchFamily="18" charset="0"/>
                <a:cs typeface="Times New Roman" panose="02020603050405020304" pitchFamily="18" charset="0"/>
              </a:rPr>
              <a:t>Figure 11.3 </a:t>
            </a:r>
            <a:r>
              <a:rPr lang="en-US" sz="2400" b="1" dirty="0">
                <a:solidFill>
                  <a:srgbClr val="0070C0"/>
                </a:solidFill>
                <a:latin typeface="Times New Roman" panose="02020603050405020304" pitchFamily="18" charset="0"/>
                <a:cs typeface="Times New Roman" panose="02020603050405020304" pitchFamily="18" charset="0"/>
              </a:rPr>
              <a:t>(</a:t>
            </a:r>
            <a:r>
              <a:rPr lang="en-US" sz="2400" b="1" dirty="0" err="1">
                <a:solidFill>
                  <a:srgbClr val="0070C0"/>
                </a:solidFill>
                <a:latin typeface="Times New Roman" panose="02020603050405020304" pitchFamily="18" charset="0"/>
                <a:cs typeface="Times New Roman" panose="02020603050405020304" pitchFamily="18" charset="0"/>
              </a:rPr>
              <a:t>Levenspiel</a:t>
            </a:r>
            <a:r>
              <a:rPr lang="en-US" sz="2400" b="1" dirty="0">
                <a:solidFill>
                  <a:srgbClr val="0070C0"/>
                </a:solidFill>
                <a:latin typeface="Times New Roman" panose="02020603050405020304" pitchFamily="18" charset="0"/>
                <a:cs typeface="Times New Roman" panose="02020603050405020304" pitchFamily="18" charset="0"/>
              </a:rPr>
              <a:t>, 2011, pg. 429). </a:t>
            </a:r>
            <a:endParaRPr lang="en-US" dirty="0">
              <a:solidFill>
                <a:srgbClr val="0070C0"/>
              </a:solidFill>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7401A209-F32D-388A-0EB4-5DF1C0BE29A2}"/>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F395E4E-CBB8-BDEA-014A-12940D24D772}"/>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2A1871EC-96CC-03B8-206A-1A0372D52B1D}"/>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8" name="Picture 7">
            <a:extLst>
              <a:ext uri="{FF2B5EF4-FFF2-40B4-BE49-F238E27FC236}">
                <a16:creationId xmlns:a16="http://schemas.microsoft.com/office/drawing/2014/main" id="{86F3D8F0-BFB2-45B6-0879-0200B64F2061}"/>
              </a:ext>
            </a:extLst>
          </p:cNvPr>
          <p:cNvPicPr>
            <a:picLocks noChangeAspect="1"/>
          </p:cNvPicPr>
          <p:nvPr/>
        </p:nvPicPr>
        <p:blipFill>
          <a:blip r:embed="rId2"/>
          <a:stretch>
            <a:fillRect/>
          </a:stretch>
        </p:blipFill>
        <p:spPr>
          <a:xfrm>
            <a:off x="838201" y="1496775"/>
            <a:ext cx="4469296" cy="4080023"/>
          </a:xfrm>
          <a:prstGeom prst="rect">
            <a:avLst/>
          </a:prstGeom>
        </p:spPr>
      </p:pic>
      <p:sp>
        <p:nvSpPr>
          <p:cNvPr id="11" name="TextBox 10">
            <a:extLst>
              <a:ext uri="{FF2B5EF4-FFF2-40B4-BE49-F238E27FC236}">
                <a16:creationId xmlns:a16="http://schemas.microsoft.com/office/drawing/2014/main" id="{D0DDD95B-E244-CE1E-4450-33761C7C5B40}"/>
              </a:ext>
            </a:extLst>
          </p:cNvPr>
          <p:cNvSpPr txBox="1"/>
          <p:nvPr/>
        </p:nvSpPr>
        <p:spPr>
          <a:xfrm>
            <a:off x="838200" y="5576799"/>
            <a:ext cx="5138531" cy="461665"/>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Figure 11.3. </a:t>
            </a:r>
            <a:r>
              <a:rPr lang="en-US" sz="2400" dirty="0">
                <a:latin typeface="Times New Roman" panose="02020603050405020304" pitchFamily="18" charset="0"/>
                <a:cs typeface="Times New Roman" panose="02020603050405020304" pitchFamily="18" charset="0"/>
              </a:rPr>
              <a:t>Moving bed  reactor </a:t>
            </a:r>
          </a:p>
        </p:txBody>
      </p:sp>
      <p:sp>
        <p:nvSpPr>
          <p:cNvPr id="14" name="TextBox 13">
            <a:extLst>
              <a:ext uri="{FF2B5EF4-FFF2-40B4-BE49-F238E27FC236}">
                <a16:creationId xmlns:a16="http://schemas.microsoft.com/office/drawing/2014/main" id="{15ADCD04-1B18-FFFA-1C26-32700F730F47}"/>
              </a:ext>
            </a:extLst>
          </p:cNvPr>
          <p:cNvSpPr txBox="1"/>
          <p:nvPr/>
        </p:nvSpPr>
        <p:spPr>
          <a:xfrm>
            <a:off x="5565914" y="1092734"/>
            <a:ext cx="6387547" cy="4457952"/>
          </a:xfrm>
          <a:prstGeom prst="rect">
            <a:avLst/>
          </a:prstGeom>
          <a:noFill/>
        </p:spPr>
        <p:txBody>
          <a:bodyPr wrap="square" rtlCol="0">
            <a:spAutoFit/>
          </a:bodyPr>
          <a:lstStyle/>
          <a:p>
            <a:pPr lvl="0" algn="just">
              <a:lnSpc>
                <a:spcPct val="150000"/>
              </a:lnSpc>
              <a:defRPr/>
            </a:pPr>
            <a:r>
              <a:rPr lang="en-US" sz="2400" dirty="0">
                <a:latin typeface="Times New Roman" panose="02020603050405020304" pitchFamily="18" charset="0"/>
                <a:cs typeface="Times New Roman" panose="02020603050405020304" pitchFamily="18" charset="0"/>
              </a:rPr>
              <a:t>In a moving bed reactor, the catalyst particles are in motion, either continuously or periodically, which helps to maintain a uniform distribution and enhances contact between the reactants and the catalyst.</a:t>
            </a:r>
          </a:p>
          <a:p>
            <a:pPr lvl="0" algn="just">
              <a:lnSpc>
                <a:spcPct val="150000"/>
              </a:lnSpc>
              <a:defRPr/>
            </a:pPr>
            <a:r>
              <a:rPr lang="en-US" sz="2400" dirty="0">
                <a:latin typeface="Times New Roman" panose="02020603050405020304" pitchFamily="18" charset="0"/>
                <a:cs typeface="Times New Roman" panose="02020603050405020304" pitchFamily="18" charset="0"/>
              </a:rPr>
              <a:t>The catalyst may be moved by gravity to ensure consistent catalyst performance and minimize channeling.</a:t>
            </a:r>
          </a:p>
        </p:txBody>
      </p:sp>
    </p:spTree>
    <p:extLst>
      <p:ext uri="{BB962C8B-B14F-4D97-AF65-F5344CB8AC3E}">
        <p14:creationId xmlns:p14="http://schemas.microsoft.com/office/powerpoint/2010/main" val="14788865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FAE992-ACE2-B7CC-A2BB-56E7E953721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EF8B28-CBEC-5CD1-F09F-DFAD1F52A2D5}"/>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511599A1-B40C-329C-2343-6A4065430E52}"/>
              </a:ext>
            </a:extLst>
          </p:cNvPr>
          <p:cNvSpPr>
            <a:spLocks noGrp="1"/>
          </p:cNvSpPr>
          <p:nvPr>
            <p:ph idx="1"/>
          </p:nvPr>
        </p:nvSpPr>
        <p:spPr>
          <a:xfrm>
            <a:off x="238539" y="770490"/>
            <a:ext cx="11817626" cy="5406473"/>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movement of catalyst particles improves the  mass transfer rate between the gas or liquid phase and the catalyst surface, resulting in higher reaction rate.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continuous movement of catalyst allows for effective heat controlling, which is fundamental for exothermic reaction.</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Moving bed reactor is designed for continuous operation, which enhances productivity and reduces downtime.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However, moving bed reactor catalyst can be exposed for deactivation.</a:t>
            </a:r>
          </a:p>
        </p:txBody>
      </p:sp>
      <p:cxnSp>
        <p:nvCxnSpPr>
          <p:cNvPr id="4" name="Straight Connector 3">
            <a:extLst>
              <a:ext uri="{FF2B5EF4-FFF2-40B4-BE49-F238E27FC236}">
                <a16:creationId xmlns:a16="http://schemas.microsoft.com/office/drawing/2014/main" id="{F5676559-0769-22E6-1F20-44C7D3BDA2AF}"/>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9FD0A53-4800-BC89-54B1-86B13C7CED09}"/>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326A332B-EA8B-7E2A-EC76-22F924E96D8F}"/>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3279542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031074-2646-2BD9-41BE-14C05CCBEAB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3AA070F-D9B4-4F9E-D117-CE6A1C100B01}"/>
              </a:ext>
            </a:extLst>
          </p:cNvPr>
          <p:cNvSpPr>
            <a:spLocks noGrp="1"/>
          </p:cNvSpPr>
          <p:nvPr>
            <p:ph type="title"/>
          </p:nvPr>
        </p:nvSpPr>
        <p:spPr>
          <a:xfrm>
            <a:off x="838200" y="365126"/>
            <a:ext cx="10515600" cy="315912"/>
          </a:xfrm>
        </p:spPr>
        <p:txBody>
          <a:bodyPr>
            <a:noAutofit/>
          </a:bodyPr>
          <a:lstStyle/>
          <a:p>
            <a:r>
              <a:rPr lang="en-US" sz="3200" b="1" dirty="0">
                <a:solidFill>
                  <a:srgbClr val="002060"/>
                </a:solidFill>
                <a:latin typeface="Times New Roman" panose="02020603050405020304" pitchFamily="18" charset="0"/>
                <a:cs typeface="Times New Roman" panose="02020603050405020304" pitchFamily="18" charset="0"/>
              </a:rPr>
              <a:t>11.3.2. Moving  bed reactor design parameters</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925662D-B932-B78F-28E6-5C47142421D8}"/>
              </a:ext>
            </a:extLst>
          </p:cNvPr>
          <p:cNvSpPr>
            <a:spLocks noGrp="1"/>
          </p:cNvSpPr>
          <p:nvPr>
            <p:ph idx="1"/>
          </p:nvPr>
        </p:nvSpPr>
        <p:spPr>
          <a:xfrm>
            <a:off x="238539" y="681038"/>
            <a:ext cx="11817626" cy="5495925"/>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For design of a catalytic moving bed reactor (MBR), several parameters are considered to ensure desired  conversion, efficiency, and safe operation.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Some of the design parameters of MBR are described in  the following paragraphs:</a:t>
            </a:r>
          </a:p>
          <a:p>
            <a:pPr marL="0" indent="0" algn="just">
              <a:lnSpc>
                <a:spcPct val="150000"/>
              </a:lnSpc>
              <a:buNone/>
            </a:pPr>
            <a:r>
              <a:rPr lang="en-US" sz="2000" b="1" dirty="0">
                <a:latin typeface="Times New Roman" panose="02020603050405020304" pitchFamily="18" charset="0"/>
                <a:cs typeface="Times New Roman" panose="02020603050405020304" pitchFamily="18" charset="0"/>
              </a:rPr>
              <a:t>Catalyst properties</a:t>
            </a:r>
            <a:r>
              <a:rPr lang="en-US" sz="2000" dirty="0">
                <a:latin typeface="Times New Roman" panose="02020603050405020304" pitchFamily="18" charset="0"/>
                <a:cs typeface="Times New Roman" panose="02020603050405020304" pitchFamily="18" charset="0"/>
              </a:rPr>
              <a:t>: The  catalysts  particle size, density and shape  influence the design of MBR.</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 catalysts particle size distribution affects flow behavior, pressure drops, and reaction rates.</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 density of the catalyst  influences the bed dynamics and movement of the catalyst.</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 catalysts shapes (spherical or irregular ) can affect flow characteristics and packing efficiency.</a:t>
            </a:r>
          </a:p>
          <a:p>
            <a:pPr marL="0" indent="0" algn="just">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843DEB4B-2CA0-1104-91EC-972B8B761029}"/>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D3E449D-680A-3F3F-A47D-330E0260E5E3}"/>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653517DE-CBBB-088F-F2D6-EE8D8C22426F}"/>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3815450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C9C4AC-4D44-8FA7-3A6D-DF707FE006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3D6EB0D-895E-2307-B04B-5B1958428D11}"/>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E6BA0F62-790E-656A-7CB4-82D37899766D}"/>
              </a:ext>
            </a:extLst>
          </p:cNvPr>
          <p:cNvSpPr>
            <a:spLocks noGrp="1"/>
          </p:cNvSpPr>
          <p:nvPr>
            <p:ph idx="1"/>
          </p:nvPr>
        </p:nvSpPr>
        <p:spPr>
          <a:xfrm>
            <a:off x="238539" y="770490"/>
            <a:ext cx="11817626" cy="5406473"/>
          </a:xfrm>
        </p:spPr>
        <p:txBody>
          <a:bodyPr>
            <a:normAutofit/>
          </a:bodyPr>
          <a:lstStyle/>
          <a:p>
            <a:pPr marL="0" indent="0" algn="just">
              <a:lnSpc>
                <a:spcPct val="150000"/>
              </a:lnSpc>
              <a:buNone/>
            </a:pPr>
            <a:r>
              <a:rPr lang="en-US" sz="2000" b="1" dirty="0">
                <a:latin typeface="Times New Roman" panose="02020603050405020304" pitchFamily="18" charset="0"/>
                <a:cs typeface="Times New Roman" panose="02020603050405020304" pitchFamily="18" charset="0"/>
              </a:rPr>
              <a:t>Velocity of fluid: </a:t>
            </a:r>
            <a:r>
              <a:rPr lang="en-US" sz="2000" dirty="0">
                <a:latin typeface="Times New Roman" panose="02020603050405020304" pitchFamily="18" charset="0"/>
                <a:cs typeface="Times New Roman" panose="02020603050405020304" pitchFamily="18" charset="0"/>
              </a:rPr>
              <a:t>The fluid velocity affects  mass transfer rate.</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 minimum fluid velocity required to keep the catalyst particles in motion.</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 actual fluid velocity during operation should be optimized for effective mass transfer without excessive energy consumption.</a:t>
            </a:r>
          </a:p>
          <a:p>
            <a:pPr marL="0" indent="0">
              <a:lnSpc>
                <a:spcPct val="150000"/>
              </a:lnSpc>
              <a:buNone/>
            </a:pPr>
            <a:r>
              <a:rPr lang="en-US" sz="2000" b="1" dirty="0">
                <a:latin typeface="Times New Roman" panose="02020603050405020304" pitchFamily="18" charset="0"/>
                <a:cs typeface="Times New Roman" panose="02020603050405020304" pitchFamily="18" charset="0"/>
              </a:rPr>
              <a:t>Heat transfer  area:  </a:t>
            </a:r>
            <a:r>
              <a:rPr lang="en-US" sz="2000" dirty="0">
                <a:latin typeface="Times New Roman" panose="02020603050405020304" pitchFamily="18" charset="0"/>
                <a:cs typeface="Times New Roman" panose="02020603050405020304" pitchFamily="18" charset="0"/>
              </a:rPr>
              <a:t>It  affects the heat exchange rate, and overall performance of the reactor.</a:t>
            </a:r>
          </a:p>
          <a:p>
            <a:pPr marL="0" indent="0">
              <a:lnSpc>
                <a:spcPct val="150000"/>
              </a:lnSpc>
              <a:buNone/>
            </a:pPr>
            <a:r>
              <a:rPr lang="en-US" sz="2000" dirty="0">
                <a:latin typeface="Times New Roman" panose="02020603050405020304" pitchFamily="18" charset="0"/>
                <a:cs typeface="Times New Roman" panose="02020603050405020304" pitchFamily="18" charset="0"/>
              </a:rPr>
              <a:t>Design of MBR should accommodate heat exchangers for exothermic reaction or endothermic reaction.</a:t>
            </a:r>
          </a:p>
          <a:p>
            <a:pPr marL="0" indent="0">
              <a:lnSpc>
                <a:spcPct val="150000"/>
              </a:lnSpc>
              <a:buNone/>
            </a:pPr>
            <a:r>
              <a:rPr lang="en-US" sz="2000" dirty="0">
                <a:latin typeface="Times New Roman" panose="02020603050405020304" pitchFamily="18" charset="0"/>
                <a:cs typeface="Times New Roman" panose="02020603050405020304" pitchFamily="18" charset="0"/>
              </a:rPr>
              <a:t>It is serious for maintaining desired temperature profiles within the reactor.</a:t>
            </a: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44AD9243-8433-6AC7-FCFB-7FB4D45055E9}"/>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532F96B-6991-5468-7B5C-B79674A9D23B}"/>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7F3C46EA-4FF7-B22F-6453-436CF0BE37D7}"/>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7604366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AF9647-B1FE-4AA3-2731-2230719CB8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DCDA1A7-7459-DF1B-AE2A-B2CE20CE7BD7}"/>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F9A80BBB-8C11-C779-2CB4-10A7F69F4A65}"/>
              </a:ext>
            </a:extLst>
          </p:cNvPr>
          <p:cNvSpPr>
            <a:spLocks noGrp="1"/>
          </p:cNvSpPr>
          <p:nvPr>
            <p:ph idx="1"/>
          </p:nvPr>
        </p:nvSpPr>
        <p:spPr>
          <a:xfrm>
            <a:off x="238539" y="770490"/>
            <a:ext cx="11817626" cy="5406473"/>
          </a:xfrm>
        </p:spPr>
        <p:txBody>
          <a:bodyPr>
            <a:normAutofit/>
          </a:bodyPr>
          <a:lstStyle/>
          <a:p>
            <a:pPr marL="0" indent="0" algn="just">
              <a:lnSpc>
                <a:spcPct val="150000"/>
              </a:lnSpc>
              <a:buNone/>
            </a:pPr>
            <a:r>
              <a:rPr lang="en-US" sz="2200" b="1" dirty="0">
                <a:latin typeface="Times New Roman" panose="02020603050405020304" pitchFamily="18" charset="0"/>
                <a:cs typeface="Times New Roman" panose="02020603050405020304" pitchFamily="18" charset="0"/>
              </a:rPr>
              <a:t>Diffusion coefficient: </a:t>
            </a:r>
            <a:r>
              <a:rPr lang="en-US" sz="2200" dirty="0">
                <a:latin typeface="Times New Roman" panose="02020603050405020304" pitchFamily="18" charset="0"/>
                <a:cs typeface="Times New Roman" panose="02020603050405020304" pitchFamily="18" charset="0"/>
              </a:rPr>
              <a:t>It determines rate  of mass transfer.</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It is relevant for gas-solid phase reactions.</a:t>
            </a:r>
          </a:p>
          <a:p>
            <a:pPr marL="0" indent="0" algn="just">
              <a:lnSpc>
                <a:spcPct val="150000"/>
              </a:lnSpc>
              <a:buNone/>
            </a:pPr>
            <a:r>
              <a:rPr lang="en-US" sz="2200" b="1" dirty="0">
                <a:latin typeface="Times New Roman" panose="02020603050405020304" pitchFamily="18" charset="0"/>
                <a:cs typeface="Times New Roman" panose="02020603050405020304" pitchFamily="18" charset="0"/>
              </a:rPr>
              <a:t>Catalyst activity: </a:t>
            </a:r>
            <a:r>
              <a:rPr lang="en-US" sz="2200" dirty="0">
                <a:latin typeface="Times New Roman" panose="02020603050405020304" pitchFamily="18" charset="0"/>
                <a:cs typeface="Times New Roman" panose="02020603050405020304" pitchFamily="18" charset="0"/>
              </a:rPr>
              <a:t>The activity of the catalyst determines the overall conversion and performance of the reactor.</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 design of MBR should allow for periodic regeneration of catalyst to maintain activity over time.</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 regeneration conditions are also considered to maintain the activity of the catalyst. </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Therefore, the design of a catalytic MBR requires careful consideration of various parameters that influence its performance and efficiency. </a:t>
            </a: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6081B5D5-C4E7-09AC-F959-21AF5318AEC3}"/>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DF74991-1C55-BE5C-BE9B-2C93C4912965}"/>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D0E66D81-1AC9-03A4-96AA-4FBDBB3FEF5E}"/>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1763890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9BBB95-004E-06F6-F436-3CF3DEB9CD0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9D7EA8D-ED8E-BE36-A3BA-C45F3A553E1E}"/>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11.4. Design of packed bed reactor</a:t>
            </a:r>
          </a:p>
        </p:txBody>
      </p:sp>
      <p:sp>
        <p:nvSpPr>
          <p:cNvPr id="3" name="Content Placeholder 2">
            <a:extLst>
              <a:ext uri="{FF2B5EF4-FFF2-40B4-BE49-F238E27FC236}">
                <a16:creationId xmlns:a16="http://schemas.microsoft.com/office/drawing/2014/main" id="{54D3AAFA-0AD6-9E0B-FE27-FE30B403CC63}"/>
              </a:ext>
            </a:extLst>
          </p:cNvPr>
          <p:cNvSpPr>
            <a:spLocks noGrp="1"/>
          </p:cNvSpPr>
          <p:nvPr>
            <p:ph idx="1"/>
          </p:nvPr>
        </p:nvSpPr>
        <p:spPr>
          <a:xfrm>
            <a:off x="238539" y="770490"/>
            <a:ext cx="11817626" cy="5406473"/>
          </a:xfrm>
        </p:spPr>
        <p:txBody>
          <a:bodyPr>
            <a:normAutofit fontScale="25000" lnSpcReduction="20000"/>
          </a:bodyPr>
          <a:lstStyle/>
          <a:p>
            <a:pPr marL="0" indent="0" algn="just">
              <a:lnSpc>
                <a:spcPct val="170000"/>
              </a:lnSpc>
              <a:buNone/>
            </a:pPr>
            <a:r>
              <a:rPr lang="en-US" sz="9200" dirty="0">
                <a:solidFill>
                  <a:srgbClr val="C00000"/>
                </a:solidFill>
                <a:latin typeface="Times New Roman" panose="02020603050405020304" pitchFamily="18" charset="0"/>
                <a:cs typeface="Times New Roman" panose="02020603050405020304" pitchFamily="18" charset="0"/>
              </a:rPr>
              <a:t>The design of packed bed  reactor  (PBR)</a:t>
            </a:r>
            <a:r>
              <a:rPr lang="en-US" sz="9200" dirty="0">
                <a:latin typeface="Times New Roman" panose="02020603050405020304" pitchFamily="18" charset="0"/>
                <a:cs typeface="Times New Roman" panose="02020603050405020304" pitchFamily="18" charset="0"/>
              </a:rPr>
              <a:t> is </a:t>
            </a:r>
            <a:r>
              <a:rPr lang="en-US" sz="9200" b="1" dirty="0">
                <a:solidFill>
                  <a:srgbClr val="00B050"/>
                </a:solidFill>
                <a:latin typeface="Times New Roman" panose="02020603050405020304" pitchFamily="18" charset="0"/>
                <a:cs typeface="Times New Roman" panose="02020603050405020304" pitchFamily="18" charset="0"/>
              </a:rPr>
              <a:t>analogous </a:t>
            </a:r>
            <a:r>
              <a:rPr lang="en-US" sz="9200" dirty="0">
                <a:latin typeface="Times New Roman" panose="02020603050405020304" pitchFamily="18" charset="0"/>
                <a:cs typeface="Times New Roman" panose="02020603050405020304" pitchFamily="18" charset="0"/>
              </a:rPr>
              <a:t>of plug flow reactor (PFR), the volume (V) of PFR is replaced by </a:t>
            </a:r>
            <a:r>
              <a:rPr lang="en-US" sz="9200" b="1" dirty="0">
                <a:solidFill>
                  <a:srgbClr val="7030A0"/>
                </a:solidFill>
                <a:latin typeface="Times New Roman" panose="02020603050405020304" pitchFamily="18" charset="0"/>
                <a:cs typeface="Times New Roman" panose="02020603050405020304" pitchFamily="18" charset="0"/>
              </a:rPr>
              <a:t>weight</a:t>
            </a:r>
            <a:r>
              <a:rPr lang="en-US" sz="9200" dirty="0">
                <a:latin typeface="Times New Roman" panose="02020603050405020304" pitchFamily="18" charset="0"/>
                <a:cs typeface="Times New Roman" panose="02020603050405020304" pitchFamily="18" charset="0"/>
              </a:rPr>
              <a:t> of catalyst(W)  for PBR.</a:t>
            </a:r>
          </a:p>
          <a:p>
            <a:pPr marL="0" indent="0" algn="just">
              <a:lnSpc>
                <a:spcPct val="170000"/>
              </a:lnSpc>
              <a:buNone/>
            </a:pPr>
            <a:r>
              <a:rPr lang="en-US" sz="9200" dirty="0">
                <a:latin typeface="Times New Roman" panose="02020603050405020304" pitchFamily="18" charset="0"/>
                <a:cs typeface="Times New Roman" panose="02020603050405020304" pitchFamily="18" charset="0"/>
              </a:rPr>
              <a:t>In PBR, it is the weight of catalyst </a:t>
            </a:r>
            <a:r>
              <a:rPr lang="en-US" sz="9200" b="1" dirty="0">
                <a:latin typeface="Times New Roman" panose="02020603050405020304" pitchFamily="18" charset="0"/>
                <a:cs typeface="Times New Roman" panose="02020603050405020304" pitchFamily="18" charset="0"/>
              </a:rPr>
              <a:t>W</a:t>
            </a:r>
            <a:r>
              <a:rPr lang="en-US" sz="9200" dirty="0">
                <a:latin typeface="Times New Roman" panose="02020603050405020304" pitchFamily="18" charset="0"/>
                <a:cs typeface="Times New Roman" panose="02020603050405020304" pitchFamily="18" charset="0"/>
              </a:rPr>
              <a:t> that is important, rather than the reactor volume.</a:t>
            </a:r>
          </a:p>
          <a:p>
            <a:pPr marL="0" indent="0" algn="just">
              <a:lnSpc>
                <a:spcPct val="170000"/>
              </a:lnSpc>
              <a:buNone/>
            </a:pPr>
            <a:r>
              <a:rPr lang="en-US" sz="9200" dirty="0">
                <a:latin typeface="Times New Roman" panose="02020603050405020304" pitchFamily="18" charset="0"/>
                <a:cs typeface="Times New Roman" panose="02020603050405020304" pitchFamily="18" charset="0"/>
              </a:rPr>
              <a:t>The design equations for PBR  are </a:t>
            </a:r>
            <a:r>
              <a:rPr lang="en-US" sz="9200" b="1" dirty="0">
                <a:solidFill>
                  <a:schemeClr val="accent1"/>
                </a:solidFill>
                <a:latin typeface="Times New Roman" panose="02020603050405020304" pitchFamily="18" charset="0"/>
                <a:cs typeface="Times New Roman" panose="02020603050405020304" pitchFamily="18" charset="0"/>
              </a:rPr>
              <a:t>materials balance, pressure drop </a:t>
            </a:r>
            <a:r>
              <a:rPr lang="en-US" sz="9200" dirty="0">
                <a:latin typeface="Times New Roman" panose="02020603050405020304" pitchFamily="18" charset="0"/>
                <a:cs typeface="Times New Roman" panose="02020603050405020304" pitchFamily="18" charset="0"/>
              </a:rPr>
              <a:t>and </a:t>
            </a:r>
            <a:r>
              <a:rPr lang="en-US" sz="9200" b="1" dirty="0">
                <a:solidFill>
                  <a:schemeClr val="accent1"/>
                </a:solidFill>
                <a:latin typeface="Times New Roman" panose="02020603050405020304" pitchFamily="18" charset="0"/>
                <a:cs typeface="Times New Roman" panose="02020603050405020304" pitchFamily="18" charset="0"/>
              </a:rPr>
              <a:t>energy balance</a:t>
            </a:r>
            <a:r>
              <a:rPr lang="en-US" sz="9200" dirty="0">
                <a:latin typeface="Times New Roman" panose="02020603050405020304" pitchFamily="18" charset="0"/>
                <a:cs typeface="Times New Roman" panose="02020603050405020304" pitchFamily="18" charset="0"/>
              </a:rPr>
              <a:t>.</a:t>
            </a:r>
          </a:p>
          <a:p>
            <a:pPr marL="0" indent="0" algn="just">
              <a:lnSpc>
                <a:spcPct val="170000"/>
              </a:lnSpc>
              <a:buNone/>
            </a:pPr>
            <a:r>
              <a:rPr lang="en-US" sz="9200" dirty="0">
                <a:latin typeface="Times New Roman" panose="02020603050405020304" pitchFamily="18" charset="0"/>
                <a:cs typeface="Times New Roman" panose="02020603050405020304" pitchFamily="18" charset="0"/>
              </a:rPr>
              <a:t>The design equations of PBR are determined using differential weight of catalyst since concentration, pressure and temperature  vary with the  bed length  of the catalyst. </a:t>
            </a:r>
          </a:p>
          <a:p>
            <a:pPr marL="0" indent="0" algn="just">
              <a:lnSpc>
                <a:spcPct val="170000"/>
              </a:lnSpc>
              <a:buNone/>
            </a:pPr>
            <a:r>
              <a:rPr lang="en-US" sz="9200" dirty="0">
                <a:latin typeface="Times New Roman" panose="02020603050405020304" pitchFamily="18" charset="0"/>
                <a:cs typeface="Times New Roman" panose="02020603050405020304" pitchFamily="18" charset="0"/>
              </a:rPr>
              <a:t>The materials balance equation of PBR can be expressed based on weight of catalyst, volume of catalyst or surface area of the catalyst.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a:p>
            <a:pPr marL="0" indent="0">
              <a:buNone/>
            </a:pPr>
            <a:br>
              <a:rPr lang="en-US" dirty="0">
                <a:latin typeface="Times New Roman" panose="02020603050405020304" pitchFamily="18" charset="0"/>
                <a:ea typeface="Tahoma" pitchFamily="34"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a:p>
            <a:pPr marL="0" indent="0" algn="just">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176A2CB0-F0A6-BAAF-D8FE-2C63D5605052}"/>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0E18587-0ECD-4E17-6947-70E22CA77481}"/>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57B1A8D9-B2E2-EC87-A3E7-1667EA69A098}"/>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4336070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9804DB-246F-4203-A7BD-75E3309368C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BD64C7-1ECB-215A-AA13-1E6F94080EF4}"/>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72830AF-168F-79F5-1E75-41E930A80FAE}"/>
                  </a:ext>
                </a:extLst>
              </p:cNvPr>
              <p:cNvSpPr>
                <a:spLocks noGrp="1"/>
              </p:cNvSpPr>
              <p:nvPr>
                <p:ph idx="1"/>
              </p:nvPr>
            </p:nvSpPr>
            <p:spPr>
              <a:xfrm>
                <a:off x="238539" y="770490"/>
                <a:ext cx="11817626" cy="5406473"/>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The reactor design involving fluid-solid heterogeneous reactions is that the reaction takes place on the catalyst bed or surface of the catalyst.</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However, for homogeneous reactions, the reaction is taking placed in the volume of the reactor.</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 greater the mass of a given catalyst, the greater the reactive surface area.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Consequently, the reaction rate is based on mass of solid catalyst, </a:t>
                </a:r>
                <a:r>
                  <a:rPr lang="en-US" sz="2000" i="1" dirty="0">
                    <a:latin typeface="Times New Roman" panose="02020603050405020304" pitchFamily="18" charset="0"/>
                    <a:cs typeface="Times New Roman" panose="02020603050405020304" pitchFamily="18" charset="0"/>
                  </a:rPr>
                  <a:t>W</a:t>
                </a:r>
                <a:r>
                  <a:rPr lang="en-US" sz="2000" dirty="0">
                    <a:latin typeface="Times New Roman" panose="02020603050405020304" pitchFamily="18" charset="0"/>
                    <a:cs typeface="Times New Roman" panose="02020603050405020304" pitchFamily="18" charset="0"/>
                  </a:rPr>
                  <a:t>, rather than on reactor volume, </a:t>
                </a:r>
                <a:r>
                  <a:rPr lang="en-US" sz="2000" i="1" dirty="0">
                    <a:latin typeface="Times New Roman" panose="02020603050405020304" pitchFamily="18" charset="0"/>
                    <a:cs typeface="Times New Roman" panose="02020603050405020304" pitchFamily="18" charset="0"/>
                  </a:rPr>
                  <a:t>V</a:t>
                </a:r>
                <a:r>
                  <a:rPr lang="en-US" sz="2000" dirty="0">
                    <a:latin typeface="Times New Roman" panose="02020603050405020304" pitchFamily="18" charset="0"/>
                    <a:cs typeface="Times New Roman" panose="02020603050405020304" pitchFamily="18" charset="0"/>
                  </a:rPr>
                  <a:t>.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For a fluid–solid heterogeneous system, the rate of reaction of a species A is defined as:</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Rate of reaction= mol A reacting/(time x mass of catalyst)</a:t>
                </a:r>
              </a:p>
              <a:p>
                <a:pPr marL="0" indent="0" algn="just">
                  <a:lnSpc>
                    <a:spcPct val="150000"/>
                  </a:lnSpc>
                  <a:buNone/>
                </a:pPr>
                <a14:m>
                  <m:oMath xmlns:m="http://schemas.openxmlformats.org/officeDocument/2006/math">
                    <m:sSub>
                      <m:sSubPr>
                        <m:ctrlPr>
                          <a:rPr lang="en-US" sz="2000" b="1" i="1" smtClean="0">
                            <a:solidFill>
                              <a:schemeClr val="tx1"/>
                            </a:solidFill>
                            <a:latin typeface="Cambria Math" panose="02040503050406030204" pitchFamily="18" charset="0"/>
                          </a:rPr>
                        </m:ctrlPr>
                      </m:sSubPr>
                      <m:e>
                        <m:sSup>
                          <m:sSupPr>
                            <m:ctrlPr>
                              <a:rPr lang="en-US" sz="2000" b="1" i="1">
                                <a:solidFill>
                                  <a:schemeClr val="tx1"/>
                                </a:solidFill>
                                <a:latin typeface="Cambria Math" panose="02040503050406030204" pitchFamily="18" charset="0"/>
                              </a:rPr>
                            </m:ctrlPr>
                          </m:sSupPr>
                          <m:e>
                            <m:r>
                              <a:rPr lang="en-US" sz="2000" b="1" i="0">
                                <a:solidFill>
                                  <a:schemeClr val="tx1"/>
                                </a:solidFill>
                                <a:latin typeface="Cambria Math" panose="02040503050406030204" pitchFamily="18" charset="0"/>
                              </a:rPr>
                              <m:t>−</m:t>
                            </m:r>
                            <m:r>
                              <a:rPr lang="en-US" sz="2000" b="1" i="0">
                                <a:solidFill>
                                  <a:schemeClr val="tx1"/>
                                </a:solidFill>
                                <a:latin typeface="Cambria Math" panose="02040503050406030204" pitchFamily="18" charset="0"/>
                              </a:rPr>
                              <m:t>𝐫</m:t>
                            </m:r>
                          </m:e>
                          <m:sup>
                            <m:r>
                              <a:rPr lang="en-US" sz="2000" b="1" i="0">
                                <a:solidFill>
                                  <a:schemeClr val="tx1"/>
                                </a:solidFill>
                                <a:latin typeface="Cambria Math" panose="02040503050406030204" pitchFamily="18" charset="0"/>
                              </a:rPr>
                              <m:t>′</m:t>
                            </m:r>
                          </m:sup>
                        </m:sSup>
                      </m:e>
                      <m:sub>
                        <m:r>
                          <a:rPr lang="en-US" sz="2000" b="1" i="0">
                            <a:solidFill>
                              <a:schemeClr val="tx1"/>
                            </a:solidFill>
                            <a:latin typeface="Cambria Math" panose="02040503050406030204" pitchFamily="18" charset="0"/>
                          </a:rPr>
                          <m:t>𝐀</m:t>
                        </m:r>
                      </m:sub>
                    </m:sSub>
                    <m:r>
                      <a:rPr lang="en-US" sz="2000" b="1" i="0" smtClean="0">
                        <a:solidFill>
                          <a:schemeClr val="tx1"/>
                        </a:solidFill>
                        <a:latin typeface="Cambria Math" panose="02040503050406030204" pitchFamily="18" charset="0"/>
                      </a:rPr>
                      <m:t>=</m:t>
                    </m:r>
                    <m:r>
                      <a:rPr lang="en-US" sz="2000" b="1" i="0" smtClean="0">
                        <a:solidFill>
                          <a:schemeClr val="tx1"/>
                        </a:solidFill>
                        <a:latin typeface="Cambria Math" panose="02040503050406030204" pitchFamily="18" charset="0"/>
                      </a:rPr>
                      <m:t>𝐦𝐨𝐥</m:t>
                    </m:r>
                    <m:r>
                      <a:rPr lang="en-US" sz="2000" b="1" i="0" smtClean="0">
                        <a:solidFill>
                          <a:schemeClr val="tx1"/>
                        </a:solidFill>
                        <a:latin typeface="Cambria Math" panose="02040503050406030204" pitchFamily="18" charset="0"/>
                      </a:rPr>
                      <m:t> </m:t>
                    </m:r>
                    <m:r>
                      <a:rPr lang="en-US" sz="2000" b="1" i="0" smtClean="0">
                        <a:solidFill>
                          <a:schemeClr val="tx1"/>
                        </a:solidFill>
                        <a:latin typeface="Cambria Math" panose="02040503050406030204" pitchFamily="18" charset="0"/>
                      </a:rPr>
                      <m:t>𝐨𝐟</m:t>
                    </m:r>
                    <m:r>
                      <a:rPr lang="en-US" sz="2000" b="1" i="0" smtClean="0">
                        <a:solidFill>
                          <a:schemeClr val="tx1"/>
                        </a:solidFill>
                        <a:latin typeface="Cambria Math" panose="02040503050406030204" pitchFamily="18" charset="0"/>
                      </a:rPr>
                      <m:t> </m:t>
                    </m:r>
                    <m:r>
                      <a:rPr lang="en-US" sz="2000" b="1" i="0" smtClean="0">
                        <a:solidFill>
                          <a:schemeClr val="tx1"/>
                        </a:solidFill>
                        <a:latin typeface="Cambria Math" panose="02040503050406030204" pitchFamily="18" charset="0"/>
                      </a:rPr>
                      <m:t>𝐀</m:t>
                    </m:r>
                    <m:r>
                      <a:rPr lang="en-US" sz="2000" b="1" i="0" smtClean="0">
                        <a:solidFill>
                          <a:schemeClr val="tx1"/>
                        </a:solidFill>
                        <a:latin typeface="Cambria Math" panose="02040503050406030204" pitchFamily="18" charset="0"/>
                      </a:rPr>
                      <m:t> </m:t>
                    </m:r>
                    <m:r>
                      <a:rPr lang="en-US" sz="2000" b="1" i="0" smtClean="0">
                        <a:solidFill>
                          <a:schemeClr val="tx1"/>
                        </a:solidFill>
                        <a:latin typeface="Cambria Math" panose="02040503050406030204" pitchFamily="18" charset="0"/>
                      </a:rPr>
                      <m:t>𝐫𝐞𝐚𝐜𝐭𝐢𝐧𝐠</m:t>
                    </m:r>
                    <m:r>
                      <a:rPr lang="en-US" sz="2000" b="1" i="0" smtClean="0">
                        <a:solidFill>
                          <a:schemeClr val="tx1"/>
                        </a:solidFill>
                        <a:latin typeface="Cambria Math" panose="02040503050406030204" pitchFamily="18" charset="0"/>
                      </a:rPr>
                      <m:t>/( </m:t>
                    </m:r>
                    <m:r>
                      <a:rPr lang="en-US" sz="2000" b="1" i="0" smtClean="0">
                        <a:solidFill>
                          <a:schemeClr val="tx1"/>
                        </a:solidFill>
                        <a:latin typeface="Cambria Math" panose="02040503050406030204" pitchFamily="18" charset="0"/>
                      </a:rPr>
                      <m:t>𝐭𝐢𝐦𝐞</m:t>
                    </m:r>
                    <m:r>
                      <a:rPr lang="en-US" sz="2000" b="1" i="0" smtClean="0">
                        <a:solidFill>
                          <a:schemeClr val="tx1"/>
                        </a:solidFill>
                        <a:latin typeface="Cambria Math" panose="02040503050406030204" pitchFamily="18" charset="0"/>
                      </a:rPr>
                      <m:t> </m:t>
                    </m:r>
                    <m:r>
                      <a:rPr lang="en-US" sz="2000" b="1" i="0" smtClean="0">
                        <a:solidFill>
                          <a:schemeClr val="tx1"/>
                        </a:solidFill>
                        <a:latin typeface="Cambria Math" panose="02040503050406030204" pitchFamily="18" charset="0"/>
                      </a:rPr>
                      <m:t>𝐱𝐖</m:t>
                    </m:r>
                    <m:r>
                      <a:rPr lang="en-US" sz="2000" b="1" i="0" smtClean="0">
                        <a:solidFill>
                          <a:schemeClr val="tx1"/>
                        </a:solidFill>
                        <a:latin typeface="Cambria Math" panose="02040503050406030204" pitchFamily="18" charset="0"/>
                      </a:rPr>
                      <m:t>)</m:t>
                    </m:r>
                  </m:oMath>
                </a14:m>
                <a:r>
                  <a:rPr lang="en-US" sz="2000" dirty="0">
                    <a:latin typeface="Times New Roman" panose="02020603050405020304" pitchFamily="18" charset="0"/>
                    <a:ea typeface="Tahoma" pitchFamily="34" charset="0"/>
                    <a:cs typeface="Times New Roman" panose="02020603050405020304" pitchFamily="18" charset="0"/>
                  </a:rPr>
                  <a:t>         (mol/ </a:t>
                </a:r>
                <a:r>
                  <a:rPr lang="en-US" sz="2000" dirty="0" err="1">
                    <a:latin typeface="Times New Roman" panose="02020603050405020304" pitchFamily="18" charset="0"/>
                    <a:ea typeface="Tahoma" pitchFamily="34" charset="0"/>
                    <a:cs typeface="Times New Roman" panose="02020603050405020304" pitchFamily="18" charset="0"/>
                  </a:rPr>
                  <a:t>g.s</a:t>
                </a:r>
                <a:r>
                  <a:rPr lang="en-US" sz="2000" dirty="0">
                    <a:latin typeface="Times New Roman" panose="02020603050405020304" pitchFamily="18" charset="0"/>
                    <a:ea typeface="Tahoma" pitchFamily="34" charset="0"/>
                    <a:cs typeface="Times New Roman" panose="02020603050405020304" pitchFamily="18" charset="0"/>
                  </a:rPr>
                  <a:t>)                                       (11.1)</a:t>
                </a:r>
                <a:endParaRPr lang="en-US" sz="20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172830AF-168F-79F5-1E75-41E930A80FAE}"/>
                  </a:ext>
                </a:extLst>
              </p:cNvPr>
              <p:cNvSpPr>
                <a:spLocks noGrp="1" noRot="1" noChangeAspect="1" noMove="1" noResize="1" noEditPoints="1" noAdjustHandles="1" noChangeArrowheads="1" noChangeShapeType="1" noTextEdit="1"/>
              </p:cNvSpPr>
              <p:nvPr>
                <p:ph idx="1"/>
              </p:nvPr>
            </p:nvSpPr>
            <p:spPr>
              <a:xfrm>
                <a:off x="238539" y="770490"/>
                <a:ext cx="11817626" cy="5406473"/>
              </a:xfrm>
              <a:blipFill>
                <a:blip r:embed="rId2"/>
                <a:stretch>
                  <a:fillRect l="-516" r="-51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BB34BA49-24B8-DE69-7331-55F7DE04B810}"/>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9A35BD3-21B1-0545-5978-FACD218D8BDF}"/>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9533837D-AEFC-D51A-283C-4EF3376D5F4D}"/>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2196971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71F82B-B560-7DFE-EC22-3B6E823EB6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268BD37-4F3B-C641-3BB0-B4B827DE8682}"/>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7312D8C-D9E1-A2F4-F552-01F675FE48C8}"/>
                  </a:ext>
                </a:extLst>
              </p:cNvPr>
              <p:cNvSpPr>
                <a:spLocks noGrp="1"/>
              </p:cNvSpPr>
              <p:nvPr>
                <p:ph idx="1"/>
              </p:nvPr>
            </p:nvSpPr>
            <p:spPr>
              <a:xfrm>
                <a:off x="238539" y="770490"/>
                <a:ext cx="11817626" cy="5406473"/>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By multiplying the heterogeneous reaction rate (-</a:t>
                </a:r>
                <a:r>
                  <a:rPr lang="en-US" sz="2400" dirty="0" err="1">
                    <a:latin typeface="Times New Roman" panose="02020603050405020304" pitchFamily="18" charset="0"/>
                    <a:cs typeface="Times New Roman" panose="02020603050405020304" pitchFamily="18" charset="0"/>
                  </a:rPr>
                  <a:t>r</a:t>
                </a:r>
                <a:r>
                  <a:rPr lang="en-US" sz="2400" baseline="-25000" dirty="0" err="1">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 by the bulk catalyst density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b</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 you can obtain the homogeneous reaction rate (-</a:t>
                </a:r>
                <a:r>
                  <a:rPr lang="en-US" sz="2400" i="1" dirty="0" err="1">
                    <a:latin typeface="Times New Roman" panose="02020603050405020304" pitchFamily="18" charset="0"/>
                    <a:cs typeface="Times New Roman" panose="02020603050405020304" pitchFamily="18" charset="0"/>
                  </a:rPr>
                  <a:t>r</a:t>
                </a:r>
                <a:r>
                  <a:rPr lang="en-US" sz="2400" baseline="-25000" dirty="0" err="1">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14:m>
                  <m:oMath xmlns:m="http://schemas.openxmlformats.org/officeDocument/2006/math">
                    <m:sSub>
                      <m:sSubPr>
                        <m:ctrlPr>
                          <a:rPr lang="en-US" sz="2400" b="1" i="1">
                            <a:latin typeface="Cambria Math" panose="02040503050406030204" pitchFamily="18" charset="0"/>
                          </a:rPr>
                        </m:ctrlPr>
                      </m:sSubPr>
                      <m:e>
                        <m:sSup>
                          <m:sSupPr>
                            <m:ctrlPr>
                              <a:rPr lang="en-US" sz="2400" b="1" i="1">
                                <a:latin typeface="Cambria Math" panose="02040503050406030204" pitchFamily="18" charset="0"/>
                              </a:rPr>
                            </m:ctrlPr>
                          </m:sSupPr>
                          <m:e>
                            <m:sSub>
                              <m:sSubPr>
                                <m:ctrlPr>
                                  <a:rPr lang="en-US" sz="2400" b="1" i="1">
                                    <a:latin typeface="Cambria Math" panose="02040503050406030204" pitchFamily="18" charset="0"/>
                                  </a:rPr>
                                </m:ctrlPr>
                              </m:sSubPr>
                              <m:e>
                                <m:r>
                                  <a:rPr lang="en-US" sz="2400" b="1" i="1" smtClean="0">
                                    <a:latin typeface="Cambria Math" panose="02040503050406030204" pitchFamily="18" charset="0"/>
                                  </a:rPr>
                                  <m:t>(−</m:t>
                                </m:r>
                                <m:r>
                                  <a:rPr lang="en-US" sz="2400" b="1" i="1" smtClean="0">
                                    <a:latin typeface="Cambria Math" panose="02040503050406030204" pitchFamily="18" charset="0"/>
                                  </a:rPr>
                                  <m:t>𝒓</m:t>
                                </m:r>
                              </m:e>
                              <m:sub>
                                <m:r>
                                  <a:rPr lang="en-US" sz="2400" b="1">
                                    <a:latin typeface="Cambria Math" panose="02040503050406030204" pitchFamily="18" charset="0"/>
                                  </a:rPr>
                                  <m:t>𝐀</m:t>
                                </m:r>
                              </m:sub>
                            </m:sSub>
                            <m:r>
                              <a:rPr lang="en-US" sz="2400" b="1" i="1" smtClean="0">
                                <a:latin typeface="Cambria Math" panose="02040503050406030204" pitchFamily="18" charset="0"/>
                              </a:rPr>
                              <m:t>)=(</m:t>
                            </m:r>
                            <m:r>
                              <a:rPr lang="en-US" sz="2400" b="1">
                                <a:latin typeface="Cambria Math" panose="02040503050406030204" pitchFamily="18" charset="0"/>
                              </a:rPr>
                              <m:t>−</m:t>
                            </m:r>
                            <m:r>
                              <a:rPr lang="en-US" sz="2400" b="1">
                                <a:latin typeface="Cambria Math" panose="02040503050406030204" pitchFamily="18" charset="0"/>
                              </a:rPr>
                              <m:t>𝐫</m:t>
                            </m:r>
                          </m:e>
                          <m:sup>
                            <m:r>
                              <a:rPr lang="en-US" sz="2400" b="1">
                                <a:latin typeface="Cambria Math" panose="02040503050406030204" pitchFamily="18" charset="0"/>
                              </a:rPr>
                              <m:t>′</m:t>
                            </m:r>
                          </m:sup>
                        </m:sSup>
                      </m:e>
                      <m:sub>
                        <m:r>
                          <a:rPr lang="en-US" sz="2400" b="1">
                            <a:latin typeface="Cambria Math" panose="02040503050406030204" pitchFamily="18" charset="0"/>
                          </a:rPr>
                          <m:t>𝐀</m:t>
                        </m:r>
                      </m:sub>
                    </m:sSub>
                    <m:r>
                      <a:rPr lang="en-US" sz="2400" b="1" i="1" smtClean="0">
                        <a:latin typeface="Cambria Math" panose="02040503050406030204" pitchFamily="18" charset="0"/>
                      </a:rPr>
                      <m:t>)</m:t>
                    </m:r>
                    <m:sSub>
                      <m:sSubPr>
                        <m:ctrlPr>
                          <a:rPr lang="en-US" sz="2400" i="1" smtClean="0">
                            <a:latin typeface="Cambria Math" panose="02040503050406030204" pitchFamily="18" charset="0"/>
                          </a:rPr>
                        </m:ctrlPr>
                      </m:sSubPr>
                      <m:e>
                        <m:r>
                          <a:rPr lang="en-US" sz="2400" b="0" i="1" smtClean="0">
                            <a:latin typeface="Cambria Math" panose="02040503050406030204" pitchFamily="18" charset="0"/>
                            <a:sym typeface="Symbol" panose="05050102010706020507" pitchFamily="18" charset="2"/>
                          </a:rPr>
                          <m:t></m:t>
                        </m:r>
                      </m:e>
                      <m:sub>
                        <m:r>
                          <a:rPr lang="en-US" sz="2400" b="0" i="1" smtClean="0">
                            <a:latin typeface="Cambria Math" panose="02040503050406030204" pitchFamily="18" charset="0"/>
                          </a:rPr>
                          <m:t>𝑏</m:t>
                        </m:r>
                      </m:sub>
                    </m:sSub>
                  </m:oMath>
                </a14:m>
                <a:r>
                  <a:rPr lang="en-US" sz="2400" dirty="0">
                    <a:latin typeface="Times New Roman" panose="02020603050405020304" pitchFamily="18" charset="0"/>
                    <a:ea typeface="Tahoma" pitchFamily="34" charset="0"/>
                    <a:cs typeface="Times New Roman" panose="02020603050405020304" pitchFamily="18" charset="0"/>
                  </a:rPr>
                  <a:t>               (g/dm</a:t>
                </a:r>
                <a:r>
                  <a:rPr lang="en-US" sz="2400" baseline="30000" dirty="0">
                    <a:latin typeface="Times New Roman" panose="02020603050405020304" pitchFamily="18" charset="0"/>
                    <a:ea typeface="Tahoma" pitchFamily="34" charset="0"/>
                    <a:cs typeface="Times New Roman" panose="02020603050405020304" pitchFamily="18" charset="0"/>
                  </a:rPr>
                  <a:t>3</a:t>
                </a:r>
                <a:r>
                  <a:rPr lang="en-US" sz="2400" dirty="0">
                    <a:latin typeface="Times New Roman" panose="02020603050405020304" pitchFamily="18" charset="0"/>
                    <a:ea typeface="Tahoma" pitchFamily="34" charset="0"/>
                    <a:cs typeface="Times New Roman" panose="02020603050405020304" pitchFamily="18" charset="0"/>
                  </a:rPr>
                  <a:t>)(mol/ </a:t>
                </a:r>
                <a:r>
                  <a:rPr lang="en-US" sz="2400" dirty="0" err="1">
                    <a:latin typeface="Times New Roman" panose="02020603050405020304" pitchFamily="18" charset="0"/>
                    <a:ea typeface="Tahoma" pitchFamily="34" charset="0"/>
                    <a:cs typeface="Times New Roman" panose="02020603050405020304" pitchFamily="18" charset="0"/>
                  </a:rPr>
                  <a:t>g.s</a:t>
                </a:r>
                <a:r>
                  <a:rPr lang="en-US" sz="2400" dirty="0">
                    <a:latin typeface="Times New Roman" panose="02020603050405020304" pitchFamily="18" charset="0"/>
                    <a:ea typeface="Tahoma" pitchFamily="34" charset="0"/>
                    <a:cs typeface="Times New Roman" panose="02020603050405020304" pitchFamily="18" charset="0"/>
                  </a:rPr>
                  <a:t>) =   (mol/ dm</a:t>
                </a:r>
                <a:r>
                  <a:rPr lang="en-US" sz="2400" baseline="30000" dirty="0">
                    <a:latin typeface="Times New Roman" panose="02020603050405020304" pitchFamily="18" charset="0"/>
                    <a:ea typeface="Tahoma" pitchFamily="34" charset="0"/>
                    <a:cs typeface="Times New Roman" panose="02020603050405020304" pitchFamily="18" charset="0"/>
                  </a:rPr>
                  <a:t>3</a:t>
                </a:r>
                <a:r>
                  <a:rPr lang="en-US" sz="2400" dirty="0">
                    <a:latin typeface="Times New Roman" panose="02020603050405020304" pitchFamily="18" charset="0"/>
                    <a:ea typeface="Tahoma" pitchFamily="34" charset="0"/>
                    <a:cs typeface="Times New Roman" panose="02020603050405020304" pitchFamily="18" charset="0"/>
                  </a:rPr>
                  <a:t>.s)                                (11.2)</a:t>
                </a:r>
              </a:p>
              <a:p>
                <a:pPr marL="0" indent="0" algn="just">
                  <a:lnSpc>
                    <a:spcPct val="150000"/>
                  </a:lnSpc>
                  <a:buNone/>
                </a:pPr>
                <a:r>
                  <a:rPr lang="en-US" sz="2400" b="1" dirty="0">
                    <a:solidFill>
                      <a:schemeClr val="accent1"/>
                    </a:solidFill>
                    <a:latin typeface="Times New Roman" panose="02020603050405020304" pitchFamily="18" charset="0"/>
                    <a:ea typeface="Tahoma" pitchFamily="34" charset="0"/>
                    <a:cs typeface="Times New Roman" panose="02020603050405020304" pitchFamily="18" charset="0"/>
                  </a:rPr>
                  <a:t>11.4.1. Materials balance equation</a:t>
                </a:r>
                <a:endParaRPr lang="en-US" sz="2400" b="1" dirty="0">
                  <a:solidFill>
                    <a:schemeClr val="accent1"/>
                  </a:solidFill>
                  <a:latin typeface="Times New Roman" panose="02020603050405020304" pitchFamily="18" charset="0"/>
                  <a:cs typeface="Times New Roman" panose="02020603050405020304" pitchFamily="18" charset="0"/>
                </a:endParaRPr>
              </a:p>
              <a:p>
                <a:pPr marL="0" indent="0">
                  <a:lnSpc>
                    <a:spcPct val="150000"/>
                  </a:lnSpc>
                  <a:buNone/>
                </a:pPr>
                <a:r>
                  <a:rPr lang="en-US" sz="2400" dirty="0">
                    <a:latin typeface="Times New Roman" panose="02020603050405020304" pitchFamily="18" charset="0"/>
                    <a:cs typeface="Times New Roman" panose="02020603050405020304" pitchFamily="18" charset="0"/>
                  </a:rPr>
                  <a:t>The derivation of the design equation for a packed-bed catalytic reactor (PBR) will be carried out in a manner analogous to the development of the PFR design equation.</a:t>
                </a:r>
              </a:p>
            </p:txBody>
          </p:sp>
        </mc:Choice>
        <mc:Fallback xmlns="">
          <p:sp>
            <p:nvSpPr>
              <p:cNvPr id="3" name="Content Placeholder 2">
                <a:extLst>
                  <a:ext uri="{FF2B5EF4-FFF2-40B4-BE49-F238E27FC236}">
                    <a16:creationId xmlns:a16="http://schemas.microsoft.com/office/drawing/2014/main" id="{D7312D8C-D9E1-A2F4-F552-01F675FE48C8}"/>
                  </a:ext>
                </a:extLst>
              </p:cNvPr>
              <p:cNvSpPr>
                <a:spLocks noGrp="1" noRot="1" noChangeAspect="1" noMove="1" noResize="1" noEditPoints="1" noAdjustHandles="1" noChangeArrowheads="1" noChangeShapeType="1" noTextEdit="1"/>
              </p:cNvSpPr>
              <p:nvPr>
                <p:ph idx="1"/>
              </p:nvPr>
            </p:nvSpPr>
            <p:spPr>
              <a:xfrm>
                <a:off x="238539" y="770490"/>
                <a:ext cx="11817626" cy="5406473"/>
              </a:xfrm>
              <a:blipFill>
                <a:blip r:embed="rId2"/>
                <a:stretch>
                  <a:fillRect l="-774" r="-77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C313F09-C4D9-7040-51A5-B88D216AE0E5}"/>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8940CBB-EE61-4D74-1A66-540304DBF457}"/>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709E7F18-2747-BAAB-6EF4-7DFBE98962B2}"/>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0695178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5109EF-438F-A170-7C5C-38E6C9DAFC8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302D66-827A-A8A5-75EA-5FC17C7DAF05}"/>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A32D0B6-642C-736F-63A8-8FE62C5ECEC7}"/>
                  </a:ext>
                </a:extLst>
              </p:cNvPr>
              <p:cNvSpPr>
                <a:spLocks noGrp="1"/>
              </p:cNvSpPr>
              <p:nvPr>
                <p:ph idx="1"/>
              </p:nvPr>
            </p:nvSpPr>
            <p:spPr>
              <a:xfrm>
                <a:off x="238539" y="770490"/>
                <a:ext cx="11817626" cy="5406473"/>
              </a:xfrm>
            </p:spPr>
            <p:txBody>
              <a:bodyPr>
                <a:normAutofit/>
              </a:bodyPr>
              <a:lstStyle/>
              <a:p>
                <a:pPr marL="0" indent="0" algn="just">
                  <a:lnSpc>
                    <a:spcPct val="110000"/>
                  </a:lnSpc>
                  <a:buNone/>
                </a:pPr>
                <a:r>
                  <a:rPr lang="en-US" sz="2200" dirty="0">
                    <a:latin typeface="Times New Roman" panose="02020603050405020304" pitchFamily="18" charset="0"/>
                    <a:cs typeface="Times New Roman" panose="02020603050405020304" pitchFamily="18" charset="0"/>
                  </a:rPr>
                  <a:t>Let’s consider the </a:t>
                </a:r>
                <a:r>
                  <a:rPr lang="en-US" sz="2200" b="1" dirty="0">
                    <a:solidFill>
                      <a:srgbClr val="C00000"/>
                    </a:solidFill>
                    <a:latin typeface="Times New Roman" panose="02020603050405020304" pitchFamily="18" charset="0"/>
                    <a:cs typeface="Times New Roman" panose="02020603050405020304" pitchFamily="18" charset="0"/>
                  </a:rPr>
                  <a:t>differential </a:t>
                </a:r>
                <a:r>
                  <a:rPr lang="en-US" sz="2200" dirty="0">
                    <a:latin typeface="Times New Roman" panose="02020603050405020304" pitchFamily="18" charset="0"/>
                    <a:cs typeface="Times New Roman" panose="02020603050405020304" pitchFamily="18" charset="0"/>
                  </a:rPr>
                  <a:t>weight of catalyst pellets of PBR or volume of PBR filled by catalyst particles  as shown in </a:t>
                </a:r>
                <a:r>
                  <a:rPr lang="en-US" sz="2200" b="1" dirty="0">
                    <a:latin typeface="Times New Roman" panose="02020603050405020304" pitchFamily="18" charset="0"/>
                    <a:cs typeface="Times New Roman" panose="02020603050405020304" pitchFamily="18" charset="0"/>
                  </a:rPr>
                  <a:t>Figure 11.4 </a:t>
                </a:r>
                <a:r>
                  <a:rPr lang="en-US" sz="2200" b="1" dirty="0">
                    <a:solidFill>
                      <a:srgbClr val="0070C0"/>
                    </a:solidFill>
                    <a:latin typeface="Times New Roman" panose="02020603050405020304" pitchFamily="18" charset="0"/>
                    <a:cs typeface="Times New Roman" panose="02020603050405020304" pitchFamily="18" charset="0"/>
                  </a:rPr>
                  <a:t>(Fogler, 2015, pg. 19).</a:t>
                </a:r>
                <a:r>
                  <a:rPr lang="en-US" sz="2200" dirty="0">
                    <a:solidFill>
                      <a:srgbClr val="0070C0"/>
                    </a:solidFill>
                    <a:latin typeface="Times New Roman" panose="02020603050405020304" pitchFamily="18" charset="0"/>
                    <a:cs typeface="Times New Roman" panose="02020603050405020304" pitchFamily="18" charset="0"/>
                  </a:rPr>
                  <a:t> </a:t>
                </a:r>
              </a:p>
              <a:p>
                <a:pPr marL="0" indent="0" algn="just">
                  <a:lnSpc>
                    <a:spcPct val="110000"/>
                  </a:lnSpc>
                  <a:buNone/>
                </a:pPr>
                <a:r>
                  <a:rPr lang="en-US" sz="2200" dirty="0">
                    <a:latin typeface="Times New Roman" panose="02020603050405020304" pitchFamily="18" charset="0"/>
                    <a:cs typeface="Times New Roman" panose="02020603050405020304" pitchFamily="18" charset="0"/>
                  </a:rPr>
                  <a:t>The PBR is operated at steady state condition.</a:t>
                </a:r>
              </a:p>
              <a:p>
                <a:pPr marL="0" indent="0">
                  <a:lnSpc>
                    <a:spcPct val="110000"/>
                  </a:lnSpc>
                  <a:buNone/>
                </a:pPr>
                <a:r>
                  <a:rPr lang="en-US" sz="2200" dirty="0">
                    <a:latin typeface="Times New Roman" panose="02020603050405020304" pitchFamily="18" charset="0"/>
                    <a:cs typeface="Times New Roman" panose="02020603050405020304" pitchFamily="18" charset="0"/>
                  </a:rPr>
                  <a:t>The material balance equation of  species A for PBR is given by:</a:t>
                </a:r>
              </a:p>
              <a:p>
                <a:pPr marL="0" indent="0">
                  <a:lnSpc>
                    <a:spcPct val="110000"/>
                  </a:lnSpc>
                  <a:buNone/>
                </a:pPr>
                <a:r>
                  <a:rPr lang="en-US" sz="2200" dirty="0">
                    <a:latin typeface="Times New Roman" panose="02020603050405020304" pitchFamily="18" charset="0"/>
                    <a:cs typeface="Times New Roman" panose="02020603050405020304" pitchFamily="18" charset="0"/>
                  </a:rPr>
                  <a:t>Rate of  input- Rate of output + rate </a:t>
                </a:r>
                <a:r>
                  <a:rPr lang="en-US" sz="2200">
                    <a:latin typeface="Times New Roman" panose="02020603050405020304" pitchFamily="18" charset="0"/>
                    <a:cs typeface="Times New Roman" panose="02020603050405020304" pitchFamily="18" charset="0"/>
                  </a:rPr>
                  <a:t>of generation = 0</a:t>
                </a:r>
                <a:endParaRPr lang="en-US" sz="2200" dirty="0">
                  <a:latin typeface="Times New Roman" panose="02020603050405020304" pitchFamily="18" charset="0"/>
                  <a:cs typeface="Times New Roman" panose="02020603050405020304" pitchFamily="18" charset="0"/>
                </a:endParaRPr>
              </a:p>
              <a:p>
                <a:pPr marL="0" indent="0">
                  <a:lnSpc>
                    <a:spcPct val="110000"/>
                  </a:lnSpc>
                  <a:buNone/>
                </a:pPr>
                <a14:m>
                  <m:oMath xmlns:m="http://schemas.openxmlformats.org/officeDocument/2006/math">
                    <m:sSub>
                      <m:sSubPr>
                        <m:ctrlPr>
                          <a:rPr lang="en-US" sz="2200" i="1">
                            <a:latin typeface="Cambria Math" panose="02040503050406030204" pitchFamily="18" charset="0"/>
                          </a:rPr>
                        </m:ctrlPr>
                      </m:sSubPr>
                      <m:e>
                        <m:r>
                          <m:rPr>
                            <m:sty m:val="p"/>
                          </m:rPr>
                          <a:rPr lang="en-US" sz="2200">
                            <a:latin typeface="Cambria Math"/>
                          </a:rPr>
                          <m:t>F</m:t>
                        </m:r>
                      </m:e>
                      <m:sub>
                        <m:r>
                          <m:rPr>
                            <m:sty m:val="p"/>
                          </m:rPr>
                          <a:rPr lang="en-US" sz="2200">
                            <a:latin typeface="Cambria Math" panose="02040503050406030204" pitchFamily="18" charset="0"/>
                          </a:rPr>
                          <m:t>A</m:t>
                        </m:r>
                      </m:sub>
                    </m:sSub>
                    <m:r>
                      <a:rPr lang="en-US" sz="2200" i="1">
                        <a:latin typeface="Cambria Math" panose="02040503050406030204" pitchFamily="18" charset="0"/>
                        <a:sym typeface="Symbol" panose="05050102010706020507" pitchFamily="18" charset="2"/>
                      </a:rPr>
                      <m:t></m:t>
                    </m:r>
                    <m:r>
                      <m:rPr>
                        <m:sty m:val="p"/>
                      </m:rPr>
                      <a:rPr lang="en-US" sz="2200" baseline="-25000">
                        <a:latin typeface="Cambria Math" panose="02040503050406030204" pitchFamily="18" charset="0"/>
                      </a:rPr>
                      <m:t>W</m:t>
                    </m:r>
                    <m:r>
                      <a:rPr lang="en-US" sz="2200">
                        <a:latin typeface="Cambria Math"/>
                      </a:rPr>
                      <m:t>−</m:t>
                    </m:r>
                    <m:sSub>
                      <m:sSubPr>
                        <m:ctrlPr>
                          <a:rPr lang="en-US" sz="2200" i="1">
                            <a:latin typeface="Cambria Math" panose="02040503050406030204" pitchFamily="18" charset="0"/>
                          </a:rPr>
                        </m:ctrlPr>
                      </m:sSubPr>
                      <m:e>
                        <m:r>
                          <m:rPr>
                            <m:sty m:val="p"/>
                          </m:rPr>
                          <a:rPr lang="en-US" sz="2200">
                            <a:latin typeface="Cambria Math"/>
                          </a:rPr>
                          <m:t>F</m:t>
                        </m:r>
                      </m:e>
                      <m:sub>
                        <m:r>
                          <m:rPr>
                            <m:sty m:val="p"/>
                          </m:rPr>
                          <a:rPr lang="en-US" sz="2200">
                            <a:latin typeface="Cambria Math" panose="02040503050406030204" pitchFamily="18" charset="0"/>
                          </a:rPr>
                          <m:t>A</m:t>
                        </m:r>
                      </m:sub>
                    </m:sSub>
                    <m:r>
                      <a:rPr lang="en-US" sz="2200" i="1">
                        <a:latin typeface="Cambria Math" panose="02040503050406030204" pitchFamily="18" charset="0"/>
                        <a:sym typeface="Symbol" panose="05050102010706020507" pitchFamily="18" charset="2"/>
                      </a:rPr>
                      <m:t></m:t>
                    </m:r>
                    <m:r>
                      <m:rPr>
                        <m:sty m:val="p"/>
                      </m:rPr>
                      <a:rPr lang="en-US" sz="2200" baseline="-25000">
                        <a:latin typeface="Cambria Math" panose="02040503050406030204" pitchFamily="18" charset="0"/>
                      </a:rPr>
                      <m:t>W</m:t>
                    </m:r>
                    <m:r>
                      <a:rPr lang="en-US" sz="2200" baseline="-25000">
                        <a:latin typeface="Cambria Math" panose="02040503050406030204" pitchFamily="18" charset="0"/>
                      </a:rPr>
                      <m:t>+</m:t>
                    </m:r>
                    <m:r>
                      <a:rPr lang="en-US" sz="2200" i="1" baseline="-25000">
                        <a:latin typeface="Cambria Math" panose="02040503050406030204" pitchFamily="18" charset="0"/>
                        <a:sym typeface="Symbol" panose="05050102010706020507" pitchFamily="18" charset="2"/>
                      </a:rPr>
                      <m:t></m:t>
                    </m:r>
                    <m:r>
                      <a:rPr lang="en-US" sz="2200" i="1" baseline="-25000">
                        <a:latin typeface="Cambria Math" panose="02040503050406030204" pitchFamily="18" charset="0"/>
                        <a:sym typeface="Symbol" panose="05050102010706020507" pitchFamily="18" charset="2"/>
                      </a:rPr>
                      <m:t>𝑊</m:t>
                    </m:r>
                    <m:r>
                      <a:rPr lang="en-US" sz="2200">
                        <a:latin typeface="Cambria Math" panose="02040503050406030204" pitchFamily="18" charset="0"/>
                      </a:rPr>
                      <m:t>+</m:t>
                    </m:r>
                    <m:sSub>
                      <m:sSubPr>
                        <m:ctrlPr>
                          <a:rPr lang="en-US" sz="2200" i="1">
                            <a:latin typeface="Cambria Math" panose="02040503050406030204" pitchFamily="18" charset="0"/>
                          </a:rPr>
                        </m:ctrlPr>
                      </m:sSubPr>
                      <m:e>
                        <m:sSup>
                          <m:sSupPr>
                            <m:ctrlPr>
                              <a:rPr lang="en-US" sz="2200" i="1">
                                <a:latin typeface="Cambria Math" panose="02040503050406030204" pitchFamily="18" charset="0"/>
                              </a:rPr>
                            </m:ctrlPr>
                          </m:sSupPr>
                          <m:e>
                            <m:r>
                              <a:rPr lang="en-US" sz="2200" i="1">
                                <a:latin typeface="Cambria Math" panose="02040503050406030204" pitchFamily="18" charset="0"/>
                              </a:rPr>
                              <m:t>𝑟</m:t>
                            </m:r>
                          </m:e>
                          <m:sup>
                            <m:r>
                              <a:rPr lang="en-US" sz="2200" i="1">
                                <a:latin typeface="Cambria Math" panose="02040503050406030204" pitchFamily="18" charset="0"/>
                              </a:rPr>
                              <m:t>′</m:t>
                            </m:r>
                          </m:sup>
                        </m:sSup>
                      </m:e>
                      <m:sub>
                        <m:r>
                          <a:rPr lang="en-US" sz="2200" i="1">
                            <a:latin typeface="Cambria Math" panose="02040503050406030204" pitchFamily="18" charset="0"/>
                          </a:rPr>
                          <m:t>𝐴</m:t>
                        </m:r>
                      </m:sub>
                    </m:sSub>
                    <m:r>
                      <a:rPr lang="en-US" sz="2200" i="1">
                        <a:latin typeface="Cambria Math" panose="02040503050406030204" pitchFamily="18" charset="0"/>
                        <a:sym typeface="Symbol" panose="05050102010706020507" pitchFamily="18" charset="2"/>
                      </a:rPr>
                      <m:t></m:t>
                    </m:r>
                    <m:r>
                      <a:rPr lang="en-US" sz="2200" i="1">
                        <a:latin typeface="Cambria Math" panose="02040503050406030204" pitchFamily="18" charset="0"/>
                        <a:sym typeface="Symbol" panose="05050102010706020507" pitchFamily="18" charset="2"/>
                      </a:rPr>
                      <m:t>𝑊</m:t>
                    </m:r>
                    <m:r>
                      <a:rPr lang="en-US" sz="2200">
                        <a:latin typeface="Cambria Math"/>
                      </a:rPr>
                      <m:t>=0</m:t>
                    </m:r>
                  </m:oMath>
                </a14:m>
                <a:r>
                  <a:rPr lang="en-US" sz="2200" dirty="0">
                    <a:latin typeface="Times New Roman" panose="02020603050405020304" pitchFamily="18" charset="0"/>
                    <a:cs typeface="Times New Roman" panose="02020603050405020304" pitchFamily="18" charset="0"/>
                  </a:rPr>
                  <a:t>                                                                    (11.3)</a:t>
                </a:r>
              </a:p>
              <a:p>
                <a:pPr marL="0" indent="0">
                  <a:lnSpc>
                    <a:spcPct val="110000"/>
                  </a:lnSpc>
                  <a:buNone/>
                </a:pPr>
                <a:r>
                  <a:rPr lang="en-US" sz="2200" dirty="0">
                    <a:latin typeface="Times New Roman" panose="02020603050405020304" pitchFamily="18" charset="0"/>
                    <a:cs typeface="Times New Roman" panose="02020603050405020304" pitchFamily="18" charset="0"/>
                  </a:rPr>
                  <a:t>The unit of </a:t>
                </a:r>
                <a14:m>
                  <m:oMath xmlns:m="http://schemas.openxmlformats.org/officeDocument/2006/math">
                    <m:sSub>
                      <m:sSubPr>
                        <m:ctrlPr>
                          <a:rPr lang="en-US" sz="2200" i="1">
                            <a:latin typeface="Cambria Math" panose="02040503050406030204" pitchFamily="18" charset="0"/>
                          </a:rPr>
                        </m:ctrlPr>
                      </m:sSubPr>
                      <m:e>
                        <m:sSup>
                          <m:sSupPr>
                            <m:ctrlPr>
                              <a:rPr lang="en-US" sz="2200" i="1">
                                <a:latin typeface="Cambria Math" panose="02040503050406030204" pitchFamily="18" charset="0"/>
                              </a:rPr>
                            </m:ctrlPr>
                          </m:sSupPr>
                          <m:e>
                            <m:r>
                              <a:rPr lang="en-US" sz="2200" i="1">
                                <a:latin typeface="Cambria Math" panose="02040503050406030204" pitchFamily="18" charset="0"/>
                              </a:rPr>
                              <m:t>𝑟</m:t>
                            </m:r>
                          </m:e>
                          <m:sup>
                            <m:r>
                              <a:rPr lang="en-US" sz="2200" i="1">
                                <a:latin typeface="Cambria Math" panose="02040503050406030204" pitchFamily="18" charset="0"/>
                              </a:rPr>
                              <m:t>′</m:t>
                            </m:r>
                          </m:sup>
                        </m:sSup>
                      </m:e>
                      <m:sub>
                        <m:r>
                          <a:rPr lang="en-US" sz="2200" i="1">
                            <a:latin typeface="Cambria Math" panose="02040503050406030204" pitchFamily="18" charset="0"/>
                          </a:rPr>
                          <m:t>𝐴</m:t>
                        </m:r>
                      </m:sub>
                    </m:sSub>
                  </m:oMath>
                </a14:m>
                <a:r>
                  <a:rPr lang="en-US" sz="2200" dirty="0">
                    <a:latin typeface="Times New Roman" panose="02020603050405020304" pitchFamily="18" charset="0"/>
                    <a:cs typeface="Times New Roman" panose="02020603050405020304" pitchFamily="18" charset="0"/>
                  </a:rPr>
                  <a:t>  is mol/ (time. mass of catalyst)           (mol/ </a:t>
                </a:r>
                <a:r>
                  <a:rPr lang="en-US" sz="2200" dirty="0" err="1">
                    <a:latin typeface="Times New Roman" panose="02020603050405020304" pitchFamily="18" charset="0"/>
                    <a:cs typeface="Times New Roman" panose="02020603050405020304" pitchFamily="18" charset="0"/>
                  </a:rPr>
                  <a:t>g.s</a:t>
                </a:r>
                <a:r>
                  <a:rPr lang="en-US" sz="2200" dirty="0">
                    <a:latin typeface="Times New Roman" panose="02020603050405020304" pitchFamily="18" charset="0"/>
                    <a:cs typeface="Times New Roman" panose="02020603050405020304" pitchFamily="18" charset="0"/>
                  </a:rPr>
                  <a:t>)    </a:t>
                </a:r>
              </a:p>
              <a:p>
                <a:pPr marL="0" indent="0" algn="just">
                  <a:buNone/>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CA32D0B6-642C-736F-63A8-8FE62C5ECEC7}"/>
                  </a:ext>
                </a:extLst>
              </p:cNvPr>
              <p:cNvSpPr>
                <a:spLocks noGrp="1" noRot="1" noChangeAspect="1" noMove="1" noResize="1" noEditPoints="1" noAdjustHandles="1" noChangeArrowheads="1" noChangeShapeType="1" noTextEdit="1"/>
              </p:cNvSpPr>
              <p:nvPr>
                <p:ph idx="1"/>
              </p:nvPr>
            </p:nvSpPr>
            <p:spPr>
              <a:xfrm>
                <a:off x="238539" y="770490"/>
                <a:ext cx="11817626" cy="5406473"/>
              </a:xfrm>
              <a:blipFill>
                <a:blip r:embed="rId2"/>
                <a:stretch>
                  <a:fillRect l="-670" t="-564" r="-619"/>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F007A352-9B21-8E31-E194-AEEB2154B07D}"/>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D0C6FBC-4C38-AB25-08D3-25875ABAA7D5}"/>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BABEC47F-CD0B-77A4-4374-EC6F4F9A5C3A}"/>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2CE160EE-56B2-21DC-4E94-46D5E179CE08}"/>
              </a:ext>
            </a:extLst>
          </p:cNvPr>
          <p:cNvSpPr txBox="1"/>
          <p:nvPr/>
        </p:nvSpPr>
        <p:spPr>
          <a:xfrm>
            <a:off x="447261" y="5758096"/>
            <a:ext cx="944820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11.4</a:t>
            </a:r>
            <a:r>
              <a:rPr lang="en-US" sz="2400" dirty="0">
                <a:latin typeface="Times New Roman" panose="02020603050405020304" pitchFamily="18" charset="0"/>
                <a:cs typeface="Times New Roman" panose="02020603050405020304" pitchFamily="18" charset="0"/>
              </a:rPr>
              <a:t>. Packed bed  reactor with differential weight of catalyst</a:t>
            </a:r>
          </a:p>
        </p:txBody>
      </p:sp>
      <p:pic>
        <p:nvPicPr>
          <p:cNvPr id="10" name="Picture 9">
            <a:extLst>
              <a:ext uri="{FF2B5EF4-FFF2-40B4-BE49-F238E27FC236}">
                <a16:creationId xmlns:a16="http://schemas.microsoft.com/office/drawing/2014/main" id="{120D5FE4-4F81-3951-D84C-F593CB67FBA9}"/>
              </a:ext>
            </a:extLst>
          </p:cNvPr>
          <p:cNvPicPr>
            <a:picLocks noChangeAspect="1"/>
          </p:cNvPicPr>
          <p:nvPr/>
        </p:nvPicPr>
        <p:blipFill>
          <a:blip r:embed="rId3"/>
          <a:srcRect t="9464"/>
          <a:stretch>
            <a:fillRect/>
          </a:stretch>
        </p:blipFill>
        <p:spPr>
          <a:xfrm>
            <a:off x="777025" y="4295055"/>
            <a:ext cx="3826333" cy="1463040"/>
          </a:xfrm>
          <a:prstGeom prst="rect">
            <a:avLst/>
          </a:prstGeom>
        </p:spPr>
      </p:pic>
    </p:spTree>
    <p:extLst>
      <p:ext uri="{BB962C8B-B14F-4D97-AF65-F5344CB8AC3E}">
        <p14:creationId xmlns:p14="http://schemas.microsoft.com/office/powerpoint/2010/main" val="24171692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64E85F-71B2-D22F-4EE0-7660456B70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A74AB8A-3721-8969-A65A-45D5B96C6E42}"/>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EF961C9-A42E-EB4B-2716-6301C09132D1}"/>
                  </a:ext>
                </a:extLst>
              </p:cNvPr>
              <p:cNvSpPr>
                <a:spLocks noGrp="1"/>
              </p:cNvSpPr>
              <p:nvPr>
                <p:ph idx="1"/>
              </p:nvPr>
            </p:nvSpPr>
            <p:spPr>
              <a:xfrm>
                <a:off x="238539" y="770490"/>
                <a:ext cx="11817626" cy="5406473"/>
              </a:xfrm>
            </p:spPr>
            <p:txBody>
              <a:bodyPr>
                <a:normAutofit/>
              </a:bodyPr>
              <a:lstStyle/>
              <a:p>
                <a:pPr marL="0" indent="0">
                  <a:lnSpc>
                    <a:spcPct val="100000"/>
                  </a:lnSpc>
                  <a:buNone/>
                </a:pPr>
                <a:r>
                  <a:rPr lang="en-US" sz="2400" dirty="0">
                    <a:latin typeface="Times New Roman" panose="02020603050405020304" pitchFamily="18" charset="0"/>
                    <a:cs typeface="Times New Roman" panose="02020603050405020304" pitchFamily="18" charset="0"/>
                  </a:rPr>
                  <a:t>By re-arranging  equation (11.3), you get:</a:t>
                </a:r>
              </a:p>
              <a:p>
                <a:pPr marL="0" indent="0">
                  <a:lnSpc>
                    <a:spcPct val="100000"/>
                  </a:lnSpc>
                  <a:buNone/>
                </a:pPr>
                <a14:m>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rPr>
                            </m:ctrlPr>
                          </m:sSubPr>
                          <m:e>
                            <m:r>
                              <m:rPr>
                                <m:sty m:val="p"/>
                              </m:rPr>
                              <a:rPr lang="en-US" sz="2400">
                                <a:latin typeface="Cambria Math"/>
                              </a:rPr>
                              <m:t>F</m:t>
                            </m:r>
                          </m:e>
                          <m:sub>
                            <m:r>
                              <m:rPr>
                                <m:sty m:val="p"/>
                              </m:rPr>
                              <a:rPr lang="en-US" sz="2400">
                                <a:latin typeface="Cambria Math" panose="02040503050406030204" pitchFamily="18" charset="0"/>
                              </a:rPr>
                              <m:t>A</m:t>
                            </m:r>
                          </m:sub>
                        </m:sSub>
                        <m:r>
                          <a:rPr lang="en-US" sz="2400" i="1">
                            <a:latin typeface="Cambria Math" panose="02040503050406030204" pitchFamily="18" charset="0"/>
                            <a:sym typeface="Symbol" panose="05050102010706020507" pitchFamily="18" charset="2"/>
                          </a:rPr>
                          <m:t></m:t>
                        </m:r>
                        <m:r>
                          <m:rPr>
                            <m:sty m:val="p"/>
                          </m:rPr>
                          <a:rPr lang="en-US" sz="2400" b="0" i="0" baseline="-25000" smtClean="0">
                            <a:latin typeface="Cambria Math" panose="02040503050406030204" pitchFamily="18" charset="0"/>
                          </a:rPr>
                          <m:t>W</m:t>
                        </m:r>
                        <m:r>
                          <a:rPr lang="en-US" sz="2400">
                            <a:latin typeface="Cambria Math"/>
                          </a:rPr>
                          <m:t>−</m:t>
                        </m:r>
                        <m:sSub>
                          <m:sSubPr>
                            <m:ctrlPr>
                              <a:rPr lang="en-US" sz="2400" i="1">
                                <a:latin typeface="Cambria Math" panose="02040503050406030204" pitchFamily="18" charset="0"/>
                              </a:rPr>
                            </m:ctrlPr>
                          </m:sSubPr>
                          <m:e>
                            <m:r>
                              <m:rPr>
                                <m:sty m:val="p"/>
                              </m:rPr>
                              <a:rPr lang="en-US" sz="2400">
                                <a:latin typeface="Cambria Math"/>
                              </a:rPr>
                              <m:t>F</m:t>
                            </m:r>
                          </m:e>
                          <m:sub>
                            <m:r>
                              <m:rPr>
                                <m:sty m:val="p"/>
                              </m:rPr>
                              <a:rPr lang="en-US" sz="2400">
                                <a:latin typeface="Cambria Math" panose="02040503050406030204" pitchFamily="18" charset="0"/>
                              </a:rPr>
                              <m:t>A</m:t>
                            </m:r>
                          </m:sub>
                        </m:sSub>
                        <m:r>
                          <a:rPr lang="en-US" sz="2400" i="1">
                            <a:latin typeface="Cambria Math" panose="02040503050406030204" pitchFamily="18" charset="0"/>
                            <a:sym typeface="Symbol" panose="05050102010706020507" pitchFamily="18" charset="2"/>
                          </a:rPr>
                          <m:t></m:t>
                        </m:r>
                        <m:r>
                          <m:rPr>
                            <m:sty m:val="p"/>
                          </m:rPr>
                          <a:rPr lang="en-US" sz="2400" b="0" i="0" baseline="-25000" smtClean="0">
                            <a:latin typeface="Cambria Math" panose="02040503050406030204" pitchFamily="18" charset="0"/>
                          </a:rPr>
                          <m:t>W</m:t>
                        </m:r>
                        <m:r>
                          <a:rPr lang="en-US" sz="2400">
                            <a:latin typeface="Cambria Math" panose="02040503050406030204" pitchFamily="18" charset="0"/>
                          </a:rPr>
                          <m:t>+</m:t>
                        </m:r>
                        <m:r>
                          <a:rPr lang="en-US" sz="2400" i="1" baseline="-25000" smtClean="0">
                            <a:latin typeface="Cambria Math" panose="02040503050406030204" pitchFamily="18" charset="0"/>
                            <a:sym typeface="Symbol" panose="05050102010706020507" pitchFamily="18" charset="2"/>
                          </a:rPr>
                          <m:t></m:t>
                        </m:r>
                        <m:r>
                          <m:rPr>
                            <m:sty m:val="p"/>
                          </m:rPr>
                          <a:rPr lang="en-US" sz="2400" b="0" i="0" baseline="-25000" smtClean="0">
                            <a:latin typeface="Cambria Math" panose="02040503050406030204" pitchFamily="18" charset="0"/>
                          </a:rPr>
                          <m:t>W</m:t>
                        </m:r>
                        <m:r>
                          <a:rPr lang="en-US" sz="2400" i="1">
                            <a:latin typeface="Cambria Math" panose="02040503050406030204" pitchFamily="18" charset="0"/>
                          </a:rPr>
                          <m:t>)</m:t>
                        </m:r>
                      </m:num>
                      <m:den>
                        <m:r>
                          <a:rPr lang="en-US" sz="2400" i="1" smtClean="0">
                            <a:latin typeface="Cambria Math" panose="02040503050406030204" pitchFamily="18" charset="0"/>
                            <a:cs typeface="Times New Roman" panose="02020603050405020304" pitchFamily="18" charset="0"/>
                            <a:sym typeface="Symbol" panose="05050102010706020507" pitchFamily="18" charset="2"/>
                          </a:rPr>
                          <m:t></m:t>
                        </m:r>
                        <m:r>
                          <a:rPr lang="en-US" sz="2400" b="0" i="1" smtClean="0">
                            <a:latin typeface="Cambria Math" panose="02040503050406030204" pitchFamily="18" charset="0"/>
                            <a:cs typeface="Times New Roman" panose="02020603050405020304" pitchFamily="18" charset="0"/>
                          </a:rPr>
                          <m:t>𝑊</m:t>
                        </m:r>
                      </m:den>
                    </m:f>
                  </m:oMath>
                </a14:m>
                <a:r>
                  <a:rPr lang="en-US" sz="2400" dirty="0"/>
                  <a:t>=</a:t>
                </a:r>
                <a14:m>
                  <m:oMath xmlns:m="http://schemas.openxmlformats.org/officeDocument/2006/math">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panose="02040503050406030204" pitchFamily="18" charset="0"/>
                              </a:rPr>
                              <m:t>−</m:t>
                            </m:r>
                            <m:r>
                              <a:rPr lang="en-US" sz="2400" i="1">
                                <a:latin typeface="Cambria Math" panose="02040503050406030204" pitchFamily="18" charset="0"/>
                              </a:rPr>
                              <m:t>𝑟</m:t>
                            </m:r>
                          </m:e>
                          <m:sup>
                            <m:r>
                              <a:rPr lang="en-US" sz="2400" i="1">
                                <a:latin typeface="Cambria Math" panose="02040503050406030204" pitchFamily="18" charset="0"/>
                              </a:rPr>
                              <m:t>′</m:t>
                            </m:r>
                          </m:sup>
                        </m:sSup>
                      </m:e>
                      <m:sub>
                        <m:r>
                          <a:rPr lang="en-US" sz="2400" i="1">
                            <a:latin typeface="Cambria Math" panose="02040503050406030204" pitchFamily="18" charset="0"/>
                          </a:rPr>
                          <m:t>𝐴</m:t>
                        </m:r>
                      </m:sub>
                    </m:sSub>
                  </m:oMath>
                </a14:m>
                <a:r>
                  <a:rPr lang="en-US" sz="2400" dirty="0">
                    <a:latin typeface="Times New Roman" panose="02020603050405020304" pitchFamily="18" charset="0"/>
                    <a:cs typeface="Times New Roman" panose="02020603050405020304" pitchFamily="18" charset="0"/>
                  </a:rPr>
                  <a:t>                                                                                          (11.4)</a:t>
                </a:r>
              </a:p>
              <a:p>
                <a:pPr marL="0" indent="0">
                  <a:lnSpc>
                    <a:spcPct val="100000"/>
                  </a:lnSpc>
                  <a:buNone/>
                </a:pPr>
                <a:r>
                  <a:rPr lang="en-US" sz="2400" dirty="0">
                    <a:latin typeface="Times New Roman" panose="02020603050405020304" pitchFamily="18" charset="0"/>
                    <a:cs typeface="Times New Roman" panose="02020603050405020304" pitchFamily="18" charset="0"/>
                  </a:rPr>
                  <a:t>By taking the limit of the differential weight of catalyst  goes to zero, the materials balance equation can be written as:</a:t>
                </a:r>
              </a:p>
              <a:p>
                <a:pPr marL="0" indent="0">
                  <a:lnSpc>
                    <a:spcPct val="100000"/>
                  </a:lnSpc>
                  <a:buNone/>
                </a:pPr>
                <a14:m>
                  <m:oMath xmlns:m="http://schemas.openxmlformats.org/officeDocument/2006/math">
                    <m:func>
                      <m:funcPr>
                        <m:ctrlPr>
                          <a:rPr lang="en-US" sz="2400" i="1">
                            <a:latin typeface="Cambria Math" panose="02040503050406030204" pitchFamily="18" charset="0"/>
                            <a:cs typeface="Times New Roman" panose="02020603050405020304" pitchFamily="18" charset="0"/>
                          </a:rPr>
                        </m:ctrlPr>
                      </m:funcPr>
                      <m:fName>
                        <m:limLow>
                          <m:limLowPr>
                            <m:ctrlPr>
                              <a:rPr lang="en-US" sz="2400" i="1">
                                <a:latin typeface="Cambria Math" panose="02040503050406030204" pitchFamily="18" charset="0"/>
                                <a:cs typeface="Times New Roman" panose="02020603050405020304" pitchFamily="18" charset="0"/>
                              </a:rPr>
                            </m:ctrlPr>
                          </m:limLowPr>
                          <m:e>
                            <m:r>
                              <m:rPr>
                                <m:sty m:val="p"/>
                              </m:rPr>
                              <a:rPr lang="en-US" sz="2400">
                                <a:latin typeface="Cambria Math" panose="02040503050406030204" pitchFamily="18" charset="0"/>
                                <a:cs typeface="Times New Roman" panose="02020603050405020304" pitchFamily="18" charset="0"/>
                              </a:rPr>
                              <m:t>lim</m:t>
                            </m:r>
                          </m:e>
                          <m:lim>
                            <m:r>
                              <a:rPr lang="en-US" sz="2400" i="1" smtClean="0">
                                <a:latin typeface="Cambria Math" panose="02040503050406030204" pitchFamily="18" charset="0"/>
                                <a:cs typeface="Times New Roman" panose="02020603050405020304" pitchFamily="18" charset="0"/>
                                <a:sym typeface="Symbol" panose="05050102010706020507" pitchFamily="18" charset="2"/>
                              </a:rPr>
                              <m:t></m:t>
                            </m:r>
                            <m:r>
                              <a:rPr lang="en-US" sz="2400" b="0" i="1" smtClean="0">
                                <a:latin typeface="Cambria Math" panose="02040503050406030204" pitchFamily="18" charset="0"/>
                                <a:cs typeface="Times New Roman" panose="02020603050405020304" pitchFamily="18" charset="0"/>
                              </a:rPr>
                              <m:t>𝑊</m:t>
                            </m:r>
                            <m:r>
                              <a:rPr lang="en-US" sz="2400" i="1">
                                <a:latin typeface="Cambria Math" panose="02040503050406030204" pitchFamily="18" charset="0"/>
                                <a:ea typeface="Cambria Math" panose="02040503050406030204" pitchFamily="18" charset="0"/>
                                <a:cs typeface="Times New Roman" panose="02020603050405020304" pitchFamily="18" charset="0"/>
                              </a:rPr>
                              <m:t>→0</m:t>
                            </m:r>
                          </m:lim>
                        </m:limLow>
                      </m:fName>
                      <m:e>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rPr>
                                </m:ctrlPr>
                              </m:sSubPr>
                              <m:e>
                                <m:r>
                                  <m:rPr>
                                    <m:sty m:val="p"/>
                                  </m:rPr>
                                  <a:rPr lang="en-US" sz="2400">
                                    <a:latin typeface="Cambria Math"/>
                                  </a:rPr>
                                  <m:t>F</m:t>
                                </m:r>
                              </m:e>
                              <m:sub>
                                <m:r>
                                  <m:rPr>
                                    <m:sty m:val="p"/>
                                  </m:rPr>
                                  <a:rPr lang="en-US" sz="2400">
                                    <a:latin typeface="Cambria Math" panose="02040503050406030204" pitchFamily="18" charset="0"/>
                                  </a:rPr>
                                  <m:t>A</m:t>
                                </m:r>
                              </m:sub>
                            </m:sSub>
                            <m:r>
                              <a:rPr lang="en-US" sz="2400" i="1">
                                <a:latin typeface="Cambria Math" panose="02040503050406030204" pitchFamily="18" charset="0"/>
                                <a:sym typeface="Symbol" panose="05050102010706020507" pitchFamily="18" charset="2"/>
                              </a:rPr>
                              <m:t></m:t>
                            </m:r>
                            <m:r>
                              <m:rPr>
                                <m:sty m:val="p"/>
                              </m:rPr>
                              <a:rPr lang="en-US" sz="2400" b="0" i="0" baseline="-25000" smtClean="0">
                                <a:latin typeface="Cambria Math" panose="02040503050406030204" pitchFamily="18" charset="0"/>
                              </a:rPr>
                              <m:t>W</m:t>
                            </m:r>
                            <m:r>
                              <a:rPr lang="en-US" sz="2400">
                                <a:latin typeface="Cambria Math"/>
                              </a:rPr>
                              <m:t>−</m:t>
                            </m:r>
                            <m:sSub>
                              <m:sSubPr>
                                <m:ctrlPr>
                                  <a:rPr lang="en-US" sz="2400" i="1">
                                    <a:latin typeface="Cambria Math" panose="02040503050406030204" pitchFamily="18" charset="0"/>
                                  </a:rPr>
                                </m:ctrlPr>
                              </m:sSubPr>
                              <m:e>
                                <m:r>
                                  <m:rPr>
                                    <m:sty m:val="p"/>
                                  </m:rPr>
                                  <a:rPr lang="en-US" sz="2400">
                                    <a:latin typeface="Cambria Math"/>
                                  </a:rPr>
                                  <m:t>F</m:t>
                                </m:r>
                              </m:e>
                              <m:sub>
                                <m:r>
                                  <m:rPr>
                                    <m:sty m:val="p"/>
                                  </m:rPr>
                                  <a:rPr lang="en-US" sz="2400">
                                    <a:latin typeface="Cambria Math" panose="02040503050406030204" pitchFamily="18" charset="0"/>
                                  </a:rPr>
                                  <m:t>A</m:t>
                                </m:r>
                              </m:sub>
                            </m:sSub>
                            <m:r>
                              <a:rPr lang="en-US" sz="2400" i="1">
                                <a:latin typeface="Cambria Math" panose="02040503050406030204" pitchFamily="18" charset="0"/>
                                <a:sym typeface="Symbol" panose="05050102010706020507" pitchFamily="18" charset="2"/>
                              </a:rPr>
                              <m:t></m:t>
                            </m:r>
                            <m:r>
                              <m:rPr>
                                <m:sty m:val="p"/>
                              </m:rPr>
                              <a:rPr lang="en-US" sz="2400" b="0" i="0" baseline="-25000" smtClean="0">
                                <a:latin typeface="Cambria Math" panose="02040503050406030204" pitchFamily="18" charset="0"/>
                              </a:rPr>
                              <m:t>W</m:t>
                            </m:r>
                            <m:r>
                              <a:rPr lang="en-US" sz="2400">
                                <a:latin typeface="Cambria Math" panose="02040503050406030204" pitchFamily="18" charset="0"/>
                              </a:rPr>
                              <m:t>+</m:t>
                            </m:r>
                            <m:r>
                              <a:rPr lang="en-US" sz="2400" i="1" baseline="-25000" smtClean="0">
                                <a:latin typeface="Cambria Math" panose="02040503050406030204" pitchFamily="18" charset="0"/>
                                <a:sym typeface="Symbol" panose="05050102010706020507" pitchFamily="18" charset="2"/>
                              </a:rPr>
                              <m:t></m:t>
                            </m:r>
                            <m:r>
                              <m:rPr>
                                <m:sty m:val="p"/>
                              </m:rPr>
                              <a:rPr lang="en-US" sz="2400" b="0" i="0" baseline="-25000" smtClean="0">
                                <a:latin typeface="Cambria Math" panose="02040503050406030204" pitchFamily="18" charset="0"/>
                              </a:rPr>
                              <m:t>W</m:t>
                            </m:r>
                            <m:r>
                              <a:rPr lang="en-US" sz="2400" i="1">
                                <a:latin typeface="Cambria Math" panose="02040503050406030204" pitchFamily="18" charset="0"/>
                              </a:rPr>
                              <m:t>)</m:t>
                            </m:r>
                          </m:num>
                          <m:den>
                            <m:r>
                              <a:rPr lang="en-US" sz="2400" b="0" i="1" smtClean="0">
                                <a:latin typeface="Cambria Math" panose="02040503050406030204" pitchFamily="18" charset="0"/>
                                <a:sym typeface="Symbol" panose="05050102010706020507" pitchFamily="18" charset="2"/>
                              </a:rPr>
                              <m:t></m:t>
                            </m:r>
                            <m:r>
                              <a:rPr lang="en-US" sz="2400" b="0" i="1" smtClean="0">
                                <a:latin typeface="Cambria Math" panose="02040503050406030204" pitchFamily="18" charset="0"/>
                                <a:cs typeface="Times New Roman" panose="02020603050405020304" pitchFamily="18" charset="0"/>
                              </a:rPr>
                              <m:t>𝑊</m:t>
                            </m:r>
                          </m:den>
                        </m:f>
                      </m:e>
                    </m:func>
                  </m:oMath>
                </a14:m>
                <a:r>
                  <a:rPr lang="en-US" sz="2400" dirty="0">
                    <a:latin typeface="Times New Roman" panose="02020603050405020304" pitchFamily="18" charset="0"/>
                    <a:cs typeface="Times New Roman" panose="02020603050405020304" pitchFamily="18" charset="0"/>
                  </a:rPr>
                  <a:t> = </a:t>
                </a:r>
                <a14:m>
                  <m:oMath xmlns:m="http://schemas.openxmlformats.org/officeDocument/2006/math">
                    <m:f>
                      <m:fPr>
                        <m:ctrlPr>
                          <a:rPr lang="en-US" sz="2400" i="1" dirty="0">
                            <a:latin typeface="Cambria Math" panose="02040503050406030204" pitchFamily="18" charset="0"/>
                            <a:cs typeface="Times New Roman" panose="02020603050405020304" pitchFamily="18" charset="0"/>
                          </a:rPr>
                        </m:ctrlPr>
                      </m:fPr>
                      <m:num>
                        <m:sSub>
                          <m:sSubPr>
                            <m:ctrlPr>
                              <a:rPr lang="en-US" sz="2400" i="1" dirty="0">
                                <a:latin typeface="Cambria Math" panose="02040503050406030204" pitchFamily="18" charset="0"/>
                                <a:cs typeface="Times New Roman" panose="02020603050405020304" pitchFamily="18" charset="0"/>
                              </a:rPr>
                            </m:ctrlPr>
                          </m:sSubPr>
                          <m:e>
                            <m:r>
                              <a:rPr lang="en-US" sz="2400" i="1" dirty="0">
                                <a:latin typeface="Cambria Math" panose="02040503050406030204" pitchFamily="18" charset="0"/>
                                <a:cs typeface="Times New Roman" panose="02020603050405020304" pitchFamily="18" charset="0"/>
                              </a:rPr>
                              <m:t>𝑑𝐹</m:t>
                            </m:r>
                          </m:e>
                          <m:sub>
                            <m:r>
                              <a:rPr lang="en-US" sz="2400" i="1" dirty="0">
                                <a:latin typeface="Cambria Math" panose="02040503050406030204" pitchFamily="18" charset="0"/>
                                <a:cs typeface="Times New Roman" panose="02020603050405020304" pitchFamily="18" charset="0"/>
                              </a:rPr>
                              <m:t>𝐴</m:t>
                            </m:r>
                          </m:sub>
                        </m:sSub>
                      </m:num>
                      <m:den>
                        <m:r>
                          <a:rPr lang="en-US" sz="2400" i="1" dirty="0">
                            <a:latin typeface="Cambria Math" panose="02040503050406030204" pitchFamily="18" charset="0"/>
                            <a:cs typeface="Times New Roman" panose="02020603050405020304" pitchFamily="18" charset="0"/>
                          </a:rPr>
                          <m:t>𝑑</m:t>
                        </m:r>
                        <m:r>
                          <a:rPr lang="en-US" sz="2400" b="0" i="1" dirty="0" smtClean="0">
                            <a:latin typeface="Cambria Math" panose="02040503050406030204" pitchFamily="18" charset="0"/>
                            <a:cs typeface="Times New Roman" panose="02020603050405020304" pitchFamily="18" charset="0"/>
                          </a:rPr>
                          <m:t>𝑊</m:t>
                        </m:r>
                      </m:den>
                    </m:f>
                    <m:r>
                      <a:rPr lang="en-US" sz="2400" i="1" dirty="0">
                        <a:latin typeface="Cambria Math" panose="02040503050406030204" pitchFamily="18" charset="0"/>
                        <a:cs typeface="Times New Roman" panose="02020603050405020304" pitchFamily="18" charset="0"/>
                      </a:rPr>
                      <m:t>=</m:t>
                    </m:r>
                  </m:oMath>
                </a14:m>
                <a:r>
                  <a:rPr lang="en-US" sz="2400" dirty="0"/>
                  <a:t> </a:t>
                </a:r>
                <a14:m>
                  <m:oMath xmlns:m="http://schemas.openxmlformats.org/officeDocument/2006/math">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panose="02040503050406030204" pitchFamily="18" charset="0"/>
                              </a:rPr>
                              <m:t>𝑟</m:t>
                            </m:r>
                          </m:e>
                          <m:sup>
                            <m:r>
                              <a:rPr lang="en-US" sz="2400" i="1">
                                <a:latin typeface="Cambria Math" panose="02040503050406030204" pitchFamily="18" charset="0"/>
                              </a:rPr>
                              <m:t>′</m:t>
                            </m:r>
                          </m:sup>
                        </m:sSup>
                      </m:e>
                      <m:sub>
                        <m:r>
                          <a:rPr lang="en-US" sz="2400" i="1">
                            <a:latin typeface="Cambria Math" panose="02040503050406030204" pitchFamily="18" charset="0"/>
                          </a:rPr>
                          <m:t>𝐴</m:t>
                        </m:r>
                      </m:sub>
                    </m:sSub>
                  </m:oMath>
                </a14:m>
                <a:r>
                  <a:rPr lang="en-US" sz="2400" dirty="0">
                    <a:latin typeface="Times New Roman" panose="02020603050405020304" pitchFamily="18" charset="0"/>
                    <a:cs typeface="Times New Roman" panose="02020603050405020304" pitchFamily="18" charset="0"/>
                  </a:rPr>
                  <a:t>                                                                       (11.5)</a:t>
                </a:r>
              </a:p>
              <a:p>
                <a:pPr marL="0" indent="0">
                  <a:lnSpc>
                    <a:spcPct val="100000"/>
                  </a:lnSpc>
                  <a:buNone/>
                </a:pPr>
                <a14:m>
                  <m:oMath xmlns:m="http://schemas.openxmlformats.org/officeDocument/2006/math">
                    <m:sSub>
                      <m:sSubPr>
                        <m:ctrlPr>
                          <a:rPr lang="en-US" sz="2400" i="1">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𝐹</m:t>
                        </m:r>
                      </m:e>
                      <m:sub>
                        <m:r>
                          <a:rPr lang="en-US" sz="2400" i="1">
                            <a:latin typeface="Cambria Math" panose="02040503050406030204" pitchFamily="18" charset="0"/>
                            <a:ea typeface="Tahoma" pitchFamily="34" charset="0"/>
                            <a:cs typeface="Times New Roman" panose="02020603050405020304" pitchFamily="18" charset="0"/>
                          </a:rPr>
                          <m:t>𝐴</m:t>
                        </m:r>
                      </m:sub>
                    </m:sSub>
                    <m:r>
                      <a:rPr lang="en-US" sz="2400" i="1">
                        <a:latin typeface="Cambria Math" panose="02040503050406030204" pitchFamily="18" charset="0"/>
                        <a:ea typeface="Tahoma" pitchFamily="34" charset="0"/>
                        <a:cs typeface="Times New Roman" panose="02020603050405020304" pitchFamily="18" charset="0"/>
                      </a:rPr>
                      <m:t>=</m:t>
                    </m:r>
                    <m:sSub>
                      <m:sSubPr>
                        <m:ctrlPr>
                          <a:rPr lang="en-US" sz="2400" i="1">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𝐹</m:t>
                        </m:r>
                      </m:e>
                      <m:sub>
                        <m:r>
                          <a:rPr lang="en-US" sz="2400" i="1">
                            <a:latin typeface="Cambria Math" panose="02040503050406030204" pitchFamily="18" charset="0"/>
                            <a:ea typeface="Tahoma" pitchFamily="34" charset="0"/>
                            <a:cs typeface="Times New Roman" panose="02020603050405020304" pitchFamily="18" charset="0"/>
                          </a:rPr>
                          <m:t>𝐴𝑜</m:t>
                        </m:r>
                      </m:sub>
                    </m:sSub>
                    <m:r>
                      <a:rPr lang="en-US" sz="2400" i="1">
                        <a:latin typeface="Cambria Math" panose="02040503050406030204" pitchFamily="18" charset="0"/>
                        <a:ea typeface="Tahoma" pitchFamily="34" charset="0"/>
                        <a:cs typeface="Times New Roman" panose="02020603050405020304" pitchFamily="18" charset="0"/>
                      </a:rPr>
                      <m:t>(1−</m:t>
                    </m:r>
                    <m:sSub>
                      <m:sSubPr>
                        <m:ctrlPr>
                          <a:rPr lang="en-US" sz="2400" i="1">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𝑋</m:t>
                        </m:r>
                      </m:e>
                      <m:sub>
                        <m:r>
                          <a:rPr lang="en-US" sz="2400" i="1">
                            <a:latin typeface="Cambria Math" panose="02040503050406030204" pitchFamily="18" charset="0"/>
                            <a:ea typeface="Tahoma" pitchFamily="34" charset="0"/>
                            <a:cs typeface="Times New Roman" panose="02020603050405020304" pitchFamily="18" charset="0"/>
                          </a:rPr>
                          <m:t>𝐴</m:t>
                        </m:r>
                      </m:sub>
                    </m:sSub>
                    <m:r>
                      <a:rPr lang="en-US" sz="2400" i="1">
                        <a:latin typeface="Cambria Math" panose="02040503050406030204" pitchFamily="18" charset="0"/>
                        <a:ea typeface="Tahoma" pitchFamily="34" charset="0"/>
                        <a:cs typeface="Times New Roman" panose="02020603050405020304" pitchFamily="18" charset="0"/>
                      </a:rPr>
                      <m:t>)</m:t>
                    </m:r>
                  </m:oMath>
                </a14:m>
                <a:r>
                  <a:rPr lang="en-US" sz="2400" dirty="0">
                    <a:latin typeface="Times New Roman" panose="02020603050405020304" pitchFamily="18" charset="0"/>
                    <a:ea typeface="Tahoma" pitchFamily="34" charset="0"/>
                    <a:cs typeface="Times New Roman" panose="02020603050405020304" pitchFamily="18" charset="0"/>
                  </a:rPr>
                  <a:t>                                                                                               (11.6)</a:t>
                </a:r>
              </a:p>
              <a:p>
                <a:pPr marL="0" indent="0">
                  <a:lnSpc>
                    <a:spcPct val="100000"/>
                  </a:lnSpc>
                  <a:buNone/>
                </a:pPr>
                <a:r>
                  <a:rPr lang="en-US" sz="2400" dirty="0">
                    <a:latin typeface="Times New Roman" panose="02020603050405020304" pitchFamily="18" charset="0"/>
                    <a:ea typeface="Tahoma" pitchFamily="34" charset="0"/>
                    <a:cs typeface="Times New Roman" panose="02020603050405020304" pitchFamily="18" charset="0"/>
                  </a:rPr>
                  <a:t> By differentiating equation (11.6), you get:</a:t>
                </a:r>
              </a:p>
              <a:p>
                <a:pPr marL="0" indent="0">
                  <a:lnSpc>
                    <a:spcPct val="100000"/>
                  </a:lnSpc>
                  <a:buNone/>
                </a:pPr>
                <a14:m>
                  <m:oMath xmlns:m="http://schemas.openxmlformats.org/officeDocument/2006/math">
                    <m:sSub>
                      <m:sSubPr>
                        <m:ctrlPr>
                          <a:rPr lang="en-US" sz="2400" i="1">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𝑑𝐹</m:t>
                        </m:r>
                      </m:e>
                      <m:sub>
                        <m:r>
                          <a:rPr lang="en-US" sz="2400" i="1">
                            <a:latin typeface="Cambria Math" panose="02040503050406030204" pitchFamily="18" charset="0"/>
                            <a:ea typeface="Tahoma" pitchFamily="34" charset="0"/>
                            <a:cs typeface="Times New Roman" panose="02020603050405020304" pitchFamily="18" charset="0"/>
                          </a:rPr>
                          <m:t>𝐴</m:t>
                        </m:r>
                      </m:sub>
                    </m:sSub>
                    <m:r>
                      <a:rPr lang="en-US" sz="2400" i="1">
                        <a:latin typeface="Cambria Math" panose="02040503050406030204" pitchFamily="18" charset="0"/>
                        <a:ea typeface="Tahoma" pitchFamily="34" charset="0"/>
                        <a:cs typeface="Times New Roman" panose="02020603050405020304" pitchFamily="18" charset="0"/>
                      </a:rPr>
                      <m:t>=</m:t>
                    </m:r>
                    <m:sSub>
                      <m:sSubPr>
                        <m:ctrlPr>
                          <a:rPr lang="en-US" sz="2400" i="1">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m:t>
                        </m:r>
                        <m:r>
                          <a:rPr lang="en-US" sz="2400" i="1">
                            <a:latin typeface="Cambria Math" panose="02040503050406030204" pitchFamily="18" charset="0"/>
                            <a:ea typeface="Tahoma" pitchFamily="34" charset="0"/>
                            <a:cs typeface="Times New Roman" panose="02020603050405020304" pitchFamily="18" charset="0"/>
                          </a:rPr>
                          <m:t>𝐹</m:t>
                        </m:r>
                      </m:e>
                      <m:sub>
                        <m:r>
                          <a:rPr lang="en-US" sz="2400" i="1">
                            <a:latin typeface="Cambria Math" panose="02040503050406030204" pitchFamily="18" charset="0"/>
                            <a:ea typeface="Tahoma" pitchFamily="34" charset="0"/>
                            <a:cs typeface="Times New Roman" panose="02020603050405020304" pitchFamily="18" charset="0"/>
                          </a:rPr>
                          <m:t>𝐴𝑜</m:t>
                        </m:r>
                      </m:sub>
                    </m:sSub>
                    <m:sSub>
                      <m:sSubPr>
                        <m:ctrlPr>
                          <a:rPr lang="en-US" sz="2400" i="1">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𝑑𝑋</m:t>
                        </m:r>
                      </m:e>
                      <m:sub>
                        <m:r>
                          <a:rPr lang="en-US" sz="2400" i="1">
                            <a:latin typeface="Cambria Math" panose="02040503050406030204" pitchFamily="18" charset="0"/>
                            <a:ea typeface="Tahoma" pitchFamily="34" charset="0"/>
                            <a:cs typeface="Times New Roman" panose="02020603050405020304" pitchFamily="18" charset="0"/>
                          </a:rPr>
                          <m:t>𝐴</m:t>
                        </m:r>
                      </m:sub>
                    </m:sSub>
                  </m:oMath>
                </a14:m>
                <a:r>
                  <a:rPr lang="en-US" sz="2400" dirty="0">
                    <a:latin typeface="Times New Roman" panose="02020603050405020304" pitchFamily="18" charset="0"/>
                    <a:ea typeface="Tahoma" pitchFamily="34" charset="0"/>
                    <a:cs typeface="Times New Roman" panose="02020603050405020304" pitchFamily="18" charset="0"/>
                  </a:rPr>
                  <a:t>                                                                                                    (11.7)</a:t>
                </a:r>
              </a:p>
              <a:p>
                <a:pPr marL="0" indent="0" algn="just">
                  <a:buNone/>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8EF961C9-A42E-EB4B-2716-6301C09132D1}"/>
                  </a:ext>
                </a:extLst>
              </p:cNvPr>
              <p:cNvSpPr>
                <a:spLocks noGrp="1" noRot="1" noChangeAspect="1" noMove="1" noResize="1" noEditPoints="1" noAdjustHandles="1" noChangeArrowheads="1" noChangeShapeType="1" noTextEdit="1"/>
              </p:cNvSpPr>
              <p:nvPr>
                <p:ph idx="1"/>
              </p:nvPr>
            </p:nvSpPr>
            <p:spPr>
              <a:xfrm>
                <a:off x="238539" y="770490"/>
                <a:ext cx="11817626" cy="5406473"/>
              </a:xfrm>
              <a:blipFill>
                <a:blip r:embed="rId2"/>
                <a:stretch>
                  <a:fillRect l="-774" t="-902"/>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FBCDCA44-6405-DA56-77C8-59405916BDED}"/>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2562BC3-52DF-F6BA-A3BE-95CFED9624D8}"/>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BCEEBE4C-AA47-361B-661F-E99394FEB50C}"/>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2510123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62C80B-3A9F-4EC9-9F55-7F33B357FE3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7686DAD-34B7-D897-3667-C9CCD7D9A921}"/>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B7AA410-25FB-F62F-4C3D-28D889075455}"/>
                  </a:ext>
                </a:extLst>
              </p:cNvPr>
              <p:cNvSpPr>
                <a:spLocks noGrp="1"/>
              </p:cNvSpPr>
              <p:nvPr>
                <p:ph idx="1"/>
              </p:nvPr>
            </p:nvSpPr>
            <p:spPr>
              <a:xfrm>
                <a:off x="238539" y="859945"/>
                <a:ext cx="11817626" cy="5317018"/>
              </a:xfrm>
            </p:spPr>
            <p:txBody>
              <a:bodyPr>
                <a:normAutofit fontScale="55000" lnSpcReduction="20000"/>
              </a:bodyPr>
              <a:lstStyle/>
              <a:p>
                <a:pPr marL="0" indent="0">
                  <a:lnSpc>
                    <a:spcPct val="170000"/>
                  </a:lnSpc>
                  <a:buNone/>
                </a:pPr>
                <a:r>
                  <a:rPr lang="en-US" sz="4400" dirty="0">
                    <a:latin typeface="Times New Roman" panose="02020603050405020304" pitchFamily="18" charset="0"/>
                    <a:ea typeface="Tahoma" pitchFamily="34" charset="0"/>
                    <a:cs typeface="Times New Roman" panose="02020603050405020304" pitchFamily="18" charset="0"/>
                  </a:rPr>
                  <a:t>By substituting equation (11.7) into equation (11.5), you get:</a:t>
                </a:r>
              </a:p>
              <a:p>
                <a:pPr marL="0" indent="0">
                  <a:lnSpc>
                    <a:spcPct val="170000"/>
                  </a:lnSpc>
                  <a:buNone/>
                </a:pPr>
                <a14:m>
                  <m:oMath xmlns:m="http://schemas.openxmlformats.org/officeDocument/2006/math">
                    <m:f>
                      <m:fPr>
                        <m:ctrlPr>
                          <a:rPr lang="en-US" sz="4400" i="1" dirty="0">
                            <a:latin typeface="Cambria Math" panose="02040503050406030204" pitchFamily="18" charset="0"/>
                            <a:cs typeface="Times New Roman" panose="02020603050405020304" pitchFamily="18" charset="0"/>
                          </a:rPr>
                        </m:ctrlPr>
                      </m:fPr>
                      <m:num>
                        <m:sSub>
                          <m:sSubPr>
                            <m:ctrlPr>
                              <a:rPr lang="en-US" sz="4400" i="1">
                                <a:latin typeface="Cambria Math" panose="02040503050406030204" pitchFamily="18" charset="0"/>
                                <a:ea typeface="Tahoma" pitchFamily="34" charset="0"/>
                                <a:cs typeface="Times New Roman" panose="02020603050405020304" pitchFamily="18" charset="0"/>
                              </a:rPr>
                            </m:ctrlPr>
                          </m:sSubPr>
                          <m:e>
                            <m:r>
                              <a:rPr lang="en-US" sz="4400" i="1">
                                <a:latin typeface="Cambria Math" panose="02040503050406030204" pitchFamily="18" charset="0"/>
                                <a:ea typeface="Tahoma" pitchFamily="34" charset="0"/>
                                <a:cs typeface="Times New Roman" panose="02020603050405020304" pitchFamily="18" charset="0"/>
                              </a:rPr>
                              <m:t>−</m:t>
                            </m:r>
                            <m:r>
                              <a:rPr lang="en-US" sz="4400" i="1">
                                <a:latin typeface="Cambria Math" panose="02040503050406030204" pitchFamily="18" charset="0"/>
                                <a:ea typeface="Tahoma" pitchFamily="34" charset="0"/>
                                <a:cs typeface="Times New Roman" panose="02020603050405020304" pitchFamily="18" charset="0"/>
                              </a:rPr>
                              <m:t>𝐹</m:t>
                            </m:r>
                          </m:e>
                          <m:sub>
                            <m:r>
                              <a:rPr lang="en-US" sz="4400" i="1">
                                <a:latin typeface="Cambria Math" panose="02040503050406030204" pitchFamily="18" charset="0"/>
                                <a:ea typeface="Tahoma" pitchFamily="34" charset="0"/>
                                <a:cs typeface="Times New Roman" panose="02020603050405020304" pitchFamily="18" charset="0"/>
                              </a:rPr>
                              <m:t>𝐴𝑜</m:t>
                            </m:r>
                          </m:sub>
                        </m:sSub>
                        <m:sSub>
                          <m:sSubPr>
                            <m:ctrlPr>
                              <a:rPr lang="en-US" sz="4400" i="1">
                                <a:latin typeface="Cambria Math" panose="02040503050406030204" pitchFamily="18" charset="0"/>
                                <a:ea typeface="Tahoma" pitchFamily="34" charset="0"/>
                                <a:cs typeface="Times New Roman" panose="02020603050405020304" pitchFamily="18" charset="0"/>
                              </a:rPr>
                            </m:ctrlPr>
                          </m:sSubPr>
                          <m:e>
                            <m:r>
                              <a:rPr lang="en-US" sz="4400" i="1">
                                <a:latin typeface="Cambria Math" panose="02040503050406030204" pitchFamily="18" charset="0"/>
                                <a:ea typeface="Tahoma" pitchFamily="34" charset="0"/>
                                <a:cs typeface="Times New Roman" panose="02020603050405020304" pitchFamily="18" charset="0"/>
                              </a:rPr>
                              <m:t>𝑑𝑋</m:t>
                            </m:r>
                          </m:e>
                          <m:sub>
                            <m:r>
                              <a:rPr lang="en-US" sz="4400" i="1">
                                <a:latin typeface="Cambria Math" panose="02040503050406030204" pitchFamily="18" charset="0"/>
                                <a:ea typeface="Tahoma" pitchFamily="34" charset="0"/>
                                <a:cs typeface="Times New Roman" panose="02020603050405020304" pitchFamily="18" charset="0"/>
                              </a:rPr>
                              <m:t>𝐴</m:t>
                            </m:r>
                          </m:sub>
                        </m:sSub>
                      </m:num>
                      <m:den>
                        <m:r>
                          <a:rPr lang="en-US" sz="4400" i="1" dirty="0">
                            <a:latin typeface="Cambria Math" panose="02040503050406030204" pitchFamily="18" charset="0"/>
                            <a:cs typeface="Times New Roman" panose="02020603050405020304" pitchFamily="18" charset="0"/>
                          </a:rPr>
                          <m:t>𝑑𝑊</m:t>
                        </m:r>
                      </m:den>
                    </m:f>
                    <m:r>
                      <a:rPr lang="en-US" sz="4400" i="1" dirty="0">
                        <a:latin typeface="Cambria Math" panose="02040503050406030204" pitchFamily="18" charset="0"/>
                        <a:cs typeface="Times New Roman" panose="02020603050405020304" pitchFamily="18" charset="0"/>
                      </a:rPr>
                      <m:t>=</m:t>
                    </m:r>
                  </m:oMath>
                </a14:m>
                <a:r>
                  <a:rPr lang="en-US" sz="4400" dirty="0"/>
                  <a:t> </a:t>
                </a:r>
                <a14:m>
                  <m:oMath xmlns:m="http://schemas.openxmlformats.org/officeDocument/2006/math">
                    <m:sSub>
                      <m:sSubPr>
                        <m:ctrlPr>
                          <a:rPr lang="en-US" sz="4400" i="1">
                            <a:latin typeface="Cambria Math" panose="02040503050406030204" pitchFamily="18" charset="0"/>
                          </a:rPr>
                        </m:ctrlPr>
                      </m:sSubPr>
                      <m:e>
                        <m:sSup>
                          <m:sSupPr>
                            <m:ctrlPr>
                              <a:rPr lang="en-US" sz="4400" i="1">
                                <a:latin typeface="Cambria Math" panose="02040503050406030204" pitchFamily="18" charset="0"/>
                              </a:rPr>
                            </m:ctrlPr>
                          </m:sSupPr>
                          <m:e>
                            <m:r>
                              <a:rPr lang="en-US" sz="4400" i="1">
                                <a:latin typeface="Cambria Math" panose="02040503050406030204" pitchFamily="18" charset="0"/>
                              </a:rPr>
                              <m:t>𝑟</m:t>
                            </m:r>
                          </m:e>
                          <m:sup>
                            <m:r>
                              <a:rPr lang="en-US" sz="4400" i="1">
                                <a:latin typeface="Cambria Math" panose="02040503050406030204" pitchFamily="18" charset="0"/>
                              </a:rPr>
                              <m:t>′</m:t>
                            </m:r>
                          </m:sup>
                        </m:sSup>
                      </m:e>
                      <m:sub>
                        <m:r>
                          <a:rPr lang="en-US" sz="4400" i="1">
                            <a:latin typeface="Cambria Math" panose="02040503050406030204" pitchFamily="18" charset="0"/>
                          </a:rPr>
                          <m:t>𝐴</m:t>
                        </m:r>
                      </m:sub>
                    </m:sSub>
                  </m:oMath>
                </a14:m>
                <a:r>
                  <a:rPr lang="en-US" sz="4400" dirty="0">
                    <a:latin typeface="Times New Roman" panose="02020603050405020304" pitchFamily="18" charset="0"/>
                    <a:ea typeface="Tahoma" pitchFamily="34" charset="0"/>
                    <a:cs typeface="Times New Roman" panose="02020603050405020304" pitchFamily="18" charset="0"/>
                  </a:rPr>
                  <a:t>                                                                                                                 (11.8)</a:t>
                </a:r>
              </a:p>
              <a:p>
                <a:pPr marL="0" indent="0" algn="just">
                  <a:lnSpc>
                    <a:spcPct val="170000"/>
                  </a:lnSpc>
                  <a:buNone/>
                </a:pPr>
                <a:r>
                  <a:rPr lang="en-US" sz="4400" dirty="0">
                    <a:latin typeface="Times New Roman" panose="02020603050405020304" pitchFamily="18" charset="0"/>
                    <a:cs typeface="Times New Roman" panose="02020603050405020304" pitchFamily="18" charset="0"/>
                  </a:rPr>
                  <a:t>By re-arranging and integrating equation (11.8), you get  : </a:t>
                </a:r>
              </a:p>
              <a:p>
                <a:pPr marL="0" indent="0" algn="just">
                  <a:lnSpc>
                    <a:spcPct val="100000"/>
                  </a:lnSpc>
                  <a:buNone/>
                </a:pPr>
                <a14:m>
                  <m:oMath xmlns:m="http://schemas.openxmlformats.org/officeDocument/2006/math">
                    <m:f>
                      <m:fPr>
                        <m:ctrlPr>
                          <a:rPr lang="en-US" sz="4400" b="1" i="1">
                            <a:solidFill>
                              <a:srgbClr val="0070C0"/>
                            </a:solidFill>
                            <a:latin typeface="Cambria Math" panose="02040503050406030204" pitchFamily="18" charset="0"/>
                          </a:rPr>
                        </m:ctrlPr>
                      </m:fPr>
                      <m:num>
                        <m:r>
                          <a:rPr lang="en-US" sz="4400" b="1" i="1">
                            <a:solidFill>
                              <a:srgbClr val="0070C0"/>
                            </a:solidFill>
                            <a:latin typeface="Cambria Math" panose="02040503050406030204" pitchFamily="18" charset="0"/>
                          </a:rPr>
                          <m:t>𝑾</m:t>
                        </m:r>
                      </m:num>
                      <m:den>
                        <m:sSub>
                          <m:sSubPr>
                            <m:ctrlPr>
                              <a:rPr lang="en-US" sz="4400" b="1" i="1">
                                <a:solidFill>
                                  <a:srgbClr val="0070C0"/>
                                </a:solidFill>
                                <a:latin typeface="Cambria Math" panose="02040503050406030204" pitchFamily="18" charset="0"/>
                              </a:rPr>
                            </m:ctrlPr>
                          </m:sSubPr>
                          <m:e>
                            <m:r>
                              <a:rPr lang="en-US" sz="4400" b="1" i="1">
                                <a:solidFill>
                                  <a:srgbClr val="0070C0"/>
                                </a:solidFill>
                                <a:latin typeface="Cambria Math" panose="02040503050406030204" pitchFamily="18" charset="0"/>
                              </a:rPr>
                              <m:t>𝑭</m:t>
                            </m:r>
                          </m:e>
                          <m:sub>
                            <m:r>
                              <a:rPr lang="en-US" sz="4400" b="1" i="1">
                                <a:solidFill>
                                  <a:srgbClr val="0070C0"/>
                                </a:solidFill>
                                <a:latin typeface="Cambria Math" panose="02040503050406030204" pitchFamily="18" charset="0"/>
                              </a:rPr>
                              <m:t>𝑨</m:t>
                            </m:r>
                            <m:r>
                              <a:rPr lang="en-US" sz="4400" b="1" i="1">
                                <a:solidFill>
                                  <a:srgbClr val="0070C0"/>
                                </a:solidFill>
                                <a:latin typeface="Cambria Math" panose="02040503050406030204" pitchFamily="18" charset="0"/>
                              </a:rPr>
                              <m:t>𝟎</m:t>
                            </m:r>
                          </m:sub>
                        </m:sSub>
                      </m:den>
                    </m:f>
                    <m:r>
                      <a:rPr lang="en-US" sz="4400" b="1">
                        <a:solidFill>
                          <a:srgbClr val="0070C0"/>
                        </a:solidFill>
                        <a:latin typeface="Cambria Math" panose="02040503050406030204" pitchFamily="18" charset="0"/>
                      </a:rPr>
                      <m:t>=</m:t>
                    </m:r>
                    <m:nary>
                      <m:naryPr>
                        <m:limLoc m:val="undOvr"/>
                        <m:ctrlPr>
                          <a:rPr lang="en-US" sz="4400" b="1" i="1">
                            <a:solidFill>
                              <a:srgbClr val="0070C0"/>
                            </a:solidFill>
                            <a:latin typeface="Cambria Math" panose="02040503050406030204" pitchFamily="18" charset="0"/>
                          </a:rPr>
                        </m:ctrlPr>
                      </m:naryPr>
                      <m:sub>
                        <m:r>
                          <m:rPr>
                            <m:brk m:alnAt="24"/>
                          </m:rPr>
                          <a:rPr lang="en-US" sz="4400" b="1" i="1">
                            <a:solidFill>
                              <a:srgbClr val="0070C0"/>
                            </a:solidFill>
                            <a:latin typeface="Cambria Math" panose="02040503050406030204" pitchFamily="18" charset="0"/>
                          </a:rPr>
                          <m:t>𝟎</m:t>
                        </m:r>
                      </m:sub>
                      <m:sup>
                        <m:sSub>
                          <m:sSubPr>
                            <m:ctrlPr>
                              <a:rPr lang="en-US" sz="4400" b="1" i="1">
                                <a:solidFill>
                                  <a:srgbClr val="0070C0"/>
                                </a:solidFill>
                                <a:latin typeface="Cambria Math" panose="02040503050406030204" pitchFamily="18" charset="0"/>
                              </a:rPr>
                            </m:ctrlPr>
                          </m:sSubPr>
                          <m:e>
                            <m:r>
                              <a:rPr lang="en-US" sz="4400" b="1" i="1">
                                <a:solidFill>
                                  <a:srgbClr val="0070C0"/>
                                </a:solidFill>
                                <a:latin typeface="Cambria Math" panose="02040503050406030204" pitchFamily="18" charset="0"/>
                              </a:rPr>
                              <m:t>𝑿</m:t>
                            </m:r>
                          </m:e>
                          <m:sub>
                            <m:r>
                              <a:rPr lang="en-US" sz="4400" b="1" i="1">
                                <a:solidFill>
                                  <a:srgbClr val="0070C0"/>
                                </a:solidFill>
                                <a:latin typeface="Cambria Math" panose="02040503050406030204" pitchFamily="18" charset="0"/>
                              </a:rPr>
                              <m:t>𝑨</m:t>
                            </m:r>
                          </m:sub>
                        </m:sSub>
                      </m:sup>
                      <m:e>
                        <m:f>
                          <m:fPr>
                            <m:ctrlPr>
                              <a:rPr lang="en-US" sz="4400" b="1" i="1">
                                <a:solidFill>
                                  <a:srgbClr val="0070C0"/>
                                </a:solidFill>
                                <a:latin typeface="Cambria Math" panose="02040503050406030204" pitchFamily="18" charset="0"/>
                              </a:rPr>
                            </m:ctrlPr>
                          </m:fPr>
                          <m:num>
                            <m:sSub>
                              <m:sSubPr>
                                <m:ctrlPr>
                                  <a:rPr lang="en-US" sz="4400" b="1" i="1">
                                    <a:solidFill>
                                      <a:srgbClr val="0070C0"/>
                                    </a:solidFill>
                                    <a:latin typeface="Cambria Math" panose="02040503050406030204" pitchFamily="18" charset="0"/>
                                  </a:rPr>
                                </m:ctrlPr>
                              </m:sSubPr>
                              <m:e>
                                <m:r>
                                  <a:rPr lang="en-US" sz="4400" b="1" i="1">
                                    <a:solidFill>
                                      <a:srgbClr val="0070C0"/>
                                    </a:solidFill>
                                    <a:latin typeface="Cambria Math" panose="02040503050406030204" pitchFamily="18" charset="0"/>
                                  </a:rPr>
                                  <m:t>𝒅𝑿</m:t>
                                </m:r>
                              </m:e>
                              <m:sub>
                                <m:r>
                                  <a:rPr lang="en-US" sz="4400" b="1" i="1">
                                    <a:solidFill>
                                      <a:srgbClr val="0070C0"/>
                                    </a:solidFill>
                                    <a:latin typeface="Cambria Math" panose="02040503050406030204" pitchFamily="18" charset="0"/>
                                  </a:rPr>
                                  <m:t>𝑨</m:t>
                                </m:r>
                              </m:sub>
                            </m:sSub>
                          </m:num>
                          <m:den>
                            <m:sSub>
                              <m:sSubPr>
                                <m:ctrlPr>
                                  <a:rPr lang="en-US" sz="4400" b="1" i="1">
                                    <a:solidFill>
                                      <a:srgbClr val="0070C0"/>
                                    </a:solidFill>
                                    <a:latin typeface="Cambria Math" panose="02040503050406030204" pitchFamily="18" charset="0"/>
                                  </a:rPr>
                                </m:ctrlPr>
                              </m:sSubPr>
                              <m:e>
                                <m:sSup>
                                  <m:sSupPr>
                                    <m:ctrlPr>
                                      <a:rPr lang="en-US" sz="4400" b="1" i="1">
                                        <a:solidFill>
                                          <a:srgbClr val="0070C0"/>
                                        </a:solidFill>
                                        <a:latin typeface="Cambria Math" panose="02040503050406030204" pitchFamily="18" charset="0"/>
                                      </a:rPr>
                                    </m:ctrlPr>
                                  </m:sSupPr>
                                  <m:e>
                                    <m:r>
                                      <a:rPr lang="en-US" sz="4400" b="1">
                                        <a:solidFill>
                                          <a:srgbClr val="0070C0"/>
                                        </a:solidFill>
                                        <a:latin typeface="Cambria Math" panose="02040503050406030204" pitchFamily="18" charset="0"/>
                                      </a:rPr>
                                      <m:t>−</m:t>
                                    </m:r>
                                    <m:r>
                                      <a:rPr lang="en-US" sz="4400" b="1" i="1">
                                        <a:solidFill>
                                          <a:srgbClr val="0070C0"/>
                                        </a:solidFill>
                                        <a:latin typeface="Cambria Math" panose="02040503050406030204" pitchFamily="18" charset="0"/>
                                      </a:rPr>
                                      <m:t>𝒓</m:t>
                                    </m:r>
                                  </m:e>
                                  <m:sup>
                                    <m:r>
                                      <a:rPr lang="en-US" sz="4400" b="1">
                                        <a:solidFill>
                                          <a:srgbClr val="0070C0"/>
                                        </a:solidFill>
                                        <a:latin typeface="Cambria Math" panose="02040503050406030204" pitchFamily="18" charset="0"/>
                                      </a:rPr>
                                      <m:t>′</m:t>
                                    </m:r>
                                  </m:sup>
                                </m:sSup>
                              </m:e>
                              <m:sub>
                                <m:r>
                                  <a:rPr lang="en-US" sz="4400" b="1" i="1">
                                    <a:solidFill>
                                      <a:srgbClr val="0070C0"/>
                                    </a:solidFill>
                                    <a:latin typeface="Cambria Math" panose="02040503050406030204" pitchFamily="18" charset="0"/>
                                  </a:rPr>
                                  <m:t>𝑨</m:t>
                                </m:r>
                              </m:sub>
                            </m:sSub>
                          </m:den>
                        </m:f>
                      </m:e>
                    </m:nary>
                  </m:oMath>
                </a14:m>
                <a:r>
                  <a:rPr lang="en-US" sz="4400" b="1" dirty="0">
                    <a:solidFill>
                      <a:srgbClr val="0070C0"/>
                    </a:solidFill>
                    <a:latin typeface="Times New Roman" panose="02020603050405020304" pitchFamily="18" charset="0"/>
                    <a:cs typeface="Times New Roman" panose="02020603050405020304" pitchFamily="18" charset="0"/>
                  </a:rPr>
                  <a:t>                                                                                                                 (11.9)</a:t>
                </a:r>
              </a:p>
              <a:p>
                <a:pPr marL="0" indent="0" algn="just">
                  <a:lnSpc>
                    <a:spcPct val="100000"/>
                  </a:lnSpc>
                  <a:buNone/>
                </a:pPr>
                <a:r>
                  <a:rPr lang="en-US" sz="4400" b="1" dirty="0">
                    <a:solidFill>
                      <a:srgbClr val="0070C0"/>
                    </a:solidFill>
                    <a:latin typeface="Times New Roman" panose="02020603050405020304" pitchFamily="18" charset="0"/>
                    <a:cs typeface="Times New Roman" panose="02020603050405020304" pitchFamily="18" charset="0"/>
                  </a:rPr>
                  <a:t>It is the design equation of PBR based on weight of catalyst</a:t>
                </a:r>
                <a:r>
                  <a:rPr lang="en-US" sz="4400" dirty="0">
                    <a:latin typeface="Times New Roman" panose="02020603050405020304" pitchFamily="18" charset="0"/>
                    <a:cs typeface="Times New Roman" panose="02020603050405020304" pitchFamily="18" charset="0"/>
                  </a:rPr>
                  <a:t>. </a:t>
                </a:r>
              </a:p>
              <a:p>
                <a:pPr marL="0" indent="0" algn="just">
                  <a:lnSpc>
                    <a:spcPct val="100000"/>
                  </a:lnSpc>
                  <a:buNone/>
                </a:pPr>
                <a:r>
                  <a:rPr lang="en-US" sz="4400" dirty="0">
                    <a:latin typeface="Times New Roman" panose="02020603050405020304" pitchFamily="18" charset="0"/>
                    <a:cs typeface="Times New Roman" panose="02020603050405020304" pitchFamily="18" charset="0"/>
                  </a:rPr>
                  <a:t>Where: W is weight of catalyst, </a:t>
                </a:r>
                <a:r>
                  <a:rPr lang="en-US" sz="4400" dirty="0" err="1">
                    <a:latin typeface="Times New Roman" panose="02020603050405020304" pitchFamily="18" charset="0"/>
                    <a:cs typeface="Times New Roman" panose="02020603050405020304" pitchFamily="18" charset="0"/>
                  </a:rPr>
                  <a:t>F</a:t>
                </a:r>
                <a:r>
                  <a:rPr lang="en-US" sz="4400" baseline="-25000" dirty="0" err="1">
                    <a:latin typeface="Times New Roman" panose="02020603050405020304" pitchFamily="18" charset="0"/>
                    <a:cs typeface="Times New Roman" panose="02020603050405020304" pitchFamily="18" charset="0"/>
                  </a:rPr>
                  <a:t>Ao</a:t>
                </a:r>
                <a:r>
                  <a:rPr lang="en-US" sz="4400" dirty="0">
                    <a:latin typeface="Times New Roman" panose="02020603050405020304" pitchFamily="18" charset="0"/>
                    <a:cs typeface="Times New Roman" panose="02020603050405020304" pitchFamily="18" charset="0"/>
                  </a:rPr>
                  <a:t> </a:t>
                </a:r>
                <a:r>
                  <a:rPr lang="en-US" sz="4400">
                    <a:latin typeface="Times New Roman" panose="02020603050405020304" pitchFamily="18" charset="0"/>
                    <a:cs typeface="Times New Roman" panose="02020603050405020304" pitchFamily="18" charset="0"/>
                  </a:rPr>
                  <a:t>is feed mole </a:t>
                </a:r>
                <a:r>
                  <a:rPr lang="en-US" sz="4400" dirty="0">
                    <a:latin typeface="Times New Roman" panose="02020603050405020304" pitchFamily="18" charset="0"/>
                    <a:cs typeface="Times New Roman" panose="02020603050405020304" pitchFamily="18" charset="0"/>
                  </a:rPr>
                  <a:t>flow rate of reactant A, </a:t>
                </a:r>
                <a14:m>
                  <m:oMath xmlns:m="http://schemas.openxmlformats.org/officeDocument/2006/math">
                    <m:sSub>
                      <m:sSubPr>
                        <m:ctrlPr>
                          <a:rPr lang="en-US" sz="4400" i="1">
                            <a:latin typeface="Cambria Math" panose="02040503050406030204" pitchFamily="18" charset="0"/>
                          </a:rPr>
                        </m:ctrlPr>
                      </m:sSubPr>
                      <m:e>
                        <m:sSup>
                          <m:sSupPr>
                            <m:ctrlPr>
                              <a:rPr lang="en-US" sz="4400" i="1">
                                <a:latin typeface="Cambria Math" panose="02040503050406030204" pitchFamily="18" charset="0"/>
                              </a:rPr>
                            </m:ctrlPr>
                          </m:sSupPr>
                          <m:e>
                            <m:r>
                              <m:rPr>
                                <m:sty m:val="p"/>
                              </m:rPr>
                              <a:rPr lang="en-US" sz="4400">
                                <a:latin typeface="Cambria Math" panose="02040503050406030204" pitchFamily="18" charset="0"/>
                              </a:rPr>
                              <m:t>r</m:t>
                            </m:r>
                          </m:e>
                          <m:sup>
                            <m:r>
                              <a:rPr lang="en-US" sz="4400">
                                <a:latin typeface="Cambria Math" panose="02040503050406030204" pitchFamily="18" charset="0"/>
                              </a:rPr>
                              <m:t>′</m:t>
                            </m:r>
                          </m:sup>
                        </m:sSup>
                      </m:e>
                      <m:sub>
                        <m:r>
                          <m:rPr>
                            <m:sty m:val="p"/>
                          </m:rPr>
                          <a:rPr lang="en-US" sz="4400">
                            <a:latin typeface="Cambria Math" panose="02040503050406030204" pitchFamily="18" charset="0"/>
                          </a:rPr>
                          <m:t>A</m:t>
                        </m:r>
                      </m:sub>
                    </m:sSub>
                  </m:oMath>
                </a14:m>
                <a:r>
                  <a:rPr lang="en-US" sz="4400" dirty="0">
                    <a:latin typeface="Times New Roman" panose="02020603050405020304" pitchFamily="18" charset="0"/>
                    <a:cs typeface="Times New Roman" panose="02020603050405020304" pitchFamily="18" charset="0"/>
                  </a:rPr>
                  <a:t> is rate of reaction in the weight of the catalyst, and X</a:t>
                </a:r>
                <a:r>
                  <a:rPr lang="en-US" sz="4400" baseline="-25000" dirty="0">
                    <a:latin typeface="Times New Roman" panose="02020603050405020304" pitchFamily="18" charset="0"/>
                    <a:cs typeface="Times New Roman" panose="02020603050405020304" pitchFamily="18" charset="0"/>
                  </a:rPr>
                  <a:t>A</a:t>
                </a:r>
                <a:r>
                  <a:rPr lang="en-US" sz="4400" dirty="0">
                    <a:latin typeface="Times New Roman" panose="02020603050405020304" pitchFamily="18" charset="0"/>
                    <a:cs typeface="Times New Roman" panose="02020603050405020304" pitchFamily="18" charset="0"/>
                  </a:rPr>
                  <a:t> is conversion of reactant A. </a:t>
                </a:r>
              </a:p>
              <a:p>
                <a:pPr marL="0" indent="0" algn="just">
                  <a:buNone/>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9B7AA410-25FB-F62F-4C3D-28D889075455}"/>
                  </a:ext>
                </a:extLst>
              </p:cNvPr>
              <p:cNvSpPr>
                <a:spLocks noGrp="1" noRot="1" noChangeAspect="1" noMove="1" noResize="1" noEditPoints="1" noAdjustHandles="1" noChangeArrowheads="1" noChangeShapeType="1" noTextEdit="1"/>
              </p:cNvSpPr>
              <p:nvPr>
                <p:ph idx="1"/>
              </p:nvPr>
            </p:nvSpPr>
            <p:spPr>
              <a:xfrm>
                <a:off x="238539" y="859945"/>
                <a:ext cx="11817626" cy="5317018"/>
              </a:xfrm>
              <a:blipFill>
                <a:blip r:embed="rId2"/>
                <a:stretch>
                  <a:fillRect l="-774" r="-77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9D75BF90-9A56-F8B8-8DDC-DCDC0C64DB3A}"/>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544618E-0915-1DA9-7C63-079022F3FB67}"/>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3C267B84-570A-19C5-57CC-9194FFBD78C5}"/>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6155616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21B6B9-1EFD-F323-A7E3-B6E3D166CD4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FC4DB7A-8C40-B977-AB75-247494EC7918}"/>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66992CD-C4CA-2F02-AA84-CEA0A2E1E0AC}"/>
                  </a:ext>
                </a:extLst>
              </p:cNvPr>
              <p:cNvSpPr>
                <a:spLocks noGrp="1"/>
              </p:cNvSpPr>
              <p:nvPr>
                <p:ph idx="1"/>
              </p:nvPr>
            </p:nvSpPr>
            <p:spPr>
              <a:xfrm>
                <a:off x="238539" y="770490"/>
                <a:ext cx="11817626" cy="5406473"/>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Similarly, based on surface area of the catalyst, the materials balance equation for PBR is given by:  </a:t>
                </a:r>
              </a:p>
              <a:p>
                <a:pPr marL="0" indent="0" algn="just">
                  <a:lnSpc>
                    <a:spcPct val="150000"/>
                  </a:lnSpc>
                  <a:buNone/>
                </a:pPr>
                <a14:m>
                  <m:oMath xmlns:m="http://schemas.openxmlformats.org/officeDocument/2006/math">
                    <m:sSub>
                      <m:sSubPr>
                        <m:ctrlPr>
                          <a:rPr lang="en-US" sz="2200" i="1">
                            <a:latin typeface="Cambria Math" panose="02040503050406030204" pitchFamily="18" charset="0"/>
                          </a:rPr>
                        </m:ctrlPr>
                      </m:sSubPr>
                      <m:e>
                        <m:r>
                          <m:rPr>
                            <m:sty m:val="p"/>
                          </m:rPr>
                          <a:rPr lang="en-US" sz="2200">
                            <a:latin typeface="Cambria Math" panose="02040503050406030204" pitchFamily="18" charset="0"/>
                          </a:rPr>
                          <m:t>F</m:t>
                        </m:r>
                      </m:e>
                      <m:sub>
                        <m:r>
                          <m:rPr>
                            <m:sty m:val="p"/>
                          </m:rPr>
                          <a:rPr lang="en-US" sz="2200">
                            <a:latin typeface="Cambria Math" panose="02040503050406030204" pitchFamily="18" charset="0"/>
                          </a:rPr>
                          <m:t>A</m:t>
                        </m:r>
                        <m:r>
                          <a:rPr lang="en-US" sz="2200">
                            <a:latin typeface="Cambria Math" panose="02040503050406030204" pitchFamily="18" charset="0"/>
                          </a:rPr>
                          <m:t>0</m:t>
                        </m:r>
                      </m:sub>
                    </m:sSub>
                    <m:sSub>
                      <m:sSubPr>
                        <m:ctrlPr>
                          <a:rPr lang="en-US" sz="2200" i="1">
                            <a:latin typeface="Cambria Math" panose="02040503050406030204" pitchFamily="18" charset="0"/>
                          </a:rPr>
                        </m:ctrlPr>
                      </m:sSubPr>
                      <m:e>
                        <m:r>
                          <m:rPr>
                            <m:sty m:val="p"/>
                          </m:rPr>
                          <a:rPr lang="en-US" sz="2200">
                            <a:latin typeface="Cambria Math" panose="02040503050406030204" pitchFamily="18" charset="0"/>
                          </a:rPr>
                          <m:t>dX</m:t>
                        </m:r>
                      </m:e>
                      <m:sub>
                        <m:r>
                          <m:rPr>
                            <m:sty m:val="p"/>
                          </m:rPr>
                          <a:rPr lang="en-US" sz="2200">
                            <a:latin typeface="Cambria Math" panose="02040503050406030204" pitchFamily="18" charset="0"/>
                          </a:rPr>
                          <m:t>A</m:t>
                        </m:r>
                      </m:sub>
                    </m:sSub>
                    <m:r>
                      <a:rPr lang="en-US" sz="2200">
                        <a:latin typeface="Cambria Math" panose="02040503050406030204" pitchFamily="18" charset="0"/>
                      </a:rPr>
                      <m:t>=</m:t>
                    </m:r>
                    <m:d>
                      <m:dPr>
                        <m:ctrlPr>
                          <a:rPr lang="en-US" sz="2200" i="1">
                            <a:latin typeface="Cambria Math" panose="02040503050406030204" pitchFamily="18" charset="0"/>
                          </a:rPr>
                        </m:ctrlPr>
                      </m:dPr>
                      <m:e>
                        <m:sSub>
                          <m:sSubPr>
                            <m:ctrlPr>
                              <a:rPr lang="en-US" sz="2200" i="1">
                                <a:latin typeface="Cambria Math" panose="02040503050406030204" pitchFamily="18" charset="0"/>
                              </a:rPr>
                            </m:ctrlPr>
                          </m:sSubPr>
                          <m:e>
                            <m:sSup>
                              <m:sSupPr>
                                <m:ctrlPr>
                                  <a:rPr lang="en-US" sz="2200" i="1">
                                    <a:latin typeface="Cambria Math" panose="02040503050406030204" pitchFamily="18" charset="0"/>
                                  </a:rPr>
                                </m:ctrlPr>
                              </m:sSupPr>
                              <m:e>
                                <m:r>
                                  <a:rPr lang="en-US" sz="2200">
                                    <a:latin typeface="Cambria Math" panose="02040503050406030204" pitchFamily="18" charset="0"/>
                                  </a:rPr>
                                  <m:t>−</m:t>
                                </m:r>
                                <m:r>
                                  <m:rPr>
                                    <m:sty m:val="p"/>
                                  </m:rPr>
                                  <a:rPr lang="en-US" sz="2200">
                                    <a:latin typeface="Cambria Math" panose="02040503050406030204" pitchFamily="18" charset="0"/>
                                  </a:rPr>
                                  <m:t>r</m:t>
                                </m:r>
                              </m:e>
                              <m:sup>
                                <m:r>
                                  <a:rPr lang="en-US" sz="2200">
                                    <a:latin typeface="Cambria Math" panose="02040503050406030204" pitchFamily="18" charset="0"/>
                                  </a:rPr>
                                  <m:t>′′</m:t>
                                </m:r>
                              </m:sup>
                            </m:sSup>
                          </m:e>
                          <m:sub>
                            <m:r>
                              <m:rPr>
                                <m:sty m:val="p"/>
                              </m:rPr>
                              <a:rPr lang="en-US" sz="2200">
                                <a:latin typeface="Cambria Math" panose="02040503050406030204" pitchFamily="18" charset="0"/>
                              </a:rPr>
                              <m:t>A</m:t>
                            </m:r>
                          </m:sub>
                        </m:sSub>
                      </m:e>
                    </m:d>
                    <m:r>
                      <m:rPr>
                        <m:sty m:val="p"/>
                      </m:rPr>
                      <a:rPr lang="en-US" sz="2200">
                        <a:latin typeface="Cambria Math" panose="02040503050406030204" pitchFamily="18" charset="0"/>
                      </a:rPr>
                      <m:t>dS</m:t>
                    </m:r>
                  </m:oMath>
                </a14:m>
                <a:r>
                  <a:rPr lang="en-US" sz="2200" dirty="0">
                    <a:latin typeface="Times New Roman" panose="02020603050405020304" pitchFamily="18" charset="0"/>
                    <a:cs typeface="Times New Roman" panose="02020603050405020304" pitchFamily="18" charset="0"/>
                  </a:rPr>
                  <a:t>                                                                                                       (11.10)</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By re-arranging and integrating equation (11.10), you get</a:t>
                </a:r>
              </a:p>
              <a:p>
                <a:pPr marL="0" indent="0" algn="just">
                  <a:lnSpc>
                    <a:spcPct val="150000"/>
                  </a:lnSpc>
                  <a:buNone/>
                </a:pPr>
                <a14:m>
                  <m:oMath xmlns:m="http://schemas.openxmlformats.org/officeDocument/2006/math">
                    <m:f>
                      <m:fPr>
                        <m:ctrlPr>
                          <a:rPr lang="en-US" sz="2200" b="1" i="1" smtClean="0">
                            <a:solidFill>
                              <a:srgbClr val="0070C0"/>
                            </a:solidFill>
                            <a:latin typeface="Cambria Math" panose="02040503050406030204" pitchFamily="18" charset="0"/>
                          </a:rPr>
                        </m:ctrlPr>
                      </m:fPr>
                      <m:num>
                        <m:r>
                          <a:rPr lang="en-US" sz="2200" b="1" i="1">
                            <a:solidFill>
                              <a:srgbClr val="0070C0"/>
                            </a:solidFill>
                            <a:latin typeface="Cambria Math" panose="02040503050406030204" pitchFamily="18" charset="0"/>
                          </a:rPr>
                          <m:t>𝑺</m:t>
                        </m:r>
                      </m:num>
                      <m:den>
                        <m:sSub>
                          <m:sSubPr>
                            <m:ctrlPr>
                              <a:rPr lang="en-US" sz="2200" b="1" i="1">
                                <a:solidFill>
                                  <a:srgbClr val="0070C0"/>
                                </a:solidFill>
                                <a:latin typeface="Cambria Math" panose="02040503050406030204" pitchFamily="18" charset="0"/>
                              </a:rPr>
                            </m:ctrlPr>
                          </m:sSubPr>
                          <m:e>
                            <m:r>
                              <a:rPr lang="en-US" sz="2200" b="1" i="1">
                                <a:solidFill>
                                  <a:srgbClr val="0070C0"/>
                                </a:solidFill>
                                <a:latin typeface="Cambria Math" panose="02040503050406030204" pitchFamily="18" charset="0"/>
                              </a:rPr>
                              <m:t>𝑭</m:t>
                            </m:r>
                          </m:e>
                          <m:sub>
                            <m:r>
                              <a:rPr lang="en-US" sz="2200" b="1" i="1">
                                <a:solidFill>
                                  <a:srgbClr val="0070C0"/>
                                </a:solidFill>
                                <a:latin typeface="Cambria Math" panose="02040503050406030204" pitchFamily="18" charset="0"/>
                              </a:rPr>
                              <m:t>𝑨</m:t>
                            </m:r>
                            <m:r>
                              <a:rPr lang="en-US" sz="2200" b="1" i="1">
                                <a:solidFill>
                                  <a:srgbClr val="0070C0"/>
                                </a:solidFill>
                                <a:latin typeface="Cambria Math" panose="02040503050406030204" pitchFamily="18" charset="0"/>
                              </a:rPr>
                              <m:t>𝟎</m:t>
                            </m:r>
                          </m:sub>
                        </m:sSub>
                      </m:den>
                    </m:f>
                    <m:r>
                      <a:rPr lang="en-US" sz="2200" b="1">
                        <a:solidFill>
                          <a:srgbClr val="0070C0"/>
                        </a:solidFill>
                        <a:latin typeface="Cambria Math" panose="02040503050406030204" pitchFamily="18" charset="0"/>
                      </a:rPr>
                      <m:t>=</m:t>
                    </m:r>
                    <m:nary>
                      <m:naryPr>
                        <m:limLoc m:val="undOvr"/>
                        <m:ctrlPr>
                          <a:rPr lang="en-US" sz="2200" b="1" i="1">
                            <a:solidFill>
                              <a:srgbClr val="0070C0"/>
                            </a:solidFill>
                            <a:latin typeface="Cambria Math" panose="02040503050406030204" pitchFamily="18" charset="0"/>
                          </a:rPr>
                        </m:ctrlPr>
                      </m:naryPr>
                      <m:sub>
                        <m:r>
                          <m:rPr>
                            <m:brk m:alnAt="24"/>
                          </m:rPr>
                          <a:rPr lang="en-US" sz="2200" b="1" i="1">
                            <a:solidFill>
                              <a:srgbClr val="0070C0"/>
                            </a:solidFill>
                            <a:latin typeface="Cambria Math" panose="02040503050406030204" pitchFamily="18" charset="0"/>
                          </a:rPr>
                          <m:t>𝟎</m:t>
                        </m:r>
                      </m:sub>
                      <m:sup>
                        <m:sSub>
                          <m:sSubPr>
                            <m:ctrlPr>
                              <a:rPr lang="en-US" sz="2200" b="1" i="1">
                                <a:solidFill>
                                  <a:srgbClr val="0070C0"/>
                                </a:solidFill>
                                <a:latin typeface="Cambria Math" panose="02040503050406030204" pitchFamily="18" charset="0"/>
                              </a:rPr>
                            </m:ctrlPr>
                          </m:sSubPr>
                          <m:e>
                            <m:r>
                              <a:rPr lang="en-US" sz="2200" b="1" i="1">
                                <a:solidFill>
                                  <a:srgbClr val="0070C0"/>
                                </a:solidFill>
                                <a:latin typeface="Cambria Math" panose="02040503050406030204" pitchFamily="18" charset="0"/>
                              </a:rPr>
                              <m:t>𝑿</m:t>
                            </m:r>
                          </m:e>
                          <m:sub>
                            <m:r>
                              <a:rPr lang="en-US" sz="2200" b="1" i="1">
                                <a:solidFill>
                                  <a:srgbClr val="0070C0"/>
                                </a:solidFill>
                                <a:latin typeface="Cambria Math" panose="02040503050406030204" pitchFamily="18" charset="0"/>
                              </a:rPr>
                              <m:t>𝑨</m:t>
                            </m:r>
                          </m:sub>
                        </m:sSub>
                      </m:sup>
                      <m:e>
                        <m:f>
                          <m:fPr>
                            <m:ctrlPr>
                              <a:rPr lang="en-US" sz="2200" b="1" i="1">
                                <a:solidFill>
                                  <a:srgbClr val="0070C0"/>
                                </a:solidFill>
                                <a:latin typeface="Cambria Math" panose="02040503050406030204" pitchFamily="18" charset="0"/>
                              </a:rPr>
                            </m:ctrlPr>
                          </m:fPr>
                          <m:num>
                            <m:sSub>
                              <m:sSubPr>
                                <m:ctrlPr>
                                  <a:rPr lang="en-US" sz="2200" b="1" i="1">
                                    <a:solidFill>
                                      <a:srgbClr val="0070C0"/>
                                    </a:solidFill>
                                    <a:latin typeface="Cambria Math" panose="02040503050406030204" pitchFamily="18" charset="0"/>
                                  </a:rPr>
                                </m:ctrlPr>
                              </m:sSubPr>
                              <m:e>
                                <m:r>
                                  <a:rPr lang="en-US" sz="2200" b="1" i="1">
                                    <a:solidFill>
                                      <a:srgbClr val="0070C0"/>
                                    </a:solidFill>
                                    <a:latin typeface="Cambria Math" panose="02040503050406030204" pitchFamily="18" charset="0"/>
                                  </a:rPr>
                                  <m:t>𝒅𝑿</m:t>
                                </m:r>
                              </m:e>
                              <m:sub>
                                <m:r>
                                  <a:rPr lang="en-US" sz="2200" b="1" i="1">
                                    <a:solidFill>
                                      <a:srgbClr val="0070C0"/>
                                    </a:solidFill>
                                    <a:latin typeface="Cambria Math" panose="02040503050406030204" pitchFamily="18" charset="0"/>
                                  </a:rPr>
                                  <m:t>𝑨</m:t>
                                </m:r>
                              </m:sub>
                            </m:sSub>
                          </m:num>
                          <m:den>
                            <m:sSub>
                              <m:sSubPr>
                                <m:ctrlPr>
                                  <a:rPr lang="en-US" sz="2200" b="1" i="1">
                                    <a:solidFill>
                                      <a:srgbClr val="0070C0"/>
                                    </a:solidFill>
                                    <a:latin typeface="Cambria Math" panose="02040503050406030204" pitchFamily="18" charset="0"/>
                                  </a:rPr>
                                </m:ctrlPr>
                              </m:sSubPr>
                              <m:e>
                                <m:sSup>
                                  <m:sSupPr>
                                    <m:ctrlPr>
                                      <a:rPr lang="en-US" sz="2200" b="1" i="1">
                                        <a:solidFill>
                                          <a:srgbClr val="0070C0"/>
                                        </a:solidFill>
                                        <a:latin typeface="Cambria Math" panose="02040503050406030204" pitchFamily="18" charset="0"/>
                                      </a:rPr>
                                    </m:ctrlPr>
                                  </m:sSupPr>
                                  <m:e>
                                    <m:r>
                                      <a:rPr lang="en-US" sz="2200" b="1">
                                        <a:solidFill>
                                          <a:srgbClr val="0070C0"/>
                                        </a:solidFill>
                                        <a:latin typeface="Cambria Math" panose="02040503050406030204" pitchFamily="18" charset="0"/>
                                      </a:rPr>
                                      <m:t>−</m:t>
                                    </m:r>
                                    <m:r>
                                      <a:rPr lang="en-US" sz="2200" b="1" i="1">
                                        <a:solidFill>
                                          <a:srgbClr val="0070C0"/>
                                        </a:solidFill>
                                        <a:latin typeface="Cambria Math" panose="02040503050406030204" pitchFamily="18" charset="0"/>
                                      </a:rPr>
                                      <m:t>𝒓</m:t>
                                    </m:r>
                                  </m:e>
                                  <m:sup>
                                    <m:r>
                                      <a:rPr lang="en-US" sz="2200" b="1">
                                        <a:solidFill>
                                          <a:srgbClr val="0070C0"/>
                                        </a:solidFill>
                                        <a:latin typeface="Cambria Math" panose="02040503050406030204" pitchFamily="18" charset="0"/>
                                      </a:rPr>
                                      <m:t>′′</m:t>
                                    </m:r>
                                  </m:sup>
                                </m:sSup>
                              </m:e>
                              <m:sub>
                                <m:r>
                                  <a:rPr lang="en-US" sz="2200" b="1" i="1">
                                    <a:solidFill>
                                      <a:srgbClr val="0070C0"/>
                                    </a:solidFill>
                                    <a:latin typeface="Cambria Math" panose="02040503050406030204" pitchFamily="18" charset="0"/>
                                  </a:rPr>
                                  <m:t>𝑨</m:t>
                                </m:r>
                              </m:sub>
                            </m:sSub>
                          </m:den>
                        </m:f>
                      </m:e>
                    </m:nary>
                  </m:oMath>
                </a14:m>
                <a:r>
                  <a:rPr lang="en-US" sz="2200" b="1" dirty="0">
                    <a:solidFill>
                      <a:srgbClr val="0070C0"/>
                    </a:solidFill>
                    <a:latin typeface="Times New Roman" panose="02020603050405020304" pitchFamily="18" charset="0"/>
                    <a:cs typeface="Times New Roman" panose="02020603050405020304" pitchFamily="18" charset="0"/>
                  </a:rPr>
                  <a:t>                                                                                                                  (11.11)</a:t>
                </a:r>
              </a:p>
              <a:p>
                <a:pPr marL="0" indent="0" algn="just">
                  <a:lnSpc>
                    <a:spcPct val="150000"/>
                  </a:lnSpc>
                  <a:buNone/>
                </a:pPr>
                <a:r>
                  <a:rPr lang="en-US" sz="2200" b="1" dirty="0">
                    <a:solidFill>
                      <a:srgbClr val="0070C0"/>
                    </a:solidFill>
                    <a:latin typeface="Times New Roman" panose="02020603050405020304" pitchFamily="18" charset="0"/>
                    <a:cs typeface="Times New Roman" panose="02020603050405020304" pitchFamily="18" charset="0"/>
                  </a:rPr>
                  <a:t> It is the design equation of PBR based on surface area of solid  catalyst. </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Where: S is surface area of catalyst, </a:t>
                </a:r>
                <a:r>
                  <a:rPr lang="en-US" sz="2200" dirty="0" err="1">
                    <a:latin typeface="Times New Roman" panose="02020603050405020304" pitchFamily="18" charset="0"/>
                    <a:cs typeface="Times New Roman" panose="02020603050405020304" pitchFamily="18" charset="0"/>
                  </a:rPr>
                  <a:t>F</a:t>
                </a:r>
                <a:r>
                  <a:rPr lang="en-US" sz="2200" baseline="-25000" dirty="0" err="1">
                    <a:latin typeface="Times New Roman" panose="02020603050405020304" pitchFamily="18" charset="0"/>
                    <a:cs typeface="Times New Roman" panose="02020603050405020304" pitchFamily="18" charset="0"/>
                  </a:rPr>
                  <a:t>Ao</a:t>
                </a:r>
                <a:r>
                  <a:rPr lang="en-US" sz="2200" dirty="0">
                    <a:latin typeface="Times New Roman" panose="02020603050405020304" pitchFamily="18" charset="0"/>
                    <a:cs typeface="Times New Roman" panose="02020603050405020304" pitchFamily="18" charset="0"/>
                  </a:rPr>
                  <a:t> is  feed mole flow rate of reactant A, </a:t>
                </a:r>
                <a14:m>
                  <m:oMath xmlns:m="http://schemas.openxmlformats.org/officeDocument/2006/math">
                    <m:sSub>
                      <m:sSubPr>
                        <m:ctrlPr>
                          <a:rPr lang="en-US" sz="2200" b="1" i="1">
                            <a:solidFill>
                              <a:srgbClr val="002060"/>
                            </a:solidFill>
                            <a:latin typeface="Cambria Math" panose="02040503050406030204" pitchFamily="18" charset="0"/>
                          </a:rPr>
                        </m:ctrlPr>
                      </m:sSubPr>
                      <m:e>
                        <m:sSup>
                          <m:sSupPr>
                            <m:ctrlPr>
                              <a:rPr lang="en-US" sz="2200" b="1" i="1">
                                <a:solidFill>
                                  <a:srgbClr val="002060"/>
                                </a:solidFill>
                                <a:latin typeface="Cambria Math" panose="02040503050406030204" pitchFamily="18" charset="0"/>
                              </a:rPr>
                            </m:ctrlPr>
                          </m:sSupPr>
                          <m:e>
                            <m:r>
                              <a:rPr lang="en-US" sz="2200" b="1" i="1">
                                <a:solidFill>
                                  <a:srgbClr val="002060"/>
                                </a:solidFill>
                                <a:latin typeface="Cambria Math" panose="02040503050406030204" pitchFamily="18" charset="0"/>
                              </a:rPr>
                              <m:t>𝒓</m:t>
                            </m:r>
                          </m:e>
                          <m:sup>
                            <m:r>
                              <a:rPr lang="en-US" sz="2200" b="1">
                                <a:solidFill>
                                  <a:srgbClr val="002060"/>
                                </a:solidFill>
                                <a:latin typeface="Cambria Math" panose="02040503050406030204" pitchFamily="18" charset="0"/>
                              </a:rPr>
                              <m:t>′′</m:t>
                            </m:r>
                          </m:sup>
                        </m:sSup>
                      </m:e>
                      <m:sub>
                        <m:r>
                          <a:rPr lang="en-US" sz="2200" b="1" i="1">
                            <a:solidFill>
                              <a:srgbClr val="002060"/>
                            </a:solidFill>
                            <a:latin typeface="Cambria Math" panose="02040503050406030204" pitchFamily="18" charset="0"/>
                          </a:rPr>
                          <m:t>𝑨</m:t>
                        </m:r>
                      </m:sub>
                    </m:sSub>
                    <m:r>
                      <a:rPr lang="en-US" sz="2200" b="1" i="1">
                        <a:solidFill>
                          <a:srgbClr val="002060"/>
                        </a:solidFill>
                        <a:latin typeface="Cambria Math" panose="02040503050406030204" pitchFamily="18" charset="0"/>
                      </a:rPr>
                      <m:t> </m:t>
                    </m:r>
                  </m:oMath>
                </a14:m>
                <a:r>
                  <a:rPr lang="en-US" sz="2200" dirty="0">
                    <a:latin typeface="Times New Roman" panose="02020603050405020304" pitchFamily="18" charset="0"/>
                    <a:cs typeface="Times New Roman" panose="02020603050405020304" pitchFamily="18" charset="0"/>
                  </a:rPr>
                  <a:t>is rate of reaction in the surface area, and X</a:t>
                </a:r>
                <a:r>
                  <a:rPr lang="en-US" sz="2200" baseline="-25000" dirty="0">
                    <a:latin typeface="Times New Roman" panose="02020603050405020304" pitchFamily="18" charset="0"/>
                    <a:cs typeface="Times New Roman" panose="02020603050405020304" pitchFamily="18" charset="0"/>
                  </a:rPr>
                  <a:t>A</a:t>
                </a:r>
                <a:r>
                  <a:rPr lang="en-US" sz="2200" dirty="0">
                    <a:latin typeface="Times New Roman" panose="02020603050405020304" pitchFamily="18" charset="0"/>
                    <a:cs typeface="Times New Roman" panose="02020603050405020304" pitchFamily="18" charset="0"/>
                  </a:rPr>
                  <a:t> is conversion of reactant A. </a:t>
                </a:r>
              </a:p>
              <a:p>
                <a:pPr marL="0" indent="0" algn="just">
                  <a:buNone/>
                </a:pPr>
                <a:endParaRPr lang="en-US" dirty="0">
                  <a:latin typeface="Times New Roman" panose="02020603050405020304" pitchFamily="18" charset="0"/>
                  <a:cs typeface="Times New Roman" panose="02020603050405020304" pitchFamily="18" charset="0"/>
                </a:endParaRPr>
              </a:p>
              <a:p>
                <a:pPr marL="0" indent="0" algn="just">
                  <a:buNone/>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D66992CD-C4CA-2F02-AA84-CEA0A2E1E0AC}"/>
                  </a:ext>
                </a:extLst>
              </p:cNvPr>
              <p:cNvSpPr>
                <a:spLocks noGrp="1" noRot="1" noChangeAspect="1" noMove="1" noResize="1" noEditPoints="1" noAdjustHandles="1" noChangeArrowheads="1" noChangeShapeType="1" noTextEdit="1"/>
              </p:cNvSpPr>
              <p:nvPr>
                <p:ph idx="1"/>
              </p:nvPr>
            </p:nvSpPr>
            <p:spPr>
              <a:xfrm>
                <a:off x="238539" y="770490"/>
                <a:ext cx="11817626" cy="5406473"/>
              </a:xfrm>
              <a:blipFill>
                <a:blip r:embed="rId2"/>
                <a:stretch>
                  <a:fillRect l="-670" r="-619"/>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664A1BD3-70CA-7929-22DD-2FCC9A5AB5E4}"/>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2AD23E3-8426-25FF-D981-892F7683FA24}"/>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FC914D38-6357-D075-87FA-8BA8894A24B1}"/>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2611745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5B8525-A6C5-7995-F309-8C13F8FDEB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28508ED-973A-B436-CD77-55DD3AF51C36}"/>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Activity 11.1</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2682C94D-9B13-B706-5D60-AAAAB57BDE80}"/>
                  </a:ext>
                </a:extLst>
              </p:cNvPr>
              <p:cNvSpPr>
                <a:spLocks noGrp="1"/>
              </p:cNvSpPr>
              <p:nvPr>
                <p:ph idx="1"/>
              </p:nvPr>
            </p:nvSpPr>
            <p:spPr>
              <a:xfrm>
                <a:off x="238539" y="770490"/>
                <a:ext cx="11817626" cy="5406473"/>
              </a:xfrm>
            </p:spPr>
            <p:txBody>
              <a:bodyPr>
                <a:normAutofit fontScale="55000" lnSpcReduction="20000"/>
              </a:bodyPr>
              <a:lstStyle/>
              <a:p>
                <a:pPr marL="0" marR="139700" indent="0" algn="just">
                  <a:lnSpc>
                    <a:spcPct val="170000"/>
                  </a:lnSpc>
                  <a:spcAft>
                    <a:spcPts val="800"/>
                  </a:spcAft>
                  <a:buNone/>
                  <a:tabLst>
                    <a:tab pos="292735" algn="l"/>
                    <a:tab pos="3228975" algn="l"/>
                  </a:tabLst>
                </a:pPr>
                <a:r>
                  <a:rPr lang="en-US" sz="4400" kern="100" dirty="0">
                    <a:latin typeface="Times New Roman" panose="02020603050405020304" pitchFamily="18" charset="0"/>
                    <a:ea typeface="Calibri" panose="020F0502020204030204" pitchFamily="34" charset="0"/>
                    <a:cs typeface="Times New Roman" panose="02020603050405020304" pitchFamily="18" charset="0"/>
                  </a:rPr>
                  <a:t>A researcher plans to convert methylamine to dimethylamine using a silica-alumina catalyst. The molar flow rate of the feed into a packed-bed reactor is 24 mol/s, and the volumetric flow rate is 6 L/s. Assume there is no pressure drop or temperature change in the reactor. The stochiometric equation and the reaction rate are given below. How many kilograms of catalyst is loaded into a packed bed reactor to obtain a conversion of 60% of methylamine? </a:t>
                </a:r>
              </a:p>
              <a:p>
                <a:pPr marL="0" marR="139700" indent="0">
                  <a:lnSpc>
                    <a:spcPct val="120000"/>
                  </a:lnSpc>
                  <a:spcAft>
                    <a:spcPts val="800"/>
                  </a:spcAft>
                  <a:buNone/>
                  <a:tabLst>
                    <a:tab pos="292735" algn="l"/>
                    <a:tab pos="3228975" algn="l"/>
                  </a:tabLst>
                </a:pPr>
                <a14:m>
                  <m:oMathPara xmlns:m="http://schemas.openxmlformats.org/officeDocument/2006/math">
                    <m:oMathParaPr>
                      <m:jc m:val="left"/>
                    </m:oMathParaPr>
                    <m:oMath xmlns:m="http://schemas.openxmlformats.org/officeDocument/2006/math">
                      <m:r>
                        <m:rPr>
                          <m:nor/>
                        </m:rPr>
                        <a:rPr lang="en-US" sz="3800" kern="100" dirty="0">
                          <a:latin typeface="Times New Roman" panose="02020603050405020304" pitchFamily="18" charset="0"/>
                          <a:ea typeface="Calibri" panose="020F0502020204030204" pitchFamily="34" charset="0"/>
                          <a:cs typeface="Times New Roman" panose="02020603050405020304" pitchFamily="18" charset="0"/>
                        </a:rPr>
                        <m:t>2</m:t>
                      </m:r>
                      <m:r>
                        <m:rPr>
                          <m:nor/>
                        </m:rPr>
                        <a:rPr lang="en-US" sz="3800" kern="100" dirty="0">
                          <a:latin typeface="Times New Roman" panose="02020603050405020304" pitchFamily="18" charset="0"/>
                          <a:ea typeface="Calibri" panose="020F0502020204030204" pitchFamily="34" charset="0"/>
                          <a:cs typeface="Times New Roman" panose="02020603050405020304" pitchFamily="18" charset="0"/>
                        </a:rPr>
                        <m:t>CH</m:t>
                      </m:r>
                      <m:r>
                        <m:rPr>
                          <m:nor/>
                        </m:rPr>
                        <a:rPr lang="en-US" sz="3800" kern="100" baseline="-25000" dirty="0">
                          <a:latin typeface="Times New Roman" panose="02020603050405020304" pitchFamily="18" charset="0"/>
                          <a:ea typeface="Calibri" panose="020F0502020204030204" pitchFamily="34" charset="0"/>
                          <a:cs typeface="Times New Roman" panose="02020603050405020304" pitchFamily="18" charset="0"/>
                        </a:rPr>
                        <m:t>3</m:t>
                      </m:r>
                      <m:r>
                        <m:rPr>
                          <m:nor/>
                        </m:rPr>
                        <a:rPr lang="en-US" sz="3800" kern="100" dirty="0">
                          <a:latin typeface="Times New Roman" panose="02020603050405020304" pitchFamily="18" charset="0"/>
                          <a:ea typeface="Calibri" panose="020F0502020204030204" pitchFamily="34" charset="0"/>
                          <a:cs typeface="Times New Roman" panose="02020603050405020304" pitchFamily="18" charset="0"/>
                        </a:rPr>
                        <m:t>NH</m:t>
                      </m:r>
                      <m:r>
                        <m:rPr>
                          <m:nor/>
                        </m:rPr>
                        <a:rPr lang="en-US" sz="3800" kern="100" baseline="-25000" dirty="0">
                          <a:latin typeface="Times New Roman" panose="02020603050405020304" pitchFamily="18" charset="0"/>
                          <a:ea typeface="Calibri" panose="020F0502020204030204" pitchFamily="34" charset="0"/>
                          <a:cs typeface="Times New Roman" panose="02020603050405020304" pitchFamily="18" charset="0"/>
                        </a:rPr>
                        <m:t>2</m:t>
                      </m:r>
                      <m:r>
                        <m:rPr>
                          <m:nor/>
                        </m:rPr>
                        <a:rPr lang="en-US" sz="3800" kern="100" dirty="0">
                          <a:latin typeface="Times New Roman" panose="02020603050405020304" pitchFamily="18" charset="0"/>
                          <a:ea typeface="Calibri" panose="020F0502020204030204" pitchFamily="34" charset="0"/>
                          <a:cs typeface="Times New Roman" panose="02020603050405020304" pitchFamily="18" charset="0"/>
                        </a:rPr>
                        <m:t>  </m:t>
                      </m:r>
                      <m:r>
                        <m:rPr>
                          <m:nor/>
                        </m:rPr>
                        <a:rPr lang="en-US" sz="3800" kern="100" dirty="0">
                          <a:latin typeface="Times New Roman" panose="02020603050405020304" pitchFamily="18" charset="0"/>
                          <a:ea typeface="Calibri" panose="020F0502020204030204" pitchFamily="34" charset="0"/>
                          <a:cs typeface="Times New Roman" panose="02020603050405020304" pitchFamily="18" charset="0"/>
                          <a:sym typeface="Wingdings" panose="05000000000000000000" pitchFamily="2" charset="2"/>
                        </a:rPr>
                        <m:t></m:t>
                      </m:r>
                      <m:r>
                        <m:rPr>
                          <m:nor/>
                        </m:rPr>
                        <a:rPr lang="en-US" sz="3800" kern="100" dirty="0">
                          <a:latin typeface="Times New Roman" panose="02020603050405020304" pitchFamily="18" charset="0"/>
                          <a:ea typeface="Calibri" panose="020F0502020204030204" pitchFamily="34" charset="0"/>
                          <a:cs typeface="Times New Roman" panose="02020603050405020304" pitchFamily="18" charset="0"/>
                        </a:rPr>
                        <m:t>  (</m:t>
                      </m:r>
                      <m:r>
                        <m:rPr>
                          <m:nor/>
                        </m:rPr>
                        <a:rPr lang="en-US" sz="3800" kern="100" dirty="0">
                          <a:latin typeface="Times New Roman" panose="02020603050405020304" pitchFamily="18" charset="0"/>
                          <a:ea typeface="Calibri" panose="020F0502020204030204" pitchFamily="34" charset="0"/>
                          <a:cs typeface="Times New Roman" panose="02020603050405020304" pitchFamily="18" charset="0"/>
                        </a:rPr>
                        <m:t>CH</m:t>
                      </m:r>
                      <m:r>
                        <m:rPr>
                          <m:nor/>
                        </m:rPr>
                        <a:rPr lang="en-US" sz="3800" kern="100" baseline="-25000" dirty="0">
                          <a:latin typeface="Times New Roman" panose="02020603050405020304" pitchFamily="18" charset="0"/>
                          <a:ea typeface="Calibri" panose="020F0502020204030204" pitchFamily="34" charset="0"/>
                          <a:cs typeface="Times New Roman" panose="02020603050405020304" pitchFamily="18" charset="0"/>
                        </a:rPr>
                        <m:t>3</m:t>
                      </m:r>
                      <m:r>
                        <m:rPr>
                          <m:nor/>
                        </m:rPr>
                        <a:rPr lang="en-US" sz="3800" kern="100" dirty="0">
                          <a:latin typeface="Times New Roman" panose="02020603050405020304" pitchFamily="18" charset="0"/>
                          <a:ea typeface="Calibri" panose="020F0502020204030204" pitchFamily="34" charset="0"/>
                          <a:cs typeface="Times New Roman" panose="02020603050405020304" pitchFamily="18" charset="0"/>
                        </a:rPr>
                        <m:t>)</m:t>
                      </m:r>
                      <m:r>
                        <m:rPr>
                          <m:nor/>
                        </m:rPr>
                        <a:rPr lang="en-US" sz="3800" kern="100" baseline="-25000" dirty="0">
                          <a:latin typeface="Times New Roman" panose="02020603050405020304" pitchFamily="18" charset="0"/>
                          <a:ea typeface="Calibri" panose="020F0502020204030204" pitchFamily="34" charset="0"/>
                          <a:cs typeface="Times New Roman" panose="02020603050405020304" pitchFamily="18" charset="0"/>
                        </a:rPr>
                        <m:t>2</m:t>
                      </m:r>
                      <m:r>
                        <m:rPr>
                          <m:nor/>
                        </m:rPr>
                        <a:rPr lang="en-US" sz="3800" kern="100" dirty="0">
                          <a:latin typeface="Times New Roman" panose="02020603050405020304" pitchFamily="18" charset="0"/>
                          <a:ea typeface="Calibri" panose="020F0502020204030204" pitchFamily="34" charset="0"/>
                          <a:cs typeface="Times New Roman" panose="02020603050405020304" pitchFamily="18" charset="0"/>
                        </a:rPr>
                        <m:t>NH</m:t>
                      </m:r>
                      <m:r>
                        <m:rPr>
                          <m:nor/>
                        </m:rPr>
                        <a:rPr lang="en-US" sz="3800" kern="100" dirty="0">
                          <a:latin typeface="Times New Roman" panose="02020603050405020304" pitchFamily="18" charset="0"/>
                          <a:ea typeface="Calibri" panose="020F0502020204030204" pitchFamily="34" charset="0"/>
                          <a:cs typeface="Times New Roman" panose="02020603050405020304" pitchFamily="18" charset="0"/>
                        </a:rPr>
                        <m:t> + </m:t>
                      </m:r>
                      <m:r>
                        <m:rPr>
                          <m:nor/>
                        </m:rPr>
                        <a:rPr lang="en-US" sz="3800" kern="100" dirty="0">
                          <a:latin typeface="Times New Roman" panose="02020603050405020304" pitchFamily="18" charset="0"/>
                          <a:ea typeface="Calibri" panose="020F0502020204030204" pitchFamily="34" charset="0"/>
                          <a:cs typeface="Times New Roman" panose="02020603050405020304" pitchFamily="18" charset="0"/>
                        </a:rPr>
                        <m:t>NH</m:t>
                      </m:r>
                      <m:r>
                        <m:rPr>
                          <m:nor/>
                        </m:rPr>
                        <a:rPr lang="en-US" sz="3800" kern="100" baseline="-25000" dirty="0">
                          <a:latin typeface="Times New Roman" panose="02020603050405020304" pitchFamily="18" charset="0"/>
                          <a:ea typeface="Calibri" panose="020F0502020204030204" pitchFamily="34" charset="0"/>
                          <a:cs typeface="Times New Roman" panose="02020603050405020304" pitchFamily="18" charset="0"/>
                        </a:rPr>
                        <m:t>3</m:t>
                      </m:r>
                      <m:r>
                        <m:rPr>
                          <m:nor/>
                        </m:rPr>
                        <a:rPr lang="en-US" sz="3800" kern="100" dirty="0">
                          <a:latin typeface="Times New Roman" panose="02020603050405020304" pitchFamily="18" charset="0"/>
                          <a:ea typeface="Calibri" panose="020F0502020204030204" pitchFamily="34" charset="0"/>
                          <a:cs typeface="Times New Roman" panose="02020603050405020304" pitchFamily="18" charset="0"/>
                        </a:rPr>
                        <m:t> </m:t>
                      </m:r>
                    </m:oMath>
                  </m:oMathPara>
                </a14:m>
                <a:endParaRPr lang="en-US" sz="3800" kern="100" dirty="0">
                  <a:latin typeface="Times New Roman" panose="02020603050405020304" pitchFamily="18" charset="0"/>
                  <a:ea typeface="Calibri" panose="020F0502020204030204" pitchFamily="34" charset="0"/>
                  <a:cs typeface="Times New Roman" panose="02020603050405020304" pitchFamily="18" charset="0"/>
                </a:endParaRPr>
              </a:p>
              <a:p>
                <a:pPr marL="0" marR="139700" indent="0">
                  <a:lnSpc>
                    <a:spcPct val="120000"/>
                  </a:lnSpc>
                  <a:spcAft>
                    <a:spcPts val="800"/>
                  </a:spcAft>
                  <a:buNone/>
                  <a:tabLst>
                    <a:tab pos="292735" algn="l"/>
                    <a:tab pos="3228975" algn="l"/>
                  </a:tabLst>
                </a:pPr>
                <a14:m>
                  <m:oMathPara xmlns:m="http://schemas.openxmlformats.org/officeDocument/2006/math">
                    <m:oMathParaPr>
                      <m:jc m:val="left"/>
                    </m:oMathParaPr>
                    <m:oMath xmlns:m="http://schemas.openxmlformats.org/officeDocument/2006/math">
                      <m:r>
                        <m:rPr>
                          <m:nor/>
                        </m:rPr>
                        <a:rPr lang="en-US" sz="3800" kern="100" dirty="0">
                          <a:latin typeface="Times New Roman" panose="02020603050405020304" pitchFamily="18" charset="0"/>
                          <a:ea typeface="Calibri" panose="020F0502020204030204" pitchFamily="34" charset="0"/>
                          <a:cs typeface="Times New Roman" panose="02020603050405020304" pitchFamily="18" charset="0"/>
                        </a:rPr>
                        <m:t>2</m:t>
                      </m:r>
                      <m:r>
                        <m:rPr>
                          <m:nor/>
                        </m:rPr>
                        <a:rPr lang="en-US" sz="3800" kern="100" dirty="0">
                          <a:latin typeface="Times New Roman" panose="02020603050405020304" pitchFamily="18" charset="0"/>
                          <a:ea typeface="Calibri" panose="020F0502020204030204" pitchFamily="34" charset="0"/>
                          <a:cs typeface="Times New Roman" panose="02020603050405020304" pitchFamily="18" charset="0"/>
                        </a:rPr>
                        <m:t>A</m:t>
                      </m:r>
                      <m:r>
                        <m:rPr>
                          <m:nor/>
                        </m:rPr>
                        <a:rPr lang="en-US" sz="3800" kern="100" dirty="0">
                          <a:latin typeface="Times New Roman" panose="02020603050405020304" pitchFamily="18" charset="0"/>
                          <a:ea typeface="Calibri" panose="020F0502020204030204" pitchFamily="34" charset="0"/>
                          <a:cs typeface="Times New Roman" panose="02020603050405020304" pitchFamily="18" charset="0"/>
                        </a:rPr>
                        <m:t>       </m:t>
                      </m:r>
                      <m:groupChr>
                        <m:groupChrPr>
                          <m:chr m:val="→"/>
                          <m:vertJc m:val="bot"/>
                          <m:ctrlPr>
                            <a:rPr lang="en-US" sz="3800" i="1" kern="100" dirty="0" smtClean="0">
                              <a:latin typeface="Cambria Math" panose="02040503050406030204" pitchFamily="18" charset="0"/>
                              <a:ea typeface="Calibri" panose="020F0502020204030204" pitchFamily="34" charset="0"/>
                              <a:cs typeface="Times New Roman" panose="02020603050405020304" pitchFamily="18" charset="0"/>
                            </a:rPr>
                          </m:ctrlPr>
                        </m:groupChrPr>
                        <m:e>
                          <m:sSup>
                            <m:sSupPr>
                              <m:ctrlPr>
                                <a:rPr lang="en-US" sz="3800" i="1" kern="100" dirty="0" smtClean="0">
                                  <a:latin typeface="Cambria Math" panose="02040503050406030204" pitchFamily="18" charset="0"/>
                                  <a:ea typeface="Calibri" panose="020F0502020204030204" pitchFamily="34" charset="0"/>
                                  <a:cs typeface="Times New Roman" panose="02020603050405020304" pitchFamily="18" charset="0"/>
                                </a:rPr>
                              </m:ctrlPr>
                            </m:sSupPr>
                            <m:e>
                              <m:r>
                                <a:rPr lang="en-US" sz="3800" b="0" i="1" kern="100" dirty="0" smtClean="0">
                                  <a:latin typeface="Cambria Math" panose="02040503050406030204" pitchFamily="18" charset="0"/>
                                  <a:ea typeface="Calibri" panose="020F0502020204030204" pitchFamily="34" charset="0"/>
                                  <a:cs typeface="Times New Roman" panose="02020603050405020304" pitchFamily="18" charset="0"/>
                                </a:rPr>
                                <m:t>𝑘</m:t>
                              </m:r>
                            </m:e>
                            <m:sup>
                              <m:r>
                                <a:rPr lang="en-US" sz="3800" b="0" i="1" kern="100" dirty="0" smtClean="0">
                                  <a:latin typeface="Cambria Math" panose="02040503050406030204" pitchFamily="18" charset="0"/>
                                  <a:ea typeface="Calibri" panose="020F0502020204030204" pitchFamily="34" charset="0"/>
                                  <a:cs typeface="Times New Roman" panose="02020603050405020304" pitchFamily="18" charset="0"/>
                                </a:rPr>
                                <m:t>′</m:t>
                              </m:r>
                            </m:sup>
                          </m:sSup>
                        </m:e>
                      </m:groupChr>
                      <m:r>
                        <m:rPr>
                          <m:nor/>
                        </m:rPr>
                        <a:rPr lang="en-US" sz="3800" kern="100" dirty="0">
                          <a:latin typeface="Times New Roman" panose="02020603050405020304" pitchFamily="18" charset="0"/>
                          <a:ea typeface="Calibri" panose="020F0502020204030204" pitchFamily="34" charset="0"/>
                          <a:cs typeface="Times New Roman" panose="02020603050405020304" pitchFamily="18" charset="0"/>
                        </a:rPr>
                        <m:t>  </m:t>
                      </m:r>
                      <m:r>
                        <m:rPr>
                          <m:nor/>
                        </m:rPr>
                        <a:rPr lang="en-US" sz="3800" kern="100" dirty="0">
                          <a:latin typeface="Times New Roman" panose="02020603050405020304" pitchFamily="18" charset="0"/>
                          <a:ea typeface="Calibri" panose="020F0502020204030204" pitchFamily="34" charset="0"/>
                          <a:cs typeface="Times New Roman" panose="02020603050405020304" pitchFamily="18" charset="0"/>
                        </a:rPr>
                        <m:t>B</m:t>
                      </m:r>
                      <m:r>
                        <m:rPr>
                          <m:nor/>
                        </m:rPr>
                        <a:rPr lang="en-US" sz="3800" kern="100" dirty="0">
                          <a:latin typeface="Times New Roman" panose="02020603050405020304" pitchFamily="18" charset="0"/>
                          <a:ea typeface="Calibri" panose="020F0502020204030204" pitchFamily="34" charset="0"/>
                          <a:cs typeface="Times New Roman" panose="02020603050405020304" pitchFamily="18" charset="0"/>
                        </a:rPr>
                        <m:t>    +    </m:t>
                      </m:r>
                      <m:r>
                        <m:rPr>
                          <m:nor/>
                        </m:rPr>
                        <a:rPr lang="en-US" sz="3800" kern="100" dirty="0">
                          <a:latin typeface="Times New Roman" panose="02020603050405020304" pitchFamily="18" charset="0"/>
                          <a:ea typeface="Calibri" panose="020F0502020204030204" pitchFamily="34" charset="0"/>
                          <a:cs typeface="Times New Roman" panose="02020603050405020304" pitchFamily="18" charset="0"/>
                        </a:rPr>
                        <m:t>C</m:t>
                      </m:r>
                    </m:oMath>
                  </m:oMathPara>
                </a14:m>
                <a:endParaRPr lang="en-US" sz="3800" kern="100" dirty="0">
                  <a:latin typeface="Calibri" panose="020F0502020204030204" pitchFamily="34" charset="0"/>
                  <a:ea typeface="Calibri" panose="020F0502020204030204" pitchFamily="34" charset="0"/>
                  <a:cs typeface="Times New Roman" panose="02020603050405020304" pitchFamily="18" charset="0"/>
                </a:endParaRPr>
              </a:p>
              <a:p>
                <a:pPr marL="0" marR="139700" indent="0">
                  <a:lnSpc>
                    <a:spcPct val="120000"/>
                  </a:lnSpc>
                  <a:spcAft>
                    <a:spcPts val="800"/>
                  </a:spcAft>
                  <a:buNone/>
                  <a:tabLst>
                    <a:tab pos="292735" algn="l"/>
                    <a:tab pos="3228975" algn="l"/>
                  </a:tabLst>
                </a:pPr>
                <a:r>
                  <a:rPr lang="en-US" sz="3800" kern="1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sSup>
                      <m:sSupPr>
                        <m:ctrlPr>
                          <a:rPr lang="en-US" sz="3800" i="1" kern="100">
                            <a:latin typeface="Cambria Math" panose="02040503050406030204" pitchFamily="18" charset="0"/>
                            <a:ea typeface="Calibri" panose="020F0502020204030204" pitchFamily="34" charset="0"/>
                            <a:cs typeface="Times New Roman" panose="02020603050405020304" pitchFamily="18" charset="0"/>
                          </a:rPr>
                        </m:ctrlPr>
                      </m:sSupPr>
                      <m:e>
                        <m:sSup>
                          <m:sSupPr>
                            <m:ctrlPr>
                              <a:rPr lang="en-US" sz="3800" i="1" kern="100">
                                <a:latin typeface="Cambria Math" panose="02040503050406030204" pitchFamily="18" charset="0"/>
                                <a:ea typeface="Calibri" panose="020F0502020204030204" pitchFamily="34" charset="0"/>
                                <a:cs typeface="Times New Roman" panose="02020603050405020304" pitchFamily="18" charset="0"/>
                              </a:rPr>
                            </m:ctrlPr>
                          </m:sSupPr>
                          <m:e>
                            <m:sSub>
                              <m:sSubPr>
                                <m:ctrlPr>
                                  <a:rPr lang="en-US" sz="3800" i="1" kern="100">
                                    <a:latin typeface="Cambria Math" panose="02040503050406030204" pitchFamily="18" charset="0"/>
                                    <a:ea typeface="Calibri" panose="020F0502020204030204" pitchFamily="34" charset="0"/>
                                    <a:cs typeface="Times New Roman" panose="02020603050405020304" pitchFamily="18" charset="0"/>
                                  </a:rPr>
                                </m:ctrlPr>
                              </m:sSubPr>
                              <m:e>
                                <m:r>
                                  <a:rPr lang="en-US" sz="3800" i="1" kern="100">
                                    <a:latin typeface="Cambria Math" panose="02040503050406030204" pitchFamily="18" charset="0"/>
                                    <a:ea typeface="Calibri" panose="020F0502020204030204" pitchFamily="34" charset="0"/>
                                    <a:cs typeface="Times New Roman" panose="02020603050405020304" pitchFamily="18" charset="0"/>
                                  </a:rPr>
                                  <m:t>−</m:t>
                                </m:r>
                                <m:r>
                                  <a:rPr lang="en-US" sz="3800" i="1" kern="100">
                                    <a:latin typeface="Cambria Math" panose="02040503050406030204" pitchFamily="18" charset="0"/>
                                    <a:ea typeface="Calibri" panose="020F0502020204030204" pitchFamily="34" charset="0"/>
                                    <a:cs typeface="Times New Roman" panose="02020603050405020304" pitchFamily="18" charset="0"/>
                                  </a:rPr>
                                  <m:t>𝑟</m:t>
                                </m:r>
                              </m:e>
                              <m:sub>
                                <m:r>
                                  <a:rPr lang="en-US" sz="3800" i="1" kern="100">
                                    <a:latin typeface="Cambria Math" panose="02040503050406030204" pitchFamily="18" charset="0"/>
                                    <a:ea typeface="Calibri" panose="020F0502020204030204" pitchFamily="34" charset="0"/>
                                    <a:cs typeface="Times New Roman" panose="02020603050405020304" pitchFamily="18" charset="0"/>
                                  </a:rPr>
                                  <m:t>𝐴</m:t>
                                </m:r>
                              </m:sub>
                            </m:sSub>
                          </m:e>
                          <m:sup>
                            <m:r>
                              <a:rPr lang="en-US" sz="3800" i="1" kern="100">
                                <a:latin typeface="Cambria Math" panose="02040503050406030204" pitchFamily="18" charset="0"/>
                                <a:ea typeface="Calibri" panose="020F0502020204030204" pitchFamily="34" charset="0"/>
                                <a:cs typeface="Times New Roman" panose="02020603050405020304" pitchFamily="18" charset="0"/>
                              </a:rPr>
                              <m:t>′</m:t>
                            </m:r>
                          </m:sup>
                        </m:sSup>
                        <m:r>
                          <a:rPr lang="en-US" sz="3800" i="1" kern="100">
                            <a:latin typeface="Cambria Math" panose="02040503050406030204" pitchFamily="18" charset="0"/>
                            <a:ea typeface="Calibri" panose="020F0502020204030204" pitchFamily="34" charset="0"/>
                            <a:cs typeface="Times New Roman" panose="02020603050405020304" pitchFamily="18" charset="0"/>
                          </a:rPr>
                          <m:t>=</m:t>
                        </m:r>
                        <m:sSub>
                          <m:sSubPr>
                            <m:ctrlPr>
                              <a:rPr lang="en-US" sz="3800" i="1" kern="100">
                                <a:latin typeface="Cambria Math" panose="02040503050406030204" pitchFamily="18" charset="0"/>
                                <a:ea typeface="Calibri" panose="020F0502020204030204" pitchFamily="34" charset="0"/>
                                <a:cs typeface="Times New Roman" panose="02020603050405020304" pitchFamily="18" charset="0"/>
                              </a:rPr>
                            </m:ctrlPr>
                          </m:sSubPr>
                          <m:e>
                            <m:r>
                              <a:rPr lang="en-US" sz="3800" i="1" kern="100">
                                <a:latin typeface="Cambria Math" panose="02040503050406030204" pitchFamily="18" charset="0"/>
                                <a:ea typeface="Calibri" panose="020F0502020204030204" pitchFamily="34" charset="0"/>
                                <a:cs typeface="Times New Roman" panose="02020603050405020304" pitchFamily="18" charset="0"/>
                              </a:rPr>
                              <m:t>𝑘</m:t>
                            </m:r>
                            <m:r>
                              <a:rPr lang="en-US" sz="3800" i="1" kern="100">
                                <a:latin typeface="Cambria Math" panose="02040503050406030204" pitchFamily="18" charset="0"/>
                                <a:ea typeface="Calibri" panose="020F0502020204030204" pitchFamily="34" charset="0"/>
                                <a:cs typeface="Times New Roman" panose="02020603050405020304" pitchFamily="18" charset="0"/>
                              </a:rPr>
                              <m:t>′</m:t>
                            </m:r>
                            <m:r>
                              <a:rPr lang="en-US" sz="3800" i="1" kern="100">
                                <a:latin typeface="Cambria Math" panose="02040503050406030204" pitchFamily="18" charset="0"/>
                                <a:ea typeface="Calibri" panose="020F0502020204030204" pitchFamily="34" charset="0"/>
                                <a:cs typeface="Times New Roman" panose="02020603050405020304" pitchFamily="18" charset="0"/>
                              </a:rPr>
                              <m:t>𝐶</m:t>
                            </m:r>
                          </m:e>
                          <m:sub>
                            <m:r>
                              <a:rPr lang="en-US" sz="3800" i="1" kern="100">
                                <a:latin typeface="Cambria Math" panose="02040503050406030204" pitchFamily="18" charset="0"/>
                                <a:ea typeface="Calibri" panose="020F0502020204030204" pitchFamily="34" charset="0"/>
                                <a:cs typeface="Times New Roman" panose="02020603050405020304" pitchFamily="18" charset="0"/>
                              </a:rPr>
                              <m:t>𝐴</m:t>
                            </m:r>
                          </m:sub>
                        </m:sSub>
                      </m:e>
                      <m:sup>
                        <m:r>
                          <a:rPr lang="en-US" sz="3800" i="1" kern="100">
                            <a:latin typeface="Cambria Math" panose="02040503050406030204" pitchFamily="18" charset="0"/>
                            <a:ea typeface="Calibri" panose="020F0502020204030204" pitchFamily="34" charset="0"/>
                            <a:cs typeface="Times New Roman" panose="02020603050405020304" pitchFamily="18" charset="0"/>
                          </a:rPr>
                          <m:t>2</m:t>
                        </m:r>
                      </m:sup>
                    </m:sSup>
                  </m:oMath>
                </a14:m>
                <a:endParaRPr lang="en-US" sz="3800" kern="100" dirty="0">
                  <a:latin typeface="Calibri" panose="020F0502020204030204" pitchFamily="34" charset="0"/>
                  <a:ea typeface="Calibri" panose="020F0502020204030204" pitchFamily="34" charset="0"/>
                  <a:cs typeface="Times New Roman" panose="02020603050405020304" pitchFamily="18" charset="0"/>
                </a:endParaRPr>
              </a:p>
              <a:p>
                <a:pPr marL="0" marR="139700" indent="0">
                  <a:lnSpc>
                    <a:spcPct val="120000"/>
                  </a:lnSpc>
                  <a:spcAft>
                    <a:spcPts val="800"/>
                  </a:spcAft>
                  <a:buNone/>
                  <a:tabLst>
                    <a:tab pos="292735" algn="l"/>
                    <a:tab pos="3228975" algn="l"/>
                  </a:tabLst>
                </a:pPr>
                <a14:m>
                  <m:oMath xmlns:m="http://schemas.openxmlformats.org/officeDocument/2006/math">
                    <m:r>
                      <a:rPr lang="en-US" sz="3800" i="1" kern="100">
                        <a:latin typeface="Cambria Math" panose="02040503050406030204" pitchFamily="18" charset="0"/>
                        <a:ea typeface="Calibri" panose="020F0502020204030204" pitchFamily="34" charset="0"/>
                        <a:cs typeface="Times New Roman" panose="02020603050405020304" pitchFamily="18" charset="0"/>
                      </a:rPr>
                      <m:t>𝑘</m:t>
                    </m:r>
                    <m:r>
                      <a:rPr lang="en-US" sz="3800" i="1" kern="100">
                        <a:latin typeface="Cambria Math" panose="02040503050406030204" pitchFamily="18" charset="0"/>
                        <a:ea typeface="Calibri" panose="020F0502020204030204" pitchFamily="34" charset="0"/>
                        <a:cs typeface="Times New Roman" panose="02020603050405020304" pitchFamily="18" charset="0"/>
                      </a:rPr>
                      <m:t>′=4.25∗</m:t>
                    </m:r>
                    <m:sSup>
                      <m:sSupPr>
                        <m:ctrlPr>
                          <a:rPr lang="en-US" sz="3800" i="1" kern="100">
                            <a:latin typeface="Cambria Math" panose="02040503050406030204" pitchFamily="18" charset="0"/>
                            <a:ea typeface="Calibri" panose="020F0502020204030204" pitchFamily="34" charset="0"/>
                            <a:cs typeface="Times New Roman" panose="02020603050405020304" pitchFamily="18" charset="0"/>
                          </a:rPr>
                        </m:ctrlPr>
                      </m:sSupPr>
                      <m:e>
                        <m:r>
                          <a:rPr lang="en-US" sz="3800" i="1" kern="100">
                            <a:latin typeface="Cambria Math" panose="02040503050406030204" pitchFamily="18" charset="0"/>
                            <a:ea typeface="Calibri" panose="020F0502020204030204" pitchFamily="34" charset="0"/>
                            <a:cs typeface="Times New Roman" panose="02020603050405020304" pitchFamily="18" charset="0"/>
                          </a:rPr>
                          <m:t>10</m:t>
                        </m:r>
                      </m:e>
                      <m:sup>
                        <m:r>
                          <a:rPr lang="en-US" sz="3800" i="1" kern="100">
                            <a:latin typeface="Cambria Math" panose="02040503050406030204" pitchFamily="18" charset="0"/>
                            <a:ea typeface="Calibri" panose="020F0502020204030204" pitchFamily="34" charset="0"/>
                            <a:cs typeface="Times New Roman" panose="02020603050405020304" pitchFamily="18" charset="0"/>
                          </a:rPr>
                          <m:t>−2</m:t>
                        </m:r>
                      </m:sup>
                    </m:sSup>
                    <m:r>
                      <a:rPr lang="en-US" sz="3800" i="1" kern="100">
                        <a:latin typeface="Cambria Math" panose="02040503050406030204" pitchFamily="18" charset="0"/>
                        <a:ea typeface="Calibri" panose="020F0502020204030204" pitchFamily="34" charset="0"/>
                        <a:cs typeface="Times New Roman" panose="02020603050405020304" pitchFamily="18" charset="0"/>
                      </a:rPr>
                      <m:t> </m:t>
                    </m:r>
                  </m:oMath>
                </a14:m>
                <a:r>
                  <a:rPr lang="en-US" sz="3800" kern="100" dirty="0">
                    <a:latin typeface="Times New Roman" panose="02020603050405020304" pitchFamily="18" charset="0"/>
                    <a:ea typeface="Calibri" panose="020F0502020204030204" pitchFamily="34" charset="0"/>
                    <a:cs typeface="Times New Roman" panose="02020603050405020304" pitchFamily="18" charset="0"/>
                  </a:rPr>
                  <a:t>L</a:t>
                </a:r>
                <a:r>
                  <a:rPr lang="en-US" sz="3800" kern="100" baseline="30000" dirty="0">
                    <a:latin typeface="Times New Roman" panose="02020603050405020304" pitchFamily="18" charset="0"/>
                    <a:ea typeface="Calibri" panose="020F0502020204030204" pitchFamily="34" charset="0"/>
                    <a:cs typeface="Times New Roman" panose="02020603050405020304" pitchFamily="18" charset="0"/>
                  </a:rPr>
                  <a:t>2</a:t>
                </a:r>
                <a:r>
                  <a:rPr lang="en-US" sz="3800" kern="100" dirty="0">
                    <a:latin typeface="Times New Roman" panose="02020603050405020304" pitchFamily="18" charset="0"/>
                    <a:ea typeface="Calibri" panose="020F0502020204030204" pitchFamily="34" charset="0"/>
                    <a:cs typeface="Times New Roman" panose="02020603050405020304" pitchFamily="18" charset="0"/>
                  </a:rPr>
                  <a:t>/</a:t>
                </a:r>
                <a:r>
                  <a:rPr lang="en-US" sz="3800" kern="100" dirty="0" err="1">
                    <a:latin typeface="Times New Roman" panose="02020603050405020304" pitchFamily="18" charset="0"/>
                    <a:ea typeface="Calibri" panose="020F0502020204030204" pitchFamily="34" charset="0"/>
                    <a:cs typeface="Times New Roman" panose="02020603050405020304" pitchFamily="18" charset="0"/>
                  </a:rPr>
                  <a:t>mol.kg.s</a:t>
                </a:r>
                <a:endParaRPr lang="en-US" sz="3800" kern="100" dirty="0">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2682C94D-9B13-B706-5D60-AAAAB57BDE80}"/>
                  </a:ext>
                </a:extLst>
              </p:cNvPr>
              <p:cNvSpPr>
                <a:spLocks noGrp="1" noRot="1" noChangeAspect="1" noMove="1" noResize="1" noEditPoints="1" noAdjustHandles="1" noChangeArrowheads="1" noChangeShapeType="1" noTextEdit="1"/>
              </p:cNvSpPr>
              <p:nvPr>
                <p:ph idx="1"/>
              </p:nvPr>
            </p:nvSpPr>
            <p:spPr>
              <a:xfrm>
                <a:off x="238539" y="770490"/>
                <a:ext cx="11817626" cy="5406473"/>
              </a:xfrm>
              <a:blipFill>
                <a:blip r:embed="rId2"/>
                <a:stretch>
                  <a:fillRect l="-77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A02E6714-C393-E3D6-C0BB-213F3661FB4C}"/>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82C7A79-C566-68ED-E459-022CFA5E76B4}"/>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F6844803-5A19-BBDC-A618-02CE8712DDD1}"/>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6845009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B7CE6B-EFC1-D1B4-AB08-C9D463E82E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1971EE-68EB-A9F3-3A15-DE5DA97D4AFF}"/>
              </a:ext>
            </a:extLst>
          </p:cNvPr>
          <p:cNvSpPr>
            <a:spLocks noGrp="1"/>
          </p:cNvSpPr>
          <p:nvPr>
            <p:ph type="title"/>
          </p:nvPr>
        </p:nvSpPr>
        <p:spPr>
          <a:xfrm>
            <a:off x="649357" y="231161"/>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AB35AF0-44D4-71A0-93EC-371DC02173DD}"/>
                  </a:ext>
                </a:extLst>
              </p:cNvPr>
              <p:cNvSpPr>
                <a:spLocks noGrp="1"/>
              </p:cNvSpPr>
              <p:nvPr>
                <p:ph idx="1"/>
              </p:nvPr>
            </p:nvSpPr>
            <p:spPr>
              <a:xfrm>
                <a:off x="238539" y="770490"/>
                <a:ext cx="11817626" cy="5406473"/>
              </a:xfrm>
            </p:spPr>
            <p:txBody>
              <a:bodyPr>
                <a:normAutofit fontScale="77500" lnSpcReduction="20000"/>
              </a:bodyPr>
              <a:lstStyle/>
              <a:p>
                <a:pPr marL="0" indent="0" algn="just">
                  <a:buNone/>
                </a:pPr>
                <a:r>
                  <a:rPr lang="en-US" b="1" dirty="0">
                    <a:latin typeface="Times New Roman" panose="02020603050405020304" pitchFamily="18" charset="0"/>
                    <a:cs typeface="Times New Roman" panose="02020603050405020304" pitchFamily="18" charset="0"/>
                  </a:rPr>
                  <a:t>Given: </a:t>
                </a:r>
                <a:r>
                  <a:rPr lang="en-US" dirty="0">
                    <a:latin typeface="Times New Roman" panose="02020603050405020304" pitchFamily="18" charset="0"/>
                    <a:cs typeface="Times New Roman" panose="02020603050405020304" pitchFamily="18" charset="0"/>
                  </a:rPr>
                  <a:t>Packed bed reactor, second order reaction</a:t>
                </a:r>
              </a:p>
              <a:p>
                <a:pPr marL="0" indent="0" algn="just">
                  <a:buNone/>
                </a:pPr>
                <a:r>
                  <a:rPr lang="en-US" dirty="0" err="1">
                    <a:latin typeface="Times New Roman" panose="02020603050405020304" pitchFamily="18" charset="0"/>
                    <a:cs typeface="Times New Roman" panose="02020603050405020304" pitchFamily="18" charset="0"/>
                  </a:rPr>
                  <a:t>F</a:t>
                </a:r>
                <a:r>
                  <a:rPr lang="en-US" baseline="-25000" dirty="0" err="1">
                    <a:latin typeface="Times New Roman" panose="02020603050405020304" pitchFamily="18" charset="0"/>
                    <a:cs typeface="Times New Roman" panose="02020603050405020304" pitchFamily="18" charset="0"/>
                  </a:rPr>
                  <a:t>Ao</a:t>
                </a:r>
                <a:r>
                  <a:rPr lang="en-US" dirty="0">
                    <a:latin typeface="Times New Roman" panose="02020603050405020304" pitchFamily="18" charset="0"/>
                    <a:cs typeface="Times New Roman" panose="02020603050405020304" pitchFamily="18" charset="0"/>
                  </a:rPr>
                  <a:t>= 24 mol/s, </a:t>
                </a:r>
                <a:r>
                  <a:rPr lang="en-US" dirty="0">
                    <a:latin typeface="Times New Roman" panose="02020603050405020304" pitchFamily="18" charset="0"/>
                    <a:cs typeface="Times New Roman" panose="02020603050405020304" pitchFamily="18" charset="0"/>
                    <a:sym typeface="Symbol" panose="05050102010706020507" pitchFamily="18" charset="2"/>
                  </a:rPr>
                  <a:t></a:t>
                </a:r>
                <a:r>
                  <a:rPr lang="en-US" baseline="-25000" dirty="0">
                    <a:latin typeface="Times New Roman" panose="02020603050405020304" pitchFamily="18" charset="0"/>
                    <a:cs typeface="Times New Roman" panose="02020603050405020304" pitchFamily="18" charset="0"/>
                  </a:rPr>
                  <a:t>o</a:t>
                </a:r>
                <a:r>
                  <a:rPr lang="en-US" dirty="0">
                    <a:latin typeface="Times New Roman" panose="02020603050405020304" pitchFamily="18" charset="0"/>
                    <a:cs typeface="Times New Roman" panose="02020603050405020304" pitchFamily="18" charset="0"/>
                  </a:rPr>
                  <a:t>= 6L/s; </a:t>
                </a:r>
                <a:r>
                  <a:rPr lang="en-US" dirty="0" err="1">
                    <a:latin typeface="Times New Roman" panose="02020603050405020304" pitchFamily="18" charset="0"/>
                    <a:cs typeface="Times New Roman" panose="02020603050405020304" pitchFamily="18" charset="0"/>
                  </a:rPr>
                  <a:t>C</a:t>
                </a:r>
                <a:r>
                  <a:rPr lang="en-US" baseline="-25000" dirty="0" err="1">
                    <a:latin typeface="Times New Roman" panose="02020603050405020304" pitchFamily="18" charset="0"/>
                    <a:cs typeface="Times New Roman" panose="02020603050405020304" pitchFamily="18" charset="0"/>
                  </a:rPr>
                  <a:t>Ao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t>
                </a:r>
                <a:r>
                  <a:rPr lang="en-US" baseline="-25000" dirty="0" err="1">
                    <a:latin typeface="Times New Roman" panose="02020603050405020304" pitchFamily="18" charset="0"/>
                    <a:cs typeface="Times New Roman" panose="02020603050405020304" pitchFamily="18" charset="0"/>
                  </a:rPr>
                  <a:t>Ao</a:t>
                </a:r>
                <a:r>
                  <a:rPr lang="en-US"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sym typeface="Symbol" panose="05050102010706020507" pitchFamily="18" charset="2"/>
                  </a:rPr>
                  <a:t> </a:t>
                </a:r>
                <a:r>
                  <a:rPr lang="en-US" baseline="-25000" dirty="0">
                    <a:latin typeface="Times New Roman" panose="02020603050405020304" pitchFamily="18" charset="0"/>
                    <a:cs typeface="Times New Roman" panose="02020603050405020304" pitchFamily="18" charset="0"/>
                  </a:rPr>
                  <a:t>o</a:t>
                </a:r>
                <a:endParaRPr lang="en-US" dirty="0">
                  <a:latin typeface="Times New Roman" panose="02020603050405020304" pitchFamily="18" charset="0"/>
                  <a:cs typeface="Times New Roman" panose="02020603050405020304" pitchFamily="18" charset="0"/>
                </a:endParaRPr>
              </a:p>
              <a:p>
                <a:pPr marL="0" marR="139700" indent="0">
                  <a:lnSpc>
                    <a:spcPct val="120000"/>
                  </a:lnSpc>
                  <a:spcAft>
                    <a:spcPts val="800"/>
                  </a:spcAft>
                  <a:buNone/>
                  <a:tabLst>
                    <a:tab pos="292735" algn="l"/>
                    <a:tab pos="3228975" algn="l"/>
                  </a:tabLst>
                </a:pPr>
                <a14:m>
                  <m:oMathPara xmlns:m="http://schemas.openxmlformats.org/officeDocument/2006/math">
                    <m:oMathParaPr>
                      <m:jc m:val="left"/>
                    </m:oMathParaPr>
                    <m:oMath xmlns:m="http://schemas.openxmlformats.org/officeDocument/2006/math">
                      <m:sSup>
                        <m:sSupPr>
                          <m:ctrlPr>
                            <a:rPr lang="en-US" i="1" kern="100">
                              <a:latin typeface="Cambria Math" panose="02040503050406030204" pitchFamily="18" charset="0"/>
                              <a:ea typeface="Calibri" panose="020F0502020204030204" pitchFamily="34" charset="0"/>
                              <a:cs typeface="Times New Roman" panose="02020603050405020304" pitchFamily="18" charset="0"/>
                            </a:rPr>
                          </m:ctrlPr>
                        </m:sSupPr>
                        <m:e>
                          <m:sSup>
                            <m:sSupPr>
                              <m:ctrlPr>
                                <a:rPr lang="en-US" i="1" kern="100">
                                  <a:latin typeface="Cambria Math" panose="02040503050406030204" pitchFamily="18" charset="0"/>
                                  <a:ea typeface="Calibri" panose="020F0502020204030204" pitchFamily="34" charset="0"/>
                                  <a:cs typeface="Times New Roman" panose="02020603050405020304" pitchFamily="18" charset="0"/>
                                </a:rPr>
                              </m:ctrlPr>
                            </m:sSupPr>
                            <m:e>
                              <m:sSub>
                                <m:sSubPr>
                                  <m:ctrlPr>
                                    <a:rPr lang="en-US" i="1" kern="100">
                                      <a:latin typeface="Cambria Math" panose="02040503050406030204" pitchFamily="18" charset="0"/>
                                      <a:ea typeface="Calibri" panose="020F0502020204030204" pitchFamily="34" charset="0"/>
                                      <a:cs typeface="Times New Roman" panose="02020603050405020304" pitchFamily="18" charset="0"/>
                                    </a:rPr>
                                  </m:ctrlPr>
                                </m:sSubPr>
                                <m:e>
                                  <m:r>
                                    <a:rPr lang="en-US" i="1" kern="100">
                                      <a:latin typeface="Cambria Math" panose="02040503050406030204" pitchFamily="18" charset="0"/>
                                      <a:ea typeface="Calibri" panose="020F0502020204030204" pitchFamily="34" charset="0"/>
                                      <a:cs typeface="Times New Roman" panose="02020603050405020304" pitchFamily="18" charset="0"/>
                                    </a:rPr>
                                    <m:t>−</m:t>
                                  </m:r>
                                  <m:r>
                                    <a:rPr lang="en-US" i="1" kern="100">
                                      <a:latin typeface="Cambria Math" panose="02040503050406030204" pitchFamily="18" charset="0"/>
                                      <a:ea typeface="Calibri" panose="020F0502020204030204" pitchFamily="34" charset="0"/>
                                      <a:cs typeface="Times New Roman" panose="02020603050405020304" pitchFamily="18" charset="0"/>
                                    </a:rPr>
                                    <m:t>𝑟</m:t>
                                  </m:r>
                                </m:e>
                                <m:sub>
                                  <m:r>
                                    <a:rPr lang="en-US" i="1" kern="100">
                                      <a:latin typeface="Cambria Math" panose="02040503050406030204" pitchFamily="18" charset="0"/>
                                      <a:ea typeface="Calibri" panose="020F0502020204030204" pitchFamily="34" charset="0"/>
                                      <a:cs typeface="Times New Roman" panose="02020603050405020304" pitchFamily="18" charset="0"/>
                                    </a:rPr>
                                    <m:t>𝐴</m:t>
                                  </m:r>
                                </m:sub>
                              </m:sSub>
                            </m:e>
                            <m:sup>
                              <m:r>
                                <a:rPr lang="en-US" i="1" kern="100">
                                  <a:latin typeface="Cambria Math" panose="02040503050406030204" pitchFamily="18" charset="0"/>
                                  <a:ea typeface="Calibri" panose="020F0502020204030204" pitchFamily="34" charset="0"/>
                                  <a:cs typeface="Times New Roman" panose="02020603050405020304" pitchFamily="18" charset="0"/>
                                </a:rPr>
                                <m:t>′</m:t>
                              </m:r>
                            </m:sup>
                          </m:sSup>
                          <m:r>
                            <a:rPr lang="en-US" i="1" kern="100">
                              <a:latin typeface="Cambria Math" panose="02040503050406030204" pitchFamily="18" charset="0"/>
                              <a:ea typeface="Calibri" panose="020F0502020204030204" pitchFamily="34" charset="0"/>
                              <a:cs typeface="Times New Roman" panose="02020603050405020304" pitchFamily="18" charset="0"/>
                            </a:rPr>
                            <m:t>=</m:t>
                          </m:r>
                          <m:sSub>
                            <m:sSubPr>
                              <m:ctrlPr>
                                <a:rPr lang="en-US" i="1" kern="100">
                                  <a:latin typeface="Cambria Math" panose="02040503050406030204" pitchFamily="18" charset="0"/>
                                  <a:ea typeface="Calibri" panose="020F0502020204030204" pitchFamily="34" charset="0"/>
                                  <a:cs typeface="Times New Roman" panose="02020603050405020304" pitchFamily="18" charset="0"/>
                                </a:rPr>
                              </m:ctrlPr>
                            </m:sSubPr>
                            <m:e>
                              <m:r>
                                <a:rPr lang="en-US" i="1" kern="100">
                                  <a:latin typeface="Cambria Math" panose="02040503050406030204" pitchFamily="18" charset="0"/>
                                  <a:ea typeface="Calibri" panose="020F0502020204030204" pitchFamily="34" charset="0"/>
                                  <a:cs typeface="Times New Roman" panose="02020603050405020304" pitchFamily="18" charset="0"/>
                                </a:rPr>
                                <m:t>𝑘</m:t>
                              </m:r>
                              <m:r>
                                <a:rPr lang="en-US" i="1" kern="100">
                                  <a:latin typeface="Cambria Math" panose="02040503050406030204" pitchFamily="18" charset="0"/>
                                  <a:ea typeface="Calibri" panose="020F0502020204030204" pitchFamily="34" charset="0"/>
                                  <a:cs typeface="Times New Roman" panose="02020603050405020304" pitchFamily="18" charset="0"/>
                                </a:rPr>
                                <m:t>′</m:t>
                              </m:r>
                              <m:r>
                                <a:rPr lang="en-US" i="1" kern="100">
                                  <a:latin typeface="Cambria Math" panose="02040503050406030204" pitchFamily="18" charset="0"/>
                                  <a:ea typeface="Calibri" panose="020F0502020204030204" pitchFamily="34" charset="0"/>
                                  <a:cs typeface="Times New Roman" panose="02020603050405020304" pitchFamily="18" charset="0"/>
                                </a:rPr>
                                <m:t>𝐶</m:t>
                              </m:r>
                            </m:e>
                            <m:sub>
                              <m:r>
                                <a:rPr lang="en-US" i="1" kern="100">
                                  <a:latin typeface="Cambria Math" panose="02040503050406030204" pitchFamily="18" charset="0"/>
                                  <a:ea typeface="Calibri" panose="020F0502020204030204" pitchFamily="34" charset="0"/>
                                  <a:cs typeface="Times New Roman" panose="02020603050405020304" pitchFamily="18" charset="0"/>
                                </a:rPr>
                                <m:t>𝐴</m:t>
                              </m:r>
                            </m:sub>
                          </m:sSub>
                        </m:e>
                        <m:sup>
                          <m:r>
                            <a:rPr lang="en-US" i="1" kern="100">
                              <a:latin typeface="Cambria Math" panose="02040503050406030204" pitchFamily="18" charset="0"/>
                              <a:ea typeface="Calibri" panose="020F0502020204030204" pitchFamily="34" charset="0"/>
                              <a:cs typeface="Times New Roman" panose="02020603050405020304" pitchFamily="18" charset="0"/>
                            </a:rPr>
                            <m:t>2</m:t>
                          </m:r>
                        </m:sup>
                      </m:sSup>
                      <m:r>
                        <a:rPr lang="en-US" b="0" i="1" kern="100" smtClean="0">
                          <a:latin typeface="Cambria Math" panose="02040503050406030204" pitchFamily="18" charset="0"/>
                          <a:ea typeface="Calibri" panose="020F0502020204030204" pitchFamily="34" charset="0"/>
                          <a:cs typeface="Times New Roman" panose="02020603050405020304" pitchFamily="18" charset="0"/>
                        </a:rPr>
                        <m:t>=</m:t>
                      </m:r>
                      <m:r>
                        <a:rPr lang="en-US" i="1" kern="100">
                          <a:latin typeface="Cambria Math" panose="02040503050406030204" pitchFamily="18" charset="0"/>
                          <a:ea typeface="Calibri" panose="020F0502020204030204" pitchFamily="34" charset="0"/>
                          <a:cs typeface="Times New Roman" panose="02020603050405020304" pitchFamily="18" charset="0"/>
                        </a:rPr>
                        <m:t>𝑘</m:t>
                      </m:r>
                      <m:r>
                        <a:rPr lang="en-US" i="1" kern="100">
                          <a:latin typeface="Cambria Math" panose="02040503050406030204" pitchFamily="18" charset="0"/>
                          <a:ea typeface="Calibri" panose="020F0502020204030204" pitchFamily="34" charset="0"/>
                          <a:cs typeface="Times New Roman" panose="02020603050405020304" pitchFamily="18" charset="0"/>
                        </a:rPr>
                        <m:t>′</m:t>
                      </m:r>
                      <m:sSub>
                        <m:sSubPr>
                          <m:ctrlPr>
                            <a:rPr lang="en-US" i="1" kern="100" smtClean="0">
                              <a:latin typeface="Cambria Math" panose="02040503050406030204" pitchFamily="18" charset="0"/>
                              <a:ea typeface="Calibri" panose="020F0502020204030204" pitchFamily="34" charset="0"/>
                              <a:cs typeface="Times New Roman" panose="02020603050405020304" pitchFamily="18" charset="0"/>
                            </a:rPr>
                          </m:ctrlPr>
                        </m:sSubPr>
                        <m:e>
                          <m:r>
                            <a:rPr lang="en-US" b="0" i="1" kern="100" smtClean="0">
                              <a:latin typeface="Cambria Math" panose="02040503050406030204" pitchFamily="18" charset="0"/>
                              <a:ea typeface="Calibri" panose="020F0502020204030204" pitchFamily="34" charset="0"/>
                              <a:cs typeface="Times New Roman" panose="02020603050405020304" pitchFamily="18" charset="0"/>
                            </a:rPr>
                            <m:t>𝐶</m:t>
                          </m:r>
                        </m:e>
                        <m:sub>
                          <m:r>
                            <a:rPr lang="en-US" b="0" i="1" kern="100" smtClean="0">
                              <a:latin typeface="Cambria Math" panose="02040503050406030204" pitchFamily="18" charset="0"/>
                              <a:ea typeface="Calibri" panose="020F0502020204030204" pitchFamily="34" charset="0"/>
                              <a:cs typeface="Times New Roman" panose="02020603050405020304" pitchFamily="18" charset="0"/>
                            </a:rPr>
                            <m:t>𝐴𝑜</m:t>
                          </m:r>
                        </m:sub>
                      </m:sSub>
                      <m:r>
                        <a:rPr lang="en-US" b="0" i="1" kern="100" baseline="30000" smtClean="0">
                          <a:latin typeface="Cambria Math" panose="02040503050406030204" pitchFamily="18" charset="0"/>
                          <a:ea typeface="Calibri" panose="020F0502020204030204" pitchFamily="34" charset="0"/>
                          <a:cs typeface="Times New Roman" panose="02020603050405020304" pitchFamily="18" charset="0"/>
                        </a:rPr>
                        <m:t>2</m:t>
                      </m:r>
                      <m:d>
                        <m:dPr>
                          <m:ctrlPr>
                            <a:rPr lang="en-US" b="0" i="1" kern="100" smtClean="0">
                              <a:latin typeface="Cambria Math" panose="02040503050406030204" pitchFamily="18" charset="0"/>
                              <a:ea typeface="Calibri" panose="020F0502020204030204" pitchFamily="34" charset="0"/>
                              <a:cs typeface="Times New Roman" panose="02020603050405020304" pitchFamily="18" charset="0"/>
                            </a:rPr>
                          </m:ctrlPr>
                        </m:dPr>
                        <m:e>
                          <m:r>
                            <a:rPr lang="en-US" b="0" i="0" kern="100" smtClean="0">
                              <a:latin typeface="Cambria Math" panose="02040503050406030204" pitchFamily="18" charset="0"/>
                              <a:ea typeface="Calibri" panose="020F0502020204030204" pitchFamily="34" charset="0"/>
                              <a:cs typeface="Times New Roman" panose="02020603050405020304" pitchFamily="18" charset="0"/>
                            </a:rPr>
                            <m:t>1−</m:t>
                          </m:r>
                          <m:sSub>
                            <m:sSubPr>
                              <m:ctrlPr>
                                <a:rPr lang="en-US" b="0" i="1" kern="100" smtClean="0">
                                  <a:latin typeface="Cambria Math" panose="02040503050406030204" pitchFamily="18" charset="0"/>
                                  <a:ea typeface="Calibri" panose="020F0502020204030204" pitchFamily="34" charset="0"/>
                                  <a:cs typeface="Times New Roman" panose="02020603050405020304" pitchFamily="18" charset="0"/>
                                </a:rPr>
                              </m:ctrlPr>
                            </m:sSubPr>
                            <m:e>
                              <m:r>
                                <a:rPr lang="en-US" b="0" i="1" kern="100" smtClean="0">
                                  <a:latin typeface="Cambria Math" panose="02040503050406030204" pitchFamily="18" charset="0"/>
                                  <a:ea typeface="Calibri" panose="020F0502020204030204" pitchFamily="34" charset="0"/>
                                  <a:cs typeface="Times New Roman" panose="02020603050405020304" pitchFamily="18" charset="0"/>
                                </a:rPr>
                                <m:t>𝑋</m:t>
                              </m:r>
                            </m:e>
                            <m:sub>
                              <m:r>
                                <a:rPr lang="en-US" b="0" i="1" kern="100" smtClean="0">
                                  <a:latin typeface="Cambria Math" panose="02040503050406030204" pitchFamily="18" charset="0"/>
                                  <a:ea typeface="Calibri" panose="020F0502020204030204" pitchFamily="34" charset="0"/>
                                  <a:cs typeface="Times New Roman" panose="02020603050405020304" pitchFamily="18" charset="0"/>
                                </a:rPr>
                                <m:t>𝐴</m:t>
                              </m:r>
                            </m:sub>
                          </m:sSub>
                        </m:e>
                      </m:d>
                      <m:r>
                        <a:rPr lang="en-US" b="0" i="1" kern="100" baseline="30000" smtClean="0">
                          <a:latin typeface="Cambria Math" panose="02040503050406030204" pitchFamily="18" charset="0"/>
                          <a:ea typeface="Calibri" panose="020F0502020204030204" pitchFamily="34" charset="0"/>
                          <a:cs typeface="Times New Roman" panose="02020603050405020304" pitchFamily="18" charset="0"/>
                        </a:rPr>
                        <m:t>2</m:t>
                      </m:r>
                    </m:oMath>
                  </m:oMathPara>
                </a14:m>
                <a:endParaRPr lang="en-US" kern="100" baseline="30000" dirty="0">
                  <a:latin typeface="Calibri" panose="020F0502020204030204" pitchFamily="34" charset="0"/>
                  <a:ea typeface="Calibri" panose="020F0502020204030204" pitchFamily="34" charset="0"/>
                  <a:cs typeface="Times New Roman" panose="02020603050405020304" pitchFamily="18" charset="0"/>
                </a:endParaRPr>
              </a:p>
              <a:p>
                <a:pPr marL="0" marR="139700" indent="0">
                  <a:lnSpc>
                    <a:spcPct val="120000"/>
                  </a:lnSpc>
                  <a:spcAft>
                    <a:spcPts val="800"/>
                  </a:spcAft>
                  <a:buNone/>
                  <a:tabLst>
                    <a:tab pos="292735" algn="l"/>
                    <a:tab pos="3228975" algn="l"/>
                  </a:tabLst>
                </a:pPr>
                <a14:m>
                  <m:oMath xmlns:m="http://schemas.openxmlformats.org/officeDocument/2006/math">
                    <m:r>
                      <a:rPr lang="en-US" i="1" kern="100">
                        <a:latin typeface="Cambria Math" panose="02040503050406030204" pitchFamily="18" charset="0"/>
                        <a:ea typeface="Calibri" panose="020F0502020204030204" pitchFamily="34" charset="0"/>
                        <a:cs typeface="Times New Roman" panose="02020603050405020304" pitchFamily="18" charset="0"/>
                      </a:rPr>
                      <m:t>𝑘</m:t>
                    </m:r>
                    <m:r>
                      <a:rPr lang="en-US" i="1" kern="100">
                        <a:latin typeface="Cambria Math" panose="02040503050406030204" pitchFamily="18" charset="0"/>
                        <a:ea typeface="Calibri" panose="020F0502020204030204" pitchFamily="34" charset="0"/>
                        <a:cs typeface="Times New Roman" panose="02020603050405020304" pitchFamily="18" charset="0"/>
                      </a:rPr>
                      <m:t>′=4.25∗</m:t>
                    </m:r>
                    <m:sSup>
                      <m:sSupPr>
                        <m:ctrlPr>
                          <a:rPr lang="en-US" i="1" kern="100">
                            <a:latin typeface="Cambria Math" panose="02040503050406030204" pitchFamily="18" charset="0"/>
                            <a:ea typeface="Calibri" panose="020F0502020204030204" pitchFamily="34" charset="0"/>
                            <a:cs typeface="Times New Roman" panose="02020603050405020304" pitchFamily="18" charset="0"/>
                          </a:rPr>
                        </m:ctrlPr>
                      </m:sSupPr>
                      <m:e>
                        <m:r>
                          <a:rPr lang="en-US" i="1" kern="100">
                            <a:latin typeface="Cambria Math" panose="02040503050406030204" pitchFamily="18" charset="0"/>
                            <a:ea typeface="Calibri" panose="020F0502020204030204" pitchFamily="34" charset="0"/>
                            <a:cs typeface="Times New Roman" panose="02020603050405020304" pitchFamily="18" charset="0"/>
                          </a:rPr>
                          <m:t>10</m:t>
                        </m:r>
                      </m:e>
                      <m:sup>
                        <m:r>
                          <a:rPr lang="en-US" i="1" kern="100">
                            <a:latin typeface="Cambria Math" panose="02040503050406030204" pitchFamily="18" charset="0"/>
                            <a:ea typeface="Calibri" panose="020F0502020204030204" pitchFamily="34" charset="0"/>
                            <a:cs typeface="Times New Roman" panose="02020603050405020304" pitchFamily="18" charset="0"/>
                          </a:rPr>
                          <m:t>−2</m:t>
                        </m:r>
                      </m:sup>
                    </m:sSup>
                    <m:r>
                      <a:rPr lang="en-US" i="1" kern="100">
                        <a:latin typeface="Cambria Math" panose="02040503050406030204" pitchFamily="18" charset="0"/>
                        <a:ea typeface="Calibri" panose="020F0502020204030204" pitchFamily="34" charset="0"/>
                        <a:cs typeface="Times New Roman" panose="02020603050405020304" pitchFamily="18" charset="0"/>
                      </a:rPr>
                      <m:t> </m:t>
                    </m:r>
                  </m:oMath>
                </a14:m>
                <a:r>
                  <a:rPr lang="en-US" kern="100" dirty="0">
                    <a:latin typeface="Times New Roman" panose="02020603050405020304" pitchFamily="18" charset="0"/>
                    <a:ea typeface="Calibri" panose="020F0502020204030204" pitchFamily="34" charset="0"/>
                    <a:cs typeface="Times New Roman" panose="02020603050405020304" pitchFamily="18" charset="0"/>
                  </a:rPr>
                  <a:t>L</a:t>
                </a:r>
                <a:r>
                  <a:rPr lang="en-US" kern="100" baseline="30000" dirty="0">
                    <a:latin typeface="Times New Roman" panose="02020603050405020304" pitchFamily="18" charset="0"/>
                    <a:ea typeface="Calibri" panose="020F0502020204030204" pitchFamily="34" charset="0"/>
                    <a:cs typeface="Times New Roman" panose="02020603050405020304" pitchFamily="18" charset="0"/>
                  </a:rPr>
                  <a:t>2</a:t>
                </a:r>
                <a:r>
                  <a:rPr lang="en-US" kern="100" dirty="0">
                    <a:latin typeface="Times New Roman" panose="02020603050405020304" pitchFamily="18" charset="0"/>
                    <a:ea typeface="Calibri" panose="020F0502020204030204" pitchFamily="34" charset="0"/>
                    <a:cs typeface="Times New Roman" panose="02020603050405020304" pitchFamily="18" charset="0"/>
                  </a:rPr>
                  <a:t>/</a:t>
                </a:r>
                <a:r>
                  <a:rPr lang="en-US" kern="100" dirty="0" err="1">
                    <a:latin typeface="Times New Roman" panose="02020603050405020304" pitchFamily="18" charset="0"/>
                    <a:ea typeface="Calibri" panose="020F0502020204030204" pitchFamily="34" charset="0"/>
                    <a:cs typeface="Times New Roman" panose="02020603050405020304" pitchFamily="18" charset="0"/>
                  </a:rPr>
                  <a:t>mol.kg.s</a:t>
                </a:r>
                <a:r>
                  <a:rPr lang="en-US" kern="100" dirty="0">
                    <a:latin typeface="Times New Roman" panose="02020603050405020304" pitchFamily="18" charset="0"/>
                    <a:ea typeface="Calibri" panose="020F0502020204030204" pitchFamily="34" charset="0"/>
                    <a:cs typeface="Times New Roman" panose="02020603050405020304" pitchFamily="18" charset="0"/>
                  </a:rPr>
                  <a:t>, X</a:t>
                </a:r>
                <a:r>
                  <a:rPr lang="en-US" kern="100" baseline="-25000" dirty="0">
                    <a:latin typeface="Times New Roman" panose="02020603050405020304" pitchFamily="18" charset="0"/>
                    <a:ea typeface="Calibri" panose="020F0502020204030204" pitchFamily="34" charset="0"/>
                    <a:cs typeface="Times New Roman" panose="02020603050405020304" pitchFamily="18" charset="0"/>
                  </a:rPr>
                  <a:t>A</a:t>
                </a:r>
                <a:r>
                  <a:rPr lang="en-US" kern="100" dirty="0">
                    <a:latin typeface="Times New Roman" panose="02020603050405020304" pitchFamily="18" charset="0"/>
                    <a:ea typeface="Calibri" panose="020F0502020204030204" pitchFamily="34" charset="0"/>
                    <a:cs typeface="Times New Roman" panose="02020603050405020304" pitchFamily="18" charset="0"/>
                  </a:rPr>
                  <a:t>= 60% = 0.60</a:t>
                </a:r>
              </a:p>
              <a:p>
                <a:pPr marL="0" indent="0" algn="just">
                  <a:buNone/>
                </a:pPr>
                <a:r>
                  <a:rPr lang="en-US" b="1" dirty="0">
                    <a:latin typeface="Times New Roman" panose="02020603050405020304" pitchFamily="18" charset="0"/>
                    <a:cs typeface="Times New Roman" panose="02020603050405020304" pitchFamily="18" charset="0"/>
                  </a:rPr>
                  <a:t>Required: </a:t>
                </a:r>
              </a:p>
              <a:p>
                <a:pPr marL="0" indent="0" algn="just">
                  <a:buNone/>
                </a:pPr>
                <a:r>
                  <a:rPr lang="en-US" dirty="0">
                    <a:latin typeface="Times New Roman" panose="02020603050405020304" pitchFamily="18" charset="0"/>
                    <a:cs typeface="Times New Roman" panose="02020603050405020304" pitchFamily="18" charset="0"/>
                  </a:rPr>
                  <a:t>W = ?</a:t>
                </a:r>
              </a:p>
              <a:p>
                <a:pPr marL="0" indent="0" algn="just">
                  <a:buNone/>
                </a:pPr>
                <a:r>
                  <a:rPr lang="en-US" b="1" dirty="0">
                    <a:solidFill>
                      <a:srgbClr val="002060"/>
                    </a:solidFill>
                    <a:latin typeface="Times New Roman" panose="02020603050405020304" pitchFamily="18" charset="0"/>
                    <a:cs typeface="Times New Roman" panose="02020603050405020304" pitchFamily="18" charset="0"/>
                  </a:rPr>
                  <a:t>Solution:</a:t>
                </a:r>
              </a:p>
              <a:p>
                <a:pPr marL="0" indent="0" algn="just">
                  <a:buNone/>
                </a:pPr>
                <a14:m>
                  <m:oMath xmlns:m="http://schemas.openxmlformats.org/officeDocument/2006/math">
                    <m:f>
                      <m:fPr>
                        <m:ctrlPr>
                          <a:rPr lang="en-US" b="1" i="1" smtClean="0">
                            <a:solidFill>
                              <a:srgbClr val="002060"/>
                            </a:solidFill>
                            <a:latin typeface="Cambria Math" panose="02040503050406030204" pitchFamily="18" charset="0"/>
                          </a:rPr>
                        </m:ctrlPr>
                      </m:fPr>
                      <m:num>
                        <m:r>
                          <a:rPr lang="en-US" b="1" i="1">
                            <a:solidFill>
                              <a:srgbClr val="002060"/>
                            </a:solidFill>
                            <a:latin typeface="Cambria Math" panose="02040503050406030204" pitchFamily="18" charset="0"/>
                          </a:rPr>
                          <m:t>𝑾</m:t>
                        </m:r>
                      </m:num>
                      <m:den>
                        <m:sSub>
                          <m:sSubPr>
                            <m:ctrlPr>
                              <a:rPr lang="en-US" b="1" i="1">
                                <a:solidFill>
                                  <a:srgbClr val="002060"/>
                                </a:solidFill>
                                <a:latin typeface="Cambria Math" panose="02040503050406030204" pitchFamily="18" charset="0"/>
                              </a:rPr>
                            </m:ctrlPr>
                          </m:sSubPr>
                          <m:e>
                            <m:r>
                              <a:rPr lang="en-US" b="1" i="1">
                                <a:solidFill>
                                  <a:srgbClr val="002060"/>
                                </a:solidFill>
                                <a:latin typeface="Cambria Math" panose="02040503050406030204" pitchFamily="18" charset="0"/>
                              </a:rPr>
                              <m:t>𝑭</m:t>
                            </m:r>
                          </m:e>
                          <m:sub>
                            <m:r>
                              <a:rPr lang="en-US" b="1" i="1">
                                <a:solidFill>
                                  <a:srgbClr val="002060"/>
                                </a:solidFill>
                                <a:latin typeface="Cambria Math" panose="02040503050406030204" pitchFamily="18" charset="0"/>
                              </a:rPr>
                              <m:t>𝑨</m:t>
                            </m:r>
                            <m:r>
                              <a:rPr lang="en-US" b="1" i="1">
                                <a:solidFill>
                                  <a:srgbClr val="002060"/>
                                </a:solidFill>
                                <a:latin typeface="Cambria Math" panose="02040503050406030204" pitchFamily="18" charset="0"/>
                              </a:rPr>
                              <m:t>𝟎</m:t>
                            </m:r>
                          </m:sub>
                        </m:sSub>
                      </m:den>
                    </m:f>
                    <m:r>
                      <a:rPr lang="en-US" b="1">
                        <a:solidFill>
                          <a:srgbClr val="002060"/>
                        </a:solidFill>
                        <a:latin typeface="Cambria Math" panose="02040503050406030204" pitchFamily="18" charset="0"/>
                      </a:rPr>
                      <m:t>=</m:t>
                    </m:r>
                    <m:nary>
                      <m:naryPr>
                        <m:limLoc m:val="undOvr"/>
                        <m:ctrlPr>
                          <a:rPr lang="en-US" b="1" i="1">
                            <a:solidFill>
                              <a:srgbClr val="002060"/>
                            </a:solidFill>
                            <a:latin typeface="Cambria Math" panose="02040503050406030204" pitchFamily="18" charset="0"/>
                          </a:rPr>
                        </m:ctrlPr>
                      </m:naryPr>
                      <m:sub>
                        <m:r>
                          <m:rPr>
                            <m:brk m:alnAt="24"/>
                          </m:rPr>
                          <a:rPr lang="en-US" b="1" i="1">
                            <a:solidFill>
                              <a:srgbClr val="002060"/>
                            </a:solidFill>
                            <a:latin typeface="Cambria Math" panose="02040503050406030204" pitchFamily="18" charset="0"/>
                          </a:rPr>
                          <m:t>𝟎</m:t>
                        </m:r>
                      </m:sub>
                      <m:sup>
                        <m:sSub>
                          <m:sSubPr>
                            <m:ctrlPr>
                              <a:rPr lang="en-US" b="1" i="1">
                                <a:solidFill>
                                  <a:srgbClr val="002060"/>
                                </a:solidFill>
                                <a:latin typeface="Cambria Math" panose="02040503050406030204" pitchFamily="18" charset="0"/>
                              </a:rPr>
                            </m:ctrlPr>
                          </m:sSubPr>
                          <m:e>
                            <m:r>
                              <a:rPr lang="en-US" b="1" i="1">
                                <a:solidFill>
                                  <a:srgbClr val="002060"/>
                                </a:solidFill>
                                <a:latin typeface="Cambria Math" panose="02040503050406030204" pitchFamily="18" charset="0"/>
                              </a:rPr>
                              <m:t>𝑿</m:t>
                            </m:r>
                          </m:e>
                          <m:sub>
                            <m:r>
                              <a:rPr lang="en-US" b="1" i="1">
                                <a:solidFill>
                                  <a:srgbClr val="002060"/>
                                </a:solidFill>
                                <a:latin typeface="Cambria Math" panose="02040503050406030204" pitchFamily="18" charset="0"/>
                              </a:rPr>
                              <m:t>𝑨</m:t>
                            </m:r>
                          </m:sub>
                        </m:sSub>
                      </m:sup>
                      <m:e>
                        <m:f>
                          <m:fPr>
                            <m:ctrlPr>
                              <a:rPr lang="en-US" b="1" i="1">
                                <a:solidFill>
                                  <a:srgbClr val="002060"/>
                                </a:solidFill>
                                <a:latin typeface="Cambria Math" panose="02040503050406030204" pitchFamily="18" charset="0"/>
                              </a:rPr>
                            </m:ctrlPr>
                          </m:fPr>
                          <m:num>
                            <m:sSub>
                              <m:sSubPr>
                                <m:ctrlPr>
                                  <a:rPr lang="en-US" b="1" i="1">
                                    <a:solidFill>
                                      <a:srgbClr val="002060"/>
                                    </a:solidFill>
                                    <a:latin typeface="Cambria Math" panose="02040503050406030204" pitchFamily="18" charset="0"/>
                                  </a:rPr>
                                </m:ctrlPr>
                              </m:sSubPr>
                              <m:e>
                                <m:r>
                                  <a:rPr lang="en-US" b="1" i="1">
                                    <a:solidFill>
                                      <a:srgbClr val="002060"/>
                                    </a:solidFill>
                                    <a:latin typeface="Cambria Math" panose="02040503050406030204" pitchFamily="18" charset="0"/>
                                  </a:rPr>
                                  <m:t>𝒅𝑿</m:t>
                                </m:r>
                              </m:e>
                              <m:sub>
                                <m:r>
                                  <a:rPr lang="en-US" b="1" i="1">
                                    <a:solidFill>
                                      <a:srgbClr val="002060"/>
                                    </a:solidFill>
                                    <a:latin typeface="Cambria Math" panose="02040503050406030204" pitchFamily="18" charset="0"/>
                                  </a:rPr>
                                  <m:t>𝑨</m:t>
                                </m:r>
                              </m:sub>
                            </m:sSub>
                          </m:num>
                          <m:den>
                            <m:sSub>
                              <m:sSubPr>
                                <m:ctrlPr>
                                  <a:rPr lang="en-US" b="1" i="1">
                                    <a:solidFill>
                                      <a:srgbClr val="002060"/>
                                    </a:solidFill>
                                    <a:latin typeface="Cambria Math" panose="02040503050406030204" pitchFamily="18" charset="0"/>
                                  </a:rPr>
                                </m:ctrlPr>
                              </m:sSubPr>
                              <m:e>
                                <m:sSup>
                                  <m:sSupPr>
                                    <m:ctrlPr>
                                      <a:rPr lang="en-US" b="1" i="1">
                                        <a:solidFill>
                                          <a:srgbClr val="002060"/>
                                        </a:solidFill>
                                        <a:latin typeface="Cambria Math" panose="02040503050406030204" pitchFamily="18" charset="0"/>
                                      </a:rPr>
                                    </m:ctrlPr>
                                  </m:sSupPr>
                                  <m:e>
                                    <m:r>
                                      <a:rPr lang="en-US" b="1">
                                        <a:solidFill>
                                          <a:srgbClr val="002060"/>
                                        </a:solidFill>
                                        <a:latin typeface="Cambria Math" panose="02040503050406030204" pitchFamily="18" charset="0"/>
                                      </a:rPr>
                                      <m:t>−</m:t>
                                    </m:r>
                                    <m:r>
                                      <a:rPr lang="en-US" b="1" i="1">
                                        <a:solidFill>
                                          <a:srgbClr val="002060"/>
                                        </a:solidFill>
                                        <a:latin typeface="Cambria Math" panose="02040503050406030204" pitchFamily="18" charset="0"/>
                                      </a:rPr>
                                      <m:t>𝒓</m:t>
                                    </m:r>
                                  </m:e>
                                  <m:sup>
                                    <m:r>
                                      <a:rPr lang="en-US" b="1">
                                        <a:solidFill>
                                          <a:srgbClr val="002060"/>
                                        </a:solidFill>
                                        <a:latin typeface="Cambria Math" panose="02040503050406030204" pitchFamily="18" charset="0"/>
                                      </a:rPr>
                                      <m:t>′</m:t>
                                    </m:r>
                                  </m:sup>
                                </m:sSup>
                              </m:e>
                              <m:sub>
                                <m:r>
                                  <a:rPr lang="en-US" b="1" i="1">
                                    <a:solidFill>
                                      <a:srgbClr val="002060"/>
                                    </a:solidFill>
                                    <a:latin typeface="Cambria Math" panose="02040503050406030204" pitchFamily="18" charset="0"/>
                                  </a:rPr>
                                  <m:t>𝑨</m:t>
                                </m:r>
                              </m:sub>
                            </m:sSub>
                          </m:den>
                        </m:f>
                      </m:e>
                    </m:nary>
                  </m:oMath>
                </a14:m>
                <a:r>
                  <a:rPr lang="en-US" b="1" dirty="0">
                    <a:solidFill>
                      <a:srgbClr val="002060"/>
                    </a:solidFill>
                    <a:latin typeface="Times New Roman" panose="02020603050405020304" pitchFamily="18" charset="0"/>
                    <a:cs typeface="Times New Roman" panose="02020603050405020304" pitchFamily="18" charset="0"/>
                  </a:rPr>
                  <a:t>                                                                                                                                  </a:t>
                </a:r>
                <a:r>
                  <a:rPr lang="en-US" b="1" dirty="0">
                    <a:solidFill>
                      <a:srgbClr val="0070C0"/>
                    </a:solidFill>
                    <a:latin typeface="Times New Roman" panose="02020603050405020304" pitchFamily="18" charset="0"/>
                    <a:cs typeface="Times New Roman" panose="02020603050405020304" pitchFamily="18" charset="0"/>
                  </a:rPr>
                  <a:t>(11.9)</a:t>
                </a:r>
              </a:p>
              <a:p>
                <a:pPr marL="0" indent="0" algn="just">
                  <a:buNone/>
                </a:pPr>
                <a:endParaRPr lang="en-US" dirty="0">
                  <a:latin typeface="Times New Roman" panose="02020603050405020304" pitchFamily="18" charset="0"/>
                  <a:cs typeface="Times New Roman" panose="02020603050405020304" pitchFamily="18" charset="0"/>
                </a:endParaRPr>
              </a:p>
              <a:p>
                <a:pPr marL="0" indent="0" algn="just">
                  <a:buNone/>
                </a:pPr>
                <a:r>
                  <a:rPr lang="en-US" b="1" dirty="0">
                    <a:solidFill>
                      <a:srgbClr val="0070C0"/>
                    </a:solidFill>
                  </a:rPr>
                  <a:t>W</a:t>
                </a:r>
                <a14:m>
                  <m:oMath xmlns:m="http://schemas.openxmlformats.org/officeDocument/2006/math">
                    <m:r>
                      <a:rPr lang="en-US" b="1">
                        <a:solidFill>
                          <a:srgbClr val="0070C0"/>
                        </a:solidFill>
                        <a:latin typeface="Cambria Math" panose="02040503050406030204" pitchFamily="18" charset="0"/>
                      </a:rPr>
                      <m:t>=</m:t>
                    </m:r>
                    <m:sSub>
                      <m:sSubPr>
                        <m:ctrlPr>
                          <a:rPr lang="en-US" b="1" i="1">
                            <a:solidFill>
                              <a:srgbClr val="0070C0"/>
                            </a:solidFill>
                            <a:latin typeface="Cambria Math" panose="02040503050406030204" pitchFamily="18" charset="0"/>
                          </a:rPr>
                        </m:ctrlPr>
                      </m:sSubPr>
                      <m:e>
                        <m:r>
                          <a:rPr lang="en-US" b="1" i="1">
                            <a:solidFill>
                              <a:srgbClr val="0070C0"/>
                            </a:solidFill>
                            <a:latin typeface="Cambria Math" panose="02040503050406030204" pitchFamily="18" charset="0"/>
                          </a:rPr>
                          <m:t>𝑭</m:t>
                        </m:r>
                      </m:e>
                      <m:sub>
                        <m:r>
                          <a:rPr lang="en-US" b="1" i="1">
                            <a:solidFill>
                              <a:srgbClr val="0070C0"/>
                            </a:solidFill>
                            <a:latin typeface="Cambria Math" panose="02040503050406030204" pitchFamily="18" charset="0"/>
                          </a:rPr>
                          <m:t>𝑨</m:t>
                        </m:r>
                        <m:r>
                          <a:rPr lang="en-US" b="1" i="1">
                            <a:solidFill>
                              <a:srgbClr val="0070C0"/>
                            </a:solidFill>
                            <a:latin typeface="Cambria Math" panose="02040503050406030204" pitchFamily="18" charset="0"/>
                          </a:rPr>
                          <m:t>𝟎</m:t>
                        </m:r>
                      </m:sub>
                    </m:sSub>
                    <m:nary>
                      <m:naryPr>
                        <m:limLoc m:val="undOvr"/>
                        <m:ctrlPr>
                          <a:rPr lang="en-US" b="1" i="1">
                            <a:solidFill>
                              <a:srgbClr val="0070C0"/>
                            </a:solidFill>
                            <a:latin typeface="Cambria Math" panose="02040503050406030204" pitchFamily="18" charset="0"/>
                          </a:rPr>
                        </m:ctrlPr>
                      </m:naryPr>
                      <m:sub>
                        <m:r>
                          <m:rPr>
                            <m:brk m:alnAt="24"/>
                          </m:rPr>
                          <a:rPr lang="en-US" b="1" i="1">
                            <a:solidFill>
                              <a:srgbClr val="0070C0"/>
                            </a:solidFill>
                            <a:latin typeface="Cambria Math" panose="02040503050406030204" pitchFamily="18" charset="0"/>
                          </a:rPr>
                          <m:t>𝟎</m:t>
                        </m:r>
                      </m:sub>
                      <m:sup>
                        <m:sSub>
                          <m:sSubPr>
                            <m:ctrlPr>
                              <a:rPr lang="en-US" b="1" i="1">
                                <a:solidFill>
                                  <a:srgbClr val="0070C0"/>
                                </a:solidFill>
                                <a:latin typeface="Cambria Math" panose="02040503050406030204" pitchFamily="18" charset="0"/>
                              </a:rPr>
                            </m:ctrlPr>
                          </m:sSubPr>
                          <m:e>
                            <m:r>
                              <a:rPr lang="en-US" b="1" i="1">
                                <a:solidFill>
                                  <a:srgbClr val="0070C0"/>
                                </a:solidFill>
                                <a:latin typeface="Cambria Math" panose="02040503050406030204" pitchFamily="18" charset="0"/>
                              </a:rPr>
                              <m:t>𝑿</m:t>
                            </m:r>
                          </m:e>
                          <m:sub>
                            <m:r>
                              <a:rPr lang="en-US" b="1" i="1">
                                <a:solidFill>
                                  <a:srgbClr val="0070C0"/>
                                </a:solidFill>
                                <a:latin typeface="Cambria Math" panose="02040503050406030204" pitchFamily="18" charset="0"/>
                              </a:rPr>
                              <m:t>𝑨</m:t>
                            </m:r>
                          </m:sub>
                        </m:sSub>
                      </m:sup>
                      <m:e>
                        <m:f>
                          <m:fPr>
                            <m:ctrlPr>
                              <a:rPr lang="en-US" b="1" i="1">
                                <a:solidFill>
                                  <a:srgbClr val="0070C0"/>
                                </a:solidFill>
                                <a:latin typeface="Cambria Math" panose="02040503050406030204" pitchFamily="18" charset="0"/>
                              </a:rPr>
                            </m:ctrlPr>
                          </m:fPr>
                          <m:num>
                            <m:sSub>
                              <m:sSubPr>
                                <m:ctrlPr>
                                  <a:rPr lang="en-US" b="1" i="1">
                                    <a:solidFill>
                                      <a:srgbClr val="0070C0"/>
                                    </a:solidFill>
                                    <a:latin typeface="Cambria Math" panose="02040503050406030204" pitchFamily="18" charset="0"/>
                                  </a:rPr>
                                </m:ctrlPr>
                              </m:sSubPr>
                              <m:e>
                                <m:r>
                                  <a:rPr lang="en-US" b="1" i="1">
                                    <a:solidFill>
                                      <a:srgbClr val="0070C0"/>
                                    </a:solidFill>
                                    <a:latin typeface="Cambria Math" panose="02040503050406030204" pitchFamily="18" charset="0"/>
                                  </a:rPr>
                                  <m:t>𝒅𝑿</m:t>
                                </m:r>
                              </m:e>
                              <m:sub>
                                <m:r>
                                  <a:rPr lang="en-US" b="1" i="1">
                                    <a:solidFill>
                                      <a:srgbClr val="0070C0"/>
                                    </a:solidFill>
                                    <a:latin typeface="Cambria Math" panose="02040503050406030204" pitchFamily="18" charset="0"/>
                                  </a:rPr>
                                  <m:t>𝑨</m:t>
                                </m:r>
                              </m:sub>
                            </m:sSub>
                          </m:num>
                          <m:den>
                            <m:sSub>
                              <m:sSubPr>
                                <m:ctrlPr>
                                  <a:rPr lang="en-US" b="1" i="1">
                                    <a:solidFill>
                                      <a:srgbClr val="0070C0"/>
                                    </a:solidFill>
                                    <a:latin typeface="Cambria Math" panose="02040503050406030204" pitchFamily="18" charset="0"/>
                                  </a:rPr>
                                </m:ctrlPr>
                              </m:sSubPr>
                              <m:e>
                                <m:sSup>
                                  <m:sSupPr>
                                    <m:ctrlPr>
                                      <a:rPr lang="en-US" b="1" i="1">
                                        <a:solidFill>
                                          <a:srgbClr val="0070C0"/>
                                        </a:solidFill>
                                        <a:latin typeface="Cambria Math" panose="02040503050406030204" pitchFamily="18" charset="0"/>
                                      </a:rPr>
                                    </m:ctrlPr>
                                  </m:sSupPr>
                                  <m:e>
                                    <m:r>
                                      <a:rPr lang="en-US" b="1">
                                        <a:solidFill>
                                          <a:srgbClr val="0070C0"/>
                                        </a:solidFill>
                                        <a:latin typeface="Cambria Math" panose="02040503050406030204" pitchFamily="18" charset="0"/>
                                      </a:rPr>
                                      <m:t>−</m:t>
                                    </m:r>
                                    <m:r>
                                      <a:rPr lang="en-US" b="1" i="1">
                                        <a:solidFill>
                                          <a:srgbClr val="0070C0"/>
                                        </a:solidFill>
                                        <a:latin typeface="Cambria Math" panose="02040503050406030204" pitchFamily="18" charset="0"/>
                                      </a:rPr>
                                      <m:t>𝒓</m:t>
                                    </m:r>
                                  </m:e>
                                  <m:sup>
                                    <m:r>
                                      <a:rPr lang="en-US" b="1">
                                        <a:solidFill>
                                          <a:srgbClr val="0070C0"/>
                                        </a:solidFill>
                                        <a:latin typeface="Cambria Math" panose="02040503050406030204" pitchFamily="18" charset="0"/>
                                      </a:rPr>
                                      <m:t>′</m:t>
                                    </m:r>
                                  </m:sup>
                                </m:sSup>
                              </m:e>
                              <m:sub>
                                <m:r>
                                  <a:rPr lang="en-US" b="1" i="1">
                                    <a:solidFill>
                                      <a:srgbClr val="0070C0"/>
                                    </a:solidFill>
                                    <a:latin typeface="Cambria Math" panose="02040503050406030204" pitchFamily="18" charset="0"/>
                                  </a:rPr>
                                  <m:t>𝑨</m:t>
                                </m:r>
                              </m:sub>
                            </m:sSub>
                          </m:den>
                        </m:f>
                      </m:e>
                    </m:nary>
                    <m:r>
                      <a:rPr lang="en-US" b="0" i="0" smtClean="0">
                        <a:solidFill>
                          <a:srgbClr val="0070C0"/>
                        </a:solidFill>
                        <a:latin typeface="Cambria Math" panose="02040503050406030204" pitchFamily="18" charset="0"/>
                      </a:rPr>
                      <m:t>=</m:t>
                    </m:r>
                  </m:oMath>
                </a14:m>
                <a:r>
                  <a:rPr lang="en-US" b="1" dirty="0">
                    <a:solidFill>
                      <a:srgbClr val="0070C0"/>
                    </a:solidFill>
                  </a:rPr>
                  <a:t> </a:t>
                </a:r>
                <a14:m>
                  <m:oMath xmlns:m="http://schemas.openxmlformats.org/officeDocument/2006/math">
                    <m:f>
                      <m:fPr>
                        <m:ctrlPr>
                          <a:rPr lang="en-US" b="1" i="1">
                            <a:solidFill>
                              <a:srgbClr val="0070C0"/>
                            </a:solidFill>
                            <a:latin typeface="Cambria Math" panose="02040503050406030204" pitchFamily="18" charset="0"/>
                          </a:rPr>
                        </m:ctrlPr>
                      </m:fPr>
                      <m:num>
                        <m:sSub>
                          <m:sSubPr>
                            <m:ctrlPr>
                              <a:rPr lang="en-US" b="1" i="1">
                                <a:solidFill>
                                  <a:srgbClr val="0070C0"/>
                                </a:solidFill>
                                <a:latin typeface="Cambria Math" panose="02040503050406030204" pitchFamily="18" charset="0"/>
                              </a:rPr>
                            </m:ctrlPr>
                          </m:sSubPr>
                          <m:e>
                            <m:r>
                              <a:rPr lang="en-US" b="1" i="1">
                                <a:solidFill>
                                  <a:srgbClr val="0070C0"/>
                                </a:solidFill>
                                <a:latin typeface="Cambria Math" panose="02040503050406030204" pitchFamily="18" charset="0"/>
                              </a:rPr>
                              <m:t>𝑭</m:t>
                            </m:r>
                          </m:e>
                          <m:sub>
                            <m:r>
                              <a:rPr lang="en-US" b="1" i="1">
                                <a:solidFill>
                                  <a:srgbClr val="0070C0"/>
                                </a:solidFill>
                                <a:latin typeface="Cambria Math" panose="02040503050406030204" pitchFamily="18" charset="0"/>
                              </a:rPr>
                              <m:t>𝑨</m:t>
                            </m:r>
                            <m:r>
                              <a:rPr lang="en-US" b="1" i="1">
                                <a:solidFill>
                                  <a:srgbClr val="0070C0"/>
                                </a:solidFill>
                                <a:latin typeface="Cambria Math" panose="02040503050406030204" pitchFamily="18" charset="0"/>
                              </a:rPr>
                              <m:t>𝟎</m:t>
                            </m:r>
                          </m:sub>
                        </m:sSub>
                      </m:num>
                      <m:den>
                        <m:r>
                          <a:rPr lang="en-US" i="1" kern="100">
                            <a:latin typeface="Cambria Math" panose="02040503050406030204" pitchFamily="18" charset="0"/>
                            <a:ea typeface="Calibri" panose="020F0502020204030204" pitchFamily="34" charset="0"/>
                            <a:cs typeface="Times New Roman" panose="02020603050405020304" pitchFamily="18" charset="0"/>
                          </a:rPr>
                          <m:t>𝑘</m:t>
                        </m:r>
                        <m:r>
                          <a:rPr lang="en-US" i="1" kern="100">
                            <a:latin typeface="Cambria Math" panose="02040503050406030204" pitchFamily="18" charset="0"/>
                            <a:ea typeface="Calibri" panose="020F0502020204030204" pitchFamily="34" charset="0"/>
                            <a:cs typeface="Times New Roman" panose="02020603050405020304" pitchFamily="18" charset="0"/>
                          </a:rPr>
                          <m:t>′</m:t>
                        </m:r>
                        <m:sSub>
                          <m:sSubPr>
                            <m:ctrlPr>
                              <a:rPr lang="en-US" i="1" kern="100">
                                <a:latin typeface="Cambria Math" panose="02040503050406030204" pitchFamily="18" charset="0"/>
                                <a:ea typeface="Calibri" panose="020F0502020204030204" pitchFamily="34" charset="0"/>
                                <a:cs typeface="Times New Roman" panose="02020603050405020304" pitchFamily="18" charset="0"/>
                              </a:rPr>
                            </m:ctrlPr>
                          </m:sSubPr>
                          <m:e>
                            <m:r>
                              <a:rPr lang="en-US" i="1" kern="100">
                                <a:latin typeface="Cambria Math" panose="02040503050406030204" pitchFamily="18" charset="0"/>
                                <a:ea typeface="Calibri" panose="020F0502020204030204" pitchFamily="34" charset="0"/>
                                <a:cs typeface="Times New Roman" panose="02020603050405020304" pitchFamily="18" charset="0"/>
                              </a:rPr>
                              <m:t>𝐶</m:t>
                            </m:r>
                          </m:e>
                          <m:sub>
                            <m:r>
                              <a:rPr lang="en-US" i="1" kern="100">
                                <a:latin typeface="Cambria Math" panose="02040503050406030204" pitchFamily="18" charset="0"/>
                                <a:ea typeface="Calibri" panose="020F0502020204030204" pitchFamily="34" charset="0"/>
                                <a:cs typeface="Times New Roman" panose="02020603050405020304" pitchFamily="18" charset="0"/>
                              </a:rPr>
                              <m:t>𝐴𝑜</m:t>
                            </m:r>
                          </m:sub>
                        </m:sSub>
                        <m:r>
                          <a:rPr lang="en-US" i="1" kern="100" baseline="30000">
                            <a:latin typeface="Cambria Math" panose="02040503050406030204" pitchFamily="18" charset="0"/>
                            <a:ea typeface="Calibri" panose="020F0502020204030204" pitchFamily="34" charset="0"/>
                            <a:cs typeface="Times New Roman" panose="02020603050405020304" pitchFamily="18" charset="0"/>
                          </a:rPr>
                          <m:t>2</m:t>
                        </m:r>
                      </m:den>
                    </m:f>
                    <m:nary>
                      <m:naryPr>
                        <m:limLoc m:val="undOvr"/>
                        <m:ctrlPr>
                          <a:rPr lang="en-US" b="1" i="1">
                            <a:solidFill>
                              <a:srgbClr val="0070C0"/>
                            </a:solidFill>
                            <a:latin typeface="Cambria Math" panose="02040503050406030204" pitchFamily="18" charset="0"/>
                          </a:rPr>
                        </m:ctrlPr>
                      </m:naryPr>
                      <m:sub>
                        <m:r>
                          <m:rPr>
                            <m:brk m:alnAt="24"/>
                          </m:rPr>
                          <a:rPr lang="en-US" b="1" i="1">
                            <a:solidFill>
                              <a:srgbClr val="0070C0"/>
                            </a:solidFill>
                            <a:latin typeface="Cambria Math" panose="02040503050406030204" pitchFamily="18" charset="0"/>
                          </a:rPr>
                          <m:t>𝟎</m:t>
                        </m:r>
                      </m:sub>
                      <m:sup>
                        <m:sSub>
                          <m:sSubPr>
                            <m:ctrlPr>
                              <a:rPr lang="en-US" b="1" i="1">
                                <a:solidFill>
                                  <a:srgbClr val="0070C0"/>
                                </a:solidFill>
                                <a:latin typeface="Cambria Math" panose="02040503050406030204" pitchFamily="18" charset="0"/>
                              </a:rPr>
                            </m:ctrlPr>
                          </m:sSubPr>
                          <m:e>
                            <m:r>
                              <a:rPr lang="en-US" b="1" i="1">
                                <a:solidFill>
                                  <a:srgbClr val="0070C0"/>
                                </a:solidFill>
                                <a:latin typeface="Cambria Math" panose="02040503050406030204" pitchFamily="18" charset="0"/>
                              </a:rPr>
                              <m:t>𝑿</m:t>
                            </m:r>
                          </m:e>
                          <m:sub>
                            <m:r>
                              <a:rPr lang="en-US" b="1" i="1">
                                <a:solidFill>
                                  <a:srgbClr val="0070C0"/>
                                </a:solidFill>
                                <a:latin typeface="Cambria Math" panose="02040503050406030204" pitchFamily="18" charset="0"/>
                              </a:rPr>
                              <m:t>𝑨</m:t>
                            </m:r>
                          </m:sub>
                        </m:sSub>
                      </m:sup>
                      <m:e>
                        <m:f>
                          <m:fPr>
                            <m:ctrlPr>
                              <a:rPr lang="en-US" b="1" i="1">
                                <a:solidFill>
                                  <a:srgbClr val="0070C0"/>
                                </a:solidFill>
                                <a:latin typeface="Cambria Math" panose="02040503050406030204" pitchFamily="18" charset="0"/>
                              </a:rPr>
                            </m:ctrlPr>
                          </m:fPr>
                          <m:num>
                            <m:sSub>
                              <m:sSubPr>
                                <m:ctrlPr>
                                  <a:rPr lang="en-US" b="1" i="1">
                                    <a:solidFill>
                                      <a:srgbClr val="0070C0"/>
                                    </a:solidFill>
                                    <a:latin typeface="Cambria Math" panose="02040503050406030204" pitchFamily="18" charset="0"/>
                                  </a:rPr>
                                </m:ctrlPr>
                              </m:sSubPr>
                              <m:e>
                                <m:r>
                                  <a:rPr lang="en-US" b="1" i="1">
                                    <a:solidFill>
                                      <a:srgbClr val="0070C0"/>
                                    </a:solidFill>
                                    <a:latin typeface="Cambria Math" panose="02040503050406030204" pitchFamily="18" charset="0"/>
                                  </a:rPr>
                                  <m:t>𝒅𝑿</m:t>
                                </m:r>
                              </m:e>
                              <m:sub>
                                <m:r>
                                  <a:rPr lang="en-US" b="1" i="1">
                                    <a:solidFill>
                                      <a:srgbClr val="0070C0"/>
                                    </a:solidFill>
                                    <a:latin typeface="Cambria Math" panose="02040503050406030204" pitchFamily="18" charset="0"/>
                                  </a:rPr>
                                  <m:t>𝑨</m:t>
                                </m:r>
                              </m:sub>
                            </m:sSub>
                          </m:num>
                          <m:den>
                            <m:d>
                              <m:dPr>
                                <m:ctrlPr>
                                  <a:rPr lang="en-US" i="1" kern="100">
                                    <a:latin typeface="Cambria Math" panose="02040503050406030204" pitchFamily="18" charset="0"/>
                                    <a:ea typeface="Calibri" panose="020F0502020204030204" pitchFamily="34" charset="0"/>
                                    <a:cs typeface="Times New Roman" panose="02020603050405020304" pitchFamily="18" charset="0"/>
                                  </a:rPr>
                                </m:ctrlPr>
                              </m:dPr>
                              <m:e>
                                <m:r>
                                  <a:rPr lang="en-US" kern="100">
                                    <a:latin typeface="Cambria Math" panose="02040503050406030204" pitchFamily="18" charset="0"/>
                                    <a:ea typeface="Calibri" panose="020F0502020204030204" pitchFamily="34" charset="0"/>
                                    <a:cs typeface="Times New Roman" panose="02020603050405020304" pitchFamily="18" charset="0"/>
                                  </a:rPr>
                                  <m:t>1−</m:t>
                                </m:r>
                                <m:sSub>
                                  <m:sSubPr>
                                    <m:ctrlPr>
                                      <a:rPr lang="en-US" i="1" kern="100">
                                        <a:latin typeface="Cambria Math" panose="02040503050406030204" pitchFamily="18" charset="0"/>
                                        <a:ea typeface="Calibri" panose="020F0502020204030204" pitchFamily="34" charset="0"/>
                                        <a:cs typeface="Times New Roman" panose="02020603050405020304" pitchFamily="18" charset="0"/>
                                      </a:rPr>
                                    </m:ctrlPr>
                                  </m:sSubPr>
                                  <m:e>
                                    <m:r>
                                      <a:rPr lang="en-US" i="1" kern="100">
                                        <a:latin typeface="Cambria Math" panose="02040503050406030204" pitchFamily="18" charset="0"/>
                                        <a:ea typeface="Calibri" panose="020F0502020204030204" pitchFamily="34" charset="0"/>
                                        <a:cs typeface="Times New Roman" panose="02020603050405020304" pitchFamily="18" charset="0"/>
                                      </a:rPr>
                                      <m:t>𝑋</m:t>
                                    </m:r>
                                  </m:e>
                                  <m:sub>
                                    <m:r>
                                      <a:rPr lang="en-US" i="1" kern="100">
                                        <a:latin typeface="Cambria Math" panose="02040503050406030204" pitchFamily="18" charset="0"/>
                                        <a:ea typeface="Calibri" panose="020F0502020204030204" pitchFamily="34" charset="0"/>
                                        <a:cs typeface="Times New Roman" panose="02020603050405020304" pitchFamily="18" charset="0"/>
                                      </a:rPr>
                                      <m:t>𝐴</m:t>
                                    </m:r>
                                  </m:sub>
                                </m:sSub>
                              </m:e>
                            </m:d>
                            <m:r>
                              <a:rPr lang="en-US" i="1" kern="100" baseline="30000">
                                <a:latin typeface="Cambria Math" panose="02040503050406030204" pitchFamily="18" charset="0"/>
                                <a:ea typeface="Calibri" panose="020F0502020204030204" pitchFamily="34" charset="0"/>
                                <a:cs typeface="Times New Roman" panose="02020603050405020304" pitchFamily="18" charset="0"/>
                              </a:rPr>
                              <m:t>2</m:t>
                            </m:r>
                            <m:r>
                              <m:rPr>
                                <m:nor/>
                              </m:rPr>
                              <a:rPr lang="en-US" kern="100" baseline="30000" dirty="0">
                                <a:latin typeface="Calibri" panose="020F0502020204030204" pitchFamily="34" charset="0"/>
                                <a:ea typeface="Calibri" panose="020F0502020204030204" pitchFamily="34" charset="0"/>
                                <a:cs typeface="Times New Roman" panose="02020603050405020304" pitchFamily="18" charset="0"/>
                              </a:rPr>
                              <m:t> </m:t>
                            </m:r>
                          </m:den>
                        </m:f>
                        <m:r>
                          <a:rPr lang="en-US" b="1" i="1">
                            <a:solidFill>
                              <a:srgbClr val="0070C0"/>
                            </a:solidFill>
                            <a:latin typeface="Cambria Math" panose="02040503050406030204" pitchFamily="18" charset="0"/>
                          </a:rPr>
                          <m:t>=</m:t>
                        </m:r>
                      </m:e>
                    </m:nary>
                    <m:f>
                      <m:fPr>
                        <m:ctrlPr>
                          <a:rPr lang="en-US" b="1" i="1">
                            <a:solidFill>
                              <a:srgbClr val="0070C0"/>
                            </a:solidFill>
                            <a:latin typeface="Cambria Math" panose="02040503050406030204" pitchFamily="18" charset="0"/>
                            <a:ea typeface="Tahoma" pitchFamily="34" charset="0"/>
                            <a:cs typeface="Tahoma" pitchFamily="34" charset="0"/>
                          </a:rPr>
                        </m:ctrlPr>
                      </m:fPr>
                      <m:num>
                        <m:sSub>
                          <m:sSubPr>
                            <m:ctrlPr>
                              <a:rPr lang="en-US" b="1" i="1">
                                <a:solidFill>
                                  <a:srgbClr val="0070C0"/>
                                </a:solidFill>
                                <a:latin typeface="Cambria Math" panose="02040503050406030204" pitchFamily="18" charset="0"/>
                                <a:ea typeface="Tahoma" pitchFamily="34" charset="0"/>
                                <a:cs typeface="Tahoma" pitchFamily="34" charset="0"/>
                              </a:rPr>
                            </m:ctrlPr>
                          </m:sSubPr>
                          <m:e>
                            <m:r>
                              <a:rPr lang="en-US" b="1" i="1">
                                <a:solidFill>
                                  <a:srgbClr val="0070C0"/>
                                </a:solidFill>
                                <a:latin typeface="Cambria Math" panose="02040503050406030204" pitchFamily="18" charset="0"/>
                                <a:ea typeface="Tahoma" pitchFamily="34" charset="0"/>
                                <a:cs typeface="Tahoma" pitchFamily="34" charset="0"/>
                              </a:rPr>
                              <m:t>𝑭</m:t>
                            </m:r>
                          </m:e>
                          <m:sub>
                            <m:r>
                              <a:rPr lang="en-US" b="1" i="1">
                                <a:solidFill>
                                  <a:srgbClr val="0070C0"/>
                                </a:solidFill>
                                <a:latin typeface="Cambria Math" panose="02040503050406030204" pitchFamily="18" charset="0"/>
                                <a:ea typeface="Tahoma" pitchFamily="34" charset="0"/>
                                <a:cs typeface="Tahoma" pitchFamily="34" charset="0"/>
                              </a:rPr>
                              <m:t>𝑨𝒐</m:t>
                            </m:r>
                          </m:sub>
                        </m:sSub>
                      </m:num>
                      <m:den>
                        <m:r>
                          <a:rPr lang="en-US" i="1" kern="100">
                            <a:latin typeface="Cambria Math" panose="02040503050406030204" pitchFamily="18" charset="0"/>
                            <a:ea typeface="Calibri" panose="020F0502020204030204" pitchFamily="34" charset="0"/>
                            <a:cs typeface="Times New Roman" panose="02020603050405020304" pitchFamily="18" charset="0"/>
                          </a:rPr>
                          <m:t>𝑘</m:t>
                        </m:r>
                        <m:r>
                          <a:rPr lang="en-US" i="1" kern="100">
                            <a:latin typeface="Cambria Math" panose="02040503050406030204" pitchFamily="18" charset="0"/>
                            <a:ea typeface="Calibri" panose="020F0502020204030204" pitchFamily="34" charset="0"/>
                            <a:cs typeface="Times New Roman" panose="02020603050405020304" pitchFamily="18" charset="0"/>
                          </a:rPr>
                          <m:t>′</m:t>
                        </m:r>
                        <m:sSub>
                          <m:sSubPr>
                            <m:ctrlPr>
                              <a:rPr lang="en-US" b="1" i="1">
                                <a:solidFill>
                                  <a:srgbClr val="0070C0"/>
                                </a:solidFill>
                                <a:latin typeface="Cambria Math" panose="02040503050406030204" pitchFamily="18" charset="0"/>
                                <a:ea typeface="Tahoma" pitchFamily="34" charset="0"/>
                                <a:cs typeface="Tahoma" pitchFamily="34" charset="0"/>
                              </a:rPr>
                            </m:ctrlPr>
                          </m:sSubPr>
                          <m:e>
                            <m:sSup>
                              <m:sSupPr>
                                <m:ctrlPr>
                                  <a:rPr lang="en-US" b="1" i="1">
                                    <a:solidFill>
                                      <a:srgbClr val="0070C0"/>
                                    </a:solidFill>
                                    <a:latin typeface="Cambria Math" panose="02040503050406030204" pitchFamily="18" charset="0"/>
                                    <a:ea typeface="Tahoma" pitchFamily="34" charset="0"/>
                                    <a:cs typeface="Tahoma" pitchFamily="34" charset="0"/>
                                  </a:rPr>
                                </m:ctrlPr>
                              </m:sSupPr>
                              <m:e>
                                <m:r>
                                  <a:rPr lang="en-US" b="1" i="1">
                                    <a:solidFill>
                                      <a:srgbClr val="0070C0"/>
                                    </a:solidFill>
                                    <a:latin typeface="Cambria Math" panose="02040503050406030204" pitchFamily="18" charset="0"/>
                                    <a:ea typeface="Tahoma" pitchFamily="34" charset="0"/>
                                    <a:cs typeface="Tahoma" pitchFamily="34" charset="0"/>
                                  </a:rPr>
                                  <m:t>𝑪</m:t>
                                </m:r>
                              </m:e>
                              <m:sup>
                                <m:r>
                                  <a:rPr lang="en-US" b="1" i="1">
                                    <a:solidFill>
                                      <a:srgbClr val="0070C0"/>
                                    </a:solidFill>
                                    <a:latin typeface="Cambria Math" panose="02040503050406030204" pitchFamily="18" charset="0"/>
                                    <a:ea typeface="Tahoma" pitchFamily="34" charset="0"/>
                                    <a:cs typeface="Tahoma" pitchFamily="34" charset="0"/>
                                  </a:rPr>
                                  <m:t>𝟐</m:t>
                                </m:r>
                              </m:sup>
                            </m:sSup>
                          </m:e>
                          <m:sub>
                            <m:r>
                              <a:rPr lang="en-US" b="1" i="1">
                                <a:solidFill>
                                  <a:srgbClr val="0070C0"/>
                                </a:solidFill>
                                <a:latin typeface="Cambria Math" panose="02040503050406030204" pitchFamily="18" charset="0"/>
                                <a:ea typeface="Tahoma" pitchFamily="34" charset="0"/>
                                <a:cs typeface="Tahoma" pitchFamily="34" charset="0"/>
                              </a:rPr>
                              <m:t>𝑨𝒐</m:t>
                            </m:r>
                          </m:sub>
                        </m:sSub>
                      </m:den>
                    </m:f>
                    <m:r>
                      <a:rPr lang="en-US" b="1" i="1">
                        <a:solidFill>
                          <a:srgbClr val="0070C0"/>
                        </a:solidFill>
                        <a:latin typeface="Cambria Math" panose="02040503050406030204" pitchFamily="18" charset="0"/>
                        <a:ea typeface="Tahoma" pitchFamily="34" charset="0"/>
                        <a:cs typeface="Tahoma" pitchFamily="34" charset="0"/>
                      </a:rPr>
                      <m:t>(</m:t>
                    </m:r>
                    <m:f>
                      <m:fPr>
                        <m:ctrlPr>
                          <a:rPr lang="en-US" b="1" i="1">
                            <a:solidFill>
                              <a:srgbClr val="0070C0"/>
                            </a:solidFill>
                            <a:latin typeface="Cambria Math" panose="02040503050406030204" pitchFamily="18" charset="0"/>
                            <a:ea typeface="Tahoma" pitchFamily="34" charset="0"/>
                            <a:cs typeface="Tahoma" pitchFamily="34" charset="0"/>
                          </a:rPr>
                        </m:ctrlPr>
                      </m:fPr>
                      <m:num>
                        <m:r>
                          <a:rPr lang="en-US" b="1" i="1">
                            <a:solidFill>
                              <a:srgbClr val="0070C0"/>
                            </a:solidFill>
                            <a:latin typeface="Cambria Math" panose="02040503050406030204" pitchFamily="18" charset="0"/>
                            <a:ea typeface="Tahoma" pitchFamily="34" charset="0"/>
                            <a:cs typeface="Tahoma" pitchFamily="34" charset="0"/>
                          </a:rPr>
                          <m:t>𝟏</m:t>
                        </m:r>
                      </m:num>
                      <m:den>
                        <m:r>
                          <a:rPr lang="en-US" b="1" i="1">
                            <a:solidFill>
                              <a:srgbClr val="0070C0"/>
                            </a:solidFill>
                            <a:latin typeface="Cambria Math" panose="02040503050406030204" pitchFamily="18" charset="0"/>
                            <a:ea typeface="Tahoma" pitchFamily="34" charset="0"/>
                            <a:cs typeface="Tahoma" pitchFamily="34" charset="0"/>
                          </a:rPr>
                          <m:t>𝟏</m:t>
                        </m:r>
                        <m:r>
                          <a:rPr lang="en-US" b="1" i="1">
                            <a:solidFill>
                              <a:srgbClr val="0070C0"/>
                            </a:solidFill>
                            <a:latin typeface="Cambria Math" panose="02040503050406030204" pitchFamily="18" charset="0"/>
                            <a:ea typeface="Tahoma" pitchFamily="34" charset="0"/>
                            <a:cs typeface="Tahoma" pitchFamily="34" charset="0"/>
                          </a:rPr>
                          <m:t>−</m:t>
                        </m:r>
                        <m:sSub>
                          <m:sSubPr>
                            <m:ctrlPr>
                              <a:rPr lang="en-US" b="1" i="1">
                                <a:solidFill>
                                  <a:srgbClr val="0070C0"/>
                                </a:solidFill>
                                <a:latin typeface="Cambria Math" panose="02040503050406030204" pitchFamily="18" charset="0"/>
                                <a:ea typeface="Tahoma" pitchFamily="34" charset="0"/>
                                <a:cs typeface="Tahoma" pitchFamily="34" charset="0"/>
                              </a:rPr>
                            </m:ctrlPr>
                          </m:sSubPr>
                          <m:e>
                            <m:r>
                              <a:rPr lang="en-US" b="1" i="1">
                                <a:solidFill>
                                  <a:srgbClr val="0070C0"/>
                                </a:solidFill>
                                <a:latin typeface="Cambria Math" panose="02040503050406030204" pitchFamily="18" charset="0"/>
                                <a:ea typeface="Tahoma" pitchFamily="34" charset="0"/>
                                <a:cs typeface="Tahoma" pitchFamily="34" charset="0"/>
                              </a:rPr>
                              <m:t>𝑿</m:t>
                            </m:r>
                          </m:e>
                          <m:sub>
                            <m:r>
                              <a:rPr lang="en-US" b="1" i="1">
                                <a:solidFill>
                                  <a:srgbClr val="0070C0"/>
                                </a:solidFill>
                                <a:latin typeface="Cambria Math" panose="02040503050406030204" pitchFamily="18" charset="0"/>
                                <a:ea typeface="Tahoma" pitchFamily="34" charset="0"/>
                                <a:cs typeface="Tahoma" pitchFamily="34" charset="0"/>
                              </a:rPr>
                              <m:t>𝑨</m:t>
                            </m:r>
                          </m:sub>
                        </m:sSub>
                      </m:den>
                    </m:f>
                  </m:oMath>
                </a14:m>
                <a:r>
                  <a:rPr lang="en-US"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sym typeface="Symbol" panose="05050102010706020507" pitchFamily="18" charset="2"/>
                  </a:rPr>
                  <a:t></a:t>
                </a:r>
                <a14:m>
                  <m:oMath xmlns:m="http://schemas.openxmlformats.org/officeDocument/2006/math">
                    <m:r>
                      <a:rPr lang="en-US" i="1" dirty="0">
                        <a:latin typeface="Cambria Math" panose="02040503050406030204" pitchFamily="18" charset="0"/>
                        <a:cs typeface="Times New Roman" panose="02020603050405020304" pitchFamily="18" charset="0"/>
                      </a:rPr>
                      <m:t> </m:t>
                    </m:r>
                    <m:f>
                      <m:fPr>
                        <m:type m:val="noBar"/>
                        <m:ctrlPr>
                          <a:rPr lang="en-US" i="1" dirty="0">
                            <a:latin typeface="Cambria Math" panose="02040503050406030204" pitchFamily="18" charset="0"/>
                            <a:cs typeface="Times New Roman" panose="02020603050405020304" pitchFamily="18" charset="0"/>
                          </a:rPr>
                        </m:ctrlPr>
                      </m:fPr>
                      <m:num>
                        <m:sSub>
                          <m:sSubPr>
                            <m:ctrlPr>
                              <a:rPr lang="en-US" i="1" dirty="0">
                                <a:latin typeface="Cambria Math" panose="02040503050406030204" pitchFamily="18" charset="0"/>
                                <a:cs typeface="Times New Roman" panose="02020603050405020304" pitchFamily="18" charset="0"/>
                              </a:rPr>
                            </m:ctrlPr>
                          </m:sSubPr>
                          <m:e>
                            <m:r>
                              <a:rPr lang="en-US" i="1" dirty="0">
                                <a:latin typeface="Cambria Math" panose="02040503050406030204" pitchFamily="18" charset="0"/>
                                <a:cs typeface="Times New Roman" panose="02020603050405020304" pitchFamily="18" charset="0"/>
                              </a:rPr>
                              <m:t>𝑋</m:t>
                            </m:r>
                          </m:e>
                          <m:sub>
                            <m:r>
                              <a:rPr lang="en-US" i="1" dirty="0">
                                <a:latin typeface="Cambria Math" panose="02040503050406030204" pitchFamily="18" charset="0"/>
                                <a:cs typeface="Times New Roman" panose="02020603050405020304" pitchFamily="18" charset="0"/>
                              </a:rPr>
                              <m:t>𝐴</m:t>
                            </m:r>
                          </m:sub>
                        </m:sSub>
                        <m:r>
                          <a:rPr lang="en-US" i="1" dirty="0">
                            <a:latin typeface="Cambria Math" panose="02040503050406030204" pitchFamily="18" charset="0"/>
                            <a:cs typeface="Times New Roman" panose="02020603050405020304" pitchFamily="18" charset="0"/>
                          </a:rPr>
                          <m:t>=0.</m:t>
                        </m:r>
                        <m:r>
                          <a:rPr lang="en-US" b="0" i="1" dirty="0" smtClean="0">
                            <a:latin typeface="Cambria Math" panose="02040503050406030204" pitchFamily="18" charset="0"/>
                            <a:cs typeface="Times New Roman" panose="02020603050405020304" pitchFamily="18" charset="0"/>
                          </a:rPr>
                          <m:t>60</m:t>
                        </m:r>
                      </m:num>
                      <m:den>
                        <m:sSub>
                          <m:sSubPr>
                            <m:ctrlPr>
                              <a:rPr lang="en-US" i="1" dirty="0">
                                <a:latin typeface="Cambria Math" panose="02040503050406030204" pitchFamily="18" charset="0"/>
                                <a:cs typeface="Times New Roman" panose="02020603050405020304" pitchFamily="18" charset="0"/>
                              </a:rPr>
                            </m:ctrlPr>
                          </m:sSubPr>
                          <m:e>
                            <m:r>
                              <a:rPr lang="en-US" i="1" dirty="0">
                                <a:latin typeface="Cambria Math" panose="02040503050406030204" pitchFamily="18" charset="0"/>
                                <a:cs typeface="Times New Roman" panose="02020603050405020304" pitchFamily="18" charset="0"/>
                              </a:rPr>
                              <m:t>𝑋</m:t>
                            </m:r>
                          </m:e>
                          <m:sub>
                            <m:r>
                              <a:rPr lang="en-US" i="1" dirty="0">
                                <a:latin typeface="Cambria Math" panose="02040503050406030204" pitchFamily="18" charset="0"/>
                                <a:cs typeface="Times New Roman" panose="02020603050405020304" pitchFamily="18" charset="0"/>
                              </a:rPr>
                              <m:t>𝐴</m:t>
                            </m:r>
                          </m:sub>
                        </m:sSub>
                        <m:r>
                          <a:rPr lang="en-US" i="1" dirty="0">
                            <a:latin typeface="Cambria Math" panose="02040503050406030204" pitchFamily="18" charset="0"/>
                            <a:cs typeface="Times New Roman" panose="02020603050405020304" pitchFamily="18" charset="0"/>
                          </a:rPr>
                          <m:t>=0</m:t>
                        </m:r>
                      </m:den>
                    </m:f>
                    <m:r>
                      <a:rPr lang="en-US" b="0" i="1" dirty="0" smtClean="0">
                        <a:latin typeface="Cambria Math" panose="02040503050406030204" pitchFamily="18" charset="0"/>
                        <a:cs typeface="Times New Roman" panose="02020603050405020304" pitchFamily="18" charset="0"/>
                      </a:rPr>
                      <m:t>=</m:t>
                    </m:r>
                  </m:oMath>
                </a14:m>
                <a:r>
                  <a:rPr lang="en-US" b="1" dirty="0">
                    <a:solidFill>
                      <a:srgbClr val="0070C0"/>
                    </a:solidFill>
                    <a:ea typeface="Tahoma" pitchFamily="34" charset="0"/>
                    <a:cs typeface="Tahoma" pitchFamily="34" charset="0"/>
                  </a:rPr>
                  <a:t> </a:t>
                </a:r>
                <a14:m>
                  <m:oMath xmlns:m="http://schemas.openxmlformats.org/officeDocument/2006/math">
                    <m:f>
                      <m:fPr>
                        <m:ctrlPr>
                          <a:rPr lang="en-US" b="1" i="1">
                            <a:solidFill>
                              <a:srgbClr val="0070C0"/>
                            </a:solidFill>
                            <a:latin typeface="Cambria Math" panose="02040503050406030204" pitchFamily="18" charset="0"/>
                            <a:ea typeface="Tahoma" pitchFamily="34" charset="0"/>
                            <a:cs typeface="Tahoma" pitchFamily="34" charset="0"/>
                          </a:rPr>
                        </m:ctrlPr>
                      </m:fPr>
                      <m:num>
                        <m:sSub>
                          <m:sSubPr>
                            <m:ctrlPr>
                              <a:rPr lang="en-US" b="1" i="1">
                                <a:solidFill>
                                  <a:srgbClr val="0070C0"/>
                                </a:solidFill>
                                <a:latin typeface="Cambria Math" panose="02040503050406030204" pitchFamily="18" charset="0"/>
                                <a:ea typeface="Tahoma" pitchFamily="34" charset="0"/>
                                <a:cs typeface="Tahoma" pitchFamily="34" charset="0"/>
                              </a:rPr>
                            </m:ctrlPr>
                          </m:sSubPr>
                          <m:e>
                            <m:r>
                              <a:rPr lang="en-US" b="1" i="1" smtClean="0">
                                <a:solidFill>
                                  <a:srgbClr val="0070C0"/>
                                </a:solidFill>
                                <a:latin typeface="Cambria Math" panose="02040503050406030204" pitchFamily="18" charset="0"/>
                                <a:ea typeface="Tahoma" pitchFamily="34" charset="0"/>
                                <a:cs typeface="Tahoma" pitchFamily="34" charset="0"/>
                                <a:sym typeface="Symbol" panose="05050102010706020507" pitchFamily="18" charset="2"/>
                              </a:rPr>
                              <m:t></m:t>
                            </m:r>
                            <m:r>
                              <a:rPr lang="en-US" b="1" i="1" baseline="30000" smtClean="0">
                                <a:solidFill>
                                  <a:srgbClr val="0070C0"/>
                                </a:solidFill>
                                <a:latin typeface="Cambria Math" panose="02040503050406030204" pitchFamily="18" charset="0"/>
                                <a:ea typeface="Tahoma" pitchFamily="34" charset="0"/>
                                <a:cs typeface="Tahoma" pitchFamily="34" charset="0"/>
                                <a:sym typeface="Symbol" panose="05050102010706020507" pitchFamily="18" charset="2"/>
                              </a:rPr>
                              <m:t>𝟐</m:t>
                            </m:r>
                          </m:e>
                          <m:sub>
                            <m:r>
                              <a:rPr lang="en-US" b="1" i="1">
                                <a:solidFill>
                                  <a:srgbClr val="0070C0"/>
                                </a:solidFill>
                                <a:latin typeface="Cambria Math" panose="02040503050406030204" pitchFamily="18" charset="0"/>
                                <a:ea typeface="Tahoma" pitchFamily="34" charset="0"/>
                                <a:cs typeface="Tahoma" pitchFamily="34" charset="0"/>
                              </a:rPr>
                              <m:t>𝒐</m:t>
                            </m:r>
                          </m:sub>
                        </m:sSub>
                      </m:num>
                      <m:den>
                        <m:r>
                          <a:rPr lang="en-US" i="1" kern="100">
                            <a:latin typeface="Cambria Math" panose="02040503050406030204" pitchFamily="18" charset="0"/>
                            <a:ea typeface="Calibri" panose="020F0502020204030204" pitchFamily="34" charset="0"/>
                            <a:cs typeface="Times New Roman" panose="02020603050405020304" pitchFamily="18" charset="0"/>
                          </a:rPr>
                          <m:t>𝑘</m:t>
                        </m:r>
                        <m:r>
                          <a:rPr lang="en-US" i="1" kern="100">
                            <a:latin typeface="Cambria Math" panose="02040503050406030204" pitchFamily="18" charset="0"/>
                            <a:ea typeface="Calibri" panose="020F0502020204030204" pitchFamily="34" charset="0"/>
                            <a:cs typeface="Times New Roman" panose="02020603050405020304" pitchFamily="18" charset="0"/>
                          </a:rPr>
                          <m:t>′</m:t>
                        </m:r>
                        <m:sSub>
                          <m:sSubPr>
                            <m:ctrlPr>
                              <a:rPr lang="en-US" b="1" i="1">
                                <a:solidFill>
                                  <a:srgbClr val="0070C0"/>
                                </a:solidFill>
                                <a:latin typeface="Cambria Math" panose="02040503050406030204" pitchFamily="18" charset="0"/>
                              </a:rPr>
                            </m:ctrlPr>
                          </m:sSubPr>
                          <m:e>
                            <m:r>
                              <a:rPr lang="en-US" b="1" i="1">
                                <a:solidFill>
                                  <a:srgbClr val="0070C0"/>
                                </a:solidFill>
                                <a:latin typeface="Cambria Math" panose="02040503050406030204" pitchFamily="18" charset="0"/>
                              </a:rPr>
                              <m:t>𝑭</m:t>
                            </m:r>
                          </m:e>
                          <m:sub>
                            <m:r>
                              <a:rPr lang="en-US" b="1" i="1">
                                <a:solidFill>
                                  <a:srgbClr val="0070C0"/>
                                </a:solidFill>
                                <a:latin typeface="Cambria Math" panose="02040503050406030204" pitchFamily="18" charset="0"/>
                              </a:rPr>
                              <m:t>𝑨</m:t>
                            </m:r>
                            <m:r>
                              <a:rPr lang="en-US" b="1" i="1">
                                <a:solidFill>
                                  <a:srgbClr val="0070C0"/>
                                </a:solidFill>
                                <a:latin typeface="Cambria Math" panose="02040503050406030204" pitchFamily="18" charset="0"/>
                              </a:rPr>
                              <m:t>𝟎</m:t>
                            </m:r>
                          </m:sub>
                        </m:sSub>
                      </m:den>
                    </m:f>
                    <m:r>
                      <a:rPr lang="en-US" b="1" i="1">
                        <a:solidFill>
                          <a:srgbClr val="0070C0"/>
                        </a:solidFill>
                        <a:latin typeface="Cambria Math" panose="02040503050406030204" pitchFamily="18" charset="0"/>
                        <a:ea typeface="Tahoma" pitchFamily="34" charset="0"/>
                        <a:cs typeface="Tahoma" pitchFamily="34" charset="0"/>
                      </a:rPr>
                      <m:t>(</m:t>
                    </m:r>
                    <m:f>
                      <m:fPr>
                        <m:ctrlPr>
                          <a:rPr lang="en-US" b="1" i="1">
                            <a:solidFill>
                              <a:srgbClr val="0070C0"/>
                            </a:solidFill>
                            <a:latin typeface="Cambria Math" panose="02040503050406030204" pitchFamily="18" charset="0"/>
                            <a:ea typeface="Tahoma" pitchFamily="34" charset="0"/>
                            <a:cs typeface="Tahoma" pitchFamily="34" charset="0"/>
                          </a:rPr>
                        </m:ctrlPr>
                      </m:fPr>
                      <m:num>
                        <m:r>
                          <a:rPr lang="en-US" b="1" i="1">
                            <a:solidFill>
                              <a:srgbClr val="0070C0"/>
                            </a:solidFill>
                            <a:latin typeface="Cambria Math" panose="02040503050406030204" pitchFamily="18" charset="0"/>
                            <a:ea typeface="Tahoma" pitchFamily="34" charset="0"/>
                            <a:cs typeface="Tahoma" pitchFamily="34" charset="0"/>
                          </a:rPr>
                          <m:t>𝟏</m:t>
                        </m:r>
                      </m:num>
                      <m:den>
                        <m:r>
                          <a:rPr lang="en-US" b="1" i="1">
                            <a:solidFill>
                              <a:srgbClr val="0070C0"/>
                            </a:solidFill>
                            <a:latin typeface="Cambria Math" panose="02040503050406030204" pitchFamily="18" charset="0"/>
                            <a:ea typeface="Tahoma" pitchFamily="34" charset="0"/>
                            <a:cs typeface="Tahoma" pitchFamily="34" charset="0"/>
                          </a:rPr>
                          <m:t>𝟏</m:t>
                        </m:r>
                        <m:r>
                          <a:rPr lang="en-US" b="1" i="1">
                            <a:solidFill>
                              <a:srgbClr val="0070C0"/>
                            </a:solidFill>
                            <a:latin typeface="Cambria Math" panose="02040503050406030204" pitchFamily="18" charset="0"/>
                            <a:ea typeface="Tahoma" pitchFamily="34" charset="0"/>
                            <a:cs typeface="Tahoma" pitchFamily="34" charset="0"/>
                          </a:rPr>
                          <m:t>−</m:t>
                        </m:r>
                        <m:sSub>
                          <m:sSubPr>
                            <m:ctrlPr>
                              <a:rPr lang="en-US" b="1" i="1">
                                <a:solidFill>
                                  <a:srgbClr val="0070C0"/>
                                </a:solidFill>
                                <a:latin typeface="Cambria Math" panose="02040503050406030204" pitchFamily="18" charset="0"/>
                                <a:ea typeface="Tahoma" pitchFamily="34" charset="0"/>
                                <a:cs typeface="Tahoma" pitchFamily="34" charset="0"/>
                              </a:rPr>
                            </m:ctrlPr>
                          </m:sSubPr>
                          <m:e>
                            <m:r>
                              <a:rPr lang="en-US" b="1" i="1">
                                <a:solidFill>
                                  <a:srgbClr val="0070C0"/>
                                </a:solidFill>
                                <a:latin typeface="Cambria Math" panose="02040503050406030204" pitchFamily="18" charset="0"/>
                                <a:ea typeface="Tahoma" pitchFamily="34" charset="0"/>
                                <a:cs typeface="Tahoma" pitchFamily="34" charset="0"/>
                              </a:rPr>
                              <m:t>𝑿</m:t>
                            </m:r>
                          </m:e>
                          <m:sub>
                            <m:r>
                              <a:rPr lang="en-US" b="1" i="1">
                                <a:solidFill>
                                  <a:srgbClr val="0070C0"/>
                                </a:solidFill>
                                <a:latin typeface="Cambria Math" panose="02040503050406030204" pitchFamily="18" charset="0"/>
                                <a:ea typeface="Tahoma" pitchFamily="34" charset="0"/>
                                <a:cs typeface="Tahoma" pitchFamily="34" charset="0"/>
                              </a:rPr>
                              <m:t>𝑨</m:t>
                            </m:r>
                          </m:sub>
                        </m:sSub>
                      </m:den>
                    </m:f>
                  </m:oMath>
                </a14:m>
                <a:r>
                  <a:rPr lang="en-US"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sym typeface="Symbol" panose="05050102010706020507" pitchFamily="18" charset="2"/>
                  </a:rPr>
                  <a:t></a:t>
                </a:r>
                <a14:m>
                  <m:oMath xmlns:m="http://schemas.openxmlformats.org/officeDocument/2006/math">
                    <m:r>
                      <a:rPr lang="en-US" i="1" dirty="0">
                        <a:latin typeface="Cambria Math" panose="02040503050406030204" pitchFamily="18" charset="0"/>
                        <a:cs typeface="Times New Roman" panose="02020603050405020304" pitchFamily="18" charset="0"/>
                      </a:rPr>
                      <m:t> </m:t>
                    </m:r>
                    <m:f>
                      <m:fPr>
                        <m:type m:val="noBar"/>
                        <m:ctrlPr>
                          <a:rPr lang="en-US" i="1" dirty="0">
                            <a:latin typeface="Cambria Math" panose="02040503050406030204" pitchFamily="18" charset="0"/>
                            <a:cs typeface="Times New Roman" panose="02020603050405020304" pitchFamily="18" charset="0"/>
                          </a:rPr>
                        </m:ctrlPr>
                      </m:fPr>
                      <m:num>
                        <m:sSub>
                          <m:sSubPr>
                            <m:ctrlPr>
                              <a:rPr lang="en-US" i="1" dirty="0">
                                <a:latin typeface="Cambria Math" panose="02040503050406030204" pitchFamily="18" charset="0"/>
                                <a:cs typeface="Times New Roman" panose="02020603050405020304" pitchFamily="18" charset="0"/>
                              </a:rPr>
                            </m:ctrlPr>
                          </m:sSubPr>
                          <m:e>
                            <m:r>
                              <a:rPr lang="en-US" i="1" dirty="0">
                                <a:latin typeface="Cambria Math" panose="02040503050406030204" pitchFamily="18" charset="0"/>
                                <a:cs typeface="Times New Roman" panose="02020603050405020304" pitchFamily="18" charset="0"/>
                              </a:rPr>
                              <m:t>𝑋</m:t>
                            </m:r>
                          </m:e>
                          <m:sub>
                            <m:r>
                              <a:rPr lang="en-US" i="1" dirty="0">
                                <a:latin typeface="Cambria Math" panose="02040503050406030204" pitchFamily="18" charset="0"/>
                                <a:cs typeface="Times New Roman" panose="02020603050405020304" pitchFamily="18" charset="0"/>
                              </a:rPr>
                              <m:t>𝐴</m:t>
                            </m:r>
                          </m:sub>
                        </m:sSub>
                        <m:r>
                          <a:rPr lang="en-US" i="1" dirty="0">
                            <a:latin typeface="Cambria Math" panose="02040503050406030204" pitchFamily="18" charset="0"/>
                            <a:cs typeface="Times New Roman" panose="02020603050405020304" pitchFamily="18" charset="0"/>
                          </a:rPr>
                          <m:t>=0.60</m:t>
                        </m:r>
                      </m:num>
                      <m:den>
                        <m:sSub>
                          <m:sSubPr>
                            <m:ctrlPr>
                              <a:rPr lang="en-US" i="1" dirty="0">
                                <a:latin typeface="Cambria Math" panose="02040503050406030204" pitchFamily="18" charset="0"/>
                                <a:cs typeface="Times New Roman" panose="02020603050405020304" pitchFamily="18" charset="0"/>
                              </a:rPr>
                            </m:ctrlPr>
                          </m:sSubPr>
                          <m:e>
                            <m:r>
                              <a:rPr lang="en-US" i="1" dirty="0">
                                <a:latin typeface="Cambria Math" panose="02040503050406030204" pitchFamily="18" charset="0"/>
                                <a:cs typeface="Times New Roman" panose="02020603050405020304" pitchFamily="18" charset="0"/>
                              </a:rPr>
                              <m:t>𝑋</m:t>
                            </m:r>
                          </m:e>
                          <m:sub>
                            <m:r>
                              <a:rPr lang="en-US" i="1" dirty="0">
                                <a:latin typeface="Cambria Math" panose="02040503050406030204" pitchFamily="18" charset="0"/>
                                <a:cs typeface="Times New Roman" panose="02020603050405020304" pitchFamily="18" charset="0"/>
                              </a:rPr>
                              <m:t>𝐴</m:t>
                            </m:r>
                          </m:sub>
                        </m:sSub>
                        <m:r>
                          <a:rPr lang="en-US" i="1" dirty="0">
                            <a:latin typeface="Cambria Math" panose="02040503050406030204" pitchFamily="18" charset="0"/>
                            <a:cs typeface="Times New Roman" panose="02020603050405020304" pitchFamily="18" charset="0"/>
                          </a:rPr>
                          <m:t>=0</m:t>
                        </m:r>
                      </m:den>
                    </m:f>
                  </m:oMath>
                </a14:m>
                <a:endParaRPr lang="en-US" dirty="0">
                  <a:latin typeface="Times New Roman" panose="02020603050405020304" pitchFamily="18" charset="0"/>
                  <a:cs typeface="Times New Roman" panose="02020603050405020304" pitchFamily="18" charset="0"/>
                </a:endParaRPr>
              </a:p>
              <a:p>
                <a:pPr marL="0" indent="0" algn="just">
                  <a:buNone/>
                </a:pPr>
                <a:endParaRPr lang="en-US" dirty="0">
                  <a:latin typeface="Times New Roman" panose="02020603050405020304" pitchFamily="18" charset="0"/>
                  <a:cs typeface="Times New Roman" panose="02020603050405020304" pitchFamily="18" charset="0"/>
                </a:endParaRPr>
              </a:p>
              <a:p>
                <a:pPr marL="0" indent="0" algn="just">
                  <a:buNone/>
                </a:pPr>
                <a:r>
                  <a:rPr lang="en-US" b="1" dirty="0">
                    <a:solidFill>
                      <a:srgbClr val="0070C0"/>
                    </a:solidFill>
                  </a:rPr>
                  <a:t>W</a:t>
                </a:r>
                <a14:m>
                  <m:oMath xmlns:m="http://schemas.openxmlformats.org/officeDocument/2006/math">
                    <m:r>
                      <a:rPr lang="en-US" b="1">
                        <a:solidFill>
                          <a:srgbClr val="0070C0"/>
                        </a:solidFill>
                        <a:latin typeface="Cambria Math" panose="02040503050406030204" pitchFamily="18" charset="0"/>
                      </a:rPr>
                      <m:t>=</m:t>
                    </m:r>
                  </m:oMath>
                </a14:m>
                <a:r>
                  <a:rPr lang="en-US" b="1" dirty="0">
                    <a:solidFill>
                      <a:srgbClr val="0070C0"/>
                    </a:solidFill>
                    <a:ea typeface="Tahoma" pitchFamily="34" charset="0"/>
                    <a:cs typeface="Tahoma" pitchFamily="34" charset="0"/>
                  </a:rPr>
                  <a:t> </a:t>
                </a:r>
                <a14:m>
                  <m:oMath xmlns:m="http://schemas.openxmlformats.org/officeDocument/2006/math">
                    <m:f>
                      <m:fPr>
                        <m:ctrlPr>
                          <a:rPr lang="en-US" b="1" i="1">
                            <a:solidFill>
                              <a:srgbClr val="0070C0"/>
                            </a:solidFill>
                            <a:latin typeface="Cambria Math" panose="02040503050406030204" pitchFamily="18" charset="0"/>
                            <a:ea typeface="Tahoma" pitchFamily="34" charset="0"/>
                            <a:cs typeface="Tahoma" pitchFamily="34" charset="0"/>
                          </a:rPr>
                        </m:ctrlPr>
                      </m:fPr>
                      <m:num>
                        <m:r>
                          <a:rPr lang="en-US" b="1" i="1" smtClean="0">
                            <a:solidFill>
                              <a:srgbClr val="0070C0"/>
                            </a:solidFill>
                            <a:latin typeface="Cambria Math" panose="02040503050406030204" pitchFamily="18" charset="0"/>
                            <a:ea typeface="Tahoma" pitchFamily="34" charset="0"/>
                            <a:cs typeface="Tahoma" pitchFamily="34" charset="0"/>
                          </a:rPr>
                          <m:t>𝟔</m:t>
                        </m:r>
                        <m:r>
                          <a:rPr lang="en-US" b="1" i="1" baseline="30000" smtClean="0">
                            <a:solidFill>
                              <a:srgbClr val="0070C0"/>
                            </a:solidFill>
                            <a:latin typeface="Cambria Math" panose="02040503050406030204" pitchFamily="18" charset="0"/>
                            <a:ea typeface="Tahoma" pitchFamily="34" charset="0"/>
                            <a:cs typeface="Tahoma" pitchFamily="34" charset="0"/>
                          </a:rPr>
                          <m:t>𝟐</m:t>
                        </m:r>
                      </m:num>
                      <m:den>
                        <m:r>
                          <a:rPr lang="en-US" i="1" kern="100" smtClean="0">
                            <a:latin typeface="Cambria Math" panose="02040503050406030204" pitchFamily="18" charset="0"/>
                            <a:ea typeface="Calibri" panose="020F0502020204030204" pitchFamily="34" charset="0"/>
                            <a:cs typeface="Times New Roman" panose="02020603050405020304" pitchFamily="18" charset="0"/>
                          </a:rPr>
                          <m:t>2</m:t>
                        </m:r>
                        <m:r>
                          <a:rPr lang="en-US" b="0" i="1" kern="100" smtClean="0">
                            <a:latin typeface="Cambria Math" panose="02040503050406030204" pitchFamily="18" charset="0"/>
                            <a:ea typeface="Calibri" panose="020F0502020204030204" pitchFamily="34" charset="0"/>
                            <a:cs typeface="Times New Roman" panose="02020603050405020304" pitchFamily="18" charset="0"/>
                          </a:rPr>
                          <m:t>4∗</m:t>
                        </m:r>
                        <m:r>
                          <a:rPr lang="en-US" i="1" kern="100">
                            <a:latin typeface="Cambria Math" panose="02040503050406030204" pitchFamily="18" charset="0"/>
                            <a:ea typeface="Calibri" panose="020F0502020204030204" pitchFamily="34" charset="0"/>
                            <a:cs typeface="Times New Roman" panose="02020603050405020304" pitchFamily="18" charset="0"/>
                          </a:rPr>
                          <m:t>4.25∗</m:t>
                        </m:r>
                        <m:sSup>
                          <m:sSupPr>
                            <m:ctrlPr>
                              <a:rPr lang="en-US" i="1" kern="100">
                                <a:latin typeface="Cambria Math" panose="02040503050406030204" pitchFamily="18" charset="0"/>
                                <a:ea typeface="Calibri" panose="020F0502020204030204" pitchFamily="34" charset="0"/>
                                <a:cs typeface="Times New Roman" panose="02020603050405020304" pitchFamily="18" charset="0"/>
                              </a:rPr>
                            </m:ctrlPr>
                          </m:sSupPr>
                          <m:e>
                            <m:r>
                              <a:rPr lang="en-US" i="1" kern="100">
                                <a:latin typeface="Cambria Math" panose="02040503050406030204" pitchFamily="18" charset="0"/>
                                <a:ea typeface="Calibri" panose="020F0502020204030204" pitchFamily="34" charset="0"/>
                                <a:cs typeface="Times New Roman" panose="02020603050405020304" pitchFamily="18" charset="0"/>
                              </a:rPr>
                              <m:t>10</m:t>
                            </m:r>
                          </m:e>
                          <m:sup>
                            <m:r>
                              <a:rPr lang="en-US" i="1" kern="100">
                                <a:latin typeface="Cambria Math" panose="02040503050406030204" pitchFamily="18" charset="0"/>
                                <a:ea typeface="Calibri" panose="020F0502020204030204" pitchFamily="34" charset="0"/>
                                <a:cs typeface="Times New Roman" panose="02020603050405020304" pitchFamily="18" charset="0"/>
                              </a:rPr>
                              <m:t>−2</m:t>
                            </m:r>
                          </m:sup>
                        </m:sSup>
                      </m:den>
                    </m:f>
                    <m:d>
                      <m:dPr>
                        <m:ctrlPr>
                          <a:rPr lang="en-US" b="1" i="1" smtClean="0">
                            <a:solidFill>
                              <a:srgbClr val="0070C0"/>
                            </a:solidFill>
                            <a:latin typeface="Cambria Math" panose="02040503050406030204" pitchFamily="18" charset="0"/>
                          </a:rPr>
                        </m:ctrlPr>
                      </m:dPr>
                      <m:e>
                        <m:f>
                          <m:fPr>
                            <m:ctrlPr>
                              <a:rPr lang="en-US" b="1" i="1" smtClean="0">
                                <a:solidFill>
                                  <a:srgbClr val="0070C0"/>
                                </a:solidFill>
                                <a:latin typeface="Cambria Math" panose="02040503050406030204" pitchFamily="18" charset="0"/>
                              </a:rPr>
                            </m:ctrlPr>
                          </m:fPr>
                          <m:num>
                            <m:r>
                              <a:rPr lang="en-US" b="1" i="1" smtClean="0">
                                <a:solidFill>
                                  <a:srgbClr val="0070C0"/>
                                </a:solidFill>
                                <a:latin typeface="Cambria Math" panose="02040503050406030204" pitchFamily="18" charset="0"/>
                              </a:rPr>
                              <m:t>𝟏</m:t>
                            </m:r>
                          </m:num>
                          <m:den>
                            <m:r>
                              <a:rPr lang="en-US" b="1" i="1" smtClean="0">
                                <a:solidFill>
                                  <a:srgbClr val="0070C0"/>
                                </a:solidFill>
                                <a:latin typeface="Cambria Math" panose="02040503050406030204" pitchFamily="18" charset="0"/>
                              </a:rPr>
                              <m:t>𝟏</m:t>
                            </m:r>
                            <m:r>
                              <a:rPr lang="en-US" b="1" i="1" smtClean="0">
                                <a:solidFill>
                                  <a:srgbClr val="0070C0"/>
                                </a:solidFill>
                                <a:latin typeface="Cambria Math" panose="02040503050406030204" pitchFamily="18" charset="0"/>
                              </a:rPr>
                              <m:t>−</m:t>
                            </m:r>
                            <m:r>
                              <a:rPr lang="en-US" b="1" i="1" smtClean="0">
                                <a:solidFill>
                                  <a:srgbClr val="0070C0"/>
                                </a:solidFill>
                                <a:latin typeface="Cambria Math" panose="02040503050406030204" pitchFamily="18" charset="0"/>
                              </a:rPr>
                              <m:t>𝟎</m:t>
                            </m:r>
                            <m:r>
                              <a:rPr lang="en-US" b="1" i="1" smtClean="0">
                                <a:solidFill>
                                  <a:srgbClr val="0070C0"/>
                                </a:solidFill>
                                <a:latin typeface="Cambria Math" panose="02040503050406030204" pitchFamily="18" charset="0"/>
                              </a:rPr>
                              <m:t>.</m:t>
                            </m:r>
                            <m:r>
                              <a:rPr lang="en-US" b="1" i="1" smtClean="0">
                                <a:solidFill>
                                  <a:srgbClr val="0070C0"/>
                                </a:solidFill>
                                <a:latin typeface="Cambria Math" panose="02040503050406030204" pitchFamily="18" charset="0"/>
                              </a:rPr>
                              <m:t>𝟔</m:t>
                            </m:r>
                          </m:den>
                        </m:f>
                        <m:r>
                          <a:rPr lang="en-US" b="1" i="1" smtClean="0">
                            <a:solidFill>
                              <a:srgbClr val="0070C0"/>
                            </a:solidFill>
                            <a:latin typeface="Cambria Math" panose="02040503050406030204" pitchFamily="18" charset="0"/>
                          </a:rPr>
                          <m:t>−</m:t>
                        </m:r>
                        <m:r>
                          <a:rPr lang="en-US" b="1" i="1" smtClean="0">
                            <a:solidFill>
                              <a:srgbClr val="0070C0"/>
                            </a:solidFill>
                            <a:latin typeface="Cambria Math" panose="02040503050406030204" pitchFamily="18" charset="0"/>
                          </a:rPr>
                          <m:t>𝟏</m:t>
                        </m:r>
                      </m:e>
                    </m:d>
                    <m:r>
                      <a:rPr lang="en-US" b="1" i="1" smtClean="0">
                        <a:solidFill>
                          <a:srgbClr val="0070C0"/>
                        </a:solidFill>
                        <a:latin typeface="Cambria Math" panose="02040503050406030204" pitchFamily="18" charset="0"/>
                      </a:rPr>
                      <m:t>=</m:t>
                    </m:r>
                    <m:r>
                      <a:rPr lang="en-US" b="1" i="1" smtClean="0">
                        <a:solidFill>
                          <a:srgbClr val="0070C0"/>
                        </a:solidFill>
                        <a:latin typeface="Cambria Math" panose="02040503050406030204" pitchFamily="18" charset="0"/>
                      </a:rPr>
                      <m:t>𝟓𝟐</m:t>
                    </m:r>
                    <m:r>
                      <a:rPr lang="en-US" b="1" i="1" smtClean="0">
                        <a:solidFill>
                          <a:srgbClr val="0070C0"/>
                        </a:solidFill>
                        <a:latin typeface="Cambria Math" panose="02040503050406030204" pitchFamily="18" charset="0"/>
                      </a:rPr>
                      <m:t>.</m:t>
                    </m:r>
                    <m:r>
                      <a:rPr lang="en-US" b="1" i="1" smtClean="0">
                        <a:solidFill>
                          <a:srgbClr val="0070C0"/>
                        </a:solidFill>
                        <a:latin typeface="Cambria Math" panose="02040503050406030204" pitchFamily="18" charset="0"/>
                      </a:rPr>
                      <m:t>𝟗𝟒</m:t>
                    </m:r>
                    <m:r>
                      <a:rPr lang="en-US" b="1" i="1" smtClean="0">
                        <a:solidFill>
                          <a:srgbClr val="0070C0"/>
                        </a:solidFill>
                        <a:latin typeface="Cambria Math" panose="02040503050406030204" pitchFamily="18" charset="0"/>
                        <a:sym typeface="Symbol" panose="05050102010706020507" pitchFamily="18" charset="2"/>
                      </a:rPr>
                      <m:t></m:t>
                    </m:r>
                    <m:r>
                      <a:rPr lang="en-US" b="1" i="1" smtClean="0">
                        <a:solidFill>
                          <a:srgbClr val="0070C0"/>
                        </a:solidFill>
                        <a:latin typeface="Cambria Math" panose="02040503050406030204" pitchFamily="18" charset="0"/>
                        <a:sym typeface="Symbol" panose="05050102010706020507" pitchFamily="18" charset="2"/>
                      </a:rPr>
                      <m:t>𝟓𝟑</m:t>
                    </m:r>
                    <m:r>
                      <a:rPr lang="en-US" b="1" i="1" smtClean="0">
                        <a:solidFill>
                          <a:srgbClr val="0070C0"/>
                        </a:solidFill>
                        <a:latin typeface="Cambria Math" panose="02040503050406030204" pitchFamily="18" charset="0"/>
                        <a:sym typeface="Symbol" panose="05050102010706020507" pitchFamily="18" charset="2"/>
                      </a:rPr>
                      <m:t> </m:t>
                    </m:r>
                    <m:r>
                      <a:rPr lang="en-US" b="1" i="1" smtClean="0">
                        <a:solidFill>
                          <a:srgbClr val="0070C0"/>
                        </a:solidFill>
                        <a:latin typeface="Cambria Math" panose="02040503050406030204" pitchFamily="18" charset="0"/>
                        <a:sym typeface="Symbol" panose="05050102010706020507" pitchFamily="18" charset="2"/>
                      </a:rPr>
                      <m:t>𝒌𝒈</m:t>
                    </m:r>
                  </m:oMath>
                </a14:m>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AAB35AF0-44D4-71A0-93EC-371DC02173DD}"/>
                  </a:ext>
                </a:extLst>
              </p:cNvPr>
              <p:cNvSpPr>
                <a:spLocks noGrp="1" noRot="1" noChangeAspect="1" noMove="1" noResize="1" noEditPoints="1" noAdjustHandles="1" noChangeArrowheads="1" noChangeShapeType="1" noTextEdit="1"/>
              </p:cNvSpPr>
              <p:nvPr>
                <p:ph idx="1"/>
              </p:nvPr>
            </p:nvSpPr>
            <p:spPr>
              <a:xfrm>
                <a:off x="238539" y="770490"/>
                <a:ext cx="11817626" cy="5406473"/>
              </a:xfrm>
              <a:blipFill>
                <a:blip r:embed="rId2"/>
                <a:stretch>
                  <a:fillRect l="-670" t="-236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00FC5495-B5CE-3C05-2906-802FE8DB6D8B}"/>
              </a:ext>
            </a:extLst>
          </p:cNvPr>
          <p:cNvCxnSpPr>
            <a:cxnSpLocks/>
          </p:cNvCxnSpPr>
          <p:nvPr/>
        </p:nvCxnSpPr>
        <p:spPr>
          <a:xfrm>
            <a:off x="-44727" y="63134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64E449A-4420-34DB-A5C8-9891DD7BB6F5}"/>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BD9CBFA5-90B4-0DAB-5D6E-93CF347177BD}"/>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9468852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2CE6B9-6A6E-86A3-CBF2-9D9C0B0B226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E7B2BBF-5D6C-2D84-7199-EB9D127A7CAB}"/>
              </a:ext>
            </a:extLst>
          </p:cNvPr>
          <p:cNvSpPr>
            <a:spLocks noGrp="1"/>
          </p:cNvSpPr>
          <p:nvPr>
            <p:ph type="title"/>
          </p:nvPr>
        </p:nvSpPr>
        <p:spPr>
          <a:xfrm>
            <a:off x="490330" y="247410"/>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7CBD260-CEF0-C7E9-4BA0-93138E70A82D}"/>
                  </a:ext>
                </a:extLst>
              </p:cNvPr>
              <p:cNvSpPr>
                <a:spLocks noGrp="1"/>
              </p:cNvSpPr>
              <p:nvPr>
                <p:ph idx="1"/>
              </p:nvPr>
            </p:nvSpPr>
            <p:spPr>
              <a:xfrm>
                <a:off x="238539" y="681038"/>
                <a:ext cx="11817626" cy="5495925"/>
              </a:xfrm>
            </p:spPr>
            <p:txBody>
              <a:bodyPr>
                <a:normAutofit/>
              </a:bodyPr>
              <a:lstStyle/>
              <a:p>
                <a:pPr marL="0" indent="0" algn="just">
                  <a:lnSpc>
                    <a:spcPct val="170000"/>
                  </a:lnSpc>
                  <a:buNone/>
                </a:pPr>
                <a:r>
                  <a:rPr lang="en-US" sz="2400" b="1" dirty="0">
                    <a:solidFill>
                      <a:schemeClr val="accent1"/>
                    </a:solidFill>
                    <a:latin typeface="Times New Roman" panose="02020603050405020304" pitchFamily="18" charset="0"/>
                    <a:cs typeface="Times New Roman" panose="02020603050405020304" pitchFamily="18" charset="0"/>
                  </a:rPr>
                  <a:t>11.4.2. Pressure drop across the catalyst bed</a:t>
                </a:r>
              </a:p>
              <a:p>
                <a:pPr marL="0" indent="0" algn="just">
                  <a:lnSpc>
                    <a:spcPct val="120000"/>
                  </a:lnSpc>
                  <a:buNone/>
                </a:pPr>
                <a:r>
                  <a:rPr lang="en-US" sz="2000" dirty="0">
                    <a:latin typeface="Times New Roman" panose="02020603050405020304" pitchFamily="18" charset="0"/>
                    <a:cs typeface="Times New Roman" panose="02020603050405020304" pitchFamily="18" charset="0"/>
                  </a:rPr>
                  <a:t>The differential form of the design equations should be used when analyzing reactors that have a pressure drop along the length of the reactor.</a:t>
                </a:r>
              </a:p>
              <a:p>
                <a:pPr marL="0" indent="0">
                  <a:lnSpc>
                    <a:spcPct val="120000"/>
                  </a:lnSpc>
                  <a:buNone/>
                </a:pPr>
                <a:r>
                  <a:rPr lang="en-US" sz="2000" dirty="0">
                    <a:latin typeface="Times New Roman" panose="02020603050405020304" pitchFamily="18" charset="0"/>
                    <a:cs typeface="Times New Roman" panose="02020603050405020304" pitchFamily="18" charset="0"/>
                  </a:rPr>
                  <a:t>The liquid flow pressure drop  across  a tube for  constant density liquids is  given by:</a:t>
                </a:r>
              </a:p>
              <a:p>
                <a:pPr marL="0" indent="0">
                  <a:lnSpc>
                    <a:spcPct val="120000"/>
                  </a:lnSpc>
                  <a:buNone/>
                </a:pPr>
                <a:r>
                  <a:rPr lang="en-US" sz="2000" dirty="0">
                    <a:latin typeface="Times New Roman" panose="02020603050405020304" pitchFamily="18" charset="0"/>
                    <a:cs typeface="Times New Roman" panose="02020603050405020304" pitchFamily="18" charset="0"/>
                  </a:rPr>
                  <a:t>  </a:t>
                </a:r>
                <a14:m>
                  <m:oMath xmlns:m="http://schemas.openxmlformats.org/officeDocument/2006/math">
                    <m:f>
                      <m:fPr>
                        <m:ctrlPr>
                          <a:rPr lang="en-US" sz="2000" i="1">
                            <a:latin typeface="Cambria Math" panose="02040503050406030204" pitchFamily="18" charset="0"/>
                            <a:cs typeface="Times New Roman" panose="02020603050405020304" pitchFamily="18" charset="0"/>
                          </a:rPr>
                        </m:ctrlPr>
                      </m:fPr>
                      <m:num>
                        <m:r>
                          <a:rPr lang="en-US" sz="2000">
                            <a:latin typeface="Cambria Math" panose="02040503050406030204" pitchFamily="18" charset="0"/>
                            <a:cs typeface="Times New Roman" panose="02020603050405020304" pitchFamily="18" charset="0"/>
                          </a:rPr>
                          <m:t>𝑑𝑃</m:t>
                        </m:r>
                      </m:num>
                      <m:den>
                        <m:r>
                          <a:rPr lang="en-US" sz="2000">
                            <a:latin typeface="Cambria Math" panose="02040503050406030204" pitchFamily="18" charset="0"/>
                            <a:cs typeface="Times New Roman" panose="02020603050405020304" pitchFamily="18" charset="0"/>
                          </a:rPr>
                          <m:t>𝑑𝑍</m:t>
                        </m:r>
                      </m:den>
                    </m:f>
                    <m:r>
                      <a:rPr lang="en-US" sz="2000">
                        <a:latin typeface="Cambria Math" panose="02040503050406030204" pitchFamily="18" charset="0"/>
                        <a:cs typeface="Times New Roman" panose="02020603050405020304" pitchFamily="18" charset="0"/>
                      </a:rPr>
                      <m:t>=−</m:t>
                    </m:r>
                  </m:oMath>
                </a14:m>
                <a:r>
                  <a:rPr lang="el-GR" sz="2000" dirty="0">
                    <a:latin typeface="Times New Roman" panose="02020603050405020304" pitchFamily="18" charset="0"/>
                    <a:cs typeface="Times New Roman" panose="02020603050405020304" pitchFamily="18" charset="0"/>
                  </a:rPr>
                  <a:t>ρ</a:t>
                </a:r>
                <a:r>
                  <a:rPr lang="en-US" sz="2000" dirty="0">
                    <a:latin typeface="Times New Roman" panose="02020603050405020304" pitchFamily="18" charset="0"/>
                    <a:cs typeface="Times New Roman" panose="02020603050405020304" pitchFamily="18" charset="0"/>
                  </a:rPr>
                  <a:t>g                                                                                                                                   (11.12)</a:t>
                </a:r>
              </a:p>
              <a:p>
                <a:pPr marL="0" indent="0">
                  <a:lnSpc>
                    <a:spcPct val="120000"/>
                  </a:lnSpc>
                  <a:buNone/>
                </a:pPr>
                <a:r>
                  <a:rPr lang="en-US" sz="2000" dirty="0">
                    <a:latin typeface="Times New Roman" panose="02020603050405020304" pitchFamily="18" charset="0"/>
                    <a:cs typeface="Times New Roman" panose="02020603050405020304" pitchFamily="18" charset="0"/>
                  </a:rPr>
                  <a:t>Where: P is pressure, g is acceleration due to gravity, </a:t>
                </a:r>
                <a:r>
                  <a:rPr lang="el-GR" sz="2000" dirty="0">
                    <a:latin typeface="Times New Roman" panose="02020603050405020304" pitchFamily="18" charset="0"/>
                    <a:cs typeface="Times New Roman" panose="02020603050405020304" pitchFamily="18" charset="0"/>
                  </a:rPr>
                  <a:t>ρ</a:t>
                </a:r>
                <a:r>
                  <a:rPr lang="en-US" sz="2000" dirty="0">
                    <a:latin typeface="Times New Roman" panose="02020603050405020304" pitchFamily="18" charset="0"/>
                    <a:cs typeface="Times New Roman" panose="02020603050405020304" pitchFamily="18" charset="0"/>
                  </a:rPr>
                  <a:t> is density of liquid, and Z is length of a tube in liquid flows. </a:t>
                </a:r>
              </a:p>
              <a:p>
                <a:pPr marL="0" indent="0" algn="just">
                  <a:lnSpc>
                    <a:spcPct val="120000"/>
                  </a:lnSpc>
                  <a:buNone/>
                </a:pPr>
                <a:r>
                  <a:rPr lang="en-US" sz="2000" dirty="0">
                    <a:latin typeface="Times New Roman" panose="02020603050405020304" pitchFamily="18" charset="0"/>
                    <a:cs typeface="Times New Roman" panose="02020603050405020304" pitchFamily="18" charset="0"/>
                  </a:rPr>
                  <a:t>For PBR, the fluids are gases which are compressible, and the pressure drops across solid catalyst bed must account the characteristics of the fluids.</a:t>
                </a:r>
              </a:p>
              <a:p>
                <a:pPr marL="0" indent="0" algn="just">
                  <a:buNone/>
                </a:pPr>
                <a:endParaRPr lang="en-US" dirty="0">
                  <a:latin typeface="Times New Roman" panose="02020603050405020304" pitchFamily="18" charset="0"/>
                  <a:cs typeface="Times New Roman" panose="02020603050405020304" pitchFamily="18" charset="0"/>
                </a:endParaRPr>
              </a:p>
              <a:p>
                <a:pPr marL="0" indent="0" algn="just">
                  <a:buNone/>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97CBD260-CEF0-C7E9-4BA0-93138E70A82D}"/>
                  </a:ext>
                </a:extLst>
              </p:cNvPr>
              <p:cNvSpPr>
                <a:spLocks noGrp="1" noRot="1" noChangeAspect="1" noMove="1" noResize="1" noEditPoints="1" noAdjustHandles="1" noChangeArrowheads="1" noChangeShapeType="1" noTextEdit="1"/>
              </p:cNvSpPr>
              <p:nvPr>
                <p:ph idx="1"/>
              </p:nvPr>
            </p:nvSpPr>
            <p:spPr>
              <a:xfrm>
                <a:off x="238539" y="681038"/>
                <a:ext cx="11817626" cy="5495925"/>
              </a:xfrm>
              <a:blipFill>
                <a:blip r:embed="rId2"/>
                <a:stretch>
                  <a:fillRect l="-774" r="-51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9D14508E-66D8-E970-A389-BDD4E34F5292}"/>
              </a:ext>
            </a:extLst>
          </p:cNvPr>
          <p:cNvCxnSpPr>
            <a:cxnSpLocks/>
          </p:cNvCxnSpPr>
          <p:nvPr/>
        </p:nvCxnSpPr>
        <p:spPr>
          <a:xfrm>
            <a:off x="-44727" y="681039"/>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CD5DFA7-B883-337D-2472-B177B6BAC989}"/>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9136E9B0-15AF-129B-24B1-0B8DD1C98B5B}"/>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4813487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25EAC-8008-B175-B05E-E9781AF246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83CD98-62DF-B4DC-6930-F270B084C53A}"/>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4F4892E-557A-1ACB-1906-297BA42ECF09}"/>
                  </a:ext>
                </a:extLst>
              </p:cNvPr>
              <p:cNvSpPr>
                <a:spLocks noGrp="1"/>
              </p:cNvSpPr>
              <p:nvPr>
                <p:ph idx="1"/>
              </p:nvPr>
            </p:nvSpPr>
            <p:spPr>
              <a:xfrm>
                <a:off x="238539" y="770490"/>
                <a:ext cx="11817626" cy="5406473"/>
              </a:xfrm>
            </p:spPr>
            <p:txBody>
              <a:bodyPr>
                <a:no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Hence, </a:t>
                </a:r>
                <a:r>
                  <a:rPr lang="en-US" sz="2200" b="1" dirty="0">
                    <a:latin typeface="Times New Roman" panose="02020603050405020304" pitchFamily="18" charset="0"/>
                    <a:cs typeface="Times New Roman" panose="02020603050405020304" pitchFamily="18" charset="0"/>
                  </a:rPr>
                  <a:t>Ergun equation </a:t>
                </a:r>
                <a:r>
                  <a:rPr lang="en-US" sz="2200" dirty="0">
                    <a:latin typeface="Times New Roman" panose="02020603050405020304" pitchFamily="18" charset="0"/>
                    <a:cs typeface="Times New Roman" panose="02020603050405020304" pitchFamily="18" charset="0"/>
                  </a:rPr>
                  <a:t>is often used to calculate pressure drop in a packed porous catalyst bed for gas reactants </a:t>
                </a:r>
                <a:r>
                  <a:rPr lang="en-US" sz="2200" b="1" dirty="0">
                    <a:solidFill>
                      <a:srgbClr val="0070C0"/>
                    </a:solidFill>
                    <a:latin typeface="Times New Roman" panose="02020603050405020304" pitchFamily="18" charset="0"/>
                    <a:cs typeface="Times New Roman" panose="02020603050405020304" pitchFamily="18" charset="0"/>
                  </a:rPr>
                  <a:t>(Fogler, 2015, pg. 171-174). </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 </a:t>
                </a:r>
                <a:r>
                  <a:rPr lang="en-US" sz="2200" b="1" dirty="0">
                    <a:latin typeface="Times New Roman" panose="02020603050405020304" pitchFamily="18" charset="0"/>
                    <a:cs typeface="Times New Roman" panose="02020603050405020304" pitchFamily="18" charset="0"/>
                  </a:rPr>
                  <a:t>Ergun equation </a:t>
                </a:r>
                <a:r>
                  <a:rPr lang="en-US" sz="2200" dirty="0">
                    <a:latin typeface="Times New Roman" panose="02020603050405020304" pitchFamily="18" charset="0"/>
                    <a:cs typeface="Times New Roman" panose="02020603050405020304" pitchFamily="18" charset="0"/>
                  </a:rPr>
                  <a:t>that can be used to calculate pressure drop in a packed porous bed is given by:</a:t>
                </a:r>
                <a:r>
                  <a:rPr lang="en-US" sz="2200" b="1" dirty="0">
                    <a:latin typeface="Times New Roman" panose="02020603050405020304" pitchFamily="18" charset="0"/>
                    <a:cs typeface="Times New Roman" panose="02020603050405020304" pitchFamily="18" charset="0"/>
                  </a:rPr>
                  <a:t>               </a:t>
                </a:r>
              </a:p>
              <a:p>
                <a:pPr marL="0" indent="0" algn="just">
                  <a:lnSpc>
                    <a:spcPct val="150000"/>
                  </a:lnSpc>
                  <a:buNone/>
                </a:pPr>
                <a14:m>
                  <m:oMath xmlns:m="http://schemas.openxmlformats.org/officeDocument/2006/math">
                    <m:f>
                      <m:fPr>
                        <m:ctrlPr>
                          <a:rPr lang="en-US" sz="2200" i="1" smtClean="0">
                            <a:latin typeface="Cambria Math" panose="02040503050406030204" pitchFamily="18" charset="0"/>
                            <a:cs typeface="Times New Roman" panose="02020603050405020304" pitchFamily="18" charset="0"/>
                          </a:rPr>
                        </m:ctrlPr>
                      </m:fPr>
                      <m:num>
                        <m:r>
                          <a:rPr lang="en-US" sz="2200" b="0" i="1" smtClean="0">
                            <a:latin typeface="Cambria Math" panose="02040503050406030204" pitchFamily="18" charset="0"/>
                            <a:cs typeface="Times New Roman" panose="02020603050405020304" pitchFamily="18" charset="0"/>
                          </a:rPr>
                          <m:t>𝑑𝑃</m:t>
                        </m:r>
                      </m:num>
                      <m:den>
                        <m:r>
                          <a:rPr lang="en-US" sz="2200" b="0" i="1" smtClean="0">
                            <a:latin typeface="Cambria Math" panose="02040503050406030204" pitchFamily="18" charset="0"/>
                            <a:cs typeface="Times New Roman" panose="02020603050405020304" pitchFamily="18" charset="0"/>
                          </a:rPr>
                          <m:t>𝑑𝑍</m:t>
                        </m:r>
                      </m:den>
                    </m:f>
                    <m:r>
                      <a:rPr lang="en-US" sz="2200" b="0" i="1" smtClean="0">
                        <a:latin typeface="Cambria Math" panose="02040503050406030204" pitchFamily="18" charset="0"/>
                        <a:cs typeface="Times New Roman" panose="02020603050405020304" pitchFamily="18" charset="0"/>
                      </a:rPr>
                      <m:t>=−</m:t>
                    </m:r>
                    <m:f>
                      <m:fPr>
                        <m:ctrlPr>
                          <a:rPr lang="en-US" sz="2200" i="1" smtClean="0">
                            <a:latin typeface="Cambria Math" panose="02040503050406030204" pitchFamily="18" charset="0"/>
                            <a:cs typeface="Times New Roman" panose="02020603050405020304" pitchFamily="18" charset="0"/>
                          </a:rPr>
                        </m:ctrlPr>
                      </m:fPr>
                      <m:num>
                        <m:r>
                          <a:rPr lang="en-US" sz="2200" b="0" i="1" smtClean="0">
                            <a:latin typeface="Cambria Math" panose="02040503050406030204" pitchFamily="18" charset="0"/>
                            <a:cs typeface="Times New Roman" panose="02020603050405020304" pitchFamily="18" charset="0"/>
                          </a:rPr>
                          <m:t>𝐺</m:t>
                        </m:r>
                      </m:num>
                      <m:den>
                        <m:r>
                          <a:rPr lang="en-US" sz="2200" b="0" i="1" smtClean="0">
                            <a:latin typeface="Cambria Math" panose="02040503050406030204" pitchFamily="18" charset="0"/>
                            <a:ea typeface="Cambria Math" panose="02040503050406030204" pitchFamily="18" charset="0"/>
                            <a:cs typeface="Times New Roman" panose="02020603050405020304" pitchFamily="18" charset="0"/>
                          </a:rPr>
                          <m:t>𝜌</m:t>
                        </m:r>
                        <m:sSub>
                          <m:sSubPr>
                            <m:ctrlPr>
                              <a:rPr lang="en-US" sz="220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200" b="0" i="1" smtClean="0">
                                <a:latin typeface="Cambria Math" panose="02040503050406030204" pitchFamily="18" charset="0"/>
                                <a:ea typeface="Cambria Math" panose="02040503050406030204" pitchFamily="18" charset="0"/>
                                <a:cs typeface="Times New Roman" panose="02020603050405020304" pitchFamily="18" charset="0"/>
                              </a:rPr>
                              <m:t>𝑑</m:t>
                            </m:r>
                          </m:e>
                          <m:sub>
                            <m:r>
                              <a:rPr lang="en-US" sz="2200" b="0" i="1" smtClean="0">
                                <a:latin typeface="Cambria Math" panose="02040503050406030204" pitchFamily="18" charset="0"/>
                                <a:ea typeface="Cambria Math" panose="02040503050406030204" pitchFamily="18" charset="0"/>
                                <a:cs typeface="Times New Roman" panose="02020603050405020304" pitchFamily="18" charset="0"/>
                              </a:rPr>
                              <m:t>𝑝</m:t>
                            </m:r>
                          </m:sub>
                        </m:sSub>
                      </m:den>
                    </m:f>
                    <m:r>
                      <a:rPr lang="en-US" sz="2200" b="0" i="1" smtClean="0">
                        <a:latin typeface="Cambria Math" panose="02040503050406030204" pitchFamily="18" charset="0"/>
                        <a:cs typeface="Times New Roman" panose="02020603050405020304" pitchFamily="18" charset="0"/>
                      </a:rPr>
                      <m:t>(</m:t>
                    </m:r>
                    <m:f>
                      <m:fPr>
                        <m:ctrlPr>
                          <a:rPr lang="en-US" sz="2200" i="1">
                            <a:latin typeface="Cambria Math" panose="02040503050406030204" pitchFamily="18" charset="0"/>
                            <a:cs typeface="Times New Roman" panose="02020603050405020304" pitchFamily="18" charset="0"/>
                          </a:rPr>
                        </m:ctrlPr>
                      </m:fPr>
                      <m:num>
                        <m:r>
                          <a:rPr lang="en-US" sz="2200" b="0" i="1">
                            <a:latin typeface="Cambria Math" panose="02040503050406030204" pitchFamily="18" charset="0"/>
                            <a:cs typeface="Times New Roman" panose="02020603050405020304" pitchFamily="18" charset="0"/>
                          </a:rPr>
                          <m:t>1−</m:t>
                        </m:r>
                        <m:r>
                          <a:rPr lang="el-GR" sz="2200" b="0" i="1">
                            <a:latin typeface="Cambria Math" panose="02040503050406030204" pitchFamily="18" charset="0"/>
                            <a:cs typeface="Times New Roman" panose="02020603050405020304" pitchFamily="18" charset="0"/>
                          </a:rPr>
                          <m:t>𝜙</m:t>
                        </m:r>
                      </m:num>
                      <m:den>
                        <m:sSup>
                          <m:sSupPr>
                            <m:ctrlPr>
                              <a:rPr lang="en-US" sz="2200" i="1">
                                <a:latin typeface="Cambria Math" panose="02040503050406030204" pitchFamily="18" charset="0"/>
                                <a:cs typeface="Times New Roman" panose="02020603050405020304" pitchFamily="18" charset="0"/>
                              </a:rPr>
                            </m:ctrlPr>
                          </m:sSupPr>
                          <m:e>
                            <m:r>
                              <a:rPr lang="el-GR" sz="2200" b="0" i="1">
                                <a:latin typeface="Cambria Math" panose="02040503050406030204" pitchFamily="18" charset="0"/>
                                <a:cs typeface="Times New Roman" panose="02020603050405020304" pitchFamily="18" charset="0"/>
                              </a:rPr>
                              <m:t>𝜙</m:t>
                            </m:r>
                          </m:e>
                          <m:sup>
                            <m:r>
                              <a:rPr lang="en-US" sz="2200" b="0" i="1">
                                <a:latin typeface="Cambria Math" panose="02040503050406030204" pitchFamily="18" charset="0"/>
                                <a:cs typeface="Times New Roman" panose="02020603050405020304" pitchFamily="18" charset="0"/>
                              </a:rPr>
                              <m:t>3</m:t>
                            </m:r>
                          </m:sup>
                        </m:sSup>
                      </m:den>
                    </m:f>
                    <m:r>
                      <a:rPr lang="en-US" sz="2200" b="0" i="1" smtClean="0">
                        <a:latin typeface="Cambria Math" panose="02040503050406030204" pitchFamily="18" charset="0"/>
                        <a:cs typeface="Times New Roman" panose="02020603050405020304" pitchFamily="18" charset="0"/>
                      </a:rPr>
                      <m:t>)[</m:t>
                    </m:r>
                    <m:f>
                      <m:fPr>
                        <m:ctrlPr>
                          <a:rPr lang="en-US" sz="2200" i="1" smtClean="0">
                            <a:latin typeface="Cambria Math" panose="02040503050406030204" pitchFamily="18" charset="0"/>
                            <a:cs typeface="Times New Roman" panose="02020603050405020304" pitchFamily="18" charset="0"/>
                          </a:rPr>
                        </m:ctrlPr>
                      </m:fPr>
                      <m:num>
                        <m:r>
                          <a:rPr lang="en-US" sz="2200" b="0" i="1" smtClean="0">
                            <a:latin typeface="Cambria Math" panose="02040503050406030204" pitchFamily="18" charset="0"/>
                            <a:cs typeface="Times New Roman" panose="02020603050405020304" pitchFamily="18" charset="0"/>
                          </a:rPr>
                          <m:t>150</m:t>
                        </m:r>
                        <m:d>
                          <m:dPr>
                            <m:ctrlPr>
                              <a:rPr lang="en-US" sz="2200" i="1" smtClean="0">
                                <a:latin typeface="Cambria Math" panose="02040503050406030204" pitchFamily="18" charset="0"/>
                                <a:cs typeface="Times New Roman" panose="02020603050405020304" pitchFamily="18" charset="0"/>
                              </a:rPr>
                            </m:ctrlPr>
                          </m:dPr>
                          <m:e>
                            <m:r>
                              <a:rPr lang="en-US" sz="2200" b="0" i="1" smtClean="0">
                                <a:latin typeface="Cambria Math" panose="02040503050406030204" pitchFamily="18" charset="0"/>
                                <a:cs typeface="Times New Roman" panose="02020603050405020304" pitchFamily="18" charset="0"/>
                              </a:rPr>
                              <m:t>1−</m:t>
                            </m:r>
                            <m:r>
                              <a:rPr lang="el-GR" sz="2200" b="0" i="1" smtClean="0">
                                <a:latin typeface="Cambria Math" panose="02040503050406030204" pitchFamily="18" charset="0"/>
                                <a:cs typeface="Times New Roman" panose="02020603050405020304" pitchFamily="18" charset="0"/>
                              </a:rPr>
                              <m:t>𝜙</m:t>
                            </m:r>
                          </m:e>
                        </m:d>
                        <m:r>
                          <a:rPr lang="en-US" sz="2200" b="0" i="1" smtClean="0">
                            <a:latin typeface="Cambria Math" panose="02040503050406030204" pitchFamily="18" charset="0"/>
                            <a:cs typeface="Times New Roman" panose="02020603050405020304" pitchFamily="18" charset="0"/>
                          </a:rPr>
                          <m:t>µ</m:t>
                        </m:r>
                      </m:num>
                      <m:den>
                        <m:sSub>
                          <m:sSubPr>
                            <m:ctrlPr>
                              <a:rPr lang="en-US" sz="2200" i="1" smtClean="0">
                                <a:latin typeface="Cambria Math" panose="02040503050406030204" pitchFamily="18" charset="0"/>
                                <a:cs typeface="Times New Roman" panose="02020603050405020304" pitchFamily="18" charset="0"/>
                              </a:rPr>
                            </m:ctrlPr>
                          </m:sSubPr>
                          <m:e>
                            <m:r>
                              <a:rPr lang="en-US" sz="2200" b="0" i="1" smtClean="0">
                                <a:latin typeface="Cambria Math" panose="02040503050406030204" pitchFamily="18" charset="0"/>
                                <a:cs typeface="Times New Roman" panose="02020603050405020304" pitchFamily="18" charset="0"/>
                              </a:rPr>
                              <m:t>𝑑</m:t>
                            </m:r>
                          </m:e>
                          <m:sub>
                            <m:r>
                              <a:rPr lang="en-US" sz="2200" b="0" i="1" smtClean="0">
                                <a:latin typeface="Cambria Math" panose="02040503050406030204" pitchFamily="18" charset="0"/>
                                <a:cs typeface="Times New Roman" panose="02020603050405020304" pitchFamily="18" charset="0"/>
                              </a:rPr>
                              <m:t>𝑝</m:t>
                            </m:r>
                          </m:sub>
                        </m:sSub>
                      </m:den>
                    </m:f>
                    <m:r>
                      <a:rPr lang="en-US" sz="2200" b="0" i="0" smtClean="0">
                        <a:latin typeface="Cambria Math" panose="02040503050406030204" pitchFamily="18" charset="0"/>
                        <a:cs typeface="Times New Roman" panose="02020603050405020304" pitchFamily="18" charset="0"/>
                      </a:rPr>
                      <m:t>+1.75</m:t>
                    </m:r>
                    <m:r>
                      <m:rPr>
                        <m:sty m:val="p"/>
                      </m:rPr>
                      <a:rPr lang="en-US" sz="2200" b="0" i="0" smtClean="0">
                        <a:latin typeface="Cambria Math" panose="02040503050406030204" pitchFamily="18" charset="0"/>
                        <a:cs typeface="Times New Roman" panose="02020603050405020304" pitchFamily="18" charset="0"/>
                      </a:rPr>
                      <m:t>G</m:t>
                    </m:r>
                    <m:r>
                      <a:rPr lang="en-US" sz="2200" b="0" i="0" smtClean="0">
                        <a:latin typeface="Cambria Math" panose="02040503050406030204" pitchFamily="18" charset="0"/>
                        <a:cs typeface="Times New Roman" panose="02020603050405020304" pitchFamily="18" charset="0"/>
                      </a:rPr>
                      <m:t>]</m:t>
                    </m:r>
                  </m:oMath>
                </a14:m>
                <a:r>
                  <a:rPr lang="en-US" sz="2200" dirty="0">
                    <a:latin typeface="Times New Roman" panose="02020603050405020304" pitchFamily="18" charset="0"/>
                    <a:cs typeface="Times New Roman" panose="02020603050405020304" pitchFamily="18" charset="0"/>
                  </a:rPr>
                  <a:t>                                                                            (11.13)</a:t>
                </a:r>
              </a:p>
              <a:p>
                <a:pPr marL="0" indent="0" algn="just">
                  <a:lnSpc>
                    <a:spcPct val="150000"/>
                  </a:lnSpc>
                  <a:buNone/>
                </a:pPr>
                <a:endParaRPr lang="en-US" sz="2400" b="1" dirty="0">
                  <a:latin typeface="Times New Roman" panose="02020603050405020304" pitchFamily="18" charset="0"/>
                  <a:cs typeface="Times New Roman" panose="02020603050405020304" pitchFamily="18" charset="0"/>
                </a:endParaRPr>
              </a:p>
              <a:p>
                <a:pPr marL="0" indent="0" algn="just">
                  <a:lnSpc>
                    <a:spcPct val="150000"/>
                  </a:lnSpc>
                  <a:buNone/>
                </a:pPr>
                <a:r>
                  <a:rPr lang="en-US" sz="2000" b="1" dirty="0">
                    <a:latin typeface="Times New Roman" panose="02020603050405020304" pitchFamily="18" charset="0"/>
                    <a:cs typeface="Times New Roman" panose="02020603050405020304" pitchFamily="18" charset="0"/>
                  </a:rPr>
                  <a:t>Where: </a:t>
                </a:r>
                <a:r>
                  <a:rPr lang="en-US" sz="2000" dirty="0">
                    <a:latin typeface="Times New Roman" panose="02020603050405020304" pitchFamily="18" charset="0"/>
                    <a:cs typeface="Times New Roman" panose="02020603050405020304" pitchFamily="18" charset="0"/>
                  </a:rPr>
                  <a:t>P is pressure, </a:t>
                </a:r>
                <a:r>
                  <a:rPr lang="en-US" sz="2000" i="1" dirty="0" err="1">
                    <a:latin typeface="Times New Roman" panose="02020603050405020304" pitchFamily="18" charset="0"/>
                    <a:cs typeface="Times New Roman" panose="02020603050405020304" pitchFamily="18" charset="0"/>
                  </a:rPr>
                  <a:t>d</a:t>
                </a:r>
                <a:r>
                  <a:rPr lang="en-US" sz="2000" i="1" baseline="-25000" dirty="0" err="1">
                    <a:latin typeface="Times New Roman" panose="02020603050405020304" pitchFamily="18" charset="0"/>
                    <a:cs typeface="Times New Roman" panose="02020603050405020304" pitchFamily="18" charset="0"/>
                  </a:rPr>
                  <a:t>P</a:t>
                </a:r>
                <a:r>
                  <a:rPr lang="en-US" sz="2000" dirty="0">
                    <a:latin typeface="Times New Roman" panose="02020603050405020304" pitchFamily="18" charset="0"/>
                    <a:cs typeface="Times New Roman" panose="02020603050405020304" pitchFamily="18" charset="0"/>
                  </a:rPr>
                  <a:t> is diameter of particle in the bed, μ</a:t>
                </a:r>
                <a:r>
                  <a:rPr lang="en-US" sz="2000" i="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is viscosity of gas passing through the bed, Z</a:t>
                </a:r>
                <a:r>
                  <a:rPr lang="en-US" sz="2000" i="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is length down the packed bed of pipe,</a:t>
                </a:r>
                <a:r>
                  <a:rPr lang="en-US" sz="2000" i="1" dirty="0">
                    <a:latin typeface="Times New Roman" panose="02020603050405020304" pitchFamily="18" charset="0"/>
                    <a:cs typeface="Times New Roman" panose="02020603050405020304" pitchFamily="18" charset="0"/>
                  </a:rPr>
                  <a:t> ρ </a:t>
                </a:r>
                <a:r>
                  <a:rPr lang="en-US" sz="2000" dirty="0">
                    <a:latin typeface="Times New Roman" panose="02020603050405020304" pitchFamily="18" charset="0"/>
                    <a:cs typeface="Times New Roman" panose="02020603050405020304" pitchFamily="18" charset="0"/>
                  </a:rPr>
                  <a:t>is gas density, and G is superficial mass velocity.</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solidFill>
                    <a:srgbClr val="FF0000"/>
                  </a:solidFill>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64F4892E-557A-1ACB-1906-297BA42ECF09}"/>
                  </a:ext>
                </a:extLst>
              </p:cNvPr>
              <p:cNvSpPr>
                <a:spLocks noGrp="1" noRot="1" noChangeAspect="1" noMove="1" noResize="1" noEditPoints="1" noAdjustHandles="1" noChangeArrowheads="1" noChangeShapeType="1" noTextEdit="1"/>
              </p:cNvSpPr>
              <p:nvPr>
                <p:ph idx="1"/>
              </p:nvPr>
            </p:nvSpPr>
            <p:spPr>
              <a:xfrm>
                <a:off x="238539" y="770490"/>
                <a:ext cx="11817626" cy="5406473"/>
              </a:xfrm>
              <a:blipFill>
                <a:blip r:embed="rId2"/>
                <a:stretch>
                  <a:fillRect l="-670" r="-619"/>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F65A0E65-F68E-6F0A-763C-CDF42EE99EE7}"/>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E5AC1BF-EE9E-14B2-C316-255733379A15}"/>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4EF02264-3C09-7B23-E865-2777936A3A99}"/>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grpSp>
        <p:nvGrpSpPr>
          <p:cNvPr id="10" name="Group 9">
            <a:extLst>
              <a:ext uri="{FF2B5EF4-FFF2-40B4-BE49-F238E27FC236}">
                <a16:creationId xmlns:a16="http://schemas.microsoft.com/office/drawing/2014/main" id="{FF831EF1-0832-6C8F-8AC5-ABD6274D568D}"/>
              </a:ext>
            </a:extLst>
          </p:cNvPr>
          <p:cNvGrpSpPr/>
          <p:nvPr/>
        </p:nvGrpSpPr>
        <p:grpSpPr>
          <a:xfrm>
            <a:off x="2533352" y="3440936"/>
            <a:ext cx="1223640" cy="347760"/>
            <a:chOff x="2941591" y="3955852"/>
            <a:chExt cx="1223640" cy="347760"/>
          </a:xfrm>
        </p:grpSpPr>
        <mc:AlternateContent xmlns:mc="http://schemas.openxmlformats.org/markup-compatibility/2006" xmlns:p14="http://schemas.microsoft.com/office/powerpoint/2010/main">
          <mc:Choice Requires="p14">
            <p:contentPart p14:bwMode="auto" r:id="rId3">
              <p14:nvContentPartPr>
                <p14:cNvPr id="8" name="Ink 7">
                  <a:extLst>
                    <a:ext uri="{FF2B5EF4-FFF2-40B4-BE49-F238E27FC236}">
                      <a16:creationId xmlns:a16="http://schemas.microsoft.com/office/drawing/2014/main" id="{38D5B602-557A-409A-108B-552F531A8D52}"/>
                    </a:ext>
                  </a:extLst>
                </p14:cNvPr>
                <p14:cNvContentPartPr/>
                <p14:nvPr/>
              </p14:nvContentPartPr>
              <p14:xfrm>
                <a:off x="2941591" y="3955852"/>
                <a:ext cx="1223640" cy="131040"/>
              </p14:xfrm>
            </p:contentPart>
          </mc:Choice>
          <mc:Fallback xmlns="">
            <p:pic>
              <p:nvPicPr>
                <p:cNvPr id="8" name="Ink 7">
                  <a:extLst>
                    <a:ext uri="{FF2B5EF4-FFF2-40B4-BE49-F238E27FC236}">
                      <a16:creationId xmlns:a16="http://schemas.microsoft.com/office/drawing/2014/main" id="{38D5B602-557A-409A-108B-552F531A8D52}"/>
                    </a:ext>
                  </a:extLst>
                </p:cNvPr>
                <p:cNvPicPr/>
                <p:nvPr/>
              </p:nvPicPr>
              <p:blipFill>
                <a:blip r:embed="rId4"/>
                <a:stretch>
                  <a:fillRect/>
                </a:stretch>
              </p:blipFill>
              <p:spPr>
                <a:xfrm>
                  <a:off x="2935471" y="3949732"/>
                  <a:ext cx="1235880" cy="14328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9" name="Ink 8">
                  <a:extLst>
                    <a:ext uri="{FF2B5EF4-FFF2-40B4-BE49-F238E27FC236}">
                      <a16:creationId xmlns:a16="http://schemas.microsoft.com/office/drawing/2014/main" id="{E392D82A-F549-AC3D-F6F3-81ED8136FC42}"/>
                    </a:ext>
                  </a:extLst>
                </p14:cNvPr>
                <p14:cNvContentPartPr/>
                <p14:nvPr/>
              </p14:nvContentPartPr>
              <p14:xfrm>
                <a:off x="3448831" y="4148452"/>
                <a:ext cx="6480" cy="155160"/>
              </p14:xfrm>
            </p:contentPart>
          </mc:Choice>
          <mc:Fallback xmlns="">
            <p:pic>
              <p:nvPicPr>
                <p:cNvPr id="9" name="Ink 8">
                  <a:extLst>
                    <a:ext uri="{FF2B5EF4-FFF2-40B4-BE49-F238E27FC236}">
                      <a16:creationId xmlns:a16="http://schemas.microsoft.com/office/drawing/2014/main" id="{E392D82A-F549-AC3D-F6F3-81ED8136FC42}"/>
                    </a:ext>
                  </a:extLst>
                </p:cNvPr>
                <p:cNvPicPr/>
                <p:nvPr/>
              </p:nvPicPr>
              <p:blipFill>
                <a:blip r:embed="rId6"/>
                <a:stretch>
                  <a:fillRect/>
                </a:stretch>
              </p:blipFill>
              <p:spPr>
                <a:xfrm>
                  <a:off x="3442711" y="4142332"/>
                  <a:ext cx="18720" cy="16740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7">
            <p14:nvContentPartPr>
              <p14:cNvPr id="12" name="Ink 11">
                <a:extLst>
                  <a:ext uri="{FF2B5EF4-FFF2-40B4-BE49-F238E27FC236}">
                    <a16:creationId xmlns:a16="http://schemas.microsoft.com/office/drawing/2014/main" id="{030C0B88-FCE7-308D-66DB-35474F6A6D82}"/>
                  </a:ext>
                </a:extLst>
              </p14:cNvPr>
              <p14:cNvContentPartPr/>
              <p14:nvPr/>
            </p14:nvContentPartPr>
            <p14:xfrm>
              <a:off x="4030951" y="3335926"/>
              <a:ext cx="792000" cy="42480"/>
            </p14:xfrm>
          </p:contentPart>
        </mc:Choice>
        <mc:Fallback xmlns="">
          <p:pic>
            <p:nvPicPr>
              <p:cNvPr id="12" name="Ink 11">
                <a:extLst>
                  <a:ext uri="{FF2B5EF4-FFF2-40B4-BE49-F238E27FC236}">
                    <a16:creationId xmlns:a16="http://schemas.microsoft.com/office/drawing/2014/main" id="{030C0B88-FCE7-308D-66DB-35474F6A6D82}"/>
                  </a:ext>
                </a:extLst>
              </p:cNvPr>
              <p:cNvPicPr/>
              <p:nvPr/>
            </p:nvPicPr>
            <p:blipFill>
              <a:blip r:embed="rId8"/>
              <a:stretch>
                <a:fillRect/>
              </a:stretch>
            </p:blipFill>
            <p:spPr>
              <a:xfrm>
                <a:off x="4024831" y="3329806"/>
                <a:ext cx="804240" cy="54720"/>
              </a:xfrm>
              <a:prstGeom prst="rect">
                <a:avLst/>
              </a:prstGeom>
            </p:spPr>
          </p:pic>
        </mc:Fallback>
      </mc:AlternateContent>
      <p:grpSp>
        <p:nvGrpSpPr>
          <p:cNvPr id="15" name="Group 14">
            <a:extLst>
              <a:ext uri="{FF2B5EF4-FFF2-40B4-BE49-F238E27FC236}">
                <a16:creationId xmlns:a16="http://schemas.microsoft.com/office/drawing/2014/main" id="{9921BFD1-6EFD-12A3-C2D6-A6357320903F}"/>
              </a:ext>
            </a:extLst>
          </p:cNvPr>
          <p:cNvGrpSpPr/>
          <p:nvPr/>
        </p:nvGrpSpPr>
        <p:grpSpPr>
          <a:xfrm>
            <a:off x="4576351" y="3544076"/>
            <a:ext cx="246600" cy="178920"/>
            <a:chOff x="4822951" y="4098052"/>
            <a:chExt cx="246600" cy="178920"/>
          </a:xfrm>
        </p:grpSpPr>
        <mc:AlternateContent xmlns:mc="http://schemas.openxmlformats.org/markup-compatibility/2006" xmlns:p14="http://schemas.microsoft.com/office/powerpoint/2010/main">
          <mc:Choice Requires="p14">
            <p:contentPart p14:bwMode="auto" r:id="rId9">
              <p14:nvContentPartPr>
                <p14:cNvPr id="13" name="Ink 12">
                  <a:extLst>
                    <a:ext uri="{FF2B5EF4-FFF2-40B4-BE49-F238E27FC236}">
                      <a16:creationId xmlns:a16="http://schemas.microsoft.com/office/drawing/2014/main" id="{09AADA93-8236-4295-539E-C60127B13DB7}"/>
                    </a:ext>
                  </a:extLst>
                </p14:cNvPr>
                <p14:cNvContentPartPr/>
                <p14:nvPr/>
              </p14:nvContentPartPr>
              <p14:xfrm>
                <a:off x="4868671" y="4098052"/>
                <a:ext cx="200880" cy="178920"/>
              </p14:xfrm>
            </p:contentPart>
          </mc:Choice>
          <mc:Fallback xmlns="">
            <p:pic>
              <p:nvPicPr>
                <p:cNvPr id="13" name="Ink 12">
                  <a:extLst>
                    <a:ext uri="{FF2B5EF4-FFF2-40B4-BE49-F238E27FC236}">
                      <a16:creationId xmlns:a16="http://schemas.microsoft.com/office/drawing/2014/main" id="{09AADA93-8236-4295-539E-C60127B13DB7}"/>
                    </a:ext>
                  </a:extLst>
                </p:cNvPr>
                <p:cNvPicPr/>
                <p:nvPr/>
              </p:nvPicPr>
              <p:blipFill>
                <a:blip r:embed="rId10"/>
                <a:stretch>
                  <a:fillRect/>
                </a:stretch>
              </p:blipFill>
              <p:spPr>
                <a:xfrm>
                  <a:off x="4862551" y="4091932"/>
                  <a:ext cx="213120" cy="19116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4" name="Ink 13">
                  <a:extLst>
                    <a:ext uri="{FF2B5EF4-FFF2-40B4-BE49-F238E27FC236}">
                      <a16:creationId xmlns:a16="http://schemas.microsoft.com/office/drawing/2014/main" id="{D465098F-FFB5-02CD-9A1B-1EC6B9474BC2}"/>
                    </a:ext>
                  </a:extLst>
                </p14:cNvPr>
                <p14:cNvContentPartPr/>
                <p14:nvPr/>
              </p14:nvContentPartPr>
              <p14:xfrm>
                <a:off x="4822951" y="4100932"/>
                <a:ext cx="97200" cy="4320"/>
              </p14:xfrm>
            </p:contentPart>
          </mc:Choice>
          <mc:Fallback xmlns="">
            <p:pic>
              <p:nvPicPr>
                <p:cNvPr id="14" name="Ink 13">
                  <a:extLst>
                    <a:ext uri="{FF2B5EF4-FFF2-40B4-BE49-F238E27FC236}">
                      <a16:creationId xmlns:a16="http://schemas.microsoft.com/office/drawing/2014/main" id="{D465098F-FFB5-02CD-9A1B-1EC6B9474BC2}"/>
                    </a:ext>
                  </a:extLst>
                </p:cNvPr>
                <p:cNvPicPr/>
                <p:nvPr/>
              </p:nvPicPr>
              <p:blipFill>
                <a:blip r:embed="rId12"/>
                <a:stretch>
                  <a:fillRect/>
                </a:stretch>
              </p:blipFill>
              <p:spPr>
                <a:xfrm>
                  <a:off x="4816831" y="4094812"/>
                  <a:ext cx="109440" cy="16560"/>
                </a:xfrm>
                <a:prstGeom prst="rect">
                  <a:avLst/>
                </a:prstGeom>
              </p:spPr>
            </p:pic>
          </mc:Fallback>
        </mc:AlternateContent>
      </p:grpSp>
    </p:spTree>
    <p:extLst>
      <p:ext uri="{BB962C8B-B14F-4D97-AF65-F5344CB8AC3E}">
        <p14:creationId xmlns:p14="http://schemas.microsoft.com/office/powerpoint/2010/main" val="30157061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8328EF-25D0-A7F5-52F2-6375ED83742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3C7B3F-D19C-BAF8-E920-830CED99698F}"/>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71EF634-95B7-EDD1-C3DB-7FFC3FB83BD9}"/>
                  </a:ext>
                </a:extLst>
              </p:cNvPr>
              <p:cNvSpPr>
                <a:spLocks noGrp="1"/>
              </p:cNvSpPr>
              <p:nvPr>
                <p:ph idx="1"/>
              </p:nvPr>
            </p:nvSpPr>
            <p:spPr>
              <a:xfrm>
                <a:off x="238539" y="770490"/>
                <a:ext cx="11817626" cy="5406473"/>
              </a:xfrm>
            </p:spPr>
            <p:txBody>
              <a:bodyPr>
                <a:normAutofit/>
              </a:bodyPr>
              <a:lstStyle/>
              <a:p>
                <a:pPr marL="0" indent="0" algn="just">
                  <a:lnSpc>
                    <a:spcPct val="150000"/>
                  </a:lnSpc>
                  <a:buNone/>
                </a:pPr>
                <a:r>
                  <a:rPr lang="en-US" sz="2400" b="1" dirty="0">
                    <a:solidFill>
                      <a:srgbClr val="0070C0"/>
                    </a:solidFill>
                    <a:latin typeface="Times New Roman" panose="02020603050405020304" pitchFamily="18" charset="0"/>
                    <a:cs typeface="Times New Roman" panose="02020603050405020304" pitchFamily="18" charset="0"/>
                  </a:rPr>
                  <a:t>From equation (11. 13), </a:t>
                </a:r>
                <a:r>
                  <a:rPr lang="en-US" sz="2400" dirty="0">
                    <a:solidFill>
                      <a:srgbClr val="FF0000"/>
                    </a:solidFill>
                    <a:latin typeface="Times New Roman" panose="02020603050405020304" pitchFamily="18" charset="0"/>
                    <a:cs typeface="Times New Roman" panose="02020603050405020304" pitchFamily="18" charset="0"/>
                  </a:rPr>
                  <a:t>term 1 </a:t>
                </a:r>
                <a:r>
                  <a:rPr lang="en-US" sz="2400" dirty="0">
                    <a:latin typeface="Times New Roman" panose="02020603050405020304" pitchFamily="18" charset="0"/>
                    <a:cs typeface="Times New Roman" panose="02020603050405020304" pitchFamily="18" charset="0"/>
                  </a:rPr>
                  <a:t>is dominant for laminar flow, and </a:t>
                </a:r>
                <a:r>
                  <a:rPr lang="en-US" sz="2400" dirty="0">
                    <a:solidFill>
                      <a:srgbClr val="3628E6"/>
                    </a:solidFill>
                    <a:latin typeface="Times New Roman" panose="02020603050405020304" pitchFamily="18" charset="0"/>
                    <a:cs typeface="Times New Roman" panose="02020603050405020304" pitchFamily="18" charset="0"/>
                  </a:rPr>
                  <a:t>term 2 </a:t>
                </a:r>
                <a:r>
                  <a:rPr lang="en-US" sz="2400" dirty="0">
                    <a:latin typeface="Times New Roman" panose="02020603050405020304" pitchFamily="18" charset="0"/>
                    <a:cs typeface="Times New Roman" panose="02020603050405020304" pitchFamily="18" charset="0"/>
                  </a:rPr>
                  <a:t>is dominant for turbulent flow.</a:t>
                </a:r>
              </a:p>
              <a:p>
                <a:pPr marL="0" indent="0" algn="just">
                  <a:lnSpc>
                    <a:spcPct val="150000"/>
                  </a:lnSpc>
                  <a:buNone/>
                </a:pPr>
                <a:r>
                  <a:rPr lang="en-US" sz="2400" i="1" dirty="0">
                    <a:latin typeface="Times New Roman" panose="02020603050405020304" pitchFamily="18" charset="0"/>
                    <a:cs typeface="Times New Roman" panose="02020603050405020304" pitchFamily="18" charset="0"/>
                  </a:rPr>
                  <a:t> </a:t>
                </a:r>
                <a:r>
                  <a:rPr lang="en-US" sz="2400" b="1" dirty="0">
                    <a:solidFill>
                      <a:srgbClr val="002060"/>
                    </a:solidFill>
                    <a:latin typeface="Times New Roman" panose="02020603050405020304" pitchFamily="18" charset="0"/>
                    <a:cs typeface="Times New Roman" panose="02020603050405020304" pitchFamily="18" charset="0"/>
                  </a:rPr>
                  <a:t>The Ergun equation shows variation of pressure drop across the length of the reactor.</a:t>
                </a:r>
                <a:endParaRPr lang="en-US" sz="2400" i="1" dirty="0">
                  <a:latin typeface="Cambria Math" panose="02040503050406030204" pitchFamily="18" charset="0"/>
                </a:endParaRPr>
              </a:p>
              <a:p>
                <a:pPr marL="0" indent="0">
                  <a:lnSpc>
                    <a:spcPct val="150000"/>
                  </a:lnSpc>
                  <a:buNone/>
                </a:pPr>
                <a14:m>
                  <m:oMath xmlns:m="http://schemas.openxmlformats.org/officeDocument/2006/math">
                    <m:r>
                      <a:rPr lang="el-GR" sz="2400" i="1">
                        <a:latin typeface="Cambria Math" panose="02040503050406030204" pitchFamily="18" charset="0"/>
                      </a:rPr>
                      <m:t>𝜙</m:t>
                    </m:r>
                    <m:r>
                      <a:rPr lang="en-US" sz="2400" i="1">
                        <a:latin typeface="Cambria Math" panose="02040503050406030204" pitchFamily="18" charset="0"/>
                      </a:rPr>
                      <m:t>=</m:t>
                    </m:r>
                    <m:r>
                      <a:rPr lang="en-US" sz="2400" i="1">
                        <a:latin typeface="Cambria Math" panose="02040503050406030204" pitchFamily="18" charset="0"/>
                      </a:rPr>
                      <m:t>𝑝𝑜𝑟𝑜𝑠𝑖𝑡𝑦</m:t>
                    </m:r>
                    <m:r>
                      <a:rPr lang="en-US" sz="2400" i="1">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𝑣𝑜𝑙𝑢𝑚𝑒</m:t>
                        </m:r>
                        <m:r>
                          <a:rPr lang="en-US" sz="2400" i="1">
                            <a:latin typeface="Cambria Math" panose="02040503050406030204" pitchFamily="18" charset="0"/>
                          </a:rPr>
                          <m:t> </m:t>
                        </m:r>
                        <m:r>
                          <a:rPr lang="en-US" sz="2400" i="1">
                            <a:latin typeface="Cambria Math" panose="02040503050406030204" pitchFamily="18" charset="0"/>
                          </a:rPr>
                          <m:t>𝑜𝑓</m:t>
                        </m:r>
                        <m:r>
                          <a:rPr lang="en-US" sz="2400" i="1">
                            <a:latin typeface="Cambria Math" panose="02040503050406030204" pitchFamily="18" charset="0"/>
                          </a:rPr>
                          <m:t> </m:t>
                        </m:r>
                        <m:r>
                          <a:rPr lang="en-US" sz="2400" i="1">
                            <a:latin typeface="Cambria Math" panose="02040503050406030204" pitchFamily="18" charset="0"/>
                          </a:rPr>
                          <m:t>𝑣𝑜𝑖𝑑</m:t>
                        </m:r>
                      </m:num>
                      <m:den>
                        <m:r>
                          <a:rPr lang="en-US" sz="2400" i="1">
                            <a:latin typeface="Cambria Math" panose="02040503050406030204" pitchFamily="18" charset="0"/>
                          </a:rPr>
                          <m:t>𝑡𝑜𝑡𝑎𝑙</m:t>
                        </m:r>
                        <m:r>
                          <a:rPr lang="en-US" sz="2400" i="1">
                            <a:latin typeface="Cambria Math" panose="02040503050406030204" pitchFamily="18" charset="0"/>
                          </a:rPr>
                          <m:t> </m:t>
                        </m:r>
                        <m:r>
                          <a:rPr lang="en-US" sz="2400" i="1">
                            <a:latin typeface="Cambria Math" panose="02040503050406030204" pitchFamily="18" charset="0"/>
                          </a:rPr>
                          <m:t>𝑏𝑒𝑑</m:t>
                        </m:r>
                        <m:r>
                          <a:rPr lang="en-US" sz="2400" i="1">
                            <a:latin typeface="Cambria Math" panose="02040503050406030204" pitchFamily="18" charset="0"/>
                          </a:rPr>
                          <m:t> </m:t>
                        </m:r>
                        <m:r>
                          <a:rPr lang="en-US" sz="2400" i="1">
                            <a:latin typeface="Cambria Math" panose="02040503050406030204" pitchFamily="18" charset="0"/>
                          </a:rPr>
                          <m:t>𝑣𝑜𝑙𝑢𝑚𝑒</m:t>
                        </m:r>
                      </m:den>
                    </m:f>
                    <m:r>
                      <a:rPr lang="en-US" sz="2400" i="1">
                        <a:latin typeface="Cambria Math" panose="02040503050406030204" pitchFamily="18" charset="0"/>
                      </a:rPr>
                      <m:t>=</m:t>
                    </m:r>
                    <m:r>
                      <a:rPr lang="en-US" sz="2400" i="1">
                        <a:latin typeface="Cambria Math" panose="02040503050406030204" pitchFamily="18" charset="0"/>
                      </a:rPr>
                      <m:t>𝑣𝑜𝑖𝑑</m:t>
                    </m:r>
                    <m:r>
                      <a:rPr lang="en-US" sz="2400" i="1">
                        <a:latin typeface="Cambria Math" panose="02040503050406030204" pitchFamily="18" charset="0"/>
                      </a:rPr>
                      <m:t> </m:t>
                    </m:r>
                    <m:r>
                      <a:rPr lang="en-US" sz="2400" i="1">
                        <a:latin typeface="Cambria Math" panose="02040503050406030204" pitchFamily="18" charset="0"/>
                      </a:rPr>
                      <m:t>𝑓𝑟𝑎𝑐𝑡𝑖𝑜𝑛</m:t>
                    </m:r>
                  </m:oMath>
                </a14:m>
                <a:r>
                  <a:rPr lang="en-US" sz="2400" dirty="0">
                    <a:latin typeface="Times New Roman" panose="02020603050405020304" pitchFamily="18" charset="0"/>
                    <a:cs typeface="Times New Roman" panose="02020603050405020304" pitchFamily="18" charset="0"/>
                  </a:rPr>
                  <a:t>                                             (11.14)</a:t>
                </a:r>
              </a:p>
              <a:p>
                <a:pPr marL="0" indent="0">
                  <a:lnSpc>
                    <a:spcPct val="150000"/>
                  </a:lnSpc>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r>
                      <a:rPr lang="en-US" sz="2400">
                        <a:latin typeface="Cambria Math" panose="02040503050406030204" pitchFamily="18" charset="0"/>
                      </a:rPr>
                      <m:t>1</m:t>
                    </m:r>
                    <m:r>
                      <a:rPr lang="en-US" sz="2400" i="1">
                        <a:latin typeface="Cambria Math" panose="02040503050406030204" pitchFamily="18" charset="0"/>
                      </a:rPr>
                      <m:t>−</m:t>
                    </m:r>
                    <m:r>
                      <a:rPr lang="el-GR" sz="2400" i="1">
                        <a:latin typeface="Cambria Math" panose="02040503050406030204" pitchFamily="18" charset="0"/>
                      </a:rPr>
                      <m:t>𝜙</m:t>
                    </m:r>
                    <m:r>
                      <a:rPr lang="en-US" sz="2400">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𝑣𝑜𝑙𝑢𝑚𝑒</m:t>
                        </m:r>
                        <m:r>
                          <a:rPr lang="en-US" sz="2400" i="1">
                            <a:latin typeface="Cambria Math" panose="02040503050406030204" pitchFamily="18" charset="0"/>
                          </a:rPr>
                          <m:t> </m:t>
                        </m:r>
                        <m:r>
                          <a:rPr lang="en-US" sz="2400" i="1">
                            <a:latin typeface="Cambria Math" panose="02040503050406030204" pitchFamily="18" charset="0"/>
                          </a:rPr>
                          <m:t>𝑜𝑓</m:t>
                        </m:r>
                        <m:r>
                          <a:rPr lang="en-US" sz="2400" i="1">
                            <a:latin typeface="Cambria Math" panose="02040503050406030204" pitchFamily="18" charset="0"/>
                          </a:rPr>
                          <m:t> </m:t>
                        </m:r>
                        <m:r>
                          <a:rPr lang="en-US" sz="2400" i="1">
                            <a:latin typeface="Cambria Math" panose="02040503050406030204" pitchFamily="18" charset="0"/>
                          </a:rPr>
                          <m:t>𝑠𝑜𝑙𝑖𝑑</m:t>
                        </m:r>
                      </m:num>
                      <m:den>
                        <m:r>
                          <a:rPr lang="en-US" sz="2400" i="1">
                            <a:latin typeface="Cambria Math" panose="02040503050406030204" pitchFamily="18" charset="0"/>
                          </a:rPr>
                          <m:t>𝑡𝑜𝑡𝑎𝑙</m:t>
                        </m:r>
                        <m:r>
                          <a:rPr lang="en-US" sz="2400" i="1">
                            <a:latin typeface="Cambria Math" panose="02040503050406030204" pitchFamily="18" charset="0"/>
                          </a:rPr>
                          <m:t> </m:t>
                        </m:r>
                        <m:r>
                          <a:rPr lang="en-US" sz="2400" i="1">
                            <a:latin typeface="Cambria Math" panose="02040503050406030204" pitchFamily="18" charset="0"/>
                          </a:rPr>
                          <m:t>𝑏𝑒𝑑</m:t>
                        </m:r>
                        <m:r>
                          <a:rPr lang="en-US" sz="2400" i="1">
                            <a:latin typeface="Cambria Math" panose="02040503050406030204" pitchFamily="18" charset="0"/>
                          </a:rPr>
                          <m:t> </m:t>
                        </m:r>
                        <m:r>
                          <a:rPr lang="en-US" sz="2400" i="1">
                            <a:latin typeface="Cambria Math" panose="02040503050406030204" pitchFamily="18" charset="0"/>
                          </a:rPr>
                          <m:t>𝑣𝑜𝑙𝑢𝑚𝑒</m:t>
                        </m:r>
                      </m:den>
                    </m:f>
                    <m:r>
                      <a:rPr lang="en-US" sz="2400" i="1">
                        <a:latin typeface="Cambria Math" panose="02040503050406030204" pitchFamily="18" charset="0"/>
                      </a:rPr>
                      <m:t>=</m:t>
                    </m:r>
                    <m:r>
                      <a:rPr lang="en-US" sz="2400" i="1">
                        <a:latin typeface="Cambria Math" panose="02040503050406030204" pitchFamily="18" charset="0"/>
                      </a:rPr>
                      <m:t>𝑠𝑜𝑙𝑖𝑑</m:t>
                    </m:r>
                    <m:r>
                      <a:rPr lang="en-US" sz="2400" i="1">
                        <a:latin typeface="Cambria Math" panose="02040503050406030204" pitchFamily="18" charset="0"/>
                      </a:rPr>
                      <m:t> </m:t>
                    </m:r>
                    <m:r>
                      <a:rPr lang="en-US" sz="2400" i="1">
                        <a:latin typeface="Cambria Math" panose="02040503050406030204" pitchFamily="18" charset="0"/>
                      </a:rPr>
                      <m:t>𝑓𝑟𝑎𝑐𝑡𝑖𝑜𝑛</m:t>
                    </m:r>
                  </m:oMath>
                </a14:m>
                <a:r>
                  <a:rPr lang="en-US" sz="2400" dirty="0">
                    <a:latin typeface="Times New Roman" panose="02020603050405020304" pitchFamily="18" charset="0"/>
                    <a:cs typeface="Times New Roman" panose="02020603050405020304" pitchFamily="18" charset="0"/>
                  </a:rPr>
                  <a:t>                                                          (11.15)</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tubular packed bed reactors, we are more interested in catalyst weight rather than the distance </a:t>
                </a:r>
                <a:r>
                  <a:rPr lang="en-US" sz="2400" i="1" dirty="0">
                    <a:latin typeface="Times New Roman" panose="02020603050405020304" pitchFamily="18" charset="0"/>
                    <a:cs typeface="Times New Roman" panose="02020603050405020304" pitchFamily="18" charset="0"/>
                  </a:rPr>
                  <a:t>z </a:t>
                </a:r>
                <a:r>
                  <a:rPr lang="en-US" sz="2400" dirty="0">
                    <a:latin typeface="Times New Roman" panose="02020603050405020304" pitchFamily="18" charset="0"/>
                    <a:cs typeface="Times New Roman" panose="02020603050405020304" pitchFamily="18" charset="0"/>
                  </a:rPr>
                  <a:t>down the reactor. </a:t>
                </a: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C71EF634-95B7-EDD1-C3DB-7FFC3FB83BD9}"/>
                  </a:ext>
                </a:extLst>
              </p:cNvPr>
              <p:cNvSpPr>
                <a:spLocks noGrp="1" noRot="1" noChangeAspect="1" noMove="1" noResize="1" noEditPoints="1" noAdjustHandles="1" noChangeArrowheads="1" noChangeShapeType="1" noTextEdit="1"/>
              </p:cNvSpPr>
              <p:nvPr>
                <p:ph idx="1"/>
              </p:nvPr>
            </p:nvSpPr>
            <p:spPr>
              <a:xfrm>
                <a:off x="238539" y="770490"/>
                <a:ext cx="11817626" cy="5406473"/>
              </a:xfrm>
              <a:blipFill>
                <a:blip r:embed="rId2"/>
                <a:stretch>
                  <a:fillRect l="-774" r="-77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4F3C8062-675D-BB7B-B97C-89E62C916262}"/>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E7E2778-A13E-7BF8-3A03-CECC0ED7B6B3}"/>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07A77190-C7E9-E8BE-8796-6A2EC506AE09}"/>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9155744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BB655C-39A7-0702-8376-06E6A3B1551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0104C8E-FABC-5532-2862-F3BFF54592C9}"/>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0831A46-0EDA-FCE5-C86D-99DCDB2E5231}"/>
                  </a:ext>
                </a:extLst>
              </p:cNvPr>
              <p:cNvSpPr>
                <a:spLocks noGrp="1"/>
              </p:cNvSpPr>
              <p:nvPr>
                <p:ph idx="1"/>
              </p:nvPr>
            </p:nvSpPr>
            <p:spPr>
              <a:xfrm>
                <a:off x="238539" y="770490"/>
                <a:ext cx="11817626" cy="5406473"/>
              </a:xfrm>
            </p:spPr>
            <p:txBody>
              <a:bodyPr>
                <a:normAutofit fontScale="55000" lnSpcReduction="20000"/>
              </a:bodyPr>
              <a:lstStyle/>
              <a:p>
                <a:pPr marL="0" indent="0" algn="just">
                  <a:lnSpc>
                    <a:spcPct val="120000"/>
                  </a:lnSpc>
                  <a:buNone/>
                </a:pPr>
                <a:r>
                  <a:rPr lang="en-US" sz="3600" dirty="0">
                    <a:latin typeface="Times New Roman" panose="02020603050405020304" pitchFamily="18" charset="0"/>
                    <a:cs typeface="Times New Roman" panose="02020603050405020304" pitchFamily="18" charset="0"/>
                  </a:rPr>
                  <a:t>The weight/ mass of solid catalyst related with volume of catalyst is given by:</a:t>
                </a:r>
                <a:endParaRPr lang="en-US" sz="3600" baseline="-25000" dirty="0">
                  <a:latin typeface="Times New Roman" panose="02020603050405020304" pitchFamily="18" charset="0"/>
                  <a:cs typeface="Times New Roman" panose="02020603050405020304" pitchFamily="18" charset="0"/>
                </a:endParaRPr>
              </a:p>
              <a:p>
                <a:pPr marL="0" indent="0" algn="just">
                  <a:lnSpc>
                    <a:spcPct val="120000"/>
                  </a:lnSpc>
                  <a:buNone/>
                </a:pPr>
                <a:r>
                  <a:rPr lang="en-US" sz="3600" dirty="0">
                    <a:latin typeface="Times New Roman" panose="02020603050405020304" pitchFamily="18" charset="0"/>
                    <a:cs typeface="Times New Roman" panose="02020603050405020304" pitchFamily="18" charset="0"/>
                  </a:rPr>
                  <a:t>W</a:t>
                </a:r>
                <a14:m>
                  <m:oMath xmlns:m="http://schemas.openxmlformats.org/officeDocument/2006/math">
                    <m:r>
                      <a:rPr lang="en-US" sz="3600" i="1">
                        <a:latin typeface="Cambria Math" panose="02040503050406030204" pitchFamily="18" charset="0"/>
                      </a:rPr>
                      <m:t>=</m:t>
                    </m:r>
                    <m:r>
                      <m:rPr>
                        <m:sty m:val="p"/>
                      </m:rPr>
                      <a:rPr lang="el-GR" sz="3600" i="1">
                        <a:latin typeface="Cambria Math" panose="02040503050406030204" pitchFamily="18" charset="0"/>
                      </a:rPr>
                      <m:t>ρ</m:t>
                    </m:r>
                    <m:r>
                      <a:rPr lang="en-US" sz="3600" i="1" baseline="-25000">
                        <a:latin typeface="Cambria Math" panose="02040503050406030204" pitchFamily="18" charset="0"/>
                      </a:rPr>
                      <m:t>𝑐</m:t>
                    </m:r>
                    <m:r>
                      <a:rPr lang="en-US" sz="3600" i="1">
                        <a:latin typeface="Cambria Math" panose="02040503050406030204" pitchFamily="18" charset="0"/>
                      </a:rPr>
                      <m:t>𝑉</m:t>
                    </m:r>
                    <m:r>
                      <a:rPr lang="en-US" sz="3600" i="1" baseline="-25000">
                        <a:latin typeface="Cambria Math" panose="02040503050406030204" pitchFamily="18" charset="0"/>
                      </a:rPr>
                      <m:t>𝑠</m:t>
                    </m:r>
                    <m:r>
                      <a:rPr lang="en-US" sz="3600" i="1">
                        <a:latin typeface="Cambria Math" panose="02040503050406030204" pitchFamily="18" charset="0"/>
                      </a:rPr>
                      <m:t>(1−</m:t>
                    </m:r>
                    <m:r>
                      <m:rPr>
                        <m:sty m:val="p"/>
                      </m:rPr>
                      <a:rPr lang="el-GR" sz="3600" i="1" smtClean="0">
                        <a:latin typeface="Cambria Math" panose="02040503050406030204" pitchFamily="18" charset="0"/>
                      </a:rPr>
                      <m:t>ϕ</m:t>
                    </m:r>
                    <m:r>
                      <a:rPr lang="en-US" sz="3600" i="1">
                        <a:latin typeface="Cambria Math" panose="02040503050406030204" pitchFamily="18" charset="0"/>
                      </a:rPr>
                      <m:t>)</m:t>
                    </m:r>
                  </m:oMath>
                </a14:m>
                <a:r>
                  <a:rPr lang="en-US" sz="3600" dirty="0">
                    <a:latin typeface="Times New Roman" panose="02020603050405020304" pitchFamily="18" charset="0"/>
                    <a:cs typeface="Times New Roman" panose="02020603050405020304" pitchFamily="18" charset="0"/>
                  </a:rPr>
                  <a:t>                                                                                                                                       (11.16)</a:t>
                </a:r>
              </a:p>
              <a:p>
                <a:pPr marL="0" indent="0" algn="just">
                  <a:lnSpc>
                    <a:spcPct val="120000"/>
                  </a:lnSpc>
                  <a:buNone/>
                </a:pPr>
                <a:r>
                  <a:rPr lang="en-US" sz="3600" dirty="0">
                    <a:latin typeface="Times New Roman" panose="02020603050405020304" pitchFamily="18" charset="0"/>
                    <a:cs typeface="Times New Roman" panose="02020603050405020304" pitchFamily="18" charset="0"/>
                  </a:rPr>
                  <a:t>Where: W is weight of catalyst; V</a:t>
                </a:r>
                <a:r>
                  <a:rPr lang="en-US" sz="3600" baseline="-25000" dirty="0">
                    <a:latin typeface="Times New Roman" panose="02020603050405020304" pitchFamily="18" charset="0"/>
                    <a:cs typeface="Times New Roman" panose="02020603050405020304" pitchFamily="18" charset="0"/>
                  </a:rPr>
                  <a:t>s</a:t>
                </a:r>
                <a:r>
                  <a:rPr lang="en-US" sz="3600" dirty="0">
                    <a:latin typeface="Times New Roman" panose="02020603050405020304" pitchFamily="18" charset="0"/>
                    <a:cs typeface="Times New Roman" panose="02020603050405020304" pitchFamily="18" charset="0"/>
                  </a:rPr>
                  <a:t> is volume of solid catalyst; </a:t>
                </a:r>
                <a:r>
                  <a:rPr lang="el-GR" sz="3600" dirty="0">
                    <a:latin typeface="Times New Roman" panose="02020603050405020304" pitchFamily="18" charset="0"/>
                    <a:cs typeface="Times New Roman" panose="02020603050405020304" pitchFamily="18" charset="0"/>
                  </a:rPr>
                  <a:t>ρ</a:t>
                </a:r>
                <a:r>
                  <a:rPr lang="en-US" sz="3600" baseline="-25000" dirty="0">
                    <a:latin typeface="Times New Roman" panose="02020603050405020304" pitchFamily="18" charset="0"/>
                    <a:cs typeface="Times New Roman" panose="02020603050405020304" pitchFamily="18" charset="0"/>
                  </a:rPr>
                  <a:t>c</a:t>
                </a:r>
                <a:r>
                  <a:rPr lang="en-US" sz="3600" dirty="0">
                    <a:latin typeface="Times New Roman" panose="02020603050405020304" pitchFamily="18" charset="0"/>
                    <a:cs typeface="Times New Roman" panose="02020603050405020304" pitchFamily="18" charset="0"/>
                  </a:rPr>
                  <a:t> is density of catalyst;  and </a:t>
                </a:r>
                <a:r>
                  <a:rPr lang="el-GR" sz="3600" dirty="0">
                    <a:latin typeface="Times New Roman" panose="02020603050405020304" pitchFamily="18" charset="0"/>
                    <a:cs typeface="Times New Roman" panose="02020603050405020304" pitchFamily="18" charset="0"/>
                  </a:rPr>
                  <a:t>ϕ</a:t>
                </a:r>
                <a:r>
                  <a:rPr lang="en-US" sz="3600" dirty="0">
                    <a:latin typeface="Times New Roman" panose="02020603050405020304" pitchFamily="18" charset="0"/>
                    <a:cs typeface="Times New Roman" panose="02020603050405020304" pitchFamily="18" charset="0"/>
                  </a:rPr>
                  <a:t> is void faction of the solid catalyst.</a:t>
                </a:r>
              </a:p>
              <a:p>
                <a:pPr marL="0" indent="0" algn="just">
                  <a:lnSpc>
                    <a:spcPct val="150000"/>
                  </a:lnSpc>
                  <a:buNone/>
                </a:pPr>
                <a:r>
                  <a:rPr lang="en-US" sz="3600" dirty="0">
                    <a:latin typeface="Times New Roman" panose="02020603050405020304" pitchFamily="18" charset="0"/>
                    <a:cs typeface="Times New Roman" panose="02020603050405020304" pitchFamily="18" charset="0"/>
                  </a:rPr>
                  <a:t>The volume of solid catalyst related with the cross-sectional area and length of catalyst bed  can be written as. </a:t>
                </a:r>
              </a:p>
              <a:p>
                <a:pPr marL="0" indent="0" algn="just">
                  <a:lnSpc>
                    <a:spcPct val="150000"/>
                  </a:lnSpc>
                  <a:buNone/>
                </a:pPr>
                <a14:m>
                  <m:oMath xmlns:m="http://schemas.openxmlformats.org/officeDocument/2006/math">
                    <m:sSub>
                      <m:sSubPr>
                        <m:ctrlPr>
                          <a:rPr lang="en-US" sz="3600" i="1">
                            <a:latin typeface="Cambria Math" panose="02040503050406030204" pitchFamily="18" charset="0"/>
                          </a:rPr>
                        </m:ctrlPr>
                      </m:sSubPr>
                      <m:e>
                        <m:r>
                          <a:rPr lang="en-US" sz="3600" i="1">
                            <a:latin typeface="Cambria Math" panose="02040503050406030204" pitchFamily="18" charset="0"/>
                          </a:rPr>
                          <m:t>𝑉</m:t>
                        </m:r>
                      </m:e>
                      <m:sub>
                        <m:r>
                          <a:rPr lang="en-US" sz="3600" i="1">
                            <a:latin typeface="Cambria Math" panose="02040503050406030204" pitchFamily="18" charset="0"/>
                          </a:rPr>
                          <m:t>𝑠</m:t>
                        </m:r>
                      </m:sub>
                    </m:sSub>
                    <m:r>
                      <a:rPr lang="en-US" sz="3600" i="1">
                        <a:latin typeface="Cambria Math" panose="02040503050406030204" pitchFamily="18" charset="0"/>
                      </a:rPr>
                      <m:t>=</m:t>
                    </m:r>
                    <m:sSub>
                      <m:sSubPr>
                        <m:ctrlPr>
                          <a:rPr lang="en-US" sz="3600" i="1">
                            <a:latin typeface="Cambria Math" panose="02040503050406030204" pitchFamily="18" charset="0"/>
                          </a:rPr>
                        </m:ctrlPr>
                      </m:sSubPr>
                      <m:e>
                        <m:r>
                          <a:rPr lang="en-US" sz="3600" i="1">
                            <a:latin typeface="Cambria Math" panose="02040503050406030204" pitchFamily="18" charset="0"/>
                          </a:rPr>
                          <m:t>𝐴</m:t>
                        </m:r>
                      </m:e>
                      <m:sub>
                        <m:r>
                          <a:rPr lang="en-US" sz="3600" i="1">
                            <a:latin typeface="Cambria Math" panose="02040503050406030204" pitchFamily="18" charset="0"/>
                          </a:rPr>
                          <m:t>𝑐</m:t>
                        </m:r>
                      </m:sub>
                    </m:sSub>
                    <m:r>
                      <a:rPr lang="en-US" sz="3600" i="1">
                        <a:latin typeface="Cambria Math" panose="02040503050406030204" pitchFamily="18" charset="0"/>
                      </a:rPr>
                      <m:t>𝑍</m:t>
                    </m:r>
                  </m:oMath>
                </a14:m>
                <a:r>
                  <a:rPr lang="en-US" sz="3600" dirty="0">
                    <a:latin typeface="Times New Roman" panose="02020603050405020304" pitchFamily="18" charset="0"/>
                    <a:cs typeface="Times New Roman" panose="02020603050405020304" pitchFamily="18" charset="0"/>
                  </a:rPr>
                  <a:t>                                                                                                                                                      (11.17)</a:t>
                </a:r>
              </a:p>
              <a:p>
                <a:pPr marL="0" indent="0" algn="just">
                  <a:lnSpc>
                    <a:spcPct val="120000"/>
                  </a:lnSpc>
                  <a:buNone/>
                </a:pPr>
                <a:r>
                  <a:rPr lang="en-US" sz="3600" dirty="0">
                    <a:latin typeface="Times New Roman" panose="02020603050405020304" pitchFamily="18" charset="0"/>
                    <a:cs typeface="Times New Roman" panose="02020603050405020304" pitchFamily="18" charset="0"/>
                  </a:rPr>
                  <a:t>By substituting equation (11.17) into equation (11.16), you get:</a:t>
                </a:r>
              </a:p>
              <a:p>
                <a:pPr marL="0" indent="0" algn="just">
                  <a:lnSpc>
                    <a:spcPct val="120000"/>
                  </a:lnSpc>
                  <a:buNone/>
                </a:pPr>
                <a:r>
                  <a:rPr lang="en-US" sz="3600" dirty="0">
                    <a:latin typeface="Times New Roman" panose="02020603050405020304" pitchFamily="18" charset="0"/>
                    <a:cs typeface="Times New Roman" panose="02020603050405020304" pitchFamily="18" charset="0"/>
                  </a:rPr>
                  <a:t>The weight/ mass of solid catalyst related with  catalyst bed cross-sectional area, length, density and void fraction can be written as:</a:t>
                </a:r>
                <a:endParaRPr lang="en-US" sz="3600" baseline="-25000" dirty="0">
                  <a:latin typeface="Times New Roman" panose="02020603050405020304" pitchFamily="18" charset="0"/>
                  <a:cs typeface="Times New Roman" panose="02020603050405020304" pitchFamily="18" charset="0"/>
                </a:endParaRPr>
              </a:p>
              <a:p>
                <a:pPr marL="0" indent="0" algn="just">
                  <a:lnSpc>
                    <a:spcPct val="120000"/>
                  </a:lnSpc>
                  <a:buNone/>
                </a:pPr>
                <a:r>
                  <a:rPr lang="en-US" sz="3600" dirty="0">
                    <a:latin typeface="Times New Roman" panose="02020603050405020304" pitchFamily="18" charset="0"/>
                    <a:cs typeface="Times New Roman" panose="02020603050405020304" pitchFamily="18" charset="0"/>
                  </a:rPr>
                  <a:t>W</a:t>
                </a:r>
                <a14:m>
                  <m:oMath xmlns:m="http://schemas.openxmlformats.org/officeDocument/2006/math">
                    <m:r>
                      <a:rPr lang="en-US" sz="3600">
                        <a:latin typeface="Cambria Math" panose="02040503050406030204" pitchFamily="18" charset="0"/>
                      </a:rPr>
                      <m:t> </m:t>
                    </m:r>
                    <m:r>
                      <a:rPr lang="en-US" sz="3600" i="1">
                        <a:latin typeface="Cambria Math" panose="02040503050406030204" pitchFamily="18" charset="0"/>
                      </a:rPr>
                      <m:t>=</m:t>
                    </m:r>
                    <m:r>
                      <m:rPr>
                        <m:sty m:val="p"/>
                      </m:rPr>
                      <a:rPr lang="el-GR" sz="3600" i="1">
                        <a:latin typeface="Cambria Math" panose="02040503050406030204" pitchFamily="18" charset="0"/>
                      </a:rPr>
                      <m:t>ρ</m:t>
                    </m:r>
                    <m:r>
                      <a:rPr lang="en-US" sz="3600" i="1" baseline="-25000">
                        <a:latin typeface="Cambria Math" panose="02040503050406030204" pitchFamily="18" charset="0"/>
                      </a:rPr>
                      <m:t>𝑐</m:t>
                    </m:r>
                    <m:sSub>
                      <m:sSubPr>
                        <m:ctrlPr>
                          <a:rPr lang="en-US" sz="3600" i="1">
                            <a:latin typeface="Cambria Math" panose="02040503050406030204" pitchFamily="18" charset="0"/>
                          </a:rPr>
                        </m:ctrlPr>
                      </m:sSubPr>
                      <m:e>
                        <m:r>
                          <a:rPr lang="en-US" sz="3600" i="1">
                            <a:latin typeface="Cambria Math" panose="02040503050406030204" pitchFamily="18" charset="0"/>
                          </a:rPr>
                          <m:t>𝐴</m:t>
                        </m:r>
                      </m:e>
                      <m:sub>
                        <m:r>
                          <a:rPr lang="en-US" sz="3600" i="1">
                            <a:latin typeface="Cambria Math" panose="02040503050406030204" pitchFamily="18" charset="0"/>
                          </a:rPr>
                          <m:t>𝑐</m:t>
                        </m:r>
                      </m:sub>
                    </m:sSub>
                    <m:r>
                      <a:rPr lang="en-US" sz="3600" i="1">
                        <a:latin typeface="Cambria Math" panose="02040503050406030204" pitchFamily="18" charset="0"/>
                      </a:rPr>
                      <m:t>𝑍</m:t>
                    </m:r>
                    <m:r>
                      <a:rPr lang="en-US" sz="3600" i="1">
                        <a:latin typeface="Cambria Math" panose="02040503050406030204" pitchFamily="18" charset="0"/>
                      </a:rPr>
                      <m:t>(1−</m:t>
                    </m:r>
                    <m:r>
                      <m:rPr>
                        <m:sty m:val="p"/>
                      </m:rPr>
                      <a:rPr lang="el-GR" sz="3600" i="1">
                        <a:latin typeface="Cambria Math" panose="02040503050406030204" pitchFamily="18" charset="0"/>
                      </a:rPr>
                      <m:t>ϕ</m:t>
                    </m:r>
                    <m:r>
                      <a:rPr lang="en-US" sz="3600" i="1">
                        <a:latin typeface="Cambria Math" panose="02040503050406030204" pitchFamily="18" charset="0"/>
                      </a:rPr>
                      <m:t>)</m:t>
                    </m:r>
                  </m:oMath>
                </a14:m>
                <a:r>
                  <a:rPr lang="en-US" sz="3600" dirty="0">
                    <a:latin typeface="Times New Roman" panose="02020603050405020304" pitchFamily="18" charset="0"/>
                    <a:cs typeface="Times New Roman" panose="02020603050405020304" pitchFamily="18" charset="0"/>
                  </a:rPr>
                  <a:t>                                                                                                                                   (11.18)</a:t>
                </a:r>
              </a:p>
              <a:p>
                <a:pPr marL="0" indent="0" algn="just">
                  <a:lnSpc>
                    <a:spcPct val="150000"/>
                  </a:lnSpc>
                  <a:buNone/>
                </a:pPr>
                <a:endParaRPr lang="en-US" sz="3400" dirty="0">
                  <a:latin typeface="Times New Roman" panose="02020603050405020304" pitchFamily="18" charset="0"/>
                  <a:cs typeface="Times New Roman" panose="02020603050405020304" pitchFamily="18" charset="0"/>
                </a:endParaRPr>
              </a:p>
              <a:p>
                <a:pPr marL="0" indent="0" algn="just">
                  <a:lnSpc>
                    <a:spcPct val="120000"/>
                  </a:lnSpc>
                  <a:buNone/>
                </a:pPr>
                <a:endParaRPr lang="en-US" sz="3600" dirty="0">
                  <a:latin typeface="Times New Roman" panose="02020603050405020304" pitchFamily="18" charset="0"/>
                  <a:cs typeface="Times New Roman" panose="02020603050405020304" pitchFamily="18" charset="0"/>
                </a:endParaRPr>
              </a:p>
              <a:p>
                <a:pPr marL="0" indent="0" algn="just">
                  <a:buNone/>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30831A46-0EDA-FCE5-C86D-99DCDB2E5231}"/>
                  </a:ext>
                </a:extLst>
              </p:cNvPr>
              <p:cNvSpPr>
                <a:spLocks noGrp="1" noRot="1" noChangeAspect="1" noMove="1" noResize="1" noEditPoints="1" noAdjustHandles="1" noChangeArrowheads="1" noChangeShapeType="1" noTextEdit="1"/>
              </p:cNvSpPr>
              <p:nvPr>
                <p:ph idx="1"/>
              </p:nvPr>
            </p:nvSpPr>
            <p:spPr>
              <a:xfrm>
                <a:off x="238539" y="770490"/>
                <a:ext cx="11817626" cy="5406473"/>
              </a:xfrm>
              <a:blipFill>
                <a:blip r:embed="rId2"/>
                <a:stretch>
                  <a:fillRect l="-516" t="-564" r="-51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D58032F2-FB47-9091-F412-A4D79069E1D5}"/>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D7A5F2E-C452-3162-524D-99C5931FFC75}"/>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904C5A90-2147-C47C-7F2C-36B256353F34}"/>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6402008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1899CD-A831-879F-77A5-FE9549EF39D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F1BBFF0-4098-7B67-5A6F-20DF90BA1E0D}"/>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205A96C-6338-81D4-F568-A003F7379D5A}"/>
                  </a:ext>
                </a:extLst>
              </p:cNvPr>
              <p:cNvSpPr>
                <a:spLocks noGrp="1"/>
              </p:cNvSpPr>
              <p:nvPr>
                <p:ph idx="1"/>
              </p:nvPr>
            </p:nvSpPr>
            <p:spPr>
              <a:xfrm>
                <a:off x="238539" y="770490"/>
                <a:ext cx="11817626" cy="5406473"/>
              </a:xfrm>
            </p:spPr>
            <p:txBody>
              <a:bodyPr>
                <a:normAutofit fontScale="47500" lnSpcReduction="20000"/>
              </a:bodyPr>
              <a:lstStyle/>
              <a:p>
                <a:pPr marL="0" indent="0" algn="just">
                  <a:lnSpc>
                    <a:spcPct val="120000"/>
                  </a:lnSpc>
                  <a:buNone/>
                </a:pPr>
                <a:r>
                  <a:rPr lang="en-US" sz="4200" dirty="0">
                    <a:latin typeface="Times New Roman" panose="02020603050405020304" pitchFamily="18" charset="0"/>
                    <a:cs typeface="Times New Roman" panose="02020603050405020304" pitchFamily="18" charset="0"/>
                  </a:rPr>
                  <a:t>By re-arranging equation (11.18), the length of the catalyst  bed can be expressed as:</a:t>
                </a:r>
              </a:p>
              <a:p>
                <a:pPr marL="0" indent="0" algn="just">
                  <a:lnSpc>
                    <a:spcPct val="120000"/>
                  </a:lnSpc>
                  <a:buNone/>
                </a:pPr>
                <a14:m>
                  <m:oMath xmlns:m="http://schemas.openxmlformats.org/officeDocument/2006/math">
                    <m:r>
                      <m:rPr>
                        <m:sty m:val="p"/>
                      </m:rPr>
                      <a:rPr lang="en-US" sz="4200" b="0" i="0" smtClean="0">
                        <a:latin typeface="Cambria Math" panose="02040503050406030204" pitchFamily="18" charset="0"/>
                        <a:cs typeface="Times New Roman" panose="02020603050405020304" pitchFamily="18" charset="0"/>
                      </a:rPr>
                      <m:t>Z</m:t>
                    </m:r>
                    <m:r>
                      <a:rPr lang="en-US" sz="4200" b="0" i="0" smtClean="0">
                        <a:latin typeface="Cambria Math" panose="02040503050406030204" pitchFamily="18" charset="0"/>
                        <a:cs typeface="Times New Roman" panose="02020603050405020304" pitchFamily="18" charset="0"/>
                      </a:rPr>
                      <m:t>=</m:t>
                    </m:r>
                    <m:f>
                      <m:fPr>
                        <m:ctrlPr>
                          <a:rPr lang="en-US" sz="4200" b="0" i="1" smtClean="0">
                            <a:latin typeface="Cambria Math" panose="02040503050406030204" pitchFamily="18" charset="0"/>
                            <a:cs typeface="Times New Roman" panose="02020603050405020304" pitchFamily="18" charset="0"/>
                          </a:rPr>
                        </m:ctrlPr>
                      </m:fPr>
                      <m:num>
                        <m:r>
                          <m:rPr>
                            <m:sty m:val="p"/>
                          </m:rPr>
                          <a:rPr lang="en-US" sz="4200" b="0" i="0" smtClean="0">
                            <a:latin typeface="Cambria Math" panose="02040503050406030204" pitchFamily="18" charset="0"/>
                            <a:cs typeface="Times New Roman" panose="02020603050405020304" pitchFamily="18" charset="0"/>
                          </a:rPr>
                          <m:t>W</m:t>
                        </m:r>
                      </m:num>
                      <m:den>
                        <m:r>
                          <m:rPr>
                            <m:sty m:val="p"/>
                          </m:rPr>
                          <a:rPr lang="el-GR" sz="4200" i="0" smtClean="0">
                            <a:latin typeface="Cambria Math" panose="02040503050406030204" pitchFamily="18" charset="0"/>
                          </a:rPr>
                          <m:t>ρ</m:t>
                        </m:r>
                        <m:r>
                          <m:rPr>
                            <m:sty m:val="p"/>
                          </m:rPr>
                          <a:rPr lang="en-US" sz="4200" i="0" baseline="-25000" smtClean="0">
                            <a:latin typeface="Cambria Math" panose="02040503050406030204" pitchFamily="18" charset="0"/>
                          </a:rPr>
                          <m:t>c</m:t>
                        </m:r>
                        <m:sSub>
                          <m:sSubPr>
                            <m:ctrlPr>
                              <a:rPr lang="en-US" sz="4200" i="1">
                                <a:latin typeface="Cambria Math" panose="02040503050406030204" pitchFamily="18" charset="0"/>
                              </a:rPr>
                            </m:ctrlPr>
                          </m:sSubPr>
                          <m:e>
                            <m:r>
                              <m:rPr>
                                <m:sty m:val="p"/>
                              </m:rPr>
                              <a:rPr lang="en-US" sz="4200" i="0" smtClean="0">
                                <a:latin typeface="Cambria Math" panose="02040503050406030204" pitchFamily="18" charset="0"/>
                              </a:rPr>
                              <m:t>A</m:t>
                            </m:r>
                          </m:e>
                          <m:sub>
                            <m:r>
                              <m:rPr>
                                <m:sty m:val="p"/>
                              </m:rPr>
                              <a:rPr lang="en-US" sz="4200" i="0" smtClean="0">
                                <a:latin typeface="Cambria Math" panose="02040503050406030204" pitchFamily="18" charset="0"/>
                              </a:rPr>
                              <m:t>c</m:t>
                            </m:r>
                          </m:sub>
                        </m:sSub>
                        <m:r>
                          <a:rPr lang="en-US" sz="4200" i="0" smtClean="0">
                            <a:latin typeface="Cambria Math" panose="02040503050406030204" pitchFamily="18" charset="0"/>
                          </a:rPr>
                          <m:t>(1−</m:t>
                        </m:r>
                        <m:r>
                          <m:rPr>
                            <m:sty m:val="p"/>
                          </m:rPr>
                          <a:rPr lang="el-GR" sz="4200" i="0" smtClean="0">
                            <a:latin typeface="Cambria Math" panose="02040503050406030204" pitchFamily="18" charset="0"/>
                          </a:rPr>
                          <m:t>ϕ</m:t>
                        </m:r>
                        <m:r>
                          <a:rPr lang="en-US" sz="4200" i="0" smtClean="0">
                            <a:latin typeface="Cambria Math" panose="02040503050406030204" pitchFamily="18" charset="0"/>
                          </a:rPr>
                          <m:t>)</m:t>
                        </m:r>
                      </m:den>
                    </m:f>
                  </m:oMath>
                </a14:m>
                <a:r>
                  <a:rPr lang="en-US" sz="4200" dirty="0">
                    <a:latin typeface="Times New Roman" panose="02020603050405020304" pitchFamily="18" charset="0"/>
                    <a:cs typeface="Times New Roman" panose="02020603050405020304" pitchFamily="18" charset="0"/>
                  </a:rPr>
                  <a:t>                                                                                                                                               (11.19)</a:t>
                </a:r>
              </a:p>
              <a:p>
                <a:pPr marL="0" indent="0" algn="just">
                  <a:lnSpc>
                    <a:spcPct val="120000"/>
                  </a:lnSpc>
                  <a:buNone/>
                </a:pPr>
                <a:r>
                  <a:rPr lang="en-US" sz="4200" dirty="0">
                    <a:latin typeface="Times New Roman" panose="02020603050405020304" pitchFamily="18" charset="0"/>
                    <a:cs typeface="Times New Roman" panose="02020603050405020304" pitchFamily="18" charset="0"/>
                  </a:rPr>
                  <a:t>Where: W is weight of catalyst, A</a:t>
                </a:r>
                <a:r>
                  <a:rPr lang="en-US" sz="4200" baseline="-25000" dirty="0">
                    <a:latin typeface="Times New Roman" panose="02020603050405020304" pitchFamily="18" charset="0"/>
                    <a:cs typeface="Times New Roman" panose="02020603050405020304" pitchFamily="18" charset="0"/>
                  </a:rPr>
                  <a:t>c</a:t>
                </a:r>
                <a:r>
                  <a:rPr lang="en-US" sz="4200" dirty="0">
                    <a:latin typeface="Times New Roman" panose="02020603050405020304" pitchFamily="18" charset="0"/>
                    <a:cs typeface="Times New Roman" panose="02020603050405020304" pitchFamily="18" charset="0"/>
                  </a:rPr>
                  <a:t> is cross-sectional area of catalyst bed, Z is length of catalyst bed, catalyst,  </a:t>
                </a:r>
                <a:r>
                  <a:rPr lang="el-GR" sz="4200" dirty="0">
                    <a:latin typeface="Times New Roman" panose="02020603050405020304" pitchFamily="18" charset="0"/>
                    <a:cs typeface="Times New Roman" panose="02020603050405020304" pitchFamily="18" charset="0"/>
                  </a:rPr>
                  <a:t>ρ</a:t>
                </a:r>
                <a:r>
                  <a:rPr lang="en-US" sz="4200" baseline="-25000" dirty="0">
                    <a:latin typeface="Times New Roman" panose="02020603050405020304" pitchFamily="18" charset="0"/>
                    <a:cs typeface="Times New Roman" panose="02020603050405020304" pitchFamily="18" charset="0"/>
                  </a:rPr>
                  <a:t>c</a:t>
                </a:r>
                <a:r>
                  <a:rPr lang="en-US" sz="4200" dirty="0">
                    <a:latin typeface="Times New Roman" panose="02020603050405020304" pitchFamily="18" charset="0"/>
                    <a:cs typeface="Times New Roman" panose="02020603050405020304" pitchFamily="18" charset="0"/>
                  </a:rPr>
                  <a:t> is density of catalyst,  and </a:t>
                </a:r>
                <a:r>
                  <a:rPr lang="el-GR" sz="4200" dirty="0">
                    <a:latin typeface="Times New Roman" panose="02020603050405020304" pitchFamily="18" charset="0"/>
                    <a:cs typeface="Times New Roman" panose="02020603050405020304" pitchFamily="18" charset="0"/>
                  </a:rPr>
                  <a:t>ϕ</a:t>
                </a:r>
                <a:r>
                  <a:rPr lang="en-US" sz="4200" dirty="0">
                    <a:latin typeface="Times New Roman" panose="02020603050405020304" pitchFamily="18" charset="0"/>
                    <a:cs typeface="Times New Roman" panose="02020603050405020304" pitchFamily="18" charset="0"/>
                  </a:rPr>
                  <a:t> is void faction of the solid catalyst.</a:t>
                </a:r>
              </a:p>
              <a:p>
                <a:pPr marL="0" indent="0" algn="just">
                  <a:lnSpc>
                    <a:spcPct val="120000"/>
                  </a:lnSpc>
                  <a:buNone/>
                </a:pPr>
                <a:r>
                  <a:rPr lang="en-US" sz="4200" dirty="0">
                    <a:latin typeface="Times New Roman" panose="02020603050405020304" pitchFamily="18" charset="0"/>
                    <a:cs typeface="Times New Roman" panose="02020603050405020304" pitchFamily="18" charset="0"/>
                  </a:rPr>
                  <a:t>By differentiating  equation (11.19), you get:</a:t>
                </a:r>
              </a:p>
              <a:p>
                <a:pPr marL="0" indent="0" algn="just">
                  <a:lnSpc>
                    <a:spcPct val="170000"/>
                  </a:lnSpc>
                  <a:buNone/>
                </a:pPr>
                <a14:m>
                  <m:oMath xmlns:m="http://schemas.openxmlformats.org/officeDocument/2006/math">
                    <m:r>
                      <m:rPr>
                        <m:sty m:val="p"/>
                      </m:rPr>
                      <a:rPr lang="en-US" sz="4200" b="0" i="0" smtClean="0">
                        <a:latin typeface="Cambria Math" panose="02040503050406030204" pitchFamily="18" charset="0"/>
                        <a:cs typeface="Times New Roman" panose="02020603050405020304" pitchFamily="18" charset="0"/>
                      </a:rPr>
                      <m:t>d</m:t>
                    </m:r>
                    <m:r>
                      <m:rPr>
                        <m:sty m:val="p"/>
                      </m:rPr>
                      <a:rPr lang="en-US" sz="4200">
                        <a:latin typeface="Cambria Math" panose="02040503050406030204" pitchFamily="18" charset="0"/>
                        <a:cs typeface="Times New Roman" panose="02020603050405020304" pitchFamily="18" charset="0"/>
                      </a:rPr>
                      <m:t>Z</m:t>
                    </m:r>
                    <m:r>
                      <a:rPr lang="en-US" sz="4200">
                        <a:latin typeface="Cambria Math" panose="02040503050406030204" pitchFamily="18" charset="0"/>
                        <a:cs typeface="Times New Roman" panose="02020603050405020304" pitchFamily="18" charset="0"/>
                      </a:rPr>
                      <m:t>=</m:t>
                    </m:r>
                    <m:f>
                      <m:fPr>
                        <m:ctrlPr>
                          <a:rPr lang="en-US" sz="4200" i="1">
                            <a:latin typeface="Cambria Math" panose="02040503050406030204" pitchFamily="18" charset="0"/>
                            <a:cs typeface="Times New Roman" panose="02020603050405020304" pitchFamily="18" charset="0"/>
                          </a:rPr>
                        </m:ctrlPr>
                      </m:fPr>
                      <m:num>
                        <m:r>
                          <m:rPr>
                            <m:sty m:val="p"/>
                          </m:rPr>
                          <a:rPr lang="en-US" sz="4200" b="0" i="0" smtClean="0">
                            <a:latin typeface="Cambria Math" panose="02040503050406030204" pitchFamily="18" charset="0"/>
                            <a:cs typeface="Times New Roman" panose="02020603050405020304" pitchFamily="18" charset="0"/>
                          </a:rPr>
                          <m:t>dW</m:t>
                        </m:r>
                      </m:num>
                      <m:den>
                        <m:r>
                          <m:rPr>
                            <m:sty m:val="p"/>
                          </m:rPr>
                          <a:rPr lang="el-GR" sz="4200">
                            <a:latin typeface="Cambria Math" panose="02040503050406030204" pitchFamily="18" charset="0"/>
                          </a:rPr>
                          <m:t>ρ</m:t>
                        </m:r>
                        <m:r>
                          <m:rPr>
                            <m:sty m:val="p"/>
                          </m:rPr>
                          <a:rPr lang="en-US" sz="4200" baseline="-25000">
                            <a:latin typeface="Cambria Math" panose="02040503050406030204" pitchFamily="18" charset="0"/>
                          </a:rPr>
                          <m:t>c</m:t>
                        </m:r>
                        <m:sSub>
                          <m:sSubPr>
                            <m:ctrlPr>
                              <a:rPr lang="en-US" sz="4200" i="1">
                                <a:latin typeface="Cambria Math" panose="02040503050406030204" pitchFamily="18" charset="0"/>
                              </a:rPr>
                            </m:ctrlPr>
                          </m:sSubPr>
                          <m:e>
                            <m:r>
                              <m:rPr>
                                <m:sty m:val="p"/>
                              </m:rPr>
                              <a:rPr lang="en-US" sz="4200">
                                <a:latin typeface="Cambria Math" panose="02040503050406030204" pitchFamily="18" charset="0"/>
                              </a:rPr>
                              <m:t>A</m:t>
                            </m:r>
                          </m:e>
                          <m:sub>
                            <m:r>
                              <m:rPr>
                                <m:sty m:val="p"/>
                              </m:rPr>
                              <a:rPr lang="en-US" sz="4200">
                                <a:latin typeface="Cambria Math" panose="02040503050406030204" pitchFamily="18" charset="0"/>
                              </a:rPr>
                              <m:t>c</m:t>
                            </m:r>
                          </m:sub>
                        </m:sSub>
                        <m:r>
                          <a:rPr lang="en-US" sz="4200">
                            <a:latin typeface="Cambria Math" panose="02040503050406030204" pitchFamily="18" charset="0"/>
                          </a:rPr>
                          <m:t>(1−</m:t>
                        </m:r>
                        <m:r>
                          <m:rPr>
                            <m:sty m:val="p"/>
                          </m:rPr>
                          <a:rPr lang="el-GR" sz="4200">
                            <a:latin typeface="Cambria Math" panose="02040503050406030204" pitchFamily="18" charset="0"/>
                          </a:rPr>
                          <m:t>ϕ</m:t>
                        </m:r>
                        <m:r>
                          <a:rPr lang="en-US" sz="4200">
                            <a:latin typeface="Cambria Math" panose="02040503050406030204" pitchFamily="18" charset="0"/>
                          </a:rPr>
                          <m:t>)</m:t>
                        </m:r>
                      </m:den>
                    </m:f>
                  </m:oMath>
                </a14:m>
                <a:r>
                  <a:rPr lang="en-US" sz="4200" dirty="0">
                    <a:latin typeface="Times New Roman" panose="02020603050405020304" pitchFamily="18" charset="0"/>
                    <a:cs typeface="Times New Roman" panose="02020603050405020304" pitchFamily="18" charset="0"/>
                  </a:rPr>
                  <a:t>                                                                                                                                           (11.20)</a:t>
                </a:r>
              </a:p>
              <a:p>
                <a:pPr marL="0" indent="0" algn="just">
                  <a:lnSpc>
                    <a:spcPct val="170000"/>
                  </a:lnSpc>
                  <a:buNone/>
                </a:pPr>
                <a:r>
                  <a:rPr lang="en-US" sz="4200" dirty="0">
                    <a:latin typeface="Times New Roman" panose="02020603050405020304" pitchFamily="18" charset="0"/>
                    <a:cs typeface="Times New Roman" panose="02020603050405020304" pitchFamily="18" charset="0"/>
                  </a:rPr>
                  <a:t>By substituting equation (11.20) into equation (11.13), you get:</a:t>
                </a:r>
              </a:p>
              <a:p>
                <a:pPr marL="0" indent="0" algn="just">
                  <a:buNone/>
                </a:pPr>
                <a14:m>
                  <m:oMath xmlns:m="http://schemas.openxmlformats.org/officeDocument/2006/math">
                    <m:f>
                      <m:fPr>
                        <m:ctrlPr>
                          <a:rPr lang="en-US" sz="4200" i="1">
                            <a:latin typeface="Cambria Math" panose="02040503050406030204" pitchFamily="18" charset="0"/>
                            <a:cs typeface="Times New Roman" panose="02020603050405020304" pitchFamily="18" charset="0"/>
                          </a:rPr>
                        </m:ctrlPr>
                      </m:fPr>
                      <m:num>
                        <m:r>
                          <a:rPr lang="en-US" sz="4200" i="1">
                            <a:latin typeface="Cambria Math" panose="02040503050406030204" pitchFamily="18" charset="0"/>
                            <a:cs typeface="Times New Roman" panose="02020603050405020304" pitchFamily="18" charset="0"/>
                          </a:rPr>
                          <m:t>𝑑𝑃</m:t>
                        </m:r>
                      </m:num>
                      <m:den>
                        <m:r>
                          <a:rPr lang="en-US" sz="4200" i="1">
                            <a:latin typeface="Cambria Math" panose="02040503050406030204" pitchFamily="18" charset="0"/>
                            <a:cs typeface="Times New Roman" panose="02020603050405020304" pitchFamily="18" charset="0"/>
                          </a:rPr>
                          <m:t>𝑑</m:t>
                        </m:r>
                        <m:r>
                          <a:rPr lang="en-US" sz="4200" b="0" i="1" smtClean="0">
                            <a:latin typeface="Cambria Math" panose="02040503050406030204" pitchFamily="18" charset="0"/>
                            <a:cs typeface="Times New Roman" panose="02020603050405020304" pitchFamily="18" charset="0"/>
                          </a:rPr>
                          <m:t>𝑊</m:t>
                        </m:r>
                      </m:den>
                    </m:f>
                    <m:r>
                      <a:rPr lang="en-US" sz="4200" i="1">
                        <a:latin typeface="Cambria Math" panose="02040503050406030204" pitchFamily="18" charset="0"/>
                        <a:cs typeface="Times New Roman" panose="02020603050405020304" pitchFamily="18" charset="0"/>
                      </a:rPr>
                      <m:t>=−</m:t>
                    </m:r>
                    <m:f>
                      <m:fPr>
                        <m:ctrlPr>
                          <a:rPr lang="en-US" sz="4200" i="1">
                            <a:latin typeface="Cambria Math" panose="02040503050406030204" pitchFamily="18" charset="0"/>
                            <a:cs typeface="Times New Roman" panose="02020603050405020304" pitchFamily="18" charset="0"/>
                          </a:rPr>
                        </m:ctrlPr>
                      </m:fPr>
                      <m:num>
                        <m:r>
                          <a:rPr lang="en-US" sz="4200" i="1">
                            <a:latin typeface="Cambria Math" panose="02040503050406030204" pitchFamily="18" charset="0"/>
                            <a:cs typeface="Times New Roman" panose="02020603050405020304" pitchFamily="18" charset="0"/>
                          </a:rPr>
                          <m:t>𝐺</m:t>
                        </m:r>
                      </m:num>
                      <m:den>
                        <m:r>
                          <m:rPr>
                            <m:sty m:val="p"/>
                          </m:rPr>
                          <a:rPr lang="el-GR" sz="4200">
                            <a:latin typeface="Cambria Math" panose="02040503050406030204" pitchFamily="18" charset="0"/>
                          </a:rPr>
                          <m:t>ρ</m:t>
                        </m:r>
                        <m:r>
                          <m:rPr>
                            <m:sty m:val="p"/>
                          </m:rPr>
                          <a:rPr lang="en-US" sz="4200" baseline="-25000">
                            <a:latin typeface="Cambria Math" panose="02040503050406030204" pitchFamily="18" charset="0"/>
                          </a:rPr>
                          <m:t>c</m:t>
                        </m:r>
                        <m:sSub>
                          <m:sSubPr>
                            <m:ctrlPr>
                              <a:rPr lang="en-US" sz="4200" i="1">
                                <a:latin typeface="Cambria Math" panose="02040503050406030204" pitchFamily="18" charset="0"/>
                              </a:rPr>
                            </m:ctrlPr>
                          </m:sSubPr>
                          <m:e>
                            <m:r>
                              <m:rPr>
                                <m:sty m:val="p"/>
                              </m:rPr>
                              <a:rPr lang="en-US" sz="4200">
                                <a:latin typeface="Cambria Math" panose="02040503050406030204" pitchFamily="18" charset="0"/>
                              </a:rPr>
                              <m:t>A</m:t>
                            </m:r>
                          </m:e>
                          <m:sub>
                            <m:r>
                              <m:rPr>
                                <m:sty m:val="p"/>
                              </m:rPr>
                              <a:rPr lang="en-US" sz="4200">
                                <a:latin typeface="Cambria Math" panose="02040503050406030204" pitchFamily="18" charset="0"/>
                              </a:rPr>
                              <m:t>c</m:t>
                            </m:r>
                          </m:sub>
                        </m:sSub>
                        <m:d>
                          <m:dPr>
                            <m:ctrlPr>
                              <a:rPr lang="en-US" sz="4200" i="1">
                                <a:latin typeface="Cambria Math" panose="02040503050406030204" pitchFamily="18" charset="0"/>
                              </a:rPr>
                            </m:ctrlPr>
                          </m:dPr>
                          <m:e>
                            <m:r>
                              <a:rPr lang="en-US" sz="4200">
                                <a:latin typeface="Cambria Math" panose="02040503050406030204" pitchFamily="18" charset="0"/>
                              </a:rPr>
                              <m:t>1−</m:t>
                            </m:r>
                            <m:r>
                              <m:rPr>
                                <m:sty m:val="p"/>
                              </m:rPr>
                              <a:rPr lang="el-GR" sz="4200">
                                <a:latin typeface="Cambria Math" panose="02040503050406030204" pitchFamily="18" charset="0"/>
                              </a:rPr>
                              <m:t>ϕ</m:t>
                            </m:r>
                          </m:e>
                        </m:d>
                        <m:r>
                          <a:rPr lang="en-US" sz="4200" i="1">
                            <a:latin typeface="Cambria Math" panose="02040503050406030204" pitchFamily="18" charset="0"/>
                            <a:ea typeface="Cambria Math" panose="02040503050406030204" pitchFamily="18" charset="0"/>
                            <a:cs typeface="Times New Roman" panose="02020603050405020304" pitchFamily="18" charset="0"/>
                          </a:rPr>
                          <m:t>𝜌</m:t>
                        </m:r>
                        <m:sSub>
                          <m:sSubPr>
                            <m:ctrlPr>
                              <a:rPr lang="en-US" sz="42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4200" i="1">
                                <a:latin typeface="Cambria Math" panose="02040503050406030204" pitchFamily="18" charset="0"/>
                                <a:ea typeface="Cambria Math" panose="02040503050406030204" pitchFamily="18" charset="0"/>
                                <a:cs typeface="Times New Roman" panose="02020603050405020304" pitchFamily="18" charset="0"/>
                              </a:rPr>
                              <m:t>𝑑</m:t>
                            </m:r>
                          </m:e>
                          <m:sub>
                            <m:r>
                              <a:rPr lang="en-US" sz="4200" i="1">
                                <a:latin typeface="Cambria Math" panose="02040503050406030204" pitchFamily="18" charset="0"/>
                                <a:ea typeface="Cambria Math" panose="02040503050406030204" pitchFamily="18" charset="0"/>
                                <a:cs typeface="Times New Roman" panose="02020603050405020304" pitchFamily="18" charset="0"/>
                              </a:rPr>
                              <m:t>𝑝</m:t>
                            </m:r>
                          </m:sub>
                        </m:sSub>
                      </m:den>
                    </m:f>
                    <m:r>
                      <a:rPr lang="en-US" sz="4200" i="1">
                        <a:latin typeface="Cambria Math" panose="02040503050406030204" pitchFamily="18" charset="0"/>
                        <a:cs typeface="Times New Roman" panose="02020603050405020304" pitchFamily="18" charset="0"/>
                      </a:rPr>
                      <m:t>(</m:t>
                    </m:r>
                    <m:f>
                      <m:fPr>
                        <m:ctrlPr>
                          <a:rPr lang="en-US" sz="4200" i="1">
                            <a:latin typeface="Cambria Math" panose="02040503050406030204" pitchFamily="18" charset="0"/>
                            <a:cs typeface="Times New Roman" panose="02020603050405020304" pitchFamily="18" charset="0"/>
                          </a:rPr>
                        </m:ctrlPr>
                      </m:fPr>
                      <m:num>
                        <m:r>
                          <a:rPr lang="en-US" sz="4200" i="1">
                            <a:latin typeface="Cambria Math" panose="02040503050406030204" pitchFamily="18" charset="0"/>
                            <a:cs typeface="Times New Roman" panose="02020603050405020304" pitchFamily="18" charset="0"/>
                          </a:rPr>
                          <m:t>1−</m:t>
                        </m:r>
                        <m:r>
                          <a:rPr lang="el-GR" sz="4200" i="1">
                            <a:latin typeface="Cambria Math" panose="02040503050406030204" pitchFamily="18" charset="0"/>
                            <a:cs typeface="Times New Roman" panose="02020603050405020304" pitchFamily="18" charset="0"/>
                          </a:rPr>
                          <m:t>𝜙</m:t>
                        </m:r>
                      </m:num>
                      <m:den>
                        <m:sSup>
                          <m:sSupPr>
                            <m:ctrlPr>
                              <a:rPr lang="en-US" sz="4200" i="1">
                                <a:latin typeface="Cambria Math" panose="02040503050406030204" pitchFamily="18" charset="0"/>
                                <a:cs typeface="Times New Roman" panose="02020603050405020304" pitchFamily="18" charset="0"/>
                              </a:rPr>
                            </m:ctrlPr>
                          </m:sSupPr>
                          <m:e>
                            <m:r>
                              <a:rPr lang="el-GR" sz="4200" i="1">
                                <a:latin typeface="Cambria Math" panose="02040503050406030204" pitchFamily="18" charset="0"/>
                                <a:cs typeface="Times New Roman" panose="02020603050405020304" pitchFamily="18" charset="0"/>
                              </a:rPr>
                              <m:t>𝜙</m:t>
                            </m:r>
                          </m:e>
                          <m:sup>
                            <m:r>
                              <a:rPr lang="en-US" sz="4200" i="1">
                                <a:latin typeface="Cambria Math" panose="02040503050406030204" pitchFamily="18" charset="0"/>
                                <a:cs typeface="Times New Roman" panose="02020603050405020304" pitchFamily="18" charset="0"/>
                              </a:rPr>
                              <m:t>3</m:t>
                            </m:r>
                          </m:sup>
                        </m:sSup>
                      </m:den>
                    </m:f>
                    <m:r>
                      <a:rPr lang="en-US" sz="4200" i="1">
                        <a:latin typeface="Cambria Math" panose="02040503050406030204" pitchFamily="18" charset="0"/>
                        <a:cs typeface="Times New Roman" panose="02020603050405020304" pitchFamily="18" charset="0"/>
                      </a:rPr>
                      <m:t>)[</m:t>
                    </m:r>
                    <m:f>
                      <m:fPr>
                        <m:ctrlPr>
                          <a:rPr lang="en-US" sz="4200" i="1">
                            <a:latin typeface="Cambria Math" panose="02040503050406030204" pitchFamily="18" charset="0"/>
                            <a:cs typeface="Times New Roman" panose="02020603050405020304" pitchFamily="18" charset="0"/>
                          </a:rPr>
                        </m:ctrlPr>
                      </m:fPr>
                      <m:num>
                        <m:r>
                          <a:rPr lang="en-US" sz="4200" i="1">
                            <a:latin typeface="Cambria Math" panose="02040503050406030204" pitchFamily="18" charset="0"/>
                            <a:cs typeface="Times New Roman" panose="02020603050405020304" pitchFamily="18" charset="0"/>
                          </a:rPr>
                          <m:t>150</m:t>
                        </m:r>
                        <m:d>
                          <m:dPr>
                            <m:ctrlPr>
                              <a:rPr lang="en-US" sz="4200" i="1">
                                <a:latin typeface="Cambria Math" panose="02040503050406030204" pitchFamily="18" charset="0"/>
                                <a:cs typeface="Times New Roman" panose="02020603050405020304" pitchFamily="18" charset="0"/>
                              </a:rPr>
                            </m:ctrlPr>
                          </m:dPr>
                          <m:e>
                            <m:r>
                              <a:rPr lang="en-US" sz="4200" i="1">
                                <a:latin typeface="Cambria Math" panose="02040503050406030204" pitchFamily="18" charset="0"/>
                                <a:cs typeface="Times New Roman" panose="02020603050405020304" pitchFamily="18" charset="0"/>
                              </a:rPr>
                              <m:t>1−</m:t>
                            </m:r>
                            <m:r>
                              <a:rPr lang="el-GR" sz="4200" i="1">
                                <a:latin typeface="Cambria Math" panose="02040503050406030204" pitchFamily="18" charset="0"/>
                                <a:cs typeface="Times New Roman" panose="02020603050405020304" pitchFamily="18" charset="0"/>
                              </a:rPr>
                              <m:t>𝜙</m:t>
                            </m:r>
                          </m:e>
                        </m:d>
                        <m:r>
                          <a:rPr lang="en-US" sz="4200" i="1">
                            <a:latin typeface="Cambria Math" panose="02040503050406030204" pitchFamily="18" charset="0"/>
                            <a:cs typeface="Times New Roman" panose="02020603050405020304" pitchFamily="18" charset="0"/>
                          </a:rPr>
                          <m:t>µ</m:t>
                        </m:r>
                      </m:num>
                      <m:den>
                        <m:sSub>
                          <m:sSubPr>
                            <m:ctrlPr>
                              <a:rPr lang="en-US" sz="4200" i="1">
                                <a:latin typeface="Cambria Math" panose="02040503050406030204" pitchFamily="18" charset="0"/>
                                <a:cs typeface="Times New Roman" panose="02020603050405020304" pitchFamily="18" charset="0"/>
                              </a:rPr>
                            </m:ctrlPr>
                          </m:sSubPr>
                          <m:e>
                            <m:r>
                              <a:rPr lang="en-US" sz="4200" i="1">
                                <a:latin typeface="Cambria Math" panose="02040503050406030204" pitchFamily="18" charset="0"/>
                                <a:cs typeface="Times New Roman" panose="02020603050405020304" pitchFamily="18" charset="0"/>
                              </a:rPr>
                              <m:t>𝑑</m:t>
                            </m:r>
                          </m:e>
                          <m:sub>
                            <m:r>
                              <a:rPr lang="en-US" sz="4200" i="1">
                                <a:latin typeface="Cambria Math" panose="02040503050406030204" pitchFamily="18" charset="0"/>
                                <a:cs typeface="Times New Roman" panose="02020603050405020304" pitchFamily="18" charset="0"/>
                              </a:rPr>
                              <m:t>𝑝</m:t>
                            </m:r>
                          </m:sub>
                        </m:sSub>
                      </m:den>
                    </m:f>
                    <m:r>
                      <a:rPr lang="en-US" sz="4200">
                        <a:latin typeface="Cambria Math" panose="02040503050406030204" pitchFamily="18" charset="0"/>
                        <a:cs typeface="Times New Roman" panose="02020603050405020304" pitchFamily="18" charset="0"/>
                      </a:rPr>
                      <m:t>+1.75</m:t>
                    </m:r>
                    <m:r>
                      <m:rPr>
                        <m:sty m:val="p"/>
                      </m:rPr>
                      <a:rPr lang="en-US" sz="4200">
                        <a:latin typeface="Cambria Math" panose="02040503050406030204" pitchFamily="18" charset="0"/>
                        <a:cs typeface="Times New Roman" panose="02020603050405020304" pitchFamily="18" charset="0"/>
                      </a:rPr>
                      <m:t>G</m:t>
                    </m:r>
                    <m:r>
                      <a:rPr lang="en-US" sz="4200">
                        <a:latin typeface="Cambria Math" panose="02040503050406030204" pitchFamily="18" charset="0"/>
                        <a:cs typeface="Times New Roman" panose="02020603050405020304" pitchFamily="18" charset="0"/>
                      </a:rPr>
                      <m:t>]</m:t>
                    </m:r>
                  </m:oMath>
                </a14:m>
                <a:r>
                  <a:rPr lang="en-US" sz="4200" dirty="0">
                    <a:latin typeface="Times New Roman" panose="02020603050405020304" pitchFamily="18" charset="0"/>
                    <a:cs typeface="Times New Roman" panose="02020603050405020304" pitchFamily="18" charset="0"/>
                  </a:rPr>
                  <a:t>                                                                                     (11.21)</a:t>
                </a:r>
              </a:p>
              <a:p>
                <a:pPr marL="0" indent="0" algn="just">
                  <a:buNone/>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7205A96C-6338-81D4-F568-A003F7379D5A}"/>
                  </a:ext>
                </a:extLst>
              </p:cNvPr>
              <p:cNvSpPr>
                <a:spLocks noGrp="1" noRot="1" noChangeAspect="1" noMove="1" noResize="1" noEditPoints="1" noAdjustHandles="1" noChangeArrowheads="1" noChangeShapeType="1" noTextEdit="1"/>
              </p:cNvSpPr>
              <p:nvPr>
                <p:ph idx="1"/>
              </p:nvPr>
            </p:nvSpPr>
            <p:spPr>
              <a:xfrm>
                <a:off x="238539" y="770490"/>
                <a:ext cx="11817626" cy="5406473"/>
              </a:xfrm>
              <a:blipFill>
                <a:blip r:embed="rId2"/>
                <a:stretch>
                  <a:fillRect l="-516" t="-564" r="-51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6D51B2EA-BAF8-DE1F-855C-DB8319C94640}"/>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B1B90B4-1AF5-FF74-5FC4-73888AF4611B}"/>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64CF0864-2602-A15A-B63C-D76A868299EE}"/>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217942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F22688-6417-5DF3-94F2-5F7660D805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077D1F6-1D58-4188-72B9-2A832F56A92A}"/>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9D82785-739D-A7AC-BA1B-66AFA5BA0AEB}"/>
                  </a:ext>
                </a:extLst>
              </p:cNvPr>
              <p:cNvSpPr>
                <a:spLocks noGrp="1"/>
              </p:cNvSpPr>
              <p:nvPr>
                <p:ph idx="1"/>
              </p:nvPr>
            </p:nvSpPr>
            <p:spPr>
              <a:xfrm>
                <a:off x="238539" y="770490"/>
                <a:ext cx="11817626" cy="5406473"/>
              </a:xfrm>
            </p:spPr>
            <p:txBody>
              <a:bodyPr>
                <a:normAutofit/>
              </a:bodyPr>
              <a:lstStyle/>
              <a:p>
                <a:pPr marL="0" indent="0">
                  <a:lnSpc>
                    <a:spcPct val="100000"/>
                  </a:lnSpc>
                  <a:buNone/>
                </a:pPr>
                <a:r>
                  <a:rPr lang="en-US" sz="2000" dirty="0">
                    <a:latin typeface="Times New Roman" panose="02020603050405020304" pitchFamily="18" charset="0"/>
                    <a:cs typeface="Times New Roman" panose="02020603050405020304" pitchFamily="18" charset="0"/>
                  </a:rPr>
                  <a:t>The bulk density of the catalyst, </a:t>
                </a:r>
                <a:r>
                  <a:rPr lang="en-US" sz="2000" dirty="0" err="1">
                    <a:latin typeface="Times New Roman" panose="02020603050405020304" pitchFamily="18" charset="0"/>
                    <a:cs typeface="Times New Roman" panose="02020603050405020304" pitchFamily="18" charset="0"/>
                  </a:rPr>
                  <a:t>ρ</a:t>
                </a:r>
                <a:r>
                  <a:rPr lang="en-US" sz="2000" baseline="-25000" dirty="0" err="1">
                    <a:latin typeface="Times New Roman" panose="02020603050405020304" pitchFamily="18" charset="0"/>
                    <a:cs typeface="Times New Roman" panose="02020603050405020304" pitchFamily="18" charset="0"/>
                  </a:rPr>
                  <a:t>b</a:t>
                </a:r>
                <a:r>
                  <a:rPr lang="en-US" sz="2000" dirty="0">
                    <a:latin typeface="Times New Roman" panose="02020603050405020304" pitchFamily="18" charset="0"/>
                    <a:cs typeface="Times New Roman" panose="02020603050405020304" pitchFamily="18" charset="0"/>
                  </a:rPr>
                  <a:t> (mass of catalyst per volume of reactor bed), is just the product of the density of the solid catalyst particles, </a:t>
                </a:r>
                <a:r>
                  <a:rPr lang="en-US" sz="2000" dirty="0" err="1">
                    <a:latin typeface="Times New Roman" panose="02020603050405020304" pitchFamily="18" charset="0"/>
                    <a:cs typeface="Times New Roman" panose="02020603050405020304" pitchFamily="18" charset="0"/>
                  </a:rPr>
                  <a:t>ρ</a:t>
                </a:r>
                <a:r>
                  <a:rPr lang="en-US" sz="2000" baseline="-25000" dirty="0" err="1">
                    <a:latin typeface="Times New Roman" panose="02020603050405020304" pitchFamily="18" charset="0"/>
                    <a:cs typeface="Times New Roman" panose="02020603050405020304" pitchFamily="18" charset="0"/>
                  </a:rPr>
                  <a:t>c</a:t>
                </a:r>
                <a:r>
                  <a:rPr lang="en-US" sz="2000" dirty="0">
                    <a:latin typeface="Times New Roman" panose="02020603050405020304" pitchFamily="18" charset="0"/>
                    <a:cs typeface="Times New Roman" panose="02020603050405020304" pitchFamily="18" charset="0"/>
                  </a:rPr>
                  <a:t> , and the fraction of solids, (1 – </a:t>
                </a:r>
                <a:r>
                  <a:rPr lang="el-GR" sz="2000" dirty="0">
                    <a:latin typeface="Times New Roman" panose="02020603050405020304" pitchFamily="18" charset="0"/>
                    <a:ea typeface="Cambria Math" panose="02040503050406030204" pitchFamily="18" charset="0"/>
                    <a:cs typeface="Times New Roman" panose="02020603050405020304" pitchFamily="18" charset="0"/>
                  </a:rPr>
                  <a:t>ϕ</a:t>
                </a:r>
                <a:r>
                  <a:rPr lang="en-US" sz="2000" dirty="0">
                    <a:latin typeface="Times New Roman" panose="02020603050405020304" pitchFamily="18" charset="0"/>
                    <a:cs typeface="Times New Roman" panose="02020603050405020304" pitchFamily="18" charset="0"/>
                  </a:rPr>
                  <a:t>):</a:t>
                </a:r>
              </a:p>
              <a:p>
                <a:pPr marL="0" indent="0">
                  <a:lnSpc>
                    <a:spcPct val="100000"/>
                  </a:lnSpc>
                  <a:buNone/>
                </a:pPr>
                <a:r>
                  <a:rPr lang="en-US" sz="20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l-GR" sz="2000" i="1" dirty="0">
                            <a:latin typeface="Cambria Math" panose="02040503050406030204" pitchFamily="18" charset="0"/>
                          </a:rPr>
                        </m:ctrlPr>
                      </m:sSubPr>
                      <m:e>
                        <m:r>
                          <m:rPr>
                            <m:sty m:val="p"/>
                          </m:rPr>
                          <a:rPr lang="el-GR" sz="2000" i="0" dirty="0" smtClean="0">
                            <a:latin typeface="Cambria Math" panose="02040503050406030204" pitchFamily="18" charset="0"/>
                          </a:rPr>
                          <m:t>ρ</m:t>
                        </m:r>
                      </m:e>
                      <m:sub>
                        <m:r>
                          <m:rPr>
                            <m:sty m:val="p"/>
                          </m:rPr>
                          <a:rPr lang="en-US" sz="2000" i="0" dirty="0" smtClean="0">
                            <a:latin typeface="Cambria Math" panose="02040503050406030204" pitchFamily="18" charset="0"/>
                          </a:rPr>
                          <m:t>b</m:t>
                        </m:r>
                      </m:sub>
                    </m:sSub>
                    <m:r>
                      <a:rPr lang="el-GR" sz="2000" i="0" dirty="0" smtClean="0">
                        <a:latin typeface="Cambria Math" panose="02040503050406030204" pitchFamily="18" charset="0"/>
                      </a:rPr>
                      <m:t> = </m:t>
                    </m:r>
                    <m:sSub>
                      <m:sSubPr>
                        <m:ctrlPr>
                          <a:rPr lang="el-GR" sz="2000" i="1" dirty="0">
                            <a:latin typeface="Cambria Math" panose="02040503050406030204" pitchFamily="18" charset="0"/>
                          </a:rPr>
                        </m:ctrlPr>
                      </m:sSubPr>
                      <m:e>
                        <m:r>
                          <m:rPr>
                            <m:sty m:val="p"/>
                          </m:rPr>
                          <a:rPr lang="el-GR" sz="2000" i="0" dirty="0" smtClean="0">
                            <a:latin typeface="Cambria Math" panose="02040503050406030204" pitchFamily="18" charset="0"/>
                          </a:rPr>
                          <m:t>ρ</m:t>
                        </m:r>
                      </m:e>
                      <m:sub>
                        <m:r>
                          <m:rPr>
                            <m:sty m:val="p"/>
                          </m:rPr>
                          <a:rPr lang="en-US" sz="2000" i="0" dirty="0" smtClean="0">
                            <a:latin typeface="Cambria Math" panose="02040503050406030204" pitchFamily="18" charset="0"/>
                          </a:rPr>
                          <m:t>c</m:t>
                        </m:r>
                      </m:sub>
                    </m:sSub>
                    <m:r>
                      <a:rPr lang="el-GR" sz="2000" i="0" dirty="0" smtClean="0">
                        <a:latin typeface="Cambria Math" panose="02040503050406030204" pitchFamily="18" charset="0"/>
                      </a:rPr>
                      <m:t> (1 – </m:t>
                    </m:r>
                    <m:r>
                      <m:rPr>
                        <m:sty m:val="p"/>
                      </m:rPr>
                      <a:rPr lang="el-GR" sz="2000" i="0" dirty="0" smtClean="0">
                        <a:latin typeface="Cambria Math" panose="02040503050406030204" pitchFamily="18" charset="0"/>
                        <a:ea typeface="Cambria Math" panose="02040503050406030204" pitchFamily="18" charset="0"/>
                      </a:rPr>
                      <m:t>ϕ</m:t>
                    </m:r>
                    <m:r>
                      <a:rPr lang="el-GR" sz="2000" i="0" dirty="0" smtClean="0">
                        <a:latin typeface="Cambria Math" panose="02040503050406030204" pitchFamily="18" charset="0"/>
                      </a:rPr>
                      <m:t>)</m:t>
                    </m:r>
                  </m:oMath>
                </a14:m>
                <a:r>
                  <a:rPr lang="en-US" sz="2000" dirty="0">
                    <a:latin typeface="Times New Roman" panose="02020603050405020304" pitchFamily="18" charset="0"/>
                    <a:cs typeface="Times New Roman" panose="02020603050405020304" pitchFamily="18" charset="0"/>
                  </a:rPr>
                  <a:t>                                                                                                                              (11.22)</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  By substituting equation (11.22) into equation (11.21), you get:</a:t>
                </a:r>
              </a:p>
              <a:p>
                <a:pPr marL="0" indent="0" algn="just">
                  <a:lnSpc>
                    <a:spcPct val="100000"/>
                  </a:lnSpc>
                  <a:buNone/>
                </a:pPr>
                <a14:m>
                  <m:oMath xmlns:m="http://schemas.openxmlformats.org/officeDocument/2006/math">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𝑑𝑃</m:t>
                        </m:r>
                      </m:num>
                      <m:den>
                        <m:r>
                          <a:rPr lang="en-US" sz="2000" i="1">
                            <a:latin typeface="Cambria Math" panose="02040503050406030204" pitchFamily="18" charset="0"/>
                            <a:cs typeface="Times New Roman" panose="02020603050405020304" pitchFamily="18" charset="0"/>
                          </a:rPr>
                          <m:t>𝑑𝑊</m:t>
                        </m:r>
                      </m:den>
                    </m:f>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𝐺</m:t>
                        </m:r>
                      </m:num>
                      <m:den>
                        <m:sSub>
                          <m:sSubPr>
                            <m:ctrlPr>
                              <a:rPr lang="en-US" sz="2000" i="1">
                                <a:latin typeface="Cambria Math" panose="02040503050406030204" pitchFamily="18" charset="0"/>
                              </a:rPr>
                            </m:ctrlPr>
                          </m:sSubPr>
                          <m:e>
                            <m:r>
                              <m:rPr>
                                <m:sty m:val="p"/>
                              </m:rPr>
                              <a:rPr lang="en-US" sz="2000">
                                <a:latin typeface="Cambria Math" panose="02040503050406030204" pitchFamily="18" charset="0"/>
                              </a:rPr>
                              <m:t>A</m:t>
                            </m:r>
                          </m:e>
                          <m:sub>
                            <m:r>
                              <m:rPr>
                                <m:sty m:val="p"/>
                              </m:rPr>
                              <a:rPr lang="en-US" sz="2000">
                                <a:latin typeface="Cambria Math" panose="02040503050406030204" pitchFamily="18" charset="0"/>
                              </a:rPr>
                              <m:t>c</m:t>
                            </m:r>
                          </m:sub>
                        </m:sSub>
                        <m:sSub>
                          <m:sSubPr>
                            <m:ctrlPr>
                              <a:rPr lang="el-GR" sz="2000" i="1" dirty="0">
                                <a:latin typeface="Cambria Math" panose="02040503050406030204" pitchFamily="18" charset="0"/>
                              </a:rPr>
                            </m:ctrlPr>
                          </m:sSubPr>
                          <m:e>
                            <m:r>
                              <m:rPr>
                                <m:sty m:val="p"/>
                              </m:rPr>
                              <a:rPr lang="el-GR" sz="2000" dirty="0">
                                <a:latin typeface="Cambria Math" panose="02040503050406030204" pitchFamily="18" charset="0"/>
                              </a:rPr>
                              <m:t>ρ</m:t>
                            </m:r>
                          </m:e>
                          <m:sub>
                            <m:r>
                              <m:rPr>
                                <m:sty m:val="p"/>
                              </m:rPr>
                              <a:rPr lang="en-US" sz="2000" dirty="0">
                                <a:latin typeface="Cambria Math" panose="02040503050406030204" pitchFamily="18" charset="0"/>
                              </a:rPr>
                              <m:t>b</m:t>
                            </m:r>
                          </m:sub>
                        </m:sSub>
                        <m:r>
                          <a:rPr lang="en-US" sz="2000" i="1">
                            <a:latin typeface="Cambria Math" panose="02040503050406030204" pitchFamily="18" charset="0"/>
                            <a:ea typeface="Cambria Math" panose="02040503050406030204" pitchFamily="18" charset="0"/>
                            <a:cs typeface="Times New Roman" panose="02020603050405020304" pitchFamily="18" charset="0"/>
                          </a:rPr>
                          <m:t>𝜌</m:t>
                        </m:r>
                        <m:sSub>
                          <m:sSub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𝑑</m:t>
                            </m:r>
                          </m:e>
                          <m:sub>
                            <m:r>
                              <a:rPr lang="en-US" sz="2000" i="1">
                                <a:latin typeface="Cambria Math" panose="02040503050406030204" pitchFamily="18" charset="0"/>
                                <a:ea typeface="Cambria Math" panose="02040503050406030204" pitchFamily="18" charset="0"/>
                                <a:cs typeface="Times New Roman" panose="02020603050405020304" pitchFamily="18" charset="0"/>
                              </a:rPr>
                              <m:t>𝑝</m:t>
                            </m:r>
                          </m:sub>
                        </m:sSub>
                      </m:den>
                    </m:f>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1−</m:t>
                        </m:r>
                        <m:r>
                          <a:rPr lang="el-GR" sz="2000" i="1">
                            <a:latin typeface="Cambria Math" panose="02040503050406030204" pitchFamily="18" charset="0"/>
                            <a:cs typeface="Times New Roman" panose="02020603050405020304" pitchFamily="18" charset="0"/>
                          </a:rPr>
                          <m:t>𝜙</m:t>
                        </m:r>
                      </m:num>
                      <m:den>
                        <m:sSup>
                          <m:sSupPr>
                            <m:ctrlPr>
                              <a:rPr lang="en-US" sz="2000" i="1">
                                <a:latin typeface="Cambria Math" panose="02040503050406030204" pitchFamily="18" charset="0"/>
                                <a:cs typeface="Times New Roman" panose="02020603050405020304" pitchFamily="18" charset="0"/>
                              </a:rPr>
                            </m:ctrlPr>
                          </m:sSupPr>
                          <m:e>
                            <m:r>
                              <a:rPr lang="el-GR" sz="2000" i="1">
                                <a:latin typeface="Cambria Math" panose="02040503050406030204" pitchFamily="18" charset="0"/>
                                <a:cs typeface="Times New Roman" panose="02020603050405020304" pitchFamily="18" charset="0"/>
                              </a:rPr>
                              <m:t>𝜙</m:t>
                            </m:r>
                          </m:e>
                          <m:sup>
                            <m:r>
                              <a:rPr lang="en-US" sz="2000" i="1">
                                <a:latin typeface="Cambria Math" panose="02040503050406030204" pitchFamily="18" charset="0"/>
                                <a:cs typeface="Times New Roman" panose="02020603050405020304" pitchFamily="18" charset="0"/>
                              </a:rPr>
                              <m:t>3</m:t>
                            </m:r>
                          </m:sup>
                        </m:sSup>
                      </m:den>
                    </m:f>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150</m:t>
                        </m:r>
                        <m:d>
                          <m:dPr>
                            <m:ctrlPr>
                              <a:rPr lang="en-US" sz="2000" i="1">
                                <a:latin typeface="Cambria Math" panose="02040503050406030204" pitchFamily="18" charset="0"/>
                                <a:cs typeface="Times New Roman" panose="02020603050405020304" pitchFamily="18" charset="0"/>
                              </a:rPr>
                            </m:ctrlPr>
                          </m:dPr>
                          <m:e>
                            <m:r>
                              <a:rPr lang="en-US" sz="2000" i="1">
                                <a:latin typeface="Cambria Math" panose="02040503050406030204" pitchFamily="18" charset="0"/>
                                <a:cs typeface="Times New Roman" panose="02020603050405020304" pitchFamily="18" charset="0"/>
                              </a:rPr>
                              <m:t>1−</m:t>
                            </m:r>
                            <m:r>
                              <a:rPr lang="el-GR" sz="2000" i="1">
                                <a:latin typeface="Cambria Math" panose="02040503050406030204" pitchFamily="18" charset="0"/>
                                <a:cs typeface="Times New Roman" panose="02020603050405020304" pitchFamily="18" charset="0"/>
                              </a:rPr>
                              <m:t>𝜙</m:t>
                            </m:r>
                          </m:e>
                        </m:d>
                        <m:r>
                          <a:rPr lang="en-US" sz="2000" i="1">
                            <a:latin typeface="Cambria Math" panose="02040503050406030204" pitchFamily="18" charset="0"/>
                            <a:cs typeface="Times New Roman" panose="02020603050405020304" pitchFamily="18" charset="0"/>
                          </a:rPr>
                          <m:t>µ</m:t>
                        </m:r>
                      </m:num>
                      <m:den>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𝑑</m:t>
                            </m:r>
                          </m:e>
                          <m:sub>
                            <m:r>
                              <a:rPr lang="en-US" sz="2000" i="1">
                                <a:latin typeface="Cambria Math" panose="02040503050406030204" pitchFamily="18" charset="0"/>
                                <a:cs typeface="Times New Roman" panose="02020603050405020304" pitchFamily="18" charset="0"/>
                              </a:rPr>
                              <m:t>𝑝</m:t>
                            </m:r>
                          </m:sub>
                        </m:sSub>
                      </m:den>
                    </m:f>
                    <m:r>
                      <a:rPr lang="en-US" sz="2000">
                        <a:latin typeface="Cambria Math" panose="02040503050406030204" pitchFamily="18" charset="0"/>
                        <a:cs typeface="Times New Roman" panose="02020603050405020304" pitchFamily="18" charset="0"/>
                      </a:rPr>
                      <m:t>+1.75</m:t>
                    </m:r>
                    <m:r>
                      <m:rPr>
                        <m:sty m:val="p"/>
                      </m:rPr>
                      <a:rPr lang="en-US" sz="2000">
                        <a:latin typeface="Cambria Math" panose="02040503050406030204" pitchFamily="18" charset="0"/>
                        <a:cs typeface="Times New Roman" panose="02020603050405020304" pitchFamily="18" charset="0"/>
                      </a:rPr>
                      <m:t>G</m:t>
                    </m:r>
                    <m:r>
                      <a:rPr lang="en-US" sz="2000">
                        <a:latin typeface="Cambria Math" panose="02040503050406030204" pitchFamily="18" charset="0"/>
                        <a:cs typeface="Times New Roman" panose="02020603050405020304" pitchFamily="18" charset="0"/>
                      </a:rPr>
                      <m:t>]</m:t>
                    </m:r>
                  </m:oMath>
                </a14:m>
                <a:r>
                  <a:rPr lang="en-US" sz="2000" dirty="0">
                    <a:latin typeface="Times New Roman" panose="02020603050405020304" pitchFamily="18" charset="0"/>
                    <a:cs typeface="Times New Roman" panose="02020603050405020304" pitchFamily="18" charset="0"/>
                  </a:rPr>
                  <a:t>                                                                                      (11.23)</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From Ergun equation for steady state process, the only parameter that varies with pressure on the right-hand side of equation (11.23) is the gas density, </a:t>
                </a:r>
                <a:r>
                  <a:rPr lang="en-US" sz="2000" i="1" dirty="0">
                    <a:latin typeface="Times New Roman" panose="02020603050405020304" pitchFamily="18" charset="0"/>
                    <a:cs typeface="Times New Roman" panose="02020603050405020304" pitchFamily="18" charset="0"/>
                  </a:rPr>
                  <a:t>ρ</a:t>
                </a:r>
                <a:r>
                  <a:rPr lang="en-US" sz="2000" dirty="0">
                    <a:latin typeface="Times New Roman" panose="02020603050405020304" pitchFamily="18" charset="0"/>
                    <a:cs typeface="Times New Roman" panose="02020603050405020304" pitchFamily="18" charset="0"/>
                  </a:rPr>
                  <a:t>. </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Since  the PBR is operated at steady state, the mass flow rate at any point down the reactor, </a:t>
                </a:r>
                <a14:m>
                  <m:oMath xmlns:m="http://schemas.openxmlformats.org/officeDocument/2006/math">
                    <m:acc>
                      <m:accPr>
                        <m:chr m:val="̇"/>
                        <m:ctrlPr>
                          <a:rPr lang="en-US" sz="2000" i="1">
                            <a:latin typeface="Cambria Math" panose="02040503050406030204" pitchFamily="18" charset="0"/>
                          </a:rPr>
                        </m:ctrlPr>
                      </m:accPr>
                      <m:e>
                        <m:r>
                          <a:rPr lang="en-US" sz="2000" i="1">
                            <a:latin typeface="Cambria Math" panose="02040503050406030204" pitchFamily="18" charset="0"/>
                          </a:rPr>
                          <m:t>𝑚</m:t>
                        </m:r>
                      </m:e>
                    </m:acc>
                  </m:oMath>
                </a14:m>
                <a:r>
                  <a:rPr lang="en-US" sz="2000" dirty="0">
                    <a:latin typeface="Times New Roman" panose="02020603050405020304" pitchFamily="18" charset="0"/>
                    <a:cs typeface="Times New Roman" panose="02020603050405020304" pitchFamily="18" charset="0"/>
                  </a:rPr>
                  <a:t> (kg/s), is equal to the entering mass flow rate, </a:t>
                </a:r>
                <a14:m>
                  <m:oMath xmlns:m="http://schemas.openxmlformats.org/officeDocument/2006/math">
                    <m:sSub>
                      <m:sSubPr>
                        <m:ctrlPr>
                          <a:rPr lang="en-US" sz="2000" i="1">
                            <a:latin typeface="Cambria Math" panose="02040503050406030204" pitchFamily="18" charset="0"/>
                          </a:rPr>
                        </m:ctrlPr>
                      </m:sSubPr>
                      <m:e>
                        <m:acc>
                          <m:accPr>
                            <m:chr m:val="̇"/>
                            <m:ctrlPr>
                              <a:rPr lang="en-US" sz="2000" i="1">
                                <a:latin typeface="Cambria Math" panose="02040503050406030204" pitchFamily="18" charset="0"/>
                              </a:rPr>
                            </m:ctrlPr>
                          </m:accPr>
                          <m:e>
                            <m:r>
                              <a:rPr lang="en-US" sz="2000" i="1">
                                <a:latin typeface="Cambria Math" panose="02040503050406030204" pitchFamily="18" charset="0"/>
                              </a:rPr>
                              <m:t>𝑚</m:t>
                            </m:r>
                          </m:e>
                        </m:acc>
                      </m:e>
                      <m:sub>
                        <m:r>
                          <a:rPr lang="en-US" sz="2000" i="1">
                            <a:latin typeface="Cambria Math" panose="02040503050406030204" pitchFamily="18" charset="0"/>
                          </a:rPr>
                          <m:t>0</m:t>
                        </m:r>
                      </m:sub>
                    </m:sSub>
                  </m:oMath>
                </a14:m>
                <a:r>
                  <a:rPr lang="en-US" sz="2000" dirty="0">
                    <a:latin typeface="Times New Roman" panose="02020603050405020304" pitchFamily="18" charset="0"/>
                    <a:cs typeface="Times New Roman" panose="02020603050405020304" pitchFamily="18" charset="0"/>
                  </a:rPr>
                  <a:t>.</a:t>
                </a:r>
                <a:r>
                  <a:rPr lang="en-US" sz="2000" dirty="0"/>
                  <a:t>                             </a:t>
                </a:r>
              </a:p>
              <a:p>
                <a:pPr marL="0" indent="0">
                  <a:lnSpc>
                    <a:spcPct val="100000"/>
                  </a:lnSpc>
                  <a:buNone/>
                </a:pPr>
                <a:r>
                  <a:rPr lang="en-US" sz="2000" dirty="0"/>
                  <a:t> </a:t>
                </a:r>
                <a14:m>
                  <m:oMath xmlns:m="http://schemas.openxmlformats.org/officeDocument/2006/math">
                    <m:sSub>
                      <m:sSubPr>
                        <m:ctrlPr>
                          <a:rPr lang="en-US" sz="2000" i="1">
                            <a:latin typeface="Cambria Math" panose="02040503050406030204" pitchFamily="18" charset="0"/>
                          </a:rPr>
                        </m:ctrlPr>
                      </m:sSubPr>
                      <m:e>
                        <m:acc>
                          <m:accPr>
                            <m:chr m:val="̇"/>
                            <m:ctrlPr>
                              <a:rPr lang="en-US" sz="2000" i="1">
                                <a:latin typeface="Cambria Math" panose="02040503050406030204" pitchFamily="18" charset="0"/>
                              </a:rPr>
                            </m:ctrlPr>
                          </m:accPr>
                          <m:e>
                            <m:r>
                              <a:rPr lang="en-US" sz="2000" i="1">
                                <a:latin typeface="Cambria Math" panose="02040503050406030204" pitchFamily="18" charset="0"/>
                              </a:rPr>
                              <m:t>𝑚</m:t>
                            </m:r>
                          </m:e>
                        </m:acc>
                      </m:e>
                      <m:sub>
                        <m:r>
                          <a:rPr lang="en-US" sz="2000" i="1">
                            <a:latin typeface="Cambria Math" panose="02040503050406030204" pitchFamily="18" charset="0"/>
                          </a:rPr>
                          <m:t>0</m:t>
                        </m:r>
                      </m:sub>
                    </m:sSub>
                    <m:r>
                      <a:rPr lang="en-US" sz="2000" i="1">
                        <a:latin typeface="Cambria Math" panose="02040503050406030204" pitchFamily="18" charset="0"/>
                      </a:rPr>
                      <m:t>=</m:t>
                    </m:r>
                    <m:acc>
                      <m:accPr>
                        <m:chr m:val="̇"/>
                        <m:ctrlPr>
                          <a:rPr lang="en-US" sz="2000" i="1">
                            <a:latin typeface="Cambria Math" panose="02040503050406030204" pitchFamily="18" charset="0"/>
                          </a:rPr>
                        </m:ctrlPr>
                      </m:accPr>
                      <m:e>
                        <m:r>
                          <a:rPr lang="en-US" sz="2000" i="1">
                            <a:latin typeface="Cambria Math" panose="02040503050406030204" pitchFamily="18" charset="0"/>
                          </a:rPr>
                          <m:t>𝑚</m:t>
                        </m:r>
                      </m:e>
                    </m:acc>
                  </m:oMath>
                </a14:m>
                <a:r>
                  <a:rPr lang="en-US" sz="2000" dirty="0">
                    <a:latin typeface="Times New Roman" panose="02020603050405020304" pitchFamily="18" charset="0"/>
                    <a:cs typeface="Times New Roman" panose="02020603050405020304" pitchFamily="18" charset="0"/>
                  </a:rPr>
                  <a:t>                                                                                                                                             (11.24)</a:t>
                </a:r>
              </a:p>
              <a:p>
                <a:pPr marL="0" indent="0" algn="just">
                  <a:lnSpc>
                    <a:spcPct val="120000"/>
                  </a:lnSpc>
                  <a:buNone/>
                </a:pPr>
                <a:endParaRPr lang="en-US" dirty="0">
                  <a:latin typeface="Times New Roman" panose="02020603050405020304" pitchFamily="18" charset="0"/>
                  <a:cs typeface="Times New Roman" panose="02020603050405020304" pitchFamily="18" charset="0"/>
                </a:endParaRPr>
              </a:p>
              <a:p>
                <a:pPr marL="0" indent="0" algn="just">
                  <a:lnSpc>
                    <a:spcPct val="120000"/>
                  </a:lnSpc>
                  <a:buNone/>
                </a:pPr>
                <a:endParaRPr lang="en-US" sz="2600" dirty="0">
                  <a:latin typeface="Times New Roman" panose="02020603050405020304" pitchFamily="18" charset="0"/>
                  <a:cs typeface="Times New Roman" panose="02020603050405020304" pitchFamily="18" charset="0"/>
                </a:endParaRPr>
              </a:p>
              <a:p>
                <a:pPr marL="0" indent="0" algn="just">
                  <a:lnSpc>
                    <a:spcPct val="120000"/>
                  </a:lnSpc>
                  <a:buNone/>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C9D82785-739D-A7AC-BA1B-66AFA5BA0AEB}"/>
                  </a:ext>
                </a:extLst>
              </p:cNvPr>
              <p:cNvSpPr>
                <a:spLocks noGrp="1" noRot="1" noChangeAspect="1" noMove="1" noResize="1" noEditPoints="1" noAdjustHandles="1" noChangeArrowheads="1" noChangeShapeType="1" noTextEdit="1"/>
              </p:cNvSpPr>
              <p:nvPr>
                <p:ph idx="1"/>
              </p:nvPr>
            </p:nvSpPr>
            <p:spPr>
              <a:xfrm>
                <a:off x="238539" y="770490"/>
                <a:ext cx="11817626" cy="5406473"/>
              </a:xfrm>
              <a:blipFill>
                <a:blip r:embed="rId2"/>
                <a:stretch>
                  <a:fillRect l="-516" t="-564" r="-51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88DC0238-78CC-B227-474A-5CC4A3C9E6D2}"/>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FF4E745-6E6A-696A-50EE-0EAC89440F75}"/>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98DD116E-C607-B591-EB94-5E4237B2546F}"/>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6118198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56282-38C5-56A3-D352-1FC54819AD9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C633D14-66F9-DFFA-B382-6C3D4E9EAE95}"/>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A4C6F7F-823A-949D-66DC-DFFA981DD25E}"/>
                  </a:ext>
                </a:extLst>
              </p:cNvPr>
              <p:cNvSpPr>
                <a:spLocks noGrp="1"/>
              </p:cNvSpPr>
              <p:nvPr>
                <p:ph idx="1"/>
              </p:nvPr>
            </p:nvSpPr>
            <p:spPr>
              <a:xfrm>
                <a:off x="238539" y="770490"/>
                <a:ext cx="11817626" cy="5406473"/>
              </a:xfrm>
            </p:spPr>
            <p:txBody>
              <a:bodyPr>
                <a:normAutofit/>
              </a:bodyPr>
              <a:lstStyle/>
              <a:p>
                <a:pPr marL="0" indent="0" algn="just">
                  <a:lnSpc>
                    <a:spcPct val="100000"/>
                  </a:lnSpc>
                  <a:buNone/>
                </a:pPr>
                <a14:m>
                  <m:oMath xmlns:m="http://schemas.openxmlformats.org/officeDocument/2006/math">
                    <m:sSub>
                      <m:sSubPr>
                        <m:ctrlPr>
                          <a:rPr lang="en-US" sz="2000" i="1" smtClean="0">
                            <a:latin typeface="Cambria Math" panose="02040503050406030204" pitchFamily="18" charset="0"/>
                          </a:rPr>
                        </m:ctrlPr>
                      </m:sSubPr>
                      <m:e>
                        <m:r>
                          <a:rPr lang="en-US" sz="2000" i="1">
                            <a:latin typeface="Cambria Math" panose="02040503050406030204" pitchFamily="18" charset="0"/>
                            <a:ea typeface="Cambria Math" panose="02040503050406030204" pitchFamily="18" charset="0"/>
                          </a:rPr>
                          <m:t>𝜌</m:t>
                        </m:r>
                      </m:e>
                      <m:sub>
                        <m:r>
                          <a:rPr lang="en-US" sz="2000" i="1">
                            <a:latin typeface="Cambria Math" panose="02040503050406030204" pitchFamily="18" charset="0"/>
                          </a:rPr>
                          <m:t>0</m:t>
                        </m:r>
                      </m:sub>
                    </m:sSub>
                    <m:sSub>
                      <m:sSubPr>
                        <m:ctrlPr>
                          <a:rPr lang="en-US" sz="2000" i="1">
                            <a:latin typeface="Cambria Math" panose="02040503050406030204" pitchFamily="18" charset="0"/>
                          </a:rPr>
                        </m:ctrlPr>
                      </m:sSubPr>
                      <m:e>
                        <m:r>
                          <m:rPr>
                            <m:sty m:val="p"/>
                          </m:rPr>
                          <a:rPr lang="el-GR" sz="2000" i="1">
                            <a:latin typeface="Cambria Math" panose="02040503050406030204" pitchFamily="18" charset="0"/>
                            <a:ea typeface="Cambria Math" panose="02040503050406030204" pitchFamily="18" charset="0"/>
                          </a:rPr>
                          <m:t>υ</m:t>
                        </m:r>
                      </m:e>
                      <m:sub>
                        <m:r>
                          <a:rPr lang="en-US" sz="2000" i="1">
                            <a:latin typeface="Cambria Math" panose="02040503050406030204" pitchFamily="18" charset="0"/>
                          </a:rPr>
                          <m:t>0</m:t>
                        </m:r>
                      </m:sub>
                    </m:sSub>
                    <m:r>
                      <a:rPr lang="en-US" sz="2000" i="1">
                        <a:latin typeface="Cambria Math" panose="02040503050406030204" pitchFamily="18" charset="0"/>
                      </a:rPr>
                      <m:t>=</m:t>
                    </m:r>
                    <m:r>
                      <a:rPr lang="en-US" sz="2000" i="1">
                        <a:latin typeface="Cambria Math" panose="02040503050406030204" pitchFamily="18" charset="0"/>
                        <a:ea typeface="Cambria Math" panose="02040503050406030204" pitchFamily="18" charset="0"/>
                      </a:rPr>
                      <m:t>𝜌</m:t>
                    </m:r>
                    <m:r>
                      <m:rPr>
                        <m:sty m:val="p"/>
                      </m:rPr>
                      <a:rPr lang="el-GR" sz="2000" i="1">
                        <a:latin typeface="Cambria Math" panose="02040503050406030204" pitchFamily="18" charset="0"/>
                        <a:ea typeface="Cambria Math" panose="02040503050406030204" pitchFamily="18" charset="0"/>
                      </a:rPr>
                      <m:t>υ</m:t>
                    </m:r>
                  </m:oMath>
                </a14:m>
                <a:r>
                  <a:rPr lang="en-US" sz="2000" i="1" dirty="0">
                    <a:latin typeface="Times New Roman" panose="02020603050405020304" pitchFamily="18" charset="0"/>
                    <a:ea typeface="Cambria Math" panose="020405030504060302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(11.25)</a:t>
                </a:r>
                <a:endParaRPr lang="en-US" sz="2000" i="1" dirty="0">
                  <a:latin typeface="Times New Roman" panose="02020603050405020304" pitchFamily="18" charset="0"/>
                  <a:ea typeface="Cambria Math" panose="02040503050406030204" pitchFamily="18" charset="0"/>
                  <a:cs typeface="Times New Roman" panose="02020603050405020304" pitchFamily="18" charset="0"/>
                </a:endParaRPr>
              </a:p>
              <a:p>
                <a:pPr marL="0" indent="0">
                  <a:lnSpc>
                    <a:spcPct val="100000"/>
                  </a:lnSpc>
                  <a:buNone/>
                </a:pPr>
                <a14:m>
                  <m:oMath xmlns:m="http://schemas.openxmlformats.org/officeDocument/2006/math">
                    <m:r>
                      <a:rPr lang="en-US" sz="2000" i="1">
                        <a:latin typeface="Cambria Math" panose="02040503050406030204" pitchFamily="18" charset="0"/>
                        <a:ea typeface="Cambria Math" panose="02040503050406030204" pitchFamily="18" charset="0"/>
                      </a:rPr>
                      <m:t> </m:t>
                    </m:r>
                    <m:r>
                      <a:rPr lang="en-US" sz="2000" i="1">
                        <a:latin typeface="Cambria Math" panose="02040503050406030204" pitchFamily="18" charset="0"/>
                        <a:ea typeface="Cambria Math" panose="02040503050406030204" pitchFamily="18" charset="0"/>
                      </a:rPr>
                      <m:t>𝜌</m:t>
                    </m:r>
                    <m:r>
                      <a:rPr lang="en-US" sz="2000" i="1">
                        <a:latin typeface="Cambria Math" panose="02040503050406030204" pitchFamily="18" charset="0"/>
                        <a:ea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ea typeface="Cambria Math" panose="02040503050406030204" pitchFamily="18" charset="0"/>
                          </a:rPr>
                          <m:t>𝜌</m:t>
                        </m:r>
                      </m:e>
                      <m:sub>
                        <m:r>
                          <a:rPr lang="en-US" sz="2000" i="1">
                            <a:latin typeface="Cambria Math" panose="02040503050406030204" pitchFamily="18" charset="0"/>
                          </a:rPr>
                          <m:t>0</m:t>
                        </m:r>
                      </m:sub>
                    </m:sSub>
                    <m:f>
                      <m:fPr>
                        <m:ctrlPr>
                          <a:rPr lang="en-US" sz="2000" i="1">
                            <a:latin typeface="Cambria Math" panose="02040503050406030204" pitchFamily="18" charset="0"/>
                            <a:ea typeface="Cambria Math" panose="02040503050406030204" pitchFamily="18" charset="0"/>
                          </a:rPr>
                        </m:ctrlPr>
                      </m:fPr>
                      <m:num>
                        <m:sSub>
                          <m:sSubPr>
                            <m:ctrlPr>
                              <a:rPr lang="en-US" sz="2000" i="1">
                                <a:latin typeface="Cambria Math" panose="02040503050406030204" pitchFamily="18" charset="0"/>
                              </a:rPr>
                            </m:ctrlPr>
                          </m:sSubPr>
                          <m:e>
                            <m:r>
                              <m:rPr>
                                <m:sty m:val="p"/>
                              </m:rPr>
                              <a:rPr lang="el-GR" sz="2000" i="1">
                                <a:latin typeface="Cambria Math" panose="02040503050406030204" pitchFamily="18" charset="0"/>
                                <a:ea typeface="Cambria Math" panose="02040503050406030204" pitchFamily="18" charset="0"/>
                              </a:rPr>
                              <m:t>υ</m:t>
                            </m:r>
                          </m:e>
                          <m:sub>
                            <m:r>
                              <a:rPr lang="en-US" sz="2000" i="1">
                                <a:latin typeface="Cambria Math" panose="02040503050406030204" pitchFamily="18" charset="0"/>
                              </a:rPr>
                              <m:t>0</m:t>
                            </m:r>
                          </m:sub>
                        </m:sSub>
                      </m:num>
                      <m:den>
                        <m:r>
                          <m:rPr>
                            <m:sty m:val="p"/>
                          </m:rPr>
                          <a:rPr lang="el-GR" sz="2000" i="1">
                            <a:latin typeface="Cambria Math" panose="02040503050406030204" pitchFamily="18" charset="0"/>
                            <a:ea typeface="Cambria Math" panose="02040503050406030204" pitchFamily="18" charset="0"/>
                          </a:rPr>
                          <m:t>υ</m:t>
                        </m:r>
                        <m:r>
                          <m:rPr>
                            <m:nor/>
                          </m:rPr>
                          <a:rPr lang="en-US" sz="2000" dirty="0">
                            <a:latin typeface="Times New Roman" panose="02020603050405020304" pitchFamily="18" charset="0"/>
                            <a:cs typeface="Times New Roman" panose="02020603050405020304" pitchFamily="18" charset="0"/>
                          </a:rPr>
                          <m:t> </m:t>
                        </m:r>
                      </m:den>
                    </m:f>
                  </m:oMath>
                </a14:m>
                <a:r>
                  <a:rPr lang="en-US" sz="2000" dirty="0">
                    <a:latin typeface="Times New Roman" panose="02020603050405020304" pitchFamily="18" charset="0"/>
                    <a:cs typeface="Times New Roman" panose="02020603050405020304" pitchFamily="18" charset="0"/>
                  </a:rPr>
                  <a:t>                                                                                                                                 (11.26)</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From ideal gas law: </a:t>
                </a:r>
                <a14:m>
                  <m:oMath xmlns:m="http://schemas.openxmlformats.org/officeDocument/2006/math">
                    <m:r>
                      <m:rPr>
                        <m:nor/>
                      </m:rPr>
                      <a:rPr lang="en-US" sz="2000" dirty="0">
                        <a:latin typeface="Times New Roman" panose="02020603050405020304" pitchFamily="18" charset="0"/>
                        <a:cs typeface="Times New Roman" panose="02020603050405020304" pitchFamily="18" charset="0"/>
                      </a:rPr>
                      <m:t>P</m:t>
                    </m:r>
                    <m:r>
                      <m:rPr>
                        <m:nor/>
                      </m:rPr>
                      <a:rPr lang="en-US" sz="2000" dirty="0">
                        <a:latin typeface="Times New Roman" panose="02020603050405020304" pitchFamily="18" charset="0"/>
                        <a:cs typeface="Times New Roman" panose="02020603050405020304" pitchFamily="18" charset="0"/>
                        <a:sym typeface="Symbol" panose="05050102010706020507" pitchFamily="18" charset="2"/>
                      </a:rPr>
                      <m:t></m:t>
                    </m:r>
                    <m:r>
                      <m:rPr>
                        <m:nor/>
                      </m:rPr>
                      <a:rPr lang="en-US" sz="2000" b="0" i="0" dirty="0" smtClean="0">
                        <a:latin typeface="Times New Roman" panose="02020603050405020304" pitchFamily="18" charset="0"/>
                        <a:cs typeface="Times New Roman" panose="02020603050405020304" pitchFamily="18" charset="0"/>
                        <a:sym typeface="Symbol" panose="05050102010706020507" pitchFamily="18" charset="2"/>
                      </a:rPr>
                      <m:t> =</m:t>
                    </m:r>
                    <m:r>
                      <m:rPr>
                        <m:nor/>
                      </m:rPr>
                      <a:rPr lang="en-US" sz="2000" dirty="0">
                        <a:latin typeface="Times New Roman" panose="02020603050405020304" pitchFamily="18" charset="0"/>
                        <a:cs typeface="Times New Roman" panose="02020603050405020304" pitchFamily="18" charset="0"/>
                      </a:rPr>
                      <m:t> </m:t>
                    </m:r>
                    <m:r>
                      <m:rPr>
                        <m:nor/>
                      </m:rPr>
                      <a:rPr lang="en-US" sz="2000" dirty="0">
                        <a:latin typeface="Times New Roman" panose="02020603050405020304" pitchFamily="18" charset="0"/>
                        <a:cs typeface="Times New Roman" panose="02020603050405020304" pitchFamily="18" charset="0"/>
                      </a:rPr>
                      <m:t>FRT</m:t>
                    </m:r>
                  </m:oMath>
                </a14:m>
                <a:r>
                  <a:rPr lang="en-US" sz="2000" dirty="0">
                    <a:latin typeface="Times New Roman" panose="02020603050405020304" pitchFamily="18" charset="0"/>
                    <a:cs typeface="Times New Roman" panose="02020603050405020304" pitchFamily="18" charset="0"/>
                  </a:rPr>
                  <a:t>                                                                                                 (11.27)</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In the ideal gas law, the feed stream volumetric flow rate is given by: </a:t>
                </a:r>
              </a:p>
              <a:p>
                <a:pPr marL="0" indent="0" algn="just">
                  <a:lnSpc>
                    <a:spcPct val="150000"/>
                  </a:lnSpc>
                  <a:buNone/>
                </a:pPr>
                <a14:m>
                  <m:oMath xmlns:m="http://schemas.openxmlformats.org/officeDocument/2006/math">
                    <m:r>
                      <m:rPr>
                        <m:nor/>
                      </m:rPr>
                      <a:rPr lang="en-US" sz="2000" dirty="0">
                        <a:latin typeface="Times New Roman" panose="02020603050405020304" pitchFamily="18" charset="0"/>
                        <a:cs typeface="Times New Roman" panose="02020603050405020304" pitchFamily="18" charset="0"/>
                        <a:sym typeface="Symbol" panose="05050102010706020507" pitchFamily="18" charset="2"/>
                      </a:rPr>
                      <m:t></m:t>
                    </m:r>
                    <m:r>
                      <m:rPr>
                        <m:nor/>
                      </m:rPr>
                      <a:rPr lang="en-US" sz="2000" baseline="-25000" dirty="0">
                        <a:latin typeface="Times New Roman" panose="02020603050405020304" pitchFamily="18" charset="0"/>
                        <a:cs typeface="Times New Roman" panose="02020603050405020304" pitchFamily="18" charset="0"/>
                        <a:sym typeface="Symbol" panose="05050102010706020507" pitchFamily="18" charset="2"/>
                      </a:rPr>
                      <m:t>o</m:t>
                    </m:r>
                    <m:r>
                      <a:rPr lang="en-US" sz="2000" b="0" i="1"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r>
                          <m:rPr>
                            <m:nor/>
                          </m:rPr>
                          <a:rPr lang="en-US" sz="2000" dirty="0">
                            <a:latin typeface="Times New Roman" panose="02020603050405020304" pitchFamily="18" charset="0"/>
                            <a:cs typeface="Times New Roman" panose="02020603050405020304" pitchFamily="18" charset="0"/>
                          </a:rPr>
                          <m:t>F</m:t>
                        </m:r>
                        <m:r>
                          <m:rPr>
                            <m:nor/>
                          </m:rPr>
                          <a:rPr lang="en-US" sz="2000" baseline="-25000" dirty="0">
                            <a:latin typeface="Times New Roman" panose="02020603050405020304" pitchFamily="18" charset="0"/>
                            <a:cs typeface="Times New Roman" panose="02020603050405020304" pitchFamily="18" charset="0"/>
                          </a:rPr>
                          <m:t>o</m:t>
                        </m:r>
                        <m:r>
                          <m:rPr>
                            <m:nor/>
                          </m:rPr>
                          <a:rPr lang="en-US" sz="2000" dirty="0">
                            <a:latin typeface="Times New Roman" panose="02020603050405020304" pitchFamily="18" charset="0"/>
                            <a:cs typeface="Times New Roman" panose="02020603050405020304" pitchFamily="18" charset="0"/>
                          </a:rPr>
                          <m:t>RT</m:t>
                        </m:r>
                        <m:r>
                          <m:rPr>
                            <m:nor/>
                          </m:rPr>
                          <a:rPr lang="en-US" sz="2000" baseline="-25000" dirty="0">
                            <a:latin typeface="Times New Roman" panose="02020603050405020304" pitchFamily="18" charset="0"/>
                            <a:cs typeface="Times New Roman" panose="02020603050405020304" pitchFamily="18" charset="0"/>
                          </a:rPr>
                          <m:t>o</m:t>
                        </m:r>
                        <m:r>
                          <m:rPr>
                            <m:nor/>
                          </m:rPr>
                          <a:rPr lang="en-US" sz="2000" baseline="-25000" dirty="0">
                            <a:latin typeface="Times New Roman" panose="02020603050405020304" pitchFamily="18" charset="0"/>
                            <a:cs typeface="Times New Roman" panose="02020603050405020304" pitchFamily="18" charset="0"/>
                          </a:rPr>
                          <m:t> </m:t>
                        </m:r>
                      </m:num>
                      <m:den>
                        <m:r>
                          <m:rPr>
                            <m:nor/>
                          </m:rPr>
                          <a:rPr lang="en-US" sz="2000" dirty="0">
                            <a:latin typeface="Times New Roman" panose="02020603050405020304" pitchFamily="18" charset="0"/>
                            <a:cs typeface="Times New Roman" panose="02020603050405020304" pitchFamily="18" charset="0"/>
                          </a:rPr>
                          <m:t>P</m:t>
                        </m:r>
                        <m:r>
                          <m:rPr>
                            <m:nor/>
                          </m:rPr>
                          <a:rPr lang="en-US" sz="2000" baseline="-25000" dirty="0">
                            <a:latin typeface="Times New Roman" panose="02020603050405020304" pitchFamily="18" charset="0"/>
                            <a:cs typeface="Times New Roman" panose="02020603050405020304" pitchFamily="18" charset="0"/>
                          </a:rPr>
                          <m:t>o</m:t>
                        </m:r>
                        <m:r>
                          <m:rPr>
                            <m:nor/>
                          </m:rPr>
                          <a:rPr lang="en-US" sz="2000" baseline="-25000" dirty="0">
                            <a:latin typeface="Times New Roman" panose="02020603050405020304" pitchFamily="18" charset="0"/>
                            <a:cs typeface="Times New Roman" panose="02020603050405020304" pitchFamily="18" charset="0"/>
                          </a:rPr>
                          <m:t> </m:t>
                        </m:r>
                      </m:den>
                    </m:f>
                  </m:oMath>
                </a14:m>
                <a:r>
                  <a:rPr lang="en-US" sz="2000" dirty="0">
                    <a:latin typeface="Times New Roman" panose="02020603050405020304" pitchFamily="18" charset="0"/>
                    <a:cs typeface="Times New Roman" panose="02020603050405020304" pitchFamily="18" charset="0"/>
                  </a:rPr>
                  <a:t>                                                                                                                              (11.28)</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Similarly, the outgoing stream volumetric flow rate is given by: </a:t>
                </a:r>
              </a:p>
              <a:p>
                <a:pPr marL="0" indent="0" algn="just">
                  <a:lnSpc>
                    <a:spcPct val="150000"/>
                  </a:lnSpc>
                  <a:buNone/>
                </a:pPr>
                <a14:m>
                  <m:oMath xmlns:m="http://schemas.openxmlformats.org/officeDocument/2006/math">
                    <m:r>
                      <m:rPr>
                        <m:nor/>
                      </m:rPr>
                      <a:rPr lang="en-US" sz="2000" dirty="0">
                        <a:latin typeface="Times New Roman" panose="02020603050405020304" pitchFamily="18" charset="0"/>
                        <a:cs typeface="Times New Roman" panose="02020603050405020304" pitchFamily="18" charset="0"/>
                        <a:sym typeface="Symbol" panose="05050102010706020507" pitchFamily="18" charset="2"/>
                      </a:rPr>
                      <m:t></m:t>
                    </m:r>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r>
                          <m:rPr>
                            <m:nor/>
                          </m:rPr>
                          <a:rPr lang="en-US" sz="2000" dirty="0">
                            <a:latin typeface="Times New Roman" panose="02020603050405020304" pitchFamily="18" charset="0"/>
                            <a:cs typeface="Times New Roman" panose="02020603050405020304" pitchFamily="18" charset="0"/>
                          </a:rPr>
                          <m:t>FRT</m:t>
                        </m:r>
                        <m:r>
                          <m:rPr>
                            <m:nor/>
                          </m:rPr>
                          <a:rPr lang="en-US" sz="2000" baseline="-25000" dirty="0">
                            <a:latin typeface="Times New Roman" panose="02020603050405020304" pitchFamily="18" charset="0"/>
                            <a:cs typeface="Times New Roman" panose="02020603050405020304" pitchFamily="18" charset="0"/>
                          </a:rPr>
                          <m:t> </m:t>
                        </m:r>
                      </m:num>
                      <m:den>
                        <m:r>
                          <m:rPr>
                            <m:nor/>
                          </m:rPr>
                          <a:rPr lang="en-US" sz="2000" dirty="0">
                            <a:latin typeface="Times New Roman" panose="02020603050405020304" pitchFamily="18" charset="0"/>
                            <a:cs typeface="Times New Roman" panose="02020603050405020304" pitchFamily="18" charset="0"/>
                          </a:rPr>
                          <m:t>P</m:t>
                        </m:r>
                        <m:r>
                          <m:rPr>
                            <m:nor/>
                          </m:rPr>
                          <a:rPr lang="en-US" sz="2000" baseline="-25000" dirty="0">
                            <a:latin typeface="Times New Roman" panose="02020603050405020304" pitchFamily="18" charset="0"/>
                            <a:cs typeface="Times New Roman" panose="02020603050405020304" pitchFamily="18" charset="0"/>
                          </a:rPr>
                          <m:t> </m:t>
                        </m:r>
                      </m:den>
                    </m:f>
                  </m:oMath>
                </a14:m>
                <a:r>
                  <a:rPr lang="en-US" sz="2000" baseline="-25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(11.29)</a:t>
                </a:r>
              </a:p>
            </p:txBody>
          </p:sp>
        </mc:Choice>
        <mc:Fallback xmlns="">
          <p:sp>
            <p:nvSpPr>
              <p:cNvPr id="3" name="Content Placeholder 2">
                <a:extLst>
                  <a:ext uri="{FF2B5EF4-FFF2-40B4-BE49-F238E27FC236}">
                    <a16:creationId xmlns:a16="http://schemas.microsoft.com/office/drawing/2014/main" id="{EA4C6F7F-823A-949D-66DC-DFFA981DD25E}"/>
                  </a:ext>
                </a:extLst>
              </p:cNvPr>
              <p:cNvSpPr>
                <a:spLocks noGrp="1" noRot="1" noChangeAspect="1" noMove="1" noResize="1" noEditPoints="1" noAdjustHandles="1" noChangeArrowheads="1" noChangeShapeType="1" noTextEdit="1"/>
              </p:cNvSpPr>
              <p:nvPr>
                <p:ph idx="1"/>
              </p:nvPr>
            </p:nvSpPr>
            <p:spPr>
              <a:xfrm>
                <a:off x="238539" y="770490"/>
                <a:ext cx="11817626" cy="5406473"/>
              </a:xfrm>
              <a:blipFill>
                <a:blip r:embed="rId2"/>
                <a:stretch>
                  <a:fillRect l="-516" t="-56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859725B1-69BD-7872-974C-2CD4742BCBEF}"/>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B6607CF-5D30-49F6-F9F7-6B342411A843}"/>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5275A79E-768D-4BA2-D838-17AB6C896B25}"/>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1701473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A87E4C-D2F1-F5A9-711A-5CFE709C72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C27335-3111-6DC0-FF4A-67EF5F6CC27C}"/>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7BF8F1F-DC6B-3E90-14F1-236465F06220}"/>
                  </a:ext>
                </a:extLst>
              </p:cNvPr>
              <p:cNvSpPr>
                <a:spLocks noGrp="1"/>
              </p:cNvSpPr>
              <p:nvPr>
                <p:ph idx="1"/>
              </p:nvPr>
            </p:nvSpPr>
            <p:spPr>
              <a:xfrm>
                <a:off x="238539" y="770490"/>
                <a:ext cx="11817626" cy="5406473"/>
              </a:xfrm>
            </p:spPr>
            <p:txBody>
              <a:bodyPr>
                <a:normAutofit/>
              </a:bodyPr>
              <a:lstStyle/>
              <a:p>
                <a:pPr marL="0" indent="0" algn="just">
                  <a:buNone/>
                </a:pPr>
                <a:r>
                  <a:rPr lang="en-US" sz="2000" dirty="0">
                    <a:latin typeface="Times New Roman" panose="02020603050405020304" pitchFamily="18" charset="0"/>
                    <a:cs typeface="Times New Roman" panose="02020603050405020304" pitchFamily="18" charset="0"/>
                  </a:rPr>
                  <a:t>By substituting equations (11.28 &amp; 11.29) into equation (11.26), you get:</a:t>
                </a:r>
              </a:p>
              <a:p>
                <a:pPr marL="0" indent="0" algn="just">
                  <a:buNone/>
                </a:pPr>
                <a14:m>
                  <m:oMath xmlns:m="http://schemas.openxmlformats.org/officeDocument/2006/math">
                    <m:r>
                      <a:rPr lang="en-US" sz="2000" i="1" smtClean="0">
                        <a:latin typeface="Cambria Math" panose="02040503050406030204" pitchFamily="18" charset="0"/>
                        <a:ea typeface="Cambria Math" panose="02040503050406030204" pitchFamily="18" charset="0"/>
                        <a:cs typeface="Times New Roman" panose="02020603050405020304" pitchFamily="18" charset="0"/>
                      </a:rPr>
                      <m:t>𝜌</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𝑜</m:t>
                        </m:r>
                      </m:sub>
                    </m:sSub>
                    <m:f>
                      <m:f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rPr>
                        </m:ctrlPr>
                      </m:fPr>
                      <m:num>
                        <m:sSub>
                          <m:sSub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𝐹</m:t>
                            </m:r>
                          </m:e>
                          <m:sub>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𝑜</m:t>
                            </m:r>
                          </m:sub>
                        </m:sSub>
                      </m:num>
                      <m:den>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𝐹</m:t>
                        </m:r>
                      </m:den>
                    </m:f>
                    <m:f>
                      <m:f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𝑃</m:t>
                        </m:r>
                      </m:num>
                      <m:den>
                        <m:sSub>
                          <m:sSub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𝑃</m:t>
                            </m:r>
                          </m:e>
                          <m:sub>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𝑜</m:t>
                            </m:r>
                          </m:sub>
                        </m:sSub>
                      </m:den>
                    </m:f>
                    <m:f>
                      <m:f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rPr>
                        </m:ctrlPr>
                      </m:fPr>
                      <m:num>
                        <m:sSub>
                          <m:sSub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𝑇</m:t>
                            </m:r>
                          </m:e>
                          <m:sub>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𝑜</m:t>
                            </m:r>
                          </m:sub>
                        </m:sSub>
                      </m:num>
                      <m:den>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𝑇</m:t>
                        </m:r>
                      </m:den>
                    </m:f>
                  </m:oMath>
                </a14:m>
                <a:r>
                  <a:rPr lang="en-US" sz="2000" dirty="0">
                    <a:latin typeface="Times New Roman" panose="02020603050405020304" pitchFamily="18" charset="0"/>
                    <a:cs typeface="Times New Roman" panose="02020603050405020304" pitchFamily="18" charset="0"/>
                  </a:rPr>
                  <a:t>                                                                                                                              (11.30)</a:t>
                </a:r>
              </a:p>
              <a:p>
                <a:pPr marL="0" indent="0" algn="just">
                  <a:buNone/>
                </a:pPr>
                <a:r>
                  <a:rPr lang="en-US" sz="2000" dirty="0">
                    <a:latin typeface="Times New Roman" panose="02020603050405020304" pitchFamily="18" charset="0"/>
                    <a:cs typeface="Times New Roman" panose="02020603050405020304" pitchFamily="18" charset="0"/>
                  </a:rPr>
                  <a:t>Now, let’s substitute  equation (11.30) into equation (11.23),  the Ergun equation  can be written as:</a:t>
                </a:r>
                <a:endParaRPr lang="en-US" dirty="0">
                  <a:latin typeface="Times New Roman" panose="02020603050405020304" pitchFamily="18" charset="0"/>
                  <a:cs typeface="Times New Roman" panose="02020603050405020304" pitchFamily="18" charset="0"/>
                </a:endParaRPr>
              </a:p>
              <a:p>
                <a:pPr marL="0" indent="0" algn="just">
                  <a:buNone/>
                </a:pPr>
                <a14:m>
                  <m:oMath xmlns:m="http://schemas.openxmlformats.org/officeDocument/2006/math">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𝑑𝑃</m:t>
                        </m:r>
                      </m:num>
                      <m:den>
                        <m:r>
                          <a:rPr lang="en-US" sz="2000" i="1">
                            <a:latin typeface="Cambria Math" panose="02040503050406030204" pitchFamily="18" charset="0"/>
                            <a:cs typeface="Times New Roman" panose="02020603050405020304" pitchFamily="18" charset="0"/>
                          </a:rPr>
                          <m:t>𝑑𝑊</m:t>
                        </m:r>
                      </m:den>
                    </m:f>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𝐺</m:t>
                        </m:r>
                      </m:num>
                      <m:den>
                        <m:sSub>
                          <m:sSubPr>
                            <m:ctrlPr>
                              <a:rPr lang="en-US" sz="2000" i="1">
                                <a:latin typeface="Cambria Math" panose="02040503050406030204" pitchFamily="18" charset="0"/>
                              </a:rPr>
                            </m:ctrlPr>
                          </m:sSubPr>
                          <m:e>
                            <m:r>
                              <m:rPr>
                                <m:sty m:val="p"/>
                              </m:rPr>
                              <a:rPr lang="en-US" sz="2000">
                                <a:latin typeface="Cambria Math" panose="02040503050406030204" pitchFamily="18" charset="0"/>
                              </a:rPr>
                              <m:t>A</m:t>
                            </m:r>
                          </m:e>
                          <m:sub>
                            <m:r>
                              <m:rPr>
                                <m:sty m:val="p"/>
                              </m:rPr>
                              <a:rPr lang="en-US" sz="2000">
                                <a:latin typeface="Cambria Math" panose="02040503050406030204" pitchFamily="18" charset="0"/>
                              </a:rPr>
                              <m:t>c</m:t>
                            </m:r>
                          </m:sub>
                        </m:sSub>
                        <m:sSub>
                          <m:sSubPr>
                            <m:ctrlPr>
                              <a:rPr lang="el-GR" sz="2000" i="1" dirty="0">
                                <a:latin typeface="Cambria Math" panose="02040503050406030204" pitchFamily="18" charset="0"/>
                              </a:rPr>
                            </m:ctrlPr>
                          </m:sSubPr>
                          <m:e>
                            <m:r>
                              <m:rPr>
                                <m:sty m:val="p"/>
                              </m:rPr>
                              <a:rPr lang="el-GR" sz="2000" dirty="0">
                                <a:latin typeface="Cambria Math" panose="02040503050406030204" pitchFamily="18" charset="0"/>
                              </a:rPr>
                              <m:t>ρ</m:t>
                            </m:r>
                          </m:e>
                          <m:sub>
                            <m:r>
                              <m:rPr>
                                <m:sty m:val="p"/>
                              </m:rPr>
                              <a:rPr lang="en-US" sz="2000" dirty="0">
                                <a:latin typeface="Cambria Math" panose="02040503050406030204" pitchFamily="18" charset="0"/>
                              </a:rPr>
                              <m:t>b</m:t>
                            </m:r>
                          </m:sub>
                        </m:sSub>
                        <m:sSub>
                          <m:sSubPr>
                            <m:ctrlPr>
                              <a:rPr lang="en-US" sz="2000" i="1" dirty="0" smtClean="0">
                                <a:latin typeface="Cambria Math" panose="02040503050406030204" pitchFamily="18" charset="0"/>
                              </a:rPr>
                            </m:ctrlPr>
                          </m:sSubPr>
                          <m:e>
                            <m:r>
                              <a:rPr lang="en-US" sz="2000" i="1" dirty="0" smtClean="0">
                                <a:latin typeface="Cambria Math" panose="02040503050406030204" pitchFamily="18" charset="0"/>
                                <a:ea typeface="Cambria Math" panose="02040503050406030204" pitchFamily="18" charset="0"/>
                              </a:rPr>
                              <m:t>𝜌</m:t>
                            </m:r>
                          </m:e>
                          <m:sub>
                            <m:r>
                              <a:rPr lang="en-US" sz="2000" b="0" i="1" dirty="0" smtClean="0">
                                <a:latin typeface="Cambria Math" panose="02040503050406030204" pitchFamily="18" charset="0"/>
                              </a:rPr>
                              <m:t>𝑜</m:t>
                            </m:r>
                          </m:sub>
                        </m:sSub>
                        <m:sSub>
                          <m:sSub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𝑑</m:t>
                            </m:r>
                          </m:e>
                          <m:sub>
                            <m:r>
                              <a:rPr lang="en-US" sz="2000" i="1">
                                <a:latin typeface="Cambria Math" panose="02040503050406030204" pitchFamily="18" charset="0"/>
                                <a:ea typeface="Cambria Math" panose="02040503050406030204" pitchFamily="18" charset="0"/>
                                <a:cs typeface="Times New Roman" panose="02020603050405020304" pitchFamily="18" charset="0"/>
                              </a:rPr>
                              <m:t>𝑝</m:t>
                            </m:r>
                          </m:sub>
                        </m:sSub>
                      </m:den>
                    </m:f>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1−</m:t>
                        </m:r>
                        <m:r>
                          <a:rPr lang="el-GR" sz="2000" i="1">
                            <a:latin typeface="Cambria Math" panose="02040503050406030204" pitchFamily="18" charset="0"/>
                            <a:cs typeface="Times New Roman" panose="02020603050405020304" pitchFamily="18" charset="0"/>
                          </a:rPr>
                          <m:t>𝜙</m:t>
                        </m:r>
                      </m:num>
                      <m:den>
                        <m:sSup>
                          <m:sSupPr>
                            <m:ctrlPr>
                              <a:rPr lang="en-US" sz="2000" i="1">
                                <a:latin typeface="Cambria Math" panose="02040503050406030204" pitchFamily="18" charset="0"/>
                                <a:cs typeface="Times New Roman" panose="02020603050405020304" pitchFamily="18" charset="0"/>
                              </a:rPr>
                            </m:ctrlPr>
                          </m:sSupPr>
                          <m:e>
                            <m:r>
                              <a:rPr lang="el-GR" sz="2000" i="1">
                                <a:latin typeface="Cambria Math" panose="02040503050406030204" pitchFamily="18" charset="0"/>
                                <a:cs typeface="Times New Roman" panose="02020603050405020304" pitchFamily="18" charset="0"/>
                              </a:rPr>
                              <m:t>𝜙</m:t>
                            </m:r>
                          </m:e>
                          <m:sup>
                            <m:r>
                              <a:rPr lang="en-US" sz="2000" i="1">
                                <a:latin typeface="Cambria Math" panose="02040503050406030204" pitchFamily="18" charset="0"/>
                                <a:cs typeface="Times New Roman" panose="02020603050405020304" pitchFamily="18" charset="0"/>
                              </a:rPr>
                              <m:t>3</m:t>
                            </m:r>
                          </m:sup>
                        </m:sSup>
                      </m:den>
                    </m:f>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150</m:t>
                        </m:r>
                        <m:d>
                          <m:dPr>
                            <m:ctrlPr>
                              <a:rPr lang="en-US" sz="2000" i="1">
                                <a:latin typeface="Cambria Math" panose="02040503050406030204" pitchFamily="18" charset="0"/>
                                <a:cs typeface="Times New Roman" panose="02020603050405020304" pitchFamily="18" charset="0"/>
                              </a:rPr>
                            </m:ctrlPr>
                          </m:dPr>
                          <m:e>
                            <m:r>
                              <a:rPr lang="en-US" sz="2000" i="1">
                                <a:latin typeface="Cambria Math" panose="02040503050406030204" pitchFamily="18" charset="0"/>
                                <a:cs typeface="Times New Roman" panose="02020603050405020304" pitchFamily="18" charset="0"/>
                              </a:rPr>
                              <m:t>1−</m:t>
                            </m:r>
                            <m:r>
                              <a:rPr lang="el-GR" sz="2000" i="1">
                                <a:latin typeface="Cambria Math" panose="02040503050406030204" pitchFamily="18" charset="0"/>
                                <a:cs typeface="Times New Roman" panose="02020603050405020304" pitchFamily="18" charset="0"/>
                              </a:rPr>
                              <m:t>𝜙</m:t>
                            </m:r>
                          </m:e>
                        </m:d>
                        <m:r>
                          <a:rPr lang="en-US" sz="2000" i="1">
                            <a:latin typeface="Cambria Math" panose="02040503050406030204" pitchFamily="18" charset="0"/>
                            <a:cs typeface="Times New Roman" panose="02020603050405020304" pitchFamily="18" charset="0"/>
                          </a:rPr>
                          <m:t>µ</m:t>
                        </m:r>
                      </m:num>
                      <m:den>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𝑑</m:t>
                            </m:r>
                          </m:e>
                          <m:sub>
                            <m:r>
                              <a:rPr lang="en-US" sz="2000" i="1">
                                <a:latin typeface="Cambria Math" panose="02040503050406030204" pitchFamily="18" charset="0"/>
                                <a:cs typeface="Times New Roman" panose="02020603050405020304" pitchFamily="18" charset="0"/>
                              </a:rPr>
                              <m:t>𝑝</m:t>
                            </m:r>
                          </m:sub>
                        </m:sSub>
                      </m:den>
                    </m:f>
                    <m:r>
                      <a:rPr lang="en-US" sz="2000">
                        <a:latin typeface="Cambria Math" panose="02040503050406030204" pitchFamily="18" charset="0"/>
                        <a:cs typeface="Times New Roman" panose="02020603050405020304" pitchFamily="18" charset="0"/>
                      </a:rPr>
                      <m:t>+1.75</m:t>
                    </m:r>
                    <m:r>
                      <m:rPr>
                        <m:sty m:val="p"/>
                      </m:rPr>
                      <a:rPr lang="en-US" sz="2000">
                        <a:latin typeface="Cambria Math" panose="02040503050406030204" pitchFamily="18" charset="0"/>
                        <a:cs typeface="Times New Roman" panose="02020603050405020304" pitchFamily="18" charset="0"/>
                      </a:rPr>
                      <m:t>G</m:t>
                    </m:r>
                    <m:r>
                      <a:rPr lang="en-US" sz="2000">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𝐹</m:t>
                        </m:r>
                      </m:num>
                      <m:den>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𝐹</m:t>
                            </m:r>
                          </m:e>
                          <m:sub>
                            <m:r>
                              <a:rPr lang="en-US" sz="2000" i="1">
                                <a:latin typeface="Cambria Math" panose="02040503050406030204" pitchFamily="18" charset="0"/>
                                <a:cs typeface="Times New Roman" panose="02020603050405020304" pitchFamily="18" charset="0"/>
                              </a:rPr>
                              <m:t>𝑜</m:t>
                            </m:r>
                          </m:sub>
                        </m:sSub>
                      </m:den>
                    </m:f>
                    <m:f>
                      <m:fPr>
                        <m:ctrlPr>
                          <a:rPr lang="en-US" sz="2000" i="1">
                            <a:latin typeface="Cambria Math" panose="02040503050406030204" pitchFamily="18" charset="0"/>
                            <a:cs typeface="Times New Roman" panose="02020603050405020304" pitchFamily="18" charset="0"/>
                          </a:rPr>
                        </m:ctrlPr>
                      </m:fPr>
                      <m:num>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𝑃</m:t>
                            </m:r>
                          </m:e>
                          <m:sub>
                            <m:r>
                              <a:rPr lang="en-US" sz="2000" i="1">
                                <a:latin typeface="Cambria Math" panose="02040503050406030204" pitchFamily="18" charset="0"/>
                                <a:cs typeface="Times New Roman" panose="02020603050405020304" pitchFamily="18" charset="0"/>
                              </a:rPr>
                              <m:t>𝑜</m:t>
                            </m:r>
                          </m:sub>
                        </m:sSub>
                      </m:num>
                      <m:den>
                        <m:r>
                          <a:rPr lang="en-US" sz="2000" i="1">
                            <a:latin typeface="Cambria Math" panose="02040503050406030204" pitchFamily="18" charset="0"/>
                            <a:cs typeface="Times New Roman" panose="02020603050405020304" pitchFamily="18" charset="0"/>
                          </a:rPr>
                          <m:t>𝑃</m:t>
                        </m:r>
                      </m:den>
                    </m:f>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𝑇</m:t>
                        </m:r>
                      </m:num>
                      <m:den>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𝑇</m:t>
                            </m:r>
                          </m:e>
                          <m:sub>
                            <m:r>
                              <a:rPr lang="en-US" sz="2000" i="1">
                                <a:latin typeface="Cambria Math" panose="02040503050406030204" pitchFamily="18" charset="0"/>
                                <a:cs typeface="Times New Roman" panose="02020603050405020304" pitchFamily="18" charset="0"/>
                              </a:rPr>
                              <m:t>𝑜</m:t>
                            </m:r>
                          </m:sub>
                        </m:sSub>
                      </m:den>
                    </m:f>
                  </m:oMath>
                </a14:m>
                <a:r>
                  <a:rPr lang="en-US" sz="2000" dirty="0">
                    <a:latin typeface="Times New Roman" panose="02020603050405020304" pitchFamily="18" charset="0"/>
                    <a:cs typeface="Times New Roman" panose="02020603050405020304" pitchFamily="18" charset="0"/>
                  </a:rPr>
                  <a:t>                                                                  (11.31)</a:t>
                </a:r>
              </a:p>
              <a:p>
                <a:pPr marL="0" indent="0" algn="just">
                  <a:buNone/>
                </a:pPr>
                <a:endParaRPr lang="en-US" sz="2000" dirty="0">
                  <a:latin typeface="Times New Roman" panose="02020603050405020304" pitchFamily="18" charset="0"/>
                  <a:cs typeface="Times New Roman" panose="02020603050405020304" pitchFamily="18" charset="0"/>
                </a:endParaRPr>
              </a:p>
              <a:p>
                <a:pPr marL="0" indent="0" algn="just">
                  <a:buNone/>
                </a:pPr>
                <a:r>
                  <a:rPr lang="en-US" sz="2000" dirty="0">
                    <a:latin typeface="Times New Roman" panose="02020603050405020304" pitchFamily="18" charset="0"/>
                    <a:cs typeface="Times New Roman" panose="02020603050405020304" pitchFamily="18" charset="0"/>
                  </a:rPr>
                  <a:t>The outgoing stream  mole flow rate is expressed in terms of feed stream mole flow rate  and conversion as follows:</a:t>
                </a:r>
              </a:p>
              <a:p>
                <a:pPr marL="0" indent="0" algn="just">
                  <a:buNone/>
                </a:pPr>
                <a14:m>
                  <m:oMath xmlns:m="http://schemas.openxmlformats.org/officeDocument/2006/math">
                    <m:r>
                      <m:rPr>
                        <m:nor/>
                      </m:rPr>
                      <a:rPr lang="en-US" sz="2000" dirty="0">
                        <a:latin typeface="Times New Roman" panose="02020603050405020304" pitchFamily="18" charset="0"/>
                        <a:cs typeface="Times New Roman" panose="02020603050405020304" pitchFamily="18" charset="0"/>
                      </a:rPr>
                      <m:t>F</m:t>
                    </m:r>
                    <m:r>
                      <m:rPr>
                        <m:nor/>
                      </m:rPr>
                      <a:rPr lang="en-US" sz="2000" dirty="0">
                        <a:latin typeface="Times New Roman" panose="02020603050405020304" pitchFamily="18" charset="0"/>
                        <a:cs typeface="Times New Roman" panose="02020603050405020304" pitchFamily="18" charset="0"/>
                      </a:rPr>
                      <m:t> =  </m:t>
                    </m:r>
                    <m:sSub>
                      <m:sSubPr>
                        <m:ctrlPr>
                          <a:rPr lang="en-US" sz="2000" i="1" dirty="0">
                            <a:latin typeface="Cambria Math" panose="02040503050406030204" pitchFamily="18" charset="0"/>
                            <a:cs typeface="Times New Roman" panose="02020603050405020304" pitchFamily="18" charset="0"/>
                          </a:rPr>
                        </m:ctrlPr>
                      </m:sSubPr>
                      <m:e>
                        <m:r>
                          <a:rPr lang="en-US" sz="2000" i="1" dirty="0">
                            <a:latin typeface="Cambria Math" panose="02040503050406030204" pitchFamily="18" charset="0"/>
                            <a:cs typeface="Times New Roman" panose="02020603050405020304" pitchFamily="18" charset="0"/>
                          </a:rPr>
                          <m:t>𝐹</m:t>
                        </m:r>
                      </m:e>
                      <m:sub>
                        <m:r>
                          <a:rPr lang="en-US" sz="2000" i="1" dirty="0">
                            <a:latin typeface="Cambria Math" panose="02040503050406030204" pitchFamily="18" charset="0"/>
                            <a:cs typeface="Times New Roman" panose="02020603050405020304" pitchFamily="18" charset="0"/>
                          </a:rPr>
                          <m:t>𝑜</m:t>
                        </m:r>
                      </m:sub>
                    </m:sSub>
                    <m:r>
                      <m:rPr>
                        <m:nor/>
                      </m:rPr>
                      <a:rPr lang="en-US" sz="2000" dirty="0">
                        <a:latin typeface="Times New Roman" panose="02020603050405020304" pitchFamily="18" charset="0"/>
                        <a:cs typeface="Times New Roman" panose="02020603050405020304" pitchFamily="18" charset="0"/>
                      </a:rPr>
                      <m:t>( 1+</m:t>
                    </m:r>
                    <m:r>
                      <m:rPr>
                        <m:nor/>
                      </m:rPr>
                      <a:rPr lang="en-US" sz="2000" dirty="0">
                        <a:latin typeface="Times New Roman" panose="02020603050405020304" pitchFamily="18" charset="0"/>
                        <a:cs typeface="Times New Roman" panose="02020603050405020304" pitchFamily="18" charset="0"/>
                        <a:sym typeface="Symbol" panose="05050102010706020507" pitchFamily="18" charset="2"/>
                      </a:rPr>
                      <m:t></m:t>
                    </m:r>
                    <m:r>
                      <m:rPr>
                        <m:nor/>
                      </m:rPr>
                      <a:rPr lang="en-US" sz="2000" dirty="0">
                        <a:latin typeface="Times New Roman" panose="02020603050405020304" pitchFamily="18" charset="0"/>
                        <a:cs typeface="Times New Roman" panose="02020603050405020304" pitchFamily="18" charset="0"/>
                      </a:rPr>
                      <m:t>X</m:t>
                    </m:r>
                    <m:r>
                      <m:rPr>
                        <m:nor/>
                      </m:rPr>
                      <a:rPr lang="en-US" sz="2000" dirty="0">
                        <a:latin typeface="Times New Roman" panose="02020603050405020304" pitchFamily="18" charset="0"/>
                        <a:cs typeface="Times New Roman" panose="02020603050405020304" pitchFamily="18" charset="0"/>
                      </a:rPr>
                      <m:t>)</m:t>
                    </m:r>
                  </m:oMath>
                </a14:m>
                <a:r>
                  <a:rPr lang="en-US" sz="2000" dirty="0">
                    <a:latin typeface="Times New Roman" panose="02020603050405020304" pitchFamily="18" charset="0"/>
                    <a:cs typeface="Times New Roman" panose="02020603050405020304" pitchFamily="18" charset="0"/>
                  </a:rPr>
                  <a:t>                                                                                                                               (11.32)</a:t>
                </a:r>
              </a:p>
              <a:p>
                <a:pPr marL="0" indent="0" algn="just">
                  <a:buNone/>
                </a:pPr>
                <a:r>
                  <a:rPr lang="en-US" sz="2000" dirty="0">
                    <a:latin typeface="Times New Roman" panose="02020603050405020304" pitchFamily="18" charset="0"/>
                    <a:cs typeface="Times New Roman" panose="02020603050405020304" pitchFamily="18" charset="0"/>
                  </a:rPr>
                  <a:t>Where: F is outgoing stream mole flow rate, F</a:t>
                </a:r>
                <a:r>
                  <a:rPr lang="en-US" sz="2000" baseline="-25000" dirty="0">
                    <a:latin typeface="Times New Roman" panose="02020603050405020304" pitchFamily="18" charset="0"/>
                    <a:cs typeface="Times New Roman" panose="02020603050405020304" pitchFamily="18" charset="0"/>
                  </a:rPr>
                  <a:t>o</a:t>
                </a:r>
                <a:r>
                  <a:rPr lang="en-US" sz="2000" dirty="0">
                    <a:latin typeface="Times New Roman" panose="02020603050405020304" pitchFamily="18" charset="0"/>
                    <a:cs typeface="Times New Roman" panose="02020603050405020304" pitchFamily="18" charset="0"/>
                  </a:rPr>
                  <a:t> feed stream mole flow rate,</a:t>
                </a:r>
                <a:r>
                  <a:rPr lang="en-US" sz="2000" dirty="0">
                    <a:latin typeface="Times New Roman" panose="02020603050405020304" pitchFamily="18" charset="0"/>
                    <a:cs typeface="Times New Roman" panose="02020603050405020304" pitchFamily="18" charset="0"/>
                    <a:sym typeface="Symbol" panose="05050102010706020507" pitchFamily="18" charset="2"/>
                  </a:rPr>
                  <a:t>  is volume fraction, </a:t>
                </a:r>
                <a:r>
                  <a:rPr lang="en-US" sz="2000" dirty="0">
                    <a:latin typeface="Times New Roman" panose="02020603050405020304" pitchFamily="18" charset="0"/>
                    <a:cs typeface="Times New Roman" panose="02020603050405020304" pitchFamily="18" charset="0"/>
                  </a:rPr>
                  <a:t>and X is conversion.</a:t>
                </a:r>
              </a:p>
              <a:p>
                <a:pPr marL="0" indent="0" algn="just">
                  <a:buNone/>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17BF8F1F-DC6B-3E90-14F1-236465F06220}"/>
                  </a:ext>
                </a:extLst>
              </p:cNvPr>
              <p:cNvSpPr>
                <a:spLocks noGrp="1" noRot="1" noChangeAspect="1" noMove="1" noResize="1" noEditPoints="1" noAdjustHandles="1" noChangeArrowheads="1" noChangeShapeType="1" noTextEdit="1"/>
              </p:cNvSpPr>
              <p:nvPr>
                <p:ph idx="1"/>
              </p:nvPr>
            </p:nvSpPr>
            <p:spPr>
              <a:xfrm>
                <a:off x="238539" y="770490"/>
                <a:ext cx="11817626" cy="5406473"/>
              </a:xfrm>
              <a:blipFill>
                <a:blip r:embed="rId2"/>
                <a:stretch>
                  <a:fillRect l="-516" t="-1127" r="-51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044AEEA2-A83D-AB2F-2BE2-7C3C64E7FF98}"/>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DF21DF7-2231-FBF9-1C6E-C910EF5D163F}"/>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62685CF2-8690-25E4-A20C-4EDE85388A70}"/>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2137143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319083-D516-988B-98CC-6A8944A5830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91098DC-B0C0-B381-9A76-836BBB8A39F9}"/>
              </a:ext>
            </a:extLst>
          </p:cNvPr>
          <p:cNvSpPr>
            <a:spLocks noGrp="1"/>
          </p:cNvSpPr>
          <p:nvPr>
            <p:ph type="title"/>
          </p:nvPr>
        </p:nvSpPr>
        <p:spPr>
          <a:xfrm>
            <a:off x="589722"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87C9273-6FE9-7C73-B7E0-DFB50E1BC876}"/>
                  </a:ext>
                </a:extLst>
              </p:cNvPr>
              <p:cNvSpPr>
                <a:spLocks noGrp="1"/>
              </p:cNvSpPr>
              <p:nvPr>
                <p:ph idx="1"/>
              </p:nvPr>
            </p:nvSpPr>
            <p:spPr>
              <a:xfrm>
                <a:off x="238539" y="550114"/>
                <a:ext cx="11817626" cy="5626850"/>
              </a:xfrm>
            </p:spPr>
            <p:txBody>
              <a:bodyPr>
                <a:normAutofit/>
              </a:bodyPr>
              <a:lstStyle/>
              <a:p>
                <a:pPr marL="0" indent="0" algn="just">
                  <a:lnSpc>
                    <a:spcPct val="170000"/>
                  </a:lnSpc>
                  <a:buNone/>
                </a:pPr>
                <a:r>
                  <a:rPr lang="en-US" sz="2400" dirty="0">
                    <a:latin typeface="Times New Roman" panose="02020603050405020304" pitchFamily="18" charset="0"/>
                    <a:cs typeface="Times New Roman" panose="02020603050405020304" pitchFamily="18" charset="0"/>
                  </a:rPr>
                  <a:t>By substituting equation (11.32) into equation(11.31), you get:</a:t>
                </a:r>
              </a:p>
              <a:p>
                <a:pPr marL="0" indent="0" algn="just">
                  <a:lnSpc>
                    <a:spcPct val="170000"/>
                  </a:lnSpc>
                  <a:buNone/>
                </a:pPr>
                <a14:m>
                  <m:oMath xmlns:m="http://schemas.openxmlformats.org/officeDocument/2006/math">
                    <m:f>
                      <m:fPr>
                        <m:ctrlPr>
                          <a:rPr lang="en-US" sz="2400" b="1" i="1" smtClean="0">
                            <a:solidFill>
                              <a:srgbClr val="0070C0"/>
                            </a:solidFill>
                            <a:latin typeface="Cambria Math" panose="02040503050406030204" pitchFamily="18" charset="0"/>
                            <a:cs typeface="Times New Roman" panose="02020603050405020304" pitchFamily="18" charset="0"/>
                          </a:rPr>
                        </m:ctrlPr>
                      </m:fPr>
                      <m:num>
                        <m:r>
                          <a:rPr lang="en-US" sz="2400" b="1" i="1">
                            <a:solidFill>
                              <a:srgbClr val="0070C0"/>
                            </a:solidFill>
                            <a:latin typeface="Cambria Math" panose="02040503050406030204" pitchFamily="18" charset="0"/>
                            <a:cs typeface="Times New Roman" panose="02020603050405020304" pitchFamily="18" charset="0"/>
                          </a:rPr>
                          <m:t>𝒅𝑷</m:t>
                        </m:r>
                      </m:num>
                      <m:den>
                        <m:r>
                          <a:rPr lang="en-US" sz="2400" b="1" i="1">
                            <a:solidFill>
                              <a:srgbClr val="0070C0"/>
                            </a:solidFill>
                            <a:latin typeface="Cambria Math" panose="02040503050406030204" pitchFamily="18" charset="0"/>
                            <a:cs typeface="Times New Roman" panose="02020603050405020304" pitchFamily="18" charset="0"/>
                          </a:rPr>
                          <m:t>𝒅𝑾</m:t>
                        </m:r>
                      </m:den>
                    </m:f>
                    <m:r>
                      <a:rPr lang="en-US" sz="2400" b="1" i="1">
                        <a:solidFill>
                          <a:srgbClr val="0070C0"/>
                        </a:solidFill>
                        <a:latin typeface="Cambria Math" panose="02040503050406030204" pitchFamily="18" charset="0"/>
                        <a:cs typeface="Times New Roman" panose="02020603050405020304" pitchFamily="18" charset="0"/>
                      </a:rPr>
                      <m:t>=−</m:t>
                    </m:r>
                    <m:f>
                      <m:fPr>
                        <m:ctrlPr>
                          <a:rPr lang="en-US" sz="2400" b="1" i="1">
                            <a:solidFill>
                              <a:srgbClr val="0070C0"/>
                            </a:solidFill>
                            <a:latin typeface="Cambria Math" panose="02040503050406030204" pitchFamily="18" charset="0"/>
                            <a:cs typeface="Times New Roman" panose="02020603050405020304" pitchFamily="18" charset="0"/>
                          </a:rPr>
                        </m:ctrlPr>
                      </m:fPr>
                      <m:num>
                        <m:r>
                          <a:rPr lang="en-US" sz="2400" b="1" i="1">
                            <a:solidFill>
                              <a:srgbClr val="0070C0"/>
                            </a:solidFill>
                            <a:latin typeface="Cambria Math" panose="02040503050406030204" pitchFamily="18" charset="0"/>
                            <a:cs typeface="Times New Roman" panose="02020603050405020304" pitchFamily="18" charset="0"/>
                          </a:rPr>
                          <m:t>𝑮</m:t>
                        </m:r>
                      </m:num>
                      <m:den>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panose="02040503050406030204" pitchFamily="18" charset="0"/>
                              </a:rPr>
                              <m:t>𝑨</m:t>
                            </m:r>
                          </m:e>
                          <m:sub>
                            <m:r>
                              <a:rPr lang="en-US" sz="2400" b="1" i="1">
                                <a:solidFill>
                                  <a:srgbClr val="0070C0"/>
                                </a:solidFill>
                                <a:latin typeface="Cambria Math" panose="02040503050406030204" pitchFamily="18" charset="0"/>
                              </a:rPr>
                              <m:t>𝒄</m:t>
                            </m:r>
                          </m:sub>
                        </m:sSub>
                        <m:sSub>
                          <m:sSubPr>
                            <m:ctrlPr>
                              <a:rPr lang="el-GR" sz="2400" b="1" i="1" dirty="0">
                                <a:solidFill>
                                  <a:srgbClr val="0070C0"/>
                                </a:solidFill>
                                <a:latin typeface="Cambria Math" panose="02040503050406030204" pitchFamily="18" charset="0"/>
                              </a:rPr>
                            </m:ctrlPr>
                          </m:sSubPr>
                          <m:e>
                            <m:r>
                              <a:rPr lang="el-GR" sz="2400" b="1" i="1" dirty="0">
                                <a:solidFill>
                                  <a:srgbClr val="0070C0"/>
                                </a:solidFill>
                                <a:latin typeface="Cambria Math" panose="02040503050406030204" pitchFamily="18" charset="0"/>
                              </a:rPr>
                              <m:t>𝝆</m:t>
                            </m:r>
                          </m:e>
                          <m:sub>
                            <m:r>
                              <a:rPr lang="en-US" sz="2400" b="1" i="1" dirty="0">
                                <a:solidFill>
                                  <a:srgbClr val="0070C0"/>
                                </a:solidFill>
                                <a:latin typeface="Cambria Math" panose="02040503050406030204" pitchFamily="18" charset="0"/>
                              </a:rPr>
                              <m:t>𝒃</m:t>
                            </m:r>
                          </m:sub>
                        </m:sSub>
                        <m:sSub>
                          <m:sSubPr>
                            <m:ctrlPr>
                              <a:rPr lang="en-US" sz="2400" b="1" i="1" dirty="0">
                                <a:solidFill>
                                  <a:srgbClr val="0070C0"/>
                                </a:solidFill>
                                <a:latin typeface="Cambria Math" panose="02040503050406030204" pitchFamily="18" charset="0"/>
                              </a:rPr>
                            </m:ctrlPr>
                          </m:sSubPr>
                          <m:e>
                            <m:r>
                              <a:rPr lang="en-US" sz="2400" b="1" i="1" dirty="0">
                                <a:solidFill>
                                  <a:srgbClr val="0070C0"/>
                                </a:solidFill>
                                <a:latin typeface="Cambria Math" panose="02040503050406030204" pitchFamily="18" charset="0"/>
                                <a:ea typeface="Cambria Math" panose="02040503050406030204" pitchFamily="18" charset="0"/>
                              </a:rPr>
                              <m:t>𝝆</m:t>
                            </m:r>
                          </m:e>
                          <m:sub>
                            <m:r>
                              <a:rPr lang="en-US" sz="2400" b="1" i="1" dirty="0">
                                <a:solidFill>
                                  <a:srgbClr val="0070C0"/>
                                </a:solidFill>
                                <a:latin typeface="Cambria Math" panose="02040503050406030204" pitchFamily="18" charset="0"/>
                              </a:rPr>
                              <m:t>𝒐</m:t>
                            </m:r>
                          </m:sub>
                        </m:sSub>
                        <m:sSub>
                          <m:sSubPr>
                            <m:ctrlPr>
                              <a:rPr lang="en-US" sz="24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m:t>𝒅</m:t>
                            </m:r>
                          </m:e>
                          <m:sub>
                            <m:r>
                              <a:rPr lang="en-US" sz="24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m:t>𝒑</m:t>
                            </m:r>
                          </m:sub>
                        </m:sSub>
                      </m:den>
                    </m:f>
                    <m:r>
                      <a:rPr lang="en-US" sz="2400" b="1" i="1">
                        <a:solidFill>
                          <a:srgbClr val="0070C0"/>
                        </a:solidFill>
                        <a:latin typeface="Cambria Math" panose="02040503050406030204" pitchFamily="18" charset="0"/>
                        <a:cs typeface="Times New Roman" panose="02020603050405020304" pitchFamily="18" charset="0"/>
                      </a:rPr>
                      <m:t>(</m:t>
                    </m:r>
                    <m:f>
                      <m:fPr>
                        <m:ctrlPr>
                          <a:rPr lang="en-US" sz="2400" b="1" i="1">
                            <a:solidFill>
                              <a:srgbClr val="0070C0"/>
                            </a:solidFill>
                            <a:latin typeface="Cambria Math" panose="02040503050406030204" pitchFamily="18" charset="0"/>
                            <a:cs typeface="Times New Roman" panose="02020603050405020304" pitchFamily="18" charset="0"/>
                          </a:rPr>
                        </m:ctrlPr>
                      </m:fPr>
                      <m:num>
                        <m:r>
                          <a:rPr lang="en-US" sz="2400" b="1" i="1">
                            <a:solidFill>
                              <a:srgbClr val="0070C0"/>
                            </a:solidFill>
                            <a:latin typeface="Cambria Math" panose="02040503050406030204" pitchFamily="18" charset="0"/>
                            <a:cs typeface="Times New Roman" panose="02020603050405020304" pitchFamily="18" charset="0"/>
                          </a:rPr>
                          <m:t>𝟏</m:t>
                        </m:r>
                        <m:r>
                          <a:rPr lang="en-US" sz="2400" b="1" i="1">
                            <a:solidFill>
                              <a:srgbClr val="0070C0"/>
                            </a:solidFill>
                            <a:latin typeface="Cambria Math" panose="02040503050406030204" pitchFamily="18" charset="0"/>
                            <a:cs typeface="Times New Roman" panose="02020603050405020304" pitchFamily="18" charset="0"/>
                          </a:rPr>
                          <m:t>−</m:t>
                        </m:r>
                        <m:r>
                          <a:rPr lang="el-GR" sz="2400" b="1" i="1">
                            <a:solidFill>
                              <a:srgbClr val="0070C0"/>
                            </a:solidFill>
                            <a:latin typeface="Cambria Math" panose="02040503050406030204" pitchFamily="18" charset="0"/>
                            <a:cs typeface="Times New Roman" panose="02020603050405020304" pitchFamily="18" charset="0"/>
                          </a:rPr>
                          <m:t>𝝓</m:t>
                        </m:r>
                      </m:num>
                      <m:den>
                        <m:sSup>
                          <m:sSupPr>
                            <m:ctrlPr>
                              <a:rPr lang="en-US" sz="2400" b="1" i="1">
                                <a:solidFill>
                                  <a:srgbClr val="0070C0"/>
                                </a:solidFill>
                                <a:latin typeface="Cambria Math" panose="02040503050406030204" pitchFamily="18" charset="0"/>
                                <a:cs typeface="Times New Roman" panose="02020603050405020304" pitchFamily="18" charset="0"/>
                              </a:rPr>
                            </m:ctrlPr>
                          </m:sSupPr>
                          <m:e>
                            <m:r>
                              <a:rPr lang="el-GR" sz="2400" b="1" i="1">
                                <a:solidFill>
                                  <a:srgbClr val="0070C0"/>
                                </a:solidFill>
                                <a:latin typeface="Cambria Math" panose="02040503050406030204" pitchFamily="18" charset="0"/>
                                <a:cs typeface="Times New Roman" panose="02020603050405020304" pitchFamily="18" charset="0"/>
                              </a:rPr>
                              <m:t>𝝓</m:t>
                            </m:r>
                          </m:e>
                          <m:sup>
                            <m:r>
                              <a:rPr lang="en-US" sz="2400" b="1" i="1">
                                <a:solidFill>
                                  <a:srgbClr val="0070C0"/>
                                </a:solidFill>
                                <a:latin typeface="Cambria Math" panose="02040503050406030204" pitchFamily="18" charset="0"/>
                                <a:cs typeface="Times New Roman" panose="02020603050405020304" pitchFamily="18" charset="0"/>
                              </a:rPr>
                              <m:t>𝟑</m:t>
                            </m:r>
                          </m:sup>
                        </m:sSup>
                      </m:den>
                    </m:f>
                    <m:r>
                      <a:rPr lang="en-US" sz="2400" b="1" i="1">
                        <a:solidFill>
                          <a:srgbClr val="0070C0"/>
                        </a:solidFill>
                        <a:latin typeface="Cambria Math" panose="02040503050406030204" pitchFamily="18" charset="0"/>
                        <a:cs typeface="Times New Roman" panose="02020603050405020304" pitchFamily="18" charset="0"/>
                      </a:rPr>
                      <m:t>)[</m:t>
                    </m:r>
                    <m:f>
                      <m:fPr>
                        <m:ctrlPr>
                          <a:rPr lang="en-US" sz="2400" b="1" i="1">
                            <a:solidFill>
                              <a:srgbClr val="0070C0"/>
                            </a:solidFill>
                            <a:latin typeface="Cambria Math" panose="02040503050406030204" pitchFamily="18" charset="0"/>
                            <a:cs typeface="Times New Roman" panose="02020603050405020304" pitchFamily="18" charset="0"/>
                          </a:rPr>
                        </m:ctrlPr>
                      </m:fPr>
                      <m:num>
                        <m:r>
                          <a:rPr lang="en-US" sz="2400" b="1" i="1">
                            <a:solidFill>
                              <a:srgbClr val="0070C0"/>
                            </a:solidFill>
                            <a:latin typeface="Cambria Math" panose="02040503050406030204" pitchFamily="18" charset="0"/>
                            <a:cs typeface="Times New Roman" panose="02020603050405020304" pitchFamily="18" charset="0"/>
                          </a:rPr>
                          <m:t>𝟏𝟓𝟎</m:t>
                        </m:r>
                        <m:d>
                          <m:dPr>
                            <m:ctrlPr>
                              <a:rPr lang="en-US" sz="2400" b="1" i="1">
                                <a:solidFill>
                                  <a:srgbClr val="0070C0"/>
                                </a:solidFill>
                                <a:latin typeface="Cambria Math" panose="02040503050406030204" pitchFamily="18" charset="0"/>
                                <a:cs typeface="Times New Roman" panose="02020603050405020304" pitchFamily="18" charset="0"/>
                              </a:rPr>
                            </m:ctrlPr>
                          </m:dPr>
                          <m:e>
                            <m:r>
                              <a:rPr lang="en-US" sz="2400" b="1" i="1">
                                <a:solidFill>
                                  <a:srgbClr val="0070C0"/>
                                </a:solidFill>
                                <a:latin typeface="Cambria Math" panose="02040503050406030204" pitchFamily="18" charset="0"/>
                                <a:cs typeface="Times New Roman" panose="02020603050405020304" pitchFamily="18" charset="0"/>
                              </a:rPr>
                              <m:t>𝟏</m:t>
                            </m:r>
                            <m:r>
                              <a:rPr lang="en-US" sz="2400" b="1" i="1">
                                <a:solidFill>
                                  <a:srgbClr val="0070C0"/>
                                </a:solidFill>
                                <a:latin typeface="Cambria Math" panose="02040503050406030204" pitchFamily="18" charset="0"/>
                                <a:cs typeface="Times New Roman" panose="02020603050405020304" pitchFamily="18" charset="0"/>
                              </a:rPr>
                              <m:t>−</m:t>
                            </m:r>
                            <m:r>
                              <a:rPr lang="el-GR" sz="2400" b="1" i="1">
                                <a:solidFill>
                                  <a:srgbClr val="0070C0"/>
                                </a:solidFill>
                                <a:latin typeface="Cambria Math" panose="02040503050406030204" pitchFamily="18" charset="0"/>
                                <a:cs typeface="Times New Roman" panose="02020603050405020304" pitchFamily="18" charset="0"/>
                              </a:rPr>
                              <m:t>𝝓</m:t>
                            </m:r>
                          </m:e>
                        </m:d>
                        <m:r>
                          <a:rPr lang="en-US" sz="2400" b="1" i="1">
                            <a:solidFill>
                              <a:srgbClr val="0070C0"/>
                            </a:solidFill>
                            <a:latin typeface="Cambria Math" panose="02040503050406030204" pitchFamily="18" charset="0"/>
                            <a:cs typeface="Times New Roman" panose="02020603050405020304" pitchFamily="18" charset="0"/>
                          </a:rPr>
                          <m:t>µ</m:t>
                        </m:r>
                      </m:num>
                      <m:den>
                        <m:sSub>
                          <m:sSubPr>
                            <m:ctrlPr>
                              <a:rPr lang="en-US" sz="2400" b="1" i="1">
                                <a:solidFill>
                                  <a:srgbClr val="0070C0"/>
                                </a:solidFill>
                                <a:latin typeface="Cambria Math" panose="02040503050406030204" pitchFamily="18" charset="0"/>
                                <a:cs typeface="Times New Roman" panose="02020603050405020304" pitchFamily="18" charset="0"/>
                              </a:rPr>
                            </m:ctrlPr>
                          </m:sSubPr>
                          <m:e>
                            <m:r>
                              <a:rPr lang="en-US" sz="2400" b="1" i="1">
                                <a:solidFill>
                                  <a:srgbClr val="0070C0"/>
                                </a:solidFill>
                                <a:latin typeface="Cambria Math" panose="02040503050406030204" pitchFamily="18" charset="0"/>
                                <a:cs typeface="Times New Roman" panose="02020603050405020304" pitchFamily="18" charset="0"/>
                              </a:rPr>
                              <m:t>𝒅</m:t>
                            </m:r>
                          </m:e>
                          <m:sub>
                            <m:r>
                              <a:rPr lang="en-US" sz="2400" b="1" i="1">
                                <a:solidFill>
                                  <a:srgbClr val="0070C0"/>
                                </a:solidFill>
                                <a:latin typeface="Cambria Math" panose="02040503050406030204" pitchFamily="18" charset="0"/>
                                <a:cs typeface="Times New Roman" panose="02020603050405020304" pitchFamily="18" charset="0"/>
                              </a:rPr>
                              <m:t>𝒑</m:t>
                            </m:r>
                          </m:sub>
                        </m:sSub>
                      </m:den>
                    </m:f>
                    <m:r>
                      <a:rPr lang="en-US" sz="2400" b="1">
                        <a:solidFill>
                          <a:srgbClr val="0070C0"/>
                        </a:solidFill>
                        <a:latin typeface="Cambria Math" panose="02040503050406030204" pitchFamily="18" charset="0"/>
                        <a:cs typeface="Times New Roman" panose="02020603050405020304" pitchFamily="18" charset="0"/>
                      </a:rPr>
                      <m:t>+</m:t>
                    </m:r>
                    <m:r>
                      <a:rPr lang="en-US" sz="2400" b="1" i="1">
                        <a:solidFill>
                          <a:srgbClr val="0070C0"/>
                        </a:solidFill>
                        <a:latin typeface="Cambria Math" panose="02040503050406030204" pitchFamily="18" charset="0"/>
                        <a:cs typeface="Times New Roman" panose="02020603050405020304" pitchFamily="18" charset="0"/>
                      </a:rPr>
                      <m:t>𝟏</m:t>
                    </m:r>
                    <m:r>
                      <a:rPr lang="en-US" sz="2400" b="1">
                        <a:solidFill>
                          <a:srgbClr val="0070C0"/>
                        </a:solidFill>
                        <a:latin typeface="Cambria Math" panose="02040503050406030204" pitchFamily="18" charset="0"/>
                        <a:cs typeface="Times New Roman" panose="02020603050405020304" pitchFamily="18" charset="0"/>
                      </a:rPr>
                      <m:t>.</m:t>
                    </m:r>
                    <m:r>
                      <a:rPr lang="en-US" sz="2400" b="1" i="1">
                        <a:solidFill>
                          <a:srgbClr val="0070C0"/>
                        </a:solidFill>
                        <a:latin typeface="Cambria Math" panose="02040503050406030204" pitchFamily="18" charset="0"/>
                        <a:cs typeface="Times New Roman" panose="02020603050405020304" pitchFamily="18" charset="0"/>
                      </a:rPr>
                      <m:t>𝟕𝟓𝐆</m:t>
                    </m:r>
                    <m:r>
                      <a:rPr lang="en-US" sz="2400" b="1">
                        <a:solidFill>
                          <a:srgbClr val="0070C0"/>
                        </a:solidFill>
                        <a:latin typeface="Cambria Math" panose="02040503050406030204" pitchFamily="18" charset="0"/>
                        <a:cs typeface="Times New Roman" panose="02020603050405020304" pitchFamily="18" charset="0"/>
                      </a:rPr>
                      <m:t>]</m:t>
                    </m:r>
                    <m:r>
                      <a:rPr lang="en-US" sz="2400" b="1" i="1" dirty="0" smtClean="0">
                        <a:solidFill>
                          <a:srgbClr val="0070C0"/>
                        </a:solidFill>
                        <a:latin typeface="Cambria Math" panose="02040503050406030204" pitchFamily="18" charset="0"/>
                        <a:cs typeface="Times New Roman" panose="02020603050405020304" pitchFamily="18" charset="0"/>
                      </a:rPr>
                      <m:t> </m:t>
                    </m:r>
                    <m:r>
                      <m:rPr>
                        <m:nor/>
                      </m:rPr>
                      <a:rPr lang="en-US" sz="2400" b="1" dirty="0">
                        <a:solidFill>
                          <a:srgbClr val="0070C0"/>
                        </a:solidFill>
                        <a:latin typeface="Times New Roman" panose="02020603050405020304" pitchFamily="18" charset="0"/>
                        <a:cs typeface="Times New Roman" panose="02020603050405020304" pitchFamily="18" charset="0"/>
                      </a:rPr>
                      <m:t>( 1+</m:t>
                    </m:r>
                    <m:r>
                      <m:rPr>
                        <m:nor/>
                      </m:rPr>
                      <a:rPr lang="en-US" sz="24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m:t></m:t>
                    </m:r>
                    <m:r>
                      <m:rPr>
                        <m:nor/>
                      </m:rPr>
                      <a:rPr lang="en-US" sz="2400" b="1" dirty="0">
                        <a:solidFill>
                          <a:srgbClr val="0070C0"/>
                        </a:solidFill>
                        <a:latin typeface="Times New Roman" panose="02020603050405020304" pitchFamily="18" charset="0"/>
                        <a:cs typeface="Times New Roman" panose="02020603050405020304" pitchFamily="18" charset="0"/>
                      </a:rPr>
                      <m:t>X</m:t>
                    </m:r>
                    <m:r>
                      <m:rPr>
                        <m:nor/>
                      </m:rPr>
                      <a:rPr lang="en-US" sz="2400" b="1" dirty="0">
                        <a:solidFill>
                          <a:srgbClr val="0070C0"/>
                        </a:solidFill>
                        <a:latin typeface="Times New Roman" panose="02020603050405020304" pitchFamily="18" charset="0"/>
                        <a:cs typeface="Times New Roman" panose="02020603050405020304" pitchFamily="18" charset="0"/>
                      </a:rPr>
                      <m:t>)</m:t>
                    </m:r>
                    <m:f>
                      <m:fPr>
                        <m:ctrlPr>
                          <a:rPr lang="en-US" sz="2400" b="1" i="1">
                            <a:solidFill>
                              <a:srgbClr val="0070C0"/>
                            </a:solidFill>
                            <a:latin typeface="Cambria Math" panose="02040503050406030204" pitchFamily="18" charset="0"/>
                            <a:cs typeface="Times New Roman" panose="02020603050405020304" pitchFamily="18" charset="0"/>
                          </a:rPr>
                        </m:ctrlPr>
                      </m:fPr>
                      <m:num>
                        <m:sSub>
                          <m:sSubPr>
                            <m:ctrlPr>
                              <a:rPr lang="en-US" sz="2400" b="1" i="1">
                                <a:solidFill>
                                  <a:srgbClr val="0070C0"/>
                                </a:solidFill>
                                <a:latin typeface="Cambria Math" panose="02040503050406030204" pitchFamily="18" charset="0"/>
                                <a:cs typeface="Times New Roman" panose="02020603050405020304" pitchFamily="18" charset="0"/>
                              </a:rPr>
                            </m:ctrlPr>
                          </m:sSubPr>
                          <m:e>
                            <m:r>
                              <a:rPr lang="en-US" sz="2400" b="1" i="1">
                                <a:solidFill>
                                  <a:srgbClr val="0070C0"/>
                                </a:solidFill>
                                <a:latin typeface="Cambria Math" panose="02040503050406030204" pitchFamily="18" charset="0"/>
                                <a:cs typeface="Times New Roman" panose="02020603050405020304" pitchFamily="18" charset="0"/>
                              </a:rPr>
                              <m:t>𝑷</m:t>
                            </m:r>
                          </m:e>
                          <m:sub>
                            <m:r>
                              <a:rPr lang="en-US" sz="2400" b="1" i="1">
                                <a:solidFill>
                                  <a:srgbClr val="0070C0"/>
                                </a:solidFill>
                                <a:latin typeface="Cambria Math" panose="02040503050406030204" pitchFamily="18" charset="0"/>
                                <a:cs typeface="Times New Roman" panose="02020603050405020304" pitchFamily="18" charset="0"/>
                              </a:rPr>
                              <m:t>𝒐</m:t>
                            </m:r>
                          </m:sub>
                        </m:sSub>
                      </m:num>
                      <m:den>
                        <m:r>
                          <a:rPr lang="en-US" sz="2400" b="1" i="1">
                            <a:solidFill>
                              <a:srgbClr val="0070C0"/>
                            </a:solidFill>
                            <a:latin typeface="Cambria Math" panose="02040503050406030204" pitchFamily="18" charset="0"/>
                            <a:cs typeface="Times New Roman" panose="02020603050405020304" pitchFamily="18" charset="0"/>
                          </a:rPr>
                          <m:t>𝑷</m:t>
                        </m:r>
                      </m:den>
                    </m:f>
                    <m:f>
                      <m:fPr>
                        <m:ctrlPr>
                          <a:rPr lang="en-US" sz="2400" b="1" i="1">
                            <a:solidFill>
                              <a:srgbClr val="0070C0"/>
                            </a:solidFill>
                            <a:latin typeface="Cambria Math" panose="02040503050406030204" pitchFamily="18" charset="0"/>
                            <a:cs typeface="Times New Roman" panose="02020603050405020304" pitchFamily="18" charset="0"/>
                          </a:rPr>
                        </m:ctrlPr>
                      </m:fPr>
                      <m:num>
                        <m:r>
                          <a:rPr lang="en-US" sz="2400" b="1" i="1">
                            <a:solidFill>
                              <a:srgbClr val="0070C0"/>
                            </a:solidFill>
                            <a:latin typeface="Cambria Math" panose="02040503050406030204" pitchFamily="18" charset="0"/>
                            <a:cs typeface="Times New Roman" panose="02020603050405020304" pitchFamily="18" charset="0"/>
                          </a:rPr>
                          <m:t>𝑻</m:t>
                        </m:r>
                      </m:num>
                      <m:den>
                        <m:sSub>
                          <m:sSubPr>
                            <m:ctrlPr>
                              <a:rPr lang="en-US" sz="2400" b="1" i="1">
                                <a:solidFill>
                                  <a:srgbClr val="0070C0"/>
                                </a:solidFill>
                                <a:latin typeface="Cambria Math" panose="02040503050406030204" pitchFamily="18" charset="0"/>
                                <a:cs typeface="Times New Roman" panose="02020603050405020304" pitchFamily="18" charset="0"/>
                              </a:rPr>
                            </m:ctrlPr>
                          </m:sSubPr>
                          <m:e>
                            <m:r>
                              <a:rPr lang="en-US" sz="2400" b="1" i="1">
                                <a:solidFill>
                                  <a:srgbClr val="0070C0"/>
                                </a:solidFill>
                                <a:latin typeface="Cambria Math" panose="02040503050406030204" pitchFamily="18" charset="0"/>
                                <a:cs typeface="Times New Roman" panose="02020603050405020304" pitchFamily="18" charset="0"/>
                              </a:rPr>
                              <m:t>𝑻</m:t>
                            </m:r>
                          </m:e>
                          <m:sub>
                            <m:r>
                              <a:rPr lang="en-US" sz="2400" b="1" i="1">
                                <a:solidFill>
                                  <a:srgbClr val="0070C0"/>
                                </a:solidFill>
                                <a:latin typeface="Cambria Math" panose="02040503050406030204" pitchFamily="18" charset="0"/>
                                <a:cs typeface="Times New Roman" panose="02020603050405020304" pitchFamily="18" charset="0"/>
                              </a:rPr>
                              <m:t>𝒐</m:t>
                            </m:r>
                          </m:sub>
                        </m:sSub>
                      </m:den>
                    </m:f>
                  </m:oMath>
                </a14:m>
                <a:r>
                  <a:rPr lang="en-US" sz="2400" b="1" dirty="0">
                    <a:solidFill>
                      <a:srgbClr val="0070C0"/>
                    </a:solidFill>
                    <a:latin typeface="Times New Roman" panose="02020603050405020304" pitchFamily="18" charset="0"/>
                    <a:cs typeface="Times New Roman" panose="02020603050405020304" pitchFamily="18" charset="0"/>
                  </a:rPr>
                  <a:t>                                         (11.33)</a:t>
                </a:r>
              </a:p>
              <a:p>
                <a:pPr marL="0" indent="0" algn="just">
                  <a:lnSpc>
                    <a:spcPct val="170000"/>
                  </a:lnSpc>
                  <a:buNone/>
                </a:pPr>
                <a:r>
                  <a:rPr lang="en-US" sz="2400" b="1" dirty="0">
                    <a:solidFill>
                      <a:srgbClr val="0070C0"/>
                    </a:solidFill>
                    <a:latin typeface="Times New Roman" panose="02020603050405020304" pitchFamily="18" charset="0"/>
                    <a:cs typeface="Times New Roman" panose="02020603050405020304" pitchFamily="18" charset="0"/>
                  </a:rPr>
                  <a:t>This equation shows that conversion is dependent on pressure drop across the catalyst weight for PBR.</a:t>
                </a:r>
              </a:p>
              <a:p>
                <a:pPr marL="0" indent="0" algn="just">
                  <a:lnSpc>
                    <a:spcPct val="170000"/>
                  </a:lnSpc>
                  <a:buNone/>
                </a:pPr>
                <a:r>
                  <a:rPr lang="en-US" sz="2400" dirty="0">
                    <a:latin typeface="Times New Roman" panose="02020603050405020304" pitchFamily="18" charset="0"/>
                    <a:cs typeface="Times New Roman" panose="02020603050405020304" pitchFamily="18" charset="0"/>
                  </a:rPr>
                  <a:t>Therefore, to find the conversion of reactants in catalytic PBR, equation (11.8) and equation (11.33) should be solved simultaneously since both are interdependent.</a:t>
                </a:r>
              </a:p>
            </p:txBody>
          </p:sp>
        </mc:Choice>
        <mc:Fallback xmlns="">
          <p:sp>
            <p:nvSpPr>
              <p:cNvPr id="3" name="Content Placeholder 2">
                <a:extLst>
                  <a:ext uri="{FF2B5EF4-FFF2-40B4-BE49-F238E27FC236}">
                    <a16:creationId xmlns:a16="http://schemas.microsoft.com/office/drawing/2014/main" id="{E87C9273-6FE9-7C73-B7E0-DFB50E1BC876}"/>
                  </a:ext>
                </a:extLst>
              </p:cNvPr>
              <p:cNvSpPr>
                <a:spLocks noGrp="1" noRot="1" noChangeAspect="1" noMove="1" noResize="1" noEditPoints="1" noAdjustHandles="1" noChangeArrowheads="1" noChangeShapeType="1" noTextEdit="1"/>
              </p:cNvSpPr>
              <p:nvPr>
                <p:ph idx="1"/>
              </p:nvPr>
            </p:nvSpPr>
            <p:spPr>
              <a:xfrm>
                <a:off x="238539" y="550114"/>
                <a:ext cx="11817626" cy="5626850"/>
              </a:xfrm>
              <a:blipFill>
                <a:blip r:embed="rId2"/>
                <a:stretch>
                  <a:fillRect l="-774" r="-77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3071CC58-173F-F196-FE72-0A5BB41CF1DF}"/>
              </a:ext>
            </a:extLst>
          </p:cNvPr>
          <p:cNvCxnSpPr>
            <a:cxnSpLocks/>
          </p:cNvCxnSpPr>
          <p:nvPr/>
        </p:nvCxnSpPr>
        <p:spPr>
          <a:xfrm>
            <a:off x="-96080" y="56523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284BE76-7231-0780-0FF9-B7DD79699965}"/>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CCF41903-D3ED-9A80-3321-7180422233DE}"/>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313149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6A4625-9DB8-6BF6-7C99-8B2B24AF3B2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E9DBF78-A3F1-3A89-7714-47FFA0FC4677}"/>
              </a:ext>
            </a:extLst>
          </p:cNvPr>
          <p:cNvSpPr>
            <a:spLocks noGrp="1"/>
          </p:cNvSpPr>
          <p:nvPr>
            <p:ph type="title"/>
          </p:nvPr>
        </p:nvSpPr>
        <p:spPr>
          <a:xfrm>
            <a:off x="589722"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CBEBCD1-2212-1A92-46A6-D8EC4E68C58A}"/>
                  </a:ext>
                </a:extLst>
              </p:cNvPr>
              <p:cNvSpPr>
                <a:spLocks noGrp="1"/>
              </p:cNvSpPr>
              <p:nvPr>
                <p:ph idx="1"/>
              </p:nvPr>
            </p:nvSpPr>
            <p:spPr>
              <a:xfrm>
                <a:off x="238539" y="550114"/>
                <a:ext cx="11817626" cy="5626850"/>
              </a:xfrm>
            </p:spPr>
            <p:txBody>
              <a:bodyPr>
                <a:normAutofit/>
              </a:bodyPr>
              <a:lstStyle/>
              <a:p>
                <a:pPr marL="0" indent="0" algn="just">
                  <a:lnSpc>
                    <a:spcPct val="170000"/>
                  </a:lnSpc>
                  <a:buNone/>
                </a:pPr>
                <a:r>
                  <a:rPr lang="en-US" sz="2400" b="1" dirty="0">
                    <a:solidFill>
                      <a:schemeClr val="accent1"/>
                    </a:solidFill>
                    <a:latin typeface="Times New Roman" panose="02020603050405020304" pitchFamily="18" charset="0"/>
                    <a:cs typeface="Times New Roman" panose="02020603050405020304" pitchFamily="18" charset="0"/>
                  </a:rPr>
                  <a:t>11.4.3. Energy balance equation</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PBR is operated at steady state condition.</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Energy balance equation for PBR is analogous of  plug flow reactor (PFR).</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The energy balance equation derivation details for non-isothermal PFR is found in </a:t>
                </a:r>
                <a:r>
                  <a:rPr lang="en-US" sz="2000" b="1" dirty="0">
                    <a:latin typeface="Times New Roman" panose="02020603050405020304" pitchFamily="18" charset="0"/>
                    <a:cs typeface="Times New Roman" panose="02020603050405020304" pitchFamily="18" charset="0"/>
                  </a:rPr>
                  <a:t>lecture 6 </a:t>
                </a:r>
                <a:r>
                  <a:rPr lang="en-US" sz="2000" b="1" dirty="0">
                    <a:solidFill>
                      <a:schemeClr val="accent1"/>
                    </a:solidFill>
                    <a:latin typeface="Times New Roman" panose="02020603050405020304" pitchFamily="18" charset="0"/>
                    <a:cs typeface="Times New Roman" panose="02020603050405020304" pitchFamily="18" charset="0"/>
                  </a:rPr>
                  <a:t>(Refer lecture 6). </a:t>
                </a:r>
              </a:p>
              <a:p>
                <a:pPr marL="0" indent="0">
                  <a:lnSpc>
                    <a:spcPct val="100000"/>
                  </a:lnSpc>
                  <a:buNone/>
                </a:pPr>
                <a:r>
                  <a:rPr lang="en-US" sz="2000" dirty="0">
                    <a:latin typeface="Times New Roman" panose="02020603050405020304" pitchFamily="18" charset="0"/>
                    <a:cs typeface="Times New Roman" panose="02020603050405020304" pitchFamily="18" charset="0"/>
                  </a:rPr>
                  <a:t>The energy balance equation in terms of molar flow rate is given by:</a:t>
                </a:r>
              </a:p>
              <a:p>
                <a:pPr marL="0" indent="0">
                  <a:lnSpc>
                    <a:spcPct val="100000"/>
                  </a:lnSpc>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f>
                      <m:fPr>
                        <m:ctrlPr>
                          <a:rPr lang="en-US" sz="2400" i="1">
                            <a:latin typeface="Cambria Math" panose="02040503050406030204" pitchFamily="18" charset="0"/>
                          </a:rPr>
                        </m:ctrlPr>
                      </m:fPr>
                      <m:num>
                        <m:r>
                          <a:rPr lang="en-US" sz="2400" i="1">
                            <a:latin typeface="Cambria Math" panose="02040503050406030204" pitchFamily="18" charset="0"/>
                          </a:rPr>
                          <m:t>𝑑𝑇</m:t>
                        </m:r>
                      </m:num>
                      <m:den>
                        <m:r>
                          <a:rPr lang="en-US" sz="2400" i="1">
                            <a:latin typeface="Cambria Math" panose="02040503050406030204" pitchFamily="18" charset="0"/>
                          </a:rPr>
                          <m:t>𝑑𝑊</m:t>
                        </m:r>
                      </m:den>
                    </m:f>
                    <m:r>
                      <a:rPr lang="en-US" sz="2400" i="1">
                        <a:latin typeface="Cambria Math" panose="02040503050406030204" pitchFamily="18" charset="0"/>
                      </a:rPr>
                      <m:t>=</m:t>
                    </m:r>
                    <m:f>
                      <m:fPr>
                        <m:ctrlPr>
                          <a:rPr lang="en-US" sz="2400" i="1">
                            <a:latin typeface="Cambria Math" panose="02040503050406030204" pitchFamily="18" charset="0"/>
                          </a:rPr>
                        </m:ctrlPr>
                      </m:fPr>
                      <m:num>
                        <m:sSup>
                          <m:sSupPr>
                            <m:ctrlPr>
                              <a:rPr lang="en-US" sz="2400" i="1">
                                <a:latin typeface="Cambria Math" panose="02040503050406030204" pitchFamily="18" charset="0"/>
                              </a:rPr>
                            </m:ctrlPr>
                          </m:sSupPr>
                          <m:e>
                            <m:sSub>
                              <m:sSubPr>
                                <m:ctrlPr>
                                  <a:rPr lang="en-US" sz="2400" i="1">
                                    <a:latin typeface="Cambria Math" panose="02040503050406030204" pitchFamily="18" charset="0"/>
                                  </a:rPr>
                                </m:ctrlPr>
                              </m:sSubPr>
                              <m:e>
                                <m:r>
                                  <a:rPr lang="en-US" sz="2400" i="1">
                                    <a:latin typeface="Cambria Math" panose="02040503050406030204" pitchFamily="18" charset="0"/>
                                  </a:rPr>
                                  <m:t>𝑟</m:t>
                                </m:r>
                              </m:e>
                              <m:sub>
                                <m:r>
                                  <a:rPr lang="en-US" sz="2400" i="1">
                                    <a:latin typeface="Cambria Math" panose="02040503050406030204" pitchFamily="18" charset="0"/>
                                  </a:rPr>
                                  <m:t>𝐴</m:t>
                                </m:r>
                              </m:sub>
                            </m:sSub>
                          </m:e>
                          <m:sup>
                            <m:r>
                              <a:rPr lang="en-US" sz="2400" i="1">
                                <a:latin typeface="Cambria Math" panose="02040503050406030204" pitchFamily="18" charset="0"/>
                              </a:rPr>
                              <m:t>′</m:t>
                            </m:r>
                          </m:sup>
                        </m:sSup>
                        <m:r>
                          <a:rPr lang="en-US" sz="2400" i="1">
                            <a:latin typeface="Cambria Math" panose="02040503050406030204" pitchFamily="18" charset="0"/>
                          </a:rPr>
                          <m:t> </m:t>
                        </m:r>
                        <m:sSub>
                          <m:sSubPr>
                            <m:ctrlPr>
                              <a:rPr lang="en-US" sz="2400" i="1">
                                <a:latin typeface="Cambria Math" panose="02040503050406030204" pitchFamily="18" charset="0"/>
                              </a:rPr>
                            </m:ctrlPr>
                          </m:sSubPr>
                          <m:e>
                            <m:r>
                              <a:rPr lang="en-US" sz="2400" i="1">
                                <a:latin typeface="Cambria Math" panose="02040503050406030204" pitchFamily="18" charset="0"/>
                                <a:ea typeface="Cambria Math" panose="02040503050406030204" pitchFamily="18" charset="0"/>
                              </a:rPr>
                              <m:t>∆</m:t>
                            </m:r>
                            <m:r>
                              <a:rPr lang="en-US" sz="2400" i="1">
                                <a:latin typeface="Cambria Math" panose="02040503050406030204" pitchFamily="18" charset="0"/>
                                <a:ea typeface="Cambria Math" panose="02040503050406030204" pitchFamily="18" charset="0"/>
                              </a:rPr>
                              <m:t>𝐻</m:t>
                            </m:r>
                          </m:e>
                          <m:sub>
                            <m:r>
                              <a:rPr lang="en-US" sz="2400" i="1">
                                <a:latin typeface="Cambria Math" panose="02040503050406030204" pitchFamily="18" charset="0"/>
                              </a:rPr>
                              <m:t>𝑅𝑥</m:t>
                            </m:r>
                          </m:sub>
                        </m:sSub>
                        <m:r>
                          <a:rPr lang="en-US" sz="2400" i="1">
                            <a:latin typeface="Cambria Math" panose="02040503050406030204" pitchFamily="18" charset="0"/>
                          </a:rPr>
                          <m:t>(</m:t>
                        </m:r>
                        <m:r>
                          <a:rPr lang="en-US" sz="2400" i="1">
                            <a:latin typeface="Cambria Math" panose="02040503050406030204" pitchFamily="18" charset="0"/>
                          </a:rPr>
                          <m:t>𝑇</m:t>
                        </m:r>
                        <m:r>
                          <a:rPr lang="en-US" sz="2400" i="1">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𝑈𝑎</m:t>
                            </m:r>
                          </m:num>
                          <m:den>
                            <m:sSub>
                              <m:sSubPr>
                                <m:ctrlPr>
                                  <a:rPr lang="en-US" sz="2400" i="1">
                                    <a:latin typeface="Cambria Math" panose="02040503050406030204" pitchFamily="18" charset="0"/>
                                  </a:rPr>
                                </m:ctrlPr>
                              </m:sSubPr>
                              <m:e>
                                <m:r>
                                  <m:rPr>
                                    <m:sty m:val="p"/>
                                  </m:rPr>
                                  <a:rPr lang="el-GR" sz="2400" i="1">
                                    <a:latin typeface="Cambria Math" panose="02040503050406030204" pitchFamily="18" charset="0"/>
                                  </a:rPr>
                                  <m:t>ρ</m:t>
                                </m:r>
                              </m:e>
                              <m:sub>
                                <m:r>
                                  <a:rPr lang="en-US" sz="2400" i="1">
                                    <a:latin typeface="Cambria Math" panose="02040503050406030204" pitchFamily="18" charset="0"/>
                                  </a:rPr>
                                  <m:t>𝑏</m:t>
                                </m:r>
                              </m:sub>
                            </m:sSub>
                          </m:den>
                        </m:f>
                        <m:r>
                          <a:rPr lang="en-US" sz="2400" i="1">
                            <a:latin typeface="Cambria Math" panose="02040503050406030204" pitchFamily="18" charset="0"/>
                          </a:rPr>
                          <m:t>(</m:t>
                        </m:r>
                        <m:r>
                          <a:rPr lang="en-US" sz="2400" i="1">
                            <a:latin typeface="Cambria Math" panose="02040503050406030204" pitchFamily="18" charset="0"/>
                          </a:rPr>
                          <m:t>𝑇</m:t>
                        </m:r>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𝑇</m:t>
                            </m:r>
                          </m:e>
                          <m:sub>
                            <m:r>
                              <a:rPr lang="en-US" sz="2400" i="1">
                                <a:latin typeface="Cambria Math" panose="02040503050406030204" pitchFamily="18" charset="0"/>
                              </a:rPr>
                              <m:t>𝑎</m:t>
                            </m:r>
                          </m:sub>
                        </m:sSub>
                        <m:r>
                          <a:rPr lang="en-US" sz="2400" i="1">
                            <a:latin typeface="Cambria Math" panose="02040503050406030204" pitchFamily="18" charset="0"/>
                          </a:rPr>
                          <m:t>)</m:t>
                        </m:r>
                      </m:num>
                      <m:den>
                        <m:nary>
                          <m:naryPr>
                            <m:chr m:val="∑"/>
                            <m:subHide m:val="on"/>
                            <m:supHide m:val="on"/>
                            <m:ctrlPr>
                              <a:rPr lang="en-US" sz="2400" i="1">
                                <a:latin typeface="Cambria Math" panose="02040503050406030204" pitchFamily="18" charset="0"/>
                              </a:rPr>
                            </m:ctrlPr>
                          </m:naryPr>
                          <m:sub/>
                          <m:sup/>
                          <m:e>
                            <m:sSub>
                              <m:sSubPr>
                                <m:ctrlPr>
                                  <a:rPr lang="en-US" sz="2400" i="1">
                                    <a:latin typeface="Cambria Math" panose="02040503050406030204" pitchFamily="18" charset="0"/>
                                  </a:rPr>
                                </m:ctrlPr>
                              </m:sSubPr>
                              <m:e>
                                <m:r>
                                  <a:rPr lang="en-US" sz="2400" i="1">
                                    <a:latin typeface="Cambria Math" panose="02040503050406030204" pitchFamily="18" charset="0"/>
                                  </a:rPr>
                                  <m:t>𝐹</m:t>
                                </m:r>
                              </m:e>
                              <m:sub>
                                <m:r>
                                  <a:rPr lang="en-US" sz="2400" i="1">
                                    <a:latin typeface="Cambria Math" panose="02040503050406030204" pitchFamily="18" charset="0"/>
                                  </a:rPr>
                                  <m:t>𝑖</m:t>
                                </m:r>
                              </m:sub>
                            </m:sSub>
                            <m:sSub>
                              <m:sSubPr>
                                <m:ctrlPr>
                                  <a:rPr lang="en-US" sz="2400" i="1">
                                    <a:latin typeface="Cambria Math" panose="02040503050406030204" pitchFamily="18" charset="0"/>
                                  </a:rPr>
                                </m:ctrlPr>
                              </m:sSubPr>
                              <m:e>
                                <m:r>
                                  <a:rPr lang="en-US" sz="2400" i="1">
                                    <a:latin typeface="Cambria Math" panose="02040503050406030204" pitchFamily="18" charset="0"/>
                                  </a:rPr>
                                  <m:t>𝐶</m:t>
                                </m:r>
                              </m:e>
                              <m:sub>
                                <m:sSub>
                                  <m:sSubPr>
                                    <m:ctrlPr>
                                      <a:rPr lang="en-US" sz="2400" i="1">
                                        <a:latin typeface="Cambria Math" panose="02040503050406030204" pitchFamily="18" charset="0"/>
                                      </a:rPr>
                                    </m:ctrlPr>
                                  </m:sSubPr>
                                  <m:e>
                                    <m:r>
                                      <a:rPr lang="en-US" sz="2400" i="1">
                                        <a:latin typeface="Cambria Math" panose="02040503050406030204" pitchFamily="18" charset="0"/>
                                      </a:rPr>
                                      <m:t>𝑃</m:t>
                                    </m:r>
                                  </m:e>
                                  <m:sub>
                                    <m:r>
                                      <a:rPr lang="en-US" sz="2400" i="1">
                                        <a:latin typeface="Cambria Math" panose="02040503050406030204" pitchFamily="18" charset="0"/>
                                      </a:rPr>
                                      <m:t>𝑖</m:t>
                                    </m:r>
                                  </m:sub>
                                </m:sSub>
                              </m:sub>
                            </m:sSub>
                          </m:e>
                        </m:nary>
                      </m:den>
                    </m:f>
                  </m:oMath>
                </a14:m>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(11.34)</a:t>
                </a:r>
              </a:p>
              <a:p>
                <a:pPr marL="0" indent="0" algn="just">
                  <a:lnSpc>
                    <a:spcPct val="100000"/>
                  </a:lnSpc>
                  <a:buNone/>
                </a:pPr>
                <a:r>
                  <a:rPr lang="en-US" sz="2200" dirty="0">
                    <a:latin typeface="Times New Roman" panose="02020603050405020304" pitchFamily="18" charset="0"/>
                    <a:cs typeface="Times New Roman" panose="02020603050405020304" pitchFamily="18" charset="0"/>
                  </a:rPr>
                  <a:t>Where: T is temperature, </a:t>
                </a:r>
                <a:r>
                  <a:rPr lang="en-US" sz="2200" dirty="0" err="1">
                    <a:latin typeface="Times New Roman" panose="02020603050405020304" pitchFamily="18" charset="0"/>
                    <a:cs typeface="Times New Roman" panose="02020603050405020304" pitchFamily="18" charset="0"/>
                  </a:rPr>
                  <a:t>r</a:t>
                </a:r>
                <a:r>
                  <a:rPr lang="en-US" sz="2200" baseline="-25000" dirty="0" err="1">
                    <a:latin typeface="Times New Roman" panose="02020603050405020304" pitchFamily="18" charset="0"/>
                    <a:cs typeface="Times New Roman" panose="02020603050405020304" pitchFamily="18" charset="0"/>
                  </a:rPr>
                  <a:t>A</a:t>
                </a:r>
                <a:r>
                  <a:rPr lang="en-US" sz="2200" dirty="0">
                    <a:latin typeface="Times New Roman" panose="02020603050405020304" pitchFamily="18" charset="0"/>
                    <a:cs typeface="Times New Roman" panose="02020603050405020304" pitchFamily="18" charset="0"/>
                    <a:sym typeface="Symbol" panose="05050102010706020507" pitchFamily="18" charset="2"/>
                  </a:rPr>
                  <a:t></a:t>
                </a:r>
                <a:r>
                  <a:rPr lang="en-US" sz="2200" dirty="0">
                    <a:latin typeface="Times New Roman" panose="02020603050405020304" pitchFamily="18" charset="0"/>
                    <a:cs typeface="Times New Roman" panose="02020603050405020304" pitchFamily="18" charset="0"/>
                  </a:rPr>
                  <a:t> is rate of reaction, </a:t>
                </a:r>
                <a:r>
                  <a:rPr lang="en-US" sz="2200" dirty="0">
                    <a:latin typeface="Times New Roman" panose="02020603050405020304" pitchFamily="18" charset="0"/>
                    <a:cs typeface="Times New Roman" panose="02020603050405020304" pitchFamily="18" charset="0"/>
                    <a:sym typeface="Symbol" panose="05050102010706020507" pitchFamily="18" charset="2"/>
                  </a:rPr>
                  <a:t></a:t>
                </a:r>
                <a:r>
                  <a:rPr lang="en-US" sz="2200" dirty="0" err="1">
                    <a:latin typeface="Times New Roman" panose="02020603050405020304" pitchFamily="18" charset="0"/>
                    <a:cs typeface="Times New Roman" panose="02020603050405020304" pitchFamily="18" charset="0"/>
                  </a:rPr>
                  <a:t>H</a:t>
                </a:r>
                <a:r>
                  <a:rPr lang="en-US" sz="2200" baseline="-25000" dirty="0" err="1">
                    <a:latin typeface="Times New Roman" panose="02020603050405020304" pitchFamily="18" charset="0"/>
                    <a:cs typeface="Times New Roman" panose="02020603050405020304" pitchFamily="18" charset="0"/>
                  </a:rPr>
                  <a:t>Rx</a:t>
                </a:r>
                <a:r>
                  <a:rPr lang="en-US" sz="2200" dirty="0">
                    <a:latin typeface="Times New Roman" panose="02020603050405020304" pitchFamily="18" charset="0"/>
                    <a:cs typeface="Times New Roman" panose="02020603050405020304" pitchFamily="18" charset="0"/>
                  </a:rPr>
                  <a:t> is change in  heat of reaction, W is weight of catalyst, F</a:t>
                </a:r>
                <a:r>
                  <a:rPr lang="en-US" sz="2200" baseline="-25000" dirty="0">
                    <a:latin typeface="Times New Roman" panose="02020603050405020304" pitchFamily="18" charset="0"/>
                    <a:cs typeface="Times New Roman" panose="02020603050405020304" pitchFamily="18" charset="0"/>
                  </a:rPr>
                  <a:t>i</a:t>
                </a:r>
                <a:r>
                  <a:rPr lang="en-US" sz="2200" dirty="0">
                    <a:latin typeface="Times New Roman" panose="02020603050405020304" pitchFamily="18" charset="0"/>
                    <a:cs typeface="Times New Roman" panose="02020603050405020304" pitchFamily="18" charset="0"/>
                  </a:rPr>
                  <a:t> is molar flow rate of species </a:t>
                </a:r>
                <a:r>
                  <a:rPr lang="en-US" sz="2200" dirty="0" err="1">
                    <a:latin typeface="Times New Roman" panose="02020603050405020304" pitchFamily="18" charset="0"/>
                    <a:cs typeface="Times New Roman" panose="02020603050405020304" pitchFamily="18" charset="0"/>
                  </a:rPr>
                  <a:t>i</a:t>
                </a:r>
                <a:r>
                  <a:rPr lang="en-US" sz="2200" dirty="0">
                    <a:latin typeface="Times New Roman" panose="02020603050405020304" pitchFamily="18" charset="0"/>
                    <a:cs typeface="Times New Roman" panose="02020603050405020304" pitchFamily="18" charset="0"/>
                  </a:rPr>
                  <a:t>, U is overall heat transfer coefficient, a is surface area per unit volume,  </a:t>
                </a:r>
                <a:r>
                  <a:rPr lang="en-US" sz="2200" dirty="0">
                    <a:latin typeface="Times New Roman" panose="02020603050405020304" pitchFamily="18" charset="0"/>
                    <a:cs typeface="Times New Roman" panose="02020603050405020304" pitchFamily="18" charset="0"/>
                    <a:sym typeface="Symbol" panose="05050102010706020507" pitchFamily="18" charset="2"/>
                  </a:rPr>
                  <a:t></a:t>
                </a:r>
                <a:r>
                  <a:rPr lang="en-US" sz="2200" baseline="-25000" dirty="0">
                    <a:latin typeface="Times New Roman" panose="02020603050405020304" pitchFamily="18" charset="0"/>
                    <a:cs typeface="Times New Roman" panose="02020603050405020304" pitchFamily="18" charset="0"/>
                  </a:rPr>
                  <a:t>b</a:t>
                </a:r>
                <a:r>
                  <a:rPr lang="en-US" sz="2200" dirty="0">
                    <a:latin typeface="Times New Roman" panose="02020603050405020304" pitchFamily="18" charset="0"/>
                    <a:cs typeface="Times New Roman" panose="02020603050405020304" pitchFamily="18" charset="0"/>
                  </a:rPr>
                  <a:t> is  catalyst bulk density, C</a:t>
                </a:r>
                <a:r>
                  <a:rPr lang="en-US" sz="2200" baseline="-25000" dirty="0">
                    <a:latin typeface="Times New Roman" panose="02020603050405020304" pitchFamily="18" charset="0"/>
                    <a:cs typeface="Times New Roman" panose="02020603050405020304" pitchFamily="18" charset="0"/>
                  </a:rPr>
                  <a:t>pi</a:t>
                </a:r>
                <a:r>
                  <a:rPr lang="en-US" sz="2200" dirty="0">
                    <a:latin typeface="Times New Roman" panose="02020603050405020304" pitchFamily="18" charset="0"/>
                    <a:cs typeface="Times New Roman" panose="02020603050405020304" pitchFamily="18" charset="0"/>
                  </a:rPr>
                  <a:t> is specific heat capacity of species </a:t>
                </a:r>
                <a:r>
                  <a:rPr lang="en-US" sz="2200" dirty="0" err="1">
                    <a:latin typeface="Times New Roman" panose="02020603050405020304" pitchFamily="18" charset="0"/>
                    <a:cs typeface="Times New Roman" panose="02020603050405020304" pitchFamily="18" charset="0"/>
                  </a:rPr>
                  <a:t>i</a:t>
                </a:r>
                <a:r>
                  <a:rPr lang="en-US" sz="2200" dirty="0">
                    <a:latin typeface="Times New Roman" panose="02020603050405020304" pitchFamily="18" charset="0"/>
                    <a:cs typeface="Times New Roman" panose="02020603050405020304" pitchFamily="18" charset="0"/>
                  </a:rPr>
                  <a:t>, and T</a:t>
                </a:r>
                <a:r>
                  <a:rPr lang="en-US" sz="2200" baseline="-25000" dirty="0">
                    <a:latin typeface="Times New Roman" panose="02020603050405020304" pitchFamily="18" charset="0"/>
                    <a:cs typeface="Times New Roman" panose="02020603050405020304" pitchFamily="18" charset="0"/>
                  </a:rPr>
                  <a:t>a</a:t>
                </a:r>
                <a:r>
                  <a:rPr lang="en-US" sz="2200" dirty="0">
                    <a:latin typeface="Times New Roman" panose="02020603050405020304" pitchFamily="18" charset="0"/>
                    <a:cs typeface="Times New Roman" panose="02020603050405020304" pitchFamily="18" charset="0"/>
                  </a:rPr>
                  <a:t> is temperature of heat supply.</a:t>
                </a:r>
              </a:p>
              <a:p>
                <a:pPr marL="0" indent="0" algn="just">
                  <a:lnSpc>
                    <a:spcPct val="17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1CBEBCD1-2212-1A92-46A6-D8EC4E68C58A}"/>
                  </a:ext>
                </a:extLst>
              </p:cNvPr>
              <p:cNvSpPr>
                <a:spLocks noGrp="1" noRot="1" noChangeAspect="1" noMove="1" noResize="1" noEditPoints="1" noAdjustHandles="1" noChangeArrowheads="1" noChangeShapeType="1" noTextEdit="1"/>
              </p:cNvSpPr>
              <p:nvPr>
                <p:ph idx="1"/>
              </p:nvPr>
            </p:nvSpPr>
            <p:spPr>
              <a:xfrm>
                <a:off x="238539" y="550114"/>
                <a:ext cx="11817626" cy="5626850"/>
              </a:xfrm>
              <a:blipFill>
                <a:blip r:embed="rId2"/>
                <a:stretch>
                  <a:fillRect l="-774" r="-619"/>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5A8BBE61-52FB-CCF5-7E16-8D05D16FD9A3}"/>
              </a:ext>
            </a:extLst>
          </p:cNvPr>
          <p:cNvCxnSpPr>
            <a:cxnSpLocks/>
          </p:cNvCxnSpPr>
          <p:nvPr/>
        </p:nvCxnSpPr>
        <p:spPr>
          <a:xfrm>
            <a:off x="-96080" y="56523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DD738B2-5B57-6115-0269-CFD1E2D4FFA3}"/>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2BE61A83-B367-2EEC-3C73-5A51A1357E51}"/>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2868613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751A0E-917B-7522-DF72-3248999E3C2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29104D-FF42-9D20-13E4-28963481607A}"/>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F81AFD0-28D7-4743-3C96-8E2B5917A385}"/>
                  </a:ext>
                </a:extLst>
              </p:cNvPr>
              <p:cNvSpPr>
                <a:spLocks noGrp="1"/>
              </p:cNvSpPr>
              <p:nvPr>
                <p:ph idx="1"/>
              </p:nvPr>
            </p:nvSpPr>
            <p:spPr>
              <a:xfrm>
                <a:off x="238539" y="770490"/>
                <a:ext cx="11817626" cy="5406473"/>
              </a:xfrm>
            </p:spPr>
            <p:txBody>
              <a:bodyPr>
                <a:normAutofit/>
              </a:bodyPr>
              <a:lstStyle/>
              <a:p>
                <a:pPr marL="0" indent="0">
                  <a:buNone/>
                </a:pPr>
                <a:r>
                  <a:rPr lang="en-US" sz="2000" dirty="0">
                    <a:latin typeface="Times New Roman" panose="02020603050405020304" pitchFamily="18" charset="0"/>
                    <a:cs typeface="Times New Roman" panose="02020603050405020304" pitchFamily="18" charset="0"/>
                  </a:rPr>
                  <a:t>The energy balance equation in terms of conversion can be written as:</a:t>
                </a:r>
              </a:p>
              <a:p>
                <a:pPr marL="0" indent="0">
                  <a:lnSpc>
                    <a:spcPct val="150000"/>
                  </a:lnSpc>
                  <a:buNone/>
                </a:pPr>
                <a:r>
                  <a:rPr lang="en-US" sz="2000" b="1" dirty="0">
                    <a:latin typeface="Times New Roman" panose="02020603050405020304" pitchFamily="18" charset="0"/>
                    <a:cs typeface="Times New Roman" panose="02020603050405020304" pitchFamily="18" charset="0"/>
                  </a:rPr>
                  <a:t>  </a:t>
                </a:r>
                <a14:m>
                  <m:oMath xmlns:m="http://schemas.openxmlformats.org/officeDocument/2006/math">
                    <m:f>
                      <m:fPr>
                        <m:ctrlPr>
                          <a:rPr lang="en-US" sz="2000" i="1">
                            <a:latin typeface="Cambria Math" panose="02040503050406030204" pitchFamily="18" charset="0"/>
                          </a:rPr>
                        </m:ctrlPr>
                      </m:fPr>
                      <m:num>
                        <m:r>
                          <a:rPr lang="en-US" sz="2000" i="1">
                            <a:latin typeface="Cambria Math" panose="02040503050406030204" pitchFamily="18" charset="0"/>
                          </a:rPr>
                          <m:t>𝑑𝑇</m:t>
                        </m:r>
                      </m:num>
                      <m:den>
                        <m:r>
                          <a:rPr lang="en-US" sz="2000" i="1">
                            <a:latin typeface="Cambria Math" panose="02040503050406030204" pitchFamily="18" charset="0"/>
                          </a:rPr>
                          <m:t>𝑑𝑊</m:t>
                        </m:r>
                      </m:den>
                    </m:f>
                    <m:r>
                      <a:rPr lang="en-US" sz="2000" i="1">
                        <a:latin typeface="Cambria Math" panose="02040503050406030204" pitchFamily="18" charset="0"/>
                      </a:rPr>
                      <m:t>=</m:t>
                    </m:r>
                    <m:f>
                      <m:fPr>
                        <m:ctrlPr>
                          <a:rPr lang="en-US" sz="2000" i="1">
                            <a:latin typeface="Cambria Math" panose="02040503050406030204" pitchFamily="18" charset="0"/>
                          </a:rPr>
                        </m:ctrlPr>
                      </m:fPr>
                      <m:num>
                        <m:sSup>
                          <m:sSupPr>
                            <m:ctrlPr>
                              <a:rPr lang="en-US" sz="2000" i="1">
                                <a:latin typeface="Cambria Math" panose="02040503050406030204" pitchFamily="18" charset="0"/>
                              </a:rPr>
                            </m:ctrlPr>
                          </m:sSupPr>
                          <m:e>
                            <m:sSub>
                              <m:sSubPr>
                                <m:ctrlPr>
                                  <a:rPr lang="en-US" sz="2000" i="1">
                                    <a:latin typeface="Cambria Math" panose="02040503050406030204" pitchFamily="18" charset="0"/>
                                  </a:rPr>
                                </m:ctrlPr>
                              </m:sSubPr>
                              <m:e>
                                <m:r>
                                  <a:rPr lang="en-US" sz="2000" i="1">
                                    <a:latin typeface="Cambria Math" panose="02040503050406030204" pitchFamily="18" charset="0"/>
                                  </a:rPr>
                                  <m:t>𝑟</m:t>
                                </m:r>
                              </m:e>
                              <m:sub>
                                <m:r>
                                  <a:rPr lang="en-US" sz="2000" i="1">
                                    <a:latin typeface="Cambria Math" panose="02040503050406030204" pitchFamily="18" charset="0"/>
                                  </a:rPr>
                                  <m:t>𝐴</m:t>
                                </m:r>
                              </m:sub>
                            </m:sSub>
                          </m:e>
                          <m:sup>
                            <m:r>
                              <a:rPr lang="en-US" sz="2000" i="1">
                                <a:latin typeface="Cambria Math" panose="02040503050406030204" pitchFamily="18" charset="0"/>
                              </a:rPr>
                              <m:t>′</m:t>
                            </m:r>
                          </m:sup>
                        </m:sSup>
                        <m:r>
                          <a:rPr lang="en-US" sz="2000" i="1">
                            <a:latin typeface="Cambria Math" panose="02040503050406030204" pitchFamily="18" charset="0"/>
                          </a:rPr>
                          <m:t> </m:t>
                        </m:r>
                        <m:sSub>
                          <m:sSubPr>
                            <m:ctrlPr>
                              <a:rPr lang="en-US" sz="2000" i="1">
                                <a:latin typeface="Cambria Math" panose="02040503050406030204" pitchFamily="18" charset="0"/>
                              </a:rPr>
                            </m:ctrlPr>
                          </m:sSubPr>
                          <m:e>
                            <m:r>
                              <a:rPr lang="en-US" sz="2000" i="1">
                                <a:latin typeface="Cambria Math" panose="02040503050406030204" pitchFamily="18" charset="0"/>
                                <a:ea typeface="Cambria Math" panose="02040503050406030204" pitchFamily="18" charset="0"/>
                              </a:rPr>
                              <m:t>∆</m:t>
                            </m:r>
                            <m:r>
                              <a:rPr lang="en-US" sz="2000" i="1">
                                <a:latin typeface="Cambria Math" panose="02040503050406030204" pitchFamily="18" charset="0"/>
                                <a:ea typeface="Cambria Math" panose="02040503050406030204" pitchFamily="18" charset="0"/>
                              </a:rPr>
                              <m:t>𝐻</m:t>
                            </m:r>
                          </m:e>
                          <m:sub>
                            <m:r>
                              <a:rPr lang="en-US" sz="2000" i="1">
                                <a:latin typeface="Cambria Math" panose="02040503050406030204" pitchFamily="18" charset="0"/>
                              </a:rPr>
                              <m:t>𝑅𝑥</m:t>
                            </m:r>
                          </m:sub>
                        </m:sSub>
                        <m:r>
                          <a:rPr lang="en-US" sz="2000" i="1">
                            <a:latin typeface="Cambria Math" panose="02040503050406030204" pitchFamily="18" charset="0"/>
                          </a:rPr>
                          <m:t>(</m:t>
                        </m:r>
                        <m:r>
                          <a:rPr lang="en-US" sz="2000" i="1">
                            <a:latin typeface="Cambria Math" panose="02040503050406030204" pitchFamily="18" charset="0"/>
                          </a:rPr>
                          <m:t>𝑇</m:t>
                        </m:r>
                        <m:r>
                          <a:rPr lang="en-US" sz="2000" i="1">
                            <a:latin typeface="Cambria Math" panose="02040503050406030204" pitchFamily="18" charset="0"/>
                          </a:rPr>
                          <m:t>)−</m:t>
                        </m:r>
                        <m:f>
                          <m:fPr>
                            <m:ctrlPr>
                              <a:rPr lang="en-US" sz="2000" i="1">
                                <a:latin typeface="Cambria Math" panose="02040503050406030204" pitchFamily="18" charset="0"/>
                              </a:rPr>
                            </m:ctrlPr>
                          </m:fPr>
                          <m:num>
                            <m:r>
                              <a:rPr lang="en-US" sz="2000" i="1">
                                <a:latin typeface="Cambria Math" panose="02040503050406030204" pitchFamily="18" charset="0"/>
                              </a:rPr>
                              <m:t>𝑈𝑎</m:t>
                            </m:r>
                          </m:num>
                          <m:den>
                            <m:sSub>
                              <m:sSubPr>
                                <m:ctrlPr>
                                  <a:rPr lang="en-US" sz="2000" i="1">
                                    <a:latin typeface="Cambria Math" panose="02040503050406030204" pitchFamily="18" charset="0"/>
                                  </a:rPr>
                                </m:ctrlPr>
                              </m:sSubPr>
                              <m:e>
                                <m:r>
                                  <m:rPr>
                                    <m:sty m:val="p"/>
                                  </m:rPr>
                                  <a:rPr lang="el-GR" sz="2000" i="1">
                                    <a:latin typeface="Cambria Math" panose="02040503050406030204" pitchFamily="18" charset="0"/>
                                  </a:rPr>
                                  <m:t>ρ</m:t>
                                </m:r>
                              </m:e>
                              <m:sub>
                                <m:r>
                                  <a:rPr lang="en-US" sz="2000" i="1">
                                    <a:latin typeface="Cambria Math" panose="02040503050406030204" pitchFamily="18" charset="0"/>
                                  </a:rPr>
                                  <m:t>𝑏</m:t>
                                </m:r>
                              </m:sub>
                            </m:sSub>
                          </m:den>
                        </m:f>
                        <m:r>
                          <a:rPr lang="en-US" sz="2000" i="1">
                            <a:latin typeface="Cambria Math" panose="02040503050406030204" pitchFamily="18" charset="0"/>
                          </a:rPr>
                          <m:t>(</m:t>
                        </m:r>
                        <m:r>
                          <a:rPr lang="en-US" sz="2000" i="1">
                            <a:latin typeface="Cambria Math" panose="02040503050406030204" pitchFamily="18" charset="0"/>
                          </a:rPr>
                          <m:t>𝑇</m:t>
                        </m:r>
                        <m:r>
                          <a:rPr lang="en-US" sz="2000" i="1">
                            <a:latin typeface="Cambria Math" panose="02040503050406030204" pitchFamily="18" charset="0"/>
                          </a:rPr>
                          <m:t>−</m:t>
                        </m:r>
                        <m:sSub>
                          <m:sSubPr>
                            <m:ctrlPr>
                              <a:rPr lang="en-US" sz="2000" i="1">
                                <a:latin typeface="Cambria Math" panose="02040503050406030204" pitchFamily="18" charset="0"/>
                              </a:rPr>
                            </m:ctrlPr>
                          </m:sSubPr>
                          <m:e>
                            <m:r>
                              <a:rPr lang="en-US" sz="2000" i="1">
                                <a:latin typeface="Cambria Math" panose="02040503050406030204" pitchFamily="18" charset="0"/>
                              </a:rPr>
                              <m:t>𝑇</m:t>
                            </m:r>
                          </m:e>
                          <m:sub>
                            <m:r>
                              <a:rPr lang="en-US" sz="2000" i="1">
                                <a:latin typeface="Cambria Math" panose="02040503050406030204" pitchFamily="18" charset="0"/>
                              </a:rPr>
                              <m:t>𝑎</m:t>
                            </m:r>
                          </m:sub>
                        </m:sSub>
                        <m:r>
                          <a:rPr lang="en-US" sz="2000" i="1">
                            <a:latin typeface="Cambria Math" panose="02040503050406030204" pitchFamily="18" charset="0"/>
                          </a:rPr>
                          <m:t>)</m:t>
                        </m:r>
                      </m:num>
                      <m:den>
                        <m:sSub>
                          <m:sSubPr>
                            <m:ctrlPr>
                              <a:rPr lang="en-US" sz="2000" i="1">
                                <a:latin typeface="Cambria Math" panose="02040503050406030204" pitchFamily="18" charset="0"/>
                              </a:rPr>
                            </m:ctrlPr>
                          </m:sSubPr>
                          <m:e>
                            <m:r>
                              <a:rPr lang="en-US" sz="2000" i="1">
                                <a:latin typeface="Cambria Math" panose="02040503050406030204" pitchFamily="18" charset="0"/>
                              </a:rPr>
                              <m:t>𝐹</m:t>
                            </m:r>
                          </m:e>
                          <m:sub>
                            <m:r>
                              <a:rPr lang="en-US" sz="2000" i="1">
                                <a:latin typeface="Cambria Math" panose="02040503050406030204" pitchFamily="18" charset="0"/>
                              </a:rPr>
                              <m:t>𝐴</m:t>
                            </m:r>
                            <m:r>
                              <a:rPr lang="en-US" sz="2000" i="1">
                                <a:latin typeface="Cambria Math" panose="02040503050406030204" pitchFamily="18" charset="0"/>
                              </a:rPr>
                              <m:t>0</m:t>
                            </m:r>
                          </m:sub>
                        </m:sSub>
                        <m:r>
                          <a:rPr lang="en-US" sz="2000" i="1">
                            <a:latin typeface="Cambria Math" panose="02040503050406030204" pitchFamily="18" charset="0"/>
                          </a:rPr>
                          <m:t>(</m:t>
                        </m:r>
                        <m:nary>
                          <m:naryPr>
                            <m:chr m:val="∑"/>
                            <m:subHide m:val="on"/>
                            <m:supHide m:val="on"/>
                            <m:ctrlPr>
                              <a:rPr lang="en-US" sz="2000" i="1">
                                <a:latin typeface="Cambria Math" panose="02040503050406030204" pitchFamily="18" charset="0"/>
                              </a:rPr>
                            </m:ctrlPr>
                          </m:naryPr>
                          <m:sub/>
                          <m:sup/>
                          <m:e>
                            <m:sSub>
                              <m:sSubPr>
                                <m:ctrlPr>
                                  <a:rPr lang="el-GR" sz="2000" i="1">
                                    <a:latin typeface="Cambria Math" panose="02040503050406030204" pitchFamily="18" charset="0"/>
                                  </a:rPr>
                                </m:ctrlPr>
                              </m:sSubPr>
                              <m:e>
                                <m:r>
                                  <a:rPr lang="el-GR" sz="2000" i="1" smtClean="0">
                                    <a:latin typeface="Cambria Math" panose="02040503050406030204" pitchFamily="18" charset="0"/>
                                    <a:sym typeface="Symbol" panose="05050102010706020507" pitchFamily="18" charset="2"/>
                                  </a:rPr>
                                  <m:t></m:t>
                                </m:r>
                              </m:e>
                              <m:sub>
                                <m:r>
                                  <a:rPr lang="en-US" sz="2000" i="1">
                                    <a:latin typeface="Cambria Math" panose="02040503050406030204" pitchFamily="18" charset="0"/>
                                  </a:rPr>
                                  <m:t>𝑖</m:t>
                                </m:r>
                              </m:sub>
                            </m:sSub>
                            <m:sSub>
                              <m:sSubPr>
                                <m:ctrlPr>
                                  <a:rPr lang="en-US" sz="2000" i="1">
                                    <a:latin typeface="Cambria Math" panose="02040503050406030204" pitchFamily="18" charset="0"/>
                                  </a:rPr>
                                </m:ctrlPr>
                              </m:sSubPr>
                              <m:e>
                                <m:r>
                                  <a:rPr lang="en-US" sz="2000" i="1">
                                    <a:latin typeface="Cambria Math" panose="02040503050406030204" pitchFamily="18" charset="0"/>
                                  </a:rPr>
                                  <m:t>𝐶</m:t>
                                </m:r>
                              </m:e>
                              <m:sub>
                                <m:sSub>
                                  <m:sSubPr>
                                    <m:ctrlPr>
                                      <a:rPr lang="en-US" sz="2000" i="1">
                                        <a:latin typeface="Cambria Math" panose="02040503050406030204" pitchFamily="18" charset="0"/>
                                      </a:rPr>
                                    </m:ctrlPr>
                                  </m:sSubPr>
                                  <m:e>
                                    <m:r>
                                      <a:rPr lang="en-US" sz="2000" i="1">
                                        <a:latin typeface="Cambria Math" panose="02040503050406030204" pitchFamily="18" charset="0"/>
                                      </a:rPr>
                                      <m:t>𝑃</m:t>
                                    </m:r>
                                  </m:e>
                                  <m:sub>
                                    <m:r>
                                      <a:rPr lang="en-US" sz="2000" i="1">
                                        <a:latin typeface="Cambria Math" panose="02040503050406030204" pitchFamily="18" charset="0"/>
                                      </a:rPr>
                                      <m:t>𝑖</m:t>
                                    </m:r>
                                  </m:sub>
                                </m:sSub>
                              </m:sub>
                            </m:sSub>
                          </m:e>
                        </m:nary>
                        <m:r>
                          <a:rPr lang="en-US" sz="2000" i="1">
                            <a:latin typeface="Cambria Math" panose="02040503050406030204" pitchFamily="18" charset="0"/>
                          </a:rPr>
                          <m:t>+</m:t>
                        </m:r>
                        <m:r>
                          <a:rPr lang="en-US" sz="2000" i="1">
                            <a:latin typeface="Cambria Math" panose="02040503050406030204" pitchFamily="18" charset="0"/>
                            <a:ea typeface="Cambria Math" panose="02040503050406030204" pitchFamily="18" charset="0"/>
                          </a:rPr>
                          <m:t>∆</m:t>
                        </m:r>
                        <m:sSub>
                          <m:sSubPr>
                            <m:ctrlPr>
                              <a:rPr lang="en-US" sz="2000" i="1">
                                <a:latin typeface="Cambria Math" panose="02040503050406030204" pitchFamily="18" charset="0"/>
                                <a:ea typeface="Cambria Math" panose="02040503050406030204" pitchFamily="18" charset="0"/>
                              </a:rPr>
                            </m:ctrlPr>
                          </m:sSubPr>
                          <m:e>
                            <m:r>
                              <a:rPr lang="en-US" sz="2000" i="1">
                                <a:latin typeface="Cambria Math" panose="02040503050406030204" pitchFamily="18" charset="0"/>
                                <a:ea typeface="Cambria Math" panose="02040503050406030204" pitchFamily="18" charset="0"/>
                              </a:rPr>
                              <m:t>𝐶</m:t>
                            </m:r>
                          </m:e>
                          <m:sub>
                            <m:r>
                              <a:rPr lang="en-US" sz="2000" i="1">
                                <a:latin typeface="Cambria Math" panose="02040503050406030204" pitchFamily="18" charset="0"/>
                                <a:ea typeface="Cambria Math" panose="02040503050406030204" pitchFamily="18" charset="0"/>
                              </a:rPr>
                              <m:t>𝑃</m:t>
                            </m:r>
                          </m:sub>
                        </m:sSub>
                        <m:sSub>
                          <m:sSubPr>
                            <m:ctrlPr>
                              <a:rPr lang="en-US" sz="2000" i="1" smtClean="0">
                                <a:latin typeface="Cambria Math" panose="02040503050406030204" pitchFamily="18" charset="0"/>
                                <a:ea typeface="Cambria Math" panose="02040503050406030204" pitchFamily="18" charset="0"/>
                              </a:rPr>
                            </m:ctrlPr>
                          </m:sSubPr>
                          <m:e>
                            <m:r>
                              <a:rPr lang="en-US" sz="2000" b="0" i="1" smtClean="0">
                                <a:latin typeface="Cambria Math" panose="02040503050406030204" pitchFamily="18" charset="0"/>
                                <a:ea typeface="Cambria Math" panose="02040503050406030204" pitchFamily="18" charset="0"/>
                              </a:rPr>
                              <m:t>𝑋</m:t>
                            </m:r>
                          </m:e>
                          <m:sub>
                            <m:r>
                              <a:rPr lang="en-US" sz="2000" b="0" i="1" smtClean="0">
                                <a:latin typeface="Cambria Math" panose="02040503050406030204" pitchFamily="18" charset="0"/>
                                <a:ea typeface="Cambria Math" panose="02040503050406030204" pitchFamily="18" charset="0"/>
                              </a:rPr>
                              <m:t>𝐴</m:t>
                            </m:r>
                          </m:sub>
                        </m:sSub>
                        <m:r>
                          <a:rPr lang="en-US" sz="2000" i="1">
                            <a:latin typeface="Cambria Math" panose="02040503050406030204" pitchFamily="18" charset="0"/>
                            <a:ea typeface="Cambria Math" panose="02040503050406030204" pitchFamily="18" charset="0"/>
                          </a:rPr>
                          <m:t>)</m:t>
                        </m:r>
                      </m:den>
                    </m:f>
                  </m:oMath>
                </a14:m>
                <a:r>
                  <a:rPr lang="en-US" sz="2000" dirty="0">
                    <a:latin typeface="Times New Roman" panose="02020603050405020304" pitchFamily="18" charset="0"/>
                    <a:cs typeface="Times New Roman" panose="02020603050405020304" pitchFamily="18" charset="0"/>
                  </a:rPr>
                  <a:t>                                                                                                    (11.35)</a:t>
                </a:r>
              </a:p>
              <a:p>
                <a:pPr marL="0" indent="0">
                  <a:buNone/>
                </a:pPr>
                <a:r>
                  <a:rPr lang="en-US" sz="2000" dirty="0">
                    <a:latin typeface="Times New Roman" panose="02020603050405020304" pitchFamily="18" charset="0"/>
                    <a:cs typeface="Times New Roman" panose="02020603050405020304" pitchFamily="18" charset="0"/>
                  </a:rPr>
                  <a:t>Weight of catalyst = bulk density of catalyst * volume of reactor bed</a:t>
                </a:r>
              </a:p>
              <a:p>
                <a:pPr marL="0" indent="0">
                  <a:lnSpc>
                    <a:spcPct val="150000"/>
                  </a:lnSpc>
                  <a:buNone/>
                </a:pPr>
                <a:r>
                  <a:rPr lang="en-US" sz="2000" dirty="0">
                    <a:latin typeface="Times New Roman" panose="02020603050405020304" pitchFamily="18" charset="0"/>
                    <a:cs typeface="Times New Roman" panose="02020603050405020304" pitchFamily="18" charset="0"/>
                  </a:rPr>
                  <a:t>    </a:t>
                </a:r>
                <a14:m>
                  <m:oMath xmlns:m="http://schemas.openxmlformats.org/officeDocument/2006/math">
                    <m:r>
                      <a:rPr lang="en-US" sz="2000" i="1">
                        <a:latin typeface="Cambria Math" panose="02040503050406030204" pitchFamily="18" charset="0"/>
                      </a:rPr>
                      <m:t>𝑊</m:t>
                    </m:r>
                    <m:r>
                      <a:rPr lang="en-US" sz="2000" i="1">
                        <a:latin typeface="Cambria Math" panose="02040503050406030204" pitchFamily="18" charset="0"/>
                      </a:rPr>
                      <m:t>=</m:t>
                    </m:r>
                    <m:sSub>
                      <m:sSubPr>
                        <m:ctrlPr>
                          <a:rPr lang="en-US" sz="2000" i="1">
                            <a:latin typeface="Cambria Math" panose="02040503050406030204" pitchFamily="18" charset="0"/>
                          </a:rPr>
                        </m:ctrlPr>
                      </m:sSubPr>
                      <m:e>
                        <m:r>
                          <m:rPr>
                            <m:sty m:val="p"/>
                          </m:rPr>
                          <a:rPr lang="el-GR" sz="2000" i="1">
                            <a:latin typeface="Cambria Math" panose="02040503050406030204" pitchFamily="18" charset="0"/>
                          </a:rPr>
                          <m:t>ρ</m:t>
                        </m:r>
                      </m:e>
                      <m:sub>
                        <m:r>
                          <a:rPr lang="en-US" sz="2000" i="1">
                            <a:latin typeface="Cambria Math" panose="02040503050406030204" pitchFamily="18" charset="0"/>
                          </a:rPr>
                          <m:t>𝑏</m:t>
                        </m:r>
                      </m:sub>
                    </m:sSub>
                    <m:r>
                      <a:rPr lang="en-US" sz="2000" i="1">
                        <a:latin typeface="Cambria Math" panose="02040503050406030204" pitchFamily="18" charset="0"/>
                      </a:rPr>
                      <m:t>∗</m:t>
                    </m:r>
                    <m:r>
                      <a:rPr lang="en-US" sz="2000" i="1">
                        <a:latin typeface="Cambria Math" panose="02040503050406030204" pitchFamily="18" charset="0"/>
                      </a:rPr>
                      <m:t>𝑉</m:t>
                    </m:r>
                  </m:oMath>
                </a14:m>
                <a:r>
                  <a:rPr lang="en-US" sz="2000" dirty="0">
                    <a:latin typeface="Times New Roman" panose="02020603050405020304" pitchFamily="18" charset="0"/>
                    <a:cs typeface="Times New Roman" panose="02020603050405020304" pitchFamily="18" charset="0"/>
                  </a:rPr>
                  <a:t>                                                                                                                        (11.36)</a:t>
                </a:r>
              </a:p>
              <a:p>
                <a:pPr marL="0" indent="0">
                  <a:lnSpc>
                    <a:spcPct val="150000"/>
                  </a:lnSpc>
                  <a:buNone/>
                </a:pPr>
                <a:r>
                  <a:rPr lang="en-US" sz="2000" dirty="0">
                    <a:latin typeface="Times New Roman" panose="02020603050405020304" pitchFamily="18" charset="0"/>
                    <a:cs typeface="Times New Roman" panose="02020603050405020304" pitchFamily="18" charset="0"/>
                  </a:rPr>
                  <a:t>  </a:t>
                </a:r>
                <a14:m>
                  <m:oMath xmlns:m="http://schemas.openxmlformats.org/officeDocument/2006/math">
                    <m:r>
                      <m:rPr>
                        <m:sty m:val="p"/>
                      </m:rPr>
                      <a:rPr lang="en-US" sz="2000">
                        <a:latin typeface="Cambria Math" panose="02040503050406030204" pitchFamily="18" charset="0"/>
                      </a:rPr>
                      <m:t>d</m:t>
                    </m:r>
                    <m:r>
                      <a:rPr lang="en-US" sz="2000" i="1">
                        <a:latin typeface="Cambria Math" panose="02040503050406030204" pitchFamily="18" charset="0"/>
                      </a:rPr>
                      <m:t>𝑊</m:t>
                    </m:r>
                    <m:r>
                      <a:rPr lang="en-US" sz="2000" i="1">
                        <a:latin typeface="Cambria Math" panose="02040503050406030204" pitchFamily="18" charset="0"/>
                      </a:rPr>
                      <m:t>=</m:t>
                    </m:r>
                    <m:sSub>
                      <m:sSubPr>
                        <m:ctrlPr>
                          <a:rPr lang="en-US" sz="2000" i="1">
                            <a:latin typeface="Cambria Math" panose="02040503050406030204" pitchFamily="18" charset="0"/>
                          </a:rPr>
                        </m:ctrlPr>
                      </m:sSubPr>
                      <m:e>
                        <m:r>
                          <m:rPr>
                            <m:sty m:val="p"/>
                          </m:rPr>
                          <a:rPr lang="el-GR" sz="2000" i="1">
                            <a:latin typeface="Cambria Math" panose="02040503050406030204" pitchFamily="18" charset="0"/>
                          </a:rPr>
                          <m:t>ρ</m:t>
                        </m:r>
                      </m:e>
                      <m:sub>
                        <m:r>
                          <a:rPr lang="en-US" sz="2000" i="1">
                            <a:latin typeface="Cambria Math" panose="02040503050406030204" pitchFamily="18" charset="0"/>
                          </a:rPr>
                          <m:t>𝑏</m:t>
                        </m:r>
                      </m:sub>
                    </m:sSub>
                    <m:r>
                      <a:rPr lang="en-US" sz="2000" i="1">
                        <a:latin typeface="Cambria Math" panose="02040503050406030204" pitchFamily="18" charset="0"/>
                      </a:rPr>
                      <m:t>∗</m:t>
                    </m:r>
                    <m:r>
                      <a:rPr lang="en-US" sz="2000" i="1">
                        <a:latin typeface="Cambria Math" panose="02040503050406030204" pitchFamily="18" charset="0"/>
                      </a:rPr>
                      <m:t>𝑑𝑉</m:t>
                    </m:r>
                  </m:oMath>
                </a14:m>
                <a:r>
                  <a:rPr lang="en-US" sz="2000" dirty="0">
                    <a:latin typeface="Times New Roman" panose="02020603050405020304" pitchFamily="18" charset="0"/>
                    <a:cs typeface="Times New Roman" panose="02020603050405020304" pitchFamily="18" charset="0"/>
                  </a:rPr>
                  <a:t>                                                                                                                      (11.37)</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Where: T is temperature, </a:t>
                </a:r>
                <a:r>
                  <a:rPr lang="en-US" sz="2000" dirty="0" err="1">
                    <a:latin typeface="Times New Roman" panose="02020603050405020304" pitchFamily="18" charset="0"/>
                    <a:cs typeface="Times New Roman" panose="02020603050405020304" pitchFamily="18" charset="0"/>
                  </a:rPr>
                  <a:t>r</a:t>
                </a:r>
                <a:r>
                  <a:rPr lang="en-US" sz="2000" baseline="-25000" dirty="0" err="1">
                    <a:latin typeface="Times New Roman" panose="02020603050405020304" pitchFamily="18" charset="0"/>
                    <a:cs typeface="Times New Roman" panose="02020603050405020304" pitchFamily="18" charset="0"/>
                  </a:rPr>
                  <a:t>A</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dirty="0">
                    <a:latin typeface="Times New Roman" panose="02020603050405020304" pitchFamily="18" charset="0"/>
                    <a:cs typeface="Times New Roman" panose="02020603050405020304" pitchFamily="18" charset="0"/>
                  </a:rPr>
                  <a:t> is rate of reaction,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dirty="0" err="1">
                    <a:latin typeface="Times New Roman" panose="02020603050405020304" pitchFamily="18" charset="0"/>
                    <a:cs typeface="Times New Roman" panose="02020603050405020304" pitchFamily="18" charset="0"/>
                  </a:rPr>
                  <a:t>H</a:t>
                </a:r>
                <a:r>
                  <a:rPr lang="en-US" sz="2000" baseline="-25000" dirty="0" err="1">
                    <a:latin typeface="Times New Roman" panose="02020603050405020304" pitchFamily="18" charset="0"/>
                    <a:cs typeface="Times New Roman" panose="02020603050405020304" pitchFamily="18" charset="0"/>
                  </a:rPr>
                  <a:t>Rx</a:t>
                </a:r>
                <a:r>
                  <a:rPr lang="en-US" sz="2000" dirty="0">
                    <a:latin typeface="Times New Roman" panose="02020603050405020304" pitchFamily="18" charset="0"/>
                    <a:cs typeface="Times New Roman" panose="02020603050405020304" pitchFamily="18" charset="0"/>
                  </a:rPr>
                  <a:t> is change in  heat of reaction, W is weight of catalyst, </a:t>
                </a:r>
                <a:r>
                  <a:rPr lang="en-US" sz="2000" dirty="0" err="1">
                    <a:latin typeface="Times New Roman" panose="02020603050405020304" pitchFamily="18" charset="0"/>
                    <a:cs typeface="Times New Roman" panose="02020603050405020304" pitchFamily="18" charset="0"/>
                  </a:rPr>
                  <a:t>F</a:t>
                </a:r>
                <a:r>
                  <a:rPr lang="en-US" sz="2000" baseline="-25000" dirty="0" err="1">
                    <a:latin typeface="Times New Roman" panose="02020603050405020304" pitchFamily="18" charset="0"/>
                    <a:cs typeface="Times New Roman" panose="02020603050405020304" pitchFamily="18" charset="0"/>
                  </a:rPr>
                  <a:t>Ao</a:t>
                </a:r>
                <a:r>
                  <a:rPr lang="en-US" sz="2000" dirty="0">
                    <a:latin typeface="Times New Roman" panose="02020603050405020304" pitchFamily="18" charset="0"/>
                    <a:cs typeface="Times New Roman" panose="02020603050405020304" pitchFamily="18" charset="0"/>
                  </a:rPr>
                  <a:t> is feed flow rate of species A,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err="1">
                    <a:latin typeface="Times New Roman" panose="02020603050405020304" pitchFamily="18" charset="0"/>
                    <a:cs typeface="Times New Roman" panose="02020603050405020304" pitchFamily="18" charset="0"/>
                    <a:sym typeface="Symbol" panose="05050102010706020507" pitchFamily="18" charset="2"/>
                  </a:rPr>
                  <a:t>i</a:t>
                </a:r>
                <a:r>
                  <a:rPr lang="en-US" sz="2000" dirty="0">
                    <a:latin typeface="Times New Roman" panose="02020603050405020304" pitchFamily="18" charset="0"/>
                    <a:cs typeface="Times New Roman" panose="02020603050405020304" pitchFamily="18" charset="0"/>
                    <a:sym typeface="Symbol" panose="05050102010706020507" pitchFamily="18" charset="2"/>
                  </a:rPr>
                  <a:t> </a:t>
                </a:r>
                <a:r>
                  <a:rPr lang="en-US" sz="2000" dirty="0">
                    <a:latin typeface="Times New Roman" panose="02020603050405020304" pitchFamily="18" charset="0"/>
                    <a:cs typeface="Times New Roman" panose="02020603050405020304" pitchFamily="18" charset="0"/>
                  </a:rPr>
                  <a:t>is ratio of molar flow of species </a:t>
                </a:r>
                <a:r>
                  <a:rPr lang="en-US" sz="2000" dirty="0" err="1">
                    <a:latin typeface="Times New Roman" panose="02020603050405020304" pitchFamily="18" charset="0"/>
                    <a:cs typeface="Times New Roman" panose="02020603050405020304" pitchFamily="18" charset="0"/>
                  </a:rPr>
                  <a:t>i</a:t>
                </a:r>
                <a:r>
                  <a:rPr lang="en-US" sz="2000" dirty="0">
                    <a:latin typeface="Times New Roman" panose="02020603050405020304" pitchFamily="18" charset="0"/>
                    <a:cs typeface="Times New Roman" panose="02020603050405020304" pitchFamily="18" charset="0"/>
                  </a:rPr>
                  <a:t> to species A, X</a:t>
                </a:r>
                <a:r>
                  <a:rPr lang="en-US" sz="2000" baseline="-25000" dirty="0">
                    <a:latin typeface="Times New Roman" panose="02020603050405020304" pitchFamily="18" charset="0"/>
                    <a:cs typeface="Times New Roman" panose="02020603050405020304" pitchFamily="18" charset="0"/>
                  </a:rPr>
                  <a:t>A</a:t>
                </a:r>
                <a:r>
                  <a:rPr lang="en-US" sz="2000" dirty="0">
                    <a:latin typeface="Times New Roman" panose="02020603050405020304" pitchFamily="18" charset="0"/>
                    <a:cs typeface="Times New Roman" panose="02020603050405020304" pitchFamily="18" charset="0"/>
                  </a:rPr>
                  <a:t> is conversion of species A, U is overall heat transfer coefficient, a is surface area per unit volume,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b</a:t>
                </a:r>
                <a:r>
                  <a:rPr lang="en-US" sz="2000" dirty="0">
                    <a:latin typeface="Times New Roman" panose="02020603050405020304" pitchFamily="18" charset="0"/>
                    <a:cs typeface="Times New Roman" panose="02020603050405020304" pitchFamily="18" charset="0"/>
                  </a:rPr>
                  <a:t> is  catalyst bulk density, C</a:t>
                </a:r>
                <a:r>
                  <a:rPr lang="en-US" sz="2000" baseline="-25000" dirty="0">
                    <a:latin typeface="Times New Roman" panose="02020603050405020304" pitchFamily="18" charset="0"/>
                    <a:cs typeface="Times New Roman" panose="02020603050405020304" pitchFamily="18" charset="0"/>
                  </a:rPr>
                  <a:t>pi</a:t>
                </a:r>
                <a:r>
                  <a:rPr lang="en-US" sz="2000" dirty="0">
                    <a:latin typeface="Times New Roman" panose="02020603050405020304" pitchFamily="18" charset="0"/>
                    <a:cs typeface="Times New Roman" panose="02020603050405020304" pitchFamily="18" charset="0"/>
                  </a:rPr>
                  <a:t> is specific heat capacity of species </a:t>
                </a:r>
                <a:r>
                  <a:rPr lang="en-US" sz="2000" dirty="0" err="1">
                    <a:latin typeface="Times New Roman" panose="02020603050405020304" pitchFamily="18" charset="0"/>
                    <a:cs typeface="Times New Roman" panose="02020603050405020304" pitchFamily="18" charset="0"/>
                  </a:rPr>
                  <a:t>i</a:t>
                </a:r>
                <a:r>
                  <a:rPr lang="en-US" sz="2000" dirty="0">
                    <a:latin typeface="Times New Roman" panose="02020603050405020304" pitchFamily="18" charset="0"/>
                    <a:cs typeface="Times New Roman" panose="02020603050405020304" pitchFamily="18" charset="0"/>
                  </a:rPr>
                  <a:t>, and T</a:t>
                </a:r>
                <a:r>
                  <a:rPr lang="en-US" sz="2000" baseline="-25000" dirty="0">
                    <a:latin typeface="Times New Roman" panose="02020603050405020304" pitchFamily="18" charset="0"/>
                    <a:cs typeface="Times New Roman" panose="02020603050405020304" pitchFamily="18" charset="0"/>
                  </a:rPr>
                  <a:t>a</a:t>
                </a:r>
                <a:r>
                  <a:rPr lang="en-US" sz="2000" dirty="0">
                    <a:latin typeface="Times New Roman" panose="02020603050405020304" pitchFamily="18" charset="0"/>
                    <a:cs typeface="Times New Roman" panose="02020603050405020304" pitchFamily="18" charset="0"/>
                  </a:rPr>
                  <a:t> is temperature of heat supply.</a:t>
                </a:r>
              </a:p>
              <a:p>
                <a:pPr marL="0" indent="0" algn="just">
                  <a:lnSpc>
                    <a:spcPct val="10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CF81AFD0-28D7-4743-3C96-8E2B5917A385}"/>
                  </a:ext>
                </a:extLst>
              </p:cNvPr>
              <p:cNvSpPr>
                <a:spLocks noGrp="1" noRot="1" noChangeAspect="1" noMove="1" noResize="1" noEditPoints="1" noAdjustHandles="1" noChangeArrowheads="1" noChangeShapeType="1" noTextEdit="1"/>
              </p:cNvSpPr>
              <p:nvPr>
                <p:ph idx="1"/>
              </p:nvPr>
            </p:nvSpPr>
            <p:spPr>
              <a:xfrm>
                <a:off x="238539" y="770490"/>
                <a:ext cx="11817626" cy="5406473"/>
              </a:xfrm>
              <a:blipFill>
                <a:blip r:embed="rId2"/>
                <a:stretch>
                  <a:fillRect l="-516" t="-1127" r="-51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7B671052-26D0-0206-7D4E-DDBEC7EB5A8B}"/>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799AAF8-A9FC-3361-65B4-3F74F975A412}"/>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313DA328-6A68-E93C-5EC4-6972B7B8744F}"/>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3123073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94BFE5-2DD8-0C90-7B8B-74C818FC22A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C1EC0A7-5C95-82A0-DD9C-5EA880986843}"/>
              </a:ext>
            </a:extLst>
          </p:cNvPr>
          <p:cNvSpPr>
            <a:spLocks noGrp="1"/>
          </p:cNvSpPr>
          <p:nvPr>
            <p:ph type="title"/>
          </p:nvPr>
        </p:nvSpPr>
        <p:spPr>
          <a:xfrm>
            <a:off x="599661" y="35625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11.5 Design of moving bed reactor</a:t>
            </a:r>
          </a:p>
        </p:txBody>
      </p:sp>
      <p:sp>
        <p:nvSpPr>
          <p:cNvPr id="3" name="Content Placeholder 2">
            <a:extLst>
              <a:ext uri="{FF2B5EF4-FFF2-40B4-BE49-F238E27FC236}">
                <a16:creationId xmlns:a16="http://schemas.microsoft.com/office/drawing/2014/main" id="{F4BF73C6-7BF1-6A32-B43B-002326BC1172}"/>
              </a:ext>
            </a:extLst>
          </p:cNvPr>
          <p:cNvSpPr>
            <a:spLocks noGrp="1"/>
          </p:cNvSpPr>
          <p:nvPr>
            <p:ph idx="1"/>
          </p:nvPr>
        </p:nvSpPr>
        <p:spPr>
          <a:xfrm>
            <a:off x="238539" y="830124"/>
            <a:ext cx="11817626" cy="5346839"/>
          </a:xfrm>
        </p:spPr>
        <p:txBody>
          <a:bodyPr>
            <a:normAutofit/>
          </a:bodyPr>
          <a:lstStyle/>
          <a:p>
            <a:pPr marL="0" indent="0">
              <a:lnSpc>
                <a:spcPct val="150000"/>
              </a:lnSpc>
              <a:buNone/>
            </a:pPr>
            <a:r>
              <a:rPr lang="en-US" sz="2400" dirty="0">
                <a:latin typeface="Times New Roman" panose="02020603050405020304" pitchFamily="18" charset="0"/>
              </a:rPr>
              <a:t>Moving bed reactor design is developed using materials balance equation and catalyst activity deactivation rate equation.</a:t>
            </a:r>
          </a:p>
          <a:p>
            <a:pPr marL="0" indent="0">
              <a:lnSpc>
                <a:spcPct val="150000"/>
              </a:lnSpc>
              <a:buNone/>
            </a:pPr>
            <a:r>
              <a:rPr lang="en-US" sz="2400" dirty="0">
                <a:latin typeface="Times New Roman" panose="02020603050405020304" pitchFamily="18" charset="0"/>
              </a:rPr>
              <a:t>The catalyst moves with a fluid which prevents hotspot formation and the temperature of the reactor is considered as isothermal. </a:t>
            </a:r>
          </a:p>
          <a:p>
            <a:pPr marL="0" indent="0">
              <a:lnSpc>
                <a:spcPct val="150000"/>
              </a:lnSpc>
              <a:buNone/>
            </a:pPr>
            <a:r>
              <a:rPr lang="en-US" sz="2400" dirty="0">
                <a:latin typeface="Times New Roman" panose="02020603050405020304" pitchFamily="18" charset="0"/>
              </a:rPr>
              <a:t>Reaction systems with significant catalyst decay require the continual regeneration and/or replacement of the catalyst. </a:t>
            </a:r>
          </a:p>
          <a:p>
            <a:pPr marL="0" indent="0">
              <a:lnSpc>
                <a:spcPct val="150000"/>
              </a:lnSpc>
              <a:buNone/>
            </a:pPr>
            <a:r>
              <a:rPr lang="en-US" sz="2400" dirty="0">
                <a:latin typeface="Times New Roman" panose="02020603050405020304" pitchFamily="18" charset="0"/>
              </a:rPr>
              <a:t>Moving bed reactor is operated at steady state condition.</a:t>
            </a:r>
          </a:p>
          <a:p>
            <a:pPr marL="0" indent="0">
              <a:lnSpc>
                <a:spcPct val="150000"/>
              </a:lnSpc>
              <a:buNone/>
            </a:pPr>
            <a:r>
              <a:rPr lang="en-US" sz="2400" dirty="0">
                <a:latin typeface="Times New Roman" panose="02020603050405020304" pitchFamily="18" charset="0"/>
              </a:rPr>
              <a:t>The materials balance equation for moving bed reactor is analogous of PBR.</a:t>
            </a:r>
          </a:p>
        </p:txBody>
      </p:sp>
      <p:cxnSp>
        <p:nvCxnSpPr>
          <p:cNvPr id="4" name="Straight Connector 3">
            <a:extLst>
              <a:ext uri="{FF2B5EF4-FFF2-40B4-BE49-F238E27FC236}">
                <a16:creationId xmlns:a16="http://schemas.microsoft.com/office/drawing/2014/main" id="{8683EEC2-814D-2E54-A709-2ABA22871EA7}"/>
              </a:ext>
            </a:extLst>
          </p:cNvPr>
          <p:cNvCxnSpPr>
            <a:cxnSpLocks/>
          </p:cNvCxnSpPr>
          <p:nvPr/>
        </p:nvCxnSpPr>
        <p:spPr>
          <a:xfrm>
            <a:off x="-96079" y="830125"/>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D312DB4-0797-8496-6574-7A3C2D79EF20}"/>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807025B3-C584-3924-375A-4CC4655733C7}"/>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4012208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B7F752-981D-5CCC-2F55-06E726E8EF4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61FFE92-FA75-F951-B22A-81C45D955DDF}"/>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7FC47AD1-09CC-950E-1C61-A6F2813E8DF5}"/>
              </a:ext>
            </a:extLst>
          </p:cNvPr>
          <p:cNvSpPr>
            <a:spLocks noGrp="1"/>
          </p:cNvSpPr>
          <p:nvPr>
            <p:ph idx="1"/>
          </p:nvPr>
        </p:nvSpPr>
        <p:spPr>
          <a:xfrm>
            <a:off x="238539" y="746498"/>
            <a:ext cx="11817626" cy="5406473"/>
          </a:xfrm>
        </p:spPr>
        <p:txBody>
          <a:bodyPr>
            <a:normAutofit/>
          </a:bodyPr>
          <a:lstStyle/>
          <a:p>
            <a:pPr marL="0" indent="0">
              <a:lnSpc>
                <a:spcPct val="110000"/>
              </a:lnSpc>
              <a:buNone/>
            </a:pPr>
            <a:r>
              <a:rPr lang="en-US" dirty="0">
                <a:latin typeface="Times New Roman" panose="02020603050405020304" pitchFamily="18" charset="0"/>
                <a:cs typeface="Times New Roman" panose="02020603050405020304" pitchFamily="18" charset="0"/>
              </a:rPr>
              <a:t>A moving bed reactor with differential weight of catalyst is shown in </a:t>
            </a:r>
            <a:r>
              <a:rPr lang="en-US" b="1" dirty="0">
                <a:latin typeface="Times New Roman" panose="02020603050405020304" pitchFamily="18" charset="0"/>
                <a:cs typeface="Times New Roman" panose="02020603050405020304" pitchFamily="18" charset="0"/>
              </a:rPr>
              <a:t>Figure 11.5 </a:t>
            </a:r>
            <a:r>
              <a:rPr lang="en-US" b="1" dirty="0">
                <a:solidFill>
                  <a:srgbClr val="0070C0"/>
                </a:solidFill>
                <a:latin typeface="Times New Roman" panose="02020603050405020304" pitchFamily="18" charset="0"/>
                <a:cs typeface="Times New Roman" panose="02020603050405020304" pitchFamily="18" charset="0"/>
              </a:rPr>
              <a:t>(Fogler, 2015, pg. 468).</a:t>
            </a:r>
          </a:p>
          <a:p>
            <a:pPr marL="0" indent="0">
              <a:lnSpc>
                <a:spcPct val="110000"/>
              </a:lnSpc>
              <a:buNone/>
            </a:pPr>
            <a:endParaRPr lang="en-US" dirty="0">
              <a:latin typeface="Times New Roman" panose="02020603050405020304" pitchFamily="18" charset="0"/>
              <a:cs typeface="Times New Roman" panose="02020603050405020304" pitchFamily="18" charset="0"/>
            </a:endParaRPr>
          </a:p>
          <a:p>
            <a:pPr marL="0" indent="0">
              <a:lnSpc>
                <a:spcPct val="110000"/>
              </a:lnSpc>
              <a:buNone/>
            </a:pPr>
            <a:endParaRPr lang="en-US" dirty="0">
              <a:latin typeface="Times New Roman" panose="02020603050405020304" pitchFamily="18" charset="0"/>
              <a:cs typeface="Times New Roman" panose="02020603050405020304" pitchFamily="18" charset="0"/>
            </a:endParaRPr>
          </a:p>
          <a:p>
            <a:pPr marL="0" indent="0" algn="just">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6C204232-5E3F-9B86-80C5-5B702E4BCB7E}"/>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261B44C-9EC0-5A46-1741-A3D2ED497EFC}"/>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691BD3E7-F20A-DA40-71EF-5751C9866739}"/>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8" name="Picture 7">
            <a:extLst>
              <a:ext uri="{FF2B5EF4-FFF2-40B4-BE49-F238E27FC236}">
                <a16:creationId xmlns:a16="http://schemas.microsoft.com/office/drawing/2014/main" id="{893FBD38-EC85-7246-A643-AB94E5DF484E}"/>
              </a:ext>
            </a:extLst>
          </p:cNvPr>
          <p:cNvPicPr>
            <a:picLocks noChangeAspect="1"/>
          </p:cNvPicPr>
          <p:nvPr/>
        </p:nvPicPr>
        <p:blipFill>
          <a:blip r:embed="rId2"/>
          <a:srcRect t="5964" b="2887"/>
          <a:stretch>
            <a:fillRect/>
          </a:stretch>
        </p:blipFill>
        <p:spPr>
          <a:xfrm>
            <a:off x="1145501" y="1997765"/>
            <a:ext cx="3089381" cy="3657600"/>
          </a:xfrm>
          <a:prstGeom prst="rect">
            <a:avLst/>
          </a:prstGeom>
        </p:spPr>
      </p:pic>
      <p:sp>
        <p:nvSpPr>
          <p:cNvPr id="9" name="TextBox 8">
            <a:extLst>
              <a:ext uri="{FF2B5EF4-FFF2-40B4-BE49-F238E27FC236}">
                <a16:creationId xmlns:a16="http://schemas.microsoft.com/office/drawing/2014/main" id="{429055CA-B278-0589-8C9C-1C451F63FEDB}"/>
              </a:ext>
            </a:extLst>
          </p:cNvPr>
          <p:cNvSpPr txBox="1"/>
          <p:nvPr/>
        </p:nvSpPr>
        <p:spPr>
          <a:xfrm>
            <a:off x="238539" y="5576799"/>
            <a:ext cx="8806069" cy="461665"/>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Figure 11.5. </a:t>
            </a:r>
            <a:r>
              <a:rPr lang="en-US" sz="2400" dirty="0">
                <a:latin typeface="Times New Roman" panose="02020603050405020304" pitchFamily="18" charset="0"/>
                <a:cs typeface="Times New Roman" panose="02020603050405020304" pitchFamily="18" charset="0"/>
              </a:rPr>
              <a:t>Moving bed reactor with differential weight of catalyst </a:t>
            </a:r>
          </a:p>
        </p:txBody>
      </p:sp>
    </p:spTree>
    <p:extLst>
      <p:ext uri="{BB962C8B-B14F-4D97-AF65-F5344CB8AC3E}">
        <p14:creationId xmlns:p14="http://schemas.microsoft.com/office/powerpoint/2010/main" val="8842943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DDA0FB-5329-42EB-89D5-A243675E3BE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9F14F98-F1EE-9FFD-9038-3E85E39AF551}"/>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A4DCEF8B-5B2D-9CE6-7190-D46B50C75E4C}"/>
                  </a:ext>
                </a:extLst>
              </p:cNvPr>
              <p:cNvSpPr>
                <a:spLocks noGrp="1"/>
              </p:cNvSpPr>
              <p:nvPr>
                <p:ph idx="1"/>
              </p:nvPr>
            </p:nvSpPr>
            <p:spPr>
              <a:xfrm>
                <a:off x="238539" y="770490"/>
                <a:ext cx="11817626" cy="5406473"/>
              </a:xfrm>
            </p:spPr>
            <p:txBody>
              <a:bodyPr>
                <a:normAutofit/>
              </a:bodyPr>
              <a:lstStyle/>
              <a:p>
                <a:pPr marL="0" indent="0">
                  <a:lnSpc>
                    <a:spcPct val="110000"/>
                  </a:lnSpc>
                  <a:buNone/>
                </a:pPr>
                <a:r>
                  <a:rPr lang="en-US" sz="2400" dirty="0">
                    <a:latin typeface="Times New Roman" panose="02020603050405020304" pitchFamily="18" charset="0"/>
                    <a:cs typeface="Times New Roman" panose="02020603050405020304" pitchFamily="18" charset="0"/>
                  </a:rPr>
                  <a:t>The material balance equation of  species A for moving bed is given by:</a:t>
                </a:r>
              </a:p>
              <a:p>
                <a:pPr marL="0" indent="0">
                  <a:lnSpc>
                    <a:spcPct val="110000"/>
                  </a:lnSpc>
                  <a:buNone/>
                </a:pPr>
                <a:r>
                  <a:rPr lang="en-US" sz="2400" dirty="0">
                    <a:latin typeface="Times New Roman" panose="02020603050405020304" pitchFamily="18" charset="0"/>
                    <a:cs typeface="Times New Roman" panose="02020603050405020304" pitchFamily="18" charset="0"/>
                  </a:rPr>
                  <a:t>Rate of  input- Rate of output + rate </a:t>
                </a:r>
                <a:r>
                  <a:rPr lang="en-US" sz="2400">
                    <a:latin typeface="Times New Roman" panose="02020603050405020304" pitchFamily="18" charset="0"/>
                    <a:cs typeface="Times New Roman" panose="02020603050405020304" pitchFamily="18" charset="0"/>
                  </a:rPr>
                  <a:t>of generation = 0</a:t>
                </a:r>
                <a:endParaRPr lang="en-US" sz="2400" dirty="0">
                  <a:latin typeface="Times New Roman" panose="02020603050405020304" pitchFamily="18" charset="0"/>
                  <a:cs typeface="Times New Roman" panose="02020603050405020304" pitchFamily="18" charset="0"/>
                </a:endParaRPr>
              </a:p>
              <a:p>
                <a:pPr marL="0" indent="0">
                  <a:lnSpc>
                    <a:spcPct val="110000"/>
                  </a:lnSpc>
                  <a:buNone/>
                </a:pPr>
                <a14:m>
                  <m:oMath xmlns:m="http://schemas.openxmlformats.org/officeDocument/2006/math">
                    <m:sSub>
                      <m:sSubPr>
                        <m:ctrlPr>
                          <a:rPr lang="en-US" sz="2400" i="1">
                            <a:latin typeface="Cambria Math" panose="02040503050406030204" pitchFamily="18" charset="0"/>
                          </a:rPr>
                        </m:ctrlPr>
                      </m:sSubPr>
                      <m:e>
                        <m:r>
                          <m:rPr>
                            <m:sty m:val="p"/>
                          </m:rPr>
                          <a:rPr lang="en-US" sz="2400">
                            <a:latin typeface="Cambria Math"/>
                          </a:rPr>
                          <m:t>F</m:t>
                        </m:r>
                      </m:e>
                      <m:sub>
                        <m:r>
                          <m:rPr>
                            <m:sty m:val="p"/>
                          </m:rPr>
                          <a:rPr lang="en-US" sz="2400">
                            <a:latin typeface="Cambria Math" panose="02040503050406030204" pitchFamily="18" charset="0"/>
                          </a:rPr>
                          <m:t>A</m:t>
                        </m:r>
                      </m:sub>
                    </m:sSub>
                    <m:r>
                      <a:rPr lang="en-US" sz="2400" i="1">
                        <a:latin typeface="Cambria Math" panose="02040503050406030204" pitchFamily="18" charset="0"/>
                        <a:sym typeface="Symbol" panose="05050102010706020507" pitchFamily="18" charset="2"/>
                      </a:rPr>
                      <m:t></m:t>
                    </m:r>
                    <m:r>
                      <m:rPr>
                        <m:sty m:val="p"/>
                      </m:rPr>
                      <a:rPr lang="en-US" sz="2400" baseline="-25000">
                        <a:latin typeface="Cambria Math" panose="02040503050406030204" pitchFamily="18" charset="0"/>
                      </a:rPr>
                      <m:t>W</m:t>
                    </m:r>
                    <m:r>
                      <a:rPr lang="en-US" sz="2400">
                        <a:latin typeface="Cambria Math"/>
                      </a:rPr>
                      <m:t>−</m:t>
                    </m:r>
                    <m:sSub>
                      <m:sSubPr>
                        <m:ctrlPr>
                          <a:rPr lang="en-US" sz="2400" i="1">
                            <a:latin typeface="Cambria Math" panose="02040503050406030204" pitchFamily="18" charset="0"/>
                          </a:rPr>
                        </m:ctrlPr>
                      </m:sSubPr>
                      <m:e>
                        <m:r>
                          <m:rPr>
                            <m:sty m:val="p"/>
                          </m:rPr>
                          <a:rPr lang="en-US" sz="2400">
                            <a:latin typeface="Cambria Math"/>
                          </a:rPr>
                          <m:t>F</m:t>
                        </m:r>
                      </m:e>
                      <m:sub>
                        <m:r>
                          <m:rPr>
                            <m:sty m:val="p"/>
                          </m:rPr>
                          <a:rPr lang="en-US" sz="2400">
                            <a:latin typeface="Cambria Math" panose="02040503050406030204" pitchFamily="18" charset="0"/>
                          </a:rPr>
                          <m:t>A</m:t>
                        </m:r>
                      </m:sub>
                    </m:sSub>
                    <m:r>
                      <a:rPr lang="en-US" sz="2400" i="1">
                        <a:latin typeface="Cambria Math" panose="02040503050406030204" pitchFamily="18" charset="0"/>
                        <a:sym typeface="Symbol" panose="05050102010706020507" pitchFamily="18" charset="2"/>
                      </a:rPr>
                      <m:t></m:t>
                    </m:r>
                    <m:r>
                      <m:rPr>
                        <m:sty m:val="p"/>
                      </m:rPr>
                      <a:rPr lang="en-US" sz="2400" baseline="-25000">
                        <a:latin typeface="Cambria Math" panose="02040503050406030204" pitchFamily="18" charset="0"/>
                      </a:rPr>
                      <m:t>W</m:t>
                    </m:r>
                    <m:r>
                      <a:rPr lang="en-US" sz="2400" baseline="-25000">
                        <a:latin typeface="Cambria Math" panose="02040503050406030204" pitchFamily="18" charset="0"/>
                      </a:rPr>
                      <m:t>+</m:t>
                    </m:r>
                    <m:r>
                      <a:rPr lang="en-US" sz="2400" i="1" baseline="-25000">
                        <a:latin typeface="Cambria Math" panose="02040503050406030204" pitchFamily="18" charset="0"/>
                        <a:sym typeface="Symbol" panose="05050102010706020507" pitchFamily="18" charset="2"/>
                      </a:rPr>
                      <m:t></m:t>
                    </m:r>
                    <m:r>
                      <a:rPr lang="en-US" sz="2400" i="1" baseline="-25000">
                        <a:latin typeface="Cambria Math" panose="02040503050406030204" pitchFamily="18" charset="0"/>
                        <a:sym typeface="Symbol" panose="05050102010706020507" pitchFamily="18" charset="2"/>
                      </a:rPr>
                      <m:t>𝑊</m:t>
                    </m:r>
                    <m:r>
                      <a:rPr lang="en-US" sz="2400">
                        <a:latin typeface="Cambria Math" panose="02040503050406030204" pitchFamily="18" charset="0"/>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panose="02040503050406030204" pitchFamily="18" charset="0"/>
                              </a:rPr>
                              <m:t>𝑟</m:t>
                            </m:r>
                          </m:e>
                          <m:sup>
                            <m:r>
                              <a:rPr lang="en-US" sz="2400" i="1">
                                <a:latin typeface="Cambria Math" panose="02040503050406030204" pitchFamily="18" charset="0"/>
                              </a:rPr>
                              <m:t>′</m:t>
                            </m:r>
                          </m:sup>
                        </m:sSup>
                      </m:e>
                      <m:sub>
                        <m:r>
                          <a:rPr lang="en-US" sz="2400" i="1">
                            <a:latin typeface="Cambria Math" panose="02040503050406030204" pitchFamily="18" charset="0"/>
                          </a:rPr>
                          <m:t>𝐴</m:t>
                        </m:r>
                      </m:sub>
                    </m:sSub>
                    <m:r>
                      <a:rPr lang="en-US" sz="2400" i="1">
                        <a:latin typeface="Cambria Math" panose="02040503050406030204" pitchFamily="18" charset="0"/>
                        <a:sym typeface="Symbol" panose="05050102010706020507" pitchFamily="18" charset="2"/>
                      </a:rPr>
                      <m:t></m:t>
                    </m:r>
                    <m:r>
                      <a:rPr lang="en-US" sz="2400" i="1">
                        <a:latin typeface="Cambria Math" panose="02040503050406030204" pitchFamily="18" charset="0"/>
                        <a:sym typeface="Symbol" panose="05050102010706020507" pitchFamily="18" charset="2"/>
                      </a:rPr>
                      <m:t>𝑊</m:t>
                    </m:r>
                    <m:r>
                      <a:rPr lang="en-US" sz="2400">
                        <a:latin typeface="Cambria Math"/>
                      </a:rPr>
                      <m:t>=0</m:t>
                    </m:r>
                  </m:oMath>
                </a14:m>
                <a:r>
                  <a:rPr lang="en-US" sz="2400" dirty="0">
                    <a:latin typeface="Times New Roman" panose="02020603050405020304" pitchFamily="18" charset="0"/>
                    <a:cs typeface="Times New Roman" panose="02020603050405020304" pitchFamily="18" charset="0"/>
                  </a:rPr>
                  <a:t>                                                              (11.38)</a:t>
                </a:r>
              </a:p>
              <a:p>
                <a:pPr marL="0" indent="0">
                  <a:lnSpc>
                    <a:spcPct val="100000"/>
                  </a:lnSpc>
                  <a:buNone/>
                </a:pPr>
                <a:r>
                  <a:rPr lang="en-US" sz="2400" dirty="0">
                    <a:latin typeface="Times New Roman" panose="02020603050405020304" pitchFamily="18" charset="0"/>
                    <a:cs typeface="Times New Roman" panose="02020603050405020304" pitchFamily="18" charset="0"/>
                  </a:rPr>
                  <a:t>By re-arranging  equation (11.38), you get:</a:t>
                </a:r>
              </a:p>
              <a:p>
                <a:pPr marL="0" indent="0">
                  <a:lnSpc>
                    <a:spcPct val="100000"/>
                  </a:lnSpc>
                  <a:buNone/>
                </a:pPr>
                <a14:m>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rPr>
                            </m:ctrlPr>
                          </m:sSubPr>
                          <m:e>
                            <m:r>
                              <m:rPr>
                                <m:sty m:val="p"/>
                              </m:rPr>
                              <a:rPr lang="en-US" sz="2400">
                                <a:latin typeface="Cambria Math"/>
                              </a:rPr>
                              <m:t>F</m:t>
                            </m:r>
                          </m:e>
                          <m:sub>
                            <m:r>
                              <m:rPr>
                                <m:sty m:val="p"/>
                              </m:rPr>
                              <a:rPr lang="en-US" sz="2400">
                                <a:latin typeface="Cambria Math" panose="02040503050406030204" pitchFamily="18" charset="0"/>
                              </a:rPr>
                              <m:t>A</m:t>
                            </m:r>
                          </m:sub>
                        </m:sSub>
                        <m:r>
                          <a:rPr lang="en-US" sz="2400" i="1">
                            <a:latin typeface="Cambria Math" panose="02040503050406030204" pitchFamily="18" charset="0"/>
                            <a:sym typeface="Symbol" panose="05050102010706020507" pitchFamily="18" charset="2"/>
                          </a:rPr>
                          <m:t></m:t>
                        </m:r>
                        <m:r>
                          <m:rPr>
                            <m:sty m:val="p"/>
                          </m:rPr>
                          <a:rPr lang="en-US" sz="2400" baseline="-25000">
                            <a:latin typeface="Cambria Math" panose="02040503050406030204" pitchFamily="18" charset="0"/>
                          </a:rPr>
                          <m:t>W</m:t>
                        </m:r>
                        <m:r>
                          <a:rPr lang="en-US" sz="2400">
                            <a:latin typeface="Cambria Math"/>
                          </a:rPr>
                          <m:t>−</m:t>
                        </m:r>
                        <m:sSub>
                          <m:sSubPr>
                            <m:ctrlPr>
                              <a:rPr lang="en-US" sz="2400" i="1">
                                <a:latin typeface="Cambria Math" panose="02040503050406030204" pitchFamily="18" charset="0"/>
                              </a:rPr>
                            </m:ctrlPr>
                          </m:sSubPr>
                          <m:e>
                            <m:r>
                              <m:rPr>
                                <m:sty m:val="p"/>
                              </m:rPr>
                              <a:rPr lang="en-US" sz="2400">
                                <a:latin typeface="Cambria Math"/>
                              </a:rPr>
                              <m:t>F</m:t>
                            </m:r>
                          </m:e>
                          <m:sub>
                            <m:r>
                              <m:rPr>
                                <m:sty m:val="p"/>
                              </m:rPr>
                              <a:rPr lang="en-US" sz="2400">
                                <a:latin typeface="Cambria Math" panose="02040503050406030204" pitchFamily="18" charset="0"/>
                              </a:rPr>
                              <m:t>A</m:t>
                            </m:r>
                          </m:sub>
                        </m:sSub>
                        <m:r>
                          <a:rPr lang="en-US" sz="2400" i="1">
                            <a:latin typeface="Cambria Math" panose="02040503050406030204" pitchFamily="18" charset="0"/>
                            <a:sym typeface="Symbol" panose="05050102010706020507" pitchFamily="18" charset="2"/>
                          </a:rPr>
                          <m:t></m:t>
                        </m:r>
                        <m:r>
                          <m:rPr>
                            <m:sty m:val="p"/>
                          </m:rPr>
                          <a:rPr lang="en-US" sz="2400" baseline="-25000">
                            <a:latin typeface="Cambria Math" panose="02040503050406030204" pitchFamily="18" charset="0"/>
                          </a:rPr>
                          <m:t>W</m:t>
                        </m:r>
                        <m:r>
                          <a:rPr lang="en-US" sz="2400">
                            <a:latin typeface="Cambria Math" panose="02040503050406030204" pitchFamily="18" charset="0"/>
                          </a:rPr>
                          <m:t>+</m:t>
                        </m:r>
                        <m:r>
                          <a:rPr lang="en-US" sz="2400" i="1" baseline="-25000">
                            <a:latin typeface="Cambria Math" panose="02040503050406030204" pitchFamily="18" charset="0"/>
                            <a:sym typeface="Symbol" panose="05050102010706020507" pitchFamily="18" charset="2"/>
                          </a:rPr>
                          <m:t></m:t>
                        </m:r>
                        <m:r>
                          <m:rPr>
                            <m:sty m:val="p"/>
                          </m:rPr>
                          <a:rPr lang="en-US" sz="2400" baseline="-25000">
                            <a:latin typeface="Cambria Math" panose="02040503050406030204" pitchFamily="18" charset="0"/>
                          </a:rPr>
                          <m:t>W</m:t>
                        </m:r>
                        <m:r>
                          <a:rPr lang="en-US" sz="2400" i="1">
                            <a:latin typeface="Cambria Math" panose="02040503050406030204" pitchFamily="18" charset="0"/>
                          </a:rPr>
                          <m:t>)</m:t>
                        </m:r>
                      </m:num>
                      <m:den>
                        <m:r>
                          <a:rPr lang="en-US" sz="2400" i="1">
                            <a:latin typeface="Cambria Math" panose="02040503050406030204" pitchFamily="18" charset="0"/>
                            <a:cs typeface="Times New Roman" panose="02020603050405020304" pitchFamily="18" charset="0"/>
                            <a:sym typeface="Symbol" panose="05050102010706020507" pitchFamily="18" charset="2"/>
                          </a:rPr>
                          <m:t></m:t>
                        </m:r>
                        <m:r>
                          <a:rPr lang="en-US" sz="2400" i="1">
                            <a:latin typeface="Cambria Math" panose="02040503050406030204" pitchFamily="18" charset="0"/>
                            <a:cs typeface="Times New Roman" panose="02020603050405020304" pitchFamily="18" charset="0"/>
                          </a:rPr>
                          <m:t>𝑊</m:t>
                        </m:r>
                      </m:den>
                    </m:f>
                  </m:oMath>
                </a14:m>
                <a:r>
                  <a:rPr lang="en-US" sz="2400" dirty="0"/>
                  <a:t>=</a:t>
                </a:r>
                <a14:m>
                  <m:oMath xmlns:m="http://schemas.openxmlformats.org/officeDocument/2006/math">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panose="02040503050406030204" pitchFamily="18" charset="0"/>
                              </a:rPr>
                              <m:t>−</m:t>
                            </m:r>
                            <m:r>
                              <a:rPr lang="en-US" sz="2400" i="1">
                                <a:latin typeface="Cambria Math" panose="02040503050406030204" pitchFamily="18" charset="0"/>
                              </a:rPr>
                              <m:t>𝑟</m:t>
                            </m:r>
                          </m:e>
                          <m:sup>
                            <m:r>
                              <a:rPr lang="en-US" sz="2400" i="1">
                                <a:latin typeface="Cambria Math" panose="02040503050406030204" pitchFamily="18" charset="0"/>
                              </a:rPr>
                              <m:t>′</m:t>
                            </m:r>
                          </m:sup>
                        </m:sSup>
                      </m:e>
                      <m:sub>
                        <m:r>
                          <a:rPr lang="en-US" sz="2400" i="1">
                            <a:latin typeface="Cambria Math" panose="02040503050406030204" pitchFamily="18" charset="0"/>
                          </a:rPr>
                          <m:t>𝐴</m:t>
                        </m:r>
                      </m:sub>
                    </m:sSub>
                  </m:oMath>
                </a14:m>
                <a:r>
                  <a:rPr lang="en-US" sz="2400" dirty="0">
                    <a:latin typeface="Times New Roman" panose="02020603050405020304" pitchFamily="18" charset="0"/>
                    <a:cs typeface="Times New Roman" panose="02020603050405020304" pitchFamily="18" charset="0"/>
                  </a:rPr>
                  <a:t>                                                                                  (11.39)</a:t>
                </a:r>
              </a:p>
              <a:p>
                <a:pPr marL="0" indent="0">
                  <a:lnSpc>
                    <a:spcPct val="100000"/>
                  </a:lnSpc>
                  <a:buNone/>
                </a:pPr>
                <a14:m>
                  <m:oMath xmlns:m="http://schemas.openxmlformats.org/officeDocument/2006/math">
                    <m:func>
                      <m:funcPr>
                        <m:ctrlPr>
                          <a:rPr lang="en-US" sz="2400" i="1">
                            <a:latin typeface="Cambria Math" panose="02040503050406030204" pitchFamily="18" charset="0"/>
                            <a:cs typeface="Times New Roman" panose="02020603050405020304" pitchFamily="18" charset="0"/>
                          </a:rPr>
                        </m:ctrlPr>
                      </m:funcPr>
                      <m:fName>
                        <m:limLow>
                          <m:limLowPr>
                            <m:ctrlPr>
                              <a:rPr lang="en-US" sz="2400" i="1">
                                <a:latin typeface="Cambria Math" panose="02040503050406030204" pitchFamily="18" charset="0"/>
                                <a:cs typeface="Times New Roman" panose="02020603050405020304" pitchFamily="18" charset="0"/>
                              </a:rPr>
                            </m:ctrlPr>
                          </m:limLowPr>
                          <m:e>
                            <m:r>
                              <m:rPr>
                                <m:sty m:val="p"/>
                              </m:rPr>
                              <a:rPr lang="en-US" sz="2400">
                                <a:latin typeface="Cambria Math" panose="02040503050406030204" pitchFamily="18" charset="0"/>
                                <a:cs typeface="Times New Roman" panose="02020603050405020304" pitchFamily="18" charset="0"/>
                              </a:rPr>
                              <m:t>lim</m:t>
                            </m:r>
                          </m:e>
                          <m:lim>
                            <m:r>
                              <a:rPr lang="en-US" sz="2400" i="1" smtClean="0">
                                <a:latin typeface="Cambria Math" panose="02040503050406030204" pitchFamily="18" charset="0"/>
                                <a:cs typeface="Times New Roman" panose="02020603050405020304" pitchFamily="18" charset="0"/>
                                <a:sym typeface="Symbol" panose="05050102010706020507" pitchFamily="18" charset="2"/>
                              </a:rPr>
                              <m:t></m:t>
                            </m:r>
                            <m:r>
                              <a:rPr lang="en-US" sz="2400" i="1">
                                <a:latin typeface="Cambria Math" panose="02040503050406030204" pitchFamily="18" charset="0"/>
                                <a:cs typeface="Times New Roman" panose="02020603050405020304" pitchFamily="18" charset="0"/>
                              </a:rPr>
                              <m:t>𝑊</m:t>
                            </m:r>
                            <m:r>
                              <a:rPr lang="en-US" sz="2400" i="1">
                                <a:latin typeface="Cambria Math" panose="02040503050406030204" pitchFamily="18" charset="0"/>
                                <a:ea typeface="Cambria Math" panose="02040503050406030204" pitchFamily="18" charset="0"/>
                                <a:cs typeface="Times New Roman" panose="02020603050405020304" pitchFamily="18" charset="0"/>
                              </a:rPr>
                              <m:t>→0</m:t>
                            </m:r>
                          </m:lim>
                        </m:limLow>
                      </m:fName>
                      <m:e>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rPr>
                                </m:ctrlPr>
                              </m:sSubPr>
                              <m:e>
                                <m:r>
                                  <m:rPr>
                                    <m:sty m:val="p"/>
                                  </m:rPr>
                                  <a:rPr lang="en-US" sz="2400">
                                    <a:latin typeface="Cambria Math"/>
                                  </a:rPr>
                                  <m:t>F</m:t>
                                </m:r>
                              </m:e>
                              <m:sub>
                                <m:r>
                                  <m:rPr>
                                    <m:sty m:val="p"/>
                                  </m:rPr>
                                  <a:rPr lang="en-US" sz="2400">
                                    <a:latin typeface="Cambria Math" panose="02040503050406030204" pitchFamily="18" charset="0"/>
                                  </a:rPr>
                                  <m:t>A</m:t>
                                </m:r>
                              </m:sub>
                            </m:sSub>
                            <m:r>
                              <a:rPr lang="en-US" sz="2400" i="1">
                                <a:latin typeface="Cambria Math" panose="02040503050406030204" pitchFamily="18" charset="0"/>
                                <a:sym typeface="Symbol" panose="05050102010706020507" pitchFamily="18" charset="2"/>
                              </a:rPr>
                              <m:t></m:t>
                            </m:r>
                            <m:r>
                              <m:rPr>
                                <m:sty m:val="p"/>
                              </m:rPr>
                              <a:rPr lang="en-US" sz="2400" baseline="-25000">
                                <a:latin typeface="Cambria Math" panose="02040503050406030204" pitchFamily="18" charset="0"/>
                              </a:rPr>
                              <m:t>W</m:t>
                            </m:r>
                            <m:r>
                              <a:rPr lang="en-US" sz="2400">
                                <a:latin typeface="Cambria Math"/>
                              </a:rPr>
                              <m:t>−</m:t>
                            </m:r>
                            <m:sSub>
                              <m:sSubPr>
                                <m:ctrlPr>
                                  <a:rPr lang="en-US" sz="2400" i="1">
                                    <a:latin typeface="Cambria Math" panose="02040503050406030204" pitchFamily="18" charset="0"/>
                                  </a:rPr>
                                </m:ctrlPr>
                              </m:sSubPr>
                              <m:e>
                                <m:r>
                                  <m:rPr>
                                    <m:sty m:val="p"/>
                                  </m:rPr>
                                  <a:rPr lang="en-US" sz="2400">
                                    <a:latin typeface="Cambria Math"/>
                                  </a:rPr>
                                  <m:t>F</m:t>
                                </m:r>
                              </m:e>
                              <m:sub>
                                <m:r>
                                  <m:rPr>
                                    <m:sty m:val="p"/>
                                  </m:rPr>
                                  <a:rPr lang="en-US" sz="2400">
                                    <a:latin typeface="Cambria Math" panose="02040503050406030204" pitchFamily="18" charset="0"/>
                                  </a:rPr>
                                  <m:t>A</m:t>
                                </m:r>
                              </m:sub>
                            </m:sSub>
                            <m:r>
                              <a:rPr lang="en-US" sz="2400" i="1">
                                <a:latin typeface="Cambria Math" panose="02040503050406030204" pitchFamily="18" charset="0"/>
                                <a:sym typeface="Symbol" panose="05050102010706020507" pitchFamily="18" charset="2"/>
                              </a:rPr>
                              <m:t></m:t>
                            </m:r>
                            <m:r>
                              <m:rPr>
                                <m:sty m:val="p"/>
                              </m:rPr>
                              <a:rPr lang="en-US" sz="2400" baseline="-25000">
                                <a:latin typeface="Cambria Math" panose="02040503050406030204" pitchFamily="18" charset="0"/>
                              </a:rPr>
                              <m:t>W</m:t>
                            </m:r>
                            <m:r>
                              <a:rPr lang="en-US" sz="2400">
                                <a:latin typeface="Cambria Math" panose="02040503050406030204" pitchFamily="18" charset="0"/>
                              </a:rPr>
                              <m:t>+</m:t>
                            </m:r>
                            <m:r>
                              <a:rPr lang="en-US" sz="2400" i="1" baseline="-25000">
                                <a:latin typeface="Cambria Math" panose="02040503050406030204" pitchFamily="18" charset="0"/>
                                <a:sym typeface="Symbol" panose="05050102010706020507" pitchFamily="18" charset="2"/>
                              </a:rPr>
                              <m:t></m:t>
                            </m:r>
                            <m:r>
                              <m:rPr>
                                <m:sty m:val="p"/>
                              </m:rPr>
                              <a:rPr lang="en-US" sz="2400" baseline="-25000">
                                <a:latin typeface="Cambria Math" panose="02040503050406030204" pitchFamily="18" charset="0"/>
                              </a:rPr>
                              <m:t>W</m:t>
                            </m:r>
                            <m:r>
                              <a:rPr lang="en-US" sz="2400" i="1">
                                <a:latin typeface="Cambria Math" panose="02040503050406030204" pitchFamily="18" charset="0"/>
                              </a:rPr>
                              <m:t>)</m:t>
                            </m:r>
                          </m:num>
                          <m:den>
                            <m:r>
                              <a:rPr lang="en-US" sz="2400" i="1">
                                <a:latin typeface="Cambria Math" panose="02040503050406030204" pitchFamily="18" charset="0"/>
                                <a:sym typeface="Symbol" panose="05050102010706020507" pitchFamily="18" charset="2"/>
                              </a:rPr>
                              <m:t></m:t>
                            </m:r>
                            <m:r>
                              <a:rPr lang="en-US" sz="2400" i="1">
                                <a:latin typeface="Cambria Math" panose="02040503050406030204" pitchFamily="18" charset="0"/>
                                <a:cs typeface="Times New Roman" panose="02020603050405020304" pitchFamily="18" charset="0"/>
                              </a:rPr>
                              <m:t>𝑊</m:t>
                            </m:r>
                          </m:den>
                        </m:f>
                      </m:e>
                    </m:func>
                  </m:oMath>
                </a14:m>
                <a:r>
                  <a:rPr lang="en-US" sz="2400" dirty="0">
                    <a:latin typeface="Times New Roman" panose="02020603050405020304" pitchFamily="18" charset="0"/>
                    <a:cs typeface="Times New Roman" panose="02020603050405020304" pitchFamily="18" charset="0"/>
                  </a:rPr>
                  <a:t> = </a:t>
                </a:r>
                <a14:m>
                  <m:oMath xmlns:m="http://schemas.openxmlformats.org/officeDocument/2006/math">
                    <m:f>
                      <m:fPr>
                        <m:ctrlPr>
                          <a:rPr lang="en-US" sz="2400" i="1" dirty="0">
                            <a:latin typeface="Cambria Math" panose="02040503050406030204" pitchFamily="18" charset="0"/>
                            <a:cs typeface="Times New Roman" panose="02020603050405020304" pitchFamily="18" charset="0"/>
                          </a:rPr>
                        </m:ctrlPr>
                      </m:fPr>
                      <m:num>
                        <m:sSub>
                          <m:sSubPr>
                            <m:ctrlPr>
                              <a:rPr lang="en-US" sz="2400" i="1" dirty="0">
                                <a:latin typeface="Cambria Math" panose="02040503050406030204" pitchFamily="18" charset="0"/>
                                <a:cs typeface="Times New Roman" panose="02020603050405020304" pitchFamily="18" charset="0"/>
                              </a:rPr>
                            </m:ctrlPr>
                          </m:sSubPr>
                          <m:e>
                            <m:r>
                              <a:rPr lang="en-US" sz="2400" i="1" dirty="0">
                                <a:latin typeface="Cambria Math" panose="02040503050406030204" pitchFamily="18" charset="0"/>
                                <a:cs typeface="Times New Roman" panose="02020603050405020304" pitchFamily="18" charset="0"/>
                              </a:rPr>
                              <m:t>𝑑𝐹</m:t>
                            </m:r>
                          </m:e>
                          <m:sub>
                            <m:r>
                              <a:rPr lang="en-US" sz="2400" i="1" dirty="0">
                                <a:latin typeface="Cambria Math" panose="02040503050406030204" pitchFamily="18" charset="0"/>
                                <a:cs typeface="Times New Roman" panose="02020603050405020304" pitchFamily="18" charset="0"/>
                              </a:rPr>
                              <m:t>𝐴</m:t>
                            </m:r>
                          </m:sub>
                        </m:sSub>
                      </m:num>
                      <m:den>
                        <m:r>
                          <a:rPr lang="en-US" sz="2400" i="1" dirty="0">
                            <a:latin typeface="Cambria Math" panose="02040503050406030204" pitchFamily="18" charset="0"/>
                            <a:cs typeface="Times New Roman" panose="02020603050405020304" pitchFamily="18" charset="0"/>
                          </a:rPr>
                          <m:t>𝑑𝑊</m:t>
                        </m:r>
                      </m:den>
                    </m:f>
                    <m:r>
                      <a:rPr lang="en-US" sz="2400" i="1" dirty="0">
                        <a:latin typeface="Cambria Math" panose="02040503050406030204" pitchFamily="18" charset="0"/>
                        <a:cs typeface="Times New Roman" panose="02020603050405020304" pitchFamily="18" charset="0"/>
                      </a:rPr>
                      <m:t>=</m:t>
                    </m:r>
                  </m:oMath>
                </a14:m>
                <a:r>
                  <a:rPr lang="en-US" sz="2400" dirty="0"/>
                  <a:t> </a:t>
                </a:r>
                <a14:m>
                  <m:oMath xmlns:m="http://schemas.openxmlformats.org/officeDocument/2006/math">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panose="02040503050406030204" pitchFamily="18" charset="0"/>
                              </a:rPr>
                              <m:t>𝑟</m:t>
                            </m:r>
                          </m:e>
                          <m:sup>
                            <m:r>
                              <a:rPr lang="en-US" sz="2400" i="1">
                                <a:latin typeface="Cambria Math" panose="02040503050406030204" pitchFamily="18" charset="0"/>
                              </a:rPr>
                              <m:t>′</m:t>
                            </m:r>
                          </m:sup>
                        </m:sSup>
                      </m:e>
                      <m:sub>
                        <m:r>
                          <a:rPr lang="en-US" sz="2400" i="1">
                            <a:latin typeface="Cambria Math" panose="02040503050406030204" pitchFamily="18" charset="0"/>
                          </a:rPr>
                          <m:t>𝐴</m:t>
                        </m:r>
                      </m:sub>
                    </m:sSub>
                  </m:oMath>
                </a14:m>
                <a:r>
                  <a:rPr lang="en-US" sz="2400" dirty="0">
                    <a:latin typeface="Times New Roman" panose="02020603050405020304" pitchFamily="18" charset="0"/>
                    <a:cs typeface="Times New Roman" panose="02020603050405020304" pitchFamily="18" charset="0"/>
                  </a:rPr>
                  <a:t>                                                               (11.40)</a:t>
                </a:r>
              </a:p>
              <a:p>
                <a:pPr marL="0" indent="0" algn="just">
                  <a:buNone/>
                </a:pPr>
                <a:endParaRPr lang="en-US" sz="2400" dirty="0">
                  <a:latin typeface="Times New Roman" panose="02020603050405020304" pitchFamily="18" charset="0"/>
                  <a:cs typeface="Times New Roman" panose="02020603050405020304" pitchFamily="18" charset="0"/>
                </a:endParaRPr>
              </a:p>
            </p:txBody>
          </p:sp>
        </mc:Choice>
        <mc:Fallback>
          <p:sp>
            <p:nvSpPr>
              <p:cNvPr id="3" name="Content Placeholder 2">
                <a:extLst>
                  <a:ext uri="{FF2B5EF4-FFF2-40B4-BE49-F238E27FC236}">
                    <a16:creationId xmlns:a16="http://schemas.microsoft.com/office/drawing/2014/main" id="{A4DCEF8B-5B2D-9CE6-7190-D46B50C75E4C}"/>
                  </a:ext>
                </a:extLst>
              </p:cNvPr>
              <p:cNvSpPr>
                <a:spLocks noGrp="1" noRot="1" noChangeAspect="1" noMove="1" noResize="1" noEditPoints="1" noAdjustHandles="1" noChangeArrowheads="1" noChangeShapeType="1" noTextEdit="1"/>
              </p:cNvSpPr>
              <p:nvPr>
                <p:ph idx="1"/>
              </p:nvPr>
            </p:nvSpPr>
            <p:spPr>
              <a:xfrm>
                <a:off x="238539" y="770490"/>
                <a:ext cx="11817626" cy="5406473"/>
              </a:xfrm>
              <a:blipFill>
                <a:blip r:embed="rId2"/>
                <a:stretch>
                  <a:fillRect l="-774" t="-67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5E4F9D2F-CEF5-9A17-11C9-2F691AD7E2EB}"/>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67AABCD-7053-572C-D46A-4972FF97C440}"/>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178A5F96-6A1A-F121-29D6-F494DAF2473A}"/>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5177410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18AE0E-D72D-A9D5-944B-C06B93AB199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9B2BE8D-AB96-1376-769D-C56C44D66353}"/>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71E83F3-49DD-AC59-E0B8-EC451002BBDA}"/>
                  </a:ext>
                </a:extLst>
              </p:cNvPr>
              <p:cNvSpPr>
                <a:spLocks noGrp="1"/>
              </p:cNvSpPr>
              <p:nvPr>
                <p:ph idx="1"/>
              </p:nvPr>
            </p:nvSpPr>
            <p:spPr>
              <a:xfrm>
                <a:off x="238539" y="770490"/>
                <a:ext cx="11817626" cy="5406473"/>
              </a:xfrm>
            </p:spPr>
            <p:txBody>
              <a:bodyPr>
                <a:normAutofit/>
              </a:bodyPr>
              <a:lstStyle/>
              <a:p>
                <a:pPr marL="0" indent="0">
                  <a:lnSpc>
                    <a:spcPct val="100000"/>
                  </a:lnSpc>
                  <a:buNone/>
                </a:pPr>
                <a14:m>
                  <m:oMath xmlns:m="http://schemas.openxmlformats.org/officeDocument/2006/math">
                    <m:sSub>
                      <m:sSubPr>
                        <m:ctrlPr>
                          <a:rPr lang="en-US" sz="2400" i="1" smtClean="0">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𝐹</m:t>
                        </m:r>
                      </m:e>
                      <m:sub>
                        <m:r>
                          <a:rPr lang="en-US" sz="2400" i="1">
                            <a:latin typeface="Cambria Math" panose="02040503050406030204" pitchFamily="18" charset="0"/>
                            <a:ea typeface="Tahoma" pitchFamily="34" charset="0"/>
                            <a:cs typeface="Times New Roman" panose="02020603050405020304" pitchFamily="18" charset="0"/>
                          </a:rPr>
                          <m:t>𝐴</m:t>
                        </m:r>
                      </m:sub>
                    </m:sSub>
                    <m:r>
                      <a:rPr lang="en-US" sz="2400" i="1">
                        <a:latin typeface="Cambria Math" panose="02040503050406030204" pitchFamily="18" charset="0"/>
                        <a:ea typeface="Tahoma" pitchFamily="34" charset="0"/>
                        <a:cs typeface="Times New Roman" panose="02020603050405020304" pitchFamily="18" charset="0"/>
                      </a:rPr>
                      <m:t>=</m:t>
                    </m:r>
                    <m:sSub>
                      <m:sSubPr>
                        <m:ctrlPr>
                          <a:rPr lang="en-US" sz="2400" i="1">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𝐹</m:t>
                        </m:r>
                      </m:e>
                      <m:sub>
                        <m:r>
                          <a:rPr lang="en-US" sz="2400" i="1">
                            <a:latin typeface="Cambria Math" panose="02040503050406030204" pitchFamily="18" charset="0"/>
                            <a:ea typeface="Tahoma" pitchFamily="34" charset="0"/>
                            <a:cs typeface="Times New Roman" panose="02020603050405020304" pitchFamily="18" charset="0"/>
                          </a:rPr>
                          <m:t>𝐴𝑜</m:t>
                        </m:r>
                      </m:sub>
                    </m:sSub>
                    <m:r>
                      <a:rPr lang="en-US" sz="2400" i="1">
                        <a:latin typeface="Cambria Math" panose="02040503050406030204" pitchFamily="18" charset="0"/>
                        <a:ea typeface="Tahoma" pitchFamily="34" charset="0"/>
                        <a:cs typeface="Times New Roman" panose="02020603050405020304" pitchFamily="18" charset="0"/>
                      </a:rPr>
                      <m:t>(1−</m:t>
                    </m:r>
                    <m:sSub>
                      <m:sSubPr>
                        <m:ctrlPr>
                          <a:rPr lang="en-US" sz="2400" i="1">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𝑋</m:t>
                        </m:r>
                      </m:e>
                      <m:sub>
                        <m:r>
                          <a:rPr lang="en-US" sz="2400" i="1">
                            <a:latin typeface="Cambria Math" panose="02040503050406030204" pitchFamily="18" charset="0"/>
                            <a:ea typeface="Tahoma" pitchFamily="34" charset="0"/>
                            <a:cs typeface="Times New Roman" panose="02020603050405020304" pitchFamily="18" charset="0"/>
                          </a:rPr>
                          <m:t>𝐴</m:t>
                        </m:r>
                      </m:sub>
                    </m:sSub>
                    <m:r>
                      <a:rPr lang="en-US" sz="2400" i="1">
                        <a:latin typeface="Cambria Math" panose="02040503050406030204" pitchFamily="18" charset="0"/>
                        <a:ea typeface="Tahoma" pitchFamily="34" charset="0"/>
                        <a:cs typeface="Times New Roman" panose="02020603050405020304" pitchFamily="18" charset="0"/>
                      </a:rPr>
                      <m:t>)</m:t>
                    </m:r>
                  </m:oMath>
                </a14:m>
                <a:r>
                  <a:rPr lang="en-US" sz="2400" dirty="0">
                    <a:latin typeface="Times New Roman" panose="02020603050405020304" pitchFamily="18" charset="0"/>
                    <a:ea typeface="Tahoma" pitchFamily="34" charset="0"/>
                    <a:cs typeface="Times New Roman" panose="02020603050405020304" pitchFamily="18" charset="0"/>
                  </a:rPr>
                  <a:t>                                                                                                   (11.41)</a:t>
                </a:r>
              </a:p>
              <a:p>
                <a:pPr marL="0" indent="0">
                  <a:lnSpc>
                    <a:spcPct val="100000"/>
                  </a:lnSpc>
                  <a:buNone/>
                </a:pPr>
                <a:r>
                  <a:rPr lang="en-US" sz="2400" dirty="0">
                    <a:latin typeface="Times New Roman" panose="02020603050405020304" pitchFamily="18" charset="0"/>
                    <a:ea typeface="Tahoma" pitchFamily="34" charset="0"/>
                    <a:cs typeface="Times New Roman" panose="02020603050405020304" pitchFamily="18" charset="0"/>
                  </a:rPr>
                  <a:t> By differentiating equation (11.41), you get:</a:t>
                </a:r>
              </a:p>
              <a:p>
                <a:pPr marL="0" indent="0">
                  <a:lnSpc>
                    <a:spcPct val="100000"/>
                  </a:lnSpc>
                  <a:buNone/>
                </a:pPr>
                <a14:m>
                  <m:oMath xmlns:m="http://schemas.openxmlformats.org/officeDocument/2006/math">
                    <m:sSub>
                      <m:sSubPr>
                        <m:ctrlPr>
                          <a:rPr lang="en-US" sz="2400" i="1">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𝑑𝐹</m:t>
                        </m:r>
                      </m:e>
                      <m:sub>
                        <m:r>
                          <a:rPr lang="en-US" sz="2400" i="1">
                            <a:latin typeface="Cambria Math" panose="02040503050406030204" pitchFamily="18" charset="0"/>
                            <a:ea typeface="Tahoma" pitchFamily="34" charset="0"/>
                            <a:cs typeface="Times New Roman" panose="02020603050405020304" pitchFamily="18" charset="0"/>
                          </a:rPr>
                          <m:t>𝐴</m:t>
                        </m:r>
                      </m:sub>
                    </m:sSub>
                    <m:r>
                      <a:rPr lang="en-US" sz="2400" i="1">
                        <a:latin typeface="Cambria Math" panose="02040503050406030204" pitchFamily="18" charset="0"/>
                        <a:ea typeface="Tahoma" pitchFamily="34" charset="0"/>
                        <a:cs typeface="Times New Roman" panose="02020603050405020304" pitchFamily="18" charset="0"/>
                      </a:rPr>
                      <m:t>=</m:t>
                    </m:r>
                    <m:sSub>
                      <m:sSubPr>
                        <m:ctrlPr>
                          <a:rPr lang="en-US" sz="2400" i="1">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m:t>
                        </m:r>
                        <m:r>
                          <a:rPr lang="en-US" sz="2400" i="1">
                            <a:latin typeface="Cambria Math" panose="02040503050406030204" pitchFamily="18" charset="0"/>
                            <a:ea typeface="Tahoma" pitchFamily="34" charset="0"/>
                            <a:cs typeface="Times New Roman" panose="02020603050405020304" pitchFamily="18" charset="0"/>
                          </a:rPr>
                          <m:t>𝐹</m:t>
                        </m:r>
                      </m:e>
                      <m:sub>
                        <m:r>
                          <a:rPr lang="en-US" sz="2400" i="1">
                            <a:latin typeface="Cambria Math" panose="02040503050406030204" pitchFamily="18" charset="0"/>
                            <a:ea typeface="Tahoma" pitchFamily="34" charset="0"/>
                            <a:cs typeface="Times New Roman" panose="02020603050405020304" pitchFamily="18" charset="0"/>
                          </a:rPr>
                          <m:t>𝐴𝑜</m:t>
                        </m:r>
                      </m:sub>
                    </m:sSub>
                    <m:sSub>
                      <m:sSubPr>
                        <m:ctrlPr>
                          <a:rPr lang="en-US" sz="2400" i="1">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𝑑𝑋</m:t>
                        </m:r>
                      </m:e>
                      <m:sub>
                        <m:r>
                          <a:rPr lang="en-US" sz="2400" i="1">
                            <a:latin typeface="Cambria Math" panose="02040503050406030204" pitchFamily="18" charset="0"/>
                            <a:ea typeface="Tahoma" pitchFamily="34" charset="0"/>
                            <a:cs typeface="Times New Roman" panose="02020603050405020304" pitchFamily="18" charset="0"/>
                          </a:rPr>
                          <m:t>𝐴</m:t>
                        </m:r>
                      </m:sub>
                    </m:sSub>
                  </m:oMath>
                </a14:m>
                <a:r>
                  <a:rPr lang="en-US" sz="2400" dirty="0">
                    <a:latin typeface="Times New Roman" panose="02020603050405020304" pitchFamily="18" charset="0"/>
                    <a:ea typeface="Tahoma" pitchFamily="34" charset="0"/>
                    <a:cs typeface="Times New Roman" panose="02020603050405020304" pitchFamily="18" charset="0"/>
                  </a:rPr>
                  <a:t>                                                                                                      (11.42)</a:t>
                </a:r>
              </a:p>
              <a:p>
                <a:pPr marL="0" indent="0">
                  <a:lnSpc>
                    <a:spcPct val="100000"/>
                  </a:lnSpc>
                  <a:buNone/>
                </a:pPr>
                <a:r>
                  <a:rPr lang="en-US" sz="2400" dirty="0">
                    <a:latin typeface="Times New Roman" panose="02020603050405020304" pitchFamily="18" charset="0"/>
                    <a:ea typeface="Tahoma" pitchFamily="34" charset="0"/>
                    <a:cs typeface="Times New Roman" panose="02020603050405020304" pitchFamily="18" charset="0"/>
                  </a:rPr>
                  <a:t>By substituting equation (11.42) into equation (11.40), you get:</a:t>
                </a:r>
              </a:p>
              <a:p>
                <a:pPr marL="0" indent="0">
                  <a:lnSpc>
                    <a:spcPct val="100000"/>
                  </a:lnSpc>
                  <a:buNone/>
                </a:pPr>
                <a14:m>
                  <m:oMath xmlns:m="http://schemas.openxmlformats.org/officeDocument/2006/math">
                    <m:sSub>
                      <m:sSubPr>
                        <m:ctrlPr>
                          <a:rPr lang="en-US" sz="2400" i="1" dirty="0" smtClean="0">
                            <a:latin typeface="Cambria Math" panose="02040503050406030204" pitchFamily="18" charset="0"/>
                            <a:cs typeface="Times New Roman" panose="02020603050405020304" pitchFamily="18" charset="0"/>
                          </a:rPr>
                        </m:ctrlPr>
                      </m:sSubPr>
                      <m:e>
                        <m:r>
                          <a:rPr lang="en-US" sz="2400" b="0" i="1" dirty="0" smtClean="0">
                            <a:latin typeface="Cambria Math" panose="02040503050406030204" pitchFamily="18" charset="0"/>
                            <a:cs typeface="Times New Roman" panose="02020603050405020304" pitchFamily="18" charset="0"/>
                          </a:rPr>
                          <m:t>𝐹</m:t>
                        </m:r>
                      </m:e>
                      <m:sub>
                        <m:r>
                          <a:rPr lang="en-US" sz="2400" b="0" i="1" dirty="0" smtClean="0">
                            <a:latin typeface="Cambria Math" panose="02040503050406030204" pitchFamily="18" charset="0"/>
                            <a:cs typeface="Times New Roman" panose="02020603050405020304" pitchFamily="18" charset="0"/>
                          </a:rPr>
                          <m:t>𝐴𝑜</m:t>
                        </m:r>
                      </m:sub>
                    </m:sSub>
                    <m:f>
                      <m:fPr>
                        <m:ctrlPr>
                          <a:rPr lang="en-US" sz="2400" i="1" dirty="0">
                            <a:latin typeface="Cambria Math" panose="02040503050406030204" pitchFamily="18" charset="0"/>
                            <a:cs typeface="Times New Roman" panose="02020603050405020304" pitchFamily="18" charset="0"/>
                          </a:rPr>
                        </m:ctrlPr>
                      </m:fPr>
                      <m:num>
                        <m:sSub>
                          <m:sSubPr>
                            <m:ctrlPr>
                              <a:rPr lang="en-US" sz="2400" i="1">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𝑑𝑋</m:t>
                            </m:r>
                          </m:e>
                          <m:sub>
                            <m:r>
                              <a:rPr lang="en-US" sz="2400" i="1">
                                <a:latin typeface="Cambria Math" panose="02040503050406030204" pitchFamily="18" charset="0"/>
                                <a:ea typeface="Tahoma" pitchFamily="34" charset="0"/>
                                <a:cs typeface="Times New Roman" panose="02020603050405020304" pitchFamily="18" charset="0"/>
                              </a:rPr>
                              <m:t>𝐴</m:t>
                            </m:r>
                          </m:sub>
                        </m:sSub>
                      </m:num>
                      <m:den>
                        <m:r>
                          <a:rPr lang="en-US" sz="2400" i="1" dirty="0">
                            <a:latin typeface="Cambria Math" panose="02040503050406030204" pitchFamily="18" charset="0"/>
                            <a:cs typeface="Times New Roman" panose="02020603050405020304" pitchFamily="18" charset="0"/>
                          </a:rPr>
                          <m:t>𝑑𝑊</m:t>
                        </m:r>
                      </m:den>
                    </m:f>
                    <m:r>
                      <a:rPr lang="en-US" sz="2400" i="1" dirty="0">
                        <a:latin typeface="Cambria Math" panose="02040503050406030204" pitchFamily="18" charset="0"/>
                        <a:cs typeface="Times New Roman" panose="02020603050405020304" pitchFamily="18" charset="0"/>
                      </a:rPr>
                      <m:t>=</m:t>
                    </m:r>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b="0" i="1" smtClean="0">
                                <a:latin typeface="Cambria Math" panose="02040503050406030204" pitchFamily="18" charset="0"/>
                              </a:rPr>
                              <m:t>−</m:t>
                            </m:r>
                            <m:r>
                              <a:rPr lang="en-US" sz="2400" i="1">
                                <a:latin typeface="Cambria Math" panose="02040503050406030204" pitchFamily="18" charset="0"/>
                              </a:rPr>
                              <m:t>𝑟</m:t>
                            </m:r>
                          </m:e>
                          <m:sup>
                            <m:r>
                              <a:rPr lang="en-US" sz="2400" i="1">
                                <a:latin typeface="Cambria Math" panose="02040503050406030204" pitchFamily="18" charset="0"/>
                              </a:rPr>
                              <m:t>′</m:t>
                            </m:r>
                          </m:sup>
                        </m:sSup>
                      </m:e>
                      <m:sub>
                        <m:r>
                          <a:rPr lang="en-US" sz="2400" i="1">
                            <a:latin typeface="Cambria Math" panose="02040503050406030204" pitchFamily="18" charset="0"/>
                          </a:rPr>
                          <m:t>𝐴</m:t>
                        </m:r>
                      </m:sub>
                    </m:sSub>
                  </m:oMath>
                </a14:m>
                <a:r>
                  <a:rPr lang="en-US" sz="2400" dirty="0">
                    <a:latin typeface="Times New Roman" panose="02020603050405020304" pitchFamily="18" charset="0"/>
                    <a:ea typeface="Tahoma" pitchFamily="34" charset="0"/>
                    <a:cs typeface="Times New Roman" panose="02020603050405020304" pitchFamily="18" charset="0"/>
                  </a:rPr>
                  <a:t>                                                                                                        (11.43)</a:t>
                </a:r>
              </a:p>
              <a:p>
                <a:pPr marL="0" indent="0">
                  <a:lnSpc>
                    <a:spcPct val="100000"/>
                  </a:lnSpc>
                  <a:buNone/>
                </a:pPr>
                <a:r>
                  <a:rPr lang="en-US" sz="2400" dirty="0">
                    <a:latin typeface="Times New Roman" panose="02020603050405020304" pitchFamily="18" charset="0"/>
                    <a:ea typeface="Tahoma" pitchFamily="34" charset="0"/>
                    <a:cs typeface="Times New Roman" panose="02020603050405020304" pitchFamily="18" charset="0"/>
                  </a:rPr>
                  <a:t>The</a:t>
                </a:r>
                <a:r>
                  <a:rPr lang="en-US" sz="2400" b="1" dirty="0">
                    <a:latin typeface="Times New Roman" panose="02020603050405020304" pitchFamily="18" charset="0"/>
                    <a:ea typeface="Tahoma" pitchFamily="34" charset="0"/>
                    <a:cs typeface="Times New Roman" panose="02020603050405020304" pitchFamily="18" charset="0"/>
                  </a:rPr>
                  <a:t> unit </a:t>
                </a:r>
                <a:r>
                  <a:rPr lang="en-US" sz="2400" dirty="0">
                    <a:latin typeface="Times New Roman" panose="02020603050405020304" pitchFamily="18" charset="0"/>
                    <a:ea typeface="Tahoma" pitchFamily="34" charset="0"/>
                    <a:cs typeface="Times New Roman" panose="02020603050405020304" pitchFamily="18" charset="0"/>
                  </a:rPr>
                  <a:t>of rate of reaction is </a:t>
                </a:r>
                <a:r>
                  <a:rPr lang="en-US" sz="2400" b="1" dirty="0">
                    <a:latin typeface="Times New Roman" panose="02020603050405020304" pitchFamily="18" charset="0"/>
                    <a:ea typeface="Tahoma" pitchFamily="34" charset="0"/>
                    <a:cs typeface="Times New Roman" panose="02020603050405020304" pitchFamily="18" charset="0"/>
                  </a:rPr>
                  <a:t>mol/ (time*mass of catalyst)</a:t>
                </a:r>
              </a:p>
              <a:p>
                <a:pPr marL="0" indent="0">
                  <a:buNone/>
                </a:pPr>
                <a:r>
                  <a:rPr lang="en-US" sz="2400" dirty="0">
                    <a:latin typeface="Times New Roman" panose="02020603050405020304" pitchFamily="18" charset="0"/>
                    <a:ea typeface="Tahoma" pitchFamily="34" charset="0"/>
                    <a:cs typeface="Times New Roman" panose="02020603050405020304" pitchFamily="18" charset="0"/>
                  </a:rPr>
                  <a:t>The rate of reaction at any time t is given by:</a:t>
                </a:r>
              </a:p>
              <a:p>
                <a:pPr marL="0" indent="0">
                  <a:buNone/>
                </a:pPr>
                <a14:m>
                  <m:oMath xmlns:m="http://schemas.openxmlformats.org/officeDocument/2006/math">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panose="02040503050406030204" pitchFamily="18" charset="0"/>
                              </a:rPr>
                              <m:t>−</m:t>
                            </m:r>
                            <m:r>
                              <a:rPr lang="en-US" sz="2400" i="1">
                                <a:latin typeface="Cambria Math" panose="02040503050406030204" pitchFamily="18" charset="0"/>
                              </a:rPr>
                              <m:t>𝑟</m:t>
                            </m:r>
                          </m:e>
                          <m:sup>
                            <m:r>
                              <a:rPr lang="en-US" sz="2400" i="1">
                                <a:latin typeface="Cambria Math" panose="02040503050406030204" pitchFamily="18" charset="0"/>
                              </a:rPr>
                              <m:t>′</m:t>
                            </m:r>
                          </m:sup>
                        </m:sSup>
                      </m:e>
                      <m:sub>
                        <m:r>
                          <a:rPr lang="en-US" sz="2400" i="1">
                            <a:latin typeface="Cambria Math" panose="02040503050406030204" pitchFamily="18" charset="0"/>
                          </a:rPr>
                          <m:t>𝐴</m:t>
                        </m:r>
                      </m:sub>
                    </m:sSub>
                    <m:r>
                      <a:rPr lang="en-US" sz="2400" b="0" i="1" smtClean="0">
                        <a:latin typeface="Cambria Math" panose="02040503050406030204" pitchFamily="18" charset="0"/>
                      </a:rPr>
                      <m:t>=</m:t>
                    </m:r>
                    <m:r>
                      <m:rPr>
                        <m:sty m:val="p"/>
                      </m:rPr>
                      <a:rPr lang="en-US" sz="2400" b="0" i="0" smtClean="0">
                        <a:latin typeface="Cambria Math" panose="02040503050406030204" pitchFamily="18" charset="0"/>
                      </a:rPr>
                      <m:t>a</m:t>
                    </m:r>
                    <m:d>
                      <m:dPr>
                        <m:ctrlPr>
                          <a:rPr lang="en-US" sz="2400" b="0" i="1" smtClean="0">
                            <a:latin typeface="Cambria Math" panose="02040503050406030204" pitchFamily="18" charset="0"/>
                          </a:rPr>
                        </m:ctrlPr>
                      </m:dPr>
                      <m:e>
                        <m:r>
                          <m:rPr>
                            <m:sty m:val="p"/>
                          </m:rPr>
                          <a:rPr lang="en-US" sz="2400" b="0" i="0" smtClean="0">
                            <a:latin typeface="Cambria Math" panose="02040503050406030204" pitchFamily="18" charset="0"/>
                          </a:rPr>
                          <m:t>t</m:t>
                        </m:r>
                      </m:e>
                    </m:d>
                    <m:r>
                      <a:rPr lang="en-US" sz="2400" b="0" i="0" smtClean="0">
                        <a:latin typeface="Cambria Math" panose="02040503050406030204" pitchFamily="18" charset="0"/>
                      </a:rPr>
                      <m:t>[</m:t>
                    </m:r>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panose="02040503050406030204" pitchFamily="18" charset="0"/>
                              </a:rPr>
                              <m:t>−</m:t>
                            </m:r>
                            <m:r>
                              <a:rPr lang="en-US" sz="2400" i="1">
                                <a:latin typeface="Cambria Math" panose="02040503050406030204" pitchFamily="18" charset="0"/>
                              </a:rPr>
                              <m:t>𝑟</m:t>
                            </m:r>
                          </m:e>
                          <m:sup>
                            <m:r>
                              <a:rPr lang="en-US" sz="2400" i="1">
                                <a:latin typeface="Cambria Math" panose="02040503050406030204" pitchFamily="18" charset="0"/>
                              </a:rPr>
                              <m:t>′</m:t>
                            </m:r>
                          </m:sup>
                        </m:sSup>
                      </m:e>
                      <m:sub>
                        <m:r>
                          <a:rPr lang="en-US" sz="2400" i="1">
                            <a:latin typeface="Cambria Math" panose="02040503050406030204" pitchFamily="18" charset="0"/>
                          </a:rPr>
                          <m:t>𝐴</m:t>
                        </m:r>
                      </m:sub>
                    </m:sSub>
                    <m:d>
                      <m:dPr>
                        <m:ctrlPr>
                          <a:rPr lang="en-US" sz="2400" b="0" i="1" smtClean="0">
                            <a:latin typeface="Cambria Math" panose="02040503050406030204" pitchFamily="18" charset="0"/>
                          </a:rPr>
                        </m:ctrlPr>
                      </m:dPr>
                      <m:e>
                        <m:r>
                          <a:rPr lang="en-US" sz="2400" b="0" i="1" smtClean="0">
                            <a:latin typeface="Cambria Math" panose="02040503050406030204" pitchFamily="18" charset="0"/>
                          </a:rPr>
                          <m:t>𝑡</m:t>
                        </m:r>
                        <m:r>
                          <a:rPr lang="en-US" sz="2400" b="0" i="1" smtClean="0">
                            <a:latin typeface="Cambria Math" panose="02040503050406030204" pitchFamily="18" charset="0"/>
                          </a:rPr>
                          <m:t>=0</m:t>
                        </m:r>
                      </m:e>
                    </m:d>
                    <m:r>
                      <a:rPr lang="en-US" sz="2400" b="0" i="1" smtClean="0">
                        <a:latin typeface="Cambria Math" panose="02040503050406030204" pitchFamily="18" charset="0"/>
                      </a:rPr>
                      <m:t>]</m:t>
                    </m:r>
                  </m:oMath>
                </a14:m>
                <a:r>
                  <a:rPr lang="en-US" sz="2400" dirty="0">
                    <a:latin typeface="Times New Roman" panose="02020603050405020304" pitchFamily="18" charset="0"/>
                    <a:cs typeface="Times New Roman" panose="02020603050405020304" pitchFamily="18" charset="0"/>
                  </a:rPr>
                  <a:t>                                                                                       (11.44)</a:t>
                </a:r>
              </a:p>
              <a:p>
                <a:pPr marL="0" indent="0">
                  <a:lnSpc>
                    <a:spcPct val="110000"/>
                  </a:lnSpc>
                  <a:buNone/>
                </a:pPr>
                <a:r>
                  <a:rPr lang="en-US" sz="2400" dirty="0">
                    <a:latin typeface="Times New Roman" panose="02020603050405020304" pitchFamily="18" charset="0"/>
                    <a:cs typeface="Times New Roman" panose="02020603050405020304" pitchFamily="18" charset="0"/>
                  </a:rPr>
                  <a:t>Where: a(t) is activity of catalyst at any time t.</a:t>
                </a:r>
              </a:p>
            </p:txBody>
          </p:sp>
        </mc:Choice>
        <mc:Fallback xmlns="">
          <p:sp>
            <p:nvSpPr>
              <p:cNvPr id="3" name="Content Placeholder 2">
                <a:extLst>
                  <a:ext uri="{FF2B5EF4-FFF2-40B4-BE49-F238E27FC236}">
                    <a16:creationId xmlns:a16="http://schemas.microsoft.com/office/drawing/2014/main" id="{971E83F3-49DD-AC59-E0B8-EC451002BBDA}"/>
                  </a:ext>
                </a:extLst>
              </p:cNvPr>
              <p:cNvSpPr>
                <a:spLocks noGrp="1" noRot="1" noChangeAspect="1" noMove="1" noResize="1" noEditPoints="1" noAdjustHandles="1" noChangeArrowheads="1" noChangeShapeType="1" noTextEdit="1"/>
              </p:cNvSpPr>
              <p:nvPr>
                <p:ph idx="1"/>
              </p:nvPr>
            </p:nvSpPr>
            <p:spPr>
              <a:xfrm>
                <a:off x="238539" y="770490"/>
                <a:ext cx="11817626" cy="5406473"/>
              </a:xfrm>
              <a:blipFill>
                <a:blip r:embed="rId2"/>
                <a:stretch>
                  <a:fillRect l="-774" t="-902"/>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7CEC8DC7-A048-0D71-304C-19DE8E2E98B8}"/>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1994A53-DA10-BC7A-9B7B-8F96F62E4AFD}"/>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B0024ACD-D3CD-4338-F638-4508EC25E053}"/>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6969995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44612E-1F08-889C-C921-4AD68D0938A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2F6CE7-390A-78BF-635B-A21155E7D154}"/>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6B4F4B0-7B56-8C7B-A488-FB70DE931299}"/>
                  </a:ext>
                </a:extLst>
              </p:cNvPr>
              <p:cNvSpPr>
                <a:spLocks noGrp="1"/>
              </p:cNvSpPr>
              <p:nvPr>
                <p:ph idx="1"/>
              </p:nvPr>
            </p:nvSpPr>
            <p:spPr>
              <a:xfrm>
                <a:off x="238539" y="770490"/>
                <a:ext cx="11817626" cy="5406473"/>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By substituting  equation (11.44) into equation (11.43), the materials balance design equation can be written as:</a:t>
                </a:r>
              </a:p>
              <a:p>
                <a:pPr marL="0" indent="0">
                  <a:lnSpc>
                    <a:spcPct val="150000"/>
                  </a:lnSpc>
                  <a:buNone/>
                </a:pPr>
                <a14:m>
                  <m:oMath xmlns:m="http://schemas.openxmlformats.org/officeDocument/2006/math">
                    <m:f>
                      <m:fPr>
                        <m:ctrlPr>
                          <a:rPr lang="en-US" sz="2000" b="1" i="1" dirty="0" smtClean="0">
                            <a:solidFill>
                              <a:srgbClr val="0070C0"/>
                            </a:solidFill>
                            <a:latin typeface="Cambria Math" panose="02040503050406030204" pitchFamily="18" charset="0"/>
                            <a:cs typeface="Times New Roman" panose="02020603050405020304" pitchFamily="18" charset="0"/>
                          </a:rPr>
                        </m:ctrlPr>
                      </m:fPr>
                      <m:num>
                        <m:sSub>
                          <m:sSubPr>
                            <m:ctrlPr>
                              <a:rPr lang="en-US" sz="2000" b="1" i="1">
                                <a:solidFill>
                                  <a:srgbClr val="0070C0"/>
                                </a:solidFill>
                                <a:latin typeface="Cambria Math" panose="02040503050406030204" pitchFamily="18" charset="0"/>
                                <a:ea typeface="Tahoma" pitchFamily="34" charset="0"/>
                                <a:cs typeface="Times New Roman" panose="02020603050405020304" pitchFamily="18" charset="0"/>
                              </a:rPr>
                            </m:ctrlPr>
                          </m:sSubPr>
                          <m:e>
                            <m:r>
                              <a:rPr lang="en-US" sz="2000" b="1" i="1">
                                <a:solidFill>
                                  <a:srgbClr val="0070C0"/>
                                </a:solidFill>
                                <a:latin typeface="Cambria Math" panose="02040503050406030204" pitchFamily="18" charset="0"/>
                                <a:ea typeface="Tahoma" pitchFamily="34" charset="0"/>
                                <a:cs typeface="Times New Roman" panose="02020603050405020304" pitchFamily="18" charset="0"/>
                              </a:rPr>
                              <m:t>𝒅𝑿</m:t>
                            </m:r>
                          </m:e>
                          <m:sub>
                            <m:r>
                              <a:rPr lang="en-US" sz="2000" b="1" i="1">
                                <a:solidFill>
                                  <a:srgbClr val="0070C0"/>
                                </a:solidFill>
                                <a:latin typeface="Cambria Math" panose="02040503050406030204" pitchFamily="18" charset="0"/>
                                <a:ea typeface="Tahoma" pitchFamily="34" charset="0"/>
                                <a:cs typeface="Times New Roman" panose="02020603050405020304" pitchFamily="18" charset="0"/>
                              </a:rPr>
                              <m:t>𝑨</m:t>
                            </m:r>
                          </m:sub>
                        </m:sSub>
                      </m:num>
                      <m:den>
                        <m:r>
                          <a:rPr lang="en-US" sz="2000" b="1" i="1" dirty="0">
                            <a:solidFill>
                              <a:srgbClr val="0070C0"/>
                            </a:solidFill>
                            <a:latin typeface="Cambria Math" panose="02040503050406030204" pitchFamily="18" charset="0"/>
                            <a:cs typeface="Times New Roman" panose="02020603050405020304" pitchFamily="18" charset="0"/>
                          </a:rPr>
                          <m:t>𝒅𝑾</m:t>
                        </m:r>
                      </m:den>
                    </m:f>
                    <m:r>
                      <a:rPr lang="en-US" sz="2000" b="1" i="1" dirty="0">
                        <a:solidFill>
                          <a:srgbClr val="0070C0"/>
                        </a:solidFill>
                        <a:latin typeface="Cambria Math" panose="02040503050406030204" pitchFamily="18" charset="0"/>
                        <a:cs typeface="Times New Roman" panose="02020603050405020304" pitchFamily="18" charset="0"/>
                      </a:rPr>
                      <m:t>=</m:t>
                    </m:r>
                  </m:oMath>
                </a14:m>
                <a:r>
                  <a:rPr lang="en-US" sz="2000" b="1" dirty="0">
                    <a:solidFill>
                      <a:srgbClr val="0070C0"/>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000" b="1" i="1" dirty="0">
                            <a:solidFill>
                              <a:srgbClr val="0070C0"/>
                            </a:solidFill>
                            <a:latin typeface="Cambria Math" panose="02040503050406030204" pitchFamily="18" charset="0"/>
                            <a:cs typeface="Times New Roman" panose="02020603050405020304" pitchFamily="18" charset="0"/>
                          </a:rPr>
                        </m:ctrlPr>
                      </m:sSubPr>
                      <m:e>
                        <m:r>
                          <a:rPr lang="en-US" sz="2000" b="1" i="1" dirty="0">
                            <a:solidFill>
                              <a:srgbClr val="0070C0"/>
                            </a:solidFill>
                            <a:latin typeface="Cambria Math" panose="02040503050406030204" pitchFamily="18" charset="0"/>
                            <a:cs typeface="Times New Roman" panose="02020603050405020304" pitchFamily="18" charset="0"/>
                          </a:rPr>
                          <m:t>𝑭</m:t>
                        </m:r>
                      </m:e>
                      <m:sub>
                        <m:r>
                          <a:rPr lang="en-US" sz="2000" b="1" i="1" dirty="0">
                            <a:solidFill>
                              <a:srgbClr val="0070C0"/>
                            </a:solidFill>
                            <a:latin typeface="Cambria Math" panose="02040503050406030204" pitchFamily="18" charset="0"/>
                            <a:cs typeface="Times New Roman" panose="02020603050405020304" pitchFamily="18" charset="0"/>
                          </a:rPr>
                          <m:t>𝑨𝒐</m:t>
                        </m:r>
                      </m:sub>
                    </m:sSub>
                    <m:r>
                      <a:rPr lang="en-US" sz="2000" b="1" i="1">
                        <a:solidFill>
                          <a:srgbClr val="0070C0"/>
                        </a:solidFill>
                        <a:latin typeface="Cambria Math" panose="02040503050406030204" pitchFamily="18" charset="0"/>
                      </a:rPr>
                      <m:t>𝐚</m:t>
                    </m:r>
                    <m:d>
                      <m:dPr>
                        <m:ctrlPr>
                          <a:rPr lang="en-US" sz="2000" b="1" i="1">
                            <a:solidFill>
                              <a:srgbClr val="0070C0"/>
                            </a:solidFill>
                            <a:latin typeface="Cambria Math" panose="02040503050406030204" pitchFamily="18" charset="0"/>
                          </a:rPr>
                        </m:ctrlPr>
                      </m:dPr>
                      <m:e>
                        <m:r>
                          <a:rPr lang="en-US" sz="2000" b="1" i="1">
                            <a:solidFill>
                              <a:srgbClr val="0070C0"/>
                            </a:solidFill>
                            <a:latin typeface="Cambria Math" panose="02040503050406030204" pitchFamily="18" charset="0"/>
                          </a:rPr>
                          <m:t>𝒕</m:t>
                        </m:r>
                      </m:e>
                    </m:d>
                    <m:r>
                      <a:rPr lang="en-US" sz="2000" b="1">
                        <a:solidFill>
                          <a:srgbClr val="0070C0"/>
                        </a:solidFill>
                        <a:latin typeface="Cambria Math" panose="02040503050406030204" pitchFamily="18" charset="0"/>
                      </a:rPr>
                      <m:t>[</m:t>
                    </m:r>
                    <m:sSub>
                      <m:sSubPr>
                        <m:ctrlPr>
                          <a:rPr lang="en-US" sz="2000" b="1" i="1">
                            <a:solidFill>
                              <a:srgbClr val="0070C0"/>
                            </a:solidFill>
                            <a:latin typeface="Cambria Math" panose="02040503050406030204" pitchFamily="18" charset="0"/>
                          </a:rPr>
                        </m:ctrlPr>
                      </m:sSubPr>
                      <m:e>
                        <m:sSup>
                          <m:sSupPr>
                            <m:ctrlPr>
                              <a:rPr lang="en-US" sz="2000" b="1" i="1">
                                <a:solidFill>
                                  <a:srgbClr val="0070C0"/>
                                </a:solidFill>
                                <a:latin typeface="Cambria Math" panose="02040503050406030204" pitchFamily="18" charset="0"/>
                              </a:rPr>
                            </m:ctrlPr>
                          </m:sSupPr>
                          <m:e>
                            <m:r>
                              <a:rPr lang="en-US" sz="2000" b="1" i="1">
                                <a:solidFill>
                                  <a:srgbClr val="0070C0"/>
                                </a:solidFill>
                                <a:latin typeface="Cambria Math" panose="02040503050406030204" pitchFamily="18" charset="0"/>
                              </a:rPr>
                              <m:t>−</m:t>
                            </m:r>
                            <m:r>
                              <a:rPr lang="en-US" sz="2000" b="1" i="1">
                                <a:solidFill>
                                  <a:srgbClr val="0070C0"/>
                                </a:solidFill>
                                <a:latin typeface="Cambria Math" panose="02040503050406030204" pitchFamily="18" charset="0"/>
                              </a:rPr>
                              <m:t>𝒓</m:t>
                            </m:r>
                          </m:e>
                          <m:sup>
                            <m:r>
                              <a:rPr lang="en-US" sz="2000" b="1" i="1">
                                <a:solidFill>
                                  <a:srgbClr val="0070C0"/>
                                </a:solidFill>
                                <a:latin typeface="Cambria Math" panose="02040503050406030204" pitchFamily="18" charset="0"/>
                              </a:rPr>
                              <m:t>′</m:t>
                            </m:r>
                          </m:sup>
                        </m:sSup>
                      </m:e>
                      <m:sub>
                        <m:r>
                          <a:rPr lang="en-US" sz="2000" b="1" i="1">
                            <a:solidFill>
                              <a:srgbClr val="0070C0"/>
                            </a:solidFill>
                            <a:latin typeface="Cambria Math" panose="02040503050406030204" pitchFamily="18" charset="0"/>
                          </a:rPr>
                          <m:t>𝑨</m:t>
                        </m:r>
                      </m:sub>
                    </m:sSub>
                    <m:d>
                      <m:dPr>
                        <m:ctrlPr>
                          <a:rPr lang="en-US" sz="2000" b="1" i="1">
                            <a:solidFill>
                              <a:srgbClr val="0070C0"/>
                            </a:solidFill>
                            <a:latin typeface="Cambria Math" panose="02040503050406030204" pitchFamily="18" charset="0"/>
                          </a:rPr>
                        </m:ctrlPr>
                      </m:dPr>
                      <m:e>
                        <m:r>
                          <a:rPr lang="en-US" sz="2000" b="1" i="1">
                            <a:solidFill>
                              <a:srgbClr val="0070C0"/>
                            </a:solidFill>
                            <a:latin typeface="Cambria Math" panose="02040503050406030204" pitchFamily="18" charset="0"/>
                          </a:rPr>
                          <m:t>𝒕</m:t>
                        </m:r>
                        <m:r>
                          <a:rPr lang="en-US" sz="2000" b="1" i="1">
                            <a:solidFill>
                              <a:srgbClr val="0070C0"/>
                            </a:solidFill>
                            <a:latin typeface="Cambria Math" panose="02040503050406030204" pitchFamily="18" charset="0"/>
                          </a:rPr>
                          <m:t>=</m:t>
                        </m:r>
                        <m:r>
                          <a:rPr lang="en-US" sz="2000" b="1" i="1">
                            <a:solidFill>
                              <a:srgbClr val="0070C0"/>
                            </a:solidFill>
                            <a:latin typeface="Cambria Math" panose="02040503050406030204" pitchFamily="18" charset="0"/>
                          </a:rPr>
                          <m:t>𝟎</m:t>
                        </m:r>
                      </m:e>
                    </m:d>
                    <m:r>
                      <a:rPr lang="en-US" sz="2000" b="1" i="1">
                        <a:solidFill>
                          <a:srgbClr val="0070C0"/>
                        </a:solidFill>
                        <a:latin typeface="Cambria Math" panose="02040503050406030204" pitchFamily="18" charset="0"/>
                      </a:rPr>
                      <m:t>]</m:t>
                    </m:r>
                  </m:oMath>
                </a14:m>
                <a:r>
                  <a:rPr lang="en-US" sz="2000" b="1" dirty="0">
                    <a:solidFill>
                      <a:srgbClr val="0070C0"/>
                    </a:solidFill>
                    <a:latin typeface="Times New Roman" panose="02020603050405020304" pitchFamily="18" charset="0"/>
                    <a:cs typeface="Times New Roman" panose="02020603050405020304" pitchFamily="18" charset="0"/>
                  </a:rPr>
                  <a:t>                                                                                                  (11.45)</a:t>
                </a:r>
              </a:p>
              <a:p>
                <a:pPr marL="0" indent="0">
                  <a:lnSpc>
                    <a:spcPct val="150000"/>
                  </a:lnSpc>
                  <a:buNone/>
                </a:pPr>
                <a:r>
                  <a:rPr lang="en-US" sz="2000" dirty="0">
                    <a:latin typeface="Times New Roman" panose="02020603050405020304" pitchFamily="18" charset="0"/>
                    <a:cs typeface="Times New Roman" panose="02020603050405020304" pitchFamily="18" charset="0"/>
                  </a:rPr>
                  <a:t>The activity is a function of the time the catalyst has been in contact with the reacting gas stream. </a:t>
                </a:r>
              </a:p>
              <a:p>
                <a:pPr marL="0" indent="0">
                  <a:lnSpc>
                    <a:spcPct val="100000"/>
                  </a:lnSpc>
                  <a:buNone/>
                </a:pPr>
                <a:r>
                  <a:rPr lang="en-US" sz="2000" dirty="0">
                    <a:latin typeface="Times New Roman" panose="02020603050405020304" pitchFamily="18" charset="0"/>
                    <a:cs typeface="Times New Roman" panose="02020603050405020304" pitchFamily="18" charset="0"/>
                  </a:rPr>
                  <a:t>The catalyst activity decay rate law is given by:</a:t>
                </a:r>
              </a:p>
              <a:p>
                <a:pPr marL="0" indent="0">
                  <a:lnSpc>
                    <a:spcPct val="100000"/>
                  </a:lnSpc>
                  <a:buNone/>
                </a:pPr>
                <a14:m>
                  <m:oMath xmlns:m="http://schemas.openxmlformats.org/officeDocument/2006/math">
                    <m:r>
                      <a:rPr lang="en-US" sz="2000" b="0" i="1" smtClean="0">
                        <a:latin typeface="Cambria Math" panose="02040503050406030204" pitchFamily="18" charset="0"/>
                      </a:rPr>
                      <m:t>−</m:t>
                    </m:r>
                    <m:f>
                      <m:fPr>
                        <m:ctrlPr>
                          <a:rPr lang="en-US" sz="2000" i="1" smtClean="0">
                            <a:latin typeface="Cambria Math" panose="02040503050406030204" pitchFamily="18" charset="0"/>
                          </a:rPr>
                        </m:ctrlPr>
                      </m:fPr>
                      <m:num>
                        <m:r>
                          <a:rPr lang="en-US" sz="2000" i="1" smtClean="0">
                            <a:latin typeface="Cambria Math" panose="02040503050406030204" pitchFamily="18" charset="0"/>
                          </a:rPr>
                          <m:t>𝑑</m:t>
                        </m:r>
                        <m:r>
                          <a:rPr lang="en-US" sz="2000" b="0" i="1" smtClean="0">
                            <a:latin typeface="Cambria Math" panose="02040503050406030204" pitchFamily="18" charset="0"/>
                          </a:rPr>
                          <m:t>𝑎</m:t>
                        </m:r>
                      </m:num>
                      <m:den>
                        <m:r>
                          <a:rPr lang="en-US" sz="2000" i="1" smtClean="0">
                            <a:latin typeface="Cambria Math" panose="02040503050406030204" pitchFamily="18" charset="0"/>
                          </a:rPr>
                          <m:t>𝑑</m:t>
                        </m:r>
                        <m:r>
                          <a:rPr lang="en-US" sz="2000" b="0" i="1" smtClean="0">
                            <a:latin typeface="Cambria Math" panose="02040503050406030204" pitchFamily="18" charset="0"/>
                          </a:rPr>
                          <m:t>𝑡</m:t>
                        </m:r>
                      </m:den>
                    </m:f>
                    <m:r>
                      <a:rPr lang="en-US" sz="2000" b="0" i="1" smtClean="0">
                        <a:latin typeface="Cambria Math" panose="02040503050406030204" pitchFamily="18" charset="0"/>
                      </a:rPr>
                      <m:t>=</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𝑘</m:t>
                        </m:r>
                      </m:e>
                      <m:sub>
                        <m:r>
                          <a:rPr lang="en-US" sz="2000" b="0" i="1" smtClean="0">
                            <a:latin typeface="Cambria Math" panose="02040503050406030204" pitchFamily="18" charset="0"/>
                          </a:rPr>
                          <m:t>𝑑</m:t>
                        </m:r>
                      </m:sub>
                    </m:sSub>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rPr>
                          <m:t>𝑎</m:t>
                        </m:r>
                      </m:e>
                      <m:sup>
                        <m:r>
                          <a:rPr lang="en-US" sz="2000" b="0" i="1" smtClean="0">
                            <a:latin typeface="Cambria Math" panose="02040503050406030204" pitchFamily="18" charset="0"/>
                          </a:rPr>
                          <m:t>𝑛</m:t>
                        </m:r>
                      </m:sup>
                    </m:sSup>
                  </m:oMath>
                </a14:m>
                <a:r>
                  <a:rPr lang="en-US" sz="2000" dirty="0">
                    <a:latin typeface="Times New Roman" panose="02020603050405020304" pitchFamily="18" charset="0"/>
                    <a:cs typeface="Times New Roman" panose="02020603050405020304" pitchFamily="18" charset="0"/>
                  </a:rPr>
                  <a:t>                                                                                                                           (11.46)</a:t>
                </a:r>
              </a:p>
              <a:p>
                <a:pPr marL="0" indent="0">
                  <a:lnSpc>
                    <a:spcPct val="100000"/>
                  </a:lnSpc>
                  <a:buNone/>
                </a:pPr>
                <a:r>
                  <a:rPr lang="en-US" sz="2000" dirty="0">
                    <a:latin typeface="Times New Roman" panose="02020603050405020304" pitchFamily="18" charset="0"/>
                    <a:cs typeface="Times New Roman" panose="02020603050405020304" pitchFamily="18" charset="0"/>
                  </a:rPr>
                  <a:t>Where: a is activity of catalyst, t is contact time, </a:t>
                </a:r>
                <a:r>
                  <a:rPr lang="en-US" sz="2000" dirty="0" err="1">
                    <a:latin typeface="Times New Roman" panose="02020603050405020304" pitchFamily="18" charset="0"/>
                    <a:cs typeface="Times New Roman" panose="02020603050405020304" pitchFamily="18" charset="0"/>
                  </a:rPr>
                  <a:t>k</a:t>
                </a:r>
                <a:r>
                  <a:rPr lang="en-US" sz="2000" baseline="-25000" dirty="0" err="1">
                    <a:latin typeface="Times New Roman" panose="02020603050405020304" pitchFamily="18" charset="0"/>
                    <a:cs typeface="Times New Roman" panose="02020603050405020304" pitchFamily="18" charset="0"/>
                  </a:rPr>
                  <a:t>d</a:t>
                </a:r>
                <a:r>
                  <a:rPr lang="en-US" sz="2000" dirty="0">
                    <a:latin typeface="Times New Roman" panose="02020603050405020304" pitchFamily="18" charset="0"/>
                    <a:cs typeface="Times New Roman" panose="02020603050405020304" pitchFamily="18" charset="0"/>
                  </a:rPr>
                  <a:t> is  decay rate constant, and n is order of decay of activity. </a:t>
                </a:r>
              </a:p>
              <a:p>
                <a:pPr marL="0" indent="0">
                  <a:lnSpc>
                    <a:spcPct val="100000"/>
                  </a:lnSpc>
                  <a:buNone/>
                </a:pPr>
                <a:r>
                  <a:rPr lang="en-US" sz="2000" dirty="0">
                    <a:latin typeface="Times New Roman" panose="02020603050405020304" pitchFamily="18" charset="0"/>
                    <a:cs typeface="Times New Roman" panose="02020603050405020304" pitchFamily="18" charset="0"/>
                  </a:rPr>
                  <a:t>The activity of catalyst  has values </a:t>
                </a:r>
                <a:r>
                  <a:rPr lang="en-US" sz="2000" b="1" dirty="0">
                    <a:latin typeface="Times New Roman" panose="02020603050405020304" pitchFamily="18" charset="0"/>
                    <a:cs typeface="Times New Roman" panose="02020603050405020304" pitchFamily="18" charset="0"/>
                  </a:rPr>
                  <a:t>from 0 to 1</a:t>
                </a:r>
                <a:r>
                  <a:rPr lang="en-US" sz="2000" dirty="0">
                    <a:latin typeface="Times New Roman" panose="02020603050405020304" pitchFamily="18" charset="0"/>
                    <a:cs typeface="Times New Roman" panose="02020603050405020304" pitchFamily="18" charset="0"/>
                  </a:rPr>
                  <a:t>. </a:t>
                </a:r>
              </a:p>
              <a:p>
                <a:pPr marL="0" indent="0">
                  <a:lnSpc>
                    <a:spcPct val="150000"/>
                  </a:lnSpc>
                  <a:buNone/>
                </a:pPr>
                <a:r>
                  <a:rPr lang="en-US" sz="2000" dirty="0">
                    <a:latin typeface="Times New Roman" panose="02020603050405020304" pitchFamily="18" charset="0"/>
                    <a:cs typeface="Times New Roman" panose="02020603050405020304" pitchFamily="18" charset="0"/>
                  </a:rPr>
                  <a:t>The activity is found both in materials balance and decay rate law.</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Now, it is needed to relate the contact time to the weight of the catalyst. </a:t>
                </a:r>
              </a:p>
              <a:p>
                <a:pPr marL="0" indent="0">
                  <a:buNone/>
                </a:pPr>
                <a:endParaRPr lang="en-US" sz="2400" dirty="0">
                  <a:latin typeface="Times New Roman" panose="02020603050405020304" pitchFamily="18" charset="0"/>
                </a:endParaRPr>
              </a:p>
              <a:p>
                <a:pPr marL="0" indent="0">
                  <a:buNone/>
                </a:pPr>
                <a:endParaRPr lang="en-US" sz="2400" dirty="0">
                  <a:latin typeface="Times New Roman" panose="02020603050405020304" pitchFamily="18" charset="0"/>
                </a:endParaRPr>
              </a:p>
              <a:p>
                <a:pPr marL="0" indent="0">
                  <a:buNone/>
                </a:pPr>
                <a:endParaRPr lang="en-US" sz="2400" dirty="0">
                  <a:latin typeface="Times New Roman" panose="02020603050405020304" pitchFamily="18" charset="0"/>
                </a:endParaRPr>
              </a:p>
              <a:p>
                <a:pPr marL="0" indent="0">
                  <a:buNone/>
                </a:pPr>
                <a:endParaRPr lang="en-US" sz="2400" dirty="0">
                  <a:latin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A6B4F4B0-7B56-8C7B-A488-FB70DE931299}"/>
                  </a:ext>
                </a:extLst>
              </p:cNvPr>
              <p:cNvSpPr>
                <a:spLocks noGrp="1" noRot="1" noChangeAspect="1" noMove="1" noResize="1" noEditPoints="1" noAdjustHandles="1" noChangeArrowheads="1" noChangeShapeType="1" noTextEdit="1"/>
              </p:cNvSpPr>
              <p:nvPr>
                <p:ph idx="1"/>
              </p:nvPr>
            </p:nvSpPr>
            <p:spPr>
              <a:xfrm>
                <a:off x="238539" y="770490"/>
                <a:ext cx="11817626" cy="5406473"/>
              </a:xfrm>
              <a:blipFill>
                <a:blip r:embed="rId2"/>
                <a:stretch>
                  <a:fillRect l="-51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9A95D29A-FDFC-3E47-44A7-9616F70A7D4D}"/>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28737A8-ABAD-350F-F2D9-735287D43456}"/>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2F58BED7-F08D-8D7C-927A-054F979DF1F3}"/>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4907327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72ED8-222E-53B4-3098-0A937A2865D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16FB71-1182-9F2B-2E30-E03C735D4A98}"/>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AB31FAB-FE9A-4A9D-85B7-2BCF00155053}"/>
                  </a:ext>
                </a:extLst>
              </p:cNvPr>
              <p:cNvSpPr>
                <a:spLocks noGrp="1"/>
              </p:cNvSpPr>
              <p:nvPr>
                <p:ph idx="1"/>
              </p:nvPr>
            </p:nvSpPr>
            <p:spPr>
              <a:xfrm>
                <a:off x="238539" y="770490"/>
                <a:ext cx="11817626" cy="5406473"/>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Let’s consider a point z in the reactor </a:t>
                </a:r>
                <a:r>
                  <a:rPr lang="en-US" sz="2400" b="1" dirty="0">
                    <a:latin typeface="Times New Roman" panose="02020603050405020304" pitchFamily="18" charset="0"/>
                    <a:cs typeface="Times New Roman" panose="02020603050405020304" pitchFamily="18" charset="0"/>
                  </a:rPr>
                  <a:t>(Figure 11.5), </a:t>
                </a:r>
                <a:r>
                  <a:rPr lang="en-US" sz="2400" dirty="0">
                    <a:latin typeface="Times New Roman" panose="02020603050405020304" pitchFamily="18" charset="0"/>
                    <a:cs typeface="Times New Roman" panose="02020603050405020304" pitchFamily="18" charset="0"/>
                  </a:rPr>
                  <a:t>where the reactant gas has passed concurrently through a catalyst weight </a:t>
                </a:r>
                <a:r>
                  <a:rPr lang="en-US" sz="2400" b="1" dirty="0">
                    <a:latin typeface="Times New Roman" panose="02020603050405020304" pitchFamily="18" charset="0"/>
                    <a:cs typeface="Times New Roman" panose="02020603050405020304" pitchFamily="18" charset="0"/>
                  </a:rPr>
                  <a:t>W</a:t>
                </a:r>
                <a:r>
                  <a:rPr lang="en-US" sz="2400" b="1" i="1" dirty="0">
                    <a:latin typeface="Times New Roman" panose="02020603050405020304" pitchFamily="18" charset="0"/>
                    <a:cs typeface="Times New Roman" panose="02020603050405020304" pitchFamily="18" charset="0"/>
                  </a:rPr>
                  <a:t>.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Since the solid catalyst is moving through the bed at a rate </a:t>
                </a:r>
                <a:r>
                  <a:rPr lang="en-US" sz="2400" b="1" dirty="0">
                    <a:latin typeface="Times New Roman" panose="02020603050405020304" pitchFamily="18" charset="0"/>
                    <a:cs typeface="Times New Roman" panose="02020603050405020304" pitchFamily="18" charset="0"/>
                  </a:rPr>
                  <a:t>U</a:t>
                </a:r>
                <a:r>
                  <a:rPr lang="en-US" sz="2400" b="1" baseline="-25000" dirty="0">
                    <a:latin typeface="Times New Roman" panose="02020603050405020304" pitchFamily="18" charset="0"/>
                    <a:cs typeface="Times New Roman" panose="02020603050405020304" pitchFamily="18" charset="0"/>
                  </a:rPr>
                  <a:t>s</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t>
                </a:r>
                <a:r>
                  <a:rPr lang="en-US" sz="2400" b="1" dirty="0">
                    <a:solidFill>
                      <a:srgbClr val="0070C0"/>
                    </a:solidFill>
                    <a:latin typeface="Times New Roman" panose="02020603050405020304" pitchFamily="18" charset="0"/>
                    <a:cs typeface="Times New Roman" panose="02020603050405020304" pitchFamily="18" charset="0"/>
                  </a:rPr>
                  <a:t>mass per unit time</a:t>
                </a:r>
                <a:r>
                  <a:rPr lang="en-US" sz="2400" dirty="0">
                    <a:latin typeface="Times New Roman" panose="02020603050405020304" pitchFamily="18" charset="0"/>
                    <a:cs typeface="Times New Roman" panose="02020603050405020304" pitchFamily="18" charset="0"/>
                  </a:rPr>
                  <a:t>), the time </a:t>
                </a:r>
                <a:r>
                  <a:rPr lang="en-US" sz="2400" i="1" dirty="0">
                    <a:latin typeface="Times New Roman" panose="02020603050405020304" pitchFamily="18" charset="0"/>
                    <a:cs typeface="Times New Roman" panose="02020603050405020304" pitchFamily="18" charset="0"/>
                  </a:rPr>
                  <a:t>t </a:t>
                </a:r>
                <a:r>
                  <a:rPr lang="en-US" sz="2400" dirty="0">
                    <a:latin typeface="Times New Roman" panose="02020603050405020304" pitchFamily="18" charset="0"/>
                    <a:cs typeface="Times New Roman" panose="02020603050405020304" pitchFamily="18" charset="0"/>
                  </a:rPr>
                  <a:t>that the catalyst has been in contact with the gas when the catalyst reaches a point </a:t>
                </a:r>
                <a:r>
                  <a:rPr lang="en-US" sz="2400" i="1" dirty="0">
                    <a:latin typeface="Times New Roman" panose="02020603050405020304" pitchFamily="18" charset="0"/>
                    <a:cs typeface="Times New Roman" panose="02020603050405020304" pitchFamily="18" charset="0"/>
                  </a:rPr>
                  <a:t>z </a:t>
                </a:r>
                <a:r>
                  <a:rPr lang="en-US" sz="2400" dirty="0">
                    <a:latin typeface="Times New Roman" panose="02020603050405020304" pitchFamily="18" charset="0"/>
                    <a:cs typeface="Times New Roman" panose="02020603050405020304" pitchFamily="18" charset="0"/>
                  </a:rPr>
                  <a:t>is:</a:t>
                </a:r>
              </a:p>
              <a:p>
                <a:pPr marL="0" indent="0" algn="just">
                  <a:lnSpc>
                    <a:spcPct val="150000"/>
                  </a:lnSpc>
                  <a:buNone/>
                </a:pPr>
                <a14:m>
                  <m:oMath xmlns:m="http://schemas.openxmlformats.org/officeDocument/2006/math">
                    <m:r>
                      <a:rPr lang="en-US" sz="2400" b="0" i="1" smtClean="0">
                        <a:latin typeface="Cambria Math" panose="02040503050406030204" pitchFamily="18" charset="0"/>
                        <a:cs typeface="Times New Roman" panose="02020603050405020304" pitchFamily="18" charset="0"/>
                      </a:rPr>
                      <m:t>𝑡</m:t>
                    </m:r>
                    <m:r>
                      <a:rPr lang="en-US" sz="2400" b="0" i="1" smtClean="0">
                        <a:latin typeface="Cambria Math" panose="02040503050406030204" pitchFamily="18" charset="0"/>
                        <a:cs typeface="Times New Roman" panose="02020603050405020304" pitchFamily="18" charset="0"/>
                      </a:rPr>
                      <m:t>=</m:t>
                    </m:r>
                    <m:f>
                      <m:fPr>
                        <m:ctrlPr>
                          <a:rPr lang="en-US" sz="2400" b="0" i="1" smtClean="0">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cs typeface="Times New Roman" panose="02020603050405020304" pitchFamily="18" charset="0"/>
                          </a:rPr>
                          <m:t>𝑊</m:t>
                        </m:r>
                      </m:num>
                      <m:den>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𝑈</m:t>
                            </m:r>
                          </m:e>
                          <m:sub>
                            <m:r>
                              <a:rPr lang="en-US" sz="2400" b="0" i="1" smtClean="0">
                                <a:latin typeface="Cambria Math" panose="02040503050406030204" pitchFamily="18" charset="0"/>
                                <a:cs typeface="Times New Roman" panose="02020603050405020304" pitchFamily="18" charset="0"/>
                              </a:rPr>
                              <m:t>𝑠</m:t>
                            </m:r>
                          </m:sub>
                        </m:sSub>
                      </m:den>
                    </m:f>
                  </m:oMath>
                </a14:m>
                <a:r>
                  <a:rPr lang="en-US" sz="2400" dirty="0">
                    <a:latin typeface="Times New Roman" panose="02020603050405020304" pitchFamily="18" charset="0"/>
                    <a:cs typeface="Times New Roman" panose="02020603050405020304" pitchFamily="18" charset="0"/>
                  </a:rPr>
                  <a:t>                                                                                                                    (11.47)</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Where: t is contact time, W is weight of catalyst, and Us is  catalyst moving rate through catalyst bed. </a:t>
                </a:r>
              </a:p>
            </p:txBody>
          </p:sp>
        </mc:Choice>
        <mc:Fallback xmlns="">
          <p:sp>
            <p:nvSpPr>
              <p:cNvPr id="3" name="Content Placeholder 2">
                <a:extLst>
                  <a:ext uri="{FF2B5EF4-FFF2-40B4-BE49-F238E27FC236}">
                    <a16:creationId xmlns:a16="http://schemas.microsoft.com/office/drawing/2014/main" id="{FAB31FAB-FE9A-4A9D-85B7-2BCF00155053}"/>
                  </a:ext>
                </a:extLst>
              </p:cNvPr>
              <p:cNvSpPr>
                <a:spLocks noGrp="1" noRot="1" noChangeAspect="1" noMove="1" noResize="1" noEditPoints="1" noAdjustHandles="1" noChangeArrowheads="1" noChangeShapeType="1" noTextEdit="1"/>
              </p:cNvSpPr>
              <p:nvPr>
                <p:ph idx="1"/>
              </p:nvPr>
            </p:nvSpPr>
            <p:spPr>
              <a:xfrm>
                <a:off x="238539" y="770490"/>
                <a:ext cx="11817626" cy="5406473"/>
              </a:xfrm>
              <a:blipFill>
                <a:blip r:embed="rId2"/>
                <a:stretch>
                  <a:fillRect l="-774" r="-77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B50774FD-D9DF-2CC1-B021-101673807E12}"/>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9CB3B81-383A-579F-2FA8-5235EEF3D21C}"/>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35B347F2-7C13-3F91-11C0-831330993ECD}"/>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61332155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8F4DE-0A95-00E9-73C8-65A400B7F3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F3F5C0-68B5-B0A9-CB14-35CBBCCBC84E}"/>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E84193B-ABB4-16F5-35B8-1A63033EDBB4}"/>
                  </a:ext>
                </a:extLst>
              </p:cNvPr>
              <p:cNvSpPr>
                <a:spLocks noGrp="1"/>
              </p:cNvSpPr>
              <p:nvPr>
                <p:ph idx="1"/>
              </p:nvPr>
            </p:nvSpPr>
            <p:spPr>
              <a:xfrm>
                <a:off x="238539" y="770490"/>
                <a:ext cx="11817626" cy="5406473"/>
              </a:xfrm>
            </p:spPr>
            <p:txBody>
              <a:bodyPr>
                <a:normAutofit fontScale="92500"/>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By differentiating equation (11.47), you get:</a:t>
                </a:r>
              </a:p>
              <a:p>
                <a:pPr marL="0" indent="0" algn="just">
                  <a:lnSpc>
                    <a:spcPct val="150000"/>
                  </a:lnSpc>
                  <a:buNone/>
                </a:pPr>
                <a14:m>
                  <m:oMath xmlns:m="http://schemas.openxmlformats.org/officeDocument/2006/math">
                    <m:r>
                      <a:rPr lang="en-US" sz="2400" b="0" i="1" smtClean="0">
                        <a:latin typeface="Cambria Math" panose="02040503050406030204" pitchFamily="18" charset="0"/>
                        <a:cs typeface="Times New Roman" panose="02020603050405020304" pitchFamily="18" charset="0"/>
                      </a:rPr>
                      <m:t>𝑑</m:t>
                    </m:r>
                    <m:r>
                      <a:rPr lang="en-US" sz="2400" i="1">
                        <a:latin typeface="Cambria Math" panose="02040503050406030204" pitchFamily="18" charset="0"/>
                        <a:cs typeface="Times New Roman" panose="02020603050405020304" pitchFamily="18" charset="0"/>
                      </a:rPr>
                      <m:t>𝑡</m:t>
                    </m:r>
                    <m:r>
                      <a:rPr lang="en-US" sz="2400" i="1">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cs typeface="Times New Roman" panose="02020603050405020304" pitchFamily="18" charset="0"/>
                          </a:rPr>
                          <m:t>𝑑</m:t>
                        </m:r>
                        <m:r>
                          <a:rPr lang="en-US" sz="2400" i="1">
                            <a:latin typeface="Cambria Math" panose="02040503050406030204" pitchFamily="18" charset="0"/>
                            <a:cs typeface="Times New Roman" panose="02020603050405020304" pitchFamily="18" charset="0"/>
                          </a:rPr>
                          <m:t>𝑊</m:t>
                        </m:r>
                      </m:num>
                      <m:den>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𝑈</m:t>
                            </m:r>
                          </m:e>
                          <m:sub>
                            <m:r>
                              <a:rPr lang="en-US" sz="2400" i="1">
                                <a:latin typeface="Cambria Math" panose="02040503050406030204" pitchFamily="18" charset="0"/>
                                <a:cs typeface="Times New Roman" panose="02020603050405020304" pitchFamily="18" charset="0"/>
                              </a:rPr>
                              <m:t>𝑠</m:t>
                            </m:r>
                          </m:sub>
                        </m:sSub>
                      </m:den>
                    </m:f>
                  </m:oMath>
                </a14:m>
                <a:r>
                  <a:rPr lang="en-US" sz="2400" dirty="0">
                    <a:latin typeface="Times New Roman" panose="02020603050405020304" pitchFamily="18" charset="0"/>
                    <a:cs typeface="Times New Roman" panose="02020603050405020304" pitchFamily="18" charset="0"/>
                  </a:rPr>
                  <a:t>                                                                                                                                  (11.48)</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By substituting equation (11.48) into equation (11.46), the activity decay can be written as:</a:t>
                </a:r>
              </a:p>
              <a:p>
                <a:pPr marL="0" indent="0" algn="just">
                  <a:lnSpc>
                    <a:spcPct val="150000"/>
                  </a:lnSpc>
                  <a:buNone/>
                </a:pPr>
                <a14:m>
                  <m:oMath xmlns:m="http://schemas.openxmlformats.org/officeDocument/2006/math">
                    <m:r>
                      <a:rPr lang="en-US" sz="2400" b="1" i="1" smtClean="0">
                        <a:solidFill>
                          <a:srgbClr val="0070C0"/>
                        </a:solidFill>
                        <a:latin typeface="Cambria Math" panose="02040503050406030204" pitchFamily="18" charset="0"/>
                      </a:rPr>
                      <m:t>−</m:t>
                    </m:r>
                    <m:f>
                      <m:fPr>
                        <m:ctrlPr>
                          <a:rPr lang="en-US" sz="2400" b="1" i="1">
                            <a:solidFill>
                              <a:srgbClr val="0070C0"/>
                            </a:solidFill>
                            <a:latin typeface="Cambria Math" panose="02040503050406030204" pitchFamily="18" charset="0"/>
                          </a:rPr>
                        </m:ctrlPr>
                      </m:fPr>
                      <m:num>
                        <m:r>
                          <a:rPr lang="en-US" sz="2400" b="1" i="1">
                            <a:solidFill>
                              <a:srgbClr val="0070C0"/>
                            </a:solidFill>
                            <a:latin typeface="Cambria Math" panose="02040503050406030204" pitchFamily="18" charset="0"/>
                          </a:rPr>
                          <m:t>𝒅𝒂</m:t>
                        </m:r>
                      </m:num>
                      <m:den>
                        <m:r>
                          <a:rPr lang="en-US" sz="2400" b="1" i="1">
                            <a:solidFill>
                              <a:srgbClr val="0070C0"/>
                            </a:solidFill>
                            <a:latin typeface="Cambria Math" panose="02040503050406030204" pitchFamily="18" charset="0"/>
                          </a:rPr>
                          <m:t>𝒅</m:t>
                        </m:r>
                        <m:r>
                          <a:rPr lang="en-US" sz="2400" b="1" i="1" smtClean="0">
                            <a:solidFill>
                              <a:srgbClr val="0070C0"/>
                            </a:solidFill>
                            <a:latin typeface="Cambria Math" panose="02040503050406030204" pitchFamily="18" charset="0"/>
                          </a:rPr>
                          <m:t>𝑾</m:t>
                        </m:r>
                      </m:den>
                    </m:f>
                    <m:r>
                      <a:rPr lang="en-US" sz="2400" b="1" i="1">
                        <a:solidFill>
                          <a:srgbClr val="0070C0"/>
                        </a:solidFill>
                        <a:latin typeface="Cambria Math" panose="02040503050406030204" pitchFamily="18" charset="0"/>
                      </a:rPr>
                      <m:t>=</m:t>
                    </m:r>
                    <m:f>
                      <m:fPr>
                        <m:ctrlPr>
                          <a:rPr lang="en-US" sz="2400" b="1" i="1" smtClean="0">
                            <a:solidFill>
                              <a:srgbClr val="0070C0"/>
                            </a:solidFill>
                            <a:latin typeface="Cambria Math" panose="02040503050406030204" pitchFamily="18" charset="0"/>
                          </a:rPr>
                        </m:ctrlPr>
                      </m:fPr>
                      <m:num>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panose="02040503050406030204" pitchFamily="18" charset="0"/>
                              </a:rPr>
                              <m:t>𝒌</m:t>
                            </m:r>
                          </m:e>
                          <m:sub>
                            <m:r>
                              <a:rPr lang="en-US" sz="2400" b="1" i="1">
                                <a:solidFill>
                                  <a:srgbClr val="0070C0"/>
                                </a:solidFill>
                                <a:latin typeface="Cambria Math" panose="02040503050406030204" pitchFamily="18" charset="0"/>
                              </a:rPr>
                              <m:t>𝒅</m:t>
                            </m:r>
                          </m:sub>
                        </m:sSub>
                      </m:num>
                      <m:den>
                        <m:sSub>
                          <m:sSubPr>
                            <m:ctrlPr>
                              <a:rPr lang="en-US" sz="2400" b="1" i="1" smtClean="0">
                                <a:solidFill>
                                  <a:srgbClr val="0070C0"/>
                                </a:solidFill>
                                <a:latin typeface="Cambria Math" panose="02040503050406030204" pitchFamily="18" charset="0"/>
                              </a:rPr>
                            </m:ctrlPr>
                          </m:sSubPr>
                          <m:e>
                            <m:r>
                              <a:rPr lang="en-US" sz="2400" b="1" i="1" smtClean="0">
                                <a:solidFill>
                                  <a:srgbClr val="0070C0"/>
                                </a:solidFill>
                                <a:latin typeface="Cambria Math" panose="02040503050406030204" pitchFamily="18" charset="0"/>
                              </a:rPr>
                              <m:t>𝑼</m:t>
                            </m:r>
                          </m:e>
                          <m:sub>
                            <m:r>
                              <a:rPr lang="en-US" sz="2400" b="1" i="1" smtClean="0">
                                <a:solidFill>
                                  <a:srgbClr val="0070C0"/>
                                </a:solidFill>
                                <a:latin typeface="Cambria Math" panose="02040503050406030204" pitchFamily="18" charset="0"/>
                              </a:rPr>
                              <m:t>𝒔</m:t>
                            </m:r>
                          </m:sub>
                        </m:sSub>
                      </m:den>
                    </m:f>
                    <m:sSup>
                      <m:sSupPr>
                        <m:ctrlPr>
                          <a:rPr lang="en-US" sz="2400" b="1" i="1">
                            <a:solidFill>
                              <a:srgbClr val="0070C0"/>
                            </a:solidFill>
                            <a:latin typeface="Cambria Math" panose="02040503050406030204" pitchFamily="18" charset="0"/>
                          </a:rPr>
                        </m:ctrlPr>
                      </m:sSupPr>
                      <m:e>
                        <m:r>
                          <a:rPr lang="en-US" sz="2400" b="1" i="1">
                            <a:solidFill>
                              <a:srgbClr val="0070C0"/>
                            </a:solidFill>
                            <a:latin typeface="Cambria Math" panose="02040503050406030204" pitchFamily="18" charset="0"/>
                          </a:rPr>
                          <m:t>𝒂</m:t>
                        </m:r>
                      </m:e>
                      <m:sup>
                        <m:r>
                          <a:rPr lang="en-US" sz="2400" b="1" i="1">
                            <a:solidFill>
                              <a:srgbClr val="0070C0"/>
                            </a:solidFill>
                            <a:latin typeface="Cambria Math" panose="02040503050406030204" pitchFamily="18" charset="0"/>
                          </a:rPr>
                          <m:t>𝒏</m:t>
                        </m:r>
                      </m:sup>
                    </m:sSup>
                  </m:oMath>
                </a14:m>
                <a:r>
                  <a:rPr lang="en-US" sz="2400" b="1" dirty="0">
                    <a:solidFill>
                      <a:srgbClr val="0070C0"/>
                    </a:solidFill>
                    <a:latin typeface="Times New Roman" panose="02020603050405020304" pitchFamily="18" charset="0"/>
                    <a:cs typeface="Times New Roman" panose="02020603050405020304" pitchFamily="18" charset="0"/>
                  </a:rPr>
                  <a:t>                                                                                                                         (11.49)</a:t>
                </a:r>
              </a:p>
              <a:p>
                <a:pPr marL="0" indent="0">
                  <a:lnSpc>
                    <a:spcPct val="150000"/>
                  </a:lnSpc>
                  <a:buNone/>
                </a:pPr>
                <a:r>
                  <a:rPr lang="en-US" sz="2400" dirty="0">
                    <a:latin typeface="Times New Roman" panose="02020603050405020304" pitchFamily="18" charset="0"/>
                    <a:cs typeface="Times New Roman" panose="02020603050405020304" pitchFamily="18" charset="0"/>
                  </a:rPr>
                  <a:t>The two coupled differential equations </a:t>
                </a:r>
                <a:r>
                  <a:rPr lang="en-US" sz="2400" b="1" dirty="0">
                    <a:solidFill>
                      <a:srgbClr val="0070C0"/>
                    </a:solidFill>
                    <a:latin typeface="Times New Roman" panose="02020603050405020304" pitchFamily="18" charset="0"/>
                    <a:cs typeface="Times New Roman" panose="02020603050405020304" pitchFamily="18" charset="0"/>
                  </a:rPr>
                  <a:t>(11.45 &amp; 11.49) </a:t>
                </a:r>
                <a:r>
                  <a:rPr lang="en-US" sz="2400" dirty="0">
                    <a:latin typeface="Times New Roman" panose="02020603050405020304" pitchFamily="18" charset="0"/>
                    <a:cs typeface="Times New Roman" panose="02020603050405020304" pitchFamily="18" charset="0"/>
                  </a:rPr>
                  <a:t>are numerically solved simultaneously with an ordinary differential equation solver.  e.g. Polymath.</a:t>
                </a:r>
              </a:p>
              <a:p>
                <a:pPr marL="0" indent="0" algn="just">
                  <a:buNone/>
                </a:pPr>
                <a:endParaRPr lang="en-US" dirty="0">
                  <a:latin typeface="Times New Roman" panose="02020603050405020304" pitchFamily="18" charset="0"/>
                  <a:cs typeface="Times New Roman" panose="02020603050405020304" pitchFamily="18" charset="0"/>
                </a:endParaRPr>
              </a:p>
              <a:p>
                <a:pPr marL="0" indent="0" algn="just">
                  <a:buNone/>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7E84193B-ABB4-16F5-35B8-1A63033EDBB4}"/>
                  </a:ext>
                </a:extLst>
              </p:cNvPr>
              <p:cNvSpPr>
                <a:spLocks noGrp="1" noRot="1" noChangeAspect="1" noMove="1" noResize="1" noEditPoints="1" noAdjustHandles="1" noChangeArrowheads="1" noChangeShapeType="1" noTextEdit="1"/>
              </p:cNvSpPr>
              <p:nvPr>
                <p:ph idx="1"/>
              </p:nvPr>
            </p:nvSpPr>
            <p:spPr>
              <a:xfrm>
                <a:off x="238539" y="770490"/>
                <a:ext cx="11817626" cy="5406473"/>
              </a:xfrm>
              <a:blipFill>
                <a:blip r:embed="rId2"/>
                <a:stretch>
                  <a:fillRect l="-67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BE4734FD-8FCD-4C41-464C-789854751157}"/>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27D6322-1215-D13E-661B-FB3DA38F304B}"/>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D2E0B62B-71AB-37BD-ED69-F3F468F8505A}"/>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59303761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340D69-8F22-EDF8-1F3E-49BE7B55A4C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5CF52ED-1BC1-2B0A-283B-8B0A4E6017DB}"/>
              </a:ext>
            </a:extLst>
          </p:cNvPr>
          <p:cNvSpPr>
            <a:spLocks noGrp="1"/>
          </p:cNvSpPr>
          <p:nvPr>
            <p:ph type="title"/>
          </p:nvPr>
        </p:nvSpPr>
        <p:spPr>
          <a:xfrm>
            <a:off x="838200" y="365126"/>
            <a:ext cx="10515600" cy="315912"/>
          </a:xfrm>
        </p:spPr>
        <p:txBody>
          <a:bodyPr>
            <a:noAutofit/>
          </a:bodyPr>
          <a:lstStyle/>
          <a:p>
            <a:r>
              <a:rPr lang="en-US" sz="3200" b="1" dirty="0">
                <a:solidFill>
                  <a:srgbClr val="002060"/>
                </a:solidFill>
                <a:latin typeface="Times New Roman" panose="02020603050405020304" pitchFamily="18" charset="0"/>
                <a:cs typeface="Times New Roman" panose="02020603050405020304" pitchFamily="18" charset="0"/>
              </a:rPr>
              <a:t>Activity 11.2</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74FD05F-9979-6BE0-0A08-A7C64253ED57}"/>
                  </a:ext>
                </a:extLst>
              </p:cNvPr>
              <p:cNvSpPr>
                <a:spLocks noGrp="1"/>
              </p:cNvSpPr>
              <p:nvPr>
                <p:ph idx="1"/>
              </p:nvPr>
            </p:nvSpPr>
            <p:spPr>
              <a:xfrm>
                <a:off x="238539" y="770490"/>
                <a:ext cx="11817626" cy="5406473"/>
              </a:xfrm>
            </p:spPr>
            <p:txBody>
              <a:bodyPr>
                <a:normAutofit lnSpcReduction="10000"/>
              </a:bodyPr>
              <a:lstStyle/>
              <a:p>
                <a:pPr marL="0" lvl="0" indent="0" algn="just">
                  <a:lnSpc>
                    <a:spcPct val="150000"/>
                  </a:lnSpc>
                  <a:buNone/>
                </a:pPr>
                <a:r>
                  <a:rPr lang="en-US" sz="2200" dirty="0">
                    <a:latin typeface="Times New Roman" panose="02020603050405020304" pitchFamily="18" charset="0"/>
                    <a:cs typeface="Times New Roman" panose="02020603050405020304" pitchFamily="18" charset="0"/>
                  </a:rPr>
                  <a:t>The two reactants A and B are converted into product C in catalytic moving bed reactor as shown below in the stochiometric equation. The volumetric flow rate of the reactants is 0.25 L/min and the initial concentration of reactant A is 4.5 mol/L. It is assumed that reactants A and B are entered to the reactor with equimolar ratio. The reaction rate is second order with respect to A, and the rate constant is 0.125 L</a:t>
                </a:r>
                <a:r>
                  <a:rPr lang="en-US" sz="2200" baseline="30000" dirty="0">
                    <a:latin typeface="Times New Roman" panose="02020603050405020304" pitchFamily="18" charset="0"/>
                    <a:cs typeface="Times New Roman" panose="02020603050405020304" pitchFamily="18" charset="0"/>
                  </a:rPr>
                  <a:t>2</a:t>
                </a:r>
                <a:r>
                  <a:rPr lang="en-US" sz="2200" dirty="0">
                    <a:latin typeface="Times New Roman" panose="02020603050405020304" pitchFamily="18" charset="0"/>
                    <a:cs typeface="Times New Roman" panose="02020603050405020304" pitchFamily="18" charset="0"/>
                  </a:rPr>
                  <a:t>/ mol .kg. min. The solid weight of the catalyst initially entered to the reactor is 0.15 kg and increased to 3 kg due to deactivation of the solid catalyst. The density of the catalyst is 1.78 kg/L. The deactivation rate of the solid catalyst is assumed second order and the rate constant is 0.25 min</a:t>
                </a:r>
                <a:r>
                  <a:rPr lang="en-US" sz="2200" baseline="30000" dirty="0">
                    <a:latin typeface="Times New Roman" panose="02020603050405020304" pitchFamily="18" charset="0"/>
                    <a:cs typeface="Times New Roman" panose="02020603050405020304" pitchFamily="18" charset="0"/>
                  </a:rPr>
                  <a:t>-1</a:t>
                </a:r>
                <a:r>
                  <a:rPr lang="en-US" sz="2200" dirty="0">
                    <a:latin typeface="Times New Roman" panose="02020603050405020304" pitchFamily="18" charset="0"/>
                    <a:cs typeface="Times New Roman" panose="02020603050405020304" pitchFamily="18" charset="0"/>
                  </a:rPr>
                  <a:t>. The catalyst activity is initially 1.0. Based on the given data, plot the profiles of conversion of reactants and activity of the catalyst when the weight of the catalyst is increased from 0.15 to 3 kg.</a:t>
                </a:r>
              </a:p>
              <a:p>
                <a:pPr marL="0" lvl="0" indent="0" algn="just">
                  <a:lnSpc>
                    <a:spcPct val="150000"/>
                  </a:lnSpc>
                  <a:buNone/>
                </a:pPr>
                <a14:m>
                  <m:oMath xmlns:m="http://schemas.openxmlformats.org/officeDocument/2006/math">
                    <m:r>
                      <a:rPr lang="en-US" sz="2200" b="0" i="1" smtClean="0">
                        <a:latin typeface="Cambria Math" panose="02040503050406030204" pitchFamily="18" charset="0"/>
                        <a:cs typeface="Times New Roman" panose="02020603050405020304" pitchFamily="18" charset="0"/>
                      </a:rPr>
                      <m:t>𝐴</m:t>
                    </m:r>
                    <m:r>
                      <a:rPr lang="en-US" sz="2200" b="0" i="1" smtClean="0">
                        <a:latin typeface="Cambria Math" panose="02040503050406030204" pitchFamily="18" charset="0"/>
                        <a:cs typeface="Times New Roman" panose="02020603050405020304" pitchFamily="18" charset="0"/>
                      </a:rPr>
                      <m:t>+</m:t>
                    </m:r>
                    <m:r>
                      <a:rPr lang="en-US" sz="2200" b="0" i="1" smtClean="0">
                        <a:latin typeface="Cambria Math" panose="02040503050406030204" pitchFamily="18" charset="0"/>
                        <a:cs typeface="Times New Roman" panose="02020603050405020304" pitchFamily="18" charset="0"/>
                      </a:rPr>
                      <m:t>𝐵</m:t>
                    </m:r>
                    <m:groupChr>
                      <m:groupChrPr>
                        <m:chr m:val="→"/>
                        <m:vertJc m:val="bot"/>
                        <m:ctrlPr>
                          <a:rPr lang="en-US" sz="2200" b="0" i="1" smtClean="0">
                            <a:latin typeface="Cambria Math" panose="02040503050406030204" pitchFamily="18" charset="0"/>
                            <a:cs typeface="Times New Roman" panose="02020603050405020304" pitchFamily="18" charset="0"/>
                          </a:rPr>
                        </m:ctrlPr>
                      </m:groupChrPr>
                      <m:e>
                        <m:sSup>
                          <m:sSupPr>
                            <m:ctrlPr>
                              <a:rPr lang="en-US" sz="2200" b="0" i="1" smtClean="0">
                                <a:latin typeface="Cambria Math" panose="02040503050406030204" pitchFamily="18" charset="0"/>
                                <a:cs typeface="Times New Roman" panose="02020603050405020304" pitchFamily="18" charset="0"/>
                              </a:rPr>
                            </m:ctrlPr>
                          </m:sSupPr>
                          <m:e>
                            <m:r>
                              <a:rPr lang="en-US" sz="2200" b="0" i="1" smtClean="0">
                                <a:latin typeface="Cambria Math" panose="02040503050406030204" pitchFamily="18" charset="0"/>
                                <a:cs typeface="Times New Roman" panose="02020603050405020304" pitchFamily="18" charset="0"/>
                              </a:rPr>
                              <m:t>𝑘</m:t>
                            </m:r>
                          </m:e>
                          <m:sup>
                            <m:r>
                              <a:rPr lang="en-US" sz="2200" b="0" i="1" smtClean="0">
                                <a:latin typeface="Cambria Math" panose="02040503050406030204" pitchFamily="18" charset="0"/>
                                <a:cs typeface="Times New Roman" panose="02020603050405020304" pitchFamily="18" charset="0"/>
                                <a:sym typeface="Symbol" panose="05050102010706020507" pitchFamily="18" charset="2"/>
                              </a:rPr>
                              <m:t></m:t>
                            </m:r>
                          </m:sup>
                        </m:sSup>
                      </m:e>
                    </m:groupChr>
                  </m:oMath>
                </a14:m>
                <a:r>
                  <a:rPr lang="en-US" sz="2200" dirty="0">
                    <a:latin typeface="Times New Roman" panose="02020603050405020304" pitchFamily="18" charset="0"/>
                    <a:cs typeface="Times New Roman" panose="02020603050405020304" pitchFamily="18" charset="0"/>
                  </a:rPr>
                  <a:t>C</a:t>
                </a:r>
              </a:p>
            </p:txBody>
          </p:sp>
        </mc:Choice>
        <mc:Fallback xmlns="">
          <p:sp>
            <p:nvSpPr>
              <p:cNvPr id="3" name="Content Placeholder 2">
                <a:extLst>
                  <a:ext uri="{FF2B5EF4-FFF2-40B4-BE49-F238E27FC236}">
                    <a16:creationId xmlns:a16="http://schemas.microsoft.com/office/drawing/2014/main" id="{174FD05F-9979-6BE0-0A08-A7C64253ED57}"/>
                  </a:ext>
                </a:extLst>
              </p:cNvPr>
              <p:cNvSpPr>
                <a:spLocks noGrp="1" noRot="1" noChangeAspect="1" noMove="1" noResize="1" noEditPoints="1" noAdjustHandles="1" noChangeArrowheads="1" noChangeShapeType="1" noTextEdit="1"/>
              </p:cNvSpPr>
              <p:nvPr>
                <p:ph idx="1"/>
              </p:nvPr>
            </p:nvSpPr>
            <p:spPr>
              <a:xfrm>
                <a:off x="238539" y="770490"/>
                <a:ext cx="11817626" cy="5406473"/>
              </a:xfrm>
              <a:blipFill>
                <a:blip r:embed="rId2"/>
                <a:stretch>
                  <a:fillRect l="-670" r="-619"/>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FE79A2DE-39FC-C1BD-9F1A-5F7F17C44BEE}"/>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CF97294-E2B7-8973-C906-B390165E8D8F}"/>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391A991C-BFC4-4C3C-4780-7F30B52AF9E1}"/>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41473581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ED1AF8-280D-5938-265E-55E6FDB3AB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03865A-FE63-47D1-63FB-35C555E79068}"/>
              </a:ext>
            </a:extLst>
          </p:cNvPr>
          <p:cNvSpPr>
            <a:spLocks noGrp="1"/>
          </p:cNvSpPr>
          <p:nvPr>
            <p:ph type="title"/>
          </p:nvPr>
        </p:nvSpPr>
        <p:spPr>
          <a:xfrm>
            <a:off x="838200" y="365126"/>
            <a:ext cx="10515600" cy="315912"/>
          </a:xfrm>
        </p:spPr>
        <p:txBody>
          <a:bodyPr>
            <a:noAutofit/>
          </a:bodyPr>
          <a:lstStyle/>
          <a:p>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1DC3AD3A-58DF-B075-27D2-02F37F77BFC4}"/>
              </a:ext>
            </a:extLst>
          </p:cNvPr>
          <p:cNvSpPr>
            <a:spLocks noGrp="1"/>
          </p:cNvSpPr>
          <p:nvPr>
            <p:ph idx="1"/>
          </p:nvPr>
        </p:nvSpPr>
        <p:spPr>
          <a:xfrm>
            <a:off x="238539" y="770490"/>
            <a:ext cx="11817626" cy="5406473"/>
          </a:xfrm>
        </p:spPr>
        <p:txBody>
          <a:bodyPr>
            <a:normAutofit/>
          </a:bodyPr>
          <a:lstStyle/>
          <a:p>
            <a:pPr marL="0" indent="0" algn="just">
              <a:buNone/>
            </a:pPr>
            <a:r>
              <a:rPr lang="en-US" sz="2400" b="1" dirty="0">
                <a:latin typeface="Times New Roman" panose="02020603050405020304" pitchFamily="18" charset="0"/>
                <a:cs typeface="Times New Roman" panose="02020603050405020304" pitchFamily="18" charset="0"/>
              </a:rPr>
              <a:t>Given: </a:t>
            </a:r>
            <a:r>
              <a:rPr lang="en-US" sz="2400" dirty="0">
                <a:latin typeface="Times New Roman" panose="02020603050405020304" pitchFamily="18" charset="0"/>
                <a:cs typeface="Times New Roman" panose="02020603050405020304" pitchFamily="18" charset="0"/>
              </a:rPr>
              <a:t>Catalytic moving bed reactor,  second order reaction, equimolar of reactant A and reactant B</a:t>
            </a:r>
          </a:p>
          <a:p>
            <a:pPr marL="0" indent="0" algn="just">
              <a:buNone/>
            </a:pPr>
            <a:r>
              <a:rPr lang="en-US"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0.25 L/min, </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Bo</a:t>
            </a:r>
            <a:r>
              <a:rPr lang="en-US" sz="2400" dirty="0">
                <a:latin typeface="Times New Roman" panose="02020603050405020304" pitchFamily="18" charset="0"/>
                <a:cs typeface="Times New Roman" panose="02020603050405020304" pitchFamily="18" charset="0"/>
              </a:rPr>
              <a:t>= 4.5 mol/L, k</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 0.125 L</a:t>
            </a:r>
            <a:r>
              <a:rPr lang="en-US" sz="2400" baseline="30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mol .kg. min. </a:t>
            </a:r>
          </a:p>
          <a:p>
            <a:pPr marL="0" indent="0" algn="just">
              <a:buNone/>
            </a:pPr>
            <a:r>
              <a:rPr lang="en-US" sz="2400" dirty="0">
                <a:latin typeface="Times New Roman" panose="02020603050405020304" pitchFamily="18" charset="0"/>
                <a:cs typeface="Times New Roman" panose="02020603050405020304" pitchFamily="18" charset="0"/>
              </a:rPr>
              <a:t>W= 0.15-3.0  kg</a:t>
            </a:r>
          </a:p>
          <a:p>
            <a:pPr marL="0" indent="0" algn="just">
              <a:buNone/>
            </a:pPr>
            <a:r>
              <a:rPr lang="en-US" sz="2400" dirty="0">
                <a:latin typeface="Times New Roman" panose="02020603050405020304" pitchFamily="18" charset="0"/>
                <a:cs typeface="Times New Roman" panose="02020603050405020304" pitchFamily="18" charset="0"/>
              </a:rPr>
              <a:t>The density of the catalyst is 1.78 kg/L. </a:t>
            </a:r>
          </a:p>
          <a:p>
            <a:pPr marL="0" indent="0" algn="just">
              <a:buNone/>
            </a:pPr>
            <a:r>
              <a:rPr lang="en-US" sz="2400" dirty="0">
                <a:latin typeface="Times New Roman" panose="02020603050405020304" pitchFamily="18" charset="0"/>
                <a:cs typeface="Times New Roman" panose="02020603050405020304" pitchFamily="18" charset="0"/>
              </a:rPr>
              <a:t>The deactivation rate of the solid catalyst is assumed second order</a:t>
            </a:r>
          </a:p>
          <a:p>
            <a:pPr marL="0" indent="0" algn="just">
              <a:buNone/>
            </a:pP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t>
            </a:r>
            <a:r>
              <a:rPr lang="en-US" sz="2400" baseline="-25000" dirty="0" err="1">
                <a:latin typeface="Times New Roman" panose="02020603050405020304" pitchFamily="18" charset="0"/>
                <a:cs typeface="Times New Roman" panose="02020603050405020304" pitchFamily="18" charset="0"/>
              </a:rPr>
              <a:t>d</a:t>
            </a:r>
            <a:r>
              <a:rPr lang="en-US" sz="2400" dirty="0">
                <a:latin typeface="Times New Roman" panose="02020603050405020304" pitchFamily="18" charset="0"/>
                <a:cs typeface="Times New Roman" panose="02020603050405020304" pitchFamily="18" charset="0"/>
              </a:rPr>
              <a:t> = 0.25 min</a:t>
            </a:r>
            <a:r>
              <a:rPr lang="en-US" sz="2400" baseline="30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a:t>
            </a:r>
          </a:p>
          <a:p>
            <a:pPr marL="0" indent="0" algn="just">
              <a:buNone/>
            </a:pPr>
            <a:r>
              <a:rPr lang="en-US" sz="2400" dirty="0">
                <a:latin typeface="Times New Roman" panose="02020603050405020304" pitchFamily="18" charset="0"/>
                <a:cs typeface="Times New Roman" panose="02020603050405020304" pitchFamily="18" charset="0"/>
              </a:rPr>
              <a:t>Activity, a(t = 0) = 1.0</a:t>
            </a:r>
          </a:p>
          <a:p>
            <a:pPr marL="0" indent="0" algn="just">
              <a:buNone/>
            </a:pPr>
            <a:r>
              <a:rPr lang="en-US" sz="2400" b="1" dirty="0">
                <a:latin typeface="Times New Roman" panose="02020603050405020304" pitchFamily="18" charset="0"/>
                <a:cs typeface="Times New Roman" panose="02020603050405020304" pitchFamily="18" charset="0"/>
              </a:rPr>
              <a:t>Required: </a:t>
            </a:r>
          </a:p>
          <a:p>
            <a:pPr marL="0" indent="0" algn="just">
              <a:buNone/>
            </a:pPr>
            <a:r>
              <a:rPr lang="en-US" sz="2400" b="1" dirty="0">
                <a:solidFill>
                  <a:srgbClr val="0070C0"/>
                </a:solidFill>
                <a:latin typeface="Times New Roman" panose="02020603050405020304" pitchFamily="18" charset="0"/>
                <a:cs typeface="Times New Roman" panose="02020603050405020304" pitchFamily="18" charset="0"/>
              </a:rPr>
              <a:t>Plot the profiles of  conversion and activity as a function of weight of catalyst.</a:t>
            </a:r>
          </a:p>
        </p:txBody>
      </p:sp>
      <p:cxnSp>
        <p:nvCxnSpPr>
          <p:cNvPr id="4" name="Straight Connector 3">
            <a:extLst>
              <a:ext uri="{FF2B5EF4-FFF2-40B4-BE49-F238E27FC236}">
                <a16:creationId xmlns:a16="http://schemas.microsoft.com/office/drawing/2014/main" id="{11BDB080-A8DC-52F3-B852-33EB4348415F}"/>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08AD349-E253-F3F1-6BB9-11A12105B5F7}"/>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A654A288-5025-B9B0-5DFE-006F0FE0B2BD}"/>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02102831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EB78B1-DD0E-3F70-86E3-A20A82DC7C0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E6D195-B550-D215-0389-FF9687E72FE5}"/>
              </a:ext>
            </a:extLst>
          </p:cNvPr>
          <p:cNvSpPr>
            <a:spLocks noGrp="1"/>
          </p:cNvSpPr>
          <p:nvPr>
            <p:ph type="title"/>
          </p:nvPr>
        </p:nvSpPr>
        <p:spPr>
          <a:xfrm>
            <a:off x="838200" y="365126"/>
            <a:ext cx="10515600" cy="315912"/>
          </a:xfrm>
        </p:spPr>
        <p:txBody>
          <a:bodyPr>
            <a:noAutofit/>
          </a:bodyPr>
          <a:lstStyle/>
          <a:p>
            <a:r>
              <a:rPr lang="en-US" sz="3200" b="1" dirty="0">
                <a:solidFill>
                  <a:srgbClr val="00206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8CDFD7F-985E-1FF3-F6DF-6F24B07F7E9C}"/>
                  </a:ext>
                </a:extLst>
              </p:cNvPr>
              <p:cNvSpPr>
                <a:spLocks noGrp="1"/>
              </p:cNvSpPr>
              <p:nvPr>
                <p:ph idx="1"/>
              </p:nvPr>
            </p:nvSpPr>
            <p:spPr>
              <a:xfrm>
                <a:off x="238539" y="770490"/>
                <a:ext cx="11817626" cy="5406473"/>
              </a:xfrm>
            </p:spPr>
            <p:txBody>
              <a:bodyPr>
                <a:normAutofit fontScale="85000" lnSpcReduction="10000"/>
              </a:bodyPr>
              <a:lstStyle/>
              <a:p>
                <a:pPr marL="0" indent="0" algn="just">
                  <a:buNone/>
                </a:pPr>
                <a:r>
                  <a:rPr lang="en-US" b="1" dirty="0">
                    <a:latin typeface="Times New Roman" panose="02020603050405020304" pitchFamily="18" charset="0"/>
                    <a:cs typeface="Times New Roman" panose="02020603050405020304" pitchFamily="18" charset="0"/>
                  </a:rPr>
                  <a:t>Solution:</a:t>
                </a:r>
              </a:p>
              <a:p>
                <a:pPr marL="0" indent="0" algn="just">
                  <a:buNone/>
                </a:pPr>
                <a14:m>
                  <m:oMath xmlns:m="http://schemas.openxmlformats.org/officeDocument/2006/math">
                    <m:f>
                      <m:fPr>
                        <m:ctrlPr>
                          <a:rPr lang="en-US" b="1" i="1" dirty="0">
                            <a:solidFill>
                              <a:srgbClr val="0070C0"/>
                            </a:solidFill>
                            <a:latin typeface="Cambria Math" panose="02040503050406030204" pitchFamily="18" charset="0"/>
                            <a:cs typeface="Times New Roman" panose="02020603050405020304" pitchFamily="18" charset="0"/>
                          </a:rPr>
                        </m:ctrlPr>
                      </m:fPr>
                      <m:num>
                        <m:sSub>
                          <m:sSubPr>
                            <m:ctrlPr>
                              <a:rPr lang="en-US" b="1" i="1">
                                <a:solidFill>
                                  <a:srgbClr val="0070C0"/>
                                </a:solidFill>
                                <a:latin typeface="Cambria Math" panose="02040503050406030204" pitchFamily="18" charset="0"/>
                                <a:ea typeface="Tahoma" pitchFamily="34" charset="0"/>
                                <a:cs typeface="Times New Roman" panose="02020603050405020304" pitchFamily="18" charset="0"/>
                              </a:rPr>
                            </m:ctrlPr>
                          </m:sSubPr>
                          <m:e>
                            <m:r>
                              <a:rPr lang="en-US" b="1" i="1">
                                <a:solidFill>
                                  <a:srgbClr val="0070C0"/>
                                </a:solidFill>
                                <a:latin typeface="Cambria Math" panose="02040503050406030204" pitchFamily="18" charset="0"/>
                                <a:ea typeface="Tahoma" pitchFamily="34" charset="0"/>
                                <a:cs typeface="Times New Roman" panose="02020603050405020304" pitchFamily="18" charset="0"/>
                              </a:rPr>
                              <m:t>𝒅𝑿</m:t>
                            </m:r>
                          </m:e>
                          <m:sub>
                            <m:r>
                              <a:rPr lang="en-US" b="1" i="1">
                                <a:solidFill>
                                  <a:srgbClr val="0070C0"/>
                                </a:solidFill>
                                <a:latin typeface="Cambria Math" panose="02040503050406030204" pitchFamily="18" charset="0"/>
                                <a:ea typeface="Tahoma" pitchFamily="34" charset="0"/>
                                <a:cs typeface="Times New Roman" panose="02020603050405020304" pitchFamily="18" charset="0"/>
                              </a:rPr>
                              <m:t>𝑨</m:t>
                            </m:r>
                          </m:sub>
                        </m:sSub>
                      </m:num>
                      <m:den>
                        <m:r>
                          <a:rPr lang="en-US" b="1" i="1" dirty="0">
                            <a:solidFill>
                              <a:srgbClr val="0070C0"/>
                            </a:solidFill>
                            <a:latin typeface="Cambria Math" panose="02040503050406030204" pitchFamily="18" charset="0"/>
                            <a:cs typeface="Times New Roman" panose="02020603050405020304" pitchFamily="18" charset="0"/>
                          </a:rPr>
                          <m:t>𝒅𝑾</m:t>
                        </m:r>
                      </m:den>
                    </m:f>
                    <m:r>
                      <a:rPr lang="en-US" b="1" i="1" dirty="0">
                        <a:solidFill>
                          <a:srgbClr val="0070C0"/>
                        </a:solidFill>
                        <a:latin typeface="Cambria Math" panose="02040503050406030204" pitchFamily="18" charset="0"/>
                        <a:cs typeface="Times New Roman" panose="02020603050405020304" pitchFamily="18" charset="0"/>
                      </a:rPr>
                      <m:t>=</m:t>
                    </m:r>
                  </m:oMath>
                </a14:m>
                <a:r>
                  <a:rPr lang="en-US" b="1" dirty="0">
                    <a:solidFill>
                      <a:srgbClr val="0070C0"/>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b="1" i="1" dirty="0">
                            <a:solidFill>
                              <a:srgbClr val="0070C0"/>
                            </a:solidFill>
                            <a:latin typeface="Cambria Math" panose="02040503050406030204" pitchFamily="18" charset="0"/>
                            <a:cs typeface="Times New Roman" panose="02020603050405020304" pitchFamily="18" charset="0"/>
                          </a:rPr>
                        </m:ctrlPr>
                      </m:sSubPr>
                      <m:e>
                        <m:r>
                          <a:rPr lang="en-US" b="1" i="1" dirty="0">
                            <a:solidFill>
                              <a:srgbClr val="0070C0"/>
                            </a:solidFill>
                            <a:latin typeface="Cambria Math" panose="02040503050406030204" pitchFamily="18" charset="0"/>
                            <a:cs typeface="Times New Roman" panose="02020603050405020304" pitchFamily="18" charset="0"/>
                          </a:rPr>
                          <m:t>𝑭</m:t>
                        </m:r>
                      </m:e>
                      <m:sub>
                        <m:r>
                          <a:rPr lang="en-US" b="1" i="1" dirty="0">
                            <a:solidFill>
                              <a:srgbClr val="0070C0"/>
                            </a:solidFill>
                            <a:latin typeface="Cambria Math" panose="02040503050406030204" pitchFamily="18" charset="0"/>
                            <a:cs typeface="Times New Roman" panose="02020603050405020304" pitchFamily="18" charset="0"/>
                          </a:rPr>
                          <m:t>𝑨𝒐</m:t>
                        </m:r>
                      </m:sub>
                    </m:sSub>
                    <m:r>
                      <a:rPr lang="en-US" b="1" i="1">
                        <a:solidFill>
                          <a:srgbClr val="0070C0"/>
                        </a:solidFill>
                        <a:latin typeface="Cambria Math" panose="02040503050406030204" pitchFamily="18" charset="0"/>
                      </a:rPr>
                      <m:t>𝒂</m:t>
                    </m:r>
                    <m:d>
                      <m:dPr>
                        <m:ctrlPr>
                          <a:rPr lang="en-US" b="1" i="1">
                            <a:solidFill>
                              <a:srgbClr val="0070C0"/>
                            </a:solidFill>
                            <a:latin typeface="Cambria Math" panose="02040503050406030204" pitchFamily="18" charset="0"/>
                          </a:rPr>
                        </m:ctrlPr>
                      </m:dPr>
                      <m:e>
                        <m:r>
                          <a:rPr lang="en-US" b="1" i="1">
                            <a:solidFill>
                              <a:srgbClr val="0070C0"/>
                            </a:solidFill>
                            <a:latin typeface="Cambria Math" panose="02040503050406030204" pitchFamily="18" charset="0"/>
                          </a:rPr>
                          <m:t>𝒕</m:t>
                        </m:r>
                      </m:e>
                    </m:d>
                    <m:r>
                      <a:rPr lang="en-US" b="1">
                        <a:solidFill>
                          <a:srgbClr val="0070C0"/>
                        </a:solidFill>
                        <a:latin typeface="Cambria Math" panose="02040503050406030204" pitchFamily="18" charset="0"/>
                      </a:rPr>
                      <m:t>[</m:t>
                    </m:r>
                    <m:sSub>
                      <m:sSubPr>
                        <m:ctrlPr>
                          <a:rPr lang="en-US" b="1" i="1">
                            <a:solidFill>
                              <a:srgbClr val="0070C0"/>
                            </a:solidFill>
                            <a:latin typeface="Cambria Math" panose="02040503050406030204" pitchFamily="18" charset="0"/>
                          </a:rPr>
                        </m:ctrlPr>
                      </m:sSubPr>
                      <m:e>
                        <m:sSup>
                          <m:sSupPr>
                            <m:ctrlPr>
                              <a:rPr lang="en-US" b="1" i="1">
                                <a:solidFill>
                                  <a:srgbClr val="0070C0"/>
                                </a:solidFill>
                                <a:latin typeface="Cambria Math" panose="02040503050406030204" pitchFamily="18" charset="0"/>
                              </a:rPr>
                            </m:ctrlPr>
                          </m:sSupPr>
                          <m:e>
                            <m:r>
                              <a:rPr lang="en-US" b="1" i="1">
                                <a:solidFill>
                                  <a:srgbClr val="0070C0"/>
                                </a:solidFill>
                                <a:latin typeface="Cambria Math" panose="02040503050406030204" pitchFamily="18" charset="0"/>
                              </a:rPr>
                              <m:t>−</m:t>
                            </m:r>
                            <m:r>
                              <a:rPr lang="en-US" b="1" i="1">
                                <a:solidFill>
                                  <a:srgbClr val="0070C0"/>
                                </a:solidFill>
                                <a:latin typeface="Cambria Math" panose="02040503050406030204" pitchFamily="18" charset="0"/>
                              </a:rPr>
                              <m:t>𝒓</m:t>
                            </m:r>
                          </m:e>
                          <m:sup>
                            <m:r>
                              <a:rPr lang="en-US" b="1" i="1">
                                <a:solidFill>
                                  <a:srgbClr val="0070C0"/>
                                </a:solidFill>
                                <a:latin typeface="Cambria Math" panose="02040503050406030204" pitchFamily="18" charset="0"/>
                              </a:rPr>
                              <m:t>′</m:t>
                            </m:r>
                          </m:sup>
                        </m:sSup>
                      </m:e>
                      <m:sub>
                        <m:r>
                          <a:rPr lang="en-US" b="1" i="1">
                            <a:solidFill>
                              <a:srgbClr val="0070C0"/>
                            </a:solidFill>
                            <a:latin typeface="Cambria Math" panose="02040503050406030204" pitchFamily="18" charset="0"/>
                          </a:rPr>
                          <m:t>𝑨</m:t>
                        </m:r>
                      </m:sub>
                    </m:sSub>
                    <m:d>
                      <m:dPr>
                        <m:ctrlPr>
                          <a:rPr lang="en-US" b="1" i="1">
                            <a:solidFill>
                              <a:srgbClr val="0070C0"/>
                            </a:solidFill>
                            <a:latin typeface="Cambria Math" panose="02040503050406030204" pitchFamily="18" charset="0"/>
                          </a:rPr>
                        </m:ctrlPr>
                      </m:dPr>
                      <m:e>
                        <m:r>
                          <a:rPr lang="en-US" b="1" i="1">
                            <a:solidFill>
                              <a:srgbClr val="0070C0"/>
                            </a:solidFill>
                            <a:latin typeface="Cambria Math" panose="02040503050406030204" pitchFamily="18" charset="0"/>
                          </a:rPr>
                          <m:t>𝒕</m:t>
                        </m:r>
                        <m:r>
                          <a:rPr lang="en-US" b="1" i="1">
                            <a:solidFill>
                              <a:srgbClr val="0070C0"/>
                            </a:solidFill>
                            <a:latin typeface="Cambria Math" panose="02040503050406030204" pitchFamily="18" charset="0"/>
                          </a:rPr>
                          <m:t>=</m:t>
                        </m:r>
                        <m:r>
                          <a:rPr lang="en-US" b="1" i="1">
                            <a:solidFill>
                              <a:srgbClr val="0070C0"/>
                            </a:solidFill>
                            <a:latin typeface="Cambria Math" panose="02040503050406030204" pitchFamily="18" charset="0"/>
                          </a:rPr>
                          <m:t>𝟎</m:t>
                        </m:r>
                      </m:e>
                    </m:d>
                    <m:r>
                      <a:rPr lang="en-US" b="1" i="1" smtClean="0">
                        <a:solidFill>
                          <a:srgbClr val="0070C0"/>
                        </a:solidFill>
                        <a:latin typeface="Cambria Math" panose="02040503050406030204" pitchFamily="18" charset="0"/>
                      </a:rPr>
                      <m:t>]</m:t>
                    </m:r>
                  </m:oMath>
                </a14:m>
                <a:r>
                  <a:rPr lang="en-US" b="1" dirty="0">
                    <a:solidFill>
                      <a:srgbClr val="0070C0"/>
                    </a:solidFill>
                    <a:latin typeface="Times New Roman" panose="02020603050405020304" pitchFamily="18" charset="0"/>
                    <a:cs typeface="Times New Roman" panose="02020603050405020304" pitchFamily="18" charset="0"/>
                  </a:rPr>
                  <a:t>                                                                                       (11.45)</a:t>
                </a:r>
              </a:p>
              <a:p>
                <a:pPr marL="0" indent="0" algn="just">
                  <a:lnSpc>
                    <a:spcPct val="150000"/>
                  </a:lnSpc>
                  <a:buNone/>
                </a:pPr>
                <a14:m>
                  <m:oMath xmlns:m="http://schemas.openxmlformats.org/officeDocument/2006/math">
                    <m:f>
                      <m:fPr>
                        <m:ctrlPr>
                          <a:rPr lang="en-US" b="1" i="1">
                            <a:solidFill>
                              <a:srgbClr val="0070C0"/>
                            </a:solidFill>
                            <a:latin typeface="Cambria Math" panose="02040503050406030204" pitchFamily="18" charset="0"/>
                          </a:rPr>
                        </m:ctrlPr>
                      </m:fPr>
                      <m:num>
                        <m:r>
                          <a:rPr lang="en-US" b="1" i="1">
                            <a:solidFill>
                              <a:srgbClr val="0070C0"/>
                            </a:solidFill>
                            <a:latin typeface="Cambria Math" panose="02040503050406030204" pitchFamily="18" charset="0"/>
                          </a:rPr>
                          <m:t>𝒅𝒂</m:t>
                        </m:r>
                      </m:num>
                      <m:den>
                        <m:r>
                          <a:rPr lang="en-US" b="1" i="1">
                            <a:solidFill>
                              <a:srgbClr val="0070C0"/>
                            </a:solidFill>
                            <a:latin typeface="Cambria Math" panose="02040503050406030204" pitchFamily="18" charset="0"/>
                          </a:rPr>
                          <m:t>𝒅𝑾</m:t>
                        </m:r>
                      </m:den>
                    </m:f>
                    <m:r>
                      <a:rPr lang="en-US" b="1" i="1">
                        <a:solidFill>
                          <a:srgbClr val="0070C0"/>
                        </a:solidFill>
                        <a:latin typeface="Cambria Math" panose="02040503050406030204" pitchFamily="18" charset="0"/>
                      </a:rPr>
                      <m:t>=</m:t>
                    </m:r>
                    <m:f>
                      <m:fPr>
                        <m:ctrlPr>
                          <a:rPr lang="en-US" b="1" i="1">
                            <a:solidFill>
                              <a:srgbClr val="0070C0"/>
                            </a:solidFill>
                            <a:latin typeface="Cambria Math" panose="02040503050406030204" pitchFamily="18" charset="0"/>
                          </a:rPr>
                        </m:ctrlPr>
                      </m:fPr>
                      <m:num>
                        <m:sSub>
                          <m:sSubPr>
                            <m:ctrlPr>
                              <a:rPr lang="en-US" b="1" i="1">
                                <a:solidFill>
                                  <a:srgbClr val="0070C0"/>
                                </a:solidFill>
                                <a:latin typeface="Cambria Math" panose="02040503050406030204" pitchFamily="18" charset="0"/>
                              </a:rPr>
                            </m:ctrlPr>
                          </m:sSubPr>
                          <m:e>
                            <m:r>
                              <a:rPr lang="en-US" b="1" i="1">
                                <a:solidFill>
                                  <a:srgbClr val="0070C0"/>
                                </a:solidFill>
                                <a:latin typeface="Cambria Math" panose="02040503050406030204" pitchFamily="18" charset="0"/>
                              </a:rPr>
                              <m:t>𝒌</m:t>
                            </m:r>
                          </m:e>
                          <m:sub>
                            <m:r>
                              <a:rPr lang="en-US" b="1" i="1">
                                <a:solidFill>
                                  <a:srgbClr val="0070C0"/>
                                </a:solidFill>
                                <a:latin typeface="Cambria Math" panose="02040503050406030204" pitchFamily="18" charset="0"/>
                              </a:rPr>
                              <m:t>𝒅</m:t>
                            </m:r>
                          </m:sub>
                        </m:sSub>
                      </m:num>
                      <m:den>
                        <m:sSub>
                          <m:sSubPr>
                            <m:ctrlPr>
                              <a:rPr lang="en-US" b="1" i="1">
                                <a:solidFill>
                                  <a:srgbClr val="0070C0"/>
                                </a:solidFill>
                                <a:latin typeface="Cambria Math" panose="02040503050406030204" pitchFamily="18" charset="0"/>
                              </a:rPr>
                            </m:ctrlPr>
                          </m:sSubPr>
                          <m:e>
                            <m:r>
                              <a:rPr lang="en-US" b="1" i="1">
                                <a:solidFill>
                                  <a:srgbClr val="0070C0"/>
                                </a:solidFill>
                                <a:latin typeface="Cambria Math" panose="02040503050406030204" pitchFamily="18" charset="0"/>
                              </a:rPr>
                              <m:t>𝑼</m:t>
                            </m:r>
                          </m:e>
                          <m:sub>
                            <m:r>
                              <a:rPr lang="en-US" b="1" i="1">
                                <a:solidFill>
                                  <a:srgbClr val="0070C0"/>
                                </a:solidFill>
                                <a:latin typeface="Cambria Math" panose="02040503050406030204" pitchFamily="18" charset="0"/>
                              </a:rPr>
                              <m:t>𝒔</m:t>
                            </m:r>
                          </m:sub>
                        </m:sSub>
                      </m:den>
                    </m:f>
                    <m:sSup>
                      <m:sSupPr>
                        <m:ctrlPr>
                          <a:rPr lang="en-US" b="1" i="1">
                            <a:solidFill>
                              <a:srgbClr val="0070C0"/>
                            </a:solidFill>
                            <a:latin typeface="Cambria Math" panose="02040503050406030204" pitchFamily="18" charset="0"/>
                          </a:rPr>
                        </m:ctrlPr>
                      </m:sSupPr>
                      <m:e>
                        <m:r>
                          <a:rPr lang="en-US" b="1" i="1">
                            <a:solidFill>
                              <a:srgbClr val="0070C0"/>
                            </a:solidFill>
                            <a:latin typeface="Cambria Math" panose="02040503050406030204" pitchFamily="18" charset="0"/>
                          </a:rPr>
                          <m:t>𝒂</m:t>
                        </m:r>
                      </m:e>
                      <m:sup>
                        <m:r>
                          <a:rPr lang="en-US" b="1" i="1">
                            <a:solidFill>
                              <a:srgbClr val="0070C0"/>
                            </a:solidFill>
                            <a:latin typeface="Cambria Math" panose="02040503050406030204" pitchFamily="18" charset="0"/>
                          </a:rPr>
                          <m:t>𝒏</m:t>
                        </m:r>
                      </m:sup>
                    </m:sSup>
                  </m:oMath>
                </a14:m>
                <a:r>
                  <a:rPr lang="en-US" b="1" dirty="0">
                    <a:solidFill>
                      <a:srgbClr val="0070C0"/>
                    </a:solidFill>
                    <a:latin typeface="Times New Roman" panose="02020603050405020304" pitchFamily="18" charset="0"/>
                    <a:cs typeface="Times New Roman" panose="02020603050405020304" pitchFamily="18" charset="0"/>
                  </a:rPr>
                  <a:t>                                                                                                                       (11.49)</a:t>
                </a:r>
              </a:p>
              <a:p>
                <a:pPr marL="0" indent="0">
                  <a:lnSpc>
                    <a:spcPct val="150000"/>
                  </a:lnSpc>
                  <a:buNone/>
                </a:pPr>
                <a:r>
                  <a:rPr lang="en-US" dirty="0">
                    <a:latin typeface="Times New Roman" panose="02020603050405020304" pitchFamily="18" charset="0"/>
                    <a:cs typeface="Times New Roman" panose="02020603050405020304" pitchFamily="18" charset="0"/>
                  </a:rPr>
                  <a:t>The two coupled differential equations </a:t>
                </a:r>
                <a:r>
                  <a:rPr lang="en-US" b="1" dirty="0">
                    <a:solidFill>
                      <a:srgbClr val="0070C0"/>
                    </a:solidFill>
                    <a:latin typeface="Times New Roman" panose="02020603050405020304" pitchFamily="18" charset="0"/>
                    <a:cs typeface="Times New Roman" panose="02020603050405020304" pitchFamily="18" charset="0"/>
                  </a:rPr>
                  <a:t>(11.45 &amp; 11.49)  </a:t>
                </a:r>
                <a:r>
                  <a:rPr lang="en-US" dirty="0">
                    <a:latin typeface="Times New Roman" panose="02020603050405020304" pitchFamily="18" charset="0"/>
                    <a:cs typeface="Times New Roman" panose="02020603050405020304" pitchFamily="18" charset="0"/>
                  </a:rPr>
                  <a:t>are numerically solved simultaneously with an ordinary differential equation solver.</a:t>
                </a:r>
              </a:p>
              <a:p>
                <a:pPr marL="0" indent="0">
                  <a:lnSpc>
                    <a:spcPct val="150000"/>
                  </a:lnSpc>
                  <a:buNone/>
                </a:pPr>
                <a:r>
                  <a:rPr lang="en-US" dirty="0">
                    <a:latin typeface="Times New Roman" panose="02020603050405020304" pitchFamily="18" charset="0"/>
                    <a:cs typeface="Times New Roman" panose="02020603050405020304" pitchFamily="18" charset="0"/>
                  </a:rPr>
                  <a:t>Let’s use polymath </a:t>
                </a:r>
                <a:r>
                  <a:rPr lang="en-US" b="1" dirty="0">
                    <a:solidFill>
                      <a:srgbClr val="0070C0"/>
                    </a:solidFill>
                    <a:latin typeface="Times New Roman" panose="02020603050405020304" pitchFamily="18" charset="0"/>
                    <a:cs typeface="Times New Roman" panose="02020603050405020304" pitchFamily="18" charset="0"/>
                  </a:rPr>
                  <a:t>(polymath 6.10 professional – trial version)</a:t>
                </a:r>
                <a:r>
                  <a:rPr lang="en-US" dirty="0">
                    <a:latin typeface="Times New Roman" panose="02020603050405020304" pitchFamily="18" charset="0"/>
                    <a:cs typeface="Times New Roman" panose="02020603050405020304" pitchFamily="18" charset="0"/>
                  </a:rPr>
                  <a:t> ordinary differential equation solver to plot  conversion and catalyst activity profiles.</a:t>
                </a:r>
                <a:endParaRPr lang="en-US" b="1" dirty="0">
                  <a:solidFill>
                    <a:srgbClr val="0070C0"/>
                  </a:solidFill>
                  <a:latin typeface="Times New Roman" panose="02020603050405020304" pitchFamily="18" charset="0"/>
                  <a:cs typeface="Times New Roman" panose="02020603050405020304" pitchFamily="18" charset="0"/>
                </a:endParaRPr>
              </a:p>
              <a:p>
                <a:pPr marL="0" indent="0" algn="just">
                  <a:buNone/>
                </a:pPr>
                <a:endParaRPr lang="en-US" dirty="0">
                  <a:latin typeface="Times New Roman" panose="02020603050405020304" pitchFamily="18" charset="0"/>
                  <a:cs typeface="Times New Roman" panose="02020603050405020304" pitchFamily="18" charset="0"/>
                </a:endParaRPr>
              </a:p>
              <a:p>
                <a:pPr marL="0" indent="0" algn="just">
                  <a:buNone/>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E8CDFD7F-985E-1FF3-F6DF-6F24B07F7E9C}"/>
                  </a:ext>
                </a:extLst>
              </p:cNvPr>
              <p:cNvSpPr>
                <a:spLocks noGrp="1" noRot="1" noChangeAspect="1" noMove="1" noResize="1" noEditPoints="1" noAdjustHandles="1" noChangeArrowheads="1" noChangeShapeType="1" noTextEdit="1"/>
              </p:cNvSpPr>
              <p:nvPr>
                <p:ph idx="1"/>
              </p:nvPr>
            </p:nvSpPr>
            <p:spPr>
              <a:xfrm>
                <a:off x="238539" y="770490"/>
                <a:ext cx="11817626" cy="5406473"/>
              </a:xfrm>
              <a:blipFill>
                <a:blip r:embed="rId2"/>
                <a:stretch>
                  <a:fillRect l="-774" t="-2255" r="-1392"/>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902B7CC0-B20B-B499-ECE3-6AA32E2F5D7C}"/>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BC70D0B-6AD4-C420-1D77-52BAE86907F0}"/>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A283A60A-59EC-70EC-F554-85092D5A7F99}"/>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6359990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661944-B4D6-89B8-B998-BBF89665207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9585DDB-3805-EDDB-A193-F8CE7FFF1434}"/>
              </a:ext>
            </a:extLst>
          </p:cNvPr>
          <p:cNvSpPr>
            <a:spLocks noGrp="1"/>
          </p:cNvSpPr>
          <p:nvPr>
            <p:ph type="title"/>
          </p:nvPr>
        </p:nvSpPr>
        <p:spPr>
          <a:xfrm>
            <a:off x="838200" y="365126"/>
            <a:ext cx="10515600" cy="315912"/>
          </a:xfrm>
        </p:spPr>
        <p:txBody>
          <a:bodyPr>
            <a:noAutofit/>
          </a:bodyPr>
          <a:lstStyle/>
          <a:p>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FB73B02D-F500-39AF-C474-7C3C2643262E}"/>
              </a:ext>
            </a:extLst>
          </p:cNvPr>
          <p:cNvSpPr>
            <a:spLocks noGrp="1"/>
          </p:cNvSpPr>
          <p:nvPr>
            <p:ph idx="1"/>
          </p:nvPr>
        </p:nvSpPr>
        <p:spPr>
          <a:xfrm>
            <a:off x="238539" y="934278"/>
            <a:ext cx="11817626" cy="5242685"/>
          </a:xfrm>
        </p:spPr>
        <p:txBody>
          <a:bodyPr>
            <a:normAutofit fontScale="70000" lnSpcReduction="20000"/>
          </a:bodyPr>
          <a:lstStyle/>
          <a:p>
            <a:pPr marL="0" indent="0" algn="just">
              <a:buNone/>
            </a:pPr>
            <a:r>
              <a:rPr lang="en-US" sz="2900" b="1" dirty="0">
                <a:latin typeface="Times New Roman" panose="02020603050405020304" pitchFamily="18" charset="0"/>
                <a:cs typeface="Times New Roman" panose="02020603050405020304" pitchFamily="18" charset="0"/>
              </a:rPr>
              <a:t>Polymath program: </a:t>
            </a:r>
            <a:r>
              <a:rPr lang="en-US" sz="2900" b="1" dirty="0">
                <a:solidFill>
                  <a:srgbClr val="0070C0"/>
                </a:solidFill>
                <a:latin typeface="Times New Roman" panose="02020603050405020304" pitchFamily="18" charset="0"/>
                <a:cs typeface="Times New Roman" panose="02020603050405020304" pitchFamily="18" charset="0"/>
              </a:rPr>
              <a:t>Conversion and activity of catalyst as a function of weight of catalyst.</a:t>
            </a:r>
          </a:p>
          <a:p>
            <a:pPr marL="0" indent="0" algn="just">
              <a:buNone/>
            </a:pPr>
            <a:r>
              <a:rPr lang="en-US" sz="2900" b="1" dirty="0">
                <a:solidFill>
                  <a:srgbClr val="0070C0"/>
                </a:solidFill>
                <a:latin typeface="Times New Roman" panose="02020603050405020304" pitchFamily="18" charset="0"/>
                <a:cs typeface="Times New Roman" panose="02020603050405020304" pitchFamily="18" charset="0"/>
              </a:rPr>
              <a:t>d(a) / d(w) = -(</a:t>
            </a:r>
            <a:r>
              <a:rPr lang="en-US" sz="2900" b="1" dirty="0" err="1">
                <a:solidFill>
                  <a:srgbClr val="0070C0"/>
                </a:solidFill>
                <a:latin typeface="Times New Roman" panose="02020603050405020304" pitchFamily="18" charset="0"/>
                <a:cs typeface="Times New Roman" panose="02020603050405020304" pitchFamily="18" charset="0"/>
              </a:rPr>
              <a:t>k</a:t>
            </a:r>
            <a:r>
              <a:rPr lang="en-US" sz="2900" b="1" baseline="-25000" dirty="0" err="1">
                <a:solidFill>
                  <a:srgbClr val="0070C0"/>
                </a:solidFill>
                <a:latin typeface="Times New Roman" panose="02020603050405020304" pitchFamily="18" charset="0"/>
                <a:cs typeface="Times New Roman" panose="02020603050405020304" pitchFamily="18" charset="0"/>
              </a:rPr>
              <a:t>d</a:t>
            </a:r>
            <a:r>
              <a:rPr lang="en-US" sz="2900" b="1" dirty="0">
                <a:solidFill>
                  <a:srgbClr val="0070C0"/>
                </a:solidFill>
                <a:latin typeface="Times New Roman" panose="02020603050405020304" pitchFamily="18" charset="0"/>
                <a:cs typeface="Times New Roman" panose="02020603050405020304" pitchFamily="18" charset="0"/>
              </a:rPr>
              <a:t>*a*a)/U</a:t>
            </a:r>
            <a:r>
              <a:rPr lang="en-US" sz="2900" b="1" baseline="-25000" dirty="0">
                <a:solidFill>
                  <a:srgbClr val="0070C0"/>
                </a:solidFill>
                <a:latin typeface="Times New Roman" panose="02020603050405020304" pitchFamily="18" charset="0"/>
                <a:cs typeface="Times New Roman" panose="02020603050405020304" pitchFamily="18" charset="0"/>
              </a:rPr>
              <a:t>s</a:t>
            </a:r>
            <a:r>
              <a:rPr lang="en-US" sz="2900" b="1" dirty="0">
                <a:solidFill>
                  <a:srgbClr val="0070C0"/>
                </a:solidFill>
                <a:latin typeface="Times New Roman" panose="02020603050405020304" pitchFamily="18" charset="0"/>
                <a:cs typeface="Times New Roman" panose="02020603050405020304" pitchFamily="18" charset="0"/>
              </a:rPr>
              <a:t> #Catalyst deactivation</a:t>
            </a:r>
          </a:p>
          <a:p>
            <a:pPr marL="0" indent="0" algn="just">
              <a:buNone/>
            </a:pPr>
            <a:r>
              <a:rPr lang="en-US" sz="2900" b="1" dirty="0">
                <a:solidFill>
                  <a:srgbClr val="0070C0"/>
                </a:solidFill>
                <a:latin typeface="Times New Roman" panose="02020603050405020304" pitchFamily="18" charset="0"/>
                <a:cs typeface="Times New Roman" panose="02020603050405020304" pitchFamily="18" charset="0"/>
              </a:rPr>
              <a:t>a(0) = 1</a:t>
            </a:r>
          </a:p>
          <a:p>
            <a:pPr marL="0" indent="0" algn="just">
              <a:buNone/>
            </a:pPr>
            <a:r>
              <a:rPr lang="en-US" sz="2900" b="1" dirty="0" err="1">
                <a:solidFill>
                  <a:srgbClr val="0070C0"/>
                </a:solidFill>
                <a:latin typeface="Times New Roman" panose="02020603050405020304" pitchFamily="18" charset="0"/>
                <a:cs typeface="Times New Roman" panose="02020603050405020304" pitchFamily="18" charset="0"/>
              </a:rPr>
              <a:t>k</a:t>
            </a:r>
            <a:r>
              <a:rPr lang="en-US" sz="2900" b="1" baseline="-25000" dirty="0" err="1">
                <a:solidFill>
                  <a:srgbClr val="0070C0"/>
                </a:solidFill>
                <a:latin typeface="Times New Roman" panose="02020603050405020304" pitchFamily="18" charset="0"/>
                <a:cs typeface="Times New Roman" panose="02020603050405020304" pitchFamily="18" charset="0"/>
              </a:rPr>
              <a:t>d</a:t>
            </a:r>
            <a:r>
              <a:rPr lang="en-US" sz="2900" b="1" dirty="0">
                <a:solidFill>
                  <a:srgbClr val="0070C0"/>
                </a:solidFill>
                <a:latin typeface="Times New Roman" panose="02020603050405020304" pitchFamily="18" charset="0"/>
                <a:cs typeface="Times New Roman" panose="02020603050405020304" pitchFamily="18" charset="0"/>
              </a:rPr>
              <a:t>= 0.5 # min</a:t>
            </a:r>
            <a:r>
              <a:rPr lang="en-US" sz="2900" b="1" baseline="30000" dirty="0">
                <a:solidFill>
                  <a:srgbClr val="0070C0"/>
                </a:solidFill>
                <a:latin typeface="Times New Roman" panose="02020603050405020304" pitchFamily="18" charset="0"/>
                <a:cs typeface="Times New Roman" panose="02020603050405020304" pitchFamily="18" charset="0"/>
              </a:rPr>
              <a:t>-1</a:t>
            </a:r>
          </a:p>
          <a:p>
            <a:pPr marL="0" indent="0" algn="just">
              <a:buNone/>
            </a:pPr>
            <a:r>
              <a:rPr lang="en-US" sz="2900" b="1" dirty="0">
                <a:solidFill>
                  <a:srgbClr val="0070C0"/>
                </a:solidFill>
                <a:latin typeface="Times New Roman" panose="02020603050405020304" pitchFamily="18" charset="0"/>
                <a:cs typeface="Times New Roman" panose="02020603050405020304" pitchFamily="18" charset="0"/>
              </a:rPr>
              <a:t>d(X</a:t>
            </a:r>
            <a:r>
              <a:rPr lang="en-US" sz="2900" b="1" baseline="-25000" dirty="0">
                <a:solidFill>
                  <a:srgbClr val="0070C0"/>
                </a:solidFill>
                <a:latin typeface="Times New Roman" panose="02020603050405020304" pitchFamily="18" charset="0"/>
                <a:cs typeface="Times New Roman" panose="02020603050405020304" pitchFamily="18" charset="0"/>
              </a:rPr>
              <a:t>A</a:t>
            </a:r>
            <a:r>
              <a:rPr lang="en-US" sz="2900" b="1" dirty="0">
                <a:solidFill>
                  <a:srgbClr val="0070C0"/>
                </a:solidFill>
                <a:latin typeface="Times New Roman" panose="02020603050405020304" pitchFamily="18" charset="0"/>
                <a:cs typeface="Times New Roman" panose="02020603050405020304" pitchFamily="18" charset="0"/>
              </a:rPr>
              <a:t>) / d(W) = (-</a:t>
            </a:r>
            <a:r>
              <a:rPr lang="en-US" sz="2900" b="1" dirty="0" err="1">
                <a:solidFill>
                  <a:srgbClr val="0070C0"/>
                </a:solidFill>
                <a:latin typeface="Times New Roman" panose="02020603050405020304" pitchFamily="18" charset="0"/>
                <a:cs typeface="Times New Roman" panose="02020603050405020304" pitchFamily="18" charset="0"/>
              </a:rPr>
              <a:t>r</a:t>
            </a:r>
            <a:r>
              <a:rPr lang="en-US" sz="2900" b="1" baseline="-25000" dirty="0" err="1">
                <a:solidFill>
                  <a:srgbClr val="0070C0"/>
                </a:solidFill>
                <a:latin typeface="Times New Roman" panose="02020603050405020304" pitchFamily="18" charset="0"/>
                <a:cs typeface="Times New Roman" panose="02020603050405020304" pitchFamily="18" charset="0"/>
              </a:rPr>
              <a:t>A</a:t>
            </a:r>
            <a:r>
              <a:rPr lang="en-US" sz="2900" b="1" dirty="0">
                <a:solidFill>
                  <a:srgbClr val="0070C0"/>
                </a:solidFill>
                <a:latin typeface="Times New Roman" panose="02020603050405020304" pitchFamily="18" charset="0"/>
                <a:cs typeface="Times New Roman" panose="02020603050405020304" pitchFamily="18" charset="0"/>
              </a:rPr>
              <a:t>)/ F</a:t>
            </a:r>
            <a:r>
              <a:rPr lang="en-US" sz="2900" b="1" baseline="-25000" dirty="0">
                <a:solidFill>
                  <a:srgbClr val="0070C0"/>
                </a:solidFill>
                <a:latin typeface="Times New Roman" panose="02020603050405020304" pitchFamily="18" charset="0"/>
                <a:cs typeface="Times New Roman" panose="02020603050405020304" pitchFamily="18" charset="0"/>
              </a:rPr>
              <a:t>A0</a:t>
            </a:r>
            <a:r>
              <a:rPr lang="en-US" sz="2900" b="1" dirty="0">
                <a:solidFill>
                  <a:srgbClr val="0070C0"/>
                </a:solidFill>
                <a:latin typeface="Times New Roman" panose="02020603050405020304" pitchFamily="18" charset="0"/>
                <a:cs typeface="Times New Roman" panose="02020603050405020304" pitchFamily="18" charset="0"/>
              </a:rPr>
              <a:t> # Moving bed reactor design equation using materials balance</a:t>
            </a:r>
          </a:p>
          <a:p>
            <a:pPr marL="0" indent="0" algn="just">
              <a:buNone/>
            </a:pPr>
            <a:r>
              <a:rPr lang="en-US" sz="2900" b="1" dirty="0">
                <a:solidFill>
                  <a:srgbClr val="0070C0"/>
                </a:solidFill>
                <a:latin typeface="Times New Roman" panose="02020603050405020304" pitchFamily="18" charset="0"/>
                <a:cs typeface="Times New Roman" panose="02020603050405020304" pitchFamily="18" charset="0"/>
              </a:rPr>
              <a:t>X</a:t>
            </a:r>
            <a:r>
              <a:rPr lang="en-US" sz="2900" b="1" baseline="-25000" dirty="0">
                <a:solidFill>
                  <a:srgbClr val="0070C0"/>
                </a:solidFill>
                <a:latin typeface="Times New Roman" panose="02020603050405020304" pitchFamily="18" charset="0"/>
                <a:cs typeface="Times New Roman" panose="02020603050405020304" pitchFamily="18" charset="0"/>
              </a:rPr>
              <a:t>A</a:t>
            </a:r>
            <a:r>
              <a:rPr lang="en-US" sz="2900" b="1" dirty="0">
                <a:solidFill>
                  <a:srgbClr val="0070C0"/>
                </a:solidFill>
                <a:latin typeface="Times New Roman" panose="02020603050405020304" pitchFamily="18" charset="0"/>
                <a:cs typeface="Times New Roman" panose="02020603050405020304" pitchFamily="18" charset="0"/>
              </a:rPr>
              <a:t>(0) = 0</a:t>
            </a:r>
          </a:p>
          <a:p>
            <a:pPr marL="0" indent="0" algn="just">
              <a:buNone/>
            </a:pPr>
            <a:r>
              <a:rPr lang="en-US" sz="2900" b="1" dirty="0" err="1">
                <a:solidFill>
                  <a:srgbClr val="0070C0"/>
                </a:solidFill>
                <a:latin typeface="Times New Roman" panose="02020603050405020304" pitchFamily="18" charset="0"/>
                <a:cs typeface="Times New Roman" panose="02020603050405020304" pitchFamily="18" charset="0"/>
              </a:rPr>
              <a:t>r</a:t>
            </a:r>
            <a:r>
              <a:rPr lang="en-US" sz="2900" b="1" baseline="-25000" dirty="0" err="1">
                <a:solidFill>
                  <a:srgbClr val="0070C0"/>
                </a:solidFill>
                <a:latin typeface="Times New Roman" panose="02020603050405020304" pitchFamily="18" charset="0"/>
                <a:cs typeface="Times New Roman" panose="02020603050405020304" pitchFamily="18" charset="0"/>
              </a:rPr>
              <a:t>A</a:t>
            </a:r>
            <a:r>
              <a:rPr lang="en-US" sz="2900" b="1" dirty="0">
                <a:solidFill>
                  <a:srgbClr val="0070C0"/>
                </a:solidFill>
                <a:latin typeface="Times New Roman" panose="02020603050405020304" pitchFamily="18" charset="0"/>
                <a:cs typeface="Times New Roman" panose="02020603050405020304" pitchFamily="18" charset="0"/>
              </a:rPr>
              <a:t>=- k</a:t>
            </a:r>
            <a:r>
              <a:rPr lang="en-US" sz="29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a:t>
            </a:r>
            <a:r>
              <a:rPr lang="en-US" sz="2900" b="1" dirty="0">
                <a:solidFill>
                  <a:srgbClr val="0070C0"/>
                </a:solidFill>
                <a:latin typeface="Times New Roman" panose="02020603050405020304" pitchFamily="18" charset="0"/>
                <a:cs typeface="Times New Roman" panose="02020603050405020304" pitchFamily="18" charset="0"/>
              </a:rPr>
              <a:t>*C</a:t>
            </a:r>
            <a:r>
              <a:rPr lang="en-US" sz="2900" b="1" baseline="-25000" dirty="0">
                <a:solidFill>
                  <a:srgbClr val="0070C0"/>
                </a:solidFill>
                <a:latin typeface="Times New Roman" panose="02020603050405020304" pitchFamily="18" charset="0"/>
                <a:cs typeface="Times New Roman" panose="02020603050405020304" pitchFamily="18" charset="0"/>
              </a:rPr>
              <a:t>A0</a:t>
            </a:r>
            <a:r>
              <a:rPr lang="en-US" sz="2900" b="1" dirty="0">
                <a:solidFill>
                  <a:srgbClr val="0070C0"/>
                </a:solidFill>
                <a:latin typeface="Times New Roman" panose="02020603050405020304" pitchFamily="18" charset="0"/>
                <a:cs typeface="Times New Roman" panose="02020603050405020304" pitchFamily="18" charset="0"/>
              </a:rPr>
              <a:t>*C</a:t>
            </a:r>
            <a:r>
              <a:rPr lang="en-US" sz="2900" b="1" baseline="-25000" dirty="0">
                <a:solidFill>
                  <a:srgbClr val="0070C0"/>
                </a:solidFill>
                <a:latin typeface="Times New Roman" panose="02020603050405020304" pitchFamily="18" charset="0"/>
                <a:cs typeface="Times New Roman" panose="02020603050405020304" pitchFamily="18" charset="0"/>
              </a:rPr>
              <a:t>A0</a:t>
            </a:r>
            <a:r>
              <a:rPr lang="en-US" sz="2900" b="1" dirty="0">
                <a:solidFill>
                  <a:srgbClr val="0070C0"/>
                </a:solidFill>
                <a:latin typeface="Times New Roman" panose="02020603050405020304" pitchFamily="18" charset="0"/>
                <a:cs typeface="Times New Roman" panose="02020603050405020304" pitchFamily="18" charset="0"/>
              </a:rPr>
              <a:t>*(1-X</a:t>
            </a:r>
            <a:r>
              <a:rPr lang="en-US" sz="2900" b="1" baseline="-25000" dirty="0">
                <a:solidFill>
                  <a:srgbClr val="0070C0"/>
                </a:solidFill>
                <a:latin typeface="Times New Roman" panose="02020603050405020304" pitchFamily="18" charset="0"/>
                <a:cs typeface="Times New Roman" panose="02020603050405020304" pitchFamily="18" charset="0"/>
              </a:rPr>
              <a:t>A</a:t>
            </a:r>
            <a:r>
              <a:rPr lang="en-US" sz="2900" b="1" dirty="0">
                <a:solidFill>
                  <a:srgbClr val="0070C0"/>
                </a:solidFill>
                <a:latin typeface="Times New Roman" panose="02020603050405020304" pitchFamily="18" charset="0"/>
                <a:cs typeface="Times New Roman" panose="02020603050405020304" pitchFamily="18" charset="0"/>
              </a:rPr>
              <a:t>)*(1-X</a:t>
            </a:r>
            <a:r>
              <a:rPr lang="en-US" sz="2900" b="1" baseline="-25000" dirty="0">
                <a:solidFill>
                  <a:srgbClr val="0070C0"/>
                </a:solidFill>
                <a:latin typeface="Times New Roman" panose="02020603050405020304" pitchFamily="18" charset="0"/>
                <a:cs typeface="Times New Roman" panose="02020603050405020304" pitchFamily="18" charset="0"/>
              </a:rPr>
              <a:t>A</a:t>
            </a:r>
            <a:r>
              <a:rPr lang="en-US" sz="2900" b="1" dirty="0">
                <a:solidFill>
                  <a:srgbClr val="0070C0"/>
                </a:solidFill>
                <a:latin typeface="Times New Roman" panose="02020603050405020304" pitchFamily="18" charset="0"/>
                <a:cs typeface="Times New Roman" panose="02020603050405020304" pitchFamily="18" charset="0"/>
              </a:rPr>
              <a:t>)</a:t>
            </a:r>
          </a:p>
          <a:p>
            <a:pPr marL="0" indent="0" algn="just">
              <a:buNone/>
            </a:pPr>
            <a:r>
              <a:rPr lang="en-US" sz="2900" b="1" dirty="0">
                <a:solidFill>
                  <a:srgbClr val="0070C0"/>
                </a:solidFill>
                <a:latin typeface="Times New Roman" panose="02020603050405020304" pitchFamily="18" charset="0"/>
                <a:cs typeface="Times New Roman" panose="02020603050405020304" pitchFamily="18" charset="0"/>
              </a:rPr>
              <a:t>F</a:t>
            </a:r>
            <a:r>
              <a:rPr lang="en-US" sz="2900" b="1" baseline="-25000" dirty="0">
                <a:solidFill>
                  <a:srgbClr val="0070C0"/>
                </a:solidFill>
                <a:latin typeface="Times New Roman" panose="02020603050405020304" pitchFamily="18" charset="0"/>
                <a:cs typeface="Times New Roman" panose="02020603050405020304" pitchFamily="18" charset="0"/>
              </a:rPr>
              <a:t>A0</a:t>
            </a:r>
            <a:r>
              <a:rPr lang="en-US" sz="2900" b="1" dirty="0">
                <a:solidFill>
                  <a:srgbClr val="0070C0"/>
                </a:solidFill>
                <a:latin typeface="Times New Roman" panose="02020603050405020304" pitchFamily="18" charset="0"/>
                <a:cs typeface="Times New Roman" panose="02020603050405020304" pitchFamily="18" charset="0"/>
              </a:rPr>
              <a:t>=</a:t>
            </a:r>
            <a:r>
              <a:rPr lang="en-US" sz="29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a:t>
            </a:r>
            <a:r>
              <a:rPr lang="en-US" sz="2900" b="1" baseline="-25000"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o</a:t>
            </a:r>
            <a:r>
              <a:rPr lang="en-US" sz="2900" b="1" dirty="0">
                <a:solidFill>
                  <a:srgbClr val="0070C0"/>
                </a:solidFill>
                <a:latin typeface="Times New Roman" panose="02020603050405020304" pitchFamily="18" charset="0"/>
                <a:cs typeface="Times New Roman" panose="02020603050405020304" pitchFamily="18" charset="0"/>
              </a:rPr>
              <a:t>*C</a:t>
            </a:r>
            <a:r>
              <a:rPr lang="en-US" sz="2900" b="1" baseline="-25000" dirty="0">
                <a:solidFill>
                  <a:srgbClr val="0070C0"/>
                </a:solidFill>
                <a:latin typeface="Times New Roman" panose="02020603050405020304" pitchFamily="18" charset="0"/>
                <a:cs typeface="Times New Roman" panose="02020603050405020304" pitchFamily="18" charset="0"/>
              </a:rPr>
              <a:t>A0</a:t>
            </a:r>
          </a:p>
          <a:p>
            <a:pPr marL="0" indent="0" algn="just">
              <a:buNone/>
            </a:pPr>
            <a:r>
              <a:rPr lang="en-US" sz="2900" b="1" dirty="0">
                <a:solidFill>
                  <a:srgbClr val="0070C0"/>
                </a:solidFill>
                <a:latin typeface="Times New Roman" panose="02020603050405020304" pitchFamily="18" charset="0"/>
                <a:cs typeface="Times New Roman" panose="02020603050405020304" pitchFamily="18" charset="0"/>
              </a:rPr>
              <a:t>C</a:t>
            </a:r>
            <a:r>
              <a:rPr lang="en-US" sz="2900" b="1" baseline="-25000" dirty="0">
                <a:solidFill>
                  <a:srgbClr val="0070C0"/>
                </a:solidFill>
                <a:latin typeface="Times New Roman" panose="02020603050405020304" pitchFamily="18" charset="0"/>
                <a:cs typeface="Times New Roman" panose="02020603050405020304" pitchFamily="18" charset="0"/>
              </a:rPr>
              <a:t>A0</a:t>
            </a:r>
            <a:r>
              <a:rPr lang="en-US" sz="2900" b="1" dirty="0">
                <a:solidFill>
                  <a:srgbClr val="0070C0"/>
                </a:solidFill>
                <a:latin typeface="Times New Roman" panose="02020603050405020304" pitchFamily="18" charset="0"/>
                <a:cs typeface="Times New Roman" panose="02020603050405020304" pitchFamily="18" charset="0"/>
              </a:rPr>
              <a:t>=4.5 # mol/L</a:t>
            </a:r>
          </a:p>
          <a:p>
            <a:pPr marL="0" indent="0" algn="just">
              <a:buNone/>
            </a:pPr>
            <a:r>
              <a:rPr lang="en-US" sz="29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a:t>
            </a:r>
            <a:r>
              <a:rPr lang="en-US" sz="2900" b="1" baseline="-25000"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o</a:t>
            </a:r>
            <a:r>
              <a:rPr lang="en-US" sz="2900" b="1" dirty="0">
                <a:solidFill>
                  <a:srgbClr val="0070C0"/>
                </a:solidFill>
                <a:latin typeface="Times New Roman" panose="02020603050405020304" pitchFamily="18" charset="0"/>
                <a:cs typeface="Times New Roman" panose="02020603050405020304" pitchFamily="18" charset="0"/>
              </a:rPr>
              <a:t>= 0.25 #  L/min</a:t>
            </a:r>
          </a:p>
          <a:p>
            <a:pPr marL="0" indent="0" algn="just">
              <a:buNone/>
            </a:pPr>
            <a:r>
              <a:rPr lang="en-US" sz="2900" b="1" dirty="0">
                <a:solidFill>
                  <a:srgbClr val="0070C0"/>
                </a:solidFill>
                <a:latin typeface="Times New Roman" panose="02020603050405020304" pitchFamily="18" charset="0"/>
                <a:cs typeface="Times New Roman" panose="02020603050405020304" pitchFamily="18" charset="0"/>
              </a:rPr>
              <a:t>k</a:t>
            </a:r>
            <a:r>
              <a:rPr lang="en-US" sz="29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a:t>
            </a:r>
            <a:r>
              <a:rPr lang="en-US" sz="2900" b="1" dirty="0">
                <a:solidFill>
                  <a:srgbClr val="0070C0"/>
                </a:solidFill>
                <a:latin typeface="Times New Roman" panose="02020603050405020304" pitchFamily="18" charset="0"/>
                <a:cs typeface="Times New Roman" panose="02020603050405020304" pitchFamily="18" charset="0"/>
              </a:rPr>
              <a:t>=0.125 # L2/ mol .kg. min.  </a:t>
            </a:r>
          </a:p>
          <a:p>
            <a:pPr marL="0" indent="0" algn="just">
              <a:buNone/>
            </a:pPr>
            <a:r>
              <a:rPr lang="en-US" sz="2900" b="1" dirty="0">
                <a:solidFill>
                  <a:srgbClr val="0070C0"/>
                </a:solidFill>
                <a:latin typeface="Times New Roman" panose="02020603050405020304" pitchFamily="18" charset="0"/>
                <a:cs typeface="Times New Roman" panose="02020603050405020304" pitchFamily="18" charset="0"/>
              </a:rPr>
              <a:t>U</a:t>
            </a:r>
            <a:r>
              <a:rPr lang="en-US" sz="2900" b="1" baseline="-25000" dirty="0">
                <a:solidFill>
                  <a:srgbClr val="0070C0"/>
                </a:solidFill>
                <a:latin typeface="Times New Roman" panose="02020603050405020304" pitchFamily="18" charset="0"/>
                <a:cs typeface="Times New Roman" panose="02020603050405020304" pitchFamily="18" charset="0"/>
              </a:rPr>
              <a:t>s</a:t>
            </a:r>
            <a:r>
              <a:rPr lang="en-US" sz="2900" b="1" dirty="0">
                <a:solidFill>
                  <a:srgbClr val="0070C0"/>
                </a:solidFill>
                <a:latin typeface="Times New Roman" panose="02020603050405020304" pitchFamily="18" charset="0"/>
                <a:cs typeface="Times New Roman" panose="02020603050405020304" pitchFamily="18" charset="0"/>
              </a:rPr>
              <a:t>=</a:t>
            </a:r>
            <a:r>
              <a:rPr lang="en-US" sz="29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a:t>
            </a:r>
            <a:r>
              <a:rPr lang="en-US" sz="2900" b="1" dirty="0">
                <a:solidFill>
                  <a:srgbClr val="0070C0"/>
                </a:solidFill>
                <a:latin typeface="Times New Roman" panose="02020603050405020304" pitchFamily="18" charset="0"/>
                <a:cs typeface="Times New Roman" panose="02020603050405020304" pitchFamily="18" charset="0"/>
              </a:rPr>
              <a:t>*</a:t>
            </a:r>
            <a:r>
              <a:rPr lang="en-US" sz="29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a:t>
            </a:r>
            <a:r>
              <a:rPr lang="en-US" sz="2900" b="1" baseline="-25000"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o</a:t>
            </a:r>
            <a:endParaRPr lang="en-US" sz="2900" b="1" baseline="-25000" dirty="0">
              <a:solidFill>
                <a:srgbClr val="0070C0"/>
              </a:solidFill>
              <a:latin typeface="Times New Roman" panose="02020603050405020304" pitchFamily="18" charset="0"/>
              <a:cs typeface="Times New Roman" panose="02020603050405020304" pitchFamily="18" charset="0"/>
            </a:endParaRPr>
          </a:p>
          <a:p>
            <a:pPr marL="0" indent="0" algn="just">
              <a:buNone/>
            </a:pPr>
            <a:r>
              <a:rPr lang="en-US" sz="29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 </a:t>
            </a:r>
            <a:r>
              <a:rPr lang="en-US" sz="2900" b="1" dirty="0">
                <a:solidFill>
                  <a:srgbClr val="0070C0"/>
                </a:solidFill>
                <a:latin typeface="Times New Roman" panose="02020603050405020304" pitchFamily="18" charset="0"/>
                <a:cs typeface="Times New Roman" panose="02020603050405020304" pitchFamily="18" charset="0"/>
              </a:rPr>
              <a:t>= 1.780 #kg/L</a:t>
            </a:r>
          </a:p>
          <a:p>
            <a:pPr marL="0" indent="0" algn="just">
              <a:buNone/>
            </a:pPr>
            <a:r>
              <a:rPr lang="en-US" sz="2900" b="1" dirty="0">
                <a:solidFill>
                  <a:srgbClr val="0070C0"/>
                </a:solidFill>
                <a:latin typeface="Times New Roman" panose="02020603050405020304" pitchFamily="18" charset="0"/>
                <a:cs typeface="Times New Roman" panose="02020603050405020304" pitchFamily="18" charset="0"/>
              </a:rPr>
              <a:t>W(0)= 0.15 #kg</a:t>
            </a:r>
          </a:p>
          <a:p>
            <a:pPr marL="0" indent="0" algn="just">
              <a:buNone/>
            </a:pPr>
            <a:r>
              <a:rPr lang="en-US" sz="2900" b="1" dirty="0">
                <a:solidFill>
                  <a:srgbClr val="0070C0"/>
                </a:solidFill>
                <a:latin typeface="Times New Roman" panose="02020603050405020304" pitchFamily="18" charset="0"/>
                <a:cs typeface="Times New Roman" panose="02020603050405020304" pitchFamily="18" charset="0"/>
              </a:rPr>
              <a:t>W(f)=3# kg</a:t>
            </a:r>
          </a:p>
          <a:p>
            <a:pPr marL="0" indent="0" algn="just">
              <a:buNone/>
            </a:pPr>
            <a:endParaRPr lang="en-US" b="1" dirty="0">
              <a:solidFill>
                <a:srgbClr val="0070C0"/>
              </a:solidFill>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A0B9FF91-E8F2-A237-7A94-A0375970F291}"/>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D915AB4-5197-0320-8316-2D72AE325119}"/>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5D406495-0FCB-6281-4836-F522889F9D60}"/>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25707803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2867ED-8808-2C68-9CCA-59C9359C063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0B58D07-E99C-2EB3-5008-5A28F30882EE}"/>
              </a:ext>
            </a:extLst>
          </p:cNvPr>
          <p:cNvSpPr>
            <a:spLocks noGrp="1"/>
          </p:cNvSpPr>
          <p:nvPr>
            <p:ph type="title"/>
          </p:nvPr>
        </p:nvSpPr>
        <p:spPr>
          <a:xfrm>
            <a:off x="838200" y="365126"/>
            <a:ext cx="10515600" cy="315912"/>
          </a:xfrm>
        </p:spPr>
        <p:txBody>
          <a:bodyPr>
            <a:noAutofit/>
          </a:bodyPr>
          <a:lstStyle/>
          <a:p>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53ADFDE9-0183-A24D-80FB-08B6A730C408}"/>
              </a:ext>
            </a:extLst>
          </p:cNvPr>
          <p:cNvSpPr>
            <a:spLocks noGrp="1"/>
          </p:cNvSpPr>
          <p:nvPr>
            <p:ph idx="1"/>
          </p:nvPr>
        </p:nvSpPr>
        <p:spPr>
          <a:xfrm>
            <a:off x="238539" y="770490"/>
            <a:ext cx="11817626" cy="5406473"/>
          </a:xfrm>
        </p:spPr>
        <p:txBody>
          <a:bodyPr>
            <a:normAutofit/>
          </a:bodyPr>
          <a:lstStyle/>
          <a:p>
            <a:pPr marL="0" indent="0" algn="just">
              <a:buNone/>
            </a:pPr>
            <a:r>
              <a:rPr lang="en-US" sz="2200" dirty="0">
                <a:latin typeface="Times New Roman" panose="02020603050405020304" pitchFamily="18" charset="0"/>
                <a:cs typeface="Times New Roman" panose="02020603050405020304" pitchFamily="18" charset="0"/>
              </a:rPr>
              <a:t>The conversion and activity of catalyst as a function of weight of catalyst is shown in </a:t>
            </a:r>
            <a:r>
              <a:rPr lang="en-US" sz="2200" b="1" dirty="0">
                <a:latin typeface="Times New Roman" panose="02020603050405020304" pitchFamily="18" charset="0"/>
                <a:cs typeface="Times New Roman" panose="02020603050405020304" pitchFamily="18" charset="0"/>
              </a:rPr>
              <a:t>Figure 11.6.</a:t>
            </a:r>
          </a:p>
        </p:txBody>
      </p:sp>
      <p:cxnSp>
        <p:nvCxnSpPr>
          <p:cNvPr id="4" name="Straight Connector 3">
            <a:extLst>
              <a:ext uri="{FF2B5EF4-FFF2-40B4-BE49-F238E27FC236}">
                <a16:creationId xmlns:a16="http://schemas.microsoft.com/office/drawing/2014/main" id="{45031F56-B156-3427-0301-8F0025815C40}"/>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72DFD47-0BA3-0B7E-EFCF-59D8678D722E}"/>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0DE75BB0-3FA1-0957-31B8-12B7EDCD8606}"/>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9" name="Picture 8">
            <a:extLst>
              <a:ext uri="{FF2B5EF4-FFF2-40B4-BE49-F238E27FC236}">
                <a16:creationId xmlns:a16="http://schemas.microsoft.com/office/drawing/2014/main" id="{A896172D-93AE-FA9B-9634-79C397F948C0}"/>
              </a:ext>
            </a:extLst>
          </p:cNvPr>
          <p:cNvPicPr>
            <a:picLocks noChangeAspect="1"/>
          </p:cNvPicPr>
          <p:nvPr/>
        </p:nvPicPr>
        <p:blipFill>
          <a:blip r:embed="rId2"/>
          <a:stretch>
            <a:fillRect/>
          </a:stretch>
        </p:blipFill>
        <p:spPr>
          <a:xfrm>
            <a:off x="238539" y="1298909"/>
            <a:ext cx="9332823" cy="4480560"/>
          </a:xfrm>
          <a:prstGeom prst="rect">
            <a:avLst/>
          </a:prstGeom>
        </p:spPr>
      </p:pic>
      <p:sp>
        <p:nvSpPr>
          <p:cNvPr id="10" name="TextBox 9">
            <a:extLst>
              <a:ext uri="{FF2B5EF4-FFF2-40B4-BE49-F238E27FC236}">
                <a16:creationId xmlns:a16="http://schemas.microsoft.com/office/drawing/2014/main" id="{398C367E-601A-524E-F683-5D29A3927286}"/>
              </a:ext>
            </a:extLst>
          </p:cNvPr>
          <p:cNvSpPr txBox="1"/>
          <p:nvPr/>
        </p:nvSpPr>
        <p:spPr>
          <a:xfrm>
            <a:off x="508000" y="5779469"/>
            <a:ext cx="8727440"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Figure 11.6. </a:t>
            </a:r>
            <a:r>
              <a:rPr lang="en-US" sz="2000" dirty="0">
                <a:latin typeface="Times New Roman" panose="02020603050405020304" pitchFamily="18" charset="0"/>
                <a:cs typeface="Times New Roman" panose="02020603050405020304" pitchFamily="18" charset="0"/>
              </a:rPr>
              <a:t>Conversion and activity of catalyst as a function of weight of catalyst</a:t>
            </a:r>
          </a:p>
        </p:txBody>
      </p:sp>
    </p:spTree>
    <p:extLst>
      <p:ext uri="{BB962C8B-B14F-4D97-AF65-F5344CB8AC3E}">
        <p14:creationId xmlns:p14="http://schemas.microsoft.com/office/powerpoint/2010/main" val="144458818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488800-65C3-3276-151F-BFE710AC894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3E4691F-565A-71AD-745C-7EDED67C1DB7}"/>
              </a:ext>
            </a:extLst>
          </p:cNvPr>
          <p:cNvSpPr>
            <a:spLocks noGrp="1"/>
          </p:cNvSpPr>
          <p:nvPr>
            <p:ph type="title"/>
          </p:nvPr>
        </p:nvSpPr>
        <p:spPr>
          <a:xfrm>
            <a:off x="838200" y="365126"/>
            <a:ext cx="10515600" cy="315912"/>
          </a:xfrm>
        </p:spPr>
        <p:txBody>
          <a:bodyPr>
            <a:noAutofit/>
          </a:bodyPr>
          <a:lstStyle/>
          <a:p>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CA58BFCB-97AE-C884-67A3-F40C727AF06E}"/>
              </a:ext>
            </a:extLst>
          </p:cNvPr>
          <p:cNvSpPr>
            <a:spLocks noGrp="1"/>
          </p:cNvSpPr>
          <p:nvPr>
            <p:ph idx="1"/>
          </p:nvPr>
        </p:nvSpPr>
        <p:spPr>
          <a:xfrm>
            <a:off x="238539" y="770490"/>
            <a:ext cx="11817626" cy="5406473"/>
          </a:xfrm>
        </p:spPr>
        <p:txBody>
          <a:bodyPr>
            <a:normAutofit/>
          </a:bodyPr>
          <a:lstStyle/>
          <a:p>
            <a:pPr marL="0" indent="0" algn="just">
              <a:lnSpc>
                <a:spcPct val="150000"/>
              </a:lnSpc>
              <a:buNone/>
            </a:pPr>
            <a:r>
              <a:rPr lang="en-US" sz="2400" b="1" dirty="0">
                <a:solidFill>
                  <a:srgbClr val="0070C0"/>
                </a:solidFill>
                <a:latin typeface="Times New Roman" panose="02020603050405020304" pitchFamily="18" charset="0"/>
                <a:cs typeface="Times New Roman" panose="02020603050405020304" pitchFamily="18" charset="0"/>
              </a:rPr>
              <a:t>Simulation results </a:t>
            </a:r>
            <a:r>
              <a:rPr lang="en-US" sz="2400" b="1" dirty="0">
                <a:latin typeface="Times New Roman" panose="02020603050405020304" pitchFamily="18" charset="0"/>
                <a:cs typeface="Times New Roman" panose="02020603050405020304" pitchFamily="18" charset="0"/>
              </a:rPr>
              <a:t>(Figure 11.6):</a:t>
            </a:r>
          </a:p>
          <a:p>
            <a:pPr marL="0" indent="0" algn="just">
              <a:lnSpc>
                <a:spcPct val="150000"/>
              </a:lnSpc>
              <a:buNone/>
            </a:pPr>
            <a:r>
              <a:rPr lang="en-US" sz="2300" dirty="0">
                <a:latin typeface="Times New Roman" panose="02020603050405020304" pitchFamily="18" charset="0"/>
                <a:cs typeface="Times New Roman" panose="02020603050405020304" pitchFamily="18" charset="0"/>
              </a:rPr>
              <a:t>The </a:t>
            </a:r>
            <a:r>
              <a:rPr lang="en-US" sz="2300" b="1" dirty="0">
                <a:latin typeface="Times New Roman" panose="02020603050405020304" pitchFamily="18" charset="0"/>
                <a:cs typeface="Times New Roman" panose="02020603050405020304" pitchFamily="18" charset="0"/>
              </a:rPr>
              <a:t>conversion</a:t>
            </a:r>
            <a:r>
              <a:rPr lang="en-US" sz="2300" dirty="0">
                <a:latin typeface="Times New Roman" panose="02020603050405020304" pitchFamily="18" charset="0"/>
                <a:cs typeface="Times New Roman" panose="02020603050405020304" pitchFamily="18" charset="0"/>
              </a:rPr>
              <a:t> of reactant A is </a:t>
            </a:r>
            <a:r>
              <a:rPr lang="en-US" sz="2300" b="1" dirty="0">
                <a:latin typeface="Times New Roman" panose="02020603050405020304" pitchFamily="18" charset="0"/>
                <a:cs typeface="Times New Roman" panose="02020603050405020304" pitchFamily="18" charset="0"/>
              </a:rPr>
              <a:t>increased exponentially </a:t>
            </a:r>
            <a:r>
              <a:rPr lang="en-US" sz="2300" dirty="0">
                <a:latin typeface="Times New Roman" panose="02020603050405020304" pitchFamily="18" charset="0"/>
                <a:cs typeface="Times New Roman" panose="02020603050405020304" pitchFamily="18" charset="0"/>
              </a:rPr>
              <a:t>with weight of catalyst from 0.15 to 3 kg.</a:t>
            </a:r>
          </a:p>
          <a:p>
            <a:pPr marL="0" indent="0" algn="just">
              <a:lnSpc>
                <a:spcPct val="150000"/>
              </a:lnSpc>
              <a:buNone/>
            </a:pPr>
            <a:r>
              <a:rPr lang="en-US" sz="2300" dirty="0">
                <a:latin typeface="Times New Roman" panose="02020603050405020304" pitchFamily="18" charset="0"/>
                <a:cs typeface="Times New Roman" panose="02020603050405020304" pitchFamily="18" charset="0"/>
              </a:rPr>
              <a:t>The weight of the catalyst is increased from 0.15 to 3 kg  due to catalyst deactivation to achieve the desired conversion.</a:t>
            </a:r>
          </a:p>
          <a:p>
            <a:pPr marL="0" indent="0" algn="just">
              <a:lnSpc>
                <a:spcPct val="150000"/>
              </a:lnSpc>
              <a:buNone/>
            </a:pPr>
            <a:r>
              <a:rPr lang="en-US" sz="2300" dirty="0">
                <a:latin typeface="Times New Roman" panose="02020603050405020304" pitchFamily="18" charset="0"/>
                <a:cs typeface="Times New Roman" panose="02020603050405020304" pitchFamily="18" charset="0"/>
              </a:rPr>
              <a:t>The </a:t>
            </a:r>
            <a:r>
              <a:rPr lang="en-US" sz="2300" b="1" dirty="0">
                <a:solidFill>
                  <a:srgbClr val="0070C0"/>
                </a:solidFill>
                <a:latin typeface="Times New Roman" panose="02020603050405020304" pitchFamily="18" charset="0"/>
                <a:cs typeface="Times New Roman" panose="02020603050405020304" pitchFamily="18" charset="0"/>
              </a:rPr>
              <a:t>activity</a:t>
            </a:r>
            <a:r>
              <a:rPr lang="en-US" sz="2300" dirty="0">
                <a:solidFill>
                  <a:srgbClr val="0070C0"/>
                </a:solidFill>
                <a:latin typeface="Times New Roman" panose="02020603050405020304" pitchFamily="18" charset="0"/>
                <a:cs typeface="Times New Roman" panose="02020603050405020304" pitchFamily="18" charset="0"/>
              </a:rPr>
              <a:t> </a:t>
            </a:r>
            <a:r>
              <a:rPr lang="en-US" sz="2300" dirty="0">
                <a:latin typeface="Times New Roman" panose="02020603050405020304" pitchFamily="18" charset="0"/>
                <a:cs typeface="Times New Roman" panose="02020603050405020304" pitchFamily="18" charset="0"/>
              </a:rPr>
              <a:t>of the catalyst  </a:t>
            </a:r>
            <a:r>
              <a:rPr lang="en-US" sz="2300" b="1" dirty="0">
                <a:solidFill>
                  <a:srgbClr val="0070C0"/>
                </a:solidFill>
                <a:latin typeface="Times New Roman" panose="02020603050405020304" pitchFamily="18" charset="0"/>
                <a:cs typeface="Times New Roman" panose="02020603050405020304" pitchFamily="18" charset="0"/>
              </a:rPr>
              <a:t>is decreased exponentially </a:t>
            </a:r>
            <a:r>
              <a:rPr lang="en-US" sz="2300" dirty="0">
                <a:latin typeface="Times New Roman" panose="02020603050405020304" pitchFamily="18" charset="0"/>
                <a:cs typeface="Times New Roman" panose="02020603050405020304" pitchFamily="18" charset="0"/>
              </a:rPr>
              <a:t>with weight of catalyst from 0.15 to 3 kg.</a:t>
            </a:r>
          </a:p>
          <a:p>
            <a:pPr marL="0" indent="0" algn="just">
              <a:lnSpc>
                <a:spcPct val="150000"/>
              </a:lnSpc>
              <a:buNone/>
            </a:pPr>
            <a:r>
              <a:rPr lang="en-US" sz="2300" dirty="0">
                <a:latin typeface="Times New Roman" panose="02020603050405020304" pitchFamily="18" charset="0"/>
                <a:cs typeface="Times New Roman" panose="02020603050405020304" pitchFamily="18" charset="0"/>
              </a:rPr>
              <a:t>The conversion of reactant  and activity of catalyst decay </a:t>
            </a:r>
            <a:r>
              <a:rPr lang="en-US" sz="2300" b="1" dirty="0">
                <a:solidFill>
                  <a:srgbClr val="0070C0"/>
                </a:solidFill>
                <a:latin typeface="Times New Roman" panose="02020603050405020304" pitchFamily="18" charset="0"/>
                <a:cs typeface="Times New Roman" panose="02020603050405020304" pitchFamily="18" charset="0"/>
              </a:rPr>
              <a:t>curves cross each other </a:t>
            </a:r>
            <a:r>
              <a:rPr lang="en-US" sz="2300" dirty="0">
                <a:latin typeface="Times New Roman" panose="02020603050405020304" pitchFamily="18" charset="0"/>
                <a:cs typeface="Times New Roman" panose="02020603050405020304" pitchFamily="18" charset="0"/>
              </a:rPr>
              <a:t>at </a:t>
            </a:r>
            <a:r>
              <a:rPr lang="en-US" sz="2300" b="1" dirty="0">
                <a:solidFill>
                  <a:srgbClr val="0070C0"/>
                </a:solidFill>
                <a:latin typeface="Times New Roman" panose="02020603050405020304" pitchFamily="18" charset="0"/>
                <a:cs typeface="Times New Roman" panose="02020603050405020304" pitchFamily="18" charset="0"/>
              </a:rPr>
              <a:t>1.01 kg   weight </a:t>
            </a:r>
            <a:r>
              <a:rPr lang="en-US" sz="2300" dirty="0">
                <a:latin typeface="Times New Roman" panose="02020603050405020304" pitchFamily="18" charset="0"/>
                <a:cs typeface="Times New Roman" panose="02020603050405020304" pitchFamily="18" charset="0"/>
              </a:rPr>
              <a:t>of catalyst. </a:t>
            </a:r>
          </a:p>
          <a:p>
            <a:pPr marL="0" indent="0" algn="just">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CF32F35D-7548-02B0-E3A0-C196EFFFE7AA}"/>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239BF82-CFA9-70ED-A631-7EBFDF84EA22}"/>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1B376CD9-5FA3-07F2-66F5-DEC0CE391307}"/>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82306860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9B46A8-DC96-8EB4-C9C3-F49045229F7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031FE75-06B9-1A1F-E2B5-B3AD8804C4AD}"/>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11.5 Summary</a:t>
            </a:r>
          </a:p>
        </p:txBody>
      </p:sp>
      <p:sp>
        <p:nvSpPr>
          <p:cNvPr id="3" name="Content Placeholder 2">
            <a:extLst>
              <a:ext uri="{FF2B5EF4-FFF2-40B4-BE49-F238E27FC236}">
                <a16:creationId xmlns:a16="http://schemas.microsoft.com/office/drawing/2014/main" id="{C6D96AAC-6F00-0584-53AD-7A0314B16909}"/>
              </a:ext>
            </a:extLst>
          </p:cNvPr>
          <p:cNvSpPr>
            <a:spLocks noGrp="1"/>
          </p:cNvSpPr>
          <p:nvPr>
            <p:ph idx="1"/>
          </p:nvPr>
        </p:nvSpPr>
        <p:spPr>
          <a:xfrm>
            <a:off x="238539" y="770490"/>
            <a:ext cx="11740101" cy="5406473"/>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Catalytic reactors convert raw materials into products with the aid of catalysts.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Packed bed reactor is tubular reactor filled with catalyst particles.</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 materials balance equation of PBR can be expressed based on weight of catalyst, volume of catalyst or surface area of the catalyst.</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To find the conversion of reactants in catalytic PBR, material balance, pressure drop and energy balance equations should be solved simultaneously since all are interdependent.</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In  moving bed reactor, t</a:t>
            </a:r>
            <a:r>
              <a:rPr lang="en-US" sz="2000" dirty="0">
                <a:latin typeface="Times New Roman" panose="02020603050405020304" pitchFamily="18" charset="0"/>
              </a:rPr>
              <a:t>he catalyst moves with a fluid which prevents hotspot formation.</a:t>
            </a:r>
            <a:endParaRPr lang="en-US" sz="20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000" dirty="0">
                <a:latin typeface="Times New Roman" panose="02020603050405020304" pitchFamily="18" charset="0"/>
                <a:cs typeface="Times New Roman" panose="02020603050405020304" pitchFamily="18" charset="0"/>
              </a:rPr>
              <a:t>For moving bed reactor, the materials balance and activity of catalyst equations should be solved simultaneously since both are mutually dependent.</a:t>
            </a:r>
          </a:p>
          <a:p>
            <a:pPr marL="0" indent="0" algn="just">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31BB0DF2-696C-887D-46A9-C749D329B5A8}"/>
              </a:ext>
            </a:extLst>
          </p:cNvPr>
          <p:cNvCxnSpPr>
            <a:cxnSpLocks/>
          </p:cNvCxnSpPr>
          <p:nvPr/>
        </p:nvCxnSpPr>
        <p:spPr>
          <a:xfrm>
            <a:off x="-96079" y="7704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E8FC2DF-9314-8B16-CA95-9BBDBEFFFE86}"/>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D5A27E42-3BB5-30A4-15F5-E32A44D453A4}"/>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27140219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CEA49C-386E-F71F-ED1C-965F5DDCA29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BF7D4A-C980-6916-A499-D3AA3ED5D603}"/>
              </a:ext>
            </a:extLst>
          </p:cNvPr>
          <p:cNvSpPr>
            <a:spLocks noGrp="1"/>
          </p:cNvSpPr>
          <p:nvPr>
            <p:ph type="title"/>
          </p:nvPr>
        </p:nvSpPr>
        <p:spPr>
          <a:xfrm>
            <a:off x="2171700" y="184987"/>
            <a:ext cx="6172200" cy="457199"/>
          </a:xfrm>
        </p:spPr>
        <p:txBody>
          <a:bodyPr>
            <a:noAutofit/>
          </a:bodyPr>
          <a:lstStyle/>
          <a:p>
            <a:pPr algn="l"/>
            <a:r>
              <a:rPr lang="en-US" sz="32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DAC76877-BF5E-9E3E-41DD-4C9DF7E0EA90}"/>
              </a:ext>
            </a:extLst>
          </p:cNvPr>
          <p:cNvSpPr>
            <a:spLocks noGrp="1"/>
          </p:cNvSpPr>
          <p:nvPr>
            <p:ph idx="1"/>
          </p:nvPr>
        </p:nvSpPr>
        <p:spPr>
          <a:xfrm>
            <a:off x="416560" y="925231"/>
            <a:ext cx="11450761" cy="3224361"/>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Chemical Reaction Engineering, Levenspiel, O John </a:t>
            </a:r>
            <a:r>
              <a:rPr lang="en-US" dirty="0" err="1">
                <a:latin typeface="Times New Roman" panose="02020603050405020304" pitchFamily="18" charset="0"/>
                <a:cs typeface="Times New Roman" panose="02020603050405020304" pitchFamily="18" charset="0"/>
              </a:rPr>
              <a:t>Wiely</a:t>
            </a:r>
            <a:r>
              <a:rPr lang="en-US" dirty="0">
                <a:latin typeface="Times New Roman" panose="02020603050405020304" pitchFamily="18" charset="0"/>
                <a:cs typeface="Times New Roman" panose="02020603050405020304" pitchFamily="18" charset="0"/>
              </a:rPr>
              <a:t> &amp; Sons, 3</a:t>
            </a:r>
            <a:r>
              <a:rPr lang="en-US" baseline="30000" dirty="0">
                <a:latin typeface="Times New Roman" panose="02020603050405020304" pitchFamily="18" charset="0"/>
                <a:cs typeface="Times New Roman" panose="02020603050405020304" pitchFamily="18" charset="0"/>
              </a:rPr>
              <a:t>rd</a:t>
            </a:r>
            <a:r>
              <a:rPr lang="en-US" dirty="0">
                <a:latin typeface="Times New Roman" panose="02020603050405020304" pitchFamily="18" charset="0"/>
                <a:cs typeface="Times New Roman" panose="02020603050405020304" pitchFamily="18" charset="0"/>
              </a:rPr>
              <a:t> edition, 2011.</a:t>
            </a:r>
          </a:p>
          <a:p>
            <a:pPr algn="just">
              <a:lnSpc>
                <a:spcPct val="150000"/>
              </a:lnSpc>
            </a:pPr>
            <a:r>
              <a:rPr lang="en-US" dirty="0">
                <a:latin typeface="Times New Roman" panose="02020603050405020304" pitchFamily="18" charset="0"/>
                <a:cs typeface="Times New Roman" panose="02020603050405020304" pitchFamily="18" charset="0"/>
              </a:rPr>
              <a:t>Elements of Chemical Engineering, Fogler, HS Prentice- Hall Inc Prentice- Hall Inc, 5</a:t>
            </a:r>
            <a:r>
              <a:rPr lang="en-US" baseline="30000" dirty="0">
                <a:latin typeface="Times New Roman" panose="02020603050405020304" pitchFamily="18" charset="0"/>
                <a:cs typeface="Times New Roman" panose="02020603050405020304" pitchFamily="18" charset="0"/>
              </a:rPr>
              <a:t>th</a:t>
            </a:r>
            <a:r>
              <a:rPr lang="en-US" dirty="0">
                <a:latin typeface="Times New Roman" panose="02020603050405020304" pitchFamily="18" charset="0"/>
                <a:cs typeface="Times New Roman" panose="02020603050405020304" pitchFamily="18" charset="0"/>
              </a:rPr>
              <a:t> edition, 2015.</a:t>
            </a:r>
          </a:p>
          <a:p>
            <a:pPr marL="685800" lvl="2" indent="0" algn="ctr">
              <a:buNone/>
            </a:pPr>
            <a:endParaRPr lang="en-US" sz="2100" b="1" dirty="0">
              <a:latin typeface="Times New Roman" panose="02020603050405020304" pitchFamily="18" charset="0"/>
              <a:cs typeface="Times New Roman" panose="02020603050405020304" pitchFamily="18" charset="0"/>
            </a:endParaRPr>
          </a:p>
          <a:p>
            <a:pPr marL="0" indent="0">
              <a:buNone/>
            </a:pPr>
            <a:endParaRPr lang="en-US" dirty="0"/>
          </a:p>
        </p:txBody>
      </p:sp>
      <p:sp>
        <p:nvSpPr>
          <p:cNvPr id="5" name="Slide Number Placeholder 4">
            <a:extLst>
              <a:ext uri="{FF2B5EF4-FFF2-40B4-BE49-F238E27FC236}">
                <a16:creationId xmlns:a16="http://schemas.microsoft.com/office/drawing/2014/main" id="{497FC465-448C-42A1-4A63-A52EDD77224A}"/>
              </a:ext>
            </a:extLst>
          </p:cNvPr>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90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54</a:t>
            </a:fld>
            <a:endParaRPr kumimoji="0" lang="en-US" sz="900" b="0" i="0" u="none" strike="noStrike" kern="1200" cap="none" spc="0" normalizeH="0" baseline="0" noProof="0">
              <a:ln>
                <a:noFill/>
              </a:ln>
              <a:solidFill>
                <a:prstClr val="black">
                  <a:tint val="75000"/>
                </a:prstClr>
              </a:solidFill>
              <a:effectLst/>
              <a:uLnTx/>
              <a:uFillTx/>
              <a:latin typeface="Calibri"/>
              <a:ea typeface="+mn-ea"/>
              <a:cs typeface="+mn-cs"/>
            </a:endParaRPr>
          </a:p>
        </p:txBody>
      </p:sp>
      <p:cxnSp>
        <p:nvCxnSpPr>
          <p:cNvPr id="6" name="Straight Connector 5">
            <a:extLst>
              <a:ext uri="{FF2B5EF4-FFF2-40B4-BE49-F238E27FC236}">
                <a16:creationId xmlns:a16="http://schemas.microsoft.com/office/drawing/2014/main" id="{3CAF3C81-D0FC-4333-E240-F20AF8F45C66}"/>
              </a:ext>
            </a:extLst>
          </p:cNvPr>
          <p:cNvCxnSpPr>
            <a:cxnSpLocks/>
          </p:cNvCxnSpPr>
          <p:nvPr/>
        </p:nvCxnSpPr>
        <p:spPr>
          <a:xfrm>
            <a:off x="0" y="783708"/>
            <a:ext cx="12192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0A004906-8174-0779-64DD-55C696101DC2}"/>
              </a:ext>
            </a:extLst>
          </p:cNvPr>
          <p:cNvCxnSpPr>
            <a:cxnSpLocks/>
          </p:cNvCxnSpPr>
          <p:nvPr/>
        </p:nvCxnSpPr>
        <p:spPr>
          <a:xfrm>
            <a:off x="0" y="6268131"/>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Content Placeholder 2">
            <a:extLst>
              <a:ext uri="{FF2B5EF4-FFF2-40B4-BE49-F238E27FC236}">
                <a16:creationId xmlns:a16="http://schemas.microsoft.com/office/drawing/2014/main" id="{6AF10A07-8E49-784C-CF99-D0BE12E0A4C8}"/>
              </a:ext>
            </a:extLst>
          </p:cNvPr>
          <p:cNvSpPr txBox="1">
            <a:spLocks/>
          </p:cNvSpPr>
          <p:nvPr/>
        </p:nvSpPr>
        <p:spPr>
          <a:xfrm>
            <a:off x="2781300" y="3886202"/>
            <a:ext cx="6172200" cy="800099"/>
          </a:xfrm>
          <a:prstGeom prst="rect">
            <a:avLst/>
          </a:prstGeom>
        </p:spPr>
        <p:txBody>
          <a:bodyPr vert="horz" lIns="68580" tIns="34290" rIns="68580" bIns="3429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en-US" sz="54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Thank you!</a:t>
            </a:r>
          </a:p>
        </p:txBody>
      </p:sp>
      <p:sp>
        <p:nvSpPr>
          <p:cNvPr id="8" name="Slide Number Placeholder 5">
            <a:extLst>
              <a:ext uri="{FF2B5EF4-FFF2-40B4-BE49-F238E27FC236}">
                <a16:creationId xmlns:a16="http://schemas.microsoft.com/office/drawing/2014/main" id="{AADB3A3A-C1DF-472B-0A6B-CE50F1143F0A}"/>
              </a:ext>
            </a:extLst>
          </p:cNvPr>
          <p:cNvSpPr txBox="1">
            <a:spLocks/>
          </p:cNvSpPr>
          <p:nvPr/>
        </p:nvSpPr>
        <p:spPr>
          <a:xfrm>
            <a:off x="1437861" y="6391469"/>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892967440"/>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907</TotalTime>
  <Words>5449</Words>
  <Application>Microsoft Office PowerPoint</Application>
  <PresentationFormat>Widescreen</PresentationFormat>
  <Paragraphs>446</Paragraphs>
  <Slides>54</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54</vt:i4>
      </vt:variant>
    </vt:vector>
  </HeadingPairs>
  <TitlesOfParts>
    <vt:vector size="63" baseType="lpstr">
      <vt:lpstr>Arial</vt:lpstr>
      <vt:lpstr>Calibri</vt:lpstr>
      <vt:lpstr>Calibri Light</vt:lpstr>
      <vt:lpstr>Cambria Math</vt:lpstr>
      <vt:lpstr>Tahoma</vt:lpstr>
      <vt:lpstr>Times New Roman</vt:lpstr>
      <vt:lpstr>Wingdings</vt:lpstr>
      <vt:lpstr>1_Office Theme</vt:lpstr>
      <vt:lpstr>4_Office Theme</vt:lpstr>
      <vt:lpstr>PowerPoint Presentation</vt:lpstr>
      <vt:lpstr>Lecture learning outcomes</vt:lpstr>
      <vt:lpstr>Presentation outlines</vt:lpstr>
      <vt:lpstr>11.1 Introduction to catalytic reactors</vt:lpstr>
      <vt:lpstr>Cont’d</vt:lpstr>
      <vt:lpstr>11.2  Packed bed reactor characteristics and design parameters</vt:lpstr>
      <vt:lpstr>Cont’d</vt:lpstr>
      <vt:lpstr>Cont’d</vt:lpstr>
      <vt:lpstr>Cont’d</vt:lpstr>
      <vt:lpstr>Cont’d</vt:lpstr>
      <vt:lpstr>11.2.2. Packed bed reactor design parameters</vt:lpstr>
      <vt:lpstr>Cont’d</vt:lpstr>
      <vt:lpstr>Cont’d</vt:lpstr>
      <vt:lpstr>11.3. Moving bed reactor characteristics and design parameters</vt:lpstr>
      <vt:lpstr>Cont’d</vt:lpstr>
      <vt:lpstr>Cont’d</vt:lpstr>
      <vt:lpstr>11.3.2. Moving  bed reactor design parameters</vt:lpstr>
      <vt:lpstr>Cont’d</vt:lpstr>
      <vt:lpstr>Cont’d</vt:lpstr>
      <vt:lpstr>11.4. Design of packed bed reactor</vt:lpstr>
      <vt:lpstr>Cont’d</vt:lpstr>
      <vt:lpstr>Cont’d</vt:lpstr>
      <vt:lpstr>Cont’d</vt:lpstr>
      <vt:lpstr>Cont’d</vt:lpstr>
      <vt:lpstr>Cont’d</vt:lpstr>
      <vt:lpstr>Cont’d</vt:lpstr>
      <vt:lpstr>Activity 11.1</vt:lpstr>
      <vt:lpstr>Cont’d</vt:lpstr>
      <vt:lpstr>Cont’d</vt:lpstr>
      <vt:lpstr>Cont’d</vt:lpstr>
      <vt:lpstr>Cont’d</vt:lpstr>
      <vt:lpstr>Cont’d</vt:lpstr>
      <vt:lpstr>Cont’d</vt:lpstr>
      <vt:lpstr>Cont’d</vt:lpstr>
      <vt:lpstr>Cont’d</vt:lpstr>
      <vt:lpstr>Cont’d</vt:lpstr>
      <vt:lpstr>Cont’d</vt:lpstr>
      <vt:lpstr>Cont’d</vt:lpstr>
      <vt:lpstr>Cont’d</vt:lpstr>
      <vt:lpstr>11.5 Design of moving bed reactor</vt:lpstr>
      <vt:lpstr>Cont’d</vt:lpstr>
      <vt:lpstr>Cont’d</vt:lpstr>
      <vt:lpstr>Cont’d</vt:lpstr>
      <vt:lpstr>Cont’d</vt:lpstr>
      <vt:lpstr>Cont’d</vt:lpstr>
      <vt:lpstr>Cont’d</vt:lpstr>
      <vt:lpstr>Activity 11.2</vt:lpstr>
      <vt:lpstr>Cont’d</vt:lpstr>
      <vt:lpstr>Cont’d</vt:lpstr>
      <vt:lpstr>Cont’d</vt:lpstr>
      <vt:lpstr>Cont’d</vt:lpstr>
      <vt:lpstr>Cont’d</vt:lpstr>
      <vt:lpstr>11.5 Summary</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lenovo</dc:creator>
  <cp:lastModifiedBy>lenovo</cp:lastModifiedBy>
  <cp:revision>361</cp:revision>
  <dcterms:created xsi:type="dcterms:W3CDTF">2025-10-27T06:59:34Z</dcterms:created>
  <dcterms:modified xsi:type="dcterms:W3CDTF">2025-11-01T08:37:22Z</dcterms:modified>
</cp:coreProperties>
</file>