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408" r:id="rId3"/>
    <p:sldId id="409" r:id="rId4"/>
    <p:sldId id="412" r:id="rId5"/>
    <p:sldId id="432" r:id="rId6"/>
    <p:sldId id="431" r:id="rId7"/>
    <p:sldId id="413" r:id="rId8"/>
    <p:sldId id="415" r:id="rId9"/>
    <p:sldId id="430" r:id="rId10"/>
    <p:sldId id="422" r:id="rId11"/>
    <p:sldId id="438" r:id="rId12"/>
    <p:sldId id="424" r:id="rId13"/>
    <p:sldId id="425" r:id="rId14"/>
    <p:sldId id="426" r:id="rId15"/>
    <p:sldId id="428" r:id="rId16"/>
    <p:sldId id="418" r:id="rId17"/>
    <p:sldId id="417" r:id="rId18"/>
    <p:sldId id="416" r:id="rId19"/>
    <p:sldId id="439" r:id="rId20"/>
    <p:sldId id="440" r:id="rId21"/>
    <p:sldId id="441" r:id="rId22"/>
    <p:sldId id="442" r:id="rId23"/>
    <p:sldId id="443" r:id="rId24"/>
    <p:sldId id="444" r:id="rId25"/>
    <p:sldId id="445" r:id="rId26"/>
    <p:sldId id="470" r:id="rId27"/>
    <p:sldId id="447" r:id="rId28"/>
    <p:sldId id="448" r:id="rId29"/>
    <p:sldId id="449" r:id="rId30"/>
    <p:sldId id="473" r:id="rId31"/>
    <p:sldId id="471" r:id="rId32"/>
    <p:sldId id="472" r:id="rId33"/>
    <p:sldId id="455" r:id="rId34"/>
    <p:sldId id="453" r:id="rId35"/>
    <p:sldId id="454" r:id="rId36"/>
    <p:sldId id="452" r:id="rId37"/>
    <p:sldId id="450" r:id="rId38"/>
    <p:sldId id="451" r:id="rId39"/>
    <p:sldId id="456" r:id="rId40"/>
    <p:sldId id="437" r:id="rId41"/>
    <p:sldId id="460" r:id="rId42"/>
    <p:sldId id="461" r:id="rId43"/>
    <p:sldId id="462" r:id="rId44"/>
    <p:sldId id="463" r:id="rId45"/>
    <p:sldId id="459" r:id="rId46"/>
    <p:sldId id="458" r:id="rId47"/>
    <p:sldId id="457" r:id="rId48"/>
    <p:sldId id="467" r:id="rId49"/>
    <p:sldId id="466" r:id="rId50"/>
    <p:sldId id="468" r:id="rId51"/>
    <p:sldId id="469" r:id="rId52"/>
    <p:sldId id="474" r:id="rId53"/>
    <p:sldId id="475" r:id="rId54"/>
    <p:sldId id="465" r:id="rId55"/>
    <p:sldId id="446"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7" d="100"/>
          <a:sy n="77" d="100"/>
        </p:scale>
        <p:origin x="835"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EEBDC-A126-A2FF-56A1-E284E1BD5C1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52568F6-BC6A-5F71-17E2-D1C51F1E85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111FDB-5859-D4A6-3328-0F7C5700DFE7}"/>
              </a:ext>
            </a:extLst>
          </p:cNvPr>
          <p:cNvSpPr>
            <a:spLocks noGrp="1"/>
          </p:cNvSpPr>
          <p:nvPr>
            <p:ph type="dt" sz="half" idx="10"/>
          </p:nvPr>
        </p:nvSpPr>
        <p:spPr/>
        <p:txBody>
          <a:bodyPr/>
          <a:lstStyle/>
          <a:p>
            <a:fld id="{785C0333-C32C-4892-985A-E50102DB431C}" type="datetime1">
              <a:rPr lang="en-US" smtClean="0"/>
              <a:t>11/7/2025</a:t>
            </a:fld>
            <a:endParaRPr lang="en-US"/>
          </a:p>
        </p:txBody>
      </p:sp>
      <p:sp>
        <p:nvSpPr>
          <p:cNvPr id="5" name="Footer Placeholder 4">
            <a:extLst>
              <a:ext uri="{FF2B5EF4-FFF2-40B4-BE49-F238E27FC236}">
                <a16:creationId xmlns:a16="http://schemas.microsoft.com/office/drawing/2014/main" id="{76BFE243-16A0-0FB1-D864-74CA2E5CC9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3609EF-9A70-7A89-D60C-1AB918B7EDC8}"/>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828582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E0B51-EAB1-C221-3CA2-D374A52163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DDA9D97-55D5-8F04-8424-A0D6875179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8B2320-27DD-3DC8-CDBB-872CD23D6096}"/>
              </a:ext>
            </a:extLst>
          </p:cNvPr>
          <p:cNvSpPr>
            <a:spLocks noGrp="1"/>
          </p:cNvSpPr>
          <p:nvPr>
            <p:ph type="dt" sz="half" idx="10"/>
          </p:nvPr>
        </p:nvSpPr>
        <p:spPr/>
        <p:txBody>
          <a:bodyPr/>
          <a:lstStyle/>
          <a:p>
            <a:fld id="{011442AE-379B-4A11-81FE-5135E47DCAE5}" type="datetime1">
              <a:rPr lang="en-US" smtClean="0"/>
              <a:t>11/7/2025</a:t>
            </a:fld>
            <a:endParaRPr lang="en-US"/>
          </a:p>
        </p:txBody>
      </p:sp>
      <p:sp>
        <p:nvSpPr>
          <p:cNvPr id="5" name="Footer Placeholder 4">
            <a:extLst>
              <a:ext uri="{FF2B5EF4-FFF2-40B4-BE49-F238E27FC236}">
                <a16:creationId xmlns:a16="http://schemas.microsoft.com/office/drawing/2014/main" id="{BE29F811-3C51-13FD-570A-EC696C49C9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655509-FFD7-2A52-27CB-F435A32AED53}"/>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993706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14D68-F27E-D56F-772C-7FA8EC70E8A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925BC61-149F-4630-1EBA-92911C9507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0CE1FF5-E9BA-CFF7-929E-8F61ACBD68DB}"/>
              </a:ext>
            </a:extLst>
          </p:cNvPr>
          <p:cNvSpPr>
            <a:spLocks noGrp="1"/>
          </p:cNvSpPr>
          <p:nvPr>
            <p:ph type="dt" sz="half" idx="10"/>
          </p:nvPr>
        </p:nvSpPr>
        <p:spPr/>
        <p:txBody>
          <a:bodyPr/>
          <a:lstStyle/>
          <a:p>
            <a:fld id="{87B89AD9-CB11-4F50-AF18-37B97E019424}" type="datetime1">
              <a:rPr lang="en-US" smtClean="0"/>
              <a:t>11/7/2025</a:t>
            </a:fld>
            <a:endParaRPr lang="en-US"/>
          </a:p>
        </p:txBody>
      </p:sp>
      <p:sp>
        <p:nvSpPr>
          <p:cNvPr id="5" name="Footer Placeholder 4">
            <a:extLst>
              <a:ext uri="{FF2B5EF4-FFF2-40B4-BE49-F238E27FC236}">
                <a16:creationId xmlns:a16="http://schemas.microsoft.com/office/drawing/2014/main" id="{CEC8EF7B-1765-931D-D47E-E9267C5AF9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55D26D-ADE0-7A70-BA7B-1A5EEC788CFC}"/>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3507471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75950-0FC1-FFC3-228F-DB8CB0EF0D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04D0399-C2BD-B3D1-BA70-D3E1EF8B4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EFF4B67-6D54-2D84-C4EF-958110288D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7BA636F-794F-F5EA-D112-E3F56D12C7EC}"/>
              </a:ext>
            </a:extLst>
          </p:cNvPr>
          <p:cNvSpPr>
            <a:spLocks noGrp="1"/>
          </p:cNvSpPr>
          <p:nvPr>
            <p:ph type="dt" sz="half" idx="10"/>
          </p:nvPr>
        </p:nvSpPr>
        <p:spPr/>
        <p:txBody>
          <a:bodyPr/>
          <a:lstStyle/>
          <a:p>
            <a:fld id="{9B3E1DE8-BE45-4773-AE07-F587B36CDBD0}" type="datetime1">
              <a:rPr lang="en-US" smtClean="0"/>
              <a:t>11/7/2025</a:t>
            </a:fld>
            <a:endParaRPr lang="en-US"/>
          </a:p>
        </p:txBody>
      </p:sp>
      <p:sp>
        <p:nvSpPr>
          <p:cNvPr id="6" name="Footer Placeholder 5">
            <a:extLst>
              <a:ext uri="{FF2B5EF4-FFF2-40B4-BE49-F238E27FC236}">
                <a16:creationId xmlns:a16="http://schemas.microsoft.com/office/drawing/2014/main" id="{F493083A-5214-C857-5795-6F2E3B0B8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B00DEEF-0261-5968-6345-54345E422D53}"/>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0632898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D0402-EAF9-3BD7-AD43-8AD2A6BE1A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F0E2CCE-FB5D-380A-2F0E-8D0D99D90F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8C0DF1-7F6C-EF48-A006-D5EC355B68A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0E5F2EB-7439-5AAA-FEDF-3971C6E4432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5D714C1-2134-F41C-D6EC-60AB876B63C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A5C900F-6A85-7BDE-BC09-23BADE2029C4}"/>
              </a:ext>
            </a:extLst>
          </p:cNvPr>
          <p:cNvSpPr>
            <a:spLocks noGrp="1"/>
          </p:cNvSpPr>
          <p:nvPr>
            <p:ph type="dt" sz="half" idx="10"/>
          </p:nvPr>
        </p:nvSpPr>
        <p:spPr/>
        <p:txBody>
          <a:bodyPr/>
          <a:lstStyle/>
          <a:p>
            <a:fld id="{7F4FA4A9-7AA4-41BF-904D-CD8F106DC5C5}" type="datetime1">
              <a:rPr lang="en-US" smtClean="0"/>
              <a:t>11/7/2025</a:t>
            </a:fld>
            <a:endParaRPr lang="en-US"/>
          </a:p>
        </p:txBody>
      </p:sp>
      <p:sp>
        <p:nvSpPr>
          <p:cNvPr id="8" name="Footer Placeholder 7">
            <a:extLst>
              <a:ext uri="{FF2B5EF4-FFF2-40B4-BE49-F238E27FC236}">
                <a16:creationId xmlns:a16="http://schemas.microsoft.com/office/drawing/2014/main" id="{1FD7EEEC-5366-32F5-E744-6E753D20A69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913E684-FD73-7D78-8226-19E660EA8DA9}"/>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42790765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21FE9-A4B3-E273-AB62-155791061A4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7DB43F6-4B37-AAE8-C544-13D6C7101A90}"/>
              </a:ext>
            </a:extLst>
          </p:cNvPr>
          <p:cNvSpPr>
            <a:spLocks noGrp="1"/>
          </p:cNvSpPr>
          <p:nvPr>
            <p:ph type="dt" sz="half" idx="10"/>
          </p:nvPr>
        </p:nvSpPr>
        <p:spPr/>
        <p:txBody>
          <a:bodyPr/>
          <a:lstStyle/>
          <a:p>
            <a:fld id="{A8E9BE14-1F64-4B09-B482-CF7347032902}" type="datetime1">
              <a:rPr lang="en-US" smtClean="0"/>
              <a:t>11/7/2025</a:t>
            </a:fld>
            <a:endParaRPr lang="en-US"/>
          </a:p>
        </p:txBody>
      </p:sp>
      <p:sp>
        <p:nvSpPr>
          <p:cNvPr id="4" name="Footer Placeholder 3">
            <a:extLst>
              <a:ext uri="{FF2B5EF4-FFF2-40B4-BE49-F238E27FC236}">
                <a16:creationId xmlns:a16="http://schemas.microsoft.com/office/drawing/2014/main" id="{12A21EF8-7F7C-6E6A-130B-ABB12FF051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E5E6356-2745-021B-8F0E-16B4872C064C}"/>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106287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0D75EB-416B-6CED-B620-A59940E5074B}"/>
              </a:ext>
            </a:extLst>
          </p:cNvPr>
          <p:cNvSpPr>
            <a:spLocks noGrp="1"/>
          </p:cNvSpPr>
          <p:nvPr>
            <p:ph type="dt" sz="half" idx="10"/>
          </p:nvPr>
        </p:nvSpPr>
        <p:spPr/>
        <p:txBody>
          <a:bodyPr/>
          <a:lstStyle/>
          <a:p>
            <a:fld id="{BF36A918-C177-4900-904C-8D1C243CB3A3}" type="datetime1">
              <a:rPr lang="en-US" smtClean="0"/>
              <a:t>11/7/2025</a:t>
            </a:fld>
            <a:endParaRPr lang="en-US"/>
          </a:p>
        </p:txBody>
      </p:sp>
      <p:sp>
        <p:nvSpPr>
          <p:cNvPr id="3" name="Footer Placeholder 2">
            <a:extLst>
              <a:ext uri="{FF2B5EF4-FFF2-40B4-BE49-F238E27FC236}">
                <a16:creationId xmlns:a16="http://schemas.microsoft.com/office/drawing/2014/main" id="{B838D5B2-57CF-77ED-0F19-721616AE2D0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CA5B4A-DFC0-3F6D-1ED2-57A8C93DFAD9}"/>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047907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CA41A-9A81-206F-505D-7575F32906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F263795-6922-CC14-EEAC-DEE23BC475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AEA7236-1C5F-57F3-7F14-0018D22738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F1904B-962D-BEBD-47C6-EC48FDB6DD0B}"/>
              </a:ext>
            </a:extLst>
          </p:cNvPr>
          <p:cNvSpPr>
            <a:spLocks noGrp="1"/>
          </p:cNvSpPr>
          <p:nvPr>
            <p:ph type="dt" sz="half" idx="10"/>
          </p:nvPr>
        </p:nvSpPr>
        <p:spPr/>
        <p:txBody>
          <a:bodyPr/>
          <a:lstStyle/>
          <a:p>
            <a:fld id="{031B7332-7D3C-474C-8789-B774BC21F9AA}" type="datetime1">
              <a:rPr lang="en-US" smtClean="0"/>
              <a:t>11/7/2025</a:t>
            </a:fld>
            <a:endParaRPr lang="en-US"/>
          </a:p>
        </p:txBody>
      </p:sp>
      <p:sp>
        <p:nvSpPr>
          <p:cNvPr id="6" name="Footer Placeholder 5">
            <a:extLst>
              <a:ext uri="{FF2B5EF4-FFF2-40B4-BE49-F238E27FC236}">
                <a16:creationId xmlns:a16="http://schemas.microsoft.com/office/drawing/2014/main" id="{46C79DC6-D89C-479B-2AC3-C680151DF06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EDD64EC-5449-D43C-EBA6-52BF5DCFB81E}"/>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467782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98655-688E-8117-3944-5A3308403E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8F9C7FC-085F-1E96-FB0A-9E7628A2AD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6FD8189-3E08-DC7D-0098-4490390DE3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C4D0C-37D1-CD22-92E8-0299D4743DC6}"/>
              </a:ext>
            </a:extLst>
          </p:cNvPr>
          <p:cNvSpPr>
            <a:spLocks noGrp="1"/>
          </p:cNvSpPr>
          <p:nvPr>
            <p:ph type="dt" sz="half" idx="10"/>
          </p:nvPr>
        </p:nvSpPr>
        <p:spPr/>
        <p:txBody>
          <a:bodyPr/>
          <a:lstStyle/>
          <a:p>
            <a:fld id="{C3A4AE0E-D6C8-475C-94C8-8445587C3760}" type="datetime1">
              <a:rPr lang="en-US" smtClean="0"/>
              <a:t>11/7/2025</a:t>
            </a:fld>
            <a:endParaRPr lang="en-US"/>
          </a:p>
        </p:txBody>
      </p:sp>
      <p:sp>
        <p:nvSpPr>
          <p:cNvPr id="6" name="Footer Placeholder 5">
            <a:extLst>
              <a:ext uri="{FF2B5EF4-FFF2-40B4-BE49-F238E27FC236}">
                <a16:creationId xmlns:a16="http://schemas.microsoft.com/office/drawing/2014/main" id="{AAE400F0-83BD-5F5D-3554-E938225F7F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48ABDB-02FC-5332-7C20-7076C8453CFE}"/>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1149244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EB447-B690-5C3F-D588-6935C14E5FB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088A023-CC87-0F95-0F1D-53737D412A0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B7D63C-ECD1-98B5-EBAA-55B7706941D5}"/>
              </a:ext>
            </a:extLst>
          </p:cNvPr>
          <p:cNvSpPr>
            <a:spLocks noGrp="1"/>
          </p:cNvSpPr>
          <p:nvPr>
            <p:ph type="dt" sz="half" idx="10"/>
          </p:nvPr>
        </p:nvSpPr>
        <p:spPr/>
        <p:txBody>
          <a:bodyPr/>
          <a:lstStyle/>
          <a:p>
            <a:fld id="{994ADFCE-90A6-4808-935D-9199AB561545}" type="datetime1">
              <a:rPr lang="en-US" smtClean="0"/>
              <a:t>11/7/2025</a:t>
            </a:fld>
            <a:endParaRPr lang="en-US"/>
          </a:p>
        </p:txBody>
      </p:sp>
      <p:sp>
        <p:nvSpPr>
          <p:cNvPr id="5" name="Footer Placeholder 4">
            <a:extLst>
              <a:ext uri="{FF2B5EF4-FFF2-40B4-BE49-F238E27FC236}">
                <a16:creationId xmlns:a16="http://schemas.microsoft.com/office/drawing/2014/main" id="{FED34A1A-FA29-059B-828A-77B546A1EA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F91474-130E-A2F7-7FF1-95B9FB7F9E22}"/>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3009938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EA15E47-60BB-F3B0-ED0D-3D9A954F86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72479B-4077-E7F3-7EF8-8689D57329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218753B-958E-9C6A-FD34-E22191AC5FB9}"/>
              </a:ext>
            </a:extLst>
          </p:cNvPr>
          <p:cNvSpPr>
            <a:spLocks noGrp="1"/>
          </p:cNvSpPr>
          <p:nvPr>
            <p:ph type="dt" sz="half" idx="10"/>
          </p:nvPr>
        </p:nvSpPr>
        <p:spPr/>
        <p:txBody>
          <a:bodyPr/>
          <a:lstStyle/>
          <a:p>
            <a:fld id="{6DCAFA0B-3884-4532-A0A5-1A8F8EE41C14}" type="datetime1">
              <a:rPr lang="en-US" smtClean="0"/>
              <a:t>11/7/2025</a:t>
            </a:fld>
            <a:endParaRPr lang="en-US"/>
          </a:p>
        </p:txBody>
      </p:sp>
      <p:sp>
        <p:nvSpPr>
          <p:cNvPr id="5" name="Footer Placeholder 4">
            <a:extLst>
              <a:ext uri="{FF2B5EF4-FFF2-40B4-BE49-F238E27FC236}">
                <a16:creationId xmlns:a16="http://schemas.microsoft.com/office/drawing/2014/main" id="{96823FE4-CC3C-409A-F489-B0C9B1B68D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14AC3D-6DB1-4468-BA39-37DC4CF9767F}"/>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876299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D1CE50-574E-0DCA-C872-C4F991C0AD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1C7DC73-44AB-F5C4-1404-D3EDB98A97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02906-5596-40D1-04E5-192D1E7990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A4AC09-798D-4E14-B3CC-21F24F46394D}" type="datetime1">
              <a:rPr lang="en-US" smtClean="0"/>
              <a:t>11/7/2025</a:t>
            </a:fld>
            <a:endParaRPr lang="en-US"/>
          </a:p>
        </p:txBody>
      </p:sp>
      <p:sp>
        <p:nvSpPr>
          <p:cNvPr id="5" name="Footer Placeholder 4">
            <a:extLst>
              <a:ext uri="{FF2B5EF4-FFF2-40B4-BE49-F238E27FC236}">
                <a16:creationId xmlns:a16="http://schemas.microsoft.com/office/drawing/2014/main" id="{8EAA69E1-5277-3A2C-08C4-5D85136EFB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ECC8EEB-5177-4D87-66CE-36783EE2B3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2E34D4-5ECB-4DB6-A989-DF5F8453723B}" type="slidenum">
              <a:rPr lang="en-US" smtClean="0"/>
              <a:t>‹#›</a:t>
            </a:fld>
            <a:endParaRPr lang="en-US"/>
          </a:p>
        </p:txBody>
      </p:sp>
    </p:spTree>
    <p:extLst>
      <p:ext uri="{BB962C8B-B14F-4D97-AF65-F5344CB8AC3E}">
        <p14:creationId xmlns:p14="http://schemas.microsoft.com/office/powerpoint/2010/main" val="3039863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hyperlink" Target="https://www.coursehero.com/file/6953251/FluidizedBed/"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2D7C513-1EB8-B463-ABA3-7E3BCAC2DD1B}"/>
              </a:ext>
            </a:extLst>
          </p:cNvPr>
          <p:cNvSpPr>
            <a:spLocks noGrp="1"/>
          </p:cNvSpPr>
          <p:nvPr>
            <p:ph type="subTitle" idx="1"/>
          </p:nvPr>
        </p:nvSpPr>
        <p:spPr>
          <a:xfrm>
            <a:off x="347871" y="636103"/>
            <a:ext cx="11569146" cy="5088833"/>
          </a:xfrm>
        </p:spPr>
        <p:txBody>
          <a:bodyPr>
            <a:normAutofit/>
          </a:bodyPr>
          <a:lstStyle/>
          <a:p>
            <a:pPr>
              <a:lnSpc>
                <a:spcPct val="150000"/>
              </a:lnSpc>
              <a:defRPr/>
            </a:pPr>
            <a:r>
              <a:rPr lang="en-US" altLang="en-US" b="1" dirty="0">
                <a:solidFill>
                  <a:srgbClr val="7030A0"/>
                </a:solidFill>
                <a:latin typeface="Times New Roman" panose="02020603050405020304" pitchFamily="18" charset="0"/>
                <a:cs typeface="Times New Roman" panose="02020603050405020304" pitchFamily="18" charset="0"/>
              </a:rPr>
              <a:t>Chemical Reaction Engineering II- Reactor Design (</a:t>
            </a:r>
            <a:r>
              <a:rPr lang="en-US" altLang="en-US" b="1" dirty="0" err="1">
                <a:solidFill>
                  <a:srgbClr val="7030A0"/>
                </a:solidFill>
                <a:latin typeface="Times New Roman" panose="02020603050405020304" pitchFamily="18" charset="0"/>
                <a:cs typeface="Times New Roman" panose="02020603050405020304" pitchFamily="18" charset="0"/>
              </a:rPr>
              <a:t>ChEg</a:t>
            </a:r>
            <a:r>
              <a:rPr lang="en-US" altLang="en-US" b="1" dirty="0">
                <a:solidFill>
                  <a:srgbClr val="7030A0"/>
                </a:solidFill>
                <a:latin typeface="Times New Roman" panose="02020603050405020304" pitchFamily="18" charset="0"/>
                <a:cs typeface="Times New Roman" panose="02020603050405020304" pitchFamily="18" charset="0"/>
              </a:rPr>
              <a:t> 4101)</a:t>
            </a:r>
          </a:p>
          <a:p>
            <a:pPr>
              <a:lnSpc>
                <a:spcPct val="150000"/>
              </a:lnSpc>
              <a:defRPr/>
            </a:pPr>
            <a:r>
              <a:rPr lang="en-US" b="1" dirty="0">
                <a:solidFill>
                  <a:srgbClr val="FF0000"/>
                </a:solidFill>
                <a:latin typeface="Times New Roman" panose="02020603050405020304" pitchFamily="18" charset="0"/>
                <a:cs typeface="Times New Roman" panose="02020603050405020304" pitchFamily="18" charset="0"/>
              </a:rPr>
              <a:t>Prerequisite:</a:t>
            </a:r>
            <a:r>
              <a:rPr lang="en-US" dirty="0">
                <a:solidFill>
                  <a:srgbClr val="FF0000"/>
                </a:solidFill>
                <a:latin typeface="Times New Roman" panose="02020603050405020304" pitchFamily="18" charset="0"/>
                <a:cs typeface="Times New Roman" panose="02020603050405020304" pitchFamily="18" charset="0"/>
              </a:rPr>
              <a:t> </a:t>
            </a:r>
            <a:r>
              <a:rPr lang="en-US" b="1" dirty="0">
                <a:solidFill>
                  <a:srgbClr val="FF0000"/>
                </a:solidFill>
                <a:latin typeface="Times New Roman" panose="02020603050405020304" pitchFamily="18" charset="0"/>
                <a:cs typeface="Times New Roman" panose="02020603050405020304" pitchFamily="18" charset="0"/>
              </a:rPr>
              <a:t>Chemical Reaction Engineering I-Reaction Kinetics (ChEg3104)</a:t>
            </a:r>
            <a:endParaRPr lang="en-US" altLang="en-US" b="1" dirty="0">
              <a:solidFill>
                <a:srgbClr val="FF0000"/>
              </a:solidFill>
              <a:latin typeface="Times New Roman" panose="02020603050405020304" pitchFamily="18" charset="0"/>
              <a:cs typeface="Times New Roman" panose="02020603050405020304" pitchFamily="18" charset="0"/>
            </a:endParaRPr>
          </a:p>
          <a:p>
            <a:pPr>
              <a:lnSpc>
                <a:spcPct val="150000"/>
              </a:lnSpc>
              <a:defRPr/>
            </a:pPr>
            <a:r>
              <a:rPr lang="en-US" b="1" dirty="0">
                <a:solidFill>
                  <a:srgbClr val="0070C0"/>
                </a:solidFill>
                <a:latin typeface="Times New Roman" panose="02020603050405020304" pitchFamily="18" charset="0"/>
                <a:ea typeface="SimSun" panose="02010600030101010101" pitchFamily="2" charset="-122"/>
                <a:cs typeface="Times New Roman" panose="02020603050405020304" pitchFamily="18" charset="0"/>
              </a:rPr>
              <a:t>Lecture 12: Design of Catalytic Reactors: Design of Fluidized Bed Reactor</a:t>
            </a:r>
          </a:p>
          <a:p>
            <a:pPr>
              <a:lnSpc>
                <a:spcPct val="150000"/>
              </a:lnSpc>
              <a:defRPr/>
            </a:pPr>
            <a:r>
              <a:rPr lang="en-US" altLang="en-US" b="1" dirty="0">
                <a:latin typeface="Times New Roman" panose="02020603050405020304" pitchFamily="18" charset="0"/>
                <a:ea typeface="SimSun" panose="02010600030101010101" pitchFamily="2" charset="-122"/>
                <a:cs typeface="Times New Roman" panose="02020603050405020304" pitchFamily="18" charset="0"/>
              </a:rPr>
              <a:t>Week 12</a:t>
            </a:r>
            <a:endParaRPr lang="en-US" altLang="en-US" dirty="0">
              <a:latin typeface="Times New Roman" panose="02020603050405020304" pitchFamily="18" charset="0"/>
              <a:cs typeface="Times New Roman" panose="02020603050405020304" pitchFamily="18" charset="0"/>
            </a:endParaRPr>
          </a:p>
          <a:p>
            <a:pPr>
              <a:lnSpc>
                <a:spcPct val="150000"/>
              </a:lnSpc>
              <a:defRPr/>
            </a:pPr>
            <a:r>
              <a:rPr lang="en-US" altLang="en-US" b="1" dirty="0">
                <a:solidFill>
                  <a:srgbClr val="0070C0"/>
                </a:solidFill>
                <a:latin typeface="Times New Roman" panose="02020603050405020304" pitchFamily="18" charset="0"/>
                <a:cs typeface="Times New Roman" panose="02020603050405020304" pitchFamily="18" charset="0"/>
              </a:rPr>
              <a:t>Lecturer: Adamu </a:t>
            </a:r>
            <a:r>
              <a:rPr lang="en-US" altLang="en-US" b="1" dirty="0" err="1">
                <a:solidFill>
                  <a:srgbClr val="0070C0"/>
                </a:solidFill>
                <a:latin typeface="Times New Roman" panose="02020603050405020304" pitchFamily="18" charset="0"/>
                <a:cs typeface="Times New Roman" panose="02020603050405020304" pitchFamily="18" charset="0"/>
              </a:rPr>
              <a:t>Esubalew</a:t>
            </a:r>
            <a:r>
              <a:rPr lang="en-US" altLang="en-US" b="1" dirty="0">
                <a:solidFill>
                  <a:srgbClr val="0070C0"/>
                </a:solidFill>
                <a:latin typeface="Times New Roman" panose="02020603050405020304" pitchFamily="18" charset="0"/>
                <a:cs typeface="Times New Roman" panose="02020603050405020304" pitchFamily="18" charset="0"/>
              </a:rPr>
              <a:t> (PhD, </a:t>
            </a:r>
            <a:r>
              <a:rPr lang="en-US" altLang="en-US" b="1" dirty="0" err="1">
                <a:solidFill>
                  <a:srgbClr val="0070C0"/>
                </a:solidFill>
                <a:latin typeface="Times New Roman" panose="02020603050405020304" pitchFamily="18" charset="0"/>
                <a:cs typeface="Times New Roman" panose="02020603050405020304" pitchFamily="18" charset="0"/>
              </a:rPr>
              <a:t>ChEg</a:t>
            </a:r>
            <a:r>
              <a:rPr lang="en-US" altLang="en-US" b="1" dirty="0">
                <a:solidFill>
                  <a:srgbClr val="0070C0"/>
                </a:solidFill>
                <a:latin typeface="Times New Roman" panose="02020603050405020304" pitchFamily="18" charset="0"/>
                <a:cs typeface="Times New Roman" panose="02020603050405020304" pitchFamily="18" charset="0"/>
              </a:rPr>
              <a:t>)  </a:t>
            </a:r>
          </a:p>
          <a:p>
            <a:pPr>
              <a:lnSpc>
                <a:spcPct val="150000"/>
              </a:lnSpc>
              <a:defRPr/>
            </a:pPr>
            <a:r>
              <a:rPr lang="en-US" altLang="en-US" b="1" dirty="0">
                <a:solidFill>
                  <a:prstClr val="black"/>
                </a:solidFill>
                <a:latin typeface="Times New Roman" panose="02020603050405020304" pitchFamily="18" charset="0"/>
                <a:cs typeface="Times New Roman" panose="02020603050405020304" pitchFamily="18" charset="0"/>
              </a:rPr>
              <a:t>Addis Ababa,  Ethiopia </a:t>
            </a:r>
            <a:endParaRPr lang="en-US" altLang="en-US" dirty="0">
              <a:solidFill>
                <a:srgbClr val="002060"/>
              </a:solidFill>
              <a:latin typeface="Times New Roman" panose="02020603050405020304" pitchFamily="18" charset="0"/>
              <a:cs typeface="Times New Roman" panose="02020603050405020304" pitchFamily="18" charset="0"/>
            </a:endParaRPr>
          </a:p>
          <a:p>
            <a:endParaRPr lang="en-US" dirty="0"/>
          </a:p>
        </p:txBody>
      </p:sp>
      <p:cxnSp>
        <p:nvCxnSpPr>
          <p:cNvPr id="4" name="Straight Connector 3">
            <a:extLst>
              <a:ext uri="{FF2B5EF4-FFF2-40B4-BE49-F238E27FC236}">
                <a16:creationId xmlns:a16="http://schemas.microsoft.com/office/drawing/2014/main" id="{7BCC49C2-D77D-9890-72AD-22181D93933D}"/>
              </a:ext>
            </a:extLst>
          </p:cNvPr>
          <p:cNvCxnSpPr>
            <a:cxnSpLocks/>
          </p:cNvCxnSpPr>
          <p:nvPr/>
        </p:nvCxnSpPr>
        <p:spPr>
          <a:xfrm>
            <a:off x="-96079" y="6115878"/>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5" name="Slide Number Placeholder 5">
            <a:extLst>
              <a:ext uri="{FF2B5EF4-FFF2-40B4-BE49-F238E27FC236}">
                <a16:creationId xmlns:a16="http://schemas.microsoft.com/office/drawing/2014/main" id="{D8D9AEC3-A6E3-885E-1472-BCFF74839D8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2" name="Straight Connector 1">
            <a:extLst>
              <a:ext uri="{FF2B5EF4-FFF2-40B4-BE49-F238E27FC236}">
                <a16:creationId xmlns:a16="http://schemas.microsoft.com/office/drawing/2014/main" id="{3363EC7A-0BE5-5C49-6F3E-F5CBA24B5983}"/>
              </a:ext>
            </a:extLst>
          </p:cNvPr>
          <p:cNvCxnSpPr>
            <a:cxnSpLocks/>
          </p:cNvCxnSpPr>
          <p:nvPr/>
        </p:nvCxnSpPr>
        <p:spPr>
          <a:xfrm>
            <a:off x="-96079" y="49364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6241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9814D-A162-3824-E71B-B132B44FC931}"/>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Lecture learning outcomes</a:t>
            </a:r>
          </a:p>
        </p:txBody>
      </p:sp>
      <p:sp>
        <p:nvSpPr>
          <p:cNvPr id="3" name="Content Placeholder 2">
            <a:extLst>
              <a:ext uri="{FF2B5EF4-FFF2-40B4-BE49-F238E27FC236}">
                <a16:creationId xmlns:a16="http://schemas.microsoft.com/office/drawing/2014/main" id="{17EFA2FD-B482-A259-3AC3-268B57B54017}"/>
              </a:ext>
            </a:extLst>
          </p:cNvPr>
          <p:cNvSpPr>
            <a:spLocks noGrp="1"/>
          </p:cNvSpPr>
          <p:nvPr>
            <p:ph idx="1"/>
          </p:nvPr>
        </p:nvSpPr>
        <p:spPr>
          <a:xfrm>
            <a:off x="477077" y="821634"/>
            <a:ext cx="11330609" cy="5355329"/>
          </a:xfrm>
        </p:spPr>
        <p:txBody>
          <a:bodyPr>
            <a:normAutofit/>
          </a:bodyPr>
          <a:lstStyle/>
          <a:p>
            <a:pPr marL="0" indent="0">
              <a:lnSpc>
                <a:spcPct val="150000"/>
              </a:lnSpc>
              <a:buNone/>
            </a:pPr>
            <a:r>
              <a:rPr lang="en-US" dirty="0">
                <a:solidFill>
                  <a:prstClr val="black"/>
                </a:solidFill>
                <a:latin typeface="Times New Roman" panose="02020603050405020304" pitchFamily="18" charset="0"/>
                <a:cs typeface="Times New Roman" panose="02020603050405020304" pitchFamily="18" charset="0"/>
              </a:rPr>
              <a:t>At the end of the lecture, you will be able to:</a:t>
            </a:r>
            <a:endParaRPr lang="en-US"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 identify characteristics of fluidized bed reactor, </a:t>
            </a:r>
          </a:p>
          <a:p>
            <a:pPr>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describe the design parameters for fluidized  bed reactor, and </a:t>
            </a:r>
          </a:p>
          <a:p>
            <a:pPr>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design of fluidized bed reactor using Kunii-</a:t>
            </a:r>
            <a:r>
              <a:rPr lang="en-US" dirty="0" err="1">
                <a:latin typeface="Times New Roman" panose="02020603050405020304" pitchFamily="18" charset="0"/>
                <a:cs typeface="Times New Roman" panose="02020603050405020304" pitchFamily="18" charset="0"/>
              </a:rPr>
              <a:t>Levenspiel</a:t>
            </a:r>
            <a:r>
              <a:rPr lang="en-US" dirty="0">
                <a:latin typeface="Times New Roman" panose="02020603050405020304" pitchFamily="18" charset="0"/>
                <a:cs typeface="Times New Roman" panose="02020603050405020304" pitchFamily="18" charset="0"/>
              </a:rPr>
              <a:t> bubbling bed model.</a:t>
            </a:r>
          </a:p>
        </p:txBody>
      </p:sp>
      <p:cxnSp>
        <p:nvCxnSpPr>
          <p:cNvPr id="4" name="Straight Connector 3">
            <a:extLst>
              <a:ext uri="{FF2B5EF4-FFF2-40B4-BE49-F238E27FC236}">
                <a16:creationId xmlns:a16="http://schemas.microsoft.com/office/drawing/2014/main" id="{1EF7B6E7-C706-6612-CF23-25679C2496B0}"/>
              </a:ext>
            </a:extLst>
          </p:cNvPr>
          <p:cNvCxnSpPr>
            <a:cxnSpLocks/>
          </p:cNvCxnSpPr>
          <p:nvPr/>
        </p:nvCxnSpPr>
        <p:spPr>
          <a:xfrm>
            <a:off x="0" y="82163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63FE9DD-03C6-7713-477F-8C7D2397CF0D}"/>
              </a:ext>
            </a:extLst>
          </p:cNvPr>
          <p:cNvCxnSpPr>
            <a:cxnSpLocks/>
          </p:cNvCxnSpPr>
          <p:nvPr/>
        </p:nvCxnSpPr>
        <p:spPr>
          <a:xfrm>
            <a:off x="-96079" y="6384235"/>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2BE8592-823C-716D-5BFB-4968BC298D9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93964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E2BA4-4DC9-2977-BABF-4E7EF54BF7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D3497B-3967-B3D4-95D7-A231D751EB52}"/>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Presentation outlines</a:t>
            </a:r>
          </a:p>
        </p:txBody>
      </p:sp>
      <p:sp>
        <p:nvSpPr>
          <p:cNvPr id="3" name="Content Placeholder 2">
            <a:extLst>
              <a:ext uri="{FF2B5EF4-FFF2-40B4-BE49-F238E27FC236}">
                <a16:creationId xmlns:a16="http://schemas.microsoft.com/office/drawing/2014/main" id="{197659D8-7295-C470-D3C3-073973BC70AB}"/>
              </a:ext>
            </a:extLst>
          </p:cNvPr>
          <p:cNvSpPr>
            <a:spLocks noGrp="1"/>
          </p:cNvSpPr>
          <p:nvPr>
            <p:ph idx="1"/>
          </p:nvPr>
        </p:nvSpPr>
        <p:spPr>
          <a:xfrm>
            <a:off x="838200" y="805070"/>
            <a:ext cx="10515600" cy="5371893"/>
          </a:xfrm>
        </p:spPr>
        <p:txBody>
          <a:bodyPr>
            <a:normAutofit/>
          </a:bodyPr>
          <a:lstStyle/>
          <a:p>
            <a:pPr>
              <a:lnSpc>
                <a:spcPct val="150000"/>
              </a:lnSpc>
              <a:buFont typeface="Wingdings" panose="05000000000000000000" pitchFamily="2" charset="2"/>
              <a:buChar char="§"/>
            </a:pPr>
            <a:r>
              <a:rPr lang="en-US" dirty="0">
                <a:solidFill>
                  <a:srgbClr val="0070C0"/>
                </a:solidFill>
                <a:latin typeface="Times New Roman" panose="02020603050405020304" pitchFamily="18" charset="0"/>
                <a:cs typeface="Times New Roman" panose="02020603050405020304" pitchFamily="18" charset="0"/>
              </a:rPr>
              <a:t> Introduction to fluidized bed reactor </a:t>
            </a:r>
          </a:p>
          <a:p>
            <a:pPr>
              <a:lnSpc>
                <a:spcPct val="150000"/>
              </a:lnSpc>
              <a:buFont typeface="Wingdings" panose="05000000000000000000" pitchFamily="2" charset="2"/>
              <a:buChar char="§"/>
            </a:pPr>
            <a:r>
              <a:rPr lang="en-US" dirty="0">
                <a:solidFill>
                  <a:srgbClr val="0070C0"/>
                </a:solidFill>
                <a:latin typeface="Times New Roman" panose="02020603050405020304" pitchFamily="18" charset="0"/>
                <a:cs typeface="Times New Roman" panose="02020603050405020304" pitchFamily="18" charset="0"/>
              </a:rPr>
              <a:t> Fluidized bed reactor design parameters</a:t>
            </a:r>
          </a:p>
          <a:p>
            <a:pPr>
              <a:lnSpc>
                <a:spcPct val="150000"/>
              </a:lnSpc>
              <a:buFont typeface="Wingdings" panose="05000000000000000000" pitchFamily="2" charset="2"/>
              <a:buChar char="§"/>
            </a:pPr>
            <a:r>
              <a:rPr lang="en-US" dirty="0">
                <a:solidFill>
                  <a:srgbClr val="0070C0"/>
                </a:solidFill>
                <a:latin typeface="Times New Roman" panose="02020603050405020304" pitchFamily="18" charset="0"/>
                <a:cs typeface="Times New Roman" panose="02020603050405020304" pitchFamily="18" charset="0"/>
              </a:rPr>
              <a:t>Design of fluidized bed reactor</a:t>
            </a:r>
          </a:p>
          <a:p>
            <a:pPr>
              <a:lnSpc>
                <a:spcPct val="150000"/>
              </a:lnSpc>
              <a:buFont typeface="Wingdings" panose="05000000000000000000" pitchFamily="2" charset="2"/>
              <a:buChar char="§"/>
            </a:pPr>
            <a:r>
              <a:rPr lang="en-US" dirty="0">
                <a:solidFill>
                  <a:srgbClr val="0070C0"/>
                </a:solidFill>
                <a:latin typeface="Times New Roman" panose="02020603050405020304" pitchFamily="18" charset="0"/>
                <a:cs typeface="Times New Roman" panose="02020603050405020304" pitchFamily="18" charset="0"/>
              </a:rPr>
              <a:t>Summary </a:t>
            </a:r>
          </a:p>
          <a:p>
            <a:pPr marL="0" indent="0">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34A8D74-18AA-2AF2-871E-84BC014BDA59}"/>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5B8F466-65EF-EC74-C9FF-150795B0212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2D32C1C-D19D-1983-2AAE-8A18C46E010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42972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9126A-3902-0E81-74A3-E0FE1447FB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4DE761-C7B2-974A-5AEC-37DC7A22FDD9}"/>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12.1. Introduction to fluidized bed reactor</a:t>
            </a:r>
          </a:p>
        </p:txBody>
      </p:sp>
      <p:sp>
        <p:nvSpPr>
          <p:cNvPr id="3" name="Content Placeholder 2">
            <a:extLst>
              <a:ext uri="{FF2B5EF4-FFF2-40B4-BE49-F238E27FC236}">
                <a16:creationId xmlns:a16="http://schemas.microsoft.com/office/drawing/2014/main" id="{6DA2A877-80B1-0DD6-8524-378AE554F561}"/>
              </a:ext>
            </a:extLst>
          </p:cNvPr>
          <p:cNvSpPr>
            <a:spLocks noGrp="1"/>
          </p:cNvSpPr>
          <p:nvPr>
            <p:ph idx="1"/>
          </p:nvPr>
        </p:nvSpPr>
        <p:spPr>
          <a:xfrm>
            <a:off x="337929" y="805070"/>
            <a:ext cx="11469757" cy="5371893"/>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A catalytic fluidized bed reactor is a type of reactor that combines the principles of fluidization with catalysis to enhance chemical reactions.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 The fluid velocity is sufficient to suspend the particles, but it is not large enough to carry them out of the vessel.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solid particles swirl around the bed rapidly, creating excellent mixing among them.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fluidized material is almost a solid and the fluidizing medium is either a liquid or gas.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characteristics and behavior of a fluidized bed are strongly dependent on both the solid and liquid or gas properties.</a:t>
            </a:r>
          </a:p>
          <a:p>
            <a:pPr marL="0" indent="0">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B1BFEA98-F102-F967-2E9B-648373032F98}"/>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82BBBD7-9970-24C8-6094-2F01B659AB21}"/>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211B468-4AEC-8AE5-4D22-33C18613C3F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330702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72A27F-0AD3-866A-ABCE-6D2CB4418AD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5F9853-A444-6167-86F3-F268602B246F}"/>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B1119C4-42DC-98ED-8007-4CA9B9EFAB95}"/>
              </a:ext>
            </a:extLst>
          </p:cNvPr>
          <p:cNvSpPr>
            <a:spLocks noGrp="1"/>
          </p:cNvSpPr>
          <p:nvPr>
            <p:ph idx="1"/>
          </p:nvPr>
        </p:nvSpPr>
        <p:spPr>
          <a:xfrm>
            <a:off x="337929" y="805070"/>
            <a:ext cx="11469757" cy="5371893"/>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gas-solid catalyst contacting regimes, from low to very high gas velocity, in the fluidized bed reactor  is shown in </a:t>
            </a:r>
            <a:r>
              <a:rPr lang="en-US" sz="2400" b="1" dirty="0">
                <a:latin typeface="Times New Roman" panose="02020603050405020304" pitchFamily="18" charset="0"/>
                <a:cs typeface="Times New Roman" panose="02020603050405020304" pitchFamily="18" charset="0"/>
              </a:rPr>
              <a:t>Figure 12.1 </a:t>
            </a:r>
            <a:r>
              <a:rPr lang="en-US" sz="2400" b="1" dirty="0">
                <a:solidFill>
                  <a:srgbClr val="0070C0"/>
                </a:solidFill>
                <a:latin typeface="Times New Roman" panose="02020603050405020304" pitchFamily="18" charset="0"/>
                <a:cs typeface="Times New Roman" panose="02020603050405020304" pitchFamily="18" charset="0"/>
              </a:rPr>
              <a:t>(Levenspiel, 2011, pg.488).</a:t>
            </a:r>
            <a:endParaRPr lang="en-US" sz="2400" dirty="0">
              <a:solidFill>
                <a:srgbClr val="0070C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a:p>
            <a:pPr marL="0" indent="0">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B6AAD30C-7459-7B01-B8AA-8F835A418290}"/>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08BACE5-4801-6FD1-ED35-130BC99ECFA0}"/>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AAC87F3A-30EC-8071-B25F-6AEBDED7A013}"/>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6017236F-3FDF-C791-7140-5FF1ED750EFF}"/>
              </a:ext>
            </a:extLst>
          </p:cNvPr>
          <p:cNvPicPr>
            <a:picLocks noChangeAspect="1"/>
          </p:cNvPicPr>
          <p:nvPr/>
        </p:nvPicPr>
        <p:blipFill>
          <a:blip r:embed="rId2"/>
          <a:stretch>
            <a:fillRect/>
          </a:stretch>
        </p:blipFill>
        <p:spPr>
          <a:xfrm>
            <a:off x="490328" y="2032830"/>
            <a:ext cx="7134822" cy="3931920"/>
          </a:xfrm>
          <a:prstGeom prst="rect">
            <a:avLst/>
          </a:prstGeom>
        </p:spPr>
      </p:pic>
      <p:sp>
        <p:nvSpPr>
          <p:cNvPr id="9" name="TextBox 8">
            <a:extLst>
              <a:ext uri="{FF2B5EF4-FFF2-40B4-BE49-F238E27FC236}">
                <a16:creationId xmlns:a16="http://schemas.microsoft.com/office/drawing/2014/main" id="{5D69BEB1-A1BE-1B3C-A949-D18D30291E38}"/>
              </a:ext>
            </a:extLst>
          </p:cNvPr>
          <p:cNvSpPr txBox="1"/>
          <p:nvPr/>
        </p:nvSpPr>
        <p:spPr>
          <a:xfrm>
            <a:off x="384314" y="5824330"/>
            <a:ext cx="8163338"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12.1</a:t>
            </a:r>
            <a:r>
              <a:rPr lang="en-US" sz="2000" dirty="0">
                <a:latin typeface="Times New Roman" panose="02020603050405020304" pitchFamily="18" charset="0"/>
                <a:cs typeface="Times New Roman" panose="02020603050405020304" pitchFamily="18" charset="0"/>
              </a:rPr>
              <a:t>. Gas-solid catalyst contacting regimes in the fluidized bed reactor</a:t>
            </a:r>
            <a:endParaRPr lang="en-US" sz="2000" dirty="0"/>
          </a:p>
        </p:txBody>
      </p:sp>
    </p:spTree>
    <p:extLst>
      <p:ext uri="{BB962C8B-B14F-4D97-AF65-F5344CB8AC3E}">
        <p14:creationId xmlns:p14="http://schemas.microsoft.com/office/powerpoint/2010/main" val="1621287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B509E-477D-B425-110D-DCF7DE0538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A42146-6796-5C0C-9197-9E074B7249AD}"/>
              </a:ext>
            </a:extLst>
          </p:cNvPr>
          <p:cNvSpPr>
            <a:spLocks noGrp="1"/>
          </p:cNvSpPr>
          <p:nvPr>
            <p:ph type="title"/>
          </p:nvPr>
        </p:nvSpPr>
        <p:spPr>
          <a:xfrm>
            <a:off x="450573" y="124034"/>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EE7F7956-9C2E-00DB-073D-775338DAA4BC}"/>
              </a:ext>
            </a:extLst>
          </p:cNvPr>
          <p:cNvSpPr>
            <a:spLocks noGrp="1"/>
          </p:cNvSpPr>
          <p:nvPr>
            <p:ph idx="1"/>
          </p:nvPr>
        </p:nvSpPr>
        <p:spPr>
          <a:xfrm>
            <a:off x="337929" y="550112"/>
            <a:ext cx="11469757" cy="5626851"/>
          </a:xfrm>
        </p:spPr>
        <p:txBody>
          <a:bodyPr>
            <a:norm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Fluidized bed reactor has several characteristics.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Some of the characteristics of fluidized bed reactor are the described in the following paragraphs: </a:t>
            </a:r>
          </a:p>
          <a:p>
            <a:pPr marL="0" indent="0" algn="just">
              <a:lnSpc>
                <a:spcPct val="100000"/>
              </a:lnSpc>
              <a:buNone/>
            </a:pPr>
            <a:r>
              <a:rPr lang="en-US" sz="2000" b="1" dirty="0">
                <a:latin typeface="Times New Roman" panose="02020603050405020304" pitchFamily="18" charset="0"/>
                <a:cs typeface="Times New Roman" panose="02020603050405020304" pitchFamily="18" charset="0"/>
              </a:rPr>
              <a:t>Fluidization: </a:t>
            </a:r>
            <a:r>
              <a:rPr lang="en-US" sz="2000" dirty="0">
                <a:latin typeface="Times New Roman" panose="02020603050405020304" pitchFamily="18" charset="0"/>
                <a:cs typeface="Times New Roman" panose="02020603050405020304" pitchFamily="18" charset="0"/>
              </a:rPr>
              <a:t>Solid catalyst particles are suspended in an upward-flowing gas or liquid, creating a fluidized state.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Fluidization enhances mass and heat transfer, which leads to improved reaction rates.</a:t>
            </a:r>
          </a:p>
          <a:p>
            <a:pPr marL="0" indent="0" algn="just">
              <a:lnSpc>
                <a:spcPct val="150000"/>
              </a:lnSpc>
              <a:buNone/>
            </a:pPr>
            <a:r>
              <a:rPr lang="en-US" sz="2000" b="1" dirty="0">
                <a:latin typeface="Times New Roman" panose="02020603050405020304" pitchFamily="18" charset="0"/>
                <a:cs typeface="Times New Roman" panose="02020603050405020304" pitchFamily="18" charset="0"/>
              </a:rPr>
              <a:t>Catalyst particles sizes: </a:t>
            </a:r>
            <a:r>
              <a:rPr lang="en-US" sz="2000" dirty="0">
                <a:latin typeface="Times New Roman" panose="02020603050405020304" pitchFamily="18" charset="0"/>
                <a:cs typeface="Times New Roman" panose="02020603050405020304" pitchFamily="18" charset="0"/>
              </a:rPr>
              <a:t>The catalyst used in a FBR is typically in the form of small particles.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In FBR, the choice of catalyst is crucial for reaction efficiency and selectivity.</a:t>
            </a:r>
          </a:p>
          <a:p>
            <a:pPr marL="0" indent="0" algn="just">
              <a:lnSpc>
                <a:spcPct val="150000"/>
              </a:lnSpc>
              <a:buNone/>
            </a:pPr>
            <a:r>
              <a:rPr lang="en-US" sz="2000" b="1" dirty="0">
                <a:latin typeface="Times New Roman" panose="02020603050405020304" pitchFamily="18" charset="0"/>
                <a:cs typeface="Times New Roman" panose="02020603050405020304" pitchFamily="18" charset="0"/>
              </a:rPr>
              <a:t>Temperature control: </a:t>
            </a:r>
            <a:r>
              <a:rPr lang="en-US" sz="2000" dirty="0">
                <a:latin typeface="Times New Roman" panose="02020603050405020304" pitchFamily="18" charset="0"/>
                <a:cs typeface="Times New Roman" panose="02020603050405020304" pitchFamily="18" charset="0"/>
              </a:rPr>
              <a:t>The fluidized state allows for uniform temperature distribution. </a:t>
            </a:r>
          </a:p>
          <a:p>
            <a:pPr marL="0" indent="0" algn="just">
              <a:lnSpc>
                <a:spcPct val="150000"/>
              </a:lnSpc>
              <a:buNone/>
            </a:pPr>
            <a:r>
              <a:rPr lang="en-US" sz="2000" b="1" dirty="0">
                <a:latin typeface="Times New Roman" panose="02020603050405020304" pitchFamily="18" charset="0"/>
                <a:cs typeface="Times New Roman" panose="02020603050405020304" pitchFamily="18" charset="0"/>
              </a:rPr>
              <a:t>Reaction kinetics: </a:t>
            </a:r>
            <a:r>
              <a:rPr lang="en-US" sz="2000" dirty="0">
                <a:latin typeface="Times New Roman" panose="02020603050405020304" pitchFamily="18" charset="0"/>
                <a:cs typeface="Times New Roman" panose="02020603050405020304" pitchFamily="18" charset="0"/>
              </a:rPr>
              <a:t>FBR allows for high reaction rates due to enhanced mixing and contact between reactants and catalyst. </a:t>
            </a: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4AFEFDEB-FF60-EF02-242C-33E98D8E1D17}"/>
              </a:ext>
            </a:extLst>
          </p:cNvPr>
          <p:cNvCxnSpPr>
            <a:cxnSpLocks/>
          </p:cNvCxnSpPr>
          <p:nvPr/>
        </p:nvCxnSpPr>
        <p:spPr>
          <a:xfrm>
            <a:off x="-96079" y="55011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0397830-2DA8-C905-130F-FBEA7BABD81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C7192C9-2C08-04A6-6BE8-700B56ACBF6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509650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45C3D-51CD-6A22-EA9A-9D331A0170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BBCB6FF-71F4-8A19-BE0D-E469D7424726}"/>
              </a:ext>
            </a:extLst>
          </p:cNvPr>
          <p:cNvSpPr>
            <a:spLocks noGrp="1"/>
          </p:cNvSpPr>
          <p:nvPr>
            <p:ph type="title"/>
          </p:nvPr>
        </p:nvSpPr>
        <p:spPr>
          <a:xfrm>
            <a:off x="838200" y="365126"/>
            <a:ext cx="10515600" cy="315912"/>
          </a:xfrm>
        </p:spPr>
        <p:txBody>
          <a:bodyPr>
            <a:noAutofit/>
          </a:bodyPr>
          <a:lstStyle/>
          <a:p>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2DC05BD-745A-4BFD-E8D9-C36732F0649A}"/>
              </a:ext>
            </a:extLst>
          </p:cNvPr>
          <p:cNvSpPr>
            <a:spLocks noGrp="1"/>
          </p:cNvSpPr>
          <p:nvPr>
            <p:ph idx="1"/>
          </p:nvPr>
        </p:nvSpPr>
        <p:spPr>
          <a:xfrm>
            <a:off x="337929" y="805070"/>
            <a:ext cx="11509513" cy="5371893"/>
          </a:xfrm>
        </p:spPr>
        <p:txBody>
          <a:bodyPr>
            <a:norm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Fluidized bed reactors are well able to use small-size particles of catalysts without much pressure drop.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FBR is effective to control temperature for exothermic reactions  that prevents  hot spots or collapse of  the catalyst due to rapid mixing of solids in fluidized beds.</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a:t>
            </a:r>
            <a:r>
              <a:rPr lang="en-US" sz="2000" b="1" dirty="0">
                <a:latin typeface="Times New Roman" panose="02020603050405020304" pitchFamily="18" charset="0"/>
                <a:cs typeface="Times New Roman" panose="02020603050405020304" pitchFamily="18" charset="0"/>
              </a:rPr>
              <a:t>fluid flow </a:t>
            </a:r>
            <a:r>
              <a:rPr lang="en-US" sz="2000" dirty="0">
                <a:latin typeface="Times New Roman" panose="02020603050405020304" pitchFamily="18" charset="0"/>
                <a:cs typeface="Times New Roman" panose="02020603050405020304" pitchFamily="18" charset="0"/>
              </a:rPr>
              <a:t>is </a:t>
            </a:r>
            <a:r>
              <a:rPr lang="en-US" sz="2000" b="1" dirty="0">
                <a:latin typeface="Times New Roman" panose="02020603050405020304" pitchFamily="18" charset="0"/>
                <a:cs typeface="Times New Roman" panose="02020603050405020304" pitchFamily="18" charset="0"/>
              </a:rPr>
              <a:t>complex</a:t>
            </a:r>
            <a:r>
              <a:rPr lang="en-US" sz="2000" dirty="0">
                <a:latin typeface="Times New Roman" panose="02020603050405020304" pitchFamily="18" charset="0"/>
                <a:cs typeface="Times New Roman" panose="02020603050405020304" pitchFamily="18" charset="0"/>
              </a:rPr>
              <a:t> and </a:t>
            </a:r>
            <a:r>
              <a:rPr lang="en-US" sz="2000" b="1" dirty="0">
                <a:latin typeface="Times New Roman" panose="02020603050405020304" pitchFamily="18" charset="0"/>
                <a:cs typeface="Times New Roman" panose="02020603050405020304" pitchFamily="18" charset="0"/>
              </a:rPr>
              <a:t>not well known </a:t>
            </a:r>
            <a:r>
              <a:rPr lang="en-US" sz="2000" dirty="0">
                <a:latin typeface="Times New Roman" panose="02020603050405020304" pitchFamily="18" charset="0"/>
                <a:cs typeface="Times New Roman" panose="02020603050405020304" pitchFamily="18" charset="0"/>
              </a:rPr>
              <a:t>(fluid mechanics is not well known) which is far from plug flow.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This behavior is </a:t>
            </a:r>
            <a:r>
              <a:rPr lang="en-US" sz="2000" b="1" dirty="0">
                <a:latin typeface="Times New Roman" panose="02020603050405020304" pitchFamily="18" charset="0"/>
                <a:cs typeface="Times New Roman" panose="02020603050405020304" pitchFamily="18" charset="0"/>
              </a:rPr>
              <a:t>unsatisfactor</a:t>
            </a:r>
            <a:r>
              <a:rPr lang="en-US" sz="2000" dirty="0">
                <a:latin typeface="Times New Roman" panose="02020603050405020304" pitchFamily="18" charset="0"/>
                <a:cs typeface="Times New Roman" panose="02020603050405020304" pitchFamily="18" charset="0"/>
              </a:rPr>
              <a:t>y from the standpoint of effective contacting and requires </a:t>
            </a:r>
            <a:r>
              <a:rPr lang="en-US" sz="2000" b="1" dirty="0">
                <a:latin typeface="Times New Roman" panose="02020603050405020304" pitchFamily="18" charset="0"/>
                <a:cs typeface="Times New Roman" panose="02020603050405020304" pitchFamily="18" charset="0"/>
              </a:rPr>
              <a:t>much more catalyst </a:t>
            </a:r>
            <a:r>
              <a:rPr lang="en-US" sz="2000" dirty="0">
                <a:latin typeface="Times New Roman" panose="02020603050405020304" pitchFamily="18" charset="0"/>
                <a:cs typeface="Times New Roman" panose="02020603050405020304" pitchFamily="18" charset="0"/>
              </a:rPr>
              <a:t>for </a:t>
            </a:r>
            <a:r>
              <a:rPr lang="en-US" sz="2000" b="1" dirty="0">
                <a:latin typeface="Times New Roman" panose="02020603050405020304" pitchFamily="18" charset="0"/>
                <a:cs typeface="Times New Roman" panose="02020603050405020304" pitchFamily="18" charset="0"/>
              </a:rPr>
              <a:t>high conversion of gases.</a:t>
            </a:r>
            <a:r>
              <a:rPr lang="en-US" sz="2000" dirty="0">
                <a:latin typeface="Times New Roman" panose="02020603050405020304" pitchFamily="18" charset="0"/>
                <a:cs typeface="Times New Roman" panose="02020603050405020304" pitchFamily="18" charset="0"/>
              </a:rPr>
              <a:t>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design of FBR is not as easy as PBR since  FBR incorporates three broad concepts: </a:t>
            </a:r>
            <a:r>
              <a:rPr lang="en-US" sz="2000" b="1" dirty="0">
                <a:latin typeface="Times New Roman" panose="02020603050405020304" pitchFamily="18" charset="0"/>
                <a:cs typeface="Times New Roman" panose="02020603050405020304" pitchFamily="18" charset="0"/>
              </a:rPr>
              <a:t>the mechanics of fluidized bed, mass transfer in fluidized bed, </a:t>
            </a:r>
            <a:r>
              <a:rPr lang="en-US" sz="2000" dirty="0">
                <a:latin typeface="Times New Roman" panose="02020603050405020304" pitchFamily="18" charset="0"/>
                <a:cs typeface="Times New Roman" panose="02020603050405020304" pitchFamily="18" charset="0"/>
              </a:rPr>
              <a:t>and</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reaction behavior in a fluidized bed.</a:t>
            </a: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1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E91BEC88-1136-99CD-43BA-BBB7C5F3CC76}"/>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5208F8E-8684-64D7-9E53-FAB51913C33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1E2BBA25-8F4A-F0EC-3500-24530592ABBC}"/>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64819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29C4A-3369-AF6C-C238-1E054BF6A45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58B962-5A7C-9819-7F24-6A6AB96E2D29}"/>
              </a:ext>
            </a:extLst>
          </p:cNvPr>
          <p:cNvSpPr>
            <a:spLocks noGrp="1"/>
          </p:cNvSpPr>
          <p:nvPr>
            <p:ph type="title"/>
          </p:nvPr>
        </p:nvSpPr>
        <p:spPr>
          <a:xfrm>
            <a:off x="838200" y="109330"/>
            <a:ext cx="10515600" cy="571708"/>
          </a:xfrm>
        </p:spPr>
        <p:txBody>
          <a:bodyPr>
            <a:noAutofit/>
          </a:bodyPr>
          <a:lstStyle/>
          <a:p>
            <a:r>
              <a:rPr lang="en-US" sz="3200" b="1" dirty="0">
                <a:solidFill>
                  <a:srgbClr val="002060"/>
                </a:solidFill>
                <a:latin typeface="Times New Roman" panose="02020603050405020304" pitchFamily="18" charset="0"/>
                <a:cs typeface="Times New Roman" panose="02020603050405020304" pitchFamily="18" charset="0"/>
              </a:rPr>
              <a:t>12.2. Fluidized bed reactor design parameters</a:t>
            </a:r>
          </a:p>
        </p:txBody>
      </p:sp>
      <p:sp>
        <p:nvSpPr>
          <p:cNvPr id="3" name="Content Placeholder 2">
            <a:extLst>
              <a:ext uri="{FF2B5EF4-FFF2-40B4-BE49-F238E27FC236}">
                <a16:creationId xmlns:a16="http://schemas.microsoft.com/office/drawing/2014/main" id="{5C05CB26-FE04-9A65-02CB-16F85D8175B8}"/>
              </a:ext>
            </a:extLst>
          </p:cNvPr>
          <p:cNvSpPr>
            <a:spLocks noGrp="1"/>
          </p:cNvSpPr>
          <p:nvPr>
            <p:ph idx="1"/>
          </p:nvPr>
        </p:nvSpPr>
        <p:spPr>
          <a:xfrm>
            <a:off x="397565" y="681037"/>
            <a:ext cx="10956235" cy="5495925"/>
          </a:xfrm>
        </p:spPr>
        <p:txBody>
          <a:bodyPr>
            <a:norm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There are various design parameters of FBR that  influence its performance, efficiency, and operational stability.</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Some of the design parameters of FBR  are the followings:</a:t>
            </a:r>
          </a:p>
          <a:p>
            <a:pPr marL="0" indent="0" algn="just">
              <a:lnSpc>
                <a:spcPct val="100000"/>
              </a:lnSpc>
              <a:buNone/>
            </a:pPr>
            <a:r>
              <a:rPr lang="en-US" sz="2000" b="1" dirty="0">
                <a:latin typeface="Times New Roman" panose="02020603050405020304" pitchFamily="18" charset="0"/>
                <a:cs typeface="Times New Roman" panose="02020603050405020304" pitchFamily="18" charset="0"/>
              </a:rPr>
              <a:t>Fluidization velocity:  </a:t>
            </a:r>
            <a:r>
              <a:rPr lang="en-US" sz="2000" dirty="0">
                <a:latin typeface="Times New Roman" panose="02020603050405020304" pitchFamily="18" charset="0"/>
                <a:cs typeface="Times New Roman" panose="02020603050405020304" pitchFamily="18" charset="0"/>
              </a:rPr>
              <a:t>The minimum fluidization velocity and operating velocity are the main design parameters as fluidization velocity.</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minimum fluidization velocity is  the velocity at which the bed transitions from a fixed state to a fluidized state.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It is crucial for ensuring proper fluidization and should be determined based on particle size, density, and fluid properties.</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operating velocity is the actual gas or liquid velocity during operation, typically set above minimum fluidization velocity but below the velocity that causes excessive entrainment of particles.</a:t>
            </a: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E092E66-AC57-9C4D-CD04-57C8CC2F06AC}"/>
              </a:ext>
            </a:extLst>
          </p:cNvPr>
          <p:cNvCxnSpPr>
            <a:cxnSpLocks/>
          </p:cNvCxnSpPr>
          <p:nvPr/>
        </p:nvCxnSpPr>
        <p:spPr>
          <a:xfrm>
            <a:off x="-96079" y="681038"/>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29EBDC8-595C-969D-0D55-3AF67A38BC3D}"/>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C1821389-21BB-653E-0535-DEC88EF078C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9914631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70119D-297C-B627-272B-D8EDDE1ACD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D38BA5-55E6-AEF3-2CD0-0ADD5F763B4C}"/>
              </a:ext>
            </a:extLst>
          </p:cNvPr>
          <p:cNvSpPr>
            <a:spLocks noGrp="1"/>
          </p:cNvSpPr>
          <p:nvPr>
            <p:ph type="title"/>
          </p:nvPr>
        </p:nvSpPr>
        <p:spPr>
          <a:xfrm>
            <a:off x="838200" y="109330"/>
            <a:ext cx="10515600" cy="571708"/>
          </a:xfrm>
        </p:spPr>
        <p:txBody>
          <a:bodyPr>
            <a:noAutofit/>
          </a:bodyPr>
          <a:lstStyle/>
          <a:p>
            <a:r>
              <a:rPr lang="en-US" sz="3200" b="1" dirty="0">
                <a:solidFill>
                  <a:srgbClr val="00206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FD05B35D-83F8-5F33-0947-CAE9EC1DD5D0}"/>
              </a:ext>
            </a:extLst>
          </p:cNvPr>
          <p:cNvSpPr>
            <a:spLocks noGrp="1"/>
          </p:cNvSpPr>
          <p:nvPr>
            <p:ph idx="1"/>
          </p:nvPr>
        </p:nvSpPr>
        <p:spPr>
          <a:xfrm>
            <a:off x="397565" y="681037"/>
            <a:ext cx="10956235" cy="5495925"/>
          </a:xfrm>
        </p:spPr>
        <p:txBody>
          <a:bodyPr>
            <a:normAutofit/>
          </a:bodyPr>
          <a:lstStyle/>
          <a:p>
            <a:pPr marL="0" indent="0" algn="just">
              <a:lnSpc>
                <a:spcPct val="150000"/>
              </a:lnSpc>
              <a:buNone/>
            </a:pPr>
            <a:r>
              <a:rPr lang="en-US" sz="2000" b="1" dirty="0">
                <a:latin typeface="Times New Roman" panose="02020603050405020304" pitchFamily="18" charset="0"/>
                <a:cs typeface="Times New Roman" panose="02020603050405020304" pitchFamily="18" charset="0"/>
              </a:rPr>
              <a:t>Particles size and distribution:  </a:t>
            </a:r>
            <a:r>
              <a:rPr lang="en-US" sz="2000" dirty="0">
                <a:latin typeface="Times New Roman" panose="02020603050405020304" pitchFamily="18" charset="0"/>
                <a:cs typeface="Times New Roman" panose="02020603050405020304" pitchFamily="18" charset="0"/>
              </a:rPr>
              <a:t>The particles diameter influences  fluidization  state.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size of catalyst particles affects fluidization behavior, pressure drop, and reaction kinetics. </a:t>
            </a:r>
          </a:p>
          <a:p>
            <a:pPr marL="0" indent="0" algn="just">
              <a:lnSpc>
                <a:spcPct val="150000"/>
              </a:lnSpc>
              <a:buNone/>
            </a:pPr>
            <a:r>
              <a:rPr lang="en-US" sz="2000" b="1" dirty="0">
                <a:latin typeface="Times New Roman" panose="02020603050405020304" pitchFamily="18" charset="0"/>
                <a:cs typeface="Times New Roman" panose="02020603050405020304" pitchFamily="18" charset="0"/>
              </a:rPr>
              <a:t>Catalyst properties: </a:t>
            </a:r>
            <a:r>
              <a:rPr lang="en-US" sz="2000" dirty="0">
                <a:latin typeface="Times New Roman" panose="02020603050405020304" pitchFamily="18" charset="0"/>
                <a:cs typeface="Times New Roman" panose="02020603050405020304" pitchFamily="18" charset="0"/>
              </a:rPr>
              <a:t>The catalyst activity, selectivity, shape and surface area  affects  rate of reaction and mass transfer rate.</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geometric shape and surface area of catalyst particles influence mass transfer rates.</a:t>
            </a:r>
          </a:p>
          <a:p>
            <a:pPr marL="0" indent="0">
              <a:lnSpc>
                <a:spcPct val="170000"/>
              </a:lnSpc>
              <a:buNone/>
            </a:pPr>
            <a:r>
              <a:rPr lang="en-US" sz="2000" b="1" dirty="0">
                <a:latin typeface="Times New Roman" panose="02020603050405020304" pitchFamily="18" charset="0"/>
                <a:cs typeface="Times New Roman" panose="02020603050405020304" pitchFamily="18" charset="0"/>
              </a:rPr>
              <a:t>Hydrodynamics</a:t>
            </a:r>
            <a:r>
              <a:rPr lang="en-US" sz="2000" dirty="0">
                <a:latin typeface="Times New Roman" panose="02020603050405020304" pitchFamily="18" charset="0"/>
                <a:cs typeface="Times New Roman" panose="02020603050405020304" pitchFamily="18" charset="0"/>
              </a:rPr>
              <a:t>: It affects the behavior of the catalyst and the efficiency of the reactions.</a:t>
            </a:r>
          </a:p>
          <a:p>
            <a:pPr marL="0" indent="0">
              <a:lnSpc>
                <a:spcPct val="170000"/>
              </a:lnSpc>
              <a:buNone/>
            </a:pPr>
            <a:r>
              <a:rPr lang="en-US" sz="2000" dirty="0">
                <a:latin typeface="Times New Roman" panose="02020603050405020304" pitchFamily="18" charset="0"/>
                <a:cs typeface="Times New Roman" panose="02020603050405020304" pitchFamily="18" charset="0"/>
              </a:rPr>
              <a:t>Therefore, the design of a catalytic fluidized bed reactor is a complex interplay of various parameters that should  be carefully balanced to achieve optimal performance. </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E1741A2A-D74A-1545-BD93-A1C8E08D00A5}"/>
              </a:ext>
            </a:extLst>
          </p:cNvPr>
          <p:cNvCxnSpPr>
            <a:cxnSpLocks/>
          </p:cNvCxnSpPr>
          <p:nvPr/>
        </p:nvCxnSpPr>
        <p:spPr>
          <a:xfrm>
            <a:off x="-96079" y="681038"/>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3C4736B-35D8-31F6-68C4-1162A2C49919}"/>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2FE67C0-D475-EDC9-55D4-3E974891079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96747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E4C9F1-CC94-F977-B201-D555D97066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B808C9F-086B-9355-CDF8-C6BDEA4E98A1}"/>
              </a:ext>
            </a:extLst>
          </p:cNvPr>
          <p:cNvSpPr>
            <a:spLocks noGrp="1"/>
          </p:cNvSpPr>
          <p:nvPr>
            <p:ph type="title"/>
          </p:nvPr>
        </p:nvSpPr>
        <p:spPr>
          <a:xfrm>
            <a:off x="838200" y="365126"/>
            <a:ext cx="10515600" cy="315912"/>
          </a:xfrm>
        </p:spPr>
        <p:txBody>
          <a:bodyPr>
            <a:noAutofit/>
          </a:bodyPr>
          <a:lstStyle/>
          <a:p>
            <a:r>
              <a:rPr lang="en-US" sz="3200" b="1" dirty="0">
                <a:solidFill>
                  <a:srgbClr val="002060"/>
                </a:solidFill>
                <a:latin typeface="Times New Roman" panose="02020603050405020304" pitchFamily="18" charset="0"/>
                <a:cs typeface="Times New Roman" panose="02020603050405020304" pitchFamily="18" charset="0"/>
              </a:rPr>
              <a:t>12.3. Design of fluidized bed reactor</a:t>
            </a:r>
          </a:p>
        </p:txBody>
      </p:sp>
      <p:sp>
        <p:nvSpPr>
          <p:cNvPr id="3" name="Content Placeholder 2">
            <a:extLst>
              <a:ext uri="{FF2B5EF4-FFF2-40B4-BE49-F238E27FC236}">
                <a16:creationId xmlns:a16="http://schemas.microsoft.com/office/drawing/2014/main" id="{2AA152BC-7A7E-0F93-692A-74ED8DA41319}"/>
              </a:ext>
            </a:extLst>
          </p:cNvPr>
          <p:cNvSpPr>
            <a:spLocks noGrp="1"/>
          </p:cNvSpPr>
          <p:nvPr>
            <p:ph idx="1"/>
          </p:nvPr>
        </p:nvSpPr>
        <p:spPr>
          <a:xfrm>
            <a:off x="298173" y="805070"/>
            <a:ext cx="11688418" cy="5371893"/>
          </a:xfrm>
        </p:spPr>
        <p:txBody>
          <a:bodyPr>
            <a:normAutofit/>
          </a:bodyPr>
          <a:lstStyle/>
          <a:p>
            <a:pPr marL="0" indent="0" algn="just">
              <a:lnSpc>
                <a:spcPct val="110000"/>
              </a:lnSpc>
              <a:buNone/>
            </a:pPr>
            <a:r>
              <a:rPr lang="en-US" sz="2000" dirty="0">
                <a:latin typeface="Times New Roman" panose="02020603050405020304" pitchFamily="18" charset="0"/>
                <a:cs typeface="Times New Roman" panose="02020603050405020304" pitchFamily="18" charset="0"/>
              </a:rPr>
              <a:t>In fluidized catalytic beds, the bulk density (</a:t>
            </a:r>
            <a:r>
              <a:rPr lang="en-US" sz="2000" dirty="0" err="1">
                <a:latin typeface="Times New Roman" panose="02020603050405020304" pitchFamily="18" charset="0"/>
                <a:cs typeface="Times New Roman" panose="02020603050405020304" pitchFamily="18" charset="0"/>
              </a:rPr>
              <a:t>ρ</a:t>
            </a:r>
            <a:r>
              <a:rPr lang="en-US" sz="2000" i="1"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is a function of the volumetric flow rate through the bed</a:t>
            </a:r>
            <a:r>
              <a:rPr lang="en-US" sz="2000" dirty="0"/>
              <a:t>.</a:t>
            </a:r>
          </a:p>
          <a:p>
            <a:pPr marL="0" indent="0" algn="just">
              <a:lnSpc>
                <a:spcPct val="110000"/>
              </a:lnSpc>
              <a:buNone/>
            </a:pPr>
            <a:r>
              <a:rPr lang="en-US" sz="2000" dirty="0">
                <a:latin typeface="Times New Roman" panose="02020603050405020304" pitchFamily="18" charset="0"/>
                <a:cs typeface="Times New Roman" panose="02020603050405020304" pitchFamily="18" charset="0"/>
              </a:rPr>
              <a:t>In designing ideal fluidized-bed catalytic reactors, it is assumed that the activity of the catalyst remains constant throughout the catalyst’s life.</a:t>
            </a:r>
          </a:p>
          <a:p>
            <a:pPr marL="0" indent="0" algn="just">
              <a:lnSpc>
                <a:spcPct val="110000"/>
              </a:lnSpc>
              <a:buNone/>
            </a:pPr>
            <a:r>
              <a:rPr lang="en-US" sz="2000" dirty="0">
                <a:latin typeface="Times New Roman" panose="02020603050405020304" pitchFamily="18" charset="0"/>
                <a:cs typeface="Times New Roman" panose="02020603050405020304" pitchFamily="18" charset="0"/>
              </a:rPr>
              <a:t>To design fluidized bed reactor, let’s use the </a:t>
            </a:r>
            <a:r>
              <a:rPr lang="en-US" sz="2000" b="1" dirty="0">
                <a:latin typeface="Times New Roman" panose="02020603050405020304" pitchFamily="18" charset="0"/>
                <a:cs typeface="Times New Roman" panose="02020603050405020304" pitchFamily="18" charset="0"/>
              </a:rPr>
              <a:t>Kunii-</a:t>
            </a:r>
            <a:r>
              <a:rPr lang="en-US" sz="2000" b="1" dirty="0" err="1">
                <a:latin typeface="Times New Roman" panose="02020603050405020304" pitchFamily="18" charset="0"/>
                <a:cs typeface="Times New Roman" panose="02020603050405020304" pitchFamily="18" charset="0"/>
              </a:rPr>
              <a:t>Levenspiel</a:t>
            </a:r>
            <a:r>
              <a:rPr lang="en-US" sz="2000" b="1" dirty="0">
                <a:latin typeface="Times New Roman" panose="02020603050405020304" pitchFamily="18" charset="0"/>
                <a:cs typeface="Times New Roman" panose="02020603050405020304" pitchFamily="18" charset="0"/>
              </a:rPr>
              <a:t> bubbling bed model </a:t>
            </a:r>
            <a:r>
              <a:rPr lang="en-US" sz="2000" dirty="0">
                <a:latin typeface="Times New Roman" panose="02020603050405020304" pitchFamily="18" charset="0"/>
                <a:cs typeface="Times New Roman" panose="02020603050405020304" pitchFamily="18" charset="0"/>
              </a:rPr>
              <a:t>to describe reactions in fluidized beds.</a:t>
            </a:r>
          </a:p>
          <a:p>
            <a:pPr marL="0" indent="0" algn="just">
              <a:lnSpc>
                <a:spcPct val="110000"/>
              </a:lnSpc>
              <a:buNone/>
            </a:pPr>
            <a:r>
              <a:rPr lang="en-US" sz="2000" dirty="0">
                <a:latin typeface="Times New Roman" panose="02020603050405020304" pitchFamily="18" charset="0"/>
                <a:cs typeface="Times New Roman" panose="02020603050405020304" pitchFamily="18" charset="0"/>
              </a:rPr>
              <a:t>In this model, the reactant gas enters the bottom of the bed and flows up the reactor in the form of bubbles. </a:t>
            </a:r>
          </a:p>
          <a:p>
            <a:pPr marL="0" indent="0" algn="just">
              <a:lnSpc>
                <a:spcPct val="110000"/>
              </a:lnSpc>
              <a:buNone/>
            </a:pPr>
            <a:r>
              <a:rPr lang="en-US" sz="2000" dirty="0">
                <a:latin typeface="Times New Roman" panose="02020603050405020304" pitchFamily="18" charset="0"/>
                <a:cs typeface="Times New Roman" panose="02020603050405020304" pitchFamily="18" charset="0"/>
              </a:rPr>
              <a:t>As the bubbles rise, mass transfer of the reactant gases takes place as they flow (diffuse) in and out of the bubble to contact the solid particles where the reaction product is formed. </a:t>
            </a:r>
          </a:p>
          <a:p>
            <a:pPr marL="0" indent="0" algn="just">
              <a:lnSpc>
                <a:spcPct val="110000"/>
              </a:lnSpc>
              <a:buNone/>
            </a:pPr>
            <a:r>
              <a:rPr lang="en-US" sz="2000" dirty="0">
                <a:latin typeface="Times New Roman" panose="02020603050405020304" pitchFamily="18" charset="0"/>
                <a:cs typeface="Times New Roman" panose="02020603050405020304" pitchFamily="18" charset="0"/>
              </a:rPr>
              <a:t>The product then flows back into a bubble and finally exits the bed when the bubble reaches the top of the bed.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highlight>
                <a:srgbClr val="FFFF00"/>
              </a:highlight>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48DC334F-267D-5371-AF78-C381E581618D}"/>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0A9F6F0-6D87-6930-A33F-9B067C7933AD}"/>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6FE9BAB-50F0-C75D-9031-4D78B62FDBA4}"/>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657090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1C6D9C-82FE-6515-ACB6-37B4A21C52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E98DFE-3667-0A00-BCCB-6DF2F2BF4341}"/>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B25192DD-E2A3-B88A-729A-9DAC2127905B}"/>
              </a:ext>
            </a:extLst>
          </p:cNvPr>
          <p:cNvSpPr>
            <a:spLocks noGrp="1"/>
          </p:cNvSpPr>
          <p:nvPr>
            <p:ph idx="1"/>
          </p:nvPr>
        </p:nvSpPr>
        <p:spPr>
          <a:xfrm>
            <a:off x="129209" y="805070"/>
            <a:ext cx="11224591" cy="5371893"/>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Consequently, it is required to describe the velocity at which the bubbles move through the column and the rate of transport of gases in and out of the bubbles.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To calculate these parameters,  it is  needed  to determine a number of fluid mechanics parameters associated with the fluidization process, mass transfer and reaction rate parameters.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Specifically, to  determine the </a:t>
            </a:r>
            <a:r>
              <a:rPr lang="en-US" sz="2000" b="1" dirty="0">
                <a:latin typeface="Times New Roman" panose="02020603050405020304" pitchFamily="18" charset="0"/>
                <a:cs typeface="Times New Roman" panose="02020603050405020304" pitchFamily="18" charset="0"/>
              </a:rPr>
              <a:t>velocity of the bubble </a:t>
            </a:r>
            <a:r>
              <a:rPr lang="en-US" sz="2000" dirty="0">
                <a:latin typeface="Times New Roman" panose="02020603050405020304" pitchFamily="18" charset="0"/>
                <a:cs typeface="Times New Roman" panose="02020603050405020304" pitchFamily="18" charset="0"/>
              </a:rPr>
              <a:t>through the bed,  it is  needed  to calculate the </a:t>
            </a:r>
          </a:p>
          <a:p>
            <a:pPr marL="0" indent="0" algn="just">
              <a:buNone/>
            </a:pPr>
            <a:r>
              <a:rPr lang="en-US" sz="2000" dirty="0">
                <a:latin typeface="Times New Roman" panose="02020603050405020304" pitchFamily="18" charset="0"/>
                <a:cs typeface="Times New Roman" panose="02020603050405020304" pitchFamily="18" charset="0"/>
              </a:rPr>
              <a:t>porosity at minimum fluidization(</a:t>
            </a:r>
            <a:r>
              <a:rPr lang="en-US" sz="2000" dirty="0" err="1">
                <a:latin typeface="Times New Roman" panose="02020603050405020304" pitchFamily="18" charset="0"/>
                <a:cs typeface="Times New Roman" panose="02020603050405020304" pitchFamily="18" charset="0"/>
              </a:rPr>
              <a:t>ε</a:t>
            </a:r>
            <a:r>
              <a:rPr lang="en-US" sz="2000" baseline="-25000" dirty="0" err="1">
                <a:latin typeface="Times New Roman" panose="02020603050405020304" pitchFamily="18" charset="0"/>
                <a:cs typeface="Times New Roman" panose="02020603050405020304" pitchFamily="18" charset="0"/>
              </a:rPr>
              <a:t>mf</a:t>
            </a:r>
            <a:r>
              <a:rPr lang="en-US" sz="2000" dirty="0">
                <a:latin typeface="Times New Roman" panose="02020603050405020304" pitchFamily="18" charset="0"/>
                <a:cs typeface="Times New Roman" panose="02020603050405020304" pitchFamily="18" charset="0"/>
              </a:rPr>
              <a:t>), minimum fluidization velocity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mf</a:t>
            </a:r>
            <a:r>
              <a:rPr lang="en-US" sz="2000" dirty="0">
                <a:latin typeface="Times New Roman" panose="02020603050405020304" pitchFamily="18" charset="0"/>
                <a:cs typeface="Times New Roman" panose="02020603050405020304" pitchFamily="18" charset="0"/>
              </a:rPr>
              <a:t>), and bubble size (</a:t>
            </a:r>
            <a:r>
              <a:rPr lang="en-US" sz="2000" dirty="0" err="1">
                <a:latin typeface="Times New Roman" panose="02020603050405020304" pitchFamily="18" charset="0"/>
                <a:cs typeface="Times New Roman" panose="02020603050405020304" pitchFamily="18" charset="0"/>
              </a:rPr>
              <a:t>d</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a:t>
            </a:r>
          </a:p>
          <a:p>
            <a:pPr marL="0" indent="0" algn="just">
              <a:lnSpc>
                <a:spcPct val="170000"/>
              </a:lnSpc>
              <a:buNone/>
            </a:pPr>
            <a:r>
              <a:rPr lang="en-US" sz="2000" dirty="0">
                <a:latin typeface="Times New Roman" panose="02020603050405020304" pitchFamily="18" charset="0"/>
                <a:cs typeface="Times New Roman" panose="02020603050405020304" pitchFamily="18" charset="0"/>
              </a:rPr>
              <a:t>To calculate the </a:t>
            </a:r>
            <a:r>
              <a:rPr lang="en-US" sz="2000" b="1" dirty="0">
                <a:latin typeface="Times New Roman" panose="02020603050405020304" pitchFamily="18" charset="0"/>
                <a:cs typeface="Times New Roman" panose="02020603050405020304" pitchFamily="18" charset="0"/>
              </a:rPr>
              <a:t>mass transport coefficient</a:t>
            </a:r>
            <a:r>
              <a:rPr lang="en-US" sz="2000" dirty="0">
                <a:latin typeface="Times New Roman" panose="02020603050405020304" pitchFamily="18" charset="0"/>
                <a:cs typeface="Times New Roman" panose="02020603050405020304" pitchFamily="18" charset="0"/>
              </a:rPr>
              <a:t>, first calculate porosity at minimum fluidization(</a:t>
            </a:r>
            <a:r>
              <a:rPr lang="en-US" sz="2000" dirty="0" err="1">
                <a:latin typeface="Times New Roman" panose="02020603050405020304" pitchFamily="18" charset="0"/>
                <a:cs typeface="Times New Roman" panose="02020603050405020304" pitchFamily="18" charset="0"/>
              </a:rPr>
              <a:t>ε</a:t>
            </a:r>
            <a:r>
              <a:rPr lang="en-US" sz="2000" baseline="-25000" dirty="0" err="1">
                <a:latin typeface="Times New Roman" panose="02020603050405020304" pitchFamily="18" charset="0"/>
                <a:cs typeface="Times New Roman" panose="02020603050405020304" pitchFamily="18" charset="0"/>
              </a:rPr>
              <a:t>mf</a:t>
            </a:r>
            <a:r>
              <a:rPr lang="en-US" sz="2000" dirty="0">
                <a:latin typeface="Times New Roman" panose="02020603050405020304" pitchFamily="18" charset="0"/>
                <a:cs typeface="Times New Roman" panose="02020603050405020304" pitchFamily="18" charset="0"/>
              </a:rPr>
              <a:t>), minimum fluidization velocity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mf</a:t>
            </a:r>
            <a:r>
              <a:rPr lang="en-US" sz="2000" dirty="0">
                <a:latin typeface="Times New Roman" panose="02020603050405020304" pitchFamily="18" charset="0"/>
                <a:cs typeface="Times New Roman" panose="02020603050405020304" pitchFamily="18" charset="0"/>
              </a:rPr>
              <a:t>), velocity of bubble rise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and bubble size (</a:t>
            </a:r>
            <a:r>
              <a:rPr lang="en-US" sz="2000" dirty="0" err="1">
                <a:latin typeface="Times New Roman" panose="02020603050405020304" pitchFamily="18" charset="0"/>
                <a:cs typeface="Times New Roman" panose="02020603050405020304" pitchFamily="18" charset="0"/>
              </a:rPr>
              <a:t>d</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a:t>
            </a:r>
          </a:p>
          <a:p>
            <a:pPr marL="0" indent="0">
              <a:buNone/>
            </a:pPr>
            <a:endParaRPr lang="en-US" dirty="0"/>
          </a:p>
        </p:txBody>
      </p:sp>
      <p:cxnSp>
        <p:nvCxnSpPr>
          <p:cNvPr id="4" name="Straight Connector 3">
            <a:extLst>
              <a:ext uri="{FF2B5EF4-FFF2-40B4-BE49-F238E27FC236}">
                <a16:creationId xmlns:a16="http://schemas.microsoft.com/office/drawing/2014/main" id="{BC29C1D0-CD32-39B4-91DD-E5AD05E86D7C}"/>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601580C-33DB-985F-B18F-BA511522A7AF}"/>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2F557C4-77C9-6C00-5394-661376D54864}"/>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997546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A5815-B587-F3C7-FFFA-CD1A5A753B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ADB6E4-A59B-4E69-B93C-3BFF20736C8D}"/>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4E2283C2-99C9-2FAF-5BF1-CC9996FCAA8B}"/>
              </a:ext>
            </a:extLst>
          </p:cNvPr>
          <p:cNvSpPr>
            <a:spLocks noGrp="1"/>
          </p:cNvSpPr>
          <p:nvPr>
            <p:ph idx="1"/>
          </p:nvPr>
        </p:nvSpPr>
        <p:spPr>
          <a:xfrm>
            <a:off x="347870" y="805070"/>
            <a:ext cx="11539330" cy="5371893"/>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To determine the reaction rate parameters in the bed, we need to first calculate fraction of bed occupied by bubbles (δ), fraction of the bed consisting of wakes (αδ), and volume fraction of catalyst in the bubbles, clouds, and emulsion, </a:t>
            </a:r>
            <a:r>
              <a:rPr lang="en-US" sz="2000" dirty="0" err="1">
                <a:latin typeface="Times New Roman" panose="02020603050405020304" pitchFamily="18" charset="0"/>
                <a:cs typeface="Times New Roman" panose="02020603050405020304" pitchFamily="18" charset="0"/>
              </a:rPr>
              <a:t>γ</a:t>
            </a:r>
            <a:r>
              <a:rPr lang="en-US" sz="2000" i="1"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γ</a:t>
            </a:r>
            <a:r>
              <a:rPr lang="en-US" sz="2000" i="1" baseline="-25000" dirty="0" err="1">
                <a:latin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cs typeface="Times New Roman" panose="02020603050405020304" pitchFamily="18" charset="0"/>
              </a:rPr>
              <a:t>, and </a:t>
            </a:r>
            <a:r>
              <a:rPr lang="en-US" sz="2000" dirty="0" err="1">
                <a:latin typeface="Times New Roman" panose="02020603050405020304" pitchFamily="18" charset="0"/>
                <a:cs typeface="Times New Roman" panose="02020603050405020304" pitchFamily="18" charset="0"/>
              </a:rPr>
              <a:t>γ</a:t>
            </a:r>
            <a:r>
              <a:rPr lang="en-US" sz="2000" i="1" baseline="-25000" dirty="0" err="1">
                <a:latin typeface="Times New Roman" panose="02020603050405020304" pitchFamily="18" charset="0"/>
                <a:cs typeface="Times New Roman" panose="02020603050405020304" pitchFamily="18" charset="0"/>
              </a:rPr>
              <a:t>e</a:t>
            </a:r>
            <a:r>
              <a:rPr lang="en-US" sz="2000" i="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respectively</a:t>
            </a:r>
            <a:r>
              <a:rPr lang="en-US" sz="2000" i="1"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12.3.1. The mechanics of fluidized beds</a:t>
            </a:r>
          </a:p>
          <a:p>
            <a:pPr marL="0" indent="0">
              <a:lnSpc>
                <a:spcPct val="150000"/>
              </a:lnSpc>
              <a:buNone/>
            </a:pPr>
            <a:r>
              <a:rPr lang="en-US" sz="2000" dirty="0">
                <a:latin typeface="Times New Roman" panose="02020603050405020304" pitchFamily="18" charset="0"/>
                <a:cs typeface="Times New Roman" panose="02020603050405020304" pitchFamily="18" charset="0"/>
              </a:rPr>
              <a:t>It is evident that before we begin to study fluidized-bed reactors, we must obtain an understanding of the fluid mechanics of fluidization to calculate all the fluid mechanic parameters.</a:t>
            </a:r>
          </a:p>
          <a:p>
            <a:pPr marL="0" indent="0">
              <a:buNone/>
            </a:pPr>
            <a:r>
              <a:rPr lang="en-US" sz="2000" dirty="0">
                <a:latin typeface="Times New Roman" panose="02020603050405020304" pitchFamily="18" charset="0"/>
                <a:cs typeface="Times New Roman" panose="02020603050405020304" pitchFamily="18" charset="0"/>
              </a:rPr>
              <a:t>The regions of fluidization is used to calculate the minimum and maximum fluidization velocities.</a:t>
            </a:r>
          </a:p>
          <a:p>
            <a:pPr marL="0" indent="0">
              <a:buNone/>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69DFCD7-BD9A-FDC4-3859-22F505570B27}"/>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F73B8D3-A207-6632-BF3B-FC3D11DF610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DE019C9-7F3B-951B-E895-642A4B584936}"/>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260964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8E86B7-08DA-8538-04A7-AC6F76CB20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6165A4-F9D2-C9A1-A371-4AA67A6D55A7}"/>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1161CB7-0DB5-6785-12E9-E99E91200387}"/>
              </a:ext>
            </a:extLst>
          </p:cNvPr>
          <p:cNvSpPr>
            <a:spLocks noGrp="1"/>
          </p:cNvSpPr>
          <p:nvPr>
            <p:ph idx="1"/>
          </p:nvPr>
        </p:nvSpPr>
        <p:spPr>
          <a:xfrm>
            <a:off x="457199" y="805070"/>
            <a:ext cx="11489635" cy="5371893"/>
          </a:xfrm>
        </p:spPr>
        <p:txBody>
          <a:bodyPr>
            <a:norm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Let's  consider a vertical bed of solid particles supported by a porous or perforated distributor plate as shown in </a:t>
            </a:r>
            <a:r>
              <a:rPr lang="en-US" sz="2000" b="1" dirty="0">
                <a:latin typeface="Times New Roman" panose="02020603050405020304" pitchFamily="18" charset="0"/>
                <a:cs typeface="Times New Roman" panose="02020603050405020304" pitchFamily="18" charset="0"/>
              </a:rPr>
              <a:t>Figure 12.2(a-e) </a:t>
            </a:r>
            <a:r>
              <a:rPr lang="en-US" sz="2000" b="1" dirty="0">
                <a:solidFill>
                  <a:srgbClr val="0070C0"/>
                </a:solidFill>
                <a:latin typeface="Times New Roman" panose="02020603050405020304" pitchFamily="18" charset="0"/>
                <a:cs typeface="Times New Roman" panose="02020603050405020304" pitchFamily="18" charset="0"/>
              </a:rPr>
              <a:t>(Kunii-</a:t>
            </a:r>
            <a:r>
              <a:rPr lang="en-US" sz="2000" b="1" dirty="0" err="1">
                <a:solidFill>
                  <a:srgbClr val="0070C0"/>
                </a:solidFill>
                <a:latin typeface="Times New Roman" panose="02020603050405020304" pitchFamily="18" charset="0"/>
                <a:cs typeface="Times New Roman" panose="02020603050405020304" pitchFamily="18" charset="0"/>
              </a:rPr>
              <a:t>Levenspiel</a:t>
            </a:r>
            <a:r>
              <a:rPr lang="en-US" sz="2000" b="1" dirty="0">
                <a:solidFill>
                  <a:srgbClr val="0070C0"/>
                </a:solidFill>
                <a:latin typeface="Times New Roman" panose="02020603050405020304" pitchFamily="18" charset="0"/>
                <a:cs typeface="Times New Roman" panose="02020603050405020304" pitchFamily="18" charset="0"/>
              </a:rPr>
              <a:t>, 3rd Edition, CD ROM Shelf, pg. R12-3).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direction of gas flow is upward through this bed.</a:t>
            </a:r>
          </a:p>
        </p:txBody>
      </p:sp>
      <p:cxnSp>
        <p:nvCxnSpPr>
          <p:cNvPr id="4" name="Straight Connector 3">
            <a:extLst>
              <a:ext uri="{FF2B5EF4-FFF2-40B4-BE49-F238E27FC236}">
                <a16:creationId xmlns:a16="http://schemas.microsoft.com/office/drawing/2014/main" id="{04559D21-06EF-DEB2-15E5-74536D1A98A8}"/>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CD2ADAD-96B9-8C62-19D5-92E3132C8A2D}"/>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0B33D672-AD09-5563-4B09-B89B9989FBAA}"/>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879C1E91-5B29-E840-B89E-F4890826E2E7}"/>
              </a:ext>
            </a:extLst>
          </p:cNvPr>
          <p:cNvPicPr>
            <a:picLocks noChangeAspect="1"/>
          </p:cNvPicPr>
          <p:nvPr/>
        </p:nvPicPr>
        <p:blipFill>
          <a:blip r:embed="rId2"/>
          <a:stretch>
            <a:fillRect/>
          </a:stretch>
        </p:blipFill>
        <p:spPr>
          <a:xfrm>
            <a:off x="672788" y="2650285"/>
            <a:ext cx="6850254" cy="3657600"/>
          </a:xfrm>
          <a:prstGeom prst="rect">
            <a:avLst/>
          </a:prstGeom>
        </p:spPr>
      </p:pic>
      <p:sp>
        <p:nvSpPr>
          <p:cNvPr id="9" name="TextBox 8">
            <a:extLst>
              <a:ext uri="{FF2B5EF4-FFF2-40B4-BE49-F238E27FC236}">
                <a16:creationId xmlns:a16="http://schemas.microsoft.com/office/drawing/2014/main" id="{6B83867B-5DAF-70CD-BDA9-83FFAE398304}"/>
              </a:ext>
            </a:extLst>
          </p:cNvPr>
          <p:cNvSpPr txBox="1"/>
          <p:nvPr/>
        </p:nvSpPr>
        <p:spPr>
          <a:xfrm>
            <a:off x="7713542" y="2343041"/>
            <a:ext cx="4021258" cy="1200329"/>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12.2. </a:t>
            </a:r>
            <a:r>
              <a:rPr lang="en-US" sz="2400" dirty="0">
                <a:latin typeface="Times New Roman" panose="02020603050405020304" pitchFamily="18" charset="0"/>
                <a:cs typeface="Times New Roman" panose="02020603050405020304" pitchFamily="18" charset="0"/>
              </a:rPr>
              <a:t>Various kinds of contacting of a batch of solids by fluid.</a:t>
            </a:r>
          </a:p>
        </p:txBody>
      </p:sp>
    </p:spTree>
    <p:extLst>
      <p:ext uri="{BB962C8B-B14F-4D97-AF65-F5344CB8AC3E}">
        <p14:creationId xmlns:p14="http://schemas.microsoft.com/office/powerpoint/2010/main" val="1248966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E09A43-93F6-F059-D91D-35C0857389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D11BBF-1DE6-05D6-4722-45227F5C7D5B}"/>
              </a:ext>
            </a:extLst>
          </p:cNvPr>
          <p:cNvSpPr>
            <a:spLocks noGrp="1"/>
          </p:cNvSpPr>
          <p:nvPr>
            <p:ph type="title"/>
          </p:nvPr>
        </p:nvSpPr>
        <p:spPr>
          <a:xfrm>
            <a:off x="549965" y="234201"/>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F9E8F6E-9E3B-F417-C515-975FF8178A2D}"/>
                  </a:ext>
                </a:extLst>
              </p:cNvPr>
              <p:cNvSpPr>
                <a:spLocks noGrp="1"/>
              </p:cNvSpPr>
              <p:nvPr>
                <p:ph idx="1"/>
              </p:nvPr>
            </p:nvSpPr>
            <p:spPr>
              <a:xfrm>
                <a:off x="397565" y="646044"/>
                <a:ext cx="11688418" cy="5530920"/>
              </a:xfrm>
            </p:spPr>
            <p:txBody>
              <a:bodyPr>
                <a:normAutofit/>
              </a:bodyPr>
              <a:lstStyle/>
              <a:p>
                <a:pPr marL="0" indent="0" algn="just">
                  <a:lnSpc>
                    <a:spcPct val="110000"/>
                  </a:lnSpc>
                  <a:buNone/>
                </a:pPr>
                <a:r>
                  <a:rPr lang="en-US" sz="2000" dirty="0">
                    <a:latin typeface="Times New Roman" panose="02020603050405020304" pitchFamily="18" charset="0"/>
                    <a:cs typeface="Times New Roman" panose="02020603050405020304" pitchFamily="18" charset="0"/>
                  </a:rPr>
                  <a:t>The description of the phenomena in </a:t>
                </a:r>
                <a:r>
                  <a:rPr lang="en-US" sz="2000" b="1" dirty="0">
                    <a:latin typeface="Times New Roman" panose="02020603050405020304" pitchFamily="18" charset="0"/>
                    <a:cs typeface="Times New Roman" panose="02020603050405020304" pitchFamily="18" charset="0"/>
                  </a:rPr>
                  <a:t>Figure 12. 2a </a:t>
                </a:r>
                <a:r>
                  <a:rPr lang="en-US" sz="2000" dirty="0">
                    <a:latin typeface="Times New Roman" panose="02020603050405020304" pitchFamily="18" charset="0"/>
                    <a:cs typeface="Times New Roman" panose="02020603050405020304" pitchFamily="18" charset="0"/>
                  </a:rPr>
                  <a:t>shows that there is a drag exerted on the solid particles by the flowing gas, and at low gas velocities the pressure drops resulting from this drag will follow the Ergun equation just as for any other type of packed bed.</a:t>
                </a:r>
              </a:p>
              <a:p>
                <a:pPr marL="0" indent="0" algn="just">
                  <a:lnSpc>
                    <a:spcPct val="110000"/>
                  </a:lnSpc>
                  <a:buNone/>
                </a:pPr>
                <a:r>
                  <a:rPr lang="en-US" sz="2000" dirty="0">
                    <a:latin typeface="Times New Roman" panose="02020603050405020304" pitchFamily="18" charset="0"/>
                    <a:cs typeface="Times New Roman" panose="02020603050405020304" pitchFamily="18" charset="0"/>
                  </a:rPr>
                  <a:t> When the gas velocity is increased to a certain value however; the total drag on the particles will equal the weight of the bed, and the particles will begin to lift and barely fluidize.</a:t>
                </a:r>
              </a:p>
              <a:p>
                <a:pPr marL="0" indent="0" algn="just">
                  <a:lnSpc>
                    <a:spcPct val="110000"/>
                  </a:lnSpc>
                  <a:buNone/>
                </a:pPr>
                <a:r>
                  <a:rPr lang="en-US" sz="2000" dirty="0">
                    <a:latin typeface="Times New Roman" panose="02020603050405020304" pitchFamily="18" charset="0"/>
                    <a:cs typeface="Times New Roman" panose="02020603050405020304" pitchFamily="18" charset="0"/>
                  </a:rPr>
                  <a:t>If </a:t>
                </a:r>
                <a:r>
                  <a:rPr lang="en-US" sz="2000" dirty="0" err="1">
                    <a:latin typeface="Times New Roman" panose="02020603050405020304" pitchFamily="18" charset="0"/>
                    <a:cs typeface="Times New Roman" panose="02020603050405020304" pitchFamily="18" charset="0"/>
                  </a:rPr>
                  <a:t>ρ</a:t>
                </a:r>
                <a:r>
                  <a:rPr lang="en-US" sz="2000" baseline="-25000" dirty="0" err="1">
                    <a:latin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cs typeface="Times New Roman" panose="02020603050405020304" pitchFamily="18" charset="0"/>
                  </a:rPr>
                  <a:t> is density of the solid catalyst particles, A</a:t>
                </a:r>
                <a:r>
                  <a:rPr lang="en-US" sz="2000" baseline="-25000" dirty="0">
                    <a:latin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cs typeface="Times New Roman" panose="02020603050405020304" pitchFamily="18" charset="0"/>
                  </a:rPr>
                  <a:t> is the cross-sectional area, </a:t>
                </a:r>
                <a:r>
                  <a:rPr lang="en-US" sz="2000" dirty="0" err="1">
                    <a:latin typeface="Times New Roman" panose="02020603050405020304" pitchFamily="18" charset="0"/>
                    <a:cs typeface="Times New Roman" panose="02020603050405020304" pitchFamily="18" charset="0"/>
                  </a:rPr>
                  <a:t>h</a:t>
                </a:r>
                <a:r>
                  <a:rPr lang="en-US" sz="2000" baseline="-25000" dirty="0" err="1">
                    <a:latin typeface="Times New Roman" panose="02020603050405020304" pitchFamily="18" charset="0"/>
                    <a:cs typeface="Times New Roman" panose="02020603050405020304" pitchFamily="18" charset="0"/>
                  </a:rPr>
                  <a:t>s</a:t>
                </a:r>
                <a:r>
                  <a:rPr lang="en-US" sz="2000" dirty="0">
                    <a:latin typeface="Times New Roman" panose="02020603050405020304" pitchFamily="18" charset="0"/>
                    <a:cs typeface="Times New Roman" panose="02020603050405020304" pitchFamily="18" charset="0"/>
                  </a:rPr>
                  <a:t>, is the height of the bed settled before the particles start to lift, h, is the height of the bed at any time, and </a:t>
                </a:r>
                <a:r>
                  <a:rPr lang="en-US" sz="2000" dirty="0" err="1">
                    <a:latin typeface="Times New Roman" panose="02020603050405020304" pitchFamily="18" charset="0"/>
                    <a:cs typeface="Times New Roman" panose="02020603050405020304" pitchFamily="18" charset="0"/>
                  </a:rPr>
                  <a:t>ε</a:t>
                </a:r>
                <a:r>
                  <a:rPr lang="en-US" sz="2000" baseline="-25000" dirty="0" err="1">
                    <a:latin typeface="Times New Roman" panose="02020603050405020304" pitchFamily="18" charset="0"/>
                    <a:cs typeface="Times New Roman" panose="02020603050405020304" pitchFamily="18" charset="0"/>
                  </a:rPr>
                  <a:t>s</a:t>
                </a:r>
                <a:r>
                  <a:rPr lang="en-US" sz="2000" dirty="0">
                    <a:latin typeface="Times New Roman" panose="02020603050405020304" pitchFamily="18" charset="0"/>
                    <a:cs typeface="Times New Roman" panose="02020603050405020304" pitchFamily="18" charset="0"/>
                  </a:rPr>
                  <a:t> and ε are the corresponding porosities of the settled and expanded bed, respectively; then the mass of solids in the bed, </a:t>
                </a:r>
                <a:r>
                  <a:rPr lang="en-US" sz="2000" dirty="0" err="1">
                    <a:latin typeface="Times New Roman" panose="02020603050405020304" pitchFamily="18" charset="0"/>
                    <a:cs typeface="Times New Roman" panose="02020603050405020304" pitchFamily="18" charset="0"/>
                  </a:rPr>
                  <a:t>W</a:t>
                </a:r>
                <a:r>
                  <a:rPr lang="en-US" sz="2000" baseline="-25000" dirty="0" err="1">
                    <a:latin typeface="Times New Roman" panose="02020603050405020304" pitchFamily="18" charset="0"/>
                    <a:cs typeface="Times New Roman" panose="02020603050405020304" pitchFamily="18" charset="0"/>
                  </a:rPr>
                  <a:t>s</a:t>
                </a:r>
                <a:r>
                  <a:rPr lang="en-US" sz="2000" dirty="0">
                    <a:latin typeface="Times New Roman" panose="02020603050405020304" pitchFamily="18" charset="0"/>
                    <a:cs typeface="Times New Roman" panose="02020603050405020304" pitchFamily="18" charset="0"/>
                  </a:rPr>
                  <a:t>, is given by:</a:t>
                </a:r>
              </a:p>
              <a:p>
                <a:pPr marL="0" indent="0">
                  <a:lnSpc>
                    <a:spcPct val="11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𝑊</m:t>
                        </m:r>
                      </m:e>
                      <m:sub>
                        <m:r>
                          <a:rPr lang="en-US" sz="2000" i="1">
                            <a:latin typeface="Cambria Math" panose="02040503050406030204" pitchFamily="18" charset="0"/>
                            <a:cs typeface="Times New Roman" panose="02020603050405020304" pitchFamily="18" charset="0"/>
                          </a:rPr>
                          <m:t>𝑠</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h</m:t>
                        </m:r>
                      </m:e>
                      <m:sub>
                        <m:r>
                          <a:rPr lang="en-US" sz="2000" i="1">
                            <a:latin typeface="Cambria Math" panose="02040503050406030204" pitchFamily="18" charset="0"/>
                            <a:cs typeface="Times New Roman" panose="02020603050405020304" pitchFamily="18" charset="0"/>
                          </a:rPr>
                          <m:t>𝑠</m:t>
                        </m:r>
                      </m:sub>
                    </m:sSub>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1−</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i="1">
                                <a:latin typeface="Cambria Math" panose="02040503050406030204" pitchFamily="18" charset="0"/>
                                <a:cs typeface="Times New Roman" panose="02020603050405020304" pitchFamily="18" charset="0"/>
                              </a:rPr>
                              <m:t>𝑠</m:t>
                            </m:r>
                          </m:sub>
                        </m:sSub>
                      </m:e>
                    </m:d>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r>
                      <a:rPr lang="en-US" sz="2000" i="1">
                        <a:latin typeface="Cambria Math" panose="02040503050406030204" pitchFamily="18" charset="0"/>
                        <a:cs typeface="Times New Roman" panose="02020603050405020304" pitchFamily="18" charset="0"/>
                      </a:rPr>
                      <m:t>h</m:t>
                    </m:r>
                    <m:r>
                      <a:rPr lang="en-US" sz="2000" i="1">
                        <a:latin typeface="Cambria Math" panose="02040503050406030204" pitchFamily="18" charset="0"/>
                        <a:cs typeface="Times New Roman" panose="02020603050405020304" pitchFamily="18" charset="0"/>
                      </a:rPr>
                      <m:t>(1−</m:t>
                    </m:r>
                    <m:r>
                      <a:rPr lang="en-US" sz="2000" i="1">
                        <a:latin typeface="Cambria Math" panose="02040503050406030204" pitchFamily="18" charset="0"/>
                        <a:ea typeface="Cambria Math" panose="02040503050406030204" pitchFamily="18" charset="0"/>
                        <a:cs typeface="Times New Roman" panose="02020603050405020304" pitchFamily="18" charset="0"/>
                      </a:rPr>
                      <m:t>𝜀</m:t>
                    </m:r>
                    <m:r>
                      <a:rPr lang="en-US" sz="2000" i="1">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                                                         (12.1)</a:t>
                </a:r>
              </a:p>
              <a:p>
                <a:pPr marL="0" indent="0">
                  <a:lnSpc>
                    <a:spcPct val="110000"/>
                  </a:lnSpc>
                  <a:buNone/>
                </a:pPr>
                <a:r>
                  <a:rPr lang="en-US" sz="2000" dirty="0">
                    <a:latin typeface="Times New Roman" panose="02020603050405020304" pitchFamily="18" charset="0"/>
                    <a:cs typeface="Times New Roman" panose="02020603050405020304" pitchFamily="18" charset="0"/>
                  </a:rPr>
                  <a:t>When the drag force exceeds the gravitational force, the particles begin to lift, and the bed expands (i.e., the height increases) thus increasing the bed porosity.</a:t>
                </a:r>
              </a:p>
              <a:p>
                <a:pPr marL="0" indent="0" algn="just">
                  <a:lnSpc>
                    <a:spcPct val="150000"/>
                  </a:lnSpc>
                  <a:buNone/>
                </a:pPr>
                <a:endParaRPr lang="en-US" sz="2000" b="1"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F9E8F6E-9E3B-F417-C515-975FF8178A2D}"/>
                  </a:ext>
                </a:extLst>
              </p:cNvPr>
              <p:cNvSpPr>
                <a:spLocks noGrp="1" noRot="1" noChangeAspect="1" noMove="1" noResize="1" noEditPoints="1" noAdjustHandles="1" noChangeArrowheads="1" noChangeShapeType="1" noTextEdit="1"/>
              </p:cNvSpPr>
              <p:nvPr>
                <p:ph idx="1"/>
              </p:nvPr>
            </p:nvSpPr>
            <p:spPr>
              <a:xfrm>
                <a:off x="397565" y="646044"/>
                <a:ext cx="11688418" cy="5530920"/>
              </a:xfrm>
              <a:blipFill>
                <a:blip r:embed="rId2"/>
                <a:stretch>
                  <a:fillRect l="-521" t="-551" r="-52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BCE62CF-1385-A49B-75CB-F2A43D693A8C}"/>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670D74C-4255-8B01-F373-319DADB3160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7E73983-4523-0A58-7D61-7A6022B40C02}"/>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9604422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39C63-3E33-CFFB-AF52-A98CDA09D3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54E18F-51C5-1C51-C7A8-FAE515B81A39}"/>
              </a:ext>
            </a:extLst>
          </p:cNvPr>
          <p:cNvSpPr>
            <a:spLocks noGrp="1"/>
          </p:cNvSpPr>
          <p:nvPr>
            <p:ph type="title"/>
          </p:nvPr>
        </p:nvSpPr>
        <p:spPr>
          <a:xfrm>
            <a:off x="639417"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2F23958-6A42-5A0F-A545-E8B11FF1E5B0}"/>
                  </a:ext>
                </a:extLst>
              </p:cNvPr>
              <p:cNvSpPr>
                <a:spLocks noGrp="1"/>
              </p:cNvSpPr>
              <p:nvPr>
                <p:ph idx="1"/>
              </p:nvPr>
            </p:nvSpPr>
            <p:spPr>
              <a:xfrm>
                <a:off x="308113" y="550112"/>
                <a:ext cx="11688417" cy="5626851"/>
              </a:xfrm>
            </p:spPr>
            <p:txBody>
              <a:bodyPr>
                <a:norm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This increase in bed porosity decreases the overall drag until it is again balanced by the total gravitational force exerted on the solid particles </a:t>
                </a:r>
                <a:r>
                  <a:rPr lang="en-US" sz="2000" b="1" dirty="0">
                    <a:latin typeface="Times New Roman" panose="02020603050405020304" pitchFamily="18" charset="0"/>
                    <a:cs typeface="Times New Roman" panose="02020603050405020304" pitchFamily="18" charset="0"/>
                  </a:rPr>
                  <a:t>(Figure 12.2b).</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If the gas velocity is increased still further, expansion of the bed will continue to occur.</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Increasing the velocity just a slight amount further causes instabilities </a:t>
                </a:r>
                <a:r>
                  <a:rPr lang="en-US" sz="2000" b="1" dirty="0">
                    <a:latin typeface="Times New Roman" panose="02020603050405020304" pitchFamily="18" charset="0"/>
                    <a:cs typeface="Times New Roman" panose="02020603050405020304" pitchFamily="18" charset="0"/>
                  </a:rPr>
                  <a:t>(Figure 12.2c).</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A further increase in gas velocity will result in slug flow, and unstable chaotic operation of the bed </a:t>
                </a:r>
                <a:r>
                  <a:rPr lang="en-US" sz="2000" b="1" dirty="0">
                    <a:latin typeface="Times New Roman" panose="02020603050405020304" pitchFamily="18" charset="0"/>
                    <a:cs typeface="Times New Roman" panose="02020603050405020304" pitchFamily="18" charset="0"/>
                  </a:rPr>
                  <a:t>(Figure 12.2d) </a:t>
                </a:r>
                <a:r>
                  <a:rPr lang="en-US" sz="2000" dirty="0">
                    <a:latin typeface="Times New Roman" panose="02020603050405020304" pitchFamily="18" charset="0"/>
                    <a:cs typeface="Times New Roman" panose="02020603050405020304" pitchFamily="18" charset="0"/>
                  </a:rPr>
                  <a:t>.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Finally at extremely high velocities, the particles are blown or transported out of the bed </a:t>
                </a:r>
                <a:r>
                  <a:rPr lang="en-US" sz="2000" b="1" dirty="0">
                    <a:latin typeface="Times New Roman" panose="02020603050405020304" pitchFamily="18" charset="0"/>
                    <a:cs typeface="Times New Roman" panose="02020603050405020304" pitchFamily="18" charset="0"/>
                  </a:rPr>
                  <a:t>(Figure 12. 2e).</a:t>
                </a:r>
              </a:p>
              <a:p>
                <a:pPr marL="0" indent="0">
                  <a:lnSpc>
                    <a:spcPct val="100000"/>
                  </a:lnSpc>
                  <a:buNone/>
                </a:pPr>
                <a:r>
                  <a:rPr lang="en-US" sz="2000" dirty="0">
                    <a:latin typeface="Times New Roman" panose="02020603050405020304" pitchFamily="18" charset="0"/>
                    <a:cs typeface="Times New Roman" panose="02020603050405020304" pitchFamily="18" charset="0"/>
                  </a:rPr>
                  <a:t>After the drag exerted on the particles equals the net gravitational force exerted on the particles, the pressure drop will not increase with an increase in velocity beyond this point; and the pressure drops is given by:</a:t>
                </a:r>
              </a:p>
              <a:p>
                <a:pPr marL="0" indent="0">
                  <a:lnSpc>
                    <a:spcPct val="100000"/>
                  </a:lnSpc>
                  <a:buNone/>
                </a:pPr>
                <a14:m>
                  <m:oMath xmlns:m="http://schemas.openxmlformats.org/officeDocument/2006/math">
                    <m:r>
                      <a:rPr lang="en-US" sz="2000" i="1">
                        <a:latin typeface="Cambria Math" panose="02040503050406030204" pitchFamily="18" charset="0"/>
                        <a:cs typeface="Times New Roman" panose="02020603050405020304" pitchFamily="18" charset="0"/>
                        <a:sym typeface="Symbol" panose="05050102010706020507" pitchFamily="18" charset="2"/>
                      </a:rPr>
                      <m:t></m:t>
                    </m:r>
                    <m:r>
                      <a:rPr lang="en-US" sz="2000" i="1">
                        <a:latin typeface="Cambria Math" panose="02040503050406030204" pitchFamily="18" charset="0"/>
                        <a:cs typeface="Times New Roman" panose="02020603050405020304" pitchFamily="18" charset="0"/>
                      </a:rPr>
                      <m:t>𝑃</m:t>
                    </m:r>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𝑔</m:t>
                    </m:r>
                    <m:d>
                      <m:dPr>
                        <m:ctrlPr>
                          <a:rPr lang="en-US" sz="2000" i="1">
                            <a:latin typeface="Cambria Math" panose="02040503050406030204" pitchFamily="18" charset="0"/>
                            <a:cs typeface="Times New Roman" panose="02020603050405020304" pitchFamily="18" charset="0"/>
                          </a:rPr>
                        </m:ctrlPr>
                      </m:dPr>
                      <m:e>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𝑐</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𝑔</m:t>
                            </m:r>
                          </m:sub>
                        </m:sSub>
                      </m:e>
                    </m:d>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1−</m:t>
                        </m:r>
                        <m:r>
                          <a:rPr lang="en-US" sz="2000" i="1">
                            <a:latin typeface="Cambria Math" panose="02040503050406030204" pitchFamily="18" charset="0"/>
                            <a:ea typeface="Cambria Math" panose="02040503050406030204" pitchFamily="18" charset="0"/>
                            <a:cs typeface="Times New Roman" panose="02020603050405020304" pitchFamily="18" charset="0"/>
                          </a:rPr>
                          <m:t>𝜀</m:t>
                        </m:r>
                      </m:e>
                    </m:d>
                    <m:r>
                      <a:rPr lang="en-US" sz="2000" i="1">
                        <a:latin typeface="Cambria Math" panose="02040503050406030204" pitchFamily="18" charset="0"/>
                        <a:cs typeface="Times New Roman" panose="02020603050405020304" pitchFamily="18" charset="0"/>
                      </a:rPr>
                      <m:t>h</m:t>
                    </m:r>
                  </m:oMath>
                </a14:m>
                <a:r>
                  <a:rPr lang="en-US" sz="2000" dirty="0">
                    <a:latin typeface="Times New Roman" panose="02020603050405020304" pitchFamily="18" charset="0"/>
                    <a:cs typeface="Times New Roman" panose="02020603050405020304" pitchFamily="18" charset="0"/>
                  </a:rPr>
                  <a:t>                                                                                    (12.2)</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Where: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cs typeface="Times New Roman" panose="02020603050405020304" pitchFamily="18" charset="0"/>
                  </a:rPr>
                  <a:t>P is pressure drops, g is gravitational acceleration,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cs typeface="Times New Roman" panose="02020603050405020304" pitchFamily="18" charset="0"/>
                  </a:rPr>
                  <a:t> is density of catalyst,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g</a:t>
                </a:r>
                <a:r>
                  <a:rPr lang="en-US" sz="2000" dirty="0">
                    <a:latin typeface="Times New Roman" panose="02020603050405020304" pitchFamily="18" charset="0"/>
                    <a:cs typeface="Times New Roman" panose="02020603050405020304" pitchFamily="18" charset="0"/>
                  </a:rPr>
                  <a:t> is gas density,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cs typeface="Times New Roman" panose="02020603050405020304" pitchFamily="18" charset="0"/>
                  </a:rPr>
                  <a:t> is porosity of expanded bed, and h is the height of the bed at any time.</a:t>
                </a:r>
              </a:p>
              <a:p>
                <a:pPr marL="0" indent="0" algn="just">
                  <a:lnSpc>
                    <a:spcPct val="100000"/>
                  </a:lnSpc>
                  <a:buNone/>
                </a:pPr>
                <a:endParaRPr lang="en-US" sz="2000" b="1" dirty="0">
                  <a:highlight>
                    <a:srgbClr val="FFFF00"/>
                  </a:highlight>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62F23958-6A42-5A0F-A545-E8B11FF1E5B0}"/>
                  </a:ext>
                </a:extLst>
              </p:cNvPr>
              <p:cNvSpPr>
                <a:spLocks noGrp="1" noRot="1" noChangeAspect="1" noMove="1" noResize="1" noEditPoints="1" noAdjustHandles="1" noChangeArrowheads="1" noChangeShapeType="1" noTextEdit="1"/>
              </p:cNvSpPr>
              <p:nvPr>
                <p:ph idx="1"/>
              </p:nvPr>
            </p:nvSpPr>
            <p:spPr>
              <a:xfrm>
                <a:off x="308113" y="550112"/>
                <a:ext cx="11688417" cy="5626851"/>
              </a:xfrm>
              <a:blipFill>
                <a:blip r:embed="rId2"/>
                <a:stretch>
                  <a:fillRect l="-574" t="-542" r="-52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676E921-5927-BD41-18D6-453B057C0191}"/>
              </a:ext>
            </a:extLst>
          </p:cNvPr>
          <p:cNvCxnSpPr>
            <a:cxnSpLocks/>
          </p:cNvCxnSpPr>
          <p:nvPr/>
        </p:nvCxnSpPr>
        <p:spPr>
          <a:xfrm>
            <a:off x="-192157" y="55011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40F0A9B-02B3-D6D5-2D75-509B1318CCA5}"/>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361BAF4-6514-E900-AE9E-E258DCAD3462}"/>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881964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628DE-83D5-F3A6-C913-02231B986C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7640AB-1909-FAC5-9D86-3C4D8B88C690}"/>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DE86CA9-9A32-02CE-DAC2-0FBA0E1486A1}"/>
                  </a:ext>
                </a:extLst>
              </p:cNvPr>
              <p:cNvSpPr>
                <a:spLocks noGrp="1"/>
              </p:cNvSpPr>
              <p:nvPr>
                <p:ph idx="1"/>
              </p:nvPr>
            </p:nvSpPr>
            <p:spPr>
              <a:xfrm>
                <a:off x="327991" y="805070"/>
                <a:ext cx="11628783" cy="5371893"/>
              </a:xfrm>
            </p:spPr>
            <p:txBody>
              <a:bodyPr>
                <a:normAutofit/>
              </a:bodyPr>
              <a:lstStyle/>
              <a:p>
                <a:pPr marL="0" indent="0" algn="just">
                  <a:buNone/>
                </a:pPr>
                <a:r>
                  <a:rPr lang="en-US" sz="2400" b="1" dirty="0">
                    <a:latin typeface="Times New Roman" panose="02020603050405020304" pitchFamily="18" charset="0"/>
                    <a:cs typeface="Times New Roman" panose="02020603050405020304" pitchFamily="18" charset="0"/>
                  </a:rPr>
                  <a:t>The minimum fluidization velocity: </a:t>
                </a:r>
                <a:r>
                  <a:rPr lang="en-US" sz="2000" dirty="0">
                    <a:latin typeface="Times New Roman" panose="02020603050405020304" pitchFamily="18" charset="0"/>
                    <a:cs typeface="Times New Roman" panose="02020603050405020304" pitchFamily="18" charset="0"/>
                  </a:rPr>
                  <a:t>Fluidization will be considered to begin at the gas velocity at which the weight of the solids gravitational force exerted on the particles equals the drag on the particles from the rising gas.</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All parameters at the point where these two forces are equal will be characterized by the subscript “mf,” to denote that this is the value of a particular term when the bed is just beginning to become fluidized.</a:t>
                </a:r>
              </a:p>
              <a:p>
                <a:pPr marL="0" indent="0">
                  <a:lnSpc>
                    <a:spcPct val="100000"/>
                  </a:lnSpc>
                  <a:buNone/>
                </a:pPr>
                <a14:m>
                  <m:oMath xmlns:m="http://schemas.openxmlformats.org/officeDocument/2006/math">
                    <m:r>
                      <a:rPr lang="en-US" sz="2000" i="1" smtClean="0">
                        <a:latin typeface="Cambria Math" panose="02040503050406030204" pitchFamily="18" charset="0"/>
                        <a:cs typeface="Times New Roman" panose="02020603050405020304" pitchFamily="18" charset="0"/>
                        <a:sym typeface="Symbol" panose="05050102010706020507" pitchFamily="18" charset="2"/>
                      </a:rPr>
                      <m:t></m:t>
                    </m:r>
                    <m:r>
                      <a:rPr lang="en-US" sz="2000" i="1">
                        <a:latin typeface="Cambria Math" panose="02040503050406030204" pitchFamily="18" charset="0"/>
                        <a:cs typeface="Times New Roman" panose="02020603050405020304" pitchFamily="18" charset="0"/>
                      </a:rPr>
                      <m:t>=</m:t>
                    </m:r>
                    <m:d>
                      <m:dPr>
                        <m:ctrlPr>
                          <a:rPr lang="en-US" sz="2000" i="1">
                            <a:latin typeface="Cambria Math" panose="02040503050406030204" pitchFamily="18" charset="0"/>
                            <a:cs typeface="Times New Roman" panose="02020603050405020304" pitchFamily="18" charset="0"/>
                          </a:rPr>
                        </m:ctrlPr>
                      </m:dPr>
                      <m:e>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𝑐</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𝑔</m:t>
                            </m:r>
                          </m:sub>
                        </m:sSub>
                      </m:e>
                    </m:d>
                  </m:oMath>
                </a14:m>
                <a:r>
                  <a:rPr lang="en-US" sz="2000" dirty="0">
                    <a:latin typeface="Times New Roman" panose="02020603050405020304" pitchFamily="18" charset="0"/>
                    <a:cs typeface="Times New Roman" panose="02020603050405020304" pitchFamily="18" charset="0"/>
                  </a:rPr>
                  <a:t>                                                                                                             (12.3)</a:t>
                </a:r>
              </a:p>
              <a:p>
                <a:pPr>
                  <a:lnSpc>
                    <a:spcPct val="100000"/>
                  </a:lnSpc>
                  <a:buFont typeface="Symbol" panose="05050102010706020507" pitchFamily="18" charset="2"/>
                  <a:buChar char="h"/>
                </a:pPr>
                <a:r>
                  <a:rPr lang="en-US" sz="2000" dirty="0">
                    <a:latin typeface="Times New Roman" panose="02020603050405020304" pitchFamily="18" charset="0"/>
                    <a:cs typeface="Times New Roman" panose="02020603050405020304" pitchFamily="18" charset="0"/>
                    <a:sym typeface="Symbol" panose="05050102010706020507" pitchFamily="18" charset="2"/>
                  </a:rPr>
                  <a:t>has unit of density.</a:t>
                </a:r>
              </a:p>
              <a:p>
                <a:pPr marL="0" indent="0">
                  <a:lnSpc>
                    <a:spcPct val="100000"/>
                  </a:lnSpc>
                  <a:buNone/>
                </a:pPr>
                <a:r>
                  <a:rPr lang="en-US" sz="2000" dirty="0">
                    <a:latin typeface="Times New Roman" panose="02020603050405020304" pitchFamily="18" charset="0"/>
                    <a:cs typeface="Times New Roman" panose="02020603050405020304" pitchFamily="18" charset="0"/>
                    <a:sym typeface="Symbol" panose="05050102010706020507" pitchFamily="18" charset="2"/>
                  </a:rPr>
                  <a:t>By substituting equation (12.3) into equation (12.2), you get:</a:t>
                </a:r>
                <a:endParaRPr lang="en-US" sz="2000" dirty="0">
                  <a:latin typeface="Times New Roman" panose="02020603050405020304" pitchFamily="18" charset="0"/>
                  <a:cs typeface="Times New Roman" panose="02020603050405020304" pitchFamily="18" charset="0"/>
                </a:endParaRPr>
              </a:p>
              <a:p>
                <a:pPr marL="0" indent="0">
                  <a:lnSpc>
                    <a:spcPct val="100000"/>
                  </a:lnSpc>
                  <a:buNone/>
                </a:pPr>
                <a14:m>
                  <m:oMath xmlns:m="http://schemas.openxmlformats.org/officeDocument/2006/math">
                    <m:f>
                      <m:fPr>
                        <m:ctrlPr>
                          <a:rPr lang="en-US" sz="2000" i="1" smtClean="0">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sym typeface="Symbol" panose="05050102010706020507" pitchFamily="18" charset="2"/>
                          </a:rPr>
                          <m:t></m:t>
                        </m:r>
                        <m:r>
                          <a:rPr lang="en-US" sz="2000" i="1">
                            <a:latin typeface="Cambria Math" panose="02040503050406030204" pitchFamily="18" charset="0"/>
                            <a:cs typeface="Times New Roman" panose="02020603050405020304" pitchFamily="18" charset="0"/>
                          </a:rPr>
                          <m:t>𝑃</m:t>
                        </m:r>
                      </m:num>
                      <m:den>
                        <m:r>
                          <a:rPr lang="en-US" sz="2000" b="0" i="1" smtClean="0">
                            <a:latin typeface="Cambria Math" panose="02040503050406030204" pitchFamily="18" charset="0"/>
                            <a:cs typeface="Times New Roman" panose="02020603050405020304" pitchFamily="18" charset="0"/>
                          </a:rPr>
                          <m:t>h</m:t>
                        </m:r>
                      </m:den>
                    </m:f>
                    <m:r>
                      <a:rPr lang="en-US" sz="2000" i="1" smtClean="0">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𝑔</m:t>
                    </m:r>
                    <m:r>
                      <a:rPr lang="en-US" sz="2000" i="1">
                        <a:latin typeface="Cambria Math" panose="02040503050406030204" pitchFamily="18" charset="0"/>
                        <a:cs typeface="Times New Roman" panose="02020603050405020304" pitchFamily="18" charset="0"/>
                        <a:sym typeface="Symbol" panose="05050102010706020507" pitchFamily="18" charset="2"/>
                      </a:rPr>
                      <m:t></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1−</m:t>
                        </m:r>
                        <m:sSub>
                          <m:sSubPr>
                            <m:ctrlPr>
                              <a:rPr lang="en-US" sz="20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smtClean="0">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𝑚𝑓</m:t>
                            </m:r>
                          </m:sub>
                        </m:sSub>
                      </m:e>
                    </m:d>
                  </m:oMath>
                </a14:m>
                <a:r>
                  <a:rPr lang="en-US" sz="2000" dirty="0">
                    <a:latin typeface="Times New Roman" panose="02020603050405020304" pitchFamily="18" charset="0"/>
                    <a:cs typeface="Times New Roman" panose="02020603050405020304" pitchFamily="18" charset="0"/>
                  </a:rPr>
                  <a:t>                                                                                                    (12.4)</a:t>
                </a:r>
              </a:p>
            </p:txBody>
          </p:sp>
        </mc:Choice>
        <mc:Fallback xmlns="">
          <p:sp>
            <p:nvSpPr>
              <p:cNvPr id="3" name="Content Placeholder 2">
                <a:extLst>
                  <a:ext uri="{FF2B5EF4-FFF2-40B4-BE49-F238E27FC236}">
                    <a16:creationId xmlns:a16="http://schemas.microsoft.com/office/drawing/2014/main" id="{8DE86CA9-9A32-02CE-DAC2-0FBA0E1486A1}"/>
                  </a:ext>
                </a:extLst>
              </p:cNvPr>
              <p:cNvSpPr>
                <a:spLocks noGrp="1" noRot="1" noChangeAspect="1" noMove="1" noResize="1" noEditPoints="1" noAdjustHandles="1" noChangeArrowheads="1" noChangeShapeType="1" noTextEdit="1"/>
              </p:cNvSpPr>
              <p:nvPr>
                <p:ph idx="1"/>
              </p:nvPr>
            </p:nvSpPr>
            <p:spPr>
              <a:xfrm>
                <a:off x="327991" y="805070"/>
                <a:ext cx="11628783" cy="5371893"/>
              </a:xfrm>
              <a:blipFill>
                <a:blip r:embed="rId2"/>
                <a:stretch>
                  <a:fillRect l="-839" t="-1589" r="-57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5844DEA-6A51-D2C2-83B1-C503B85932CA}"/>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B61CC6A-0D52-E102-5EA0-5F867BA4E9D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063ACDF-B45B-8B5B-CAB7-C48039CA5BA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576150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DA0A2-C823-4FF6-4943-EBCA4450A8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07B0A2-B4F8-7183-9F84-7EF998EB3F35}"/>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4AECC6B-208F-9E46-E09C-972349A0FA34}"/>
                  </a:ext>
                </a:extLst>
              </p:cNvPr>
              <p:cNvSpPr>
                <a:spLocks noGrp="1"/>
              </p:cNvSpPr>
              <p:nvPr>
                <p:ph idx="1"/>
              </p:nvPr>
            </p:nvSpPr>
            <p:spPr>
              <a:xfrm>
                <a:off x="288235" y="805070"/>
                <a:ext cx="11549269" cy="5371893"/>
              </a:xfrm>
            </p:spPr>
            <p:txBody>
              <a:bodyPr>
                <a:normAutofit/>
              </a:bodyPr>
              <a:lstStyle/>
              <a:p>
                <a:pPr marL="0" indent="0">
                  <a:lnSpc>
                    <a:spcPct val="100000"/>
                  </a:lnSpc>
                  <a:buNone/>
                </a:pPr>
                <a:r>
                  <a:rPr lang="en-US" sz="2000" dirty="0">
                    <a:latin typeface="Times New Roman" panose="02020603050405020304" pitchFamily="18" charset="0"/>
                    <a:cs typeface="Times New Roman" panose="02020603050405020304" pitchFamily="18" charset="0"/>
                  </a:rPr>
                  <a:t>The Ergun Equation can be written in the form:</a:t>
                </a:r>
              </a:p>
              <a:p>
                <a:pPr marL="0" indent="0">
                  <a:lnSpc>
                    <a:spcPct val="100000"/>
                  </a:lnSpc>
                  <a:buNone/>
                </a:pP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sym typeface="Symbol" panose="05050102010706020507" pitchFamily="18" charset="2"/>
                          </a:rPr>
                          <m:t></m:t>
                        </m:r>
                        <m:r>
                          <a:rPr lang="en-US" sz="2000" i="1">
                            <a:latin typeface="Cambria Math" panose="02040503050406030204" pitchFamily="18" charset="0"/>
                            <a:cs typeface="Times New Roman" panose="02020603050405020304" pitchFamily="18" charset="0"/>
                          </a:rPr>
                          <m:t>𝑃</m:t>
                        </m:r>
                      </m:num>
                      <m:den>
                        <m:r>
                          <a:rPr lang="en-US" sz="2000" i="1">
                            <a:latin typeface="Cambria Math" panose="02040503050406030204" pitchFamily="18" charset="0"/>
                            <a:cs typeface="Times New Roman" panose="02020603050405020304" pitchFamily="18" charset="0"/>
                          </a:rPr>
                          <m:t>h</m:t>
                        </m:r>
                      </m:den>
                    </m:f>
                    <m:r>
                      <a:rPr lang="en-US" sz="2000" i="1">
                        <a:latin typeface="Cambria Math" panose="02040503050406030204" pitchFamily="18" charset="0"/>
                        <a:cs typeface="Times New Roman" panose="02020603050405020304" pitchFamily="18" charset="0"/>
                      </a:rPr>
                      <m:t>=</m:t>
                    </m:r>
                    <m:sSub>
                      <m:sSubPr>
                        <m:ctrlPr>
                          <a:rPr lang="en-US" sz="2000" i="1" smtClean="0">
                            <a:latin typeface="Cambria Math" panose="02040503050406030204" pitchFamily="18" charset="0"/>
                            <a:cs typeface="Times New Roman" panose="02020603050405020304" pitchFamily="18" charset="0"/>
                          </a:rPr>
                        </m:ctrlPr>
                      </m:sSubPr>
                      <m:e>
                        <m:r>
                          <a:rPr lang="en-US" sz="2000" i="1" smtClean="0">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b="0" i="1" smtClean="0">
                            <a:latin typeface="Cambria Math" panose="02040503050406030204" pitchFamily="18" charset="0"/>
                            <a:cs typeface="Times New Roman" panose="02020603050405020304" pitchFamily="18" charset="0"/>
                          </a:rPr>
                          <m:t>𝑔</m:t>
                        </m:r>
                      </m:sub>
                    </m:sSub>
                    <m:sSup>
                      <m:sSupPr>
                        <m:ctrlPr>
                          <a:rPr lang="en-US" sz="200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𝑢</m:t>
                        </m:r>
                      </m:e>
                      <m:sup>
                        <m:r>
                          <a:rPr lang="en-US" sz="2000" b="0" i="1" smtClean="0">
                            <a:latin typeface="Cambria Math" panose="02040503050406030204" pitchFamily="18" charset="0"/>
                            <a:cs typeface="Times New Roman" panose="02020603050405020304" pitchFamily="18" charset="0"/>
                          </a:rPr>
                          <m:t>2</m:t>
                        </m:r>
                      </m:sup>
                    </m:sSup>
                    <m:r>
                      <a:rPr lang="en-US" sz="2000" b="0" i="1" smtClean="0">
                        <a:latin typeface="Cambria Math" panose="02040503050406030204" pitchFamily="18" charset="0"/>
                        <a:cs typeface="Times New Roman" panose="02020603050405020304" pitchFamily="18" charset="0"/>
                      </a:rPr>
                      <m:t>[</m:t>
                    </m:r>
                    <m:f>
                      <m:fPr>
                        <m:ctrlPr>
                          <a:rPr lang="en-US" sz="200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150</m:t>
                        </m:r>
                        <m:d>
                          <m:dPr>
                            <m:ctrlPr>
                              <a:rPr lang="en-US" sz="2000" i="1" smtClean="0">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1−</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𝜀</m:t>
                            </m:r>
                          </m:e>
                        </m:d>
                      </m:num>
                      <m:den>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𝑅</m:t>
                            </m:r>
                          </m:e>
                          <m:sub>
                            <m:r>
                              <a:rPr lang="en-US" sz="2000" b="0" i="1" smtClean="0">
                                <a:latin typeface="Cambria Math" panose="02040503050406030204" pitchFamily="18" charset="0"/>
                                <a:cs typeface="Times New Roman" panose="02020603050405020304" pitchFamily="18" charset="0"/>
                              </a:rPr>
                              <m:t>𝑒𝑑</m:t>
                            </m:r>
                          </m:sub>
                        </m:s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𝜓</m:t>
                        </m:r>
                      </m:den>
                    </m:f>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7</m:t>
                        </m:r>
                      </m:num>
                      <m:den>
                        <m:r>
                          <a:rPr lang="en-US" sz="2000" b="0" i="1" smtClean="0">
                            <a:latin typeface="Cambria Math" panose="02040503050406030204" pitchFamily="18" charset="0"/>
                            <a:cs typeface="Times New Roman" panose="02020603050405020304" pitchFamily="18" charset="0"/>
                          </a:rPr>
                          <m:t>4</m:t>
                        </m:r>
                      </m:den>
                    </m:f>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1−</m:t>
                        </m:r>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num>
                      <m:den>
                        <m:r>
                          <a:rPr lang="en-US" sz="2000" b="0" i="1" smtClean="0">
                            <a:latin typeface="Cambria Math" panose="02040503050406030204" pitchFamily="18" charset="0"/>
                            <a:cs typeface="Times New Roman" panose="02020603050405020304" pitchFamily="18" charset="0"/>
                          </a:rPr>
                          <m:t>𝝍</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𝑑</m:t>
                            </m:r>
                          </m:e>
                          <m:sub>
                            <m:r>
                              <a:rPr lang="en-US" sz="2000" b="0" i="1" smtClean="0">
                                <a:latin typeface="Cambria Math" panose="02040503050406030204" pitchFamily="18" charset="0"/>
                                <a:cs typeface="Times New Roman" panose="02020603050405020304" pitchFamily="18" charset="0"/>
                              </a:rPr>
                              <m:t>𝑝</m:t>
                            </m:r>
                          </m:sub>
                        </m:sSub>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𝜀</m:t>
                            </m:r>
                          </m:e>
                          <m:sup>
                            <m:r>
                              <a:rPr lang="en-US" sz="2000" b="0" i="1" smtClean="0">
                                <a:latin typeface="Cambria Math" panose="02040503050406030204" pitchFamily="18" charset="0"/>
                                <a:cs typeface="Times New Roman" panose="02020603050405020304" pitchFamily="18" charset="0"/>
                              </a:rPr>
                              <m:t>3</m:t>
                            </m:r>
                          </m:sup>
                        </m:sSup>
                      </m:den>
                    </m:f>
                  </m:oMath>
                </a14:m>
                <a:r>
                  <a:rPr lang="en-US" sz="2000" dirty="0">
                    <a:latin typeface="Times New Roman" panose="02020603050405020304" pitchFamily="18" charset="0"/>
                    <a:cs typeface="Times New Roman" panose="02020603050405020304" pitchFamily="18" charset="0"/>
                  </a:rPr>
                  <a:t>                                                                                       (12.5)</a:t>
                </a:r>
              </a:p>
              <a:p>
                <a:pPr marL="0" indent="0">
                  <a:lnSpc>
                    <a:spcPct val="100000"/>
                  </a:lnSpc>
                  <a:buNone/>
                </a:pPr>
                <a:r>
                  <a:rPr lang="en-US" sz="2000" dirty="0">
                    <a:latin typeface="Times New Roman" panose="02020603050405020304" pitchFamily="18" charset="0"/>
                    <a:cs typeface="Times New Roman" panose="02020603050405020304" pitchFamily="18" charset="0"/>
                  </a:rPr>
                  <a:t>Where:  ψ  is  shape factor of catalyst particle, sometimes called the sphericity.</a:t>
                </a:r>
              </a:p>
              <a:p>
                <a:pPr marL="0" indent="0">
                  <a:lnSpc>
                    <a:spcPct val="100000"/>
                  </a:lnSpc>
                  <a:buNone/>
                </a:pPr>
                <a:r>
                  <a:rPr lang="en-US" sz="2000" dirty="0">
                    <a:latin typeface="Times New Roman" panose="02020603050405020304" pitchFamily="18" charset="0"/>
                    <a:cs typeface="Times New Roman" panose="02020603050405020304" pitchFamily="18" charset="0"/>
                  </a:rPr>
                  <a:t>At the point of minimum fluidization, the weight of the bed just equals the pressure drops across the bed per gravitational acceleration.</a:t>
                </a:r>
              </a:p>
              <a:p>
                <a:pPr marL="0" indent="0">
                  <a:lnSpc>
                    <a:spcPct val="10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𝑊</m:t>
                        </m:r>
                      </m:e>
                      <m:sub>
                        <m:r>
                          <a:rPr lang="en-US" sz="2000" b="0" i="1" smtClean="0">
                            <a:latin typeface="Cambria Math" panose="02040503050406030204" pitchFamily="18" charset="0"/>
                            <a:cs typeface="Times New Roman" panose="02020603050405020304" pitchFamily="18" charset="0"/>
                          </a:rPr>
                          <m:t>𝑠</m:t>
                        </m:r>
                      </m:sub>
                    </m:sSub>
                    <m:r>
                      <a:rPr lang="en-US" sz="2000" i="1">
                        <a:latin typeface="Cambria Math" panose="02040503050406030204" pitchFamily="18" charset="0"/>
                        <a:cs typeface="Times New Roman" panose="02020603050405020304" pitchFamily="18" charset="0"/>
                      </a:rPr>
                      <m:t>=</m:t>
                    </m:r>
                    <m:r>
                      <a:rPr lang="en-US" sz="2000" i="1" smtClean="0">
                        <a:latin typeface="Cambria Math" panose="02040503050406030204" pitchFamily="18" charset="0"/>
                        <a:ea typeface="Cambria Math" panose="02040503050406030204" pitchFamily="18" charset="0"/>
                        <a:cs typeface="Times New Roman" panose="02020603050405020304" pitchFamily="18" charset="0"/>
                      </a:rPr>
                      <m:t> </m:t>
                    </m:r>
                    <m:f>
                      <m:fPr>
                        <m:ctrlPr>
                          <a:rPr lang="en-US" sz="2000" i="1" smtClean="0">
                            <a:latin typeface="Cambria Math" panose="02040503050406030204" pitchFamily="18" charset="0"/>
                            <a:ea typeface="Cambria Math" panose="02040503050406030204" pitchFamily="18" charset="0"/>
                            <a:cs typeface="Times New Roman" panose="02020603050405020304" pitchFamily="18" charset="0"/>
                          </a:rPr>
                        </m:ctrlPr>
                      </m:fPr>
                      <m:num>
                        <m:r>
                          <a:rPr lang="en-US" sz="2000" i="1">
                            <a:latin typeface="Cambria Math" panose="02040503050406030204" pitchFamily="18" charset="0"/>
                            <a:ea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𝑃</m:t>
                        </m:r>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𝑐</m:t>
                            </m:r>
                          </m:sub>
                        </m:sSub>
                      </m:num>
                      <m:den>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𝑔</m:t>
                        </m:r>
                      </m:den>
                    </m:f>
                    <m:r>
                      <a:rPr lang="en-US" sz="2000" b="0" i="0"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r>
                      <a:rPr lang="en-US" sz="2000" i="1">
                        <a:latin typeface="Cambria Math" panose="02040503050406030204" pitchFamily="18" charset="0"/>
                        <a:cs typeface="Times New Roman" panose="02020603050405020304" pitchFamily="18" charset="0"/>
                      </a:rPr>
                      <m:t>h</m:t>
                    </m:r>
                    <m:r>
                      <a:rPr lang="en-US" sz="2000" i="1">
                        <a:latin typeface="Cambria Math" panose="02040503050406030204" pitchFamily="18" charset="0"/>
                        <a:cs typeface="Times New Roman" panose="02020603050405020304" pitchFamily="18" charset="0"/>
                      </a:rPr>
                      <m:t>(1−</m:t>
                    </m:r>
                    <m:r>
                      <a:rPr lang="en-US" sz="2000" i="1">
                        <a:latin typeface="Cambria Math" panose="02040503050406030204" pitchFamily="18" charset="0"/>
                        <a:ea typeface="Cambria Math" panose="02040503050406030204" pitchFamily="18" charset="0"/>
                        <a:cs typeface="Times New Roman" panose="02020603050405020304" pitchFamily="18" charset="0"/>
                      </a:rPr>
                      <m:t>𝜀</m:t>
                    </m:r>
                    <m:r>
                      <a:rPr lang="en-US" sz="2000" i="1">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                                                                                             (12.6)</a:t>
                </a:r>
              </a:p>
              <a:p>
                <a:pPr marL="0" indent="0">
                  <a:lnSpc>
                    <a:spcPct val="100000"/>
                  </a:lnSpc>
                  <a:buNone/>
                </a:pPr>
                <a:r>
                  <a:rPr lang="en-US" sz="2000" dirty="0">
                    <a:latin typeface="Times New Roman" panose="02020603050405020304" pitchFamily="18" charset="0"/>
                    <a:cs typeface="Times New Roman" panose="02020603050405020304" pitchFamily="18" charset="0"/>
                  </a:rPr>
                  <a:t>By substituting equation (12.6) into equation (12.5), you get:</a:t>
                </a:r>
              </a:p>
              <a:p>
                <a:pPr marL="0" indent="0">
                  <a:lnSpc>
                    <a:spcPct val="100000"/>
                  </a:lnSpc>
                  <a:buNone/>
                </a:pPr>
                <a14:m>
                  <m:oMath xmlns:m="http://schemas.openxmlformats.org/officeDocument/2006/math">
                    <m:r>
                      <a:rPr lang="en-US" sz="2000" b="0" i="1" smtClean="0">
                        <a:latin typeface="Cambria Math" panose="02040503050406030204" pitchFamily="18" charset="0"/>
                        <a:cs typeface="Times New Roman" panose="02020603050405020304" pitchFamily="18" charset="0"/>
                      </a:rPr>
                      <m:t>𝑔</m:t>
                    </m:r>
                    <m:r>
                      <a:rPr lang="en-US" sz="2000" i="1">
                        <a:latin typeface="Cambria Math" panose="02040503050406030204" pitchFamily="18" charset="0"/>
                        <a:cs typeface="Times New Roman" panose="02020603050405020304" pitchFamily="18" charset="0"/>
                      </a:rPr>
                      <m:t>(1−</m:t>
                    </m:r>
                    <m:r>
                      <a:rPr lang="en-US" sz="2000" i="1">
                        <a:latin typeface="Cambria Math" panose="02040503050406030204" pitchFamily="18" charset="0"/>
                        <a:ea typeface="Cambria Math" panose="02040503050406030204" pitchFamily="18" charset="0"/>
                        <a:cs typeface="Times New Roman" panose="02020603050405020304" pitchFamily="18" charset="0"/>
                      </a:rPr>
                      <m:t>𝜀</m:t>
                    </m:r>
                    <m:r>
                      <a:rPr lang="en-US" sz="2000" i="1">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𝑐</m:t>
                        </m:r>
                      </m:sub>
                    </m:sSub>
                    <m:r>
                      <a:rPr lang="en-US" sz="2000" b="0" i="1" smtClean="0">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𝑔</m:t>
                        </m:r>
                      </m:sub>
                    </m:sSub>
                    <m:r>
                      <a:rPr lang="en-US" sz="2000" b="0" i="1" smtClean="0">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𝑔</m:t>
                        </m:r>
                      </m:sub>
                    </m:sSub>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𝑢</m:t>
                        </m:r>
                      </m:e>
                      <m:sup>
                        <m:r>
                          <a:rPr lang="en-US" sz="2000" i="1">
                            <a:latin typeface="Cambria Math" panose="02040503050406030204" pitchFamily="18" charset="0"/>
                            <a:cs typeface="Times New Roman" panose="02020603050405020304" pitchFamily="18" charset="0"/>
                          </a:rPr>
                          <m:t>2</m:t>
                        </m:r>
                      </m:sup>
                    </m:sSup>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150</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1−</m:t>
                            </m:r>
                            <m:r>
                              <a:rPr lang="en-US" sz="2000" i="1">
                                <a:latin typeface="Cambria Math" panose="02040503050406030204" pitchFamily="18" charset="0"/>
                                <a:ea typeface="Cambria Math" panose="02040503050406030204" pitchFamily="18" charset="0"/>
                                <a:cs typeface="Times New Roman" panose="02020603050405020304" pitchFamily="18" charset="0"/>
                              </a:rPr>
                              <m:t>𝜀</m:t>
                            </m:r>
                          </m:e>
                        </m:d>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𝑅</m:t>
                            </m:r>
                          </m:e>
                          <m:sub>
                            <m:r>
                              <a:rPr lang="en-US" sz="2000" i="1">
                                <a:latin typeface="Cambria Math" panose="02040503050406030204" pitchFamily="18" charset="0"/>
                                <a:cs typeface="Times New Roman" panose="02020603050405020304" pitchFamily="18" charset="0"/>
                              </a:rPr>
                              <m:t>𝑒𝑑</m:t>
                            </m:r>
                          </m:sub>
                        </m:sSub>
                        <m:r>
                          <a:rPr lang="en-US" sz="2000" i="1">
                            <a:latin typeface="Cambria Math" panose="02040503050406030204" pitchFamily="18" charset="0"/>
                            <a:ea typeface="Cambria Math" panose="02040503050406030204" pitchFamily="18" charset="0"/>
                            <a:cs typeface="Times New Roman" panose="02020603050405020304" pitchFamily="18" charset="0"/>
                          </a:rPr>
                          <m:t>𝜓</m:t>
                        </m:r>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7</m:t>
                        </m:r>
                      </m:num>
                      <m:den>
                        <m:r>
                          <a:rPr lang="en-US" sz="2000" i="1">
                            <a:latin typeface="Cambria Math" panose="02040503050406030204" pitchFamily="18" charset="0"/>
                            <a:cs typeface="Times New Roman" panose="02020603050405020304" pitchFamily="18" charset="0"/>
                          </a:rPr>
                          <m:t>4</m:t>
                        </m:r>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1−</m:t>
                        </m:r>
                        <m:r>
                          <a:rPr lang="en-US" sz="2000" i="1">
                            <a:latin typeface="Cambria Math" panose="02040503050406030204" pitchFamily="18" charset="0"/>
                            <a:cs typeface="Times New Roman" panose="02020603050405020304" pitchFamily="18" charset="0"/>
                            <a:sym typeface="Symbol" panose="05050102010706020507" pitchFamily="18" charset="2"/>
                          </a:rPr>
                          <m:t></m:t>
                        </m:r>
                      </m:num>
                      <m:den>
                        <m:r>
                          <a:rPr lang="en-US" sz="2000" i="1">
                            <a:latin typeface="Cambria Math" panose="02040503050406030204" pitchFamily="18" charset="0"/>
                            <a:cs typeface="Times New Roman" panose="02020603050405020304" pitchFamily="18" charset="0"/>
                          </a:rPr>
                          <m:t>𝝍</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𝑑</m:t>
                            </m:r>
                          </m:e>
                          <m:sub>
                            <m:r>
                              <a:rPr lang="en-US" sz="2000" i="1">
                                <a:latin typeface="Cambria Math" panose="02040503050406030204" pitchFamily="18" charset="0"/>
                                <a:cs typeface="Times New Roman" panose="02020603050405020304" pitchFamily="18" charset="0"/>
                              </a:rPr>
                              <m:t>𝑝</m:t>
                            </m:r>
                          </m:sub>
                        </m:sSub>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ea typeface="Cambria Math" panose="02040503050406030204" pitchFamily="18" charset="0"/>
                                <a:cs typeface="Times New Roman" panose="02020603050405020304" pitchFamily="18" charset="0"/>
                              </a:rPr>
                              <m:t>𝜀</m:t>
                            </m:r>
                          </m:e>
                          <m:sup>
                            <m:r>
                              <a:rPr lang="en-US" sz="2000" i="1">
                                <a:latin typeface="Cambria Math" panose="02040503050406030204" pitchFamily="18" charset="0"/>
                                <a:cs typeface="Times New Roman" panose="02020603050405020304" pitchFamily="18" charset="0"/>
                              </a:rPr>
                              <m:t>3</m:t>
                            </m:r>
                          </m:sup>
                        </m:sSup>
                      </m:den>
                    </m:f>
                    <m:r>
                      <a:rPr lang="en-US" sz="2000" i="1" smtClean="0">
                        <a:latin typeface="Cambria Math" panose="02040503050406030204" pitchFamily="18" charset="0"/>
                        <a:cs typeface="Times New Roman" panose="02020603050405020304" pitchFamily="18" charset="0"/>
                      </a:rPr>
                      <m:t> </m:t>
                    </m:r>
                  </m:oMath>
                </a14:m>
                <a:r>
                  <a:rPr lang="en-US" sz="2000" dirty="0">
                    <a:latin typeface="Times New Roman" panose="02020603050405020304" pitchFamily="18" charset="0"/>
                    <a:cs typeface="Times New Roman" panose="02020603050405020304" pitchFamily="18" charset="0"/>
                  </a:rPr>
                  <a:t>                                                              (12.7)</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4AECC6B-208F-9E46-E09C-972349A0FA34}"/>
                  </a:ext>
                </a:extLst>
              </p:cNvPr>
              <p:cNvSpPr>
                <a:spLocks noGrp="1" noRot="1" noChangeAspect="1" noMove="1" noResize="1" noEditPoints="1" noAdjustHandles="1" noChangeArrowheads="1" noChangeShapeType="1" noTextEdit="1"/>
              </p:cNvSpPr>
              <p:nvPr>
                <p:ph idx="1"/>
              </p:nvPr>
            </p:nvSpPr>
            <p:spPr>
              <a:xfrm>
                <a:off x="288235" y="805070"/>
                <a:ext cx="11549269" cy="5371893"/>
              </a:xfrm>
              <a:blipFill>
                <a:blip r:embed="rId2"/>
                <a:stretch>
                  <a:fillRect l="-528" t="-56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F3DA13A-E738-72F6-6365-E98BE2A0DE29}"/>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F647E0E-9BE8-1B09-88DB-7B6471853FD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2038213-D49B-AD18-0FB1-F9B14FD6C94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047823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9149A-3210-482A-5355-3D5A7D4391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95CA85-A154-96A9-B533-7DE0FFEA6D22}"/>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B81BE5C-8E1B-B082-250F-464EA5730F2E}"/>
                  </a:ext>
                </a:extLst>
              </p:cNvPr>
              <p:cNvSpPr>
                <a:spLocks noGrp="1"/>
              </p:cNvSpPr>
              <p:nvPr>
                <p:ph idx="1"/>
              </p:nvPr>
            </p:nvSpPr>
            <p:spPr>
              <a:xfrm>
                <a:off x="288235" y="805070"/>
                <a:ext cx="11608904" cy="5371893"/>
              </a:xfrm>
            </p:spPr>
            <p:txBody>
              <a:bodyPr>
                <a:normAutofit/>
              </a:bodyPr>
              <a:lstStyle/>
              <a:p>
                <a:pPr marL="0" indent="0">
                  <a:lnSpc>
                    <a:spcPct val="100000"/>
                  </a:lnSpc>
                  <a:buNone/>
                </a:pPr>
                <a:r>
                  <a:rPr lang="en-US" sz="2000" dirty="0">
                    <a:latin typeface="Times New Roman" panose="02020603050405020304" pitchFamily="18" charset="0"/>
                    <a:cs typeface="Times New Roman" panose="02020603050405020304" pitchFamily="18" charset="0"/>
                  </a:rPr>
                  <a:t>For Reynolds numbers less than 10 represents the usual situation, in which fine particles are fluidized by a gas.</a:t>
                </a:r>
              </a:p>
              <a:p>
                <a:pPr marL="0" indent="0">
                  <a:lnSpc>
                    <a:spcPct val="100000"/>
                  </a:lnSpc>
                  <a:buNone/>
                </a:pPr>
                <a:r>
                  <a:rPr lang="en-US" sz="2000" dirty="0">
                    <a:latin typeface="Times New Roman" panose="02020603050405020304" pitchFamily="18" charset="0"/>
                    <a:cs typeface="Times New Roman" panose="02020603050405020304" pitchFamily="18" charset="0"/>
                  </a:rPr>
                  <a:t>For Re</a:t>
                </a:r>
                <a:r>
                  <a:rPr lang="en-US" sz="2000" baseline="-25000" dirty="0">
                    <a:latin typeface="Times New Roman" panose="02020603050405020304" pitchFamily="18" charset="0"/>
                    <a:cs typeface="Times New Roman" panose="02020603050405020304" pitchFamily="18" charset="0"/>
                  </a:rPr>
                  <a:t>d</a:t>
                </a:r>
                <a:r>
                  <a:rPr lang="en-US" sz="2000" dirty="0">
                    <a:latin typeface="Times New Roman" panose="02020603050405020304" pitchFamily="18" charset="0"/>
                    <a:cs typeface="Times New Roman" panose="02020603050405020304" pitchFamily="18" charset="0"/>
                  </a:rPr>
                  <a:t> &lt; 10, the  minimum fluidized velocity is given by:</a:t>
                </a:r>
              </a:p>
              <a:p>
                <a:pPr marL="0" indent="0">
                  <a:lnSpc>
                    <a:spcPct val="10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𝑚𝑓</m:t>
                        </m:r>
                      </m:sub>
                    </m:sSub>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𝝍</m:t>
                            </m:r>
                            <m:r>
                              <a:rPr lang="en-US" sz="2000" b="0" i="1" smtClean="0">
                                <a:latin typeface="Cambria Math" panose="02040503050406030204" pitchFamily="18" charset="0"/>
                                <a:cs typeface="Times New Roman" panose="02020603050405020304" pitchFamily="18" charset="0"/>
                              </a:rPr>
                              <m:t>𝑑𝑝</m:t>
                            </m:r>
                            <m:r>
                              <a:rPr lang="en-US" sz="2000" b="0" i="1" smtClean="0">
                                <a:latin typeface="Cambria Math" panose="02040503050406030204" pitchFamily="18" charset="0"/>
                                <a:cs typeface="Times New Roman" panose="02020603050405020304" pitchFamily="18" charset="0"/>
                              </a:rPr>
                              <m:t>)</m:t>
                            </m:r>
                          </m:e>
                          <m:sup>
                            <m:r>
                              <a:rPr lang="en-US" sz="2000" b="0" i="1" smtClean="0">
                                <a:latin typeface="Cambria Math" panose="02040503050406030204" pitchFamily="18" charset="0"/>
                                <a:cs typeface="Times New Roman" panose="02020603050405020304" pitchFamily="18" charset="0"/>
                              </a:rPr>
                              <m:t>2</m:t>
                            </m:r>
                          </m:sup>
                        </m:sSup>
                      </m:num>
                      <m:den>
                        <m:r>
                          <a:rPr lang="en-US" sz="2000" b="0" i="1" smtClean="0">
                            <a:latin typeface="Cambria Math" panose="02040503050406030204" pitchFamily="18" charset="0"/>
                            <a:cs typeface="Times New Roman" panose="02020603050405020304" pitchFamily="18" charset="0"/>
                          </a:rPr>
                          <m:t>150µ</m:t>
                        </m:r>
                      </m:den>
                    </m:f>
                  </m:oMath>
                </a14:m>
                <a:r>
                  <a:rPr lang="en-US" sz="2000" dirty="0">
                    <a:latin typeface="Times New Roman" panose="02020603050405020304" pitchFamily="18" charset="0"/>
                    <a:cs typeface="Times New Roman" panose="02020603050405020304" pitchFamily="18" charset="0"/>
                  </a:rPr>
                  <a:t>[g(</a:t>
                </a: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i="1" smtClean="0">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b="0" i="1" smtClean="0">
                            <a:latin typeface="Cambria Math" panose="02040503050406030204" pitchFamily="18" charset="0"/>
                            <a:cs typeface="Times New Roman" panose="02020603050405020304" pitchFamily="18" charset="0"/>
                          </a:rPr>
                          <m:t>𝑐</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b="0" i="1" smtClean="0">
                            <a:latin typeface="Cambria Math" panose="02040503050406030204" pitchFamily="18" charset="0"/>
                            <a:cs typeface="Times New Roman" panose="02020603050405020304" pitchFamily="18" charset="0"/>
                          </a:rPr>
                          <m:t>𝑔</m:t>
                        </m:r>
                      </m:sub>
                    </m:sSub>
                    <m:r>
                      <a:rPr lang="en-US" sz="2000" b="0" i="1" smtClean="0">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a:t>
                </a:r>
                <a14:m>
                  <m:oMath xmlns:m="http://schemas.openxmlformats.org/officeDocument/2006/math">
                    <m:f>
                      <m:fPr>
                        <m:ctrlPr>
                          <a:rPr lang="en-US" sz="2000" i="1" dirty="0" smtClean="0">
                            <a:latin typeface="Cambria Math" panose="02040503050406030204" pitchFamily="18" charset="0"/>
                            <a:cs typeface="Times New Roman" panose="02020603050405020304" pitchFamily="18" charset="0"/>
                          </a:rPr>
                        </m:ctrlPr>
                      </m:fPr>
                      <m:num>
                        <m:sSup>
                          <m:sSupPr>
                            <m:ctrlPr>
                              <a:rPr lang="en-US" sz="2000" i="1" dirty="0" smtClean="0">
                                <a:latin typeface="Cambria Math" panose="02040503050406030204" pitchFamily="18" charset="0"/>
                                <a:cs typeface="Times New Roman" panose="02020603050405020304" pitchFamily="18" charset="0"/>
                              </a:rPr>
                            </m:ctrlPr>
                          </m:sSupPr>
                          <m:e>
                            <m:r>
                              <a:rPr lang="en-US" sz="2000" i="1" dirty="0" smtClean="0">
                                <a:latin typeface="Cambria Math" panose="02040503050406030204" pitchFamily="18" charset="0"/>
                                <a:ea typeface="Cambria Math" panose="02040503050406030204" pitchFamily="18" charset="0"/>
                                <a:cs typeface="Times New Roman" panose="02020603050405020304" pitchFamily="18" charset="0"/>
                              </a:rPr>
                              <m:t>𝜀</m:t>
                            </m:r>
                            <m:r>
                              <a:rPr lang="en-US" sz="2000" b="0" i="1" baseline="-25000" dirty="0" smtClean="0">
                                <a:latin typeface="Cambria Math" panose="02040503050406030204" pitchFamily="18" charset="0"/>
                                <a:ea typeface="Cambria Math" panose="02040503050406030204" pitchFamily="18" charset="0"/>
                                <a:cs typeface="Times New Roman" panose="02020603050405020304" pitchFamily="18" charset="0"/>
                              </a:rPr>
                              <m:t>𝑚𝑓</m:t>
                            </m:r>
                          </m:e>
                          <m:sup>
                            <m:r>
                              <a:rPr lang="en-US" sz="2000" b="0" i="1" dirty="0" smtClean="0">
                                <a:latin typeface="Cambria Math" panose="02040503050406030204" pitchFamily="18" charset="0"/>
                                <a:cs typeface="Times New Roman" panose="02020603050405020304" pitchFamily="18" charset="0"/>
                              </a:rPr>
                              <m:t>3</m:t>
                            </m:r>
                          </m:sup>
                        </m:sSup>
                      </m:num>
                      <m:den>
                        <m:r>
                          <a:rPr lang="en-US" sz="2000" b="0" i="1" dirty="0" smtClean="0">
                            <a:latin typeface="Cambria Math" panose="02040503050406030204" pitchFamily="18" charset="0"/>
                            <a:cs typeface="Times New Roman" panose="02020603050405020304" pitchFamily="18" charset="0"/>
                          </a:rPr>
                          <m:t>1−</m:t>
                        </m:r>
                        <m:sSub>
                          <m:sSubPr>
                            <m:ctrlPr>
                              <a:rPr lang="en-US" sz="2000" b="0" i="1" dirty="0" smtClean="0">
                                <a:latin typeface="Cambria Math" panose="02040503050406030204" pitchFamily="18" charset="0"/>
                                <a:cs typeface="Times New Roman" panose="02020603050405020304" pitchFamily="18" charset="0"/>
                              </a:rPr>
                            </m:ctrlPr>
                          </m:sSubPr>
                          <m:e>
                            <m:r>
                              <a:rPr lang="en-US" sz="2000" b="0" i="1" dirty="0" smtClean="0">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b="0" i="1" dirty="0" smtClean="0">
                                <a:latin typeface="Cambria Math" panose="02040503050406030204" pitchFamily="18" charset="0"/>
                                <a:cs typeface="Times New Roman" panose="02020603050405020304" pitchFamily="18" charset="0"/>
                              </a:rPr>
                              <m:t>𝑚𝑓</m:t>
                            </m:r>
                          </m:sub>
                        </m:sSub>
                      </m:den>
                    </m:f>
                  </m:oMath>
                </a14:m>
                <a:r>
                  <a:rPr lang="en-US" sz="2000" dirty="0">
                    <a:latin typeface="Times New Roman" panose="02020603050405020304" pitchFamily="18" charset="0"/>
                    <a:cs typeface="Times New Roman" panose="02020603050405020304" pitchFamily="18" charset="0"/>
                  </a:rPr>
                  <a:t>                                                                         (12.8)</a:t>
                </a:r>
              </a:p>
              <a:p>
                <a:pPr marL="0" indent="0">
                  <a:lnSpc>
                    <a:spcPct val="100000"/>
                  </a:lnSpc>
                  <a:buNone/>
                </a:pPr>
                <a:r>
                  <a:rPr lang="en-US" sz="2000" dirty="0">
                    <a:latin typeface="Times New Roman" panose="02020603050405020304" pitchFamily="18" charset="0"/>
                    <a:cs typeface="Times New Roman" panose="02020603050405020304" pitchFamily="18" charset="0"/>
                  </a:rPr>
                  <a:t>The measured values of sphericity (𝝍)range from </a:t>
                </a:r>
                <a:r>
                  <a:rPr lang="en-US" sz="2000" b="1" dirty="0">
                    <a:latin typeface="Times New Roman" panose="02020603050405020304" pitchFamily="18" charset="0"/>
                    <a:cs typeface="Times New Roman" panose="02020603050405020304" pitchFamily="18" charset="0"/>
                  </a:rPr>
                  <a:t>0.5 to 1, with 0.6 </a:t>
                </a:r>
                <a:r>
                  <a:rPr lang="en-US" sz="2000" dirty="0">
                    <a:latin typeface="Times New Roman" panose="02020603050405020304" pitchFamily="18" charset="0"/>
                    <a:cs typeface="Times New Roman" panose="02020603050405020304" pitchFamily="18" charset="0"/>
                  </a:rPr>
                  <a:t>being a normal value for a typical granular solid.</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void fraction at the point of minimum fluidization (</a:t>
                </a:r>
                <a:r>
                  <a:rPr lang="en-US" sz="2000" dirty="0" err="1">
                    <a:latin typeface="Times New Roman" panose="02020603050405020304" pitchFamily="18" charset="0"/>
                    <a:cs typeface="Times New Roman" panose="02020603050405020304" pitchFamily="18" charset="0"/>
                  </a:rPr>
                  <a:t>ε</a:t>
                </a:r>
                <a:r>
                  <a:rPr lang="en-US" sz="2000" baseline="-25000" dirty="0" err="1">
                    <a:latin typeface="Times New Roman" panose="02020603050405020304" pitchFamily="18" charset="0"/>
                    <a:cs typeface="Times New Roman" panose="02020603050405020304" pitchFamily="18" charset="0"/>
                  </a:rPr>
                  <a:t>mf</a:t>
                </a:r>
                <a:r>
                  <a:rPr lang="en-US" sz="2000" dirty="0">
                    <a:latin typeface="Times New Roman" panose="02020603050405020304" pitchFamily="18" charset="0"/>
                    <a:cs typeface="Times New Roman" panose="02020603050405020304" pitchFamily="18" charset="0"/>
                  </a:rPr>
                  <a:t>) appears in many of the equations describing fluidized bed characteristics.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There is a correlation that apparently gives quite accurate predictions of measured values of </a:t>
                </a:r>
                <a:r>
                  <a:rPr lang="en-US" sz="2000" dirty="0" err="1">
                    <a:latin typeface="Times New Roman" panose="02020603050405020304" pitchFamily="18" charset="0"/>
                    <a:cs typeface="Times New Roman" panose="02020603050405020304" pitchFamily="18" charset="0"/>
                  </a:rPr>
                  <a:t>ε</a:t>
                </a:r>
                <a:r>
                  <a:rPr lang="en-US" sz="2000" baseline="-25000" dirty="0" err="1">
                    <a:latin typeface="Times New Roman" panose="02020603050405020304" pitchFamily="18" charset="0"/>
                    <a:cs typeface="Times New Roman" panose="02020603050405020304" pitchFamily="18" charset="0"/>
                  </a:rPr>
                  <a:t>mf</a:t>
                </a:r>
                <a:r>
                  <a:rPr lang="en-US" sz="2000" dirty="0">
                    <a:latin typeface="Times New Roman" panose="02020603050405020304" pitchFamily="18" charset="0"/>
                    <a:cs typeface="Times New Roman" panose="02020603050405020304" pitchFamily="18" charset="0"/>
                  </a:rPr>
                  <a:t> (within 10%) when the particles in the fluidized bed are fairly small.</a:t>
                </a:r>
              </a:p>
              <a:p>
                <a:pPr marL="0" indent="0" algn="just">
                  <a:lnSpc>
                    <a:spcPct val="10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i="1">
                            <a:latin typeface="Cambria Math" panose="02040503050406030204" pitchFamily="18" charset="0"/>
                            <a:cs typeface="Times New Roman" panose="02020603050405020304" pitchFamily="18" charset="0"/>
                          </a:rPr>
                          <m:t>𝑚𝑓</m:t>
                        </m:r>
                      </m:sub>
                    </m:sSub>
                    <m:r>
                      <a:rPr lang="en-US" sz="2000">
                        <a:latin typeface="Cambria Math" panose="02040503050406030204" pitchFamily="18" charset="0"/>
                        <a:cs typeface="Times New Roman" panose="02020603050405020304" pitchFamily="18" charset="0"/>
                      </a:rPr>
                      <m:t>=0.586</m:t>
                    </m:r>
                    <m:sSup>
                      <m:sSup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ea typeface="Cambria Math" panose="02040503050406030204" pitchFamily="18" charset="0"/>
                            <a:cs typeface="Times New Roman" panose="02020603050405020304" pitchFamily="18" charset="0"/>
                          </a:rPr>
                          <m:t>𝝍</m:t>
                        </m:r>
                      </m:e>
                      <m:sup>
                        <m:r>
                          <a:rPr lang="en-US" sz="2000" i="1">
                            <a:latin typeface="Cambria Math" panose="02040503050406030204" pitchFamily="18" charset="0"/>
                            <a:ea typeface="Cambria Math" panose="02040503050406030204" pitchFamily="18" charset="0"/>
                            <a:cs typeface="Times New Roman" panose="02020603050405020304" pitchFamily="18" charset="0"/>
                          </a:rPr>
                          <m:t>−0.72</m:t>
                        </m:r>
                      </m:sup>
                    </m:sSup>
                    <m:sSup>
                      <m:sSupPr>
                        <m:ctrlPr>
                          <a:rPr lang="en-US" sz="2000" b="0" i="1" smtClean="0">
                            <a:latin typeface="Cambria Math" panose="02040503050406030204" pitchFamily="18" charset="0"/>
                            <a:cs typeface="Times New Roman" panose="02020603050405020304" pitchFamily="18" charset="0"/>
                          </a:rPr>
                        </m:ctrlPr>
                      </m:sSupPr>
                      <m:e>
                        <m:d>
                          <m:d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dPr>
                          <m:e>
                            <m:f>
                              <m:f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fPr>
                              <m:num>
                                <m:sSup>
                                  <m:sSup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ea typeface="Cambria Math" panose="02040503050406030204" pitchFamily="18" charset="0"/>
                                        <a:cs typeface="Times New Roman" panose="02020603050405020304" pitchFamily="18" charset="0"/>
                                      </a:rPr>
                                      <m:t>𝜇</m:t>
                                    </m:r>
                                  </m:e>
                                  <m:sup>
                                    <m:r>
                                      <a:rPr lang="en-US" sz="2000" i="1">
                                        <a:latin typeface="Cambria Math" panose="02040503050406030204" pitchFamily="18" charset="0"/>
                                        <a:ea typeface="Cambria Math" panose="02040503050406030204" pitchFamily="18" charset="0"/>
                                        <a:cs typeface="Times New Roman" panose="02020603050405020304" pitchFamily="18" charset="0"/>
                                      </a:rPr>
                                      <m:t>2</m:t>
                                    </m:r>
                                  </m:sup>
                                </m:sSup>
                              </m:num>
                              <m:den>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𝑔</m:t>
                                    </m:r>
                                  </m:sub>
                                </m:sSub>
                                <m:sSup>
                                  <m:sSup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pPr>
                                  <m:e>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𝑑</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𝑝</m:t>
                                        </m:r>
                                      </m:sub>
                                    </m:sSub>
                                  </m:e>
                                  <m:sup>
                                    <m:r>
                                      <a:rPr lang="en-US" sz="2000" i="1">
                                        <a:latin typeface="Cambria Math" panose="02040503050406030204" pitchFamily="18" charset="0"/>
                                        <a:ea typeface="Cambria Math" panose="02040503050406030204" pitchFamily="18" charset="0"/>
                                        <a:cs typeface="Times New Roman" panose="02020603050405020304" pitchFamily="18" charset="0"/>
                                      </a:rPr>
                                      <m:t>3</m:t>
                                    </m:r>
                                  </m:sup>
                                </m:sSup>
                              </m:den>
                            </m:f>
                          </m:e>
                        </m:d>
                      </m:e>
                      <m:sup>
                        <m:r>
                          <a:rPr lang="en-US" sz="2000" b="0" i="1" smtClean="0">
                            <a:latin typeface="Cambria Math" panose="02040503050406030204" pitchFamily="18" charset="0"/>
                            <a:cs typeface="Times New Roman" panose="02020603050405020304" pitchFamily="18" charset="0"/>
                          </a:rPr>
                          <m:t>0.029</m:t>
                        </m:r>
                      </m:sup>
                    </m:sSup>
                    <m:sSup>
                      <m:sSupPr>
                        <m:ctrlPr>
                          <a:rPr lang="en-US" sz="2000" i="1">
                            <a:latin typeface="Cambria Math" panose="02040503050406030204" pitchFamily="18" charset="0"/>
                            <a:cs typeface="Times New Roman" panose="02020603050405020304" pitchFamily="18" charset="0"/>
                          </a:rPr>
                        </m:ctrlPr>
                      </m:sSupPr>
                      <m:e>
                        <m:d>
                          <m:d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dPr>
                          <m:e>
                            <m:f>
                              <m:f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0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smtClean="0">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𝑔</m:t>
                                    </m:r>
                                  </m:sub>
                                </m:sSub>
                              </m:num>
                              <m:den>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𝑐</m:t>
                                    </m:r>
                                  </m:sub>
                                </m:sSub>
                              </m:den>
                            </m:f>
                          </m:e>
                        </m:d>
                      </m:e>
                      <m:sup>
                        <m:r>
                          <a:rPr lang="en-US" sz="2000" i="1">
                            <a:latin typeface="Cambria Math" panose="02040503050406030204" pitchFamily="18" charset="0"/>
                            <a:cs typeface="Times New Roman" panose="02020603050405020304" pitchFamily="18" charset="0"/>
                          </a:rPr>
                          <m:t>0.02</m:t>
                        </m:r>
                        <m:r>
                          <a:rPr lang="en-US" sz="2000" b="0" i="1" smtClean="0">
                            <a:latin typeface="Cambria Math" panose="02040503050406030204" pitchFamily="18" charset="0"/>
                            <a:cs typeface="Times New Roman" panose="02020603050405020304" pitchFamily="18" charset="0"/>
                          </a:rPr>
                          <m:t>1</m:t>
                        </m:r>
                      </m:sup>
                    </m:sSup>
                  </m:oMath>
                </a14:m>
                <a:r>
                  <a:rPr lang="en-US" sz="2000" dirty="0">
                    <a:latin typeface="Times New Roman" panose="02020603050405020304" pitchFamily="18" charset="0"/>
                    <a:cs typeface="Times New Roman" panose="02020603050405020304" pitchFamily="18" charset="0"/>
                  </a:rPr>
                  <a:t>                                                              (12.9)</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values of </a:t>
                </a:r>
                <a:r>
                  <a:rPr lang="en-US" sz="2000" dirty="0" err="1">
                    <a:latin typeface="Times New Roman" panose="02020603050405020304" pitchFamily="18" charset="0"/>
                    <a:cs typeface="Times New Roman" panose="02020603050405020304" pitchFamily="18" charset="0"/>
                  </a:rPr>
                  <a:t>ε</a:t>
                </a:r>
                <a:r>
                  <a:rPr lang="en-US" sz="2000" baseline="-25000" dirty="0" err="1">
                    <a:latin typeface="Times New Roman" panose="02020603050405020304" pitchFamily="18" charset="0"/>
                    <a:cs typeface="Times New Roman" panose="02020603050405020304" pitchFamily="18" charset="0"/>
                  </a:rPr>
                  <a:t>mf</a:t>
                </a:r>
                <a:r>
                  <a:rPr lang="en-US" sz="2000" dirty="0">
                    <a:latin typeface="Times New Roman" panose="02020603050405020304" pitchFamily="18" charset="0"/>
                    <a:cs typeface="Times New Roman" panose="02020603050405020304" pitchFamily="18" charset="0"/>
                  </a:rPr>
                  <a:t> around</a:t>
                </a:r>
                <a:r>
                  <a:rPr lang="en-US" sz="2000" b="1" dirty="0">
                    <a:latin typeface="Times New Roman" panose="02020603050405020304" pitchFamily="18" charset="0"/>
                    <a:cs typeface="Times New Roman" panose="02020603050405020304" pitchFamily="18" charset="0"/>
                  </a:rPr>
                  <a:t> 0.5 </a:t>
                </a:r>
                <a:r>
                  <a:rPr lang="en-US" sz="2000" dirty="0">
                    <a:latin typeface="Times New Roman" panose="02020603050405020304" pitchFamily="18" charset="0"/>
                    <a:cs typeface="Times New Roman" panose="02020603050405020304" pitchFamily="18" charset="0"/>
                  </a:rPr>
                  <a:t>are typical.</a:t>
                </a: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B81BE5C-8E1B-B082-250F-464EA5730F2E}"/>
                  </a:ext>
                </a:extLst>
              </p:cNvPr>
              <p:cNvSpPr>
                <a:spLocks noGrp="1" noRot="1" noChangeAspect="1" noMove="1" noResize="1" noEditPoints="1" noAdjustHandles="1" noChangeArrowheads="1" noChangeShapeType="1" noTextEdit="1"/>
              </p:cNvSpPr>
              <p:nvPr>
                <p:ph idx="1"/>
              </p:nvPr>
            </p:nvSpPr>
            <p:spPr>
              <a:xfrm>
                <a:off x="288235" y="805070"/>
                <a:ext cx="11608904" cy="5371893"/>
              </a:xfrm>
              <a:blipFill>
                <a:blip r:embed="rId2"/>
                <a:stretch>
                  <a:fillRect l="-525" t="-568" r="-525"/>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94A5273-8EB8-A3A0-975B-E5AE6F684421}"/>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3502543-A03B-FB78-BE3E-19A30D66039D}"/>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9C6A395-81C4-25E0-1FC9-CA0A242BB06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608622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31A6FF-7875-6DED-6326-486D620D33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811512E-64E9-75AE-C3C9-2D95B92C2AE2}"/>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A4E0703-297E-DA6A-F607-2B01B133858B}"/>
                  </a:ext>
                </a:extLst>
              </p:cNvPr>
              <p:cNvSpPr>
                <a:spLocks noGrp="1"/>
              </p:cNvSpPr>
              <p:nvPr>
                <p:ph idx="1"/>
              </p:nvPr>
            </p:nvSpPr>
            <p:spPr>
              <a:xfrm>
                <a:off x="337930" y="805069"/>
                <a:ext cx="11489635" cy="5247862"/>
              </a:xfrm>
            </p:spPr>
            <p:txBody>
              <a:bodyPr>
                <a:normAutofit/>
              </a:bodyPr>
              <a:lstStyle/>
              <a:p>
                <a:pPr marL="0" indent="0">
                  <a:buNone/>
                </a:pPr>
                <a:r>
                  <a:rPr lang="en-US" sz="2000" dirty="0">
                    <a:latin typeface="Times New Roman" panose="02020603050405020304" pitchFamily="18" charset="0"/>
                    <a:cs typeface="Times New Roman" panose="02020603050405020304" pitchFamily="18" charset="0"/>
                  </a:rPr>
                  <a:t>When a distribution of particle sizes exists, an equation for calculating the mean diameter is given by:</a:t>
                </a:r>
              </a:p>
              <a:p>
                <a:pPr marL="0" indent="0">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𝑑</m:t>
                        </m:r>
                      </m:e>
                      <m:sub>
                        <m:r>
                          <a:rPr lang="en-US" sz="2000" b="0" i="1" smtClean="0">
                            <a:latin typeface="Cambria Math" panose="02040503050406030204" pitchFamily="18" charset="0"/>
                            <a:cs typeface="Times New Roman" panose="02020603050405020304" pitchFamily="18" charset="0"/>
                          </a:rPr>
                          <m:t>𝑝</m:t>
                        </m:r>
                      </m:sub>
                    </m:sSub>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1</m:t>
                        </m:r>
                      </m:num>
                      <m:den>
                        <m:nary>
                          <m:naryPr>
                            <m:chr m:val="∑"/>
                            <m:subHide m:val="on"/>
                            <m:supHide m:val="on"/>
                            <m:ctrlPr>
                              <a:rPr lang="en-US" sz="2000" b="0" i="1" smtClean="0">
                                <a:latin typeface="Cambria Math" panose="02040503050406030204" pitchFamily="18" charset="0"/>
                                <a:cs typeface="Times New Roman" panose="02020603050405020304" pitchFamily="18" charset="0"/>
                              </a:rPr>
                            </m:ctrlPr>
                          </m:naryPr>
                          <m:sub/>
                          <m:sup/>
                          <m:e>
                            <m:f>
                              <m:fPr>
                                <m:ctrlPr>
                                  <a:rPr lang="en-US" sz="2000" b="0" i="1" smtClean="0">
                                    <a:latin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𝑓</m:t>
                                    </m:r>
                                  </m:e>
                                  <m:sub>
                                    <m:r>
                                      <a:rPr lang="en-US" sz="2000" b="0" i="1" smtClean="0">
                                        <a:latin typeface="Cambria Math" panose="02040503050406030204" pitchFamily="18" charset="0"/>
                                        <a:cs typeface="Times New Roman" panose="02020603050405020304" pitchFamily="18" charset="0"/>
                                      </a:rPr>
                                      <m:t>𝑖</m:t>
                                    </m:r>
                                  </m:sub>
                                </m:sSub>
                              </m:num>
                              <m:den>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𝑑</m:t>
                                    </m:r>
                                  </m:e>
                                  <m:sub>
                                    <m:r>
                                      <a:rPr lang="en-US" sz="2000" b="0" i="1" smtClean="0">
                                        <a:latin typeface="Cambria Math" panose="02040503050406030204" pitchFamily="18" charset="0"/>
                                        <a:cs typeface="Times New Roman" panose="02020603050405020304" pitchFamily="18" charset="0"/>
                                      </a:rPr>
                                      <m:t>𝑝𝑖</m:t>
                                    </m:r>
                                  </m:sub>
                                </m:sSub>
                              </m:den>
                            </m:f>
                          </m:e>
                        </m:nary>
                      </m:den>
                    </m:f>
                  </m:oMath>
                </a14:m>
                <a:r>
                  <a:rPr lang="en-US" sz="2000" dirty="0">
                    <a:latin typeface="Times New Roman" panose="02020603050405020304" pitchFamily="18" charset="0"/>
                    <a:cs typeface="Times New Roman" panose="02020603050405020304" pitchFamily="18" charset="0"/>
                  </a:rPr>
                  <a:t>                                                                                                            (12.10)</a:t>
                </a:r>
              </a:p>
              <a:p>
                <a:pPr marL="0" indent="0">
                  <a:buNone/>
                </a:pPr>
                <a:r>
                  <a:rPr lang="en-US" sz="2000" dirty="0">
                    <a:latin typeface="Times New Roman" panose="02020603050405020304" pitchFamily="18" charset="0"/>
                    <a:cs typeface="Times New Roman" panose="02020603050405020304" pitchFamily="18" charset="0"/>
                  </a:rPr>
                  <a:t>Where:  </a:t>
                </a:r>
                <a:r>
                  <a:rPr lang="en-US" sz="2000" i="1" dirty="0">
                    <a:latin typeface="Times New Roman" panose="02020603050405020304" pitchFamily="18" charset="0"/>
                    <a:cs typeface="Times New Roman" panose="02020603050405020304" pitchFamily="18" charset="0"/>
                  </a:rPr>
                  <a:t>fi </a:t>
                </a:r>
                <a:r>
                  <a:rPr lang="en-US" sz="2000" dirty="0">
                    <a:latin typeface="Times New Roman" panose="02020603050405020304" pitchFamily="18" charset="0"/>
                    <a:cs typeface="Times New Roman" panose="02020603050405020304" pitchFamily="18" charset="0"/>
                  </a:rPr>
                  <a:t>is the fraction of particles with diameter </a:t>
                </a:r>
                <a:r>
                  <a:rPr lang="en-US" sz="2000" i="1" dirty="0">
                    <a:latin typeface="Times New Roman" panose="02020603050405020304" pitchFamily="18" charset="0"/>
                    <a:cs typeface="Times New Roman" panose="02020603050405020304" pitchFamily="18" charset="0"/>
                  </a:rPr>
                  <a:t>dpi</a:t>
                </a:r>
                <a:r>
                  <a:rPr lang="en-US" sz="2000" dirty="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Maximum fluidization velocity: </a:t>
                </a:r>
                <a:r>
                  <a:rPr lang="en-US" sz="2200" dirty="0">
                    <a:latin typeface="Times New Roman" panose="02020603050405020304" pitchFamily="18" charset="0"/>
                    <a:cs typeface="Times New Roman" panose="02020603050405020304" pitchFamily="18" charset="0"/>
                  </a:rPr>
                  <a:t>If the gas velocity is increased to a sufficiently high value, however, the drag on an individual particle will surpass the gravitational force on the particle, and the particle will be entrained in a gas and carried out of the bed.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point at which the drag on an individual particle is about to exceed the gravitational force exerted on it is called </a:t>
                </a:r>
                <a:r>
                  <a:rPr lang="en-US" sz="2200" b="1" dirty="0">
                    <a:solidFill>
                      <a:srgbClr val="0070C0"/>
                    </a:solidFill>
                    <a:latin typeface="Times New Roman" panose="02020603050405020304" pitchFamily="18" charset="0"/>
                    <a:cs typeface="Times New Roman" panose="02020603050405020304" pitchFamily="18" charset="0"/>
                  </a:rPr>
                  <a:t>the maximum fluidization velocity</a:t>
                </a:r>
                <a:r>
                  <a:rPr lang="en-US" sz="2200" dirty="0">
                    <a:latin typeface="Times New Roman" panose="02020603050405020304" pitchFamily="18" charset="0"/>
                    <a:cs typeface="Times New Roman" panose="02020603050405020304" pitchFamily="18" charset="0"/>
                  </a:rPr>
                  <a:t>.</a:t>
                </a:r>
              </a:p>
            </p:txBody>
          </p:sp>
        </mc:Choice>
        <mc:Fallback xmlns="">
          <p:sp>
            <p:nvSpPr>
              <p:cNvPr id="3" name="Content Placeholder 2">
                <a:extLst>
                  <a:ext uri="{FF2B5EF4-FFF2-40B4-BE49-F238E27FC236}">
                    <a16:creationId xmlns:a16="http://schemas.microsoft.com/office/drawing/2014/main" id="{3A4E0703-297E-DA6A-F607-2B01B133858B}"/>
                  </a:ext>
                </a:extLst>
              </p:cNvPr>
              <p:cNvSpPr>
                <a:spLocks noGrp="1" noRot="1" noChangeAspect="1" noMove="1" noResize="1" noEditPoints="1" noAdjustHandles="1" noChangeArrowheads="1" noChangeShapeType="1" noTextEdit="1"/>
              </p:cNvSpPr>
              <p:nvPr>
                <p:ph idx="1"/>
              </p:nvPr>
            </p:nvSpPr>
            <p:spPr>
              <a:xfrm>
                <a:off x="337930" y="805069"/>
                <a:ext cx="11489635" cy="5247862"/>
              </a:xfrm>
              <a:blipFill>
                <a:blip r:embed="rId2"/>
                <a:stretch>
                  <a:fillRect l="-690" t="-1161" r="-69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359564A-3D9A-21C3-F0B4-77B5D055F8C7}"/>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5DDD27A-D048-DEBA-8DFF-060E0EA25838}"/>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D24BA72-CDBF-F4A0-8F59-CA202B43C91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262765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501D8D-A291-9D98-7C38-5AAD6E13D9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EAC171-6AB6-C73C-8139-7FE614D0E698}"/>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CC3304E-C86E-DB42-1839-DC0ECF07BD22}"/>
                  </a:ext>
                </a:extLst>
              </p:cNvPr>
              <p:cNvSpPr>
                <a:spLocks noGrp="1"/>
              </p:cNvSpPr>
              <p:nvPr>
                <p:ph idx="1"/>
              </p:nvPr>
            </p:nvSpPr>
            <p:spPr>
              <a:xfrm>
                <a:off x="337930" y="805069"/>
                <a:ext cx="11489635" cy="5247862"/>
              </a:xfrm>
            </p:spPr>
            <p:txBody>
              <a:bodyPr>
                <a:normAutofit fontScale="25000" lnSpcReduction="20000"/>
              </a:bodyPr>
              <a:lstStyle/>
              <a:p>
                <a:pPr marL="0" indent="0" algn="just">
                  <a:lnSpc>
                    <a:spcPct val="120000"/>
                  </a:lnSpc>
                  <a:buNone/>
                </a:pPr>
                <a:r>
                  <a:rPr lang="en-US" sz="8000" dirty="0">
                    <a:latin typeface="Times New Roman" panose="02020603050405020304" pitchFamily="18" charset="0"/>
                    <a:cs typeface="Times New Roman" panose="02020603050405020304" pitchFamily="18" charset="0"/>
                  </a:rPr>
                  <a:t>When the upward velocity of the gas exceeds the free-fall terminal velocity of the particle (</a:t>
                </a:r>
                <a:r>
                  <a:rPr lang="en-US" sz="8000" dirty="0" err="1">
                    <a:latin typeface="Times New Roman" panose="02020603050405020304" pitchFamily="18" charset="0"/>
                    <a:cs typeface="Times New Roman" panose="02020603050405020304" pitchFamily="18" charset="0"/>
                  </a:rPr>
                  <a:t>u</a:t>
                </a:r>
                <a:r>
                  <a:rPr lang="en-US" sz="8000" baseline="-25000" dirty="0" err="1">
                    <a:latin typeface="Times New Roman" panose="02020603050405020304" pitchFamily="18" charset="0"/>
                    <a:cs typeface="Times New Roman" panose="02020603050405020304" pitchFamily="18" charset="0"/>
                  </a:rPr>
                  <a:t>t</a:t>
                </a:r>
                <a:r>
                  <a:rPr lang="en-US" sz="8000" i="1" dirty="0">
                    <a:latin typeface="Times New Roman" panose="02020603050405020304" pitchFamily="18" charset="0"/>
                    <a:cs typeface="Times New Roman" panose="02020603050405020304" pitchFamily="18" charset="0"/>
                  </a:rPr>
                  <a:t>)</a:t>
                </a:r>
                <a:r>
                  <a:rPr lang="en-US" sz="8000" dirty="0">
                    <a:latin typeface="Times New Roman" panose="02020603050405020304" pitchFamily="18" charset="0"/>
                    <a:cs typeface="Times New Roman" panose="02020603050405020304" pitchFamily="18" charset="0"/>
                  </a:rPr>
                  <a:t>, the particle will be carried upward with the gas stream. </a:t>
                </a:r>
              </a:p>
              <a:p>
                <a:pPr marL="0" indent="0" algn="just">
                  <a:lnSpc>
                    <a:spcPct val="120000"/>
                  </a:lnSpc>
                  <a:buNone/>
                </a:pPr>
                <a:r>
                  <a:rPr lang="en-US" sz="8000" dirty="0">
                    <a:latin typeface="Times New Roman" panose="02020603050405020304" pitchFamily="18" charset="0"/>
                    <a:cs typeface="Times New Roman" panose="02020603050405020304" pitchFamily="18" charset="0"/>
                  </a:rPr>
                  <a:t>For fine particles, the Reynolds numbers will be small, and two relationships presented by </a:t>
                </a:r>
                <a:r>
                  <a:rPr lang="en-US" sz="8000" b="1" dirty="0">
                    <a:latin typeface="Times New Roman" panose="02020603050405020304" pitchFamily="18" charset="0"/>
                    <a:cs typeface="Times New Roman" panose="02020603050405020304" pitchFamily="18" charset="0"/>
                  </a:rPr>
                  <a:t>Kunii-</a:t>
                </a:r>
                <a:r>
                  <a:rPr lang="en-US" sz="8000" b="1" dirty="0" err="1">
                    <a:latin typeface="Times New Roman" panose="02020603050405020304" pitchFamily="18" charset="0"/>
                    <a:cs typeface="Times New Roman" panose="02020603050405020304" pitchFamily="18" charset="0"/>
                  </a:rPr>
                  <a:t>Levenspiel</a:t>
                </a:r>
                <a:r>
                  <a:rPr lang="en-US" sz="8000" b="1" dirty="0">
                    <a:latin typeface="Times New Roman" panose="02020603050405020304" pitchFamily="18" charset="0"/>
                    <a:cs typeface="Times New Roman" panose="02020603050405020304" pitchFamily="18" charset="0"/>
                  </a:rPr>
                  <a:t>  </a:t>
                </a:r>
                <a:r>
                  <a:rPr lang="en-US" sz="8000" dirty="0">
                    <a:latin typeface="Times New Roman" panose="02020603050405020304" pitchFamily="18" charset="0"/>
                    <a:cs typeface="Times New Roman" panose="02020603050405020304" pitchFamily="18" charset="0"/>
                  </a:rPr>
                  <a:t>are:</a:t>
                </a:r>
              </a:p>
              <a:p>
                <a:pPr marL="0" indent="0" algn="just">
                  <a:lnSpc>
                    <a:spcPct val="120000"/>
                  </a:lnSpc>
                  <a:buNone/>
                </a:pPr>
                <a14:m>
                  <m:oMath xmlns:m="http://schemas.openxmlformats.org/officeDocument/2006/math">
                    <m:sSub>
                      <m:sSubPr>
                        <m:ctrlPr>
                          <a:rPr lang="en-US" sz="8000" i="1" smtClean="0">
                            <a:latin typeface="Cambria Math" panose="02040503050406030204" pitchFamily="18" charset="0"/>
                            <a:cs typeface="Times New Roman" panose="02020603050405020304" pitchFamily="18" charset="0"/>
                          </a:rPr>
                        </m:ctrlPr>
                      </m:sSubPr>
                      <m:e>
                        <m:r>
                          <a:rPr lang="en-US" sz="8000" b="0" i="1" smtClean="0">
                            <a:latin typeface="Cambria Math" panose="02040503050406030204" pitchFamily="18" charset="0"/>
                            <a:cs typeface="Times New Roman" panose="02020603050405020304" pitchFamily="18" charset="0"/>
                          </a:rPr>
                          <m:t>𝑢</m:t>
                        </m:r>
                      </m:e>
                      <m:sub>
                        <m:r>
                          <a:rPr lang="en-US" sz="8000" b="0" i="1" smtClean="0">
                            <a:latin typeface="Cambria Math" panose="02040503050406030204" pitchFamily="18" charset="0"/>
                            <a:cs typeface="Times New Roman" panose="02020603050405020304" pitchFamily="18" charset="0"/>
                          </a:rPr>
                          <m:t>𝑡</m:t>
                        </m:r>
                      </m:sub>
                    </m:sSub>
                    <m:r>
                      <a:rPr lang="en-US" sz="8000" b="0" i="1" smtClean="0">
                        <a:latin typeface="Cambria Math" panose="02040503050406030204" pitchFamily="18" charset="0"/>
                        <a:cs typeface="Times New Roman" panose="02020603050405020304" pitchFamily="18" charset="0"/>
                      </a:rPr>
                      <m:t>=</m:t>
                    </m:r>
                    <m:f>
                      <m:fPr>
                        <m:ctrlPr>
                          <a:rPr lang="en-US" sz="8000" b="0" i="1" smtClean="0">
                            <a:latin typeface="Cambria Math" panose="02040503050406030204" pitchFamily="18" charset="0"/>
                            <a:cs typeface="Times New Roman" panose="02020603050405020304" pitchFamily="18" charset="0"/>
                          </a:rPr>
                        </m:ctrlPr>
                      </m:fPr>
                      <m:num>
                        <m:sSup>
                          <m:sSupPr>
                            <m:ctrlPr>
                              <a:rPr lang="en-US" sz="8000" b="0" i="1" smtClean="0">
                                <a:latin typeface="Cambria Math" panose="02040503050406030204" pitchFamily="18" charset="0"/>
                                <a:cs typeface="Times New Roman" panose="02020603050405020304" pitchFamily="18" charset="0"/>
                              </a:rPr>
                            </m:ctrlPr>
                          </m:sSupPr>
                          <m:e>
                            <m:sSub>
                              <m:sSubPr>
                                <m:ctrlPr>
                                  <a:rPr lang="en-US" sz="8000" b="0" i="1" smtClean="0">
                                    <a:latin typeface="Cambria Math" panose="02040503050406030204" pitchFamily="18" charset="0"/>
                                    <a:cs typeface="Times New Roman" panose="02020603050405020304" pitchFamily="18" charset="0"/>
                                  </a:rPr>
                                </m:ctrlPr>
                              </m:sSubPr>
                              <m:e>
                                <m:r>
                                  <a:rPr lang="en-US" sz="8000" b="0" i="1" smtClean="0">
                                    <a:latin typeface="Cambria Math" panose="02040503050406030204" pitchFamily="18" charset="0"/>
                                    <a:cs typeface="Times New Roman" panose="02020603050405020304" pitchFamily="18" charset="0"/>
                                    <a:sym typeface="Symbol" panose="05050102010706020507" pitchFamily="18" charset="2"/>
                                  </a:rPr>
                                  <m:t></m:t>
                                </m:r>
                                <m:r>
                                  <a:rPr lang="en-US" sz="8000" b="0" i="1" smtClean="0">
                                    <a:latin typeface="Cambria Math" panose="02040503050406030204" pitchFamily="18" charset="0"/>
                                    <a:cs typeface="Times New Roman" panose="02020603050405020304" pitchFamily="18" charset="0"/>
                                  </a:rPr>
                                  <m:t>𝑑</m:t>
                                </m:r>
                              </m:e>
                              <m:sub>
                                <m:r>
                                  <a:rPr lang="en-US" sz="8000" b="0" i="1" smtClean="0">
                                    <a:latin typeface="Cambria Math" panose="02040503050406030204" pitchFamily="18" charset="0"/>
                                    <a:cs typeface="Times New Roman" panose="02020603050405020304" pitchFamily="18" charset="0"/>
                                  </a:rPr>
                                  <m:t>𝑝</m:t>
                                </m:r>
                              </m:sub>
                            </m:sSub>
                          </m:e>
                          <m:sup>
                            <m:r>
                              <a:rPr lang="en-US" sz="8000" b="0" i="1" smtClean="0">
                                <a:latin typeface="Cambria Math" panose="02040503050406030204" pitchFamily="18" charset="0"/>
                                <a:cs typeface="Times New Roman" panose="02020603050405020304" pitchFamily="18" charset="0"/>
                              </a:rPr>
                              <m:t>2</m:t>
                            </m:r>
                          </m:sup>
                        </m:sSup>
                      </m:num>
                      <m:den>
                        <m:r>
                          <a:rPr lang="en-US" sz="8000" b="0" i="1" smtClean="0">
                            <a:latin typeface="Cambria Math" panose="02040503050406030204" pitchFamily="18" charset="0"/>
                            <a:cs typeface="Times New Roman" panose="02020603050405020304" pitchFamily="18" charset="0"/>
                          </a:rPr>
                          <m:t>18µ</m:t>
                        </m:r>
                      </m:den>
                    </m:f>
                  </m:oMath>
                </a14:m>
                <a:r>
                  <a:rPr lang="en-US" sz="8000" dirty="0">
                    <a:latin typeface="Times New Roman" panose="02020603050405020304" pitchFamily="18" charset="0"/>
                    <a:cs typeface="Times New Roman" panose="02020603050405020304" pitchFamily="18" charset="0"/>
                  </a:rPr>
                  <a:t>                 if  Re &lt; 0.4                                                                                         (12.11)         </a:t>
                </a:r>
              </a:p>
              <a:p>
                <a:pPr marL="0" indent="0" algn="just">
                  <a:lnSpc>
                    <a:spcPct val="120000"/>
                  </a:lnSpc>
                  <a:buNone/>
                </a:pPr>
                <a14:m>
                  <m:oMath xmlns:m="http://schemas.openxmlformats.org/officeDocument/2006/math">
                    <m:sSub>
                      <m:sSubPr>
                        <m:ctrlPr>
                          <a:rPr lang="en-US" sz="8000" i="1" smtClean="0">
                            <a:latin typeface="Cambria Math" panose="02040503050406030204" pitchFamily="18" charset="0"/>
                            <a:cs typeface="Times New Roman" panose="02020603050405020304" pitchFamily="18" charset="0"/>
                          </a:rPr>
                        </m:ctrlPr>
                      </m:sSubPr>
                      <m:e>
                        <m:r>
                          <a:rPr lang="en-US" sz="8000" i="1">
                            <a:latin typeface="Cambria Math" panose="02040503050406030204" pitchFamily="18" charset="0"/>
                            <a:cs typeface="Times New Roman" panose="02020603050405020304" pitchFamily="18" charset="0"/>
                          </a:rPr>
                          <m:t>𝑢</m:t>
                        </m:r>
                      </m:e>
                      <m:sub>
                        <m:r>
                          <a:rPr lang="en-US" sz="8000" i="1">
                            <a:latin typeface="Cambria Math" panose="02040503050406030204" pitchFamily="18" charset="0"/>
                            <a:cs typeface="Times New Roman" panose="02020603050405020304" pitchFamily="18" charset="0"/>
                          </a:rPr>
                          <m:t>𝑡</m:t>
                        </m:r>
                      </m:sub>
                    </m:sSub>
                    <m:r>
                      <a:rPr lang="en-US" sz="8000" i="1">
                        <a:latin typeface="Cambria Math" panose="02040503050406030204" pitchFamily="18" charset="0"/>
                        <a:cs typeface="Times New Roman" panose="02020603050405020304" pitchFamily="18" charset="0"/>
                      </a:rPr>
                      <m:t>=</m:t>
                    </m:r>
                    <m:r>
                      <a:rPr lang="en-US" sz="8000" b="0" i="1" smtClean="0">
                        <a:latin typeface="Cambria Math" panose="02040503050406030204" pitchFamily="18" charset="0"/>
                        <a:cs typeface="Times New Roman" panose="02020603050405020304" pitchFamily="18" charset="0"/>
                      </a:rPr>
                      <m:t>(</m:t>
                    </m:r>
                    <m:f>
                      <m:fPr>
                        <m:ctrlPr>
                          <a:rPr lang="en-US" sz="8000" b="0" i="1" smtClean="0">
                            <a:latin typeface="Cambria Math" panose="02040503050406030204" pitchFamily="18" charset="0"/>
                            <a:cs typeface="Times New Roman" panose="02020603050405020304" pitchFamily="18" charset="0"/>
                          </a:rPr>
                        </m:ctrlPr>
                      </m:fPr>
                      <m:num>
                        <m:r>
                          <a:rPr lang="en-US" sz="8000" b="0" i="1" smtClean="0">
                            <a:latin typeface="Cambria Math" panose="02040503050406030204" pitchFamily="18" charset="0"/>
                            <a:cs typeface="Times New Roman" panose="02020603050405020304" pitchFamily="18" charset="0"/>
                          </a:rPr>
                          <m:t>1.72</m:t>
                        </m:r>
                        <m:r>
                          <a:rPr lang="en-US" sz="8000" b="0" i="1" smtClean="0">
                            <a:latin typeface="Cambria Math" panose="02040503050406030204" pitchFamily="18" charset="0"/>
                            <a:cs typeface="Times New Roman" panose="02020603050405020304" pitchFamily="18" charset="0"/>
                          </a:rPr>
                          <m:t>𝑋</m:t>
                        </m:r>
                        <m:sSup>
                          <m:sSupPr>
                            <m:ctrlPr>
                              <a:rPr lang="en-US" sz="8000" b="0" i="1" smtClean="0">
                                <a:latin typeface="Cambria Math" panose="02040503050406030204" pitchFamily="18" charset="0"/>
                                <a:cs typeface="Times New Roman" panose="02020603050405020304" pitchFamily="18" charset="0"/>
                              </a:rPr>
                            </m:ctrlPr>
                          </m:sSupPr>
                          <m:e>
                            <m:r>
                              <a:rPr lang="en-US" sz="8000" b="0" i="1" smtClean="0">
                                <a:latin typeface="Cambria Math" panose="02040503050406030204" pitchFamily="18" charset="0"/>
                                <a:cs typeface="Times New Roman" panose="02020603050405020304" pitchFamily="18" charset="0"/>
                              </a:rPr>
                              <m:t>10</m:t>
                            </m:r>
                          </m:e>
                          <m:sup>
                            <m:r>
                              <a:rPr lang="en-US" sz="8000" b="0" i="1" smtClean="0">
                                <a:latin typeface="Cambria Math" panose="02040503050406030204" pitchFamily="18" charset="0"/>
                                <a:cs typeface="Times New Roman" panose="02020603050405020304" pitchFamily="18" charset="0"/>
                              </a:rPr>
                              <m:t>−2</m:t>
                            </m:r>
                          </m:sup>
                        </m:sSup>
                        <m:sSup>
                          <m:sSupPr>
                            <m:ctrlPr>
                              <a:rPr lang="en-US" sz="8000" b="0" i="1" smtClean="0">
                                <a:latin typeface="Cambria Math" panose="02040503050406030204" pitchFamily="18" charset="0"/>
                                <a:cs typeface="Times New Roman" panose="02020603050405020304" pitchFamily="18" charset="0"/>
                              </a:rPr>
                            </m:ctrlPr>
                          </m:sSupPr>
                          <m:e>
                            <m:r>
                              <a:rPr lang="en-US" sz="8000" b="0" i="1" smtClean="0">
                                <a:latin typeface="Cambria Math" panose="02040503050406030204" pitchFamily="18" charset="0"/>
                                <a:cs typeface="Times New Roman" panose="02020603050405020304" pitchFamily="18" charset="0"/>
                                <a:sym typeface="Symbol" panose="05050102010706020507" pitchFamily="18" charset="2"/>
                              </a:rPr>
                              <m:t></m:t>
                            </m:r>
                          </m:e>
                          <m:sup>
                            <m:r>
                              <a:rPr lang="en-US" sz="8000" b="0" i="1" smtClean="0">
                                <a:latin typeface="Cambria Math" panose="02040503050406030204" pitchFamily="18" charset="0"/>
                                <a:cs typeface="Times New Roman" panose="02020603050405020304" pitchFamily="18" charset="0"/>
                              </a:rPr>
                              <m:t>2</m:t>
                            </m:r>
                          </m:sup>
                        </m:sSup>
                      </m:num>
                      <m:den>
                        <m:sSub>
                          <m:sSubPr>
                            <m:ctrlPr>
                              <a:rPr lang="en-US" sz="8000" b="0" i="1" smtClean="0">
                                <a:latin typeface="Cambria Math" panose="02040503050406030204" pitchFamily="18" charset="0"/>
                                <a:cs typeface="Times New Roman" panose="02020603050405020304" pitchFamily="18" charset="0"/>
                              </a:rPr>
                            </m:ctrlPr>
                          </m:sSubPr>
                          <m:e>
                            <m:r>
                              <a:rPr lang="en-US" sz="8000" b="0" i="1" smtClean="0">
                                <a:latin typeface="Cambria Math" panose="02040503050406030204" pitchFamily="18" charset="0"/>
                                <a:ea typeface="Cambria Math" panose="02040503050406030204" pitchFamily="18" charset="0"/>
                                <a:cs typeface="Times New Roman" panose="02020603050405020304" pitchFamily="18" charset="0"/>
                              </a:rPr>
                              <m:t>𝜌</m:t>
                            </m:r>
                          </m:e>
                          <m:sub>
                            <m:r>
                              <a:rPr lang="en-US" sz="8000" b="0" i="1" smtClean="0">
                                <a:latin typeface="Cambria Math" panose="02040503050406030204" pitchFamily="18" charset="0"/>
                                <a:cs typeface="Times New Roman" panose="02020603050405020304" pitchFamily="18" charset="0"/>
                              </a:rPr>
                              <m:t>𝑔</m:t>
                            </m:r>
                          </m:sub>
                        </m:sSub>
                        <m:r>
                          <a:rPr lang="en-US" sz="8000" b="0" i="1" smtClean="0">
                            <a:latin typeface="Cambria Math" panose="02040503050406030204" pitchFamily="18" charset="0"/>
                            <a:ea typeface="Cambria Math" panose="02040503050406030204" pitchFamily="18" charset="0"/>
                            <a:cs typeface="Times New Roman" panose="02020603050405020304" pitchFamily="18" charset="0"/>
                          </a:rPr>
                          <m:t>𝜇</m:t>
                        </m:r>
                      </m:den>
                    </m:f>
                    <m:sSup>
                      <m:sSupPr>
                        <m:ctrlPr>
                          <a:rPr lang="en-US" sz="8000" i="1" smtClean="0">
                            <a:latin typeface="Cambria Math" panose="02040503050406030204" pitchFamily="18" charset="0"/>
                            <a:cs typeface="Times New Roman" panose="02020603050405020304" pitchFamily="18" charset="0"/>
                          </a:rPr>
                        </m:ctrlPr>
                      </m:sSupPr>
                      <m:e>
                        <m:r>
                          <a:rPr lang="en-US" sz="8000" b="0" i="1" smtClean="0">
                            <a:latin typeface="Cambria Math" panose="02040503050406030204" pitchFamily="18" charset="0"/>
                            <a:cs typeface="Times New Roman" panose="02020603050405020304" pitchFamily="18" charset="0"/>
                          </a:rPr>
                          <m:t>)</m:t>
                        </m:r>
                      </m:e>
                      <m:sup>
                        <m:r>
                          <a:rPr lang="en-US" sz="8000" b="0" i="1" smtClean="0">
                            <a:latin typeface="Cambria Math" panose="02040503050406030204" pitchFamily="18" charset="0"/>
                            <a:cs typeface="Times New Roman" panose="02020603050405020304" pitchFamily="18" charset="0"/>
                          </a:rPr>
                          <m:t>1/3</m:t>
                        </m:r>
                      </m:sup>
                    </m:sSup>
                    <m:sSub>
                      <m:sSubPr>
                        <m:ctrlPr>
                          <a:rPr lang="en-US" sz="8000" i="1" smtClean="0">
                            <a:latin typeface="Cambria Math" panose="02040503050406030204" pitchFamily="18" charset="0"/>
                            <a:cs typeface="Times New Roman" panose="02020603050405020304" pitchFamily="18" charset="0"/>
                          </a:rPr>
                        </m:ctrlPr>
                      </m:sSubPr>
                      <m:e>
                        <m:r>
                          <a:rPr lang="en-US" sz="8000" b="0" i="1" smtClean="0">
                            <a:latin typeface="Cambria Math" panose="02040503050406030204" pitchFamily="18" charset="0"/>
                            <a:cs typeface="Times New Roman" panose="02020603050405020304" pitchFamily="18" charset="0"/>
                          </a:rPr>
                          <m:t>𝑑</m:t>
                        </m:r>
                      </m:e>
                      <m:sub>
                        <m:r>
                          <a:rPr lang="en-US" sz="8000" b="0" i="1" smtClean="0">
                            <a:latin typeface="Cambria Math" panose="02040503050406030204" pitchFamily="18" charset="0"/>
                            <a:cs typeface="Times New Roman" panose="02020603050405020304" pitchFamily="18" charset="0"/>
                          </a:rPr>
                          <m:t>𝑝</m:t>
                        </m:r>
                      </m:sub>
                    </m:sSub>
                  </m:oMath>
                </a14:m>
                <a:r>
                  <a:rPr lang="en-US" sz="8000" dirty="0">
                    <a:latin typeface="Times New Roman" panose="02020603050405020304" pitchFamily="18" charset="0"/>
                    <a:cs typeface="Times New Roman" panose="02020603050405020304" pitchFamily="18" charset="0"/>
                  </a:rPr>
                  <a:t>   if 0.4&lt; Re &lt; 500                                                                       (12.12)                                             </a:t>
                </a:r>
              </a:p>
              <a:p>
                <a:pPr marL="0" indent="0" algn="just">
                  <a:lnSpc>
                    <a:spcPct val="120000"/>
                  </a:lnSpc>
                  <a:buNone/>
                </a:pPr>
                <a:r>
                  <a:rPr lang="en-US" sz="8000" dirty="0">
                    <a:latin typeface="Times New Roman" panose="02020603050405020304" pitchFamily="18" charset="0"/>
                    <a:cs typeface="Times New Roman" panose="02020603050405020304" pitchFamily="18" charset="0"/>
                  </a:rPr>
                  <a:t>Now, we have the maximum and minimum superficial velocities at which we may operate the bed. </a:t>
                </a:r>
              </a:p>
              <a:p>
                <a:pPr marL="0" indent="0" algn="just">
                  <a:lnSpc>
                    <a:spcPct val="120000"/>
                  </a:lnSpc>
                  <a:buNone/>
                </a:pPr>
                <a:r>
                  <a:rPr lang="en-US" sz="8000" dirty="0">
                    <a:latin typeface="Times New Roman" panose="02020603050405020304" pitchFamily="18" charset="0"/>
                    <a:cs typeface="Times New Roman" panose="02020603050405020304" pitchFamily="18" charset="0"/>
                  </a:rPr>
                  <a:t>The entering superficial velocity (</a:t>
                </a:r>
                <a:r>
                  <a:rPr lang="en-US" sz="8000" dirty="0" err="1">
                    <a:latin typeface="Times New Roman" panose="02020603050405020304" pitchFamily="18" charset="0"/>
                    <a:cs typeface="Times New Roman" panose="02020603050405020304" pitchFamily="18" charset="0"/>
                  </a:rPr>
                  <a:t>u</a:t>
                </a:r>
                <a:r>
                  <a:rPr lang="en-US" sz="8000" baseline="-25000" dirty="0" err="1">
                    <a:latin typeface="Times New Roman" panose="02020603050405020304" pitchFamily="18" charset="0"/>
                    <a:cs typeface="Times New Roman" panose="02020603050405020304" pitchFamily="18" charset="0"/>
                  </a:rPr>
                  <a:t>o</a:t>
                </a:r>
                <a:r>
                  <a:rPr lang="en-US" sz="8000" dirty="0">
                    <a:latin typeface="Times New Roman" panose="02020603050405020304" pitchFamily="18" charset="0"/>
                    <a:cs typeface="Times New Roman" panose="02020603050405020304" pitchFamily="18" charset="0"/>
                  </a:rPr>
                  <a:t>) must be above the minimum fluidization velocity but below the slugging (u</a:t>
                </a:r>
                <a:r>
                  <a:rPr lang="en-US" sz="8000" baseline="-25000" dirty="0">
                    <a:latin typeface="Times New Roman" panose="02020603050405020304" pitchFamily="18" charset="0"/>
                    <a:cs typeface="Times New Roman" panose="02020603050405020304" pitchFamily="18" charset="0"/>
                  </a:rPr>
                  <a:t>ms</a:t>
                </a:r>
                <a:r>
                  <a:rPr lang="en-US" sz="8000" dirty="0">
                    <a:latin typeface="Times New Roman" panose="02020603050405020304" pitchFamily="18" charset="0"/>
                    <a:cs typeface="Times New Roman" panose="02020603050405020304" pitchFamily="18" charset="0"/>
                  </a:rPr>
                  <a:t>) and terminal (</a:t>
                </a:r>
                <a:r>
                  <a:rPr lang="en-US" sz="8000" dirty="0" err="1">
                    <a:latin typeface="Times New Roman" panose="02020603050405020304" pitchFamily="18" charset="0"/>
                    <a:cs typeface="Times New Roman" panose="02020603050405020304" pitchFamily="18" charset="0"/>
                  </a:rPr>
                  <a:t>u</a:t>
                </a:r>
                <a:r>
                  <a:rPr lang="en-US" sz="8000" baseline="-25000" dirty="0" err="1">
                    <a:latin typeface="Times New Roman" panose="02020603050405020304" pitchFamily="18" charset="0"/>
                    <a:cs typeface="Times New Roman" panose="02020603050405020304" pitchFamily="18" charset="0"/>
                  </a:rPr>
                  <a:t>t</a:t>
                </a:r>
                <a:r>
                  <a:rPr lang="en-US" sz="8000" dirty="0">
                    <a:latin typeface="Times New Roman" panose="02020603050405020304" pitchFamily="18" charset="0"/>
                    <a:cs typeface="Times New Roman" panose="02020603050405020304" pitchFamily="18" charset="0"/>
                  </a:rPr>
                  <a:t>) velocities.</a:t>
                </a:r>
              </a:p>
              <a:p>
                <a:pPr marL="0" indent="0" algn="just">
                  <a:lnSpc>
                    <a:spcPct val="150000"/>
                  </a:lnSpc>
                  <a:buNone/>
                </a:pPr>
                <a:r>
                  <a:rPr lang="en-US" sz="8000" dirty="0">
                    <a:latin typeface="Times New Roman" panose="02020603050405020304" pitchFamily="18" charset="0"/>
                    <a:cs typeface="Times New Roman" panose="02020603050405020304" pitchFamily="18" charset="0"/>
                  </a:rPr>
                  <a:t>Both of these conditions must be satisfied for proper bed operation:</a:t>
                </a:r>
              </a:p>
              <a:p>
                <a:pPr marL="0" indent="0" algn="just">
                  <a:lnSpc>
                    <a:spcPct val="150000"/>
                  </a:lnSpc>
                  <a:buNone/>
                </a:pPr>
                <a14:m>
                  <m:oMath xmlns:m="http://schemas.openxmlformats.org/officeDocument/2006/math">
                    <m:sSub>
                      <m:sSubPr>
                        <m:ctrlPr>
                          <a:rPr lang="en-US" sz="8000" b="1" i="1">
                            <a:solidFill>
                              <a:srgbClr val="0070C0"/>
                            </a:solidFill>
                            <a:latin typeface="Cambria Math" panose="02040503050406030204" pitchFamily="18" charset="0"/>
                            <a:cs typeface="Times New Roman" panose="02020603050405020304" pitchFamily="18" charset="0"/>
                          </a:rPr>
                        </m:ctrlPr>
                      </m:sSubPr>
                      <m:e>
                        <m:r>
                          <a:rPr lang="en-US" sz="8000" b="1" i="1">
                            <a:solidFill>
                              <a:srgbClr val="0070C0"/>
                            </a:solidFill>
                            <a:latin typeface="Cambria Math" panose="02040503050406030204" pitchFamily="18" charset="0"/>
                            <a:cs typeface="Times New Roman" panose="02020603050405020304" pitchFamily="18" charset="0"/>
                          </a:rPr>
                          <m:t>𝒖</m:t>
                        </m:r>
                      </m:e>
                      <m:sub>
                        <m:r>
                          <a:rPr lang="en-US" sz="8000" b="1" i="1">
                            <a:solidFill>
                              <a:srgbClr val="0070C0"/>
                            </a:solidFill>
                            <a:latin typeface="Cambria Math" panose="02040503050406030204" pitchFamily="18" charset="0"/>
                            <a:cs typeface="Times New Roman" panose="02020603050405020304" pitchFamily="18" charset="0"/>
                          </a:rPr>
                          <m:t>𝒎𝒇</m:t>
                        </m:r>
                      </m:sub>
                    </m:sSub>
                    <m:r>
                      <a:rPr lang="en-US" sz="80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&lt;</m:t>
                    </m:r>
                    <m:sSub>
                      <m:sSubPr>
                        <m:ctrlPr>
                          <a:rPr lang="en-US" sz="80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80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𝒖</m:t>
                        </m:r>
                      </m:e>
                      <m:sub>
                        <m:r>
                          <a:rPr lang="en-US" sz="80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𝒐</m:t>
                        </m:r>
                      </m:sub>
                    </m:sSub>
                    <m:r>
                      <a:rPr lang="en-US" sz="80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&lt;</m:t>
                    </m:r>
                    <m:sSub>
                      <m:sSubPr>
                        <m:ctrlPr>
                          <a:rPr lang="en-US" sz="80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80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𝒖</m:t>
                        </m:r>
                      </m:e>
                      <m:sub>
                        <m:r>
                          <a:rPr lang="en-US" sz="80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𝒕</m:t>
                        </m:r>
                      </m:sub>
                    </m:sSub>
                  </m:oMath>
                </a14:m>
                <a:r>
                  <a:rPr lang="en-US" sz="8000" b="1" dirty="0">
                    <a:solidFill>
                      <a:srgbClr val="0070C0"/>
                    </a:solidFill>
                    <a:latin typeface="Times New Roman" panose="02020603050405020304" pitchFamily="18" charset="0"/>
                    <a:cs typeface="Times New Roman" panose="02020603050405020304" pitchFamily="18" charset="0"/>
                  </a:rPr>
                  <a:t>   </a:t>
                </a:r>
                <a:r>
                  <a:rPr lang="en-US" sz="8000" dirty="0">
                    <a:latin typeface="Times New Roman" panose="02020603050405020304" pitchFamily="18" charset="0"/>
                    <a:cs typeface="Times New Roman" panose="02020603050405020304" pitchFamily="18" charset="0"/>
                  </a:rPr>
                  <a:t>and  </a:t>
                </a:r>
                <a14:m>
                  <m:oMath xmlns:m="http://schemas.openxmlformats.org/officeDocument/2006/math">
                    <m:sSub>
                      <m:sSubPr>
                        <m:ctrlPr>
                          <a:rPr lang="en-US" sz="8000" b="1" i="1">
                            <a:solidFill>
                              <a:srgbClr val="002060"/>
                            </a:solidFill>
                            <a:latin typeface="Cambria Math" panose="02040503050406030204" pitchFamily="18" charset="0"/>
                            <a:cs typeface="Times New Roman" panose="02020603050405020304" pitchFamily="18" charset="0"/>
                          </a:rPr>
                        </m:ctrlPr>
                      </m:sSubPr>
                      <m:e>
                        <m:r>
                          <a:rPr lang="en-US" sz="8000" b="1" i="1">
                            <a:solidFill>
                              <a:srgbClr val="002060"/>
                            </a:solidFill>
                            <a:latin typeface="Cambria Math" panose="02040503050406030204" pitchFamily="18" charset="0"/>
                            <a:cs typeface="Times New Roman" panose="02020603050405020304" pitchFamily="18" charset="0"/>
                          </a:rPr>
                          <m:t>𝒖</m:t>
                        </m:r>
                      </m:e>
                      <m:sub>
                        <m:r>
                          <a:rPr lang="en-US" sz="8000" b="1" i="1">
                            <a:solidFill>
                              <a:srgbClr val="002060"/>
                            </a:solidFill>
                            <a:latin typeface="Cambria Math" panose="02040503050406030204" pitchFamily="18" charset="0"/>
                            <a:cs typeface="Times New Roman" panose="02020603050405020304" pitchFamily="18" charset="0"/>
                          </a:rPr>
                          <m:t>𝒎𝒇</m:t>
                        </m:r>
                      </m:sub>
                    </m:sSub>
                    <m:r>
                      <a:rPr lang="en-US" sz="8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&lt;</m:t>
                    </m:r>
                    <m:sSub>
                      <m:sSubPr>
                        <m:ctrlPr>
                          <a:rPr lang="en-US" sz="8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8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𝒖</m:t>
                        </m:r>
                      </m:e>
                      <m:sub>
                        <m:r>
                          <a:rPr lang="en-US" sz="8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𝒐</m:t>
                        </m:r>
                      </m:sub>
                    </m:sSub>
                    <m:r>
                      <a:rPr lang="en-US" sz="8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&lt;</m:t>
                    </m:r>
                    <m:sSub>
                      <m:sSubPr>
                        <m:ctrlPr>
                          <a:rPr lang="en-US" sz="8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8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𝒖</m:t>
                        </m:r>
                      </m:e>
                      <m:sub>
                        <m:r>
                          <a:rPr lang="en-US" sz="8000" b="1" i="1">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𝒎𝒔</m:t>
                        </m:r>
                      </m:sub>
                    </m:sSub>
                  </m:oMath>
                </a14:m>
                <a:endParaRPr lang="en-US" sz="8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CC3304E-C86E-DB42-1839-DC0ECF07BD22}"/>
                  </a:ext>
                </a:extLst>
              </p:cNvPr>
              <p:cNvSpPr>
                <a:spLocks noGrp="1" noRot="1" noChangeAspect="1" noMove="1" noResize="1" noEditPoints="1" noAdjustHandles="1" noChangeArrowheads="1" noChangeShapeType="1" noTextEdit="1"/>
              </p:cNvSpPr>
              <p:nvPr>
                <p:ph idx="1"/>
              </p:nvPr>
            </p:nvSpPr>
            <p:spPr>
              <a:xfrm>
                <a:off x="337930" y="805069"/>
                <a:ext cx="11489635" cy="5247862"/>
              </a:xfrm>
              <a:blipFill>
                <a:blip r:embed="rId2"/>
                <a:stretch>
                  <a:fillRect l="-531" t="-581" r="-58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5DACF8C-CDF8-1374-336B-53188168CE11}"/>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E524381-7D7F-0A9F-7696-8EAE79F6194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D41B7E84-790C-089D-AD7B-456E764C1516}"/>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381170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0F434F-5E6F-3972-93F7-7222F9C073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D10382-8433-6091-22E4-3D217806CA09}"/>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F3ABF9B0-F05C-F646-F097-538B4008E707}"/>
              </a:ext>
            </a:extLst>
          </p:cNvPr>
          <p:cNvSpPr>
            <a:spLocks noGrp="1"/>
          </p:cNvSpPr>
          <p:nvPr>
            <p:ph idx="1"/>
          </p:nvPr>
        </p:nvSpPr>
        <p:spPr>
          <a:xfrm>
            <a:off x="337930" y="805069"/>
            <a:ext cx="11489635" cy="5247862"/>
          </a:xfrm>
        </p:spPr>
        <p:txBody>
          <a:bodyPr>
            <a:normAutofit/>
          </a:bodyPr>
          <a:lstStyle/>
          <a:p>
            <a:pPr marL="0" indent="0">
              <a:buNone/>
            </a:pPr>
            <a:r>
              <a:rPr lang="en-US" sz="2400" b="1" dirty="0">
                <a:latin typeface="Times New Roman" panose="02020603050405020304" pitchFamily="18" charset="0"/>
                <a:cs typeface="Times New Roman" panose="02020603050405020304" pitchFamily="18" charset="0"/>
              </a:rPr>
              <a:t>Descriptive Behavior of a Fluidized Bed: The Model of Kunii -</a:t>
            </a:r>
            <a:r>
              <a:rPr lang="en-US" sz="2400" b="1" dirty="0" err="1">
                <a:latin typeface="Times New Roman" panose="02020603050405020304" pitchFamily="18" charset="0"/>
                <a:cs typeface="Times New Roman" panose="02020603050405020304" pitchFamily="18" charset="0"/>
              </a:rPr>
              <a:t>Levenspiel</a:t>
            </a:r>
            <a:endParaRPr lang="en-US" sz="2400" b="1" dirty="0">
              <a:latin typeface="Times New Roman" panose="02020603050405020304" pitchFamily="18" charset="0"/>
              <a:cs typeface="Times New Roman" panose="02020603050405020304" pitchFamily="18" charset="0"/>
            </a:endParaRPr>
          </a:p>
          <a:p>
            <a:pPr marL="0" indent="0" algn="just">
              <a:lnSpc>
                <a:spcPct val="100000"/>
              </a:lnSpc>
              <a:buNone/>
            </a:pPr>
            <a:r>
              <a:rPr lang="en-US" sz="2100" dirty="0">
                <a:latin typeface="Times New Roman" panose="02020603050405020304" pitchFamily="18" charset="0"/>
                <a:cs typeface="Times New Roman" panose="02020603050405020304" pitchFamily="18" charset="0"/>
              </a:rPr>
              <a:t>At gas flow rates above the point of minimum fluidization, a fluidized bed appears much like a vigorously boiling liquid; bubbles of gas rise rapidly and burst on the surface, and the emulsion phase is thoroughly agitated. </a:t>
            </a:r>
          </a:p>
          <a:p>
            <a:pPr marL="0" indent="0" algn="just">
              <a:lnSpc>
                <a:spcPct val="100000"/>
              </a:lnSpc>
              <a:buNone/>
            </a:pPr>
            <a:r>
              <a:rPr lang="en-US" sz="2100" dirty="0">
                <a:latin typeface="Times New Roman" panose="02020603050405020304" pitchFamily="18" charset="0"/>
                <a:cs typeface="Times New Roman" panose="02020603050405020304" pitchFamily="18" charset="0"/>
              </a:rPr>
              <a:t>The bubbles form very near the bottom of the bed, very close to the distributor plate and as a result the</a:t>
            </a:r>
          </a:p>
          <a:p>
            <a:pPr marL="0" indent="0" algn="just">
              <a:lnSpc>
                <a:spcPct val="100000"/>
              </a:lnSpc>
              <a:buNone/>
            </a:pPr>
            <a:r>
              <a:rPr lang="en-US" sz="2100" dirty="0">
                <a:latin typeface="Times New Roman" panose="02020603050405020304" pitchFamily="18" charset="0"/>
                <a:cs typeface="Times New Roman" panose="02020603050405020304" pitchFamily="18" charset="0"/>
              </a:rPr>
              <a:t>design of the distributor plate has a significant effect on fluidized-bed characteristics.</a:t>
            </a:r>
          </a:p>
          <a:p>
            <a:pPr marL="0" indent="0" algn="just">
              <a:lnSpc>
                <a:spcPct val="100000"/>
              </a:lnSpc>
              <a:buNone/>
            </a:pPr>
            <a:endParaRPr lang="en-US" sz="21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1B0F405-8DFA-F96E-0B51-EC5F42611CC0}"/>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803B91B-2AB3-3FA3-94F9-2503AB63B21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2CFE590-49F8-8EFA-53FA-607EF94A429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997556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3AE8D-A3BE-1C54-FDE6-E556208EAA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9F941C-5A05-39F3-D4A0-46DD688C92BC}"/>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CB7FE0F9-6A9A-5CCE-956A-2E509A6780B4}"/>
              </a:ext>
            </a:extLst>
          </p:cNvPr>
          <p:cNvSpPr>
            <a:spLocks noGrp="1"/>
          </p:cNvSpPr>
          <p:nvPr>
            <p:ph idx="1"/>
          </p:nvPr>
        </p:nvSpPr>
        <p:spPr>
          <a:xfrm>
            <a:off x="337930" y="805069"/>
            <a:ext cx="11489635" cy="5247862"/>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According Kunii-</a:t>
            </a:r>
            <a:r>
              <a:rPr lang="en-US" sz="2000" dirty="0" err="1">
                <a:latin typeface="Times New Roman" panose="02020603050405020304" pitchFamily="18" charset="0"/>
                <a:cs typeface="Times New Roman" panose="02020603050405020304" pitchFamily="18" charset="0"/>
              </a:rPr>
              <a:t>Levenspiel</a:t>
            </a:r>
            <a:r>
              <a:rPr lang="en-US" sz="2000" dirty="0">
                <a:latin typeface="Times New Roman" panose="02020603050405020304" pitchFamily="18" charset="0"/>
                <a:cs typeface="Times New Roman" panose="02020603050405020304" pitchFamily="18" charset="0"/>
              </a:rPr>
              <a:t> model for fluidization, fluidization characteristics phases  are illustrated in </a:t>
            </a:r>
            <a:r>
              <a:rPr lang="en-US" sz="2000" b="1" dirty="0">
                <a:latin typeface="Times New Roman" panose="02020603050405020304" pitchFamily="18" charset="0"/>
                <a:cs typeface="Times New Roman" panose="02020603050405020304" pitchFamily="18" charset="0"/>
              </a:rPr>
              <a:t>Figure 12.3 </a:t>
            </a:r>
            <a:r>
              <a:rPr lang="en-US" sz="2000" b="1" dirty="0">
                <a:solidFill>
                  <a:srgbClr val="002060"/>
                </a:solidFill>
                <a:latin typeface="Times New Roman" panose="02020603050405020304" pitchFamily="18" charset="0"/>
                <a:cs typeface="Times New Roman" panose="02020603050405020304" pitchFamily="18" charset="0"/>
              </a:rPr>
              <a:t>(Fogler, 2015, pg. 753</a:t>
            </a:r>
            <a:r>
              <a:rPr lang="en-US" sz="2000" dirty="0">
                <a:latin typeface="Times New Roman" panose="02020603050405020304" pitchFamily="18" charset="0"/>
                <a:cs typeface="Times New Roman" panose="02020603050405020304" pitchFamily="18" charset="0"/>
              </a:rPr>
              <a:t>; </a:t>
            </a:r>
            <a:r>
              <a:rPr lang="en-US" sz="2000" b="1" dirty="0">
                <a:solidFill>
                  <a:srgbClr val="0070C0"/>
                </a:solidFill>
                <a:latin typeface="Times New Roman" panose="02020603050405020304" pitchFamily="18" charset="0"/>
                <a:cs typeface="Times New Roman" panose="02020603050405020304" pitchFamily="18" charset="0"/>
              </a:rPr>
              <a:t>Kunii-</a:t>
            </a:r>
            <a:r>
              <a:rPr lang="en-US" sz="2000" b="1" dirty="0" err="1">
                <a:solidFill>
                  <a:srgbClr val="0070C0"/>
                </a:solidFill>
                <a:latin typeface="Times New Roman" panose="02020603050405020304" pitchFamily="18" charset="0"/>
                <a:cs typeface="Times New Roman" panose="02020603050405020304" pitchFamily="18" charset="0"/>
              </a:rPr>
              <a:t>Levenspiel</a:t>
            </a:r>
            <a:r>
              <a:rPr lang="en-US" sz="2000" b="1" dirty="0">
                <a:solidFill>
                  <a:srgbClr val="0070C0"/>
                </a:solidFill>
                <a:latin typeface="Times New Roman" panose="02020603050405020304" pitchFamily="18" charset="0"/>
                <a:cs typeface="Times New Roman" panose="02020603050405020304" pitchFamily="18" charset="0"/>
              </a:rPr>
              <a:t>, 3rd Edition, CD ROM Shelf, pg. R12-9). </a:t>
            </a:r>
            <a:endParaRPr lang="en-US" sz="2000" b="1" dirty="0">
              <a:latin typeface="Times New Roman" panose="02020603050405020304" pitchFamily="18" charset="0"/>
              <a:cs typeface="Times New Roman" panose="02020603050405020304" pitchFamily="18" charset="0"/>
            </a:endParaRPr>
          </a:p>
          <a:p>
            <a:pPr marL="0" indent="0">
              <a:lnSpc>
                <a:spcPct val="150000"/>
              </a:lnSpc>
              <a:buNone/>
            </a:pPr>
            <a:r>
              <a:rPr lang="en-US" sz="2000" dirty="0">
                <a:latin typeface="Times New Roman" panose="02020603050405020304" pitchFamily="18" charset="0"/>
                <a:cs typeface="Times New Roman" panose="02020603050405020304" pitchFamily="18" charset="0"/>
              </a:rPr>
              <a:t>The gas within a particular bubble remains largely within that bubble, only penetrating a short distance into the surrounding emulsion phase. The region penetrated by gas from a rising bubble is called the cloud.</a:t>
            </a:r>
          </a:p>
        </p:txBody>
      </p:sp>
      <p:cxnSp>
        <p:nvCxnSpPr>
          <p:cNvPr id="4" name="Straight Connector 3">
            <a:extLst>
              <a:ext uri="{FF2B5EF4-FFF2-40B4-BE49-F238E27FC236}">
                <a16:creationId xmlns:a16="http://schemas.microsoft.com/office/drawing/2014/main" id="{74C9E99C-D1F8-D5DB-7A19-858DE7520CFE}"/>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7454A0B-C1AD-B712-8884-289A3F2A288F}"/>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9691622-5DB8-D7FD-E5FA-1C58B25EB74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 name="Content Placeholder 7">
            <a:extLst>
              <a:ext uri="{FF2B5EF4-FFF2-40B4-BE49-F238E27FC236}">
                <a16:creationId xmlns:a16="http://schemas.microsoft.com/office/drawing/2014/main" id="{20D82760-50DE-CB21-5C7D-58759CEDA4A9}"/>
              </a:ext>
            </a:extLst>
          </p:cNvPr>
          <p:cNvPicPr>
            <a:picLocks noChangeAspect="1"/>
          </p:cNvPicPr>
          <p:nvPr/>
        </p:nvPicPr>
        <p:blipFill>
          <a:blip r:embed="rId2"/>
          <a:stretch>
            <a:fillRect/>
          </a:stretch>
        </p:blipFill>
        <p:spPr>
          <a:xfrm>
            <a:off x="612785" y="3556736"/>
            <a:ext cx="3936153" cy="2194560"/>
          </a:xfrm>
          <a:prstGeom prst="rect">
            <a:avLst/>
          </a:prstGeom>
        </p:spPr>
      </p:pic>
      <p:sp>
        <p:nvSpPr>
          <p:cNvPr id="9" name="TextBox 8">
            <a:extLst>
              <a:ext uri="{FF2B5EF4-FFF2-40B4-BE49-F238E27FC236}">
                <a16:creationId xmlns:a16="http://schemas.microsoft.com/office/drawing/2014/main" id="{37B56B33-7A25-56F4-A591-2D2E93A8379D}"/>
              </a:ext>
            </a:extLst>
          </p:cNvPr>
          <p:cNvSpPr txBox="1"/>
          <p:nvPr/>
        </p:nvSpPr>
        <p:spPr>
          <a:xfrm>
            <a:off x="364435" y="5797952"/>
            <a:ext cx="7504044" cy="461665"/>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a:t>
            </a:r>
            <a:r>
              <a:rPr lang="en-US" sz="2400" b="1" dirty="0">
                <a:latin typeface="Times New Roman" panose="02020603050405020304" pitchFamily="18" charset="0"/>
                <a:cs typeface="Times New Roman" panose="02020603050405020304" pitchFamily="18" charset="0"/>
              </a:rPr>
              <a:t> 12.3. </a:t>
            </a:r>
            <a:r>
              <a:rPr lang="en-US" sz="2400" dirty="0">
                <a:latin typeface="Times New Roman" panose="02020603050405020304" pitchFamily="18" charset="0"/>
                <a:cs typeface="Times New Roman" panose="02020603050405020304" pitchFamily="18" charset="0"/>
              </a:rPr>
              <a:t>Schematic of bubble, cloud, emulsion and wake</a:t>
            </a:r>
          </a:p>
        </p:txBody>
      </p:sp>
    </p:spTree>
    <p:extLst>
      <p:ext uri="{BB962C8B-B14F-4D97-AF65-F5344CB8AC3E}">
        <p14:creationId xmlns:p14="http://schemas.microsoft.com/office/powerpoint/2010/main" val="35000137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E40D32-1035-13B2-9384-DFF299F007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016AFD-9137-A397-B159-299295AD0583}"/>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5E2D4822-8383-1E7C-F5F2-9FA739191B3C}"/>
              </a:ext>
            </a:extLst>
          </p:cNvPr>
          <p:cNvSpPr>
            <a:spLocks noGrp="1"/>
          </p:cNvSpPr>
          <p:nvPr>
            <p:ph idx="1"/>
          </p:nvPr>
        </p:nvSpPr>
        <p:spPr>
          <a:xfrm>
            <a:off x="337930" y="805069"/>
            <a:ext cx="11489635" cy="5247862"/>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The bubbles contain very small amounts of solids.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Each bubble of gas has a wake that contains a significant quantity of solids.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assumptions in the </a:t>
            </a:r>
            <a:r>
              <a:rPr lang="en-US" sz="2000" b="1" dirty="0">
                <a:latin typeface="Times New Roman" panose="02020603050405020304" pitchFamily="18" charset="0"/>
                <a:cs typeface="Times New Roman" panose="02020603050405020304" pitchFamily="18" charset="0"/>
              </a:rPr>
              <a:t>Kunii-</a:t>
            </a:r>
            <a:r>
              <a:rPr lang="en-US" sz="2000" b="1" dirty="0" err="1">
                <a:latin typeface="Times New Roman" panose="02020603050405020304" pitchFamily="18" charset="0"/>
                <a:cs typeface="Times New Roman" panose="02020603050405020304" pitchFamily="18" charset="0"/>
              </a:rPr>
              <a:t>levenspiel</a:t>
            </a:r>
            <a:r>
              <a:rPr lang="en-US" sz="2000" dirty="0">
                <a:latin typeface="Times New Roman" panose="02020603050405020304" pitchFamily="18" charset="0"/>
                <a:cs typeface="Times New Roman" panose="02020603050405020304" pitchFamily="18" charset="0"/>
              </a:rPr>
              <a:t> Model are the followings:</a:t>
            </a:r>
          </a:p>
          <a:p>
            <a:pPr algn="just">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The bubbles are all of one size,</a:t>
            </a:r>
          </a:p>
          <a:p>
            <a:pPr algn="just">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The solids in the emulsion phase flow smoothly downward, essentially in plug flow, </a:t>
            </a:r>
          </a:p>
          <a:p>
            <a:pPr algn="just">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The emulsion phase exists at minimum fluidizing conditions, and</a:t>
            </a:r>
          </a:p>
          <a:p>
            <a:pPr algn="just">
              <a:lnSpc>
                <a:spcPct val="150000"/>
              </a:lnSpc>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In the wakes, the concentration of solids is equal to the concentration of solids in the emulsion phase, and therefore the gaseous void fraction in the wake is also the same as in the emulsion phase.</a:t>
            </a:r>
          </a:p>
        </p:txBody>
      </p:sp>
      <p:cxnSp>
        <p:nvCxnSpPr>
          <p:cNvPr id="4" name="Straight Connector 3">
            <a:extLst>
              <a:ext uri="{FF2B5EF4-FFF2-40B4-BE49-F238E27FC236}">
                <a16:creationId xmlns:a16="http://schemas.microsoft.com/office/drawing/2014/main" id="{B98FBDD3-4C9D-B53C-CEFF-95676ECEFB5E}"/>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BA06940-5344-61B2-3016-6C63B9612B85}"/>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1AFEA201-A96C-17F0-708C-B8AE77B4D94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519015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C4D08-76C7-5C79-87B0-F448D1AA3C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07AEF8D-D299-2118-0D23-A5AD1B44E995}"/>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CBD54D2-1306-8328-7711-6768366D6844}"/>
                  </a:ext>
                </a:extLst>
              </p:cNvPr>
              <p:cNvSpPr>
                <a:spLocks noGrp="1"/>
              </p:cNvSpPr>
              <p:nvPr>
                <p:ph idx="1"/>
              </p:nvPr>
            </p:nvSpPr>
            <p:spPr>
              <a:xfrm>
                <a:off x="337930" y="805069"/>
                <a:ext cx="11489635" cy="5247862"/>
              </a:xfrm>
            </p:spPr>
            <p:txBody>
              <a:bodyPr>
                <a:normAutofit fontScale="92500" lnSpcReduction="20000"/>
              </a:bodyPr>
              <a:lstStyle/>
              <a:p>
                <a:pPr marL="0" indent="0">
                  <a:lnSpc>
                    <a:spcPct val="150000"/>
                  </a:lnSpc>
                  <a:buNone/>
                </a:pPr>
                <a:r>
                  <a:rPr lang="en-US" sz="2200" dirty="0">
                    <a:latin typeface="Times New Roman" panose="02020603050405020304" pitchFamily="18" charset="0"/>
                    <a:cs typeface="Times New Roman" panose="02020603050405020304" pitchFamily="18" charset="0"/>
                  </a:rPr>
                  <a:t>The gas occupies the same void fraction in this phase as it had in the entire bed at the minimum fluidization point. </a:t>
                </a:r>
              </a:p>
              <a:p>
                <a:pPr marL="0" indent="0">
                  <a:lnSpc>
                    <a:spcPct val="150000"/>
                  </a:lnSpc>
                  <a:buNone/>
                </a:pPr>
                <a:r>
                  <a:rPr lang="en-US" sz="2200" dirty="0">
                    <a:latin typeface="Times New Roman" panose="02020603050405020304" pitchFamily="18" charset="0"/>
                    <a:cs typeface="Times New Roman" panose="02020603050405020304" pitchFamily="18" charset="0"/>
                  </a:rPr>
                  <a:t>Since the solids are flowing downward, the minimum fluidizing velocity refers to the gas velocity relative to the moving solids.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velocity of the moving solids (u</a:t>
                </a:r>
                <a:r>
                  <a:rPr lang="en-US" sz="2200" baseline="-25000" dirty="0">
                    <a:latin typeface="Times New Roman" panose="02020603050405020304" pitchFamily="18" charset="0"/>
                    <a:cs typeface="Times New Roman" panose="02020603050405020304" pitchFamily="18" charset="0"/>
                  </a:rPr>
                  <a:t>s</a:t>
                </a:r>
                <a:r>
                  <a:rPr lang="en-US" sz="2200" dirty="0">
                    <a:latin typeface="Times New Roman" panose="02020603050405020304" pitchFamily="18" charset="0"/>
                    <a:cs typeface="Times New Roman" panose="02020603050405020304" pitchFamily="18" charset="0"/>
                  </a:rPr>
                  <a:t>) is positive in the downward direction.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velocity of the gas in the emulsion (</a:t>
                </a:r>
                <a:r>
                  <a:rPr lang="en-US" sz="2200" dirty="0" err="1">
                    <a:latin typeface="Times New Roman" panose="02020603050405020304" pitchFamily="18" charset="0"/>
                    <a:cs typeface="Times New Roman" panose="02020603050405020304" pitchFamily="18" charset="0"/>
                  </a:rPr>
                  <a:t>u</a:t>
                </a:r>
                <a:r>
                  <a:rPr lang="en-US" sz="2200" baseline="-25000" dirty="0" err="1">
                    <a:latin typeface="Times New Roman" panose="02020603050405020304" pitchFamily="18" charset="0"/>
                    <a:cs typeface="Times New Roman" panose="02020603050405020304" pitchFamily="18" charset="0"/>
                  </a:rPr>
                  <a:t>e</a:t>
                </a:r>
                <a:r>
                  <a:rPr lang="en-US" sz="2200" dirty="0">
                    <a:latin typeface="Times New Roman" panose="02020603050405020304" pitchFamily="18" charset="0"/>
                    <a:cs typeface="Times New Roman" panose="02020603050405020304" pitchFamily="18" charset="0"/>
                  </a:rPr>
                  <a:t>) is taken as a positive in the upward direction.</a:t>
                </a:r>
              </a:p>
              <a:p>
                <a:pPr marL="0" indent="0">
                  <a:lnSpc>
                    <a:spcPct val="150000"/>
                  </a:lnSpc>
                  <a:buNone/>
                </a:pPr>
                <a14:m>
                  <m:oMath xmlns:m="http://schemas.openxmlformats.org/officeDocument/2006/math">
                    <m:sSub>
                      <m:sSubPr>
                        <m:ctrlPr>
                          <a:rPr lang="en-US" sz="2200" i="1" smtClean="0">
                            <a:latin typeface="Cambria Math" panose="02040503050406030204" pitchFamily="18" charset="0"/>
                            <a:cs typeface="Times New Roman" panose="02020603050405020304" pitchFamily="18" charset="0"/>
                          </a:rPr>
                        </m:ctrlPr>
                      </m:sSubPr>
                      <m:e>
                        <m:r>
                          <a:rPr lang="en-US" sz="2200" b="0" i="1" smtClean="0">
                            <a:latin typeface="Cambria Math" panose="02040503050406030204" pitchFamily="18" charset="0"/>
                            <a:cs typeface="Times New Roman" panose="02020603050405020304" pitchFamily="18" charset="0"/>
                          </a:rPr>
                          <m:t>𝑢</m:t>
                        </m:r>
                      </m:e>
                      <m:sub>
                        <m:r>
                          <a:rPr lang="en-US" sz="2200" b="0" i="1" smtClean="0">
                            <a:latin typeface="Cambria Math" panose="02040503050406030204" pitchFamily="18" charset="0"/>
                            <a:cs typeface="Times New Roman" panose="02020603050405020304" pitchFamily="18" charset="0"/>
                          </a:rPr>
                          <m:t>𝑒</m:t>
                        </m:r>
                      </m:sub>
                    </m:sSub>
                    <m:r>
                      <a:rPr lang="en-US" sz="2200" b="0" i="1" smtClean="0">
                        <a:latin typeface="Cambria Math" panose="02040503050406030204" pitchFamily="18" charset="0"/>
                        <a:cs typeface="Times New Roman" panose="02020603050405020304" pitchFamily="18" charset="0"/>
                      </a:rPr>
                      <m:t>=</m:t>
                    </m:r>
                    <m:f>
                      <m:fPr>
                        <m:ctrlPr>
                          <a:rPr lang="en-US" sz="2200" b="0" i="1" smtClean="0">
                            <a:latin typeface="Cambria Math" panose="02040503050406030204" pitchFamily="18" charset="0"/>
                            <a:cs typeface="Times New Roman" panose="02020603050405020304" pitchFamily="18" charset="0"/>
                          </a:rPr>
                        </m:ctrlPr>
                      </m:fPr>
                      <m:num>
                        <m:sSub>
                          <m:sSubPr>
                            <m:ctrlPr>
                              <a:rPr lang="en-US" sz="2200" b="0" i="1" smtClean="0">
                                <a:latin typeface="Cambria Math" panose="02040503050406030204" pitchFamily="18" charset="0"/>
                                <a:cs typeface="Times New Roman" panose="02020603050405020304" pitchFamily="18" charset="0"/>
                              </a:rPr>
                            </m:ctrlPr>
                          </m:sSubPr>
                          <m:e>
                            <m:r>
                              <a:rPr lang="en-US" sz="2200" b="0" i="1" smtClean="0">
                                <a:latin typeface="Cambria Math" panose="02040503050406030204" pitchFamily="18" charset="0"/>
                                <a:cs typeface="Times New Roman" panose="02020603050405020304" pitchFamily="18" charset="0"/>
                              </a:rPr>
                              <m:t>𝑢</m:t>
                            </m:r>
                          </m:e>
                          <m:sub>
                            <m:r>
                              <a:rPr lang="en-US" sz="2200" b="0" i="1" smtClean="0">
                                <a:latin typeface="Cambria Math" panose="02040503050406030204" pitchFamily="18" charset="0"/>
                                <a:cs typeface="Times New Roman" panose="02020603050405020304" pitchFamily="18" charset="0"/>
                              </a:rPr>
                              <m:t>𝑚𝑓</m:t>
                            </m:r>
                          </m:sub>
                        </m:sSub>
                      </m:num>
                      <m:den>
                        <m:sSub>
                          <m:sSubPr>
                            <m:ctrlPr>
                              <a:rPr lang="en-US" sz="2200" b="0" i="1" smtClean="0">
                                <a:latin typeface="Cambria Math" panose="02040503050406030204" pitchFamily="18" charset="0"/>
                                <a:cs typeface="Times New Roman" panose="02020603050405020304" pitchFamily="18" charset="0"/>
                              </a:rPr>
                            </m:ctrlPr>
                          </m:sSubPr>
                          <m:e>
                            <m:r>
                              <a:rPr lang="en-US" sz="2200" b="0" i="1" smtClean="0">
                                <a:latin typeface="Cambria Math" panose="02040503050406030204" pitchFamily="18" charset="0"/>
                                <a:ea typeface="Cambria Math" panose="02040503050406030204" pitchFamily="18" charset="0"/>
                                <a:cs typeface="Times New Roman" panose="02020603050405020304" pitchFamily="18" charset="0"/>
                              </a:rPr>
                              <m:t>𝜀</m:t>
                            </m:r>
                          </m:e>
                          <m:sub>
                            <m:r>
                              <a:rPr lang="en-US" sz="2200" b="0" i="1" smtClean="0">
                                <a:latin typeface="Cambria Math" panose="02040503050406030204" pitchFamily="18" charset="0"/>
                                <a:cs typeface="Times New Roman" panose="02020603050405020304" pitchFamily="18" charset="0"/>
                              </a:rPr>
                              <m:t>𝑚𝑓</m:t>
                            </m:r>
                          </m:sub>
                        </m:sSub>
                      </m:den>
                    </m:f>
                    <m:r>
                      <a:rPr lang="en-US" sz="2200" b="0" i="1" smtClean="0">
                        <a:latin typeface="Cambria Math" panose="02040503050406030204" pitchFamily="18" charset="0"/>
                        <a:cs typeface="Times New Roman" panose="02020603050405020304" pitchFamily="18" charset="0"/>
                      </a:rPr>
                      <m:t>−</m:t>
                    </m:r>
                    <m:sSub>
                      <m:sSubPr>
                        <m:ctrlPr>
                          <a:rPr lang="en-US" sz="2200" b="0" i="1" smtClean="0">
                            <a:latin typeface="Cambria Math" panose="02040503050406030204" pitchFamily="18" charset="0"/>
                            <a:cs typeface="Times New Roman" panose="02020603050405020304" pitchFamily="18" charset="0"/>
                          </a:rPr>
                        </m:ctrlPr>
                      </m:sSubPr>
                      <m:e>
                        <m:r>
                          <a:rPr lang="en-US" sz="2200" b="0" i="1" smtClean="0">
                            <a:latin typeface="Cambria Math" panose="02040503050406030204" pitchFamily="18" charset="0"/>
                            <a:cs typeface="Times New Roman" panose="02020603050405020304" pitchFamily="18" charset="0"/>
                          </a:rPr>
                          <m:t>𝑢</m:t>
                        </m:r>
                      </m:e>
                      <m:sub>
                        <m:r>
                          <a:rPr lang="en-US" sz="2200" b="0" i="1" smtClean="0">
                            <a:latin typeface="Cambria Math" panose="02040503050406030204" pitchFamily="18" charset="0"/>
                            <a:cs typeface="Times New Roman" panose="02020603050405020304" pitchFamily="18" charset="0"/>
                          </a:rPr>
                          <m:t>𝑠</m:t>
                        </m:r>
                      </m:sub>
                    </m:sSub>
                  </m:oMath>
                </a14:m>
                <a:r>
                  <a:rPr lang="en-US" sz="2200" dirty="0">
                    <a:latin typeface="Times New Roman" panose="02020603050405020304" pitchFamily="18" charset="0"/>
                    <a:cs typeface="Times New Roman" panose="02020603050405020304" pitchFamily="18" charset="0"/>
                  </a:rPr>
                  <a:t>                                                                                                                (12.13)</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Where: </a:t>
                </a:r>
                <a:r>
                  <a:rPr lang="en-US" sz="2200" dirty="0" err="1">
                    <a:latin typeface="Times New Roman" panose="02020603050405020304" pitchFamily="18" charset="0"/>
                    <a:cs typeface="Times New Roman" panose="02020603050405020304" pitchFamily="18" charset="0"/>
                  </a:rPr>
                  <a:t>u</a:t>
                </a:r>
                <a:r>
                  <a:rPr lang="en-US" sz="2200" baseline="-25000" dirty="0" err="1">
                    <a:latin typeface="Times New Roman" panose="02020603050405020304" pitchFamily="18" charset="0"/>
                    <a:cs typeface="Times New Roman" panose="02020603050405020304" pitchFamily="18" charset="0"/>
                  </a:rPr>
                  <a:t>e</a:t>
                </a:r>
                <a:r>
                  <a:rPr lang="en-US" sz="2200" dirty="0">
                    <a:latin typeface="Times New Roman" panose="02020603050405020304" pitchFamily="18" charset="0"/>
                    <a:cs typeface="Times New Roman" panose="02020603050405020304" pitchFamily="18" charset="0"/>
                  </a:rPr>
                  <a:t> is  velocity of gas in the emulsion, </a:t>
                </a:r>
                <a:r>
                  <a:rPr lang="en-US" sz="2200" dirty="0" err="1">
                    <a:latin typeface="Times New Roman" panose="02020603050405020304" pitchFamily="18" charset="0"/>
                    <a:cs typeface="Times New Roman" panose="02020603050405020304" pitchFamily="18" charset="0"/>
                  </a:rPr>
                  <a:t>u</a:t>
                </a:r>
                <a:r>
                  <a:rPr lang="en-US" sz="2200" baseline="-25000" dirty="0" err="1">
                    <a:latin typeface="Times New Roman" panose="02020603050405020304" pitchFamily="18" charset="0"/>
                    <a:cs typeface="Times New Roman" panose="02020603050405020304" pitchFamily="18" charset="0"/>
                  </a:rPr>
                  <a:t>mf</a:t>
                </a:r>
                <a:r>
                  <a:rPr lang="en-US" sz="2200" dirty="0">
                    <a:latin typeface="Times New Roman" panose="02020603050405020304" pitchFamily="18" charset="0"/>
                    <a:cs typeface="Times New Roman" panose="02020603050405020304" pitchFamily="18" charset="0"/>
                  </a:rPr>
                  <a:t> is minimum fluidized velocity, u</a:t>
                </a:r>
                <a:r>
                  <a:rPr lang="en-US" sz="2200" baseline="-25000" dirty="0">
                    <a:latin typeface="Times New Roman" panose="02020603050405020304" pitchFamily="18" charset="0"/>
                    <a:cs typeface="Times New Roman" panose="02020603050405020304" pitchFamily="18" charset="0"/>
                  </a:rPr>
                  <a:t>s</a:t>
                </a:r>
                <a:r>
                  <a:rPr lang="en-US" sz="2200" dirty="0">
                    <a:latin typeface="Times New Roman" panose="02020603050405020304" pitchFamily="18" charset="0"/>
                    <a:cs typeface="Times New Roman" panose="02020603050405020304" pitchFamily="18" charset="0"/>
                  </a:rPr>
                  <a:t> is  velocity of moving solids, </a:t>
                </a:r>
                <a:r>
                  <a:rPr lang="en-US" sz="2200">
                    <a:latin typeface="Times New Roman" panose="02020603050405020304" pitchFamily="18" charset="0"/>
                    <a:cs typeface="Times New Roman" panose="02020603050405020304" pitchFamily="18" charset="0"/>
                  </a:rPr>
                  <a:t>and </a:t>
                </a:r>
                <a:r>
                  <a:rPr lang="en-US" sz="2200">
                    <a:latin typeface="Times New Roman" panose="02020603050405020304" pitchFamily="18" charset="0"/>
                    <a:cs typeface="Times New Roman" panose="02020603050405020304" pitchFamily="18" charset="0"/>
                    <a:sym typeface="Symbol" panose="05050102010706020507" pitchFamily="18" charset="2"/>
                  </a:rPr>
                  <a:t></a:t>
                </a:r>
                <a:r>
                  <a:rPr lang="en-US" sz="2200" baseline="-25000">
                    <a:latin typeface="Times New Roman" panose="02020603050405020304" pitchFamily="18" charset="0"/>
                    <a:cs typeface="Times New Roman" panose="02020603050405020304" pitchFamily="18" charset="0"/>
                  </a:rPr>
                  <a:t>mf</a:t>
                </a:r>
                <a:r>
                  <a:rPr lang="en-US" sz="2200">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is the void fraction at minimum fluidized velocity.</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 </a:t>
                </a:r>
              </a:p>
            </p:txBody>
          </p:sp>
        </mc:Choice>
        <mc:Fallback xmlns="">
          <p:sp>
            <p:nvSpPr>
              <p:cNvPr id="3" name="Content Placeholder 2">
                <a:extLst>
                  <a:ext uri="{FF2B5EF4-FFF2-40B4-BE49-F238E27FC236}">
                    <a16:creationId xmlns:a16="http://schemas.microsoft.com/office/drawing/2014/main" id="{1CBD54D2-1306-8328-7711-6768366D6844}"/>
                  </a:ext>
                </a:extLst>
              </p:cNvPr>
              <p:cNvSpPr>
                <a:spLocks noGrp="1" noRot="1" noChangeAspect="1" noMove="1" noResize="1" noEditPoints="1" noAdjustHandles="1" noChangeArrowheads="1" noChangeShapeType="1" noTextEdit="1"/>
              </p:cNvSpPr>
              <p:nvPr>
                <p:ph idx="1"/>
              </p:nvPr>
            </p:nvSpPr>
            <p:spPr>
              <a:xfrm>
                <a:off x="337930" y="805069"/>
                <a:ext cx="11489635" cy="5247862"/>
              </a:xfrm>
              <a:blipFill>
                <a:blip r:embed="rId2"/>
                <a:stretch>
                  <a:fillRect l="-531" r="-58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F6E0600-F621-6BF5-4EC0-64264B661D17}"/>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D58844D-3F94-E978-406F-468BF9F5658A}"/>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DB82E3A-0367-5101-B4C3-3917131458C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56886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E1B13-1D4F-5069-E869-7DF49FAE5A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0155C20-B891-18A5-3051-9D2A633D8CB0}"/>
              </a:ext>
            </a:extLst>
          </p:cNvPr>
          <p:cNvSpPr>
            <a:spLocks noGrp="1"/>
          </p:cNvSpPr>
          <p:nvPr>
            <p:ph type="title"/>
          </p:nvPr>
        </p:nvSpPr>
        <p:spPr>
          <a:xfrm>
            <a:off x="549966"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AE44AC1-E8C4-8B03-74D2-BE9D9B9D9855}"/>
                  </a:ext>
                </a:extLst>
              </p:cNvPr>
              <p:cNvSpPr>
                <a:spLocks noGrp="1"/>
              </p:cNvSpPr>
              <p:nvPr>
                <p:ph idx="1"/>
              </p:nvPr>
            </p:nvSpPr>
            <p:spPr>
              <a:xfrm>
                <a:off x="337930" y="550112"/>
                <a:ext cx="11489635" cy="5502819"/>
              </a:xfrm>
            </p:spPr>
            <p:txBody>
              <a:bodyPr>
                <a:normAutofit/>
              </a:bodyPr>
              <a:lstStyle/>
              <a:p>
                <a:pPr marL="0" indent="0" algn="just">
                  <a:lnSpc>
                    <a:spcPct val="150000"/>
                  </a:lnSpc>
                  <a:buNone/>
                </a:pPr>
                <a:r>
                  <a:rPr lang="en-US" sz="2000" b="1" dirty="0">
                    <a:latin typeface="Times New Roman" panose="02020603050405020304" pitchFamily="18" charset="0"/>
                    <a:cs typeface="Times New Roman" panose="02020603050405020304" pitchFamily="18" charset="0"/>
                  </a:rPr>
                  <a:t>Bubble velocity and cloud size: </a:t>
                </a:r>
                <a:r>
                  <a:rPr lang="en-US" sz="2000" dirty="0">
                    <a:latin typeface="Times New Roman" panose="02020603050405020304" pitchFamily="18" charset="0"/>
                    <a:cs typeface="Times New Roman" panose="02020603050405020304" pitchFamily="18" charset="0"/>
                  </a:rPr>
                  <a:t>Davidson and Harrison  proposed that the velocity of rise of a single bubble could be related to the bubble size  is given by:</a:t>
                </a:r>
              </a:p>
              <a:p>
                <a:pPr marL="0" indent="0">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𝑏𝑟</m:t>
                        </m:r>
                      </m:sub>
                    </m:sSub>
                    <m:r>
                      <a:rPr lang="en-US" sz="2000" b="0" i="1" smtClean="0">
                        <a:latin typeface="Cambria Math" panose="02040503050406030204" pitchFamily="18" charset="0"/>
                        <a:cs typeface="Times New Roman" panose="02020603050405020304" pitchFamily="18" charset="0"/>
                      </a:rPr>
                      <m:t>=0.71</m:t>
                    </m:r>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𝑔𝑑𝑏</m:t>
                        </m:r>
                        <m:r>
                          <a:rPr lang="en-US" sz="2000" b="0" i="1" smtClean="0">
                            <a:latin typeface="Cambria Math" panose="02040503050406030204" pitchFamily="18" charset="0"/>
                            <a:cs typeface="Times New Roman" panose="02020603050405020304" pitchFamily="18" charset="0"/>
                          </a:rPr>
                          <m:t>)</m:t>
                        </m:r>
                      </m:e>
                      <m:sup>
                        <m:r>
                          <a:rPr lang="en-US" sz="2000" b="0" i="1" smtClean="0">
                            <a:latin typeface="Cambria Math" panose="02040503050406030204" pitchFamily="18" charset="0"/>
                            <a:cs typeface="Times New Roman" panose="02020603050405020304" pitchFamily="18" charset="0"/>
                          </a:rPr>
                          <m:t>1/2</m:t>
                        </m:r>
                      </m:sup>
                    </m:sSup>
                  </m:oMath>
                </a14:m>
                <a:r>
                  <a:rPr lang="en-US" sz="2000" dirty="0">
                    <a:latin typeface="Times New Roman" panose="02020603050405020304" pitchFamily="18" charset="0"/>
                    <a:cs typeface="Times New Roman" panose="02020603050405020304" pitchFamily="18" charset="0"/>
                  </a:rPr>
                  <a:t>                                                                                                      (12.14)</a:t>
                </a:r>
              </a:p>
              <a:p>
                <a:pPr marL="0" indent="0">
                  <a:buNone/>
                </a:pPr>
                <a:r>
                  <a:rPr lang="en-US" sz="2000" dirty="0">
                    <a:latin typeface="Times New Roman" panose="02020603050405020304" pitchFamily="18" charset="0"/>
                    <a:cs typeface="Times New Roman" panose="02020603050405020304" pitchFamily="18" charset="0"/>
                  </a:rPr>
                  <a:t>Davidson and Harrison also proposed that the rate of bubble rise in a fluidized bed could be represented by:</a:t>
                </a:r>
              </a:p>
              <a:p>
                <a:pPr marL="0" indent="0">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𝑏</m:t>
                        </m:r>
                      </m:sub>
                    </m:sSub>
                  </m:oMath>
                </a14:m>
                <a:r>
                  <a:rPr lang="en-US" sz="2000" dirty="0">
                    <a:cs typeface="Times New Roman" panose="02020603050405020304" pitchFamily="18" charset="0"/>
                  </a:rPr>
                  <a:t>=</a:t>
                </a: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𝑏𝑟</m:t>
                        </m:r>
                      </m:sub>
                    </m:sSub>
                    <m:r>
                      <a:rPr lang="en-US" sz="2000" b="0" i="1" smtClean="0">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𝑜</m:t>
                        </m:r>
                      </m:sub>
                    </m:sSub>
                    <m:r>
                      <a:rPr lang="en-US" sz="2000" b="0" i="1" smtClean="0">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𝑚𝑓</m:t>
                        </m:r>
                      </m:sub>
                    </m:sSub>
                    <m:r>
                      <a:rPr lang="en-US" sz="2000" b="0" i="1" smtClean="0">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                                                                                                  (12.15)</a:t>
                </a:r>
              </a:p>
              <a:p>
                <a:pPr marL="0" indent="0">
                  <a:buNone/>
                </a:pPr>
                <a:r>
                  <a:rPr lang="en-US" sz="2000" dirty="0">
                    <a:latin typeface="Times New Roman" panose="02020603050405020304" pitchFamily="18" charset="0"/>
                    <a:cs typeface="Times New Roman" panose="02020603050405020304" pitchFamily="18" charset="0"/>
                  </a:rPr>
                  <a:t>By substituting equation (12.14) into equation (12.15), you get:</a:t>
                </a:r>
              </a:p>
              <a:p>
                <a:pPr marL="0" indent="0">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𝑏</m:t>
                        </m:r>
                      </m:sub>
                    </m:sSub>
                  </m:oMath>
                </a14:m>
                <a:r>
                  <a:rPr lang="en-US" sz="2000" dirty="0">
                    <a:cs typeface="Times New Roman" panose="02020603050405020304" pitchFamily="18" charset="0"/>
                  </a:rPr>
                  <a:t>= </a:t>
                </a: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𝑜</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𝑚𝑓</m:t>
                        </m:r>
                      </m:sub>
                    </m:sSub>
                    <m:r>
                      <a:rPr lang="en-US" sz="2000" b="0" i="1" smtClean="0">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0.71</m:t>
                    </m:r>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𝑔𝑑𝑏</m:t>
                        </m:r>
                        <m:r>
                          <a:rPr lang="en-US" sz="2000" i="1">
                            <a:latin typeface="Cambria Math" panose="02040503050406030204" pitchFamily="18" charset="0"/>
                            <a:cs typeface="Times New Roman" panose="02020603050405020304" pitchFamily="18" charset="0"/>
                          </a:rPr>
                          <m:t>)</m:t>
                        </m:r>
                      </m:e>
                      <m:sup>
                        <m:r>
                          <a:rPr lang="en-US" sz="2000" i="1">
                            <a:latin typeface="Cambria Math" panose="02040503050406030204" pitchFamily="18" charset="0"/>
                            <a:cs typeface="Times New Roman" panose="02020603050405020304" pitchFamily="18" charset="0"/>
                          </a:rPr>
                          <m:t>1/2</m:t>
                        </m:r>
                      </m:sup>
                    </m:sSup>
                  </m:oMath>
                </a14:m>
                <a:r>
                  <a:rPr lang="en-US" sz="2000" dirty="0">
                    <a:latin typeface="Times New Roman" panose="02020603050405020304" pitchFamily="18" charset="0"/>
                    <a:cs typeface="Times New Roman" panose="02020603050405020304" pitchFamily="18" charset="0"/>
                  </a:rPr>
                  <a:t>                                                                                    (12.16)</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Where: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br</a:t>
                </a:r>
                <a:r>
                  <a:rPr lang="en-US" sz="2000" dirty="0">
                    <a:latin typeface="Times New Roman" panose="02020603050405020304" pitchFamily="18" charset="0"/>
                    <a:cs typeface="Times New Roman" panose="02020603050405020304" pitchFamily="18" charset="0"/>
                  </a:rPr>
                  <a:t> is velocity of rise of a single bubble, </a:t>
                </a:r>
                <a:r>
                  <a:rPr lang="en-US" sz="2000" dirty="0" err="1">
                    <a:latin typeface="Times New Roman" panose="02020603050405020304" pitchFamily="18" charset="0"/>
                    <a:cs typeface="Times New Roman" panose="02020603050405020304" pitchFamily="18" charset="0"/>
                  </a:rPr>
                  <a:t>d</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is  bubble diameter, g is gravity,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is bubble velocity of fluidized bed,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cs typeface="Times New Roman" panose="02020603050405020304" pitchFamily="18" charset="0"/>
                  </a:rPr>
                  <a:t> is entering superficial velocity, and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mf</a:t>
                </a:r>
                <a:r>
                  <a:rPr lang="en-US" sz="2000" dirty="0">
                    <a:latin typeface="Times New Roman" panose="02020603050405020304" pitchFamily="18" charset="0"/>
                    <a:cs typeface="Times New Roman" panose="02020603050405020304" pitchFamily="18" charset="0"/>
                  </a:rPr>
                  <a:t> is minimum fluidization velocity.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design of the distributor plate, which disperses the inlet gas over the bottom of the bed, can also has a pronounced effect upon the bubble diameter.</a:t>
                </a: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AE44AC1-E8C4-8B03-74D2-BE9D9B9D9855}"/>
                  </a:ext>
                </a:extLst>
              </p:cNvPr>
              <p:cNvSpPr>
                <a:spLocks noGrp="1" noRot="1" noChangeAspect="1" noMove="1" noResize="1" noEditPoints="1" noAdjustHandles="1" noChangeArrowheads="1" noChangeShapeType="1" noTextEdit="1"/>
              </p:cNvSpPr>
              <p:nvPr>
                <p:ph idx="1"/>
              </p:nvPr>
            </p:nvSpPr>
            <p:spPr>
              <a:xfrm>
                <a:off x="337930" y="550112"/>
                <a:ext cx="11489635" cy="5502819"/>
              </a:xfrm>
              <a:blipFill>
                <a:blip r:embed="rId2"/>
                <a:stretch>
                  <a:fillRect l="-531" r="-58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C136D2BB-53BA-7A32-CAAD-C56E1B6AA0A0}"/>
              </a:ext>
            </a:extLst>
          </p:cNvPr>
          <p:cNvCxnSpPr>
            <a:cxnSpLocks/>
          </p:cNvCxnSpPr>
          <p:nvPr/>
        </p:nvCxnSpPr>
        <p:spPr>
          <a:xfrm>
            <a:off x="-192157" y="55011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34EF87C-D576-4CCA-0305-F3C00155846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06456D6-1A11-67CC-FDE9-A900E9DA189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279608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831DFF-8CCF-E61E-CE9F-60CD8E0856F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FD7A88-5961-518C-1E2B-48E433292104}"/>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0EA54E8-A2C4-3DE1-9B2B-F92080E66E47}"/>
                  </a:ext>
                </a:extLst>
              </p:cNvPr>
              <p:cNvSpPr>
                <a:spLocks noGrp="1"/>
              </p:cNvSpPr>
              <p:nvPr>
                <p:ph idx="1"/>
              </p:nvPr>
            </p:nvSpPr>
            <p:spPr>
              <a:xfrm>
                <a:off x="337930" y="805069"/>
                <a:ext cx="11489635" cy="5247862"/>
              </a:xfrm>
            </p:spPr>
            <p:txBody>
              <a:bodyPr>
                <a:normAutofit/>
              </a:bodyPr>
              <a:lstStyle/>
              <a:p>
                <a:pPr marL="0" indent="0" algn="just">
                  <a:buNone/>
                </a:pPr>
                <a:r>
                  <a:rPr lang="en-US" sz="2000" dirty="0">
                    <a:latin typeface="Times New Roman" panose="02020603050405020304" pitchFamily="18" charset="0"/>
                    <a:cs typeface="Times New Roman" panose="02020603050405020304" pitchFamily="18" charset="0"/>
                  </a:rPr>
                  <a:t>The best relationship between bubble diameter (</a:t>
                </a:r>
                <a:r>
                  <a:rPr lang="en-US" sz="2000" dirty="0" err="1">
                    <a:latin typeface="Times New Roman" panose="02020603050405020304" pitchFamily="18" charset="0"/>
                    <a:cs typeface="Times New Roman" panose="02020603050405020304" pitchFamily="18" charset="0"/>
                  </a:rPr>
                  <a:t>d</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height in the column (h), and bed diameter (D</a:t>
                </a:r>
                <a:r>
                  <a:rPr lang="en-US" sz="2000" baseline="-25000" dirty="0">
                    <a:latin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cs typeface="Times New Roman" panose="02020603050405020304" pitchFamily="18" charset="0"/>
                  </a:rPr>
                  <a:t>) at bed diameters of 7 to 130 cm, minimum fluidization velocities of 0.5 to 20 cm/s, and solid particle sizes of</a:t>
                </a:r>
              </a:p>
              <a:p>
                <a:pPr marL="0" indent="0" algn="just">
                  <a:buNone/>
                </a:pPr>
                <a:r>
                  <a:rPr lang="en-US" sz="2000" dirty="0">
                    <a:latin typeface="Times New Roman" panose="02020603050405020304" pitchFamily="18" charset="0"/>
                    <a:cs typeface="Times New Roman" panose="02020603050405020304" pitchFamily="18" charset="0"/>
                  </a:rPr>
                  <a:t>0.006 to 0.045 cm is given by:</a:t>
                </a:r>
              </a:p>
              <a:p>
                <a:pPr marL="0" indent="0" algn="just">
                  <a:buNone/>
                </a:pPr>
                <a14:m>
                  <m:oMath xmlns:m="http://schemas.openxmlformats.org/officeDocument/2006/math">
                    <m:f>
                      <m:fPr>
                        <m:ctrlPr>
                          <a:rPr lang="en-US" sz="2000" i="1" smtClean="0">
                            <a:latin typeface="Cambria Math" panose="02040503050406030204" pitchFamily="18" charset="0"/>
                            <a:cs typeface="Times New Roman" panose="02020603050405020304" pitchFamily="18" charset="0"/>
                          </a:rPr>
                        </m:ctrlPr>
                      </m:fPr>
                      <m:num>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𝑑</m:t>
                            </m:r>
                          </m:e>
                          <m:sub>
                            <m:r>
                              <a:rPr lang="en-US" sz="2000" b="0" i="1" smtClean="0">
                                <a:latin typeface="Cambria Math" panose="02040503050406030204" pitchFamily="18" charset="0"/>
                                <a:cs typeface="Times New Roman" panose="02020603050405020304" pitchFamily="18" charset="0"/>
                              </a:rPr>
                              <m:t>𝑏𝑚</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𝑑</m:t>
                            </m:r>
                          </m:e>
                          <m:sub>
                            <m:r>
                              <a:rPr lang="en-US" sz="2000" b="0" i="1" smtClean="0">
                                <a:latin typeface="Cambria Math" panose="02040503050406030204" pitchFamily="18" charset="0"/>
                                <a:cs typeface="Times New Roman" panose="02020603050405020304" pitchFamily="18" charset="0"/>
                              </a:rPr>
                              <m:t>𝑏</m:t>
                            </m:r>
                          </m:sub>
                        </m:sSub>
                      </m:num>
                      <m:den>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𝑑</m:t>
                            </m:r>
                          </m:e>
                          <m:sub>
                            <m:r>
                              <a:rPr lang="en-US" sz="2000" b="0" i="1" smtClean="0">
                                <a:latin typeface="Cambria Math" panose="02040503050406030204" pitchFamily="18" charset="0"/>
                                <a:cs typeface="Times New Roman" panose="02020603050405020304" pitchFamily="18" charset="0"/>
                              </a:rPr>
                              <m:t>𝑏𝑚</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𝑑</m:t>
                            </m:r>
                          </m:e>
                          <m:sub>
                            <m:r>
                              <a:rPr lang="en-US" sz="2000" b="0" i="1" smtClean="0">
                                <a:latin typeface="Cambria Math" panose="02040503050406030204" pitchFamily="18" charset="0"/>
                                <a:cs typeface="Times New Roman" panose="02020603050405020304" pitchFamily="18" charset="0"/>
                              </a:rPr>
                              <m:t>𝑏𝑜</m:t>
                            </m:r>
                          </m:sub>
                        </m:sSub>
                      </m:den>
                    </m:f>
                    <m:r>
                      <a:rPr lang="en-US" sz="2000" b="0" i="0" smtClean="0">
                        <a:latin typeface="Cambria Math" panose="02040503050406030204" pitchFamily="18" charset="0"/>
                        <a:cs typeface="Times New Roman" panose="02020603050405020304" pitchFamily="18" charset="0"/>
                      </a:rPr>
                      <m:t>=</m:t>
                    </m:r>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𝑒</m:t>
                        </m:r>
                      </m:e>
                      <m:sup>
                        <m:r>
                          <a:rPr lang="en-US" sz="2000" b="0" i="1" smtClean="0">
                            <a:latin typeface="Cambria Math" panose="02040503050406030204" pitchFamily="18" charset="0"/>
                            <a:cs typeface="Times New Roman" panose="02020603050405020304" pitchFamily="18" charset="0"/>
                          </a:rPr>
                          <m:t>−0.3</m:t>
                        </m:r>
                        <m:r>
                          <a:rPr lang="en-US" sz="2000" b="0" i="1" smtClean="0">
                            <a:latin typeface="Cambria Math" panose="02040503050406030204" pitchFamily="18" charset="0"/>
                            <a:cs typeface="Times New Roman" panose="02020603050405020304" pitchFamily="18" charset="0"/>
                          </a:rPr>
                          <m:t>h</m:t>
                        </m:r>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𝐷</m:t>
                            </m:r>
                          </m:e>
                          <m:sub>
                            <m:r>
                              <a:rPr lang="en-US" sz="2000" b="0" i="1" smtClean="0">
                                <a:latin typeface="Cambria Math" panose="02040503050406030204" pitchFamily="18" charset="0"/>
                                <a:cs typeface="Times New Roman" panose="02020603050405020304" pitchFamily="18" charset="0"/>
                              </a:rPr>
                              <m:t>𝑡</m:t>
                            </m:r>
                          </m:sub>
                        </m:sSub>
                      </m:sup>
                    </m:sSup>
                  </m:oMath>
                </a14:m>
                <a:r>
                  <a:rPr lang="en-US" sz="2000" dirty="0">
                    <a:latin typeface="Times New Roman" panose="02020603050405020304" pitchFamily="18" charset="0"/>
                    <a:cs typeface="Times New Roman" panose="02020603050405020304" pitchFamily="18" charset="0"/>
                  </a:rPr>
                  <a:t>                                                                                                               (12.17)</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Where: </a:t>
                </a:r>
                <a:r>
                  <a:rPr lang="en-US" sz="2000" dirty="0" err="1">
                    <a:latin typeface="Times New Roman" panose="02020603050405020304" pitchFamily="18" charset="0"/>
                    <a:cs typeface="Times New Roman" panose="02020603050405020304" pitchFamily="18" charset="0"/>
                  </a:rPr>
                  <a:t>d</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is the bubble diameter in the bed of diameter, D</a:t>
                </a:r>
                <a:r>
                  <a:rPr lang="en-US" sz="2000" baseline="-25000" dirty="0">
                    <a:latin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cs typeface="Times New Roman" panose="02020603050405020304" pitchFamily="18" charset="0"/>
                  </a:rPr>
                  <a:t> is bed  diameter, h is height above the distributor plate, </a:t>
                </a:r>
                <a:r>
                  <a:rPr lang="en-US" sz="2000" dirty="0" err="1">
                    <a:latin typeface="Times New Roman" panose="02020603050405020304" pitchFamily="18" charset="0"/>
                    <a:cs typeface="Times New Roman" panose="02020603050405020304" pitchFamily="18" charset="0"/>
                  </a:rPr>
                  <a:t>d</a:t>
                </a:r>
                <a:r>
                  <a:rPr lang="en-US" sz="2000" baseline="-25000" dirty="0" err="1">
                    <a:latin typeface="Times New Roman" panose="02020603050405020304" pitchFamily="18" charset="0"/>
                    <a:cs typeface="Times New Roman" panose="02020603050405020304" pitchFamily="18" charset="0"/>
                  </a:rPr>
                  <a:t>bo</a:t>
                </a:r>
                <a:r>
                  <a:rPr lang="en-US" sz="2000" dirty="0">
                    <a:latin typeface="Times New Roman" panose="02020603050405020304" pitchFamily="18" charset="0"/>
                    <a:cs typeface="Times New Roman" panose="02020603050405020304" pitchFamily="18" charset="0"/>
                  </a:rPr>
                  <a:t> is the diameter of the bubble formed initially, and </a:t>
                </a:r>
                <a:r>
                  <a:rPr lang="en-US" sz="2000" dirty="0" err="1">
                    <a:latin typeface="Times New Roman" panose="02020603050405020304" pitchFamily="18" charset="0"/>
                    <a:cs typeface="Times New Roman" panose="02020603050405020304" pitchFamily="18" charset="0"/>
                  </a:rPr>
                  <a:t>d</a:t>
                </a:r>
                <a:r>
                  <a:rPr lang="en-US" sz="2000" baseline="-25000" dirty="0" err="1">
                    <a:latin typeface="Times New Roman" panose="02020603050405020304" pitchFamily="18" charset="0"/>
                    <a:cs typeface="Times New Roman" panose="02020603050405020304" pitchFamily="18" charset="0"/>
                  </a:rPr>
                  <a:t>bm</a:t>
                </a:r>
                <a:r>
                  <a:rPr lang="en-US" sz="2000" dirty="0">
                    <a:latin typeface="Times New Roman" panose="02020603050405020304" pitchFamily="18" charset="0"/>
                    <a:cs typeface="Times New Roman" panose="02020603050405020304" pitchFamily="18" charset="0"/>
                  </a:rPr>
                  <a:t> is the maximum bubble diameter attained.</a:t>
                </a:r>
              </a:p>
              <a:p>
                <a:pPr marL="0" indent="0">
                  <a:buNone/>
                </a:pPr>
                <a:r>
                  <a:rPr lang="en-US" sz="2000" dirty="0">
                    <a:latin typeface="Times New Roman" panose="02020603050405020304" pitchFamily="18" charset="0"/>
                    <a:cs typeface="Times New Roman" panose="02020603050405020304" pitchFamily="18" charset="0"/>
                  </a:rPr>
                  <a:t>The maximum bubble diameter (</a:t>
                </a:r>
                <a:r>
                  <a:rPr lang="en-US" sz="2000" dirty="0" err="1">
                    <a:latin typeface="Times New Roman" panose="02020603050405020304" pitchFamily="18" charset="0"/>
                    <a:cs typeface="Times New Roman" panose="02020603050405020304" pitchFamily="18" charset="0"/>
                  </a:rPr>
                  <a:t>d</a:t>
                </a:r>
                <a:r>
                  <a:rPr lang="en-US" sz="2000" baseline="-25000" dirty="0" err="1">
                    <a:latin typeface="Times New Roman" panose="02020603050405020304" pitchFamily="18" charset="0"/>
                    <a:cs typeface="Times New Roman" panose="02020603050405020304" pitchFamily="18" charset="0"/>
                  </a:rPr>
                  <a:t>bm</a:t>
                </a:r>
                <a:r>
                  <a:rPr lang="en-US" sz="2000" dirty="0">
                    <a:latin typeface="Times New Roman" panose="02020603050405020304" pitchFamily="18" charset="0"/>
                    <a:cs typeface="Times New Roman" panose="02020603050405020304" pitchFamily="18" charset="0"/>
                  </a:rPr>
                  <a:t>) has been observed to follow the relationship:</a:t>
                </a:r>
              </a:p>
              <a:p>
                <a:pPr marL="0" indent="0">
                  <a:buNone/>
                </a:pPr>
                <a14:m>
                  <m:oMath xmlns:m="http://schemas.openxmlformats.org/officeDocument/2006/math">
                    <m:sSub>
                      <m:sSubPr>
                        <m:ctrlPr>
                          <a:rPr lang="en-US" sz="2000" b="1" i="1" smtClean="0">
                            <a:latin typeface="Cambria Math" panose="02040503050406030204" pitchFamily="18" charset="0"/>
                            <a:cs typeface="Times New Roman" panose="02020603050405020304" pitchFamily="18" charset="0"/>
                          </a:rPr>
                        </m:ctrlPr>
                      </m:sSubPr>
                      <m:e>
                        <m:r>
                          <a:rPr lang="en-US" sz="2000" b="1" i="1" smtClean="0">
                            <a:latin typeface="Cambria Math" panose="02040503050406030204" pitchFamily="18" charset="0"/>
                            <a:cs typeface="Times New Roman" panose="02020603050405020304" pitchFamily="18" charset="0"/>
                          </a:rPr>
                          <m:t>𝒅</m:t>
                        </m:r>
                      </m:e>
                      <m:sub>
                        <m:r>
                          <a:rPr lang="en-US" sz="2000" b="1" i="1" smtClean="0">
                            <a:latin typeface="Cambria Math" panose="02040503050406030204" pitchFamily="18" charset="0"/>
                            <a:cs typeface="Times New Roman" panose="02020603050405020304" pitchFamily="18" charset="0"/>
                          </a:rPr>
                          <m:t>𝒃𝒎</m:t>
                        </m:r>
                      </m:sub>
                    </m:sSub>
                    <m:r>
                      <a:rPr lang="en-US" sz="2000" b="1" i="1" smtClean="0">
                        <a:latin typeface="Cambria Math" panose="02040503050406030204" pitchFamily="18" charset="0"/>
                        <a:cs typeface="Times New Roman" panose="02020603050405020304" pitchFamily="18" charset="0"/>
                      </a:rPr>
                      <m:t>=</m:t>
                    </m:r>
                    <m:r>
                      <a:rPr lang="en-US" sz="2000" b="1" i="1" smtClean="0">
                        <a:latin typeface="Cambria Math" panose="02040503050406030204" pitchFamily="18" charset="0"/>
                        <a:cs typeface="Times New Roman" panose="02020603050405020304" pitchFamily="18" charset="0"/>
                      </a:rPr>
                      <m:t>𝟎</m:t>
                    </m:r>
                    <m:r>
                      <a:rPr lang="en-US" sz="2000" b="1" i="1" smtClean="0">
                        <a:latin typeface="Cambria Math" panose="02040503050406030204" pitchFamily="18" charset="0"/>
                        <a:cs typeface="Times New Roman" panose="02020603050405020304" pitchFamily="18" charset="0"/>
                      </a:rPr>
                      <m:t>.</m:t>
                    </m:r>
                    <m:r>
                      <a:rPr lang="en-US" sz="2000" b="1" i="1" smtClean="0">
                        <a:latin typeface="Cambria Math" panose="02040503050406030204" pitchFamily="18" charset="0"/>
                        <a:cs typeface="Times New Roman" panose="02020603050405020304" pitchFamily="18" charset="0"/>
                      </a:rPr>
                      <m:t>𝟔𝟓𝟐</m:t>
                    </m:r>
                    <m:r>
                      <a:rPr lang="en-US" sz="2000" b="1" i="1" smtClean="0">
                        <a:latin typeface="Cambria Math" panose="02040503050406030204" pitchFamily="18" charset="0"/>
                        <a:cs typeface="Times New Roman" panose="02020603050405020304" pitchFamily="18" charset="0"/>
                      </a:rPr>
                      <m:t>[</m:t>
                    </m:r>
                    <m:sSub>
                      <m:sSubPr>
                        <m:ctrlPr>
                          <a:rPr lang="en-US" sz="2000" b="1" i="1">
                            <a:latin typeface="Cambria Math" panose="02040503050406030204" pitchFamily="18" charset="0"/>
                            <a:cs typeface="Times New Roman" panose="02020603050405020304" pitchFamily="18" charset="0"/>
                          </a:rPr>
                        </m:ctrlPr>
                      </m:sSubPr>
                      <m:e>
                        <m:r>
                          <a:rPr lang="en-US" sz="2000" b="1" i="1">
                            <a:latin typeface="Cambria Math" panose="02040503050406030204" pitchFamily="18" charset="0"/>
                            <a:cs typeface="Times New Roman" panose="02020603050405020304" pitchFamily="18" charset="0"/>
                          </a:rPr>
                          <m:t>𝑨</m:t>
                        </m:r>
                      </m:e>
                      <m:sub>
                        <m:r>
                          <a:rPr lang="en-US" sz="2000" b="1" i="1">
                            <a:latin typeface="Cambria Math" panose="02040503050406030204" pitchFamily="18" charset="0"/>
                            <a:cs typeface="Times New Roman" panose="02020603050405020304" pitchFamily="18" charset="0"/>
                          </a:rPr>
                          <m:t>𝒄</m:t>
                        </m:r>
                      </m:sub>
                    </m:sSub>
                    <m:d>
                      <m:dPr>
                        <m:ctrlPr>
                          <a:rPr lang="en-US" sz="2000" b="1" i="1">
                            <a:latin typeface="Cambria Math" panose="02040503050406030204" pitchFamily="18" charset="0"/>
                            <a:cs typeface="Times New Roman" panose="02020603050405020304" pitchFamily="18" charset="0"/>
                          </a:rPr>
                        </m:ctrlPr>
                      </m:dPr>
                      <m:e>
                        <m:sSub>
                          <m:sSubPr>
                            <m:ctrlPr>
                              <a:rPr lang="en-US" sz="2000" b="1" i="1">
                                <a:latin typeface="Cambria Math" panose="02040503050406030204" pitchFamily="18" charset="0"/>
                                <a:cs typeface="Times New Roman" panose="02020603050405020304" pitchFamily="18" charset="0"/>
                              </a:rPr>
                            </m:ctrlPr>
                          </m:sSubPr>
                          <m:e>
                            <m:r>
                              <a:rPr lang="en-US" sz="2000" b="1" i="1">
                                <a:latin typeface="Cambria Math" panose="02040503050406030204" pitchFamily="18" charset="0"/>
                                <a:cs typeface="Times New Roman" panose="02020603050405020304" pitchFamily="18" charset="0"/>
                              </a:rPr>
                              <m:t>𝒖</m:t>
                            </m:r>
                          </m:e>
                          <m:sub>
                            <m:r>
                              <a:rPr lang="en-US" sz="2000" b="1" i="1">
                                <a:latin typeface="Cambria Math" panose="02040503050406030204" pitchFamily="18" charset="0"/>
                                <a:cs typeface="Times New Roman" panose="02020603050405020304" pitchFamily="18" charset="0"/>
                              </a:rPr>
                              <m:t>𝒐</m:t>
                            </m:r>
                          </m:sub>
                        </m:sSub>
                        <m:r>
                          <a:rPr lang="en-US" sz="2000" b="1" i="1">
                            <a:latin typeface="Cambria Math" panose="02040503050406030204" pitchFamily="18" charset="0"/>
                            <a:cs typeface="Times New Roman" panose="02020603050405020304" pitchFamily="18" charset="0"/>
                          </a:rPr>
                          <m:t>−</m:t>
                        </m:r>
                        <m:sSub>
                          <m:sSubPr>
                            <m:ctrlPr>
                              <a:rPr lang="en-US" sz="2000" b="1" i="1">
                                <a:latin typeface="Cambria Math" panose="02040503050406030204" pitchFamily="18" charset="0"/>
                                <a:cs typeface="Times New Roman" panose="02020603050405020304" pitchFamily="18" charset="0"/>
                              </a:rPr>
                            </m:ctrlPr>
                          </m:sSubPr>
                          <m:e>
                            <m:r>
                              <a:rPr lang="en-US" sz="2000" b="1" i="1">
                                <a:latin typeface="Cambria Math" panose="02040503050406030204" pitchFamily="18" charset="0"/>
                                <a:cs typeface="Times New Roman" panose="02020603050405020304" pitchFamily="18" charset="0"/>
                              </a:rPr>
                              <m:t>𝒖</m:t>
                            </m:r>
                          </m:e>
                          <m:sub>
                            <m:r>
                              <a:rPr lang="en-US" sz="2000" b="1" i="1">
                                <a:latin typeface="Cambria Math" panose="02040503050406030204" pitchFamily="18" charset="0"/>
                                <a:cs typeface="Times New Roman" panose="02020603050405020304" pitchFamily="18" charset="0"/>
                              </a:rPr>
                              <m:t>𝒎𝒇</m:t>
                            </m:r>
                          </m:sub>
                        </m:sSub>
                      </m:e>
                    </m:d>
                    <m:sSup>
                      <m:sSupPr>
                        <m:ctrlPr>
                          <a:rPr lang="en-US" sz="2000" b="1" i="1">
                            <a:latin typeface="Cambria Math" panose="02040503050406030204" pitchFamily="18" charset="0"/>
                            <a:cs typeface="Times New Roman" panose="02020603050405020304" pitchFamily="18" charset="0"/>
                          </a:rPr>
                        </m:ctrlPr>
                      </m:sSupPr>
                      <m:e>
                        <m:r>
                          <a:rPr lang="en-US" sz="2000" b="1" i="1">
                            <a:latin typeface="Cambria Math" panose="02040503050406030204" pitchFamily="18" charset="0"/>
                            <a:cs typeface="Times New Roman" panose="02020603050405020304" pitchFamily="18" charset="0"/>
                          </a:rPr>
                          <m:t>]</m:t>
                        </m:r>
                      </m:e>
                      <m:sup>
                        <m:r>
                          <a:rPr lang="en-US" sz="2000" b="1" i="1">
                            <a:latin typeface="Cambria Math" panose="02040503050406030204" pitchFamily="18" charset="0"/>
                            <a:cs typeface="Times New Roman" panose="02020603050405020304" pitchFamily="18" charset="0"/>
                          </a:rPr>
                          <m:t>𝟎</m:t>
                        </m:r>
                        <m:r>
                          <a:rPr lang="en-US" sz="2000" b="1" i="1">
                            <a:latin typeface="Cambria Math" panose="02040503050406030204" pitchFamily="18" charset="0"/>
                            <a:cs typeface="Times New Roman" panose="02020603050405020304" pitchFamily="18" charset="0"/>
                          </a:rPr>
                          <m:t>.</m:t>
                        </m:r>
                        <m:r>
                          <a:rPr lang="en-US" sz="2000" b="1" i="1">
                            <a:latin typeface="Cambria Math" panose="02040503050406030204" pitchFamily="18" charset="0"/>
                            <a:cs typeface="Times New Roman" panose="02020603050405020304" pitchFamily="18" charset="0"/>
                          </a:rPr>
                          <m:t>𝟒</m:t>
                        </m:r>
                      </m:sup>
                    </m:sSup>
                  </m:oMath>
                </a14:m>
                <a:r>
                  <a:rPr lang="en-US" sz="2000" b="1" dirty="0">
                    <a:latin typeface="Times New Roman" panose="02020603050405020304" pitchFamily="18" charset="0"/>
                    <a:cs typeface="Times New Roman" panose="02020603050405020304" pitchFamily="18" charset="0"/>
                  </a:rPr>
                  <a:t>                                                                                         (12.18) </a:t>
                </a:r>
              </a:p>
              <a:p>
                <a:pPr marL="0" indent="0">
                  <a:buNone/>
                </a:pPr>
                <a:r>
                  <a:rPr lang="en-US" sz="2000" dirty="0">
                    <a:latin typeface="Times New Roman" panose="02020603050405020304" pitchFamily="18" charset="0"/>
                    <a:cs typeface="Times New Roman" panose="02020603050405020304" pitchFamily="18" charset="0"/>
                  </a:rPr>
                  <a:t>The minimum  bubble diameter (</a:t>
                </a:r>
                <a:r>
                  <a:rPr lang="en-US" sz="2000" dirty="0" err="1">
                    <a:latin typeface="Times New Roman" panose="02020603050405020304" pitchFamily="18" charset="0"/>
                    <a:cs typeface="Times New Roman" panose="02020603050405020304" pitchFamily="18" charset="0"/>
                  </a:rPr>
                  <a:t>d</a:t>
                </a:r>
                <a:r>
                  <a:rPr lang="en-US" sz="2000" baseline="-25000" dirty="0" err="1">
                    <a:latin typeface="Times New Roman" panose="02020603050405020304" pitchFamily="18" charset="0"/>
                    <a:cs typeface="Times New Roman" panose="02020603050405020304" pitchFamily="18" charset="0"/>
                  </a:rPr>
                  <a:t>bo</a:t>
                </a:r>
                <a:r>
                  <a:rPr lang="en-US" sz="2000" dirty="0">
                    <a:latin typeface="Times New Roman" panose="02020603050405020304" pitchFamily="18" charset="0"/>
                    <a:cs typeface="Times New Roman" panose="02020603050405020304" pitchFamily="18" charset="0"/>
                  </a:rPr>
                  <a:t>) has been observed to follow the relationship:</a:t>
                </a:r>
              </a:p>
              <a:p>
                <a:pPr marL="0" indent="0">
                  <a:buNone/>
                </a:pPr>
                <a14:m>
                  <m:oMath xmlns:m="http://schemas.openxmlformats.org/officeDocument/2006/math">
                    <m:sSub>
                      <m:sSubPr>
                        <m:ctrlPr>
                          <a:rPr lang="en-US" sz="2000" b="1" i="1">
                            <a:latin typeface="Cambria Math" panose="02040503050406030204" pitchFamily="18" charset="0"/>
                            <a:cs typeface="Times New Roman" panose="02020603050405020304" pitchFamily="18" charset="0"/>
                          </a:rPr>
                        </m:ctrlPr>
                      </m:sSubPr>
                      <m:e>
                        <m:r>
                          <a:rPr lang="en-US" sz="2000" b="1" i="1">
                            <a:latin typeface="Cambria Math" panose="02040503050406030204" pitchFamily="18" charset="0"/>
                            <a:cs typeface="Times New Roman" panose="02020603050405020304" pitchFamily="18" charset="0"/>
                          </a:rPr>
                          <m:t>𝒅</m:t>
                        </m:r>
                      </m:e>
                      <m:sub>
                        <m:r>
                          <a:rPr lang="en-US" sz="2000" b="1" i="1">
                            <a:latin typeface="Cambria Math" panose="02040503050406030204" pitchFamily="18" charset="0"/>
                            <a:cs typeface="Times New Roman" panose="02020603050405020304" pitchFamily="18" charset="0"/>
                          </a:rPr>
                          <m:t>𝒃𝒐</m:t>
                        </m:r>
                      </m:sub>
                    </m:sSub>
                    <m:r>
                      <a:rPr lang="en-US" sz="2000" b="1" i="1">
                        <a:latin typeface="Cambria Math" panose="02040503050406030204" pitchFamily="18" charset="0"/>
                        <a:cs typeface="Times New Roman" panose="02020603050405020304" pitchFamily="18" charset="0"/>
                      </a:rPr>
                      <m:t>=</m:t>
                    </m:r>
                    <m:r>
                      <a:rPr lang="en-US" sz="2000" b="1" i="1">
                        <a:latin typeface="Cambria Math" panose="02040503050406030204" pitchFamily="18" charset="0"/>
                        <a:cs typeface="Times New Roman" panose="02020603050405020304" pitchFamily="18" charset="0"/>
                      </a:rPr>
                      <m:t>𝟎</m:t>
                    </m:r>
                    <m:r>
                      <a:rPr lang="en-US" sz="2000" b="1" i="1">
                        <a:latin typeface="Cambria Math" panose="02040503050406030204" pitchFamily="18" charset="0"/>
                        <a:cs typeface="Times New Roman" panose="02020603050405020304" pitchFamily="18" charset="0"/>
                      </a:rPr>
                      <m:t>.</m:t>
                    </m:r>
                    <m:r>
                      <a:rPr lang="en-US" sz="2000" b="1" i="1">
                        <a:latin typeface="Cambria Math" panose="02040503050406030204" pitchFamily="18" charset="0"/>
                        <a:cs typeface="Times New Roman" panose="02020603050405020304" pitchFamily="18" charset="0"/>
                      </a:rPr>
                      <m:t>𝟎𝟎𝟑𝟕𝟔</m:t>
                    </m:r>
                    <m:d>
                      <m:dPr>
                        <m:ctrlPr>
                          <a:rPr lang="en-US" sz="2000" b="1" i="1">
                            <a:latin typeface="Cambria Math" panose="02040503050406030204" pitchFamily="18" charset="0"/>
                            <a:cs typeface="Times New Roman" panose="02020603050405020304" pitchFamily="18" charset="0"/>
                          </a:rPr>
                        </m:ctrlPr>
                      </m:dPr>
                      <m:e>
                        <m:sSub>
                          <m:sSubPr>
                            <m:ctrlPr>
                              <a:rPr lang="en-US" sz="2000" b="1" i="1">
                                <a:latin typeface="Cambria Math" panose="02040503050406030204" pitchFamily="18" charset="0"/>
                                <a:cs typeface="Times New Roman" panose="02020603050405020304" pitchFamily="18" charset="0"/>
                              </a:rPr>
                            </m:ctrlPr>
                          </m:sSubPr>
                          <m:e>
                            <m:r>
                              <a:rPr lang="en-US" sz="2000" b="1" i="1">
                                <a:latin typeface="Cambria Math" panose="02040503050406030204" pitchFamily="18" charset="0"/>
                                <a:cs typeface="Times New Roman" panose="02020603050405020304" pitchFamily="18" charset="0"/>
                              </a:rPr>
                              <m:t>𝒖</m:t>
                            </m:r>
                          </m:e>
                          <m:sub>
                            <m:r>
                              <a:rPr lang="en-US" sz="2000" b="1" i="1">
                                <a:latin typeface="Cambria Math" panose="02040503050406030204" pitchFamily="18" charset="0"/>
                                <a:cs typeface="Times New Roman" panose="02020603050405020304" pitchFamily="18" charset="0"/>
                              </a:rPr>
                              <m:t>𝒐</m:t>
                            </m:r>
                          </m:sub>
                        </m:sSub>
                        <m:r>
                          <a:rPr lang="en-US" sz="2000" b="1" i="1">
                            <a:latin typeface="Cambria Math" panose="02040503050406030204" pitchFamily="18" charset="0"/>
                            <a:cs typeface="Times New Roman" panose="02020603050405020304" pitchFamily="18" charset="0"/>
                          </a:rPr>
                          <m:t>−</m:t>
                        </m:r>
                        <m:sSub>
                          <m:sSubPr>
                            <m:ctrlPr>
                              <a:rPr lang="en-US" sz="2000" b="1" i="1">
                                <a:latin typeface="Cambria Math" panose="02040503050406030204" pitchFamily="18" charset="0"/>
                                <a:cs typeface="Times New Roman" panose="02020603050405020304" pitchFamily="18" charset="0"/>
                              </a:rPr>
                            </m:ctrlPr>
                          </m:sSubPr>
                          <m:e>
                            <m:r>
                              <a:rPr lang="en-US" sz="2000" b="1" i="1">
                                <a:latin typeface="Cambria Math" panose="02040503050406030204" pitchFamily="18" charset="0"/>
                                <a:cs typeface="Times New Roman" panose="02020603050405020304" pitchFamily="18" charset="0"/>
                              </a:rPr>
                              <m:t>𝒖</m:t>
                            </m:r>
                          </m:e>
                          <m:sub>
                            <m:r>
                              <a:rPr lang="en-US" sz="2000" b="1" i="1">
                                <a:latin typeface="Cambria Math" panose="02040503050406030204" pitchFamily="18" charset="0"/>
                                <a:cs typeface="Times New Roman" panose="02020603050405020304" pitchFamily="18" charset="0"/>
                              </a:rPr>
                              <m:t>𝒎𝒇</m:t>
                            </m:r>
                          </m:sub>
                        </m:sSub>
                      </m:e>
                    </m:d>
                    <m:r>
                      <a:rPr lang="en-US" sz="2000" b="1" i="1" baseline="30000">
                        <a:latin typeface="Cambria Math" panose="02040503050406030204" pitchFamily="18" charset="0"/>
                        <a:cs typeface="Times New Roman" panose="02020603050405020304" pitchFamily="18" charset="0"/>
                      </a:rPr>
                      <m:t>𝟐</m:t>
                    </m:r>
                  </m:oMath>
                </a14:m>
                <a:r>
                  <a:rPr lang="en-US" sz="2000" b="1" dirty="0">
                    <a:latin typeface="Times New Roman" panose="02020603050405020304" pitchFamily="18" charset="0"/>
                    <a:cs typeface="Times New Roman" panose="02020603050405020304" pitchFamily="18" charset="0"/>
                  </a:rPr>
                  <a:t>                                                                                                 (12.19) </a:t>
                </a:r>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 New Roman" panose="02020603050405020304" pitchFamily="18" charset="0"/>
                    <a:cs typeface="Times New Roman" panose="02020603050405020304" pitchFamily="18" charset="0"/>
                  </a:rPr>
                  <a:t>The units  are in cm, cm</a:t>
                </a:r>
                <a:r>
                  <a:rPr lang="en-US" sz="2000" baseline="30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 and cm/s for diameter, area and velocity, respectively.   </a:t>
                </a:r>
              </a:p>
              <a:p>
                <a:pPr marL="0" indent="0">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0EA54E8-A2C4-3DE1-9B2B-F92080E66E47}"/>
                  </a:ext>
                </a:extLst>
              </p:cNvPr>
              <p:cNvSpPr>
                <a:spLocks noGrp="1" noRot="1" noChangeAspect="1" noMove="1" noResize="1" noEditPoints="1" noAdjustHandles="1" noChangeArrowheads="1" noChangeShapeType="1" noTextEdit="1"/>
              </p:cNvSpPr>
              <p:nvPr>
                <p:ph idx="1"/>
              </p:nvPr>
            </p:nvSpPr>
            <p:spPr>
              <a:xfrm>
                <a:off x="337930" y="805069"/>
                <a:ext cx="11489635" cy="5247862"/>
              </a:xfrm>
              <a:blipFill>
                <a:blip r:embed="rId2"/>
                <a:stretch>
                  <a:fillRect l="-531" t="-1161" r="-58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3950341-7D2E-AFF2-4E54-3547C8A45081}"/>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AB3E64B-2F85-6858-BC9D-BB87C4A843AD}"/>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B4636921-99C8-9C62-4910-3EFDF2BA1EA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014340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D3014A-F842-4558-0DC9-D4C019C008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4D5BBC-8C4B-8B68-C578-1A246C094AC7}"/>
              </a:ext>
            </a:extLst>
          </p:cNvPr>
          <p:cNvSpPr>
            <a:spLocks noGrp="1"/>
          </p:cNvSpPr>
          <p:nvPr>
            <p:ph type="title"/>
          </p:nvPr>
        </p:nvSpPr>
        <p:spPr>
          <a:xfrm>
            <a:off x="669234"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F6AFC80-D870-C9BC-AB0E-704A9A92ECDC}"/>
                  </a:ext>
                </a:extLst>
              </p:cNvPr>
              <p:cNvSpPr>
                <a:spLocks noGrp="1"/>
              </p:cNvSpPr>
              <p:nvPr>
                <p:ph idx="1"/>
              </p:nvPr>
            </p:nvSpPr>
            <p:spPr>
              <a:xfrm>
                <a:off x="278296" y="599326"/>
                <a:ext cx="11549269" cy="5453605"/>
              </a:xfrm>
            </p:spPr>
            <p:txBody>
              <a:bodyPr>
                <a:normAutofit fontScale="25000" lnSpcReduction="20000"/>
              </a:bodyPr>
              <a:lstStyle/>
              <a:p>
                <a:pPr marL="0" indent="0" algn="just">
                  <a:lnSpc>
                    <a:spcPct val="170000"/>
                  </a:lnSpc>
                  <a:buNone/>
                </a:pPr>
                <a:r>
                  <a:rPr lang="en-US" sz="8000" dirty="0">
                    <a:latin typeface="Times New Roman" panose="02020603050405020304" pitchFamily="18" charset="0"/>
                    <a:cs typeface="Times New Roman" panose="02020603050405020304" pitchFamily="18" charset="0"/>
                  </a:rPr>
                  <a:t>First let’s determine the gas flow rate in various phases in the fluidized bed.</a:t>
                </a:r>
              </a:p>
              <a:p>
                <a:pPr marL="0" indent="0" algn="just">
                  <a:lnSpc>
                    <a:spcPct val="170000"/>
                  </a:lnSpc>
                  <a:buNone/>
                </a:pPr>
                <a:r>
                  <a:rPr lang="en-US" sz="8000" dirty="0">
                    <a:latin typeface="Times New Roman" panose="02020603050405020304" pitchFamily="18" charset="0"/>
                    <a:cs typeface="Times New Roman" panose="02020603050405020304" pitchFamily="18" charset="0"/>
                  </a:rPr>
                  <a:t>The solid  flowing downward in emulsion is equal to solid flowing upward  in wakes.</a:t>
                </a:r>
              </a:p>
              <a:p>
                <a:pPr marL="0" indent="0" algn="just">
                  <a:lnSpc>
                    <a:spcPct val="170000"/>
                  </a:lnSpc>
                  <a:buNone/>
                </a:pPr>
                <a14:m>
                  <m:oMath xmlns:m="http://schemas.openxmlformats.org/officeDocument/2006/math">
                    <m:sSub>
                      <m:sSubPr>
                        <m:ctrlPr>
                          <a:rPr lang="en-US" sz="8000" i="1" smtClean="0">
                            <a:latin typeface="Cambria Math" panose="02040503050406030204" pitchFamily="18" charset="0"/>
                            <a:cs typeface="Times New Roman" panose="02020603050405020304" pitchFamily="18" charset="0"/>
                          </a:rPr>
                        </m:ctrlPr>
                      </m:sSubPr>
                      <m:e>
                        <m:r>
                          <a:rPr lang="en-US" sz="8000" b="0" i="1" smtClean="0">
                            <a:latin typeface="Cambria Math" panose="02040503050406030204" pitchFamily="18" charset="0"/>
                            <a:cs typeface="Times New Roman" panose="02020603050405020304" pitchFamily="18" charset="0"/>
                          </a:rPr>
                          <m:t>𝐴</m:t>
                        </m:r>
                      </m:e>
                      <m:sub>
                        <m:r>
                          <a:rPr lang="en-US" sz="8000" b="0" i="1" smtClean="0">
                            <a:latin typeface="Cambria Math" panose="02040503050406030204" pitchFamily="18" charset="0"/>
                            <a:cs typeface="Times New Roman" panose="02020603050405020304" pitchFamily="18" charset="0"/>
                          </a:rPr>
                          <m:t>𝑐</m:t>
                        </m:r>
                      </m:sub>
                    </m:sSub>
                    <m:sSub>
                      <m:sSubPr>
                        <m:ctrlPr>
                          <a:rPr lang="en-US" sz="8000" i="1" smtClean="0">
                            <a:latin typeface="Cambria Math" panose="02040503050406030204" pitchFamily="18" charset="0"/>
                            <a:cs typeface="Times New Roman" panose="02020603050405020304" pitchFamily="18" charset="0"/>
                          </a:rPr>
                        </m:ctrlPr>
                      </m:sSubPr>
                      <m:e>
                        <m:r>
                          <a:rPr lang="en-US" sz="8000" i="1" smtClean="0">
                            <a:latin typeface="Cambria Math" panose="02040503050406030204" pitchFamily="18" charset="0"/>
                            <a:ea typeface="Cambria Math" panose="02040503050406030204" pitchFamily="18" charset="0"/>
                            <a:cs typeface="Times New Roman" panose="02020603050405020304" pitchFamily="18" charset="0"/>
                          </a:rPr>
                          <m:t>𝜌</m:t>
                        </m:r>
                      </m:e>
                      <m:sub>
                        <m:r>
                          <a:rPr lang="en-US" sz="8000" b="0" i="1" smtClean="0">
                            <a:latin typeface="Cambria Math" panose="02040503050406030204" pitchFamily="18" charset="0"/>
                            <a:cs typeface="Times New Roman" panose="02020603050405020304" pitchFamily="18" charset="0"/>
                          </a:rPr>
                          <m:t>𝑐</m:t>
                        </m:r>
                      </m:sub>
                    </m:sSub>
                    <m:d>
                      <m:dPr>
                        <m:ctrlPr>
                          <a:rPr lang="en-US" sz="8000" b="0" i="1" smtClean="0">
                            <a:latin typeface="Cambria Math" panose="02040503050406030204" pitchFamily="18" charset="0"/>
                            <a:cs typeface="Times New Roman" panose="02020603050405020304" pitchFamily="18" charset="0"/>
                          </a:rPr>
                        </m:ctrlPr>
                      </m:dPr>
                      <m:e>
                        <m:r>
                          <a:rPr lang="en-US" sz="8000" b="0" i="1" smtClean="0">
                            <a:latin typeface="Cambria Math" panose="02040503050406030204" pitchFamily="18" charset="0"/>
                            <a:cs typeface="Times New Roman" panose="02020603050405020304" pitchFamily="18" charset="0"/>
                          </a:rPr>
                          <m:t>1−</m:t>
                        </m:r>
                        <m:r>
                          <a:rPr lang="en-US" sz="8000" b="0" i="1" smtClean="0">
                            <a:latin typeface="Cambria Math" panose="02040503050406030204" pitchFamily="18" charset="0"/>
                            <a:ea typeface="Cambria Math" panose="02040503050406030204" pitchFamily="18" charset="0"/>
                            <a:cs typeface="Times New Roman" panose="02020603050405020304" pitchFamily="18" charset="0"/>
                          </a:rPr>
                          <m:t>𝛿</m:t>
                        </m:r>
                        <m:r>
                          <a:rPr lang="en-US" sz="8000" b="0" i="1" smtClean="0">
                            <a:latin typeface="Cambria Math" panose="02040503050406030204" pitchFamily="18" charset="0"/>
                            <a:cs typeface="Times New Roman" panose="02020603050405020304" pitchFamily="18" charset="0"/>
                          </a:rPr>
                          <m:t>−</m:t>
                        </m:r>
                        <m:r>
                          <a:rPr lang="en-US" sz="8000" b="0" i="1" smtClean="0">
                            <a:latin typeface="Cambria Math" panose="02040503050406030204" pitchFamily="18" charset="0"/>
                            <a:cs typeface="Times New Roman" panose="02020603050405020304" pitchFamily="18" charset="0"/>
                          </a:rPr>
                          <m:t>𝑎</m:t>
                        </m:r>
                        <m:r>
                          <a:rPr lang="en-US" sz="8000" b="0" i="1" smtClean="0">
                            <a:latin typeface="Cambria Math" panose="02040503050406030204" pitchFamily="18" charset="0"/>
                            <a:ea typeface="Cambria Math" panose="02040503050406030204" pitchFamily="18" charset="0"/>
                            <a:cs typeface="Times New Roman" panose="02020603050405020304" pitchFamily="18" charset="0"/>
                          </a:rPr>
                          <m:t>𝛿</m:t>
                        </m:r>
                      </m:e>
                    </m:d>
                    <m:sSub>
                      <m:sSubPr>
                        <m:ctrlPr>
                          <a:rPr lang="en-US" sz="8000" b="0" i="1" smtClean="0">
                            <a:latin typeface="Cambria Math" panose="02040503050406030204" pitchFamily="18" charset="0"/>
                            <a:cs typeface="Times New Roman" panose="02020603050405020304" pitchFamily="18" charset="0"/>
                          </a:rPr>
                        </m:ctrlPr>
                      </m:sSubPr>
                      <m:e>
                        <m:r>
                          <a:rPr lang="en-US" sz="8000" b="0" i="1" smtClean="0">
                            <a:latin typeface="Cambria Math" panose="02040503050406030204" pitchFamily="18" charset="0"/>
                            <a:cs typeface="Times New Roman" panose="02020603050405020304" pitchFamily="18" charset="0"/>
                          </a:rPr>
                          <m:t>𝑢</m:t>
                        </m:r>
                      </m:e>
                      <m:sub>
                        <m:r>
                          <a:rPr lang="en-US" sz="8000" b="0" i="1" smtClean="0">
                            <a:latin typeface="Cambria Math" panose="02040503050406030204" pitchFamily="18" charset="0"/>
                            <a:cs typeface="Times New Roman" panose="02020603050405020304" pitchFamily="18" charset="0"/>
                          </a:rPr>
                          <m:t>𝑠</m:t>
                        </m:r>
                      </m:sub>
                    </m:sSub>
                    <m:r>
                      <a:rPr lang="en-US" sz="8000" b="0" i="1" smtClean="0">
                        <a:latin typeface="Cambria Math" panose="02040503050406030204" pitchFamily="18" charset="0"/>
                        <a:cs typeface="Times New Roman" panose="02020603050405020304" pitchFamily="18" charset="0"/>
                      </a:rPr>
                      <m:t>=</m:t>
                    </m:r>
                    <m:sSub>
                      <m:sSubPr>
                        <m:ctrlPr>
                          <a:rPr lang="en-US" sz="8000" i="1">
                            <a:latin typeface="Cambria Math" panose="02040503050406030204" pitchFamily="18" charset="0"/>
                            <a:cs typeface="Times New Roman" panose="02020603050405020304" pitchFamily="18" charset="0"/>
                          </a:rPr>
                        </m:ctrlPr>
                      </m:sSubPr>
                      <m:e>
                        <m:r>
                          <a:rPr lang="en-US" sz="8000" i="1" smtClean="0">
                            <a:latin typeface="Cambria Math" panose="02040503050406030204" pitchFamily="18" charset="0"/>
                            <a:cs typeface="Times New Roman" panose="02020603050405020304" pitchFamily="18" charset="0"/>
                          </a:rPr>
                          <m:t>𝑎</m:t>
                        </m:r>
                        <m:sSub>
                          <m:sSubPr>
                            <m:ctrlPr>
                              <a:rPr lang="en-US" sz="8000" i="1">
                                <a:latin typeface="Cambria Math" panose="02040503050406030204" pitchFamily="18" charset="0"/>
                                <a:cs typeface="Times New Roman" panose="02020603050405020304" pitchFamily="18" charset="0"/>
                              </a:rPr>
                            </m:ctrlPr>
                          </m:sSubPr>
                          <m:e>
                            <m:r>
                              <a:rPr lang="en-US" sz="8000" i="1">
                                <a:latin typeface="Cambria Math" panose="02040503050406030204" pitchFamily="18" charset="0"/>
                                <a:ea typeface="Cambria Math" panose="02040503050406030204" pitchFamily="18" charset="0"/>
                                <a:cs typeface="Times New Roman" panose="02020603050405020304" pitchFamily="18" charset="0"/>
                              </a:rPr>
                              <m:t>𝛿</m:t>
                            </m:r>
                            <m:r>
                              <a:rPr lang="en-US" sz="8000" i="1">
                                <a:latin typeface="Cambria Math" panose="02040503050406030204" pitchFamily="18" charset="0"/>
                                <a:cs typeface="Times New Roman" panose="02020603050405020304" pitchFamily="18" charset="0"/>
                              </a:rPr>
                              <m:t>𝑢</m:t>
                            </m:r>
                          </m:e>
                          <m:sub>
                            <m:r>
                              <a:rPr lang="en-US" sz="8000" b="0" i="1" smtClean="0">
                                <a:latin typeface="Cambria Math" panose="02040503050406030204" pitchFamily="18" charset="0"/>
                                <a:cs typeface="Times New Roman" panose="02020603050405020304" pitchFamily="18" charset="0"/>
                              </a:rPr>
                              <m:t>𝑏</m:t>
                            </m:r>
                          </m:sub>
                        </m:sSub>
                        <m:r>
                          <a:rPr lang="en-US" sz="8000" i="1">
                            <a:latin typeface="Cambria Math" panose="02040503050406030204" pitchFamily="18" charset="0"/>
                            <a:cs typeface="Times New Roman" panose="02020603050405020304" pitchFamily="18" charset="0"/>
                          </a:rPr>
                          <m:t>𝐴</m:t>
                        </m:r>
                      </m:e>
                      <m:sub>
                        <m:r>
                          <a:rPr lang="en-US" sz="8000" i="1">
                            <a:latin typeface="Cambria Math" panose="02040503050406030204" pitchFamily="18" charset="0"/>
                            <a:cs typeface="Times New Roman" panose="02020603050405020304" pitchFamily="18" charset="0"/>
                          </a:rPr>
                          <m:t>𝑐</m:t>
                        </m:r>
                      </m:sub>
                    </m:sSub>
                    <m:sSub>
                      <m:sSubPr>
                        <m:ctrlPr>
                          <a:rPr lang="en-US" sz="8000" i="1">
                            <a:latin typeface="Cambria Math" panose="02040503050406030204" pitchFamily="18" charset="0"/>
                            <a:cs typeface="Times New Roman" panose="02020603050405020304" pitchFamily="18" charset="0"/>
                          </a:rPr>
                        </m:ctrlPr>
                      </m:sSubPr>
                      <m:e>
                        <m:r>
                          <a:rPr lang="en-US" sz="8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8000" i="1">
                            <a:latin typeface="Cambria Math" panose="02040503050406030204" pitchFamily="18" charset="0"/>
                            <a:cs typeface="Times New Roman" panose="02020603050405020304" pitchFamily="18" charset="0"/>
                          </a:rPr>
                          <m:t>𝑐</m:t>
                        </m:r>
                      </m:sub>
                    </m:sSub>
                  </m:oMath>
                </a14:m>
                <a:r>
                  <a:rPr lang="en-US" sz="8000" dirty="0">
                    <a:latin typeface="Times New Roman" panose="02020603050405020304" pitchFamily="18" charset="0"/>
                    <a:cs typeface="Times New Roman" panose="02020603050405020304" pitchFamily="18" charset="0"/>
                  </a:rPr>
                  <a:t>                                                                           (12.20)</a:t>
                </a:r>
              </a:p>
              <a:p>
                <a:pPr marL="0" indent="0" algn="just">
                  <a:lnSpc>
                    <a:spcPct val="170000"/>
                  </a:lnSpc>
                  <a:buNone/>
                </a:pPr>
                <a:r>
                  <a:rPr lang="en-US" sz="8000" dirty="0">
                    <a:latin typeface="Times New Roman" panose="02020603050405020304" pitchFamily="18" charset="0"/>
                    <a:cs typeface="Times New Roman" panose="02020603050405020304" pitchFamily="18" charset="0"/>
                  </a:rPr>
                  <a:t>By re-arranging equation (12.20) and solve for the velocity of solids, you get:</a:t>
                </a:r>
              </a:p>
              <a:p>
                <a:pPr marL="0" indent="0" algn="just">
                  <a:lnSpc>
                    <a:spcPct val="170000"/>
                  </a:lnSpc>
                  <a:buNone/>
                </a:pPr>
                <a14:m>
                  <m:oMath xmlns:m="http://schemas.openxmlformats.org/officeDocument/2006/math">
                    <m:sSub>
                      <m:sSubPr>
                        <m:ctrlPr>
                          <a:rPr lang="en-US" sz="8000" i="1" smtClean="0">
                            <a:latin typeface="Cambria Math" panose="02040503050406030204" pitchFamily="18" charset="0"/>
                            <a:cs typeface="Times New Roman" panose="02020603050405020304" pitchFamily="18" charset="0"/>
                          </a:rPr>
                        </m:ctrlPr>
                      </m:sSubPr>
                      <m:e>
                        <m:r>
                          <a:rPr lang="en-US" sz="8000" b="0" i="1" smtClean="0">
                            <a:latin typeface="Cambria Math" panose="02040503050406030204" pitchFamily="18" charset="0"/>
                            <a:cs typeface="Times New Roman" panose="02020603050405020304" pitchFamily="18" charset="0"/>
                          </a:rPr>
                          <m:t> </m:t>
                        </m:r>
                        <m:r>
                          <a:rPr lang="en-US" sz="8000" i="1">
                            <a:latin typeface="Cambria Math" panose="02040503050406030204" pitchFamily="18" charset="0"/>
                            <a:cs typeface="Times New Roman" panose="02020603050405020304" pitchFamily="18" charset="0"/>
                          </a:rPr>
                          <m:t>𝑢</m:t>
                        </m:r>
                      </m:e>
                      <m:sub>
                        <m:r>
                          <a:rPr lang="en-US" sz="8000" i="1">
                            <a:latin typeface="Cambria Math" panose="02040503050406030204" pitchFamily="18" charset="0"/>
                            <a:cs typeface="Times New Roman" panose="02020603050405020304" pitchFamily="18" charset="0"/>
                          </a:rPr>
                          <m:t>𝑠</m:t>
                        </m:r>
                      </m:sub>
                    </m:sSub>
                    <m:r>
                      <a:rPr lang="en-US" sz="8000" b="0" i="1" smtClean="0">
                        <a:latin typeface="Cambria Math" panose="02040503050406030204" pitchFamily="18" charset="0"/>
                        <a:cs typeface="Times New Roman" panose="02020603050405020304" pitchFamily="18" charset="0"/>
                      </a:rPr>
                      <m:t>=</m:t>
                    </m:r>
                    <m:f>
                      <m:fPr>
                        <m:ctrlPr>
                          <a:rPr lang="en-US" sz="8000" b="0" i="1" smtClean="0">
                            <a:latin typeface="Cambria Math" panose="02040503050406030204" pitchFamily="18" charset="0"/>
                            <a:cs typeface="Times New Roman" panose="02020603050405020304" pitchFamily="18" charset="0"/>
                          </a:rPr>
                        </m:ctrlPr>
                      </m:fPr>
                      <m:num>
                        <m:r>
                          <a:rPr lang="en-US" sz="8000" i="1">
                            <a:latin typeface="Cambria Math" panose="02040503050406030204" pitchFamily="18" charset="0"/>
                            <a:cs typeface="Times New Roman" panose="02020603050405020304" pitchFamily="18" charset="0"/>
                          </a:rPr>
                          <m:t>𝑎</m:t>
                        </m:r>
                        <m:sSub>
                          <m:sSubPr>
                            <m:ctrlPr>
                              <a:rPr lang="en-US" sz="8000" i="1">
                                <a:latin typeface="Cambria Math" panose="02040503050406030204" pitchFamily="18" charset="0"/>
                                <a:cs typeface="Times New Roman" panose="02020603050405020304" pitchFamily="18" charset="0"/>
                              </a:rPr>
                            </m:ctrlPr>
                          </m:sSubPr>
                          <m:e>
                            <m:r>
                              <a:rPr lang="en-US" sz="8000" i="1">
                                <a:latin typeface="Cambria Math" panose="02040503050406030204" pitchFamily="18" charset="0"/>
                                <a:ea typeface="Cambria Math" panose="02040503050406030204" pitchFamily="18" charset="0"/>
                                <a:cs typeface="Times New Roman" panose="02020603050405020304" pitchFamily="18" charset="0"/>
                              </a:rPr>
                              <m:t>𝛿</m:t>
                            </m:r>
                            <m:r>
                              <a:rPr lang="en-US" sz="8000" i="1">
                                <a:latin typeface="Cambria Math" panose="02040503050406030204" pitchFamily="18" charset="0"/>
                                <a:cs typeface="Times New Roman" panose="02020603050405020304" pitchFamily="18" charset="0"/>
                              </a:rPr>
                              <m:t>𝑢</m:t>
                            </m:r>
                          </m:e>
                          <m:sub>
                            <m:r>
                              <a:rPr lang="en-US" sz="8000" i="1">
                                <a:latin typeface="Cambria Math" panose="02040503050406030204" pitchFamily="18" charset="0"/>
                                <a:cs typeface="Times New Roman" panose="02020603050405020304" pitchFamily="18" charset="0"/>
                              </a:rPr>
                              <m:t>𝑏</m:t>
                            </m:r>
                          </m:sub>
                        </m:sSub>
                      </m:num>
                      <m:den>
                        <m:d>
                          <m:dPr>
                            <m:ctrlPr>
                              <a:rPr lang="en-US" sz="8000" i="1">
                                <a:latin typeface="Cambria Math" panose="02040503050406030204" pitchFamily="18" charset="0"/>
                                <a:cs typeface="Times New Roman" panose="02020603050405020304" pitchFamily="18" charset="0"/>
                              </a:rPr>
                            </m:ctrlPr>
                          </m:dPr>
                          <m:e>
                            <m:r>
                              <a:rPr lang="en-US" sz="8000" i="1">
                                <a:latin typeface="Cambria Math" panose="02040503050406030204" pitchFamily="18" charset="0"/>
                                <a:cs typeface="Times New Roman" panose="02020603050405020304" pitchFamily="18" charset="0"/>
                              </a:rPr>
                              <m:t>1−</m:t>
                            </m:r>
                            <m:r>
                              <a:rPr lang="en-US" sz="8000" i="1">
                                <a:latin typeface="Cambria Math" panose="02040503050406030204" pitchFamily="18" charset="0"/>
                                <a:ea typeface="Cambria Math" panose="02040503050406030204" pitchFamily="18" charset="0"/>
                                <a:cs typeface="Times New Roman" panose="02020603050405020304" pitchFamily="18" charset="0"/>
                              </a:rPr>
                              <m:t>𝛿</m:t>
                            </m:r>
                            <m:r>
                              <a:rPr lang="en-US" sz="8000" i="1">
                                <a:latin typeface="Cambria Math" panose="02040503050406030204" pitchFamily="18" charset="0"/>
                                <a:cs typeface="Times New Roman" panose="02020603050405020304" pitchFamily="18" charset="0"/>
                              </a:rPr>
                              <m:t>−</m:t>
                            </m:r>
                            <m:r>
                              <a:rPr lang="en-US" sz="8000" i="1">
                                <a:latin typeface="Cambria Math" panose="02040503050406030204" pitchFamily="18" charset="0"/>
                                <a:cs typeface="Times New Roman" panose="02020603050405020304" pitchFamily="18" charset="0"/>
                              </a:rPr>
                              <m:t>𝑎</m:t>
                            </m:r>
                            <m:r>
                              <a:rPr lang="en-US" sz="8000" i="1">
                                <a:latin typeface="Cambria Math" panose="02040503050406030204" pitchFamily="18" charset="0"/>
                                <a:ea typeface="Cambria Math" panose="02040503050406030204" pitchFamily="18" charset="0"/>
                                <a:cs typeface="Times New Roman" panose="02020603050405020304" pitchFamily="18" charset="0"/>
                              </a:rPr>
                              <m:t>𝛿</m:t>
                            </m:r>
                          </m:e>
                        </m:d>
                      </m:den>
                    </m:f>
                  </m:oMath>
                </a14:m>
                <a:r>
                  <a:rPr lang="en-US" sz="8000" dirty="0">
                    <a:latin typeface="Times New Roman" panose="02020603050405020304" pitchFamily="18" charset="0"/>
                    <a:cs typeface="Times New Roman" panose="02020603050405020304" pitchFamily="18" charset="0"/>
                  </a:rPr>
                  <a:t>                                                                                                            (12.21)</a:t>
                </a:r>
              </a:p>
              <a:p>
                <a:pPr marL="0" indent="0" algn="just">
                  <a:lnSpc>
                    <a:spcPct val="170000"/>
                  </a:lnSpc>
                  <a:buNone/>
                </a:pPr>
                <a:r>
                  <a:rPr lang="en-US" sz="8000" dirty="0">
                    <a:latin typeface="Times New Roman" panose="02020603050405020304" pitchFamily="18" charset="0"/>
                    <a:cs typeface="Times New Roman" panose="02020603050405020304" pitchFamily="18" charset="0"/>
                  </a:rPr>
                  <a:t>Where:  δ is bed fraction in the bubbles, and </a:t>
                </a:r>
                <a14:m>
                  <m:oMath xmlns:m="http://schemas.openxmlformats.org/officeDocument/2006/math">
                    <m:r>
                      <a:rPr lang="en-US" sz="8000" i="1" smtClean="0">
                        <a:latin typeface="Cambria Math" panose="02040503050406030204" pitchFamily="18" charset="0"/>
                        <a:ea typeface="Cambria Math" panose="02040503050406030204" pitchFamily="18" charset="0"/>
                        <a:cs typeface="Times New Roman" panose="02020603050405020304" pitchFamily="18" charset="0"/>
                      </a:rPr>
                      <m:t>𝛼</m:t>
                    </m:r>
                  </m:oMath>
                </a14:m>
                <a:r>
                  <a:rPr lang="en-US" sz="8000" dirty="0">
                    <a:latin typeface="Times New Roman" panose="02020603050405020304" pitchFamily="18" charset="0"/>
                    <a:cs typeface="Times New Roman" panose="02020603050405020304" pitchFamily="18" charset="0"/>
                  </a:rPr>
                  <a:t> is wake parameter.</a:t>
                </a:r>
              </a:p>
              <a:p>
                <a:pPr marL="0" indent="0" algn="just">
                  <a:lnSpc>
                    <a:spcPct val="170000"/>
                  </a:lnSpc>
                  <a:buNone/>
                </a:pPr>
                <a:r>
                  <a:rPr lang="en-US" sz="8000" dirty="0">
                    <a:latin typeface="Times New Roman" panose="02020603050405020304" pitchFamily="18" charset="0"/>
                    <a:cs typeface="Times New Roman" panose="02020603050405020304" pitchFamily="18" charset="0"/>
                  </a:rPr>
                  <a:t>The bed fraction in the emulsion phase which includes the clouds) is (1 – δ –</a:t>
                </a:r>
                <a:r>
                  <a:rPr lang="el-GR" sz="8000" dirty="0">
                    <a:latin typeface="Times New Roman" panose="02020603050405020304" pitchFamily="18" charset="0"/>
                    <a:cs typeface="Times New Roman" panose="02020603050405020304" pitchFamily="18" charset="0"/>
                  </a:rPr>
                  <a:t>αδ).</a:t>
                </a:r>
                <a:endParaRPr lang="en-US" sz="8000" dirty="0">
                  <a:latin typeface="Times New Roman" panose="02020603050405020304" pitchFamily="18" charset="0"/>
                  <a:cs typeface="Times New Roman" panose="02020603050405020304" pitchFamily="18" charset="0"/>
                </a:endParaRPr>
              </a:p>
              <a:p>
                <a:pPr marL="0" indent="0" algn="just">
                  <a:lnSpc>
                    <a:spcPct val="170000"/>
                  </a:lnSpc>
                  <a:buNone/>
                </a:pPr>
                <a:r>
                  <a:rPr lang="en-US" sz="8000" dirty="0">
                    <a:latin typeface="Times New Roman" panose="02020603050405020304" pitchFamily="18" charset="0"/>
                    <a:cs typeface="Times New Roman" panose="02020603050405020304" pitchFamily="18" charset="0"/>
                  </a:rPr>
                  <a:t>The value of wake parameter (α) varies from  0.25 to 1.0, with typical values close to 0.4.</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latin typeface="Times New Roman" panose="02020603050405020304" pitchFamily="18" charset="0"/>
                    <a:cs typeface="Times New Roman" panose="02020603050405020304" pitchFamily="18" charset="0"/>
                  </a:rPr>
                  <a:t> </a:t>
                </a:r>
                <a:endParaRPr lang="en-US" sz="16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F6AFC80-D870-C9BC-AB0E-704A9A92ECDC}"/>
                  </a:ext>
                </a:extLst>
              </p:cNvPr>
              <p:cNvSpPr>
                <a:spLocks noGrp="1" noRot="1" noChangeAspect="1" noMove="1" noResize="1" noEditPoints="1" noAdjustHandles="1" noChangeArrowheads="1" noChangeShapeType="1" noTextEdit="1"/>
              </p:cNvSpPr>
              <p:nvPr>
                <p:ph idx="1"/>
              </p:nvPr>
            </p:nvSpPr>
            <p:spPr>
              <a:xfrm>
                <a:off x="278296" y="599326"/>
                <a:ext cx="11549269" cy="5453605"/>
              </a:xfrm>
              <a:blipFill>
                <a:blip r:embed="rId2"/>
                <a:stretch>
                  <a:fillRect l="-58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91F009A-1096-6FD6-AE8C-AB5A6846D4E9}"/>
              </a:ext>
            </a:extLst>
          </p:cNvPr>
          <p:cNvCxnSpPr>
            <a:cxnSpLocks/>
          </p:cNvCxnSpPr>
          <p:nvPr/>
        </p:nvCxnSpPr>
        <p:spPr>
          <a:xfrm>
            <a:off x="-96080" y="55011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1C298A1-980E-7036-2E6E-D25DD1877E7A}"/>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5CBA69EC-E779-2AF8-84DC-0B96434BF693}"/>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15606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80BEC8-97DA-A140-6574-44C104017DA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400275-30A5-C5F1-FA59-11B56DBA0152}"/>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A0741AF-47E3-B0DB-447E-39EBAB7ABE37}"/>
                  </a:ext>
                </a:extLst>
              </p:cNvPr>
              <p:cNvSpPr>
                <a:spLocks noGrp="1"/>
              </p:cNvSpPr>
              <p:nvPr>
                <p:ph idx="1"/>
              </p:nvPr>
            </p:nvSpPr>
            <p:spPr>
              <a:xfrm>
                <a:off x="337930" y="805069"/>
                <a:ext cx="11489635" cy="5247862"/>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A material balance on the gas flows gives that the total  gas flow rate is the sum of  gas flow in the bubbles,  gas flow in the wakes and  gas flow in emulsion.</a:t>
                </a:r>
              </a:p>
              <a:p>
                <a:pPr marL="0" indent="0" algn="just">
                  <a:lnSpc>
                    <a:spcPct val="15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𝐴</m:t>
                        </m:r>
                      </m:e>
                      <m:sub>
                        <m:r>
                          <a:rPr lang="en-US" sz="2000" b="0" i="1" smtClean="0">
                            <a:latin typeface="Cambria Math" panose="02040503050406030204" pitchFamily="18" charset="0"/>
                            <a:cs typeface="Times New Roman" panose="02020603050405020304" pitchFamily="18" charset="0"/>
                          </a:rPr>
                          <m:t>𝑐</m:t>
                        </m:r>
                      </m:sub>
                    </m:sSub>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𝑜</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𝐴</m:t>
                        </m:r>
                      </m:e>
                      <m:sub>
                        <m:r>
                          <a:rPr lang="en-US" sz="2000" b="0" i="1" smtClean="0">
                            <a:latin typeface="Cambria Math" panose="02040503050406030204" pitchFamily="18" charset="0"/>
                            <a:cs typeface="Times New Roman" panose="02020603050405020304" pitchFamily="18" charset="0"/>
                          </a:rPr>
                          <m:t>𝑐</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𝛿</m:t>
                        </m:r>
                        <m:r>
                          <a:rPr lang="en-US" sz="2000" b="0" i="1" smtClean="0">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𝑏</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𝐴</m:t>
                        </m:r>
                      </m:e>
                      <m:sub>
                        <m:r>
                          <a:rPr lang="en-US" sz="2000" b="0" i="1" smtClean="0">
                            <a:latin typeface="Cambria Math" panose="02040503050406030204" pitchFamily="18" charset="0"/>
                            <a:cs typeface="Times New Roman" panose="02020603050405020304" pitchFamily="18" charset="0"/>
                          </a:rPr>
                          <m:t>𝑐</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b="0" i="1" smtClean="0">
                            <a:latin typeface="Cambria Math" panose="02040503050406030204" pitchFamily="18" charset="0"/>
                            <a:cs typeface="Times New Roman" panose="02020603050405020304" pitchFamily="18" charset="0"/>
                          </a:rPr>
                          <m:t>𝑚𝑓</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𝛼𝛿</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𝑏</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𝐴</m:t>
                        </m:r>
                      </m:e>
                      <m:sub>
                        <m:r>
                          <a:rPr lang="en-US" sz="2000" b="0" i="1" smtClean="0">
                            <a:latin typeface="Cambria Math" panose="02040503050406030204" pitchFamily="18" charset="0"/>
                            <a:cs typeface="Times New Roman" panose="02020603050405020304" pitchFamily="18" charset="0"/>
                          </a:rPr>
                          <m:t>𝑐</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b="0" i="1" smtClean="0">
                            <a:latin typeface="Cambria Math" panose="02040503050406030204" pitchFamily="18" charset="0"/>
                            <a:cs typeface="Times New Roman" panose="02020603050405020304" pitchFamily="18" charset="0"/>
                          </a:rPr>
                          <m:t>𝑚𝑓</m:t>
                        </m:r>
                      </m:sub>
                    </m:sSub>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1−</m:t>
                        </m:r>
                        <m:r>
                          <a:rPr lang="en-US" sz="2000" i="1">
                            <a:latin typeface="Cambria Math" panose="02040503050406030204" pitchFamily="18" charset="0"/>
                            <a:ea typeface="Cambria Math" panose="02040503050406030204" pitchFamily="18" charset="0"/>
                            <a:cs typeface="Times New Roman" panose="02020603050405020304" pitchFamily="18" charset="0"/>
                          </a:rPr>
                          <m:t>𝛿</m:t>
                        </m:r>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𝑎</m:t>
                        </m:r>
                        <m:r>
                          <a:rPr lang="en-US" sz="2000" i="1">
                            <a:latin typeface="Cambria Math" panose="02040503050406030204" pitchFamily="18" charset="0"/>
                            <a:ea typeface="Cambria Math" panose="02040503050406030204" pitchFamily="18" charset="0"/>
                            <a:cs typeface="Times New Roman" panose="02020603050405020304" pitchFamily="18" charset="0"/>
                          </a:rPr>
                          <m:t>𝛿</m:t>
                        </m:r>
                      </m:e>
                    </m:d>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𝑒</m:t>
                        </m:r>
                      </m:sub>
                    </m:sSub>
                  </m:oMath>
                </a14:m>
                <a:r>
                  <a:rPr lang="en-US" sz="2000" dirty="0">
                    <a:latin typeface="Times New Roman" panose="02020603050405020304" pitchFamily="18" charset="0"/>
                    <a:cs typeface="Times New Roman" panose="02020603050405020304" pitchFamily="18" charset="0"/>
                  </a:rPr>
                  <a:t>                                                       (12.22)</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By re-arranging equation (12.22), you get</a:t>
                </a:r>
              </a:p>
              <a:p>
                <a:pPr marL="0" indent="0" algn="just">
                  <a:lnSpc>
                    <a:spcPct val="15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𝑜</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𝛿</m:t>
                        </m:r>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𝑏</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i="1">
                            <a:latin typeface="Cambria Math" panose="02040503050406030204" pitchFamily="18" charset="0"/>
                            <a:cs typeface="Times New Roman" panose="02020603050405020304" pitchFamily="18" charset="0"/>
                          </a:rPr>
                          <m:t>𝑚𝑓</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𝛼𝛿</m:t>
                        </m:r>
                        <m:r>
                          <a:rPr lang="en-US" sz="2000" i="1">
                            <a:latin typeface="Cambria Math" panose="02040503050406030204" pitchFamily="18" charset="0"/>
                            <a:ea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𝑏</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i="1">
                            <a:latin typeface="Cambria Math" panose="02040503050406030204" pitchFamily="18" charset="0"/>
                            <a:cs typeface="Times New Roman" panose="02020603050405020304" pitchFamily="18" charset="0"/>
                          </a:rPr>
                          <m:t>𝑚𝑓</m:t>
                        </m:r>
                      </m:sub>
                    </m:sSub>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1−</m:t>
                        </m:r>
                        <m:r>
                          <a:rPr lang="en-US" sz="2000" i="1">
                            <a:latin typeface="Cambria Math" panose="02040503050406030204" pitchFamily="18" charset="0"/>
                            <a:ea typeface="Cambria Math" panose="02040503050406030204" pitchFamily="18" charset="0"/>
                            <a:cs typeface="Times New Roman" panose="02020603050405020304" pitchFamily="18" charset="0"/>
                          </a:rPr>
                          <m:t>𝛿</m:t>
                        </m:r>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𝑎</m:t>
                        </m:r>
                        <m:r>
                          <a:rPr lang="en-US" sz="2000" i="1">
                            <a:latin typeface="Cambria Math" panose="02040503050406030204" pitchFamily="18" charset="0"/>
                            <a:ea typeface="Cambria Math" panose="02040503050406030204" pitchFamily="18" charset="0"/>
                            <a:cs typeface="Times New Roman" panose="02020603050405020304" pitchFamily="18" charset="0"/>
                          </a:rPr>
                          <m:t>𝛿</m:t>
                        </m:r>
                      </m:e>
                    </m:d>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𝑒</m:t>
                        </m:r>
                      </m:sub>
                    </m:sSub>
                  </m:oMath>
                </a14:m>
                <a:r>
                  <a:rPr lang="en-US" sz="2000" dirty="0">
                    <a:latin typeface="Times New Roman" panose="02020603050405020304" pitchFamily="18" charset="0"/>
                    <a:cs typeface="Times New Roman" panose="02020603050405020304" pitchFamily="18" charset="0"/>
                  </a:rPr>
                  <a:t>                                                                       (12.23)</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But the velocity of rise gas in the emulsion phase is given  in equation (12.13) :</a:t>
                </a:r>
              </a:p>
              <a:p>
                <a:pPr marL="0" indent="0" algn="just">
                  <a:lnSpc>
                    <a:spcPct val="15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𝑒</m:t>
                        </m:r>
                      </m:sub>
                    </m:sSub>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𝑚𝑓</m:t>
                            </m:r>
                          </m:sub>
                        </m:sSub>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i="1">
                                <a:latin typeface="Cambria Math" panose="02040503050406030204" pitchFamily="18" charset="0"/>
                                <a:cs typeface="Times New Roman" panose="02020603050405020304" pitchFamily="18" charset="0"/>
                              </a:rPr>
                              <m:t>𝑚𝑓</m:t>
                            </m:r>
                          </m:sub>
                        </m:sSub>
                      </m:den>
                    </m:f>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𝑠</m:t>
                        </m:r>
                      </m:sub>
                    </m:sSub>
                  </m:oMath>
                </a14:m>
                <a:r>
                  <a:rPr lang="en-US" sz="20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A0741AF-47E3-B0DB-447E-39EBAB7ABE37}"/>
                  </a:ext>
                </a:extLst>
              </p:cNvPr>
              <p:cNvSpPr>
                <a:spLocks noGrp="1" noRot="1" noChangeAspect="1" noMove="1" noResize="1" noEditPoints="1" noAdjustHandles="1" noChangeArrowheads="1" noChangeShapeType="1" noTextEdit="1"/>
              </p:cNvSpPr>
              <p:nvPr>
                <p:ph idx="1"/>
              </p:nvPr>
            </p:nvSpPr>
            <p:spPr>
              <a:xfrm>
                <a:off x="337930" y="805069"/>
                <a:ext cx="11489635" cy="5247862"/>
              </a:xfrm>
              <a:blipFill>
                <a:blip r:embed="rId2"/>
                <a:stretch>
                  <a:fillRect l="-531" r="-58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2EED852-14C6-4329-3AA4-075E33110B50}"/>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768AAD6-8D2D-285C-CEA8-81873BCDC21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D8CBF2C-F2F2-1728-1FCE-C555AD8D4BDA}"/>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859380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1FC01-ED81-F910-8881-2BE39A35EA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6E0503-F0AE-D19D-706D-2177797CA94A}"/>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64E8E42-38D0-BB28-79A2-702977F780FB}"/>
                  </a:ext>
                </a:extLst>
              </p:cNvPr>
              <p:cNvSpPr>
                <a:spLocks noGrp="1"/>
              </p:cNvSpPr>
              <p:nvPr>
                <p:ph idx="1"/>
              </p:nvPr>
            </p:nvSpPr>
            <p:spPr>
              <a:xfrm>
                <a:off x="337930" y="805069"/>
                <a:ext cx="11489635" cy="5247862"/>
              </a:xfrm>
            </p:spPr>
            <p:txBody>
              <a:bodyPr>
                <a:norm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By substituting  equation (12.13) into equation (12. 23 ), and solve for the fraction  of the bed (δ) occupied by bubbles, you get:</a:t>
                </a:r>
              </a:p>
              <a:p>
                <a:pPr marL="0" indent="0" algn="just">
                  <a:lnSpc>
                    <a:spcPct val="100000"/>
                  </a:lnSpc>
                  <a:buNone/>
                </a:pPr>
                <a14:m>
                  <m:oMath xmlns:m="http://schemas.openxmlformats.org/officeDocument/2006/math">
                    <m:r>
                      <a:rPr lang="en-US" sz="2000" i="1" smtClean="0">
                        <a:latin typeface="Cambria Math" panose="02040503050406030204" pitchFamily="18" charset="0"/>
                        <a:ea typeface="Cambria Math" panose="02040503050406030204" pitchFamily="18" charset="0"/>
                        <a:cs typeface="Times New Roman" panose="02020603050405020304" pitchFamily="18" charset="0"/>
                      </a:rPr>
                      <m:t>𝛿</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𝑚𝑓</m:t>
                            </m:r>
                          </m:sub>
                        </m:sSub>
                      </m:num>
                      <m:den>
                        <m:sSub>
                          <m:sSub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𝑏</m:t>
                            </m:r>
                          </m:sub>
                        </m:s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𝑚𝑓</m:t>
                            </m:r>
                          </m:sub>
                        </m:s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(1+</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𝛼</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den>
                    </m:f>
                  </m:oMath>
                </a14:m>
                <a:r>
                  <a:rPr lang="en-US" sz="2000" dirty="0">
                    <a:latin typeface="Times New Roman" panose="02020603050405020304" pitchFamily="18" charset="0"/>
                    <a:cs typeface="Times New Roman" panose="02020603050405020304" pitchFamily="18" charset="0"/>
                  </a:rPr>
                  <a:t>                                                                                                                        (12.24)</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If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&gt;&gt;</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mf</a:t>
                </a:r>
                <a:r>
                  <a:rPr lang="en-US" sz="2000" dirty="0">
                    <a:latin typeface="Times New Roman" panose="02020603050405020304" pitchFamily="18" charset="0"/>
                    <a:cs typeface="Times New Roman" panose="02020603050405020304" pitchFamily="18" charset="0"/>
                  </a:rPr>
                  <a:t>, then, the  fraction  of the bed (δ) occupied by bubbles can be written as:</a:t>
                </a:r>
              </a:p>
              <a:p>
                <a:pPr marL="0" indent="0" algn="just">
                  <a:lnSpc>
                    <a:spcPct val="100000"/>
                  </a:lnSpc>
                  <a:buNone/>
                </a:pPr>
                <a14:m>
                  <m:oMath xmlns:m="http://schemas.openxmlformats.org/officeDocument/2006/math">
                    <m:r>
                      <a:rPr lang="en-US" sz="2000" i="1">
                        <a:latin typeface="Cambria Math" panose="02040503050406030204" pitchFamily="18" charset="0"/>
                        <a:ea typeface="Cambria Math" panose="02040503050406030204" pitchFamily="18" charset="0"/>
                        <a:cs typeface="Times New Roman" panose="02020603050405020304" pitchFamily="18" charset="0"/>
                      </a:rPr>
                      <m:t>𝛿</m:t>
                    </m:r>
                    <m:r>
                      <a:rPr lang="en-US" sz="20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0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𝑚𝑓</m:t>
                            </m:r>
                          </m:sub>
                        </m:sSub>
                      </m:num>
                      <m:den>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𝑏</m:t>
                            </m:r>
                          </m:sub>
                        </m:sSub>
                      </m:den>
                    </m:f>
                  </m:oMath>
                </a14:m>
                <a:r>
                  <a:rPr lang="en-US" sz="2000" dirty="0">
                    <a:latin typeface="Times New Roman" panose="02020603050405020304" pitchFamily="18" charset="0"/>
                    <a:cs typeface="Times New Roman" panose="02020603050405020304" pitchFamily="18" charset="0"/>
                  </a:rPr>
                  <a:t>                                                                                                                               (12.25)</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Where: δ is fraction of the bed occupied by bubbles,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is bubble velocity of fluidized bed,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cs typeface="Times New Roman" panose="02020603050405020304" pitchFamily="18" charset="0"/>
                  </a:rPr>
                  <a:t> is entering superficial velocity, and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mf</a:t>
                </a:r>
                <a:r>
                  <a:rPr lang="en-US" sz="2000" dirty="0">
                    <a:latin typeface="Times New Roman" panose="02020603050405020304" pitchFamily="18" charset="0"/>
                    <a:cs typeface="Times New Roman" panose="02020603050405020304" pitchFamily="18" charset="0"/>
                  </a:rPr>
                  <a:t> is minimum fluidization velocity. </a:t>
                </a:r>
              </a:p>
              <a:p>
                <a:pPr marL="0" indent="0" algn="just">
                  <a:lnSpc>
                    <a:spcPct val="10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𝑊</m:t>
                        </m:r>
                      </m:e>
                      <m:sub>
                        <m:r>
                          <a:rPr lang="en-US" sz="2000" i="1">
                            <a:latin typeface="Cambria Math" panose="02040503050406030204" pitchFamily="18" charset="0"/>
                            <a:cs typeface="Times New Roman" panose="02020603050405020304" pitchFamily="18" charset="0"/>
                          </a:rPr>
                          <m:t>𝑠</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h</m:t>
                        </m:r>
                      </m:e>
                      <m:sub>
                        <m:r>
                          <a:rPr lang="en-US" sz="2000" i="1">
                            <a:latin typeface="Cambria Math" panose="02040503050406030204" pitchFamily="18" charset="0"/>
                            <a:cs typeface="Times New Roman" panose="02020603050405020304" pitchFamily="18" charset="0"/>
                          </a:rPr>
                          <m:t>𝑠</m:t>
                        </m:r>
                      </m:sub>
                    </m:sSub>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1−</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i="1">
                                <a:latin typeface="Cambria Math" panose="02040503050406030204" pitchFamily="18" charset="0"/>
                                <a:cs typeface="Times New Roman" panose="02020603050405020304" pitchFamily="18" charset="0"/>
                              </a:rPr>
                              <m:t>𝑠</m:t>
                            </m:r>
                          </m:sub>
                        </m:sSub>
                      </m:e>
                    </m:d>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r>
                      <a:rPr lang="en-US" sz="2000" i="1">
                        <a:latin typeface="Cambria Math" panose="02040503050406030204" pitchFamily="18" charset="0"/>
                        <a:cs typeface="Times New Roman" panose="02020603050405020304" pitchFamily="18" charset="0"/>
                      </a:rPr>
                      <m:t>h</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1−</m:t>
                        </m:r>
                        <m:r>
                          <a:rPr lang="en-US" sz="2000" i="1">
                            <a:latin typeface="Cambria Math" panose="02040503050406030204" pitchFamily="18" charset="0"/>
                            <a:ea typeface="Cambria Math" panose="02040503050406030204" pitchFamily="18" charset="0"/>
                            <a:cs typeface="Times New Roman" panose="02020603050405020304" pitchFamily="18" charset="0"/>
                          </a:rPr>
                          <m:t>𝜀</m:t>
                        </m:r>
                      </m:e>
                    </m:d>
                    <m:r>
                      <a:rPr lang="en-US" sz="2000" b="0" i="0" smtClean="0">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r>
                      <a:rPr lang="en-US" sz="2000" i="1">
                        <a:latin typeface="Cambria Math" panose="02040503050406030204" pitchFamily="18" charset="0"/>
                        <a:cs typeface="Times New Roman" panose="02020603050405020304" pitchFamily="18" charset="0"/>
                      </a:rPr>
                      <m:t>h</m:t>
                    </m:r>
                    <m:r>
                      <a:rPr lang="en-US" sz="2000">
                        <a:latin typeface="Cambria Math" panose="02040503050406030204" pitchFamily="18" charset="0"/>
                        <a:cs typeface="Times New Roman" panose="02020603050405020304" pitchFamily="18" charset="0"/>
                      </a:rPr>
                      <m:t>(1−</m:t>
                    </m:r>
                    <m:r>
                      <a:rPr lang="en-US" sz="2000" i="1">
                        <a:latin typeface="Cambria Math" panose="02040503050406030204" pitchFamily="18" charset="0"/>
                        <a:cs typeface="Times New Roman" panose="02020603050405020304" pitchFamily="18" charset="0"/>
                        <a:sym typeface="Symbol" panose="05050102010706020507" pitchFamily="18" charset="2"/>
                      </a:rPr>
                      <m:t></m:t>
                    </m:r>
                    <m:r>
                      <a:rPr lang="en-US" sz="2000">
                        <a:latin typeface="Cambria Math" panose="02040503050406030204" pitchFamily="18" charset="0"/>
                        <a:cs typeface="Times New Roman" panose="02020603050405020304" pitchFamily="18" charset="0"/>
                      </a:rPr>
                      <m:t>)</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1−</m:t>
                        </m:r>
                        <m:sSub>
                          <m:sSubPr>
                            <m:ctrlPr>
                              <a:rPr lang="en-US" sz="2000" i="1" smtClean="0">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b="0" i="1" smtClean="0">
                                <a:latin typeface="Cambria Math" panose="02040503050406030204" pitchFamily="18" charset="0"/>
                                <a:cs typeface="Times New Roman" panose="02020603050405020304" pitchFamily="18" charset="0"/>
                              </a:rPr>
                              <m:t>𝑚𝑓</m:t>
                            </m:r>
                          </m:sub>
                        </m:sSub>
                      </m:e>
                    </m:d>
                    <m:r>
                      <a:rPr lang="en-US" sz="2000" b="0" i="1" smtClean="0">
                        <a:latin typeface="Cambria Math" panose="02040503050406030204" pitchFamily="18" charset="0"/>
                        <a:cs typeface="Times New Roman" panose="02020603050405020304" pitchFamily="18" charset="0"/>
                      </a:rPr>
                      <m:t> </m:t>
                    </m:r>
                  </m:oMath>
                </a14:m>
                <a:r>
                  <a:rPr lang="en-US" sz="2000" dirty="0">
                    <a:latin typeface="Times New Roman" panose="02020603050405020304" pitchFamily="18" charset="0"/>
                    <a:cs typeface="Times New Roman" panose="02020603050405020304" pitchFamily="18" charset="0"/>
                  </a:rPr>
                  <a:t>                                       (12.26)</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F64E8E42-38D0-BB28-79A2-702977F780FB}"/>
                  </a:ext>
                </a:extLst>
              </p:cNvPr>
              <p:cNvSpPr>
                <a:spLocks noGrp="1" noRot="1" noChangeAspect="1" noMove="1" noResize="1" noEditPoints="1" noAdjustHandles="1" noChangeArrowheads="1" noChangeShapeType="1" noTextEdit="1"/>
              </p:cNvSpPr>
              <p:nvPr>
                <p:ph idx="1"/>
              </p:nvPr>
            </p:nvSpPr>
            <p:spPr>
              <a:xfrm>
                <a:off x="337930" y="805069"/>
                <a:ext cx="11489635" cy="5247862"/>
              </a:xfrm>
              <a:blipFill>
                <a:blip r:embed="rId2"/>
                <a:stretch>
                  <a:fillRect l="-531" t="-581" r="-58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C51F852E-CC83-61E7-3E9E-71AA2A7F1240}"/>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C195783-9091-9D03-239A-94626345A9C5}"/>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BB1D63E-3257-517E-2E72-A830E9DF065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810488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F1069-2B95-C4C3-C8DC-83568A3257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DDB638-0A55-8EAF-9DCD-5C98F99829E9}"/>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Activity 12.1</a:t>
            </a:r>
          </a:p>
        </p:txBody>
      </p:sp>
      <p:sp>
        <p:nvSpPr>
          <p:cNvPr id="3" name="Content Placeholder 2">
            <a:extLst>
              <a:ext uri="{FF2B5EF4-FFF2-40B4-BE49-F238E27FC236}">
                <a16:creationId xmlns:a16="http://schemas.microsoft.com/office/drawing/2014/main" id="{FD769D0A-88A2-6363-671C-D1ED78076965}"/>
              </a:ext>
            </a:extLst>
          </p:cNvPr>
          <p:cNvSpPr>
            <a:spLocks noGrp="1"/>
          </p:cNvSpPr>
          <p:nvPr>
            <p:ph idx="1"/>
          </p:nvPr>
        </p:nvSpPr>
        <p:spPr>
          <a:xfrm>
            <a:off x="337930" y="805069"/>
            <a:ext cx="11489635" cy="5247862"/>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A pilot fluidized bed is to be used to test a chemical reaction. The bed diameter is 91.4 cm. You wish to process 28.3 × 10</a:t>
            </a:r>
            <a:r>
              <a:rPr lang="en-US" sz="2000" baseline="30000" dirty="0">
                <a:latin typeface="Times New Roman" panose="02020603050405020304" pitchFamily="18" charset="0"/>
                <a:cs typeface="Times New Roman" panose="02020603050405020304" pitchFamily="18" charset="0"/>
              </a:rPr>
              <a:t>3</a:t>
            </a:r>
            <a:r>
              <a:rPr lang="en-US" sz="2000" dirty="0">
                <a:latin typeface="Times New Roman" panose="02020603050405020304" pitchFamily="18" charset="0"/>
                <a:cs typeface="Times New Roman" panose="02020603050405020304" pitchFamily="18" charset="0"/>
              </a:rPr>
              <a:t> cm</a:t>
            </a:r>
            <a:r>
              <a:rPr lang="en-US" sz="2000" baseline="30000" dirty="0">
                <a:latin typeface="Times New Roman" panose="02020603050405020304" pitchFamily="18" charset="0"/>
                <a:cs typeface="Times New Roman" panose="02020603050405020304" pitchFamily="18" charset="0"/>
              </a:rPr>
              <a:t>3</a:t>
            </a:r>
            <a:r>
              <a:rPr lang="en-US" sz="2000" dirty="0">
                <a:latin typeface="Times New Roman" panose="02020603050405020304" pitchFamily="18" charset="0"/>
                <a:cs typeface="Times New Roman" panose="02020603050405020304" pitchFamily="18" charset="0"/>
              </a:rPr>
              <a:t> of gaseous material. The average particle diameter is 100 </a:t>
            </a:r>
            <a:r>
              <a:rPr lang="en-US" sz="2000" dirty="0" err="1">
                <a:latin typeface="Times New Roman" panose="02020603050405020304" pitchFamily="18" charset="0"/>
                <a:cs typeface="Times New Roman" panose="02020603050405020304" pitchFamily="18" charset="0"/>
              </a:rPr>
              <a:t>μm</a:t>
            </a:r>
            <a:r>
              <a:rPr lang="en-US" sz="2000" dirty="0">
                <a:latin typeface="Times New Roman" panose="02020603050405020304" pitchFamily="18" charset="0"/>
                <a:cs typeface="Times New Roman" panose="02020603050405020304" pitchFamily="18" charset="0"/>
              </a:rPr>
              <a:t>. The reactor height is 10 feet. Allowing for a disengaging height of 7 feet, this means we have a maximum bed height of 91.4 cm. The distributor plate is a porous disc. Additional data is given below.  Determine the maximum weight of solids  catalyst in the bed.</a:t>
            </a:r>
          </a:p>
          <a:p>
            <a:pPr marL="0" indent="0">
              <a:buNone/>
            </a:pPr>
            <a:r>
              <a:rPr lang="el-GR" sz="2000" dirty="0">
                <a:latin typeface="Times New Roman" panose="02020603050405020304" pitchFamily="18" charset="0"/>
                <a:cs typeface="Times New Roman" panose="02020603050405020304" pitchFamily="18" charset="0"/>
              </a:rPr>
              <a:t>Ψ</a:t>
            </a:r>
            <a:r>
              <a:rPr lang="nn-NO" sz="2000" dirty="0">
                <a:latin typeface="Times New Roman" panose="02020603050405020304" pitchFamily="18" charset="0"/>
                <a:cs typeface="Times New Roman" panose="02020603050405020304" pitchFamily="18" charset="0"/>
              </a:rPr>
              <a:t>= 0.7;  ρ</a:t>
            </a:r>
            <a:r>
              <a:rPr lang="nn-NO" sz="2000" i="1" baseline="-25000" dirty="0">
                <a:latin typeface="Times New Roman" panose="02020603050405020304" pitchFamily="18" charset="0"/>
                <a:cs typeface="Times New Roman" panose="02020603050405020304" pitchFamily="18" charset="0"/>
              </a:rPr>
              <a:t>g</a:t>
            </a:r>
            <a:r>
              <a:rPr lang="nn-NO" sz="2000" i="1" dirty="0">
                <a:latin typeface="Times New Roman" panose="02020603050405020304" pitchFamily="18" charset="0"/>
                <a:cs typeface="Times New Roman" panose="02020603050405020304" pitchFamily="18" charset="0"/>
              </a:rPr>
              <a:t> =</a:t>
            </a:r>
            <a:r>
              <a:rPr lang="nn-NO" sz="2000" dirty="0">
                <a:latin typeface="Times New Roman" panose="02020603050405020304" pitchFamily="18" charset="0"/>
                <a:cs typeface="Times New Roman" panose="02020603050405020304" pitchFamily="18" charset="0"/>
              </a:rPr>
              <a:t> 1.07 × 10</a:t>
            </a:r>
            <a:r>
              <a:rPr lang="nn-NO" sz="2000" baseline="30000" dirty="0">
                <a:latin typeface="Times New Roman" panose="02020603050405020304" pitchFamily="18" charset="0"/>
                <a:cs typeface="Times New Roman" panose="02020603050405020304" pitchFamily="18" charset="0"/>
              </a:rPr>
              <a:t>–3</a:t>
            </a:r>
            <a:r>
              <a:rPr lang="nn-NO" sz="2000" dirty="0">
                <a:latin typeface="Times New Roman" panose="02020603050405020304" pitchFamily="18" charset="0"/>
                <a:cs typeface="Times New Roman" panose="02020603050405020304" pitchFamily="18" charset="0"/>
              </a:rPr>
              <a:t> g/cm</a:t>
            </a:r>
            <a:r>
              <a:rPr lang="nn-NO" sz="2000" baseline="30000" dirty="0">
                <a:latin typeface="Times New Roman" panose="02020603050405020304" pitchFamily="18" charset="0"/>
                <a:cs typeface="Times New Roman" panose="02020603050405020304" pitchFamily="18" charset="0"/>
              </a:rPr>
              <a:t>3</a:t>
            </a:r>
            <a:r>
              <a:rPr lang="nn-NO" sz="2000" dirty="0">
                <a:latin typeface="Times New Roman" panose="02020603050405020304" pitchFamily="18" charset="0"/>
                <a:cs typeface="Times New Roman" panose="02020603050405020304" pitchFamily="18" charset="0"/>
              </a:rPr>
              <a:t>; </a:t>
            </a:r>
            <a:r>
              <a:rPr lang="fi-FI" sz="2000" dirty="0">
                <a:latin typeface="Times New Roman" panose="02020603050405020304" pitchFamily="18" charset="0"/>
                <a:cs typeface="Times New Roman" panose="02020603050405020304" pitchFamily="18" charset="0"/>
              </a:rPr>
              <a:t>ρ</a:t>
            </a:r>
            <a:r>
              <a:rPr lang="fi-FI" sz="2000" i="1" baseline="-25000" dirty="0">
                <a:latin typeface="Times New Roman" panose="02020603050405020304" pitchFamily="18" charset="0"/>
                <a:cs typeface="Times New Roman" panose="02020603050405020304" pitchFamily="18" charset="0"/>
              </a:rPr>
              <a:t>c</a:t>
            </a:r>
            <a:r>
              <a:rPr lang="fi-FI" sz="2000" i="1" dirty="0">
                <a:latin typeface="Times New Roman" panose="02020603050405020304" pitchFamily="18" charset="0"/>
                <a:cs typeface="Times New Roman" panose="02020603050405020304" pitchFamily="18" charset="0"/>
              </a:rPr>
              <a:t>=</a:t>
            </a:r>
            <a:r>
              <a:rPr lang="fi-FI" sz="2000" dirty="0">
                <a:latin typeface="Times New Roman" panose="02020603050405020304" pitchFamily="18" charset="0"/>
                <a:cs typeface="Times New Roman" panose="02020603050405020304" pitchFamily="18" charset="0"/>
              </a:rPr>
              <a:t> 1.3 g/cm</a:t>
            </a:r>
            <a:r>
              <a:rPr lang="fi-FI" sz="2000" baseline="30000" dirty="0">
                <a:latin typeface="Times New Roman" panose="02020603050405020304" pitchFamily="18" charset="0"/>
                <a:cs typeface="Times New Roman" panose="02020603050405020304" pitchFamily="18" charset="0"/>
              </a:rPr>
              <a:t>3</a:t>
            </a:r>
            <a:r>
              <a:rPr lang="fi-FI" sz="2000" dirty="0">
                <a:latin typeface="Times New Roman" panose="02020603050405020304" pitchFamily="18" charset="0"/>
                <a:cs typeface="Times New Roman" panose="02020603050405020304" pitchFamily="18" charset="0"/>
              </a:rPr>
              <a:t>; μ = 1.5 × 10</a:t>
            </a:r>
            <a:r>
              <a:rPr lang="fi-FI" sz="2000" baseline="30000" dirty="0">
                <a:latin typeface="Times New Roman" panose="02020603050405020304" pitchFamily="18" charset="0"/>
                <a:cs typeface="Times New Roman" panose="02020603050405020304" pitchFamily="18" charset="0"/>
              </a:rPr>
              <a:t>–4</a:t>
            </a:r>
            <a:r>
              <a:rPr lang="fi-FI" sz="2000" dirty="0">
                <a:latin typeface="Times New Roman" panose="02020603050405020304" pitchFamily="18" charset="0"/>
                <a:cs typeface="Times New Roman" panose="02020603050405020304" pitchFamily="18" charset="0"/>
              </a:rPr>
              <a:t> g/cm.s</a:t>
            </a:r>
          </a:p>
          <a:p>
            <a:pPr marL="0" indent="0">
              <a:buNone/>
            </a:pPr>
            <a:r>
              <a:rPr lang="fi-FI" sz="2000" b="1" dirty="0">
                <a:latin typeface="Times New Roman" panose="02020603050405020304" pitchFamily="18" charset="0"/>
                <a:cs typeface="Times New Roman" panose="02020603050405020304" pitchFamily="18" charset="0"/>
              </a:rPr>
              <a:t>Given: </a:t>
            </a:r>
            <a:r>
              <a:rPr lang="fi-FI" sz="2000" dirty="0">
                <a:latin typeface="Times New Roman" panose="02020603050405020304" pitchFamily="18" charset="0"/>
                <a:cs typeface="Times New Roman" panose="02020603050405020304" pitchFamily="18" charset="0"/>
              </a:rPr>
              <a:t>D = 91.4 cm; h = 91.4cm; dp =100 µm ; </a:t>
            </a:r>
            <a:r>
              <a:rPr lang="fi-FI" sz="2000" dirty="0">
                <a:latin typeface="Times New Roman" panose="02020603050405020304" pitchFamily="18" charset="0"/>
                <a:cs typeface="Times New Roman" panose="02020603050405020304" pitchFamily="18" charset="0"/>
                <a:sym typeface="Symbol" panose="05050102010706020507" pitchFamily="18" charset="2"/>
              </a:rPr>
              <a:t>= </a:t>
            </a:r>
            <a:r>
              <a:rPr lang="en-US" sz="2000" dirty="0">
                <a:latin typeface="Times New Roman" panose="02020603050405020304" pitchFamily="18" charset="0"/>
                <a:cs typeface="Times New Roman" panose="02020603050405020304" pitchFamily="18" charset="0"/>
              </a:rPr>
              <a:t>28.3 × 10</a:t>
            </a:r>
            <a:r>
              <a:rPr lang="en-US" sz="2000" baseline="30000" dirty="0">
                <a:latin typeface="Times New Roman" panose="02020603050405020304" pitchFamily="18" charset="0"/>
                <a:cs typeface="Times New Roman" panose="02020603050405020304" pitchFamily="18" charset="0"/>
              </a:rPr>
              <a:t>3</a:t>
            </a:r>
            <a:r>
              <a:rPr lang="en-US" sz="2000" dirty="0">
                <a:latin typeface="Times New Roman" panose="02020603050405020304" pitchFamily="18" charset="0"/>
                <a:cs typeface="Times New Roman" panose="02020603050405020304" pitchFamily="18" charset="0"/>
              </a:rPr>
              <a:t> cm</a:t>
            </a:r>
            <a:r>
              <a:rPr lang="en-US" sz="2000" baseline="30000" dirty="0">
                <a:latin typeface="Times New Roman" panose="02020603050405020304" pitchFamily="18" charset="0"/>
                <a:cs typeface="Times New Roman" panose="02020603050405020304" pitchFamily="18" charset="0"/>
              </a:rPr>
              <a:t>3</a:t>
            </a:r>
            <a:r>
              <a:rPr lang="en-US" sz="20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000" b="1" dirty="0">
                <a:latin typeface="Times New Roman" panose="02020603050405020304" pitchFamily="18" charset="0"/>
                <a:cs typeface="Times New Roman" panose="02020603050405020304" pitchFamily="18" charset="0"/>
              </a:rPr>
              <a:t>Required:</a:t>
            </a:r>
          </a:p>
          <a:p>
            <a:pPr marL="0" indent="0" algn="just">
              <a:lnSpc>
                <a:spcPct val="150000"/>
              </a:lnSpc>
              <a:buNone/>
            </a:pPr>
            <a:r>
              <a:rPr lang="en-US" sz="2000" dirty="0" err="1">
                <a:latin typeface="Times New Roman" panose="02020603050405020304" pitchFamily="18" charset="0"/>
                <a:cs typeface="Times New Roman" panose="02020603050405020304" pitchFamily="18" charset="0"/>
              </a:rPr>
              <a:t>W</a:t>
            </a:r>
            <a:r>
              <a:rPr lang="en-US" sz="2000" baseline="-25000" dirty="0" err="1">
                <a:latin typeface="Times New Roman" panose="02020603050405020304" pitchFamily="18" charset="0"/>
                <a:cs typeface="Times New Roman" panose="02020603050405020304" pitchFamily="18" charset="0"/>
              </a:rPr>
              <a:t>s</a:t>
            </a:r>
            <a:r>
              <a:rPr lang="en-US" sz="20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69776B1-3A21-D924-F0A4-574AECF59883}"/>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701BCFC-4CD5-D633-CE93-377283D5FBDF}"/>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EE807B0-BC25-C096-94B4-B008F860D9A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631562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48874-7E84-4A98-95E0-B11C0925BB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2F9499-909A-6D54-0C70-AA9236E68784}"/>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F46B659-BCD1-2A59-79C6-259F93F7F3A5}"/>
                  </a:ext>
                </a:extLst>
              </p:cNvPr>
              <p:cNvSpPr>
                <a:spLocks noGrp="1"/>
              </p:cNvSpPr>
              <p:nvPr>
                <p:ph idx="1"/>
              </p:nvPr>
            </p:nvSpPr>
            <p:spPr>
              <a:xfrm>
                <a:off x="139148" y="805069"/>
                <a:ext cx="11976652" cy="5247862"/>
              </a:xfrm>
            </p:spPr>
            <p:txBody>
              <a:bodyPr>
                <a:normAutofit/>
              </a:bodyPr>
              <a:lstStyle/>
              <a:p>
                <a:pPr marL="0" indent="0" algn="just">
                  <a:lnSpc>
                    <a:spcPct val="150000"/>
                  </a:lnSpc>
                  <a:buNone/>
                </a:pPr>
                <a:r>
                  <a:rPr lang="en-US" sz="2000" b="1" dirty="0">
                    <a:latin typeface="Times New Roman" panose="02020603050405020304" pitchFamily="18" charset="0"/>
                    <a:cs typeface="Times New Roman" panose="02020603050405020304" pitchFamily="18" charset="0"/>
                  </a:rPr>
                  <a:t>Solution:</a:t>
                </a:r>
              </a:p>
              <a:p>
                <a:pPr marL="0" indent="0" algn="just">
                  <a:lnSpc>
                    <a:spcPct val="100000"/>
                  </a:lnSpc>
                  <a:buNone/>
                </a:pPr>
                <a14:m>
                  <m:oMathPara xmlns:m="http://schemas.openxmlformats.org/officeDocument/2006/math">
                    <m:oMathParaPr>
                      <m:jc m:val="left"/>
                    </m:oMathParaPr>
                    <m:oMath xmlns:m="http://schemas.openxmlformats.org/officeDocument/2006/math">
                      <m:sSub>
                        <m:sSubPr>
                          <m:ctrlPr>
                            <a:rPr lang="en-US" sz="2000" b="1" i="1" smtClean="0">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𝑾</m:t>
                          </m:r>
                        </m:e>
                        <m:sub>
                          <m:r>
                            <a:rPr lang="en-US" sz="2000" b="1" i="1">
                              <a:solidFill>
                                <a:srgbClr val="0070C0"/>
                              </a:solidFill>
                              <a:latin typeface="Cambria Math" panose="02040503050406030204" pitchFamily="18" charset="0"/>
                              <a:cs typeface="Times New Roman" panose="02020603050405020304" pitchFamily="18" charset="0"/>
                            </a:rPr>
                            <m:t>𝒔</m:t>
                          </m:r>
                        </m:sub>
                      </m:sSub>
                      <m:r>
                        <a:rPr lang="en-US" sz="2000" b="1" i="1">
                          <a:solidFill>
                            <a:srgbClr val="0070C0"/>
                          </a:solidFill>
                          <a:latin typeface="Cambria Math" panose="02040503050406030204" pitchFamily="18" charset="0"/>
                          <a:cs typeface="Times New Roman" panose="02020603050405020304" pitchFamily="18" charset="0"/>
                        </a:rPr>
                        <m:t>=</m:t>
                      </m:r>
                      <m:r>
                        <a:rPr lang="en-US" sz="20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 </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𝝆</m:t>
                          </m:r>
                        </m:e>
                        <m:sub>
                          <m:r>
                            <a:rPr lang="en-US" sz="2000" b="1" i="1">
                              <a:solidFill>
                                <a:srgbClr val="0070C0"/>
                              </a:solidFill>
                              <a:latin typeface="Cambria Math" panose="02040503050406030204" pitchFamily="18" charset="0"/>
                              <a:cs typeface="Times New Roman" panose="02020603050405020304" pitchFamily="18" charset="0"/>
                            </a:rPr>
                            <m:t>𝒄</m:t>
                          </m:r>
                        </m:sub>
                      </m:sSub>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𝑨</m:t>
                          </m:r>
                        </m:e>
                        <m:sub>
                          <m:r>
                            <a:rPr lang="en-US" sz="2000" b="1" i="1">
                              <a:solidFill>
                                <a:srgbClr val="0070C0"/>
                              </a:solidFill>
                              <a:latin typeface="Cambria Math" panose="02040503050406030204" pitchFamily="18" charset="0"/>
                              <a:cs typeface="Times New Roman" panose="02020603050405020304" pitchFamily="18" charset="0"/>
                            </a:rPr>
                            <m:t>𝒄</m:t>
                          </m:r>
                        </m:sub>
                      </m:sSub>
                      <m:r>
                        <a:rPr lang="en-US" sz="2000" b="1" i="1">
                          <a:solidFill>
                            <a:srgbClr val="0070C0"/>
                          </a:solidFill>
                          <a:latin typeface="Cambria Math" panose="02040503050406030204" pitchFamily="18" charset="0"/>
                          <a:cs typeface="Times New Roman" panose="02020603050405020304" pitchFamily="18" charset="0"/>
                        </a:rPr>
                        <m:t>𝒉</m:t>
                      </m:r>
                      <m:r>
                        <a:rPr lang="en-US" sz="2000" b="1" i="1">
                          <a:solidFill>
                            <a:srgbClr val="0070C0"/>
                          </a:solidFill>
                          <a:latin typeface="Cambria Math" panose="02040503050406030204" pitchFamily="18" charset="0"/>
                          <a:cs typeface="Times New Roman" panose="02020603050405020304" pitchFamily="18" charset="0"/>
                        </a:rPr>
                        <m:t>(</m:t>
                      </m:r>
                      <m:r>
                        <a:rPr lang="en-US" sz="2000" b="1" i="1">
                          <a:solidFill>
                            <a:srgbClr val="0070C0"/>
                          </a:solidFill>
                          <a:latin typeface="Cambria Math" panose="02040503050406030204" pitchFamily="18" charset="0"/>
                          <a:cs typeface="Times New Roman" panose="02020603050405020304" pitchFamily="18" charset="0"/>
                        </a:rPr>
                        <m:t>𝟏</m:t>
                      </m:r>
                      <m:r>
                        <a:rPr lang="en-US" sz="2000" b="1" i="1">
                          <a:solidFill>
                            <a:srgbClr val="0070C0"/>
                          </a:solidFill>
                          <a:latin typeface="Cambria Math" panose="02040503050406030204" pitchFamily="18" charset="0"/>
                          <a:cs typeface="Times New Roman" panose="02020603050405020304" pitchFamily="18" charset="0"/>
                        </a:rPr>
                        <m:t>−</m:t>
                      </m:r>
                      <m:r>
                        <a:rPr lang="en-US" sz="20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𝜺</m:t>
                      </m:r>
                      <m:r>
                        <a:rPr lang="en-US" sz="2000" b="1" i="1">
                          <a:solidFill>
                            <a:srgbClr val="0070C0"/>
                          </a:solidFill>
                          <a:latin typeface="Cambria Math" panose="02040503050406030204" pitchFamily="18" charset="0"/>
                          <a:cs typeface="Times New Roman" panose="02020603050405020304" pitchFamily="18" charset="0"/>
                        </a:rPr>
                        <m:t>)</m:t>
                      </m:r>
                    </m:oMath>
                  </m:oMathPara>
                </a14:m>
                <a:endParaRPr lang="en-US" sz="2000" b="1" dirty="0">
                  <a:solidFill>
                    <a:srgbClr val="0070C0"/>
                  </a:solidFill>
                  <a:latin typeface="Times New Roman" panose="02020603050405020304" pitchFamily="18" charset="0"/>
                  <a:cs typeface="Times New Roman" panose="02020603050405020304" pitchFamily="18" charset="0"/>
                </a:endParaRPr>
              </a:p>
              <a:p>
                <a:pPr marL="0" indent="0" algn="just">
                  <a:lnSpc>
                    <a:spcPct val="100000"/>
                  </a:lnSpc>
                  <a:buNone/>
                </a:pPr>
                <a:r>
                  <a:rPr lang="en-US" sz="2000" dirty="0">
                    <a:latin typeface="Times New Roman" panose="02020603050405020304" pitchFamily="18" charset="0"/>
                    <a:cs typeface="Times New Roman" panose="02020603050405020304" pitchFamily="18" charset="0"/>
                  </a:rPr>
                  <a:t>A</a:t>
                </a:r>
                <a:r>
                  <a:rPr lang="en-US" sz="2000" baseline="-25000" dirty="0">
                    <a:latin typeface="Times New Roman" panose="02020603050405020304" pitchFamily="18" charset="0"/>
                    <a:cs typeface="Times New Roman" panose="02020603050405020304" pitchFamily="18" charset="0"/>
                  </a:rPr>
                  <a:t>c</a:t>
                </a:r>
                <a14:m>
                  <m:oMath xmlns:m="http://schemas.openxmlformats.org/officeDocument/2006/math">
                    <m:r>
                      <a:rPr lang="en-US" sz="2000" i="1" smtClean="0">
                        <a:latin typeface="Cambria Math" panose="02040503050406030204" pitchFamily="18" charset="0"/>
                        <a:cs typeface="Times New Roman" panose="02020603050405020304" pitchFamily="18" charset="0"/>
                      </a:rPr>
                      <m:t>=</m:t>
                    </m:r>
                    <m:r>
                      <a:rPr lang="el-GR" sz="2000" i="1" smtClean="0">
                        <a:latin typeface="Cambria Math" panose="02040503050406030204" pitchFamily="18" charset="0"/>
                        <a:cs typeface="Times New Roman" panose="02020603050405020304" pitchFamily="18" charset="0"/>
                      </a:rPr>
                      <m:t>𝜋</m:t>
                    </m:r>
                    <m:sSup>
                      <m:sSupPr>
                        <m:ctrlPr>
                          <a:rPr lang="en-US" sz="200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𝐷</m:t>
                        </m:r>
                      </m:e>
                      <m:sup>
                        <m:r>
                          <a:rPr lang="en-US" sz="2000" i="1" smtClean="0">
                            <a:latin typeface="Cambria Math" panose="02040503050406030204" pitchFamily="18" charset="0"/>
                            <a:cs typeface="Times New Roman" panose="02020603050405020304" pitchFamily="18" charset="0"/>
                          </a:rPr>
                          <m:t>2</m:t>
                        </m:r>
                      </m:sup>
                    </m:sSup>
                  </m:oMath>
                </a14:m>
                <a:r>
                  <a:rPr lang="en-US" sz="2000" dirty="0">
                    <a:latin typeface="Times New Roman" panose="02020603050405020304" pitchFamily="18" charset="0"/>
                    <a:cs typeface="Times New Roman" panose="02020603050405020304" pitchFamily="18" charset="0"/>
                  </a:rPr>
                  <a:t>/4=</a:t>
                </a:r>
                <a:r>
                  <a:rPr lang="el-GR" sz="2000" dirty="0">
                    <a:cs typeface="Times New Roman" panose="02020603050405020304" pitchFamily="18" charset="0"/>
                  </a:rPr>
                  <a:t> </a:t>
                </a:r>
                <a14:m>
                  <m:oMath xmlns:m="http://schemas.openxmlformats.org/officeDocument/2006/math">
                    <m:r>
                      <a:rPr lang="el-GR" sz="2000" i="1">
                        <a:latin typeface="Cambria Math" panose="02040503050406030204" pitchFamily="18" charset="0"/>
                        <a:cs typeface="Times New Roman" panose="02020603050405020304" pitchFamily="18" charset="0"/>
                      </a:rPr>
                      <m:t>𝜋</m:t>
                    </m:r>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d>
                          <m:dPr>
                            <m:ctrlPr>
                              <a:rPr lang="en-US" sz="2000" b="0" i="1" smtClean="0">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91.4</m:t>
                            </m:r>
                          </m:e>
                        </m:d>
                        <m:r>
                          <a:rPr lang="en-US" sz="2000" b="0" i="1" smtClean="0">
                            <a:latin typeface="Cambria Math" panose="02040503050406030204" pitchFamily="18" charset="0"/>
                            <a:cs typeface="Times New Roman" panose="02020603050405020304" pitchFamily="18" charset="0"/>
                          </a:rPr>
                          <m:t>2</m:t>
                        </m:r>
                      </m:num>
                      <m:den>
                        <m:r>
                          <a:rPr lang="en-US" sz="2000" b="0" i="1" smtClean="0">
                            <a:latin typeface="Cambria Math" panose="02040503050406030204" pitchFamily="18" charset="0"/>
                            <a:cs typeface="Times New Roman" panose="02020603050405020304" pitchFamily="18" charset="0"/>
                          </a:rPr>
                          <m:t>4</m:t>
                        </m:r>
                      </m:den>
                    </m:f>
                    <m:r>
                      <a:rPr lang="en-US" sz="2000" b="0" i="1" smtClean="0">
                        <a:latin typeface="Cambria Math" panose="02040503050406030204" pitchFamily="18" charset="0"/>
                        <a:cs typeface="Times New Roman" panose="02020603050405020304" pitchFamily="18" charset="0"/>
                      </a:rPr>
                      <m:t>=6.56</m:t>
                    </m:r>
                    <m:r>
                      <a:rPr lang="en-US" sz="2000" b="0" i="1" smtClean="0">
                        <a:latin typeface="Cambria Math" panose="02040503050406030204" pitchFamily="18" charset="0"/>
                        <a:cs typeface="Times New Roman" panose="02020603050405020304" pitchFamily="18" charset="0"/>
                      </a:rPr>
                      <m:t>𝑥</m:t>
                    </m:r>
                    <m:r>
                      <a:rPr lang="en-US" sz="2000" b="0" i="1" smtClean="0">
                        <a:latin typeface="Cambria Math" panose="02040503050406030204" pitchFamily="18" charset="0"/>
                        <a:cs typeface="Times New Roman" panose="02020603050405020304" pitchFamily="18" charset="0"/>
                      </a:rPr>
                      <m:t>103 </m:t>
                    </m:r>
                    <m:r>
                      <a:rPr lang="en-US" sz="2000" b="0" i="1" smtClean="0">
                        <a:latin typeface="Cambria Math" panose="02040503050406030204" pitchFamily="18" charset="0"/>
                        <a:cs typeface="Times New Roman" panose="02020603050405020304" pitchFamily="18" charset="0"/>
                      </a:rPr>
                      <m:t>𝑐𝑚</m:t>
                    </m:r>
                    <m:r>
                      <a:rPr lang="en-US" sz="2000" b="0" i="1" baseline="30000" smtClean="0">
                        <a:latin typeface="Cambria Math" panose="02040503050406030204" pitchFamily="18" charset="0"/>
                        <a:cs typeface="Times New Roman" panose="02020603050405020304" pitchFamily="18" charset="0"/>
                      </a:rPr>
                      <m:t>2</m:t>
                    </m:r>
                  </m:oMath>
                </a14:m>
                <a:endParaRPr lang="en-US" sz="2000" baseline="30000" dirty="0">
                  <a:latin typeface="Times New Roman" panose="02020603050405020304" pitchFamily="18" charset="0"/>
                  <a:cs typeface="Times New Roman" panose="02020603050405020304" pitchFamily="18" charset="0"/>
                </a:endParaRPr>
              </a:p>
              <a:p>
                <a:pPr marL="0" indent="0" algn="just">
                  <a:lnSpc>
                    <a:spcPct val="100000"/>
                  </a:lnSpc>
                  <a:buNone/>
                </a:pPr>
                <a14:m>
                  <m:oMath xmlns:m="http://schemas.openxmlformats.org/officeDocument/2006/math">
                    <m:r>
                      <a:rPr lang="en-US" sz="20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r>
                      <a:rPr lang="en-US" sz="20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oMath>
                </a14:m>
                <a:r>
                  <a:rPr lang="en-US" sz="2000" dirty="0">
                    <a:ea typeface="Cambria Math" panose="02040503050406030204" pitchFamily="18" charset="0"/>
                    <a:cs typeface="Times New Roman" panose="02020603050405020304" pitchFamily="18" charset="0"/>
                  </a:rPr>
                  <a:t> g(</a:t>
                </a:r>
                <a14:m>
                  <m:oMath xmlns:m="http://schemas.openxmlformats.org/officeDocument/2006/math">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𝑐</m:t>
                        </m:r>
                      </m:sub>
                    </m:s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𝑐</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sub>
                    </m:s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000" b="0" i="0" smtClean="0">
                        <a:latin typeface="Cambria Math" panose="02040503050406030204" pitchFamily="18" charset="0"/>
                        <a:ea typeface="Cambria Math" panose="02040503050406030204" pitchFamily="18" charset="0"/>
                        <a:cs typeface="Times New Roman" panose="02020603050405020304" pitchFamily="18" charset="0"/>
                      </a:rPr>
                      <m:t>980</m:t>
                    </m:r>
                    <m:d>
                      <m:d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dPr>
                      <m:e>
                        <m:r>
                          <a:rPr lang="en-US" sz="2000" b="0" i="0" smtClean="0">
                            <a:latin typeface="Cambria Math" panose="02040503050406030204" pitchFamily="18" charset="0"/>
                            <a:ea typeface="Cambria Math" panose="02040503050406030204" pitchFamily="18" charset="0"/>
                            <a:cs typeface="Times New Roman" panose="02020603050405020304" pitchFamily="18" charset="0"/>
                          </a:rPr>
                          <m:t>1.3−0.00107</m:t>
                        </m:r>
                      </m:e>
                    </m:d>
                    <m:r>
                      <a:rPr lang="en-US" sz="2000" b="0" i="0" smtClean="0">
                        <a:latin typeface="Cambria Math" panose="02040503050406030204" pitchFamily="18" charset="0"/>
                        <a:ea typeface="Cambria Math" panose="02040503050406030204" pitchFamily="18" charset="0"/>
                        <a:cs typeface="Times New Roman" panose="02020603050405020304" pitchFamily="18" charset="0"/>
                      </a:rPr>
                      <m:t>=1270</m:t>
                    </m:r>
                    <m:r>
                      <m:rPr>
                        <m:sty m:val="p"/>
                      </m:rPr>
                      <a:rPr lang="en-US" sz="2000" b="0" i="0" smtClean="0">
                        <a:latin typeface="Cambria Math" panose="02040503050406030204" pitchFamily="18" charset="0"/>
                        <a:ea typeface="Cambria Math" panose="02040503050406030204" pitchFamily="18" charset="0"/>
                        <a:cs typeface="Times New Roman" panose="02020603050405020304" pitchFamily="18" charset="0"/>
                      </a:rPr>
                      <m:t>g</m:t>
                    </m:r>
                    <m:r>
                      <a:rPr lang="en-US" sz="2000" b="0" i="0" smtClean="0">
                        <a:latin typeface="Cambria Math" panose="02040503050406030204" pitchFamily="18" charset="0"/>
                        <a:ea typeface="Cambria Math" panose="02040503050406030204" pitchFamily="18" charset="0"/>
                        <a:cs typeface="Times New Roman" panose="02020603050405020304" pitchFamily="18" charset="0"/>
                      </a:rPr>
                      <m:t>/</m:t>
                    </m:r>
                    <m:r>
                      <m:rPr>
                        <m:sty m:val="p"/>
                      </m:rPr>
                      <a:rPr lang="en-US" sz="2000" b="0" i="0" smtClean="0">
                        <a:latin typeface="Cambria Math" panose="02040503050406030204" pitchFamily="18" charset="0"/>
                        <a:ea typeface="Cambria Math" panose="02040503050406030204" pitchFamily="18" charset="0"/>
                        <a:cs typeface="Times New Roman" panose="02020603050405020304" pitchFamily="18" charset="0"/>
                      </a:rPr>
                      <m:t>cm</m:t>
                    </m:r>
                    <m:r>
                      <a:rPr lang="en-US" sz="2000" b="0" i="0" baseline="30000" smtClean="0">
                        <a:latin typeface="Cambria Math" panose="02040503050406030204" pitchFamily="18" charset="0"/>
                        <a:ea typeface="Cambria Math" panose="02040503050406030204" pitchFamily="18" charset="0"/>
                        <a:cs typeface="Times New Roman" panose="02020603050405020304" pitchFamily="18" charset="0"/>
                      </a:rPr>
                      <m:t>2</m:t>
                    </m:r>
                    <m:r>
                      <a:rPr lang="en-US" sz="2000" b="0" i="0" smtClean="0">
                        <a:latin typeface="Cambria Math" panose="02040503050406030204" pitchFamily="18" charset="0"/>
                        <a:ea typeface="Cambria Math" panose="02040503050406030204" pitchFamily="18" charset="0"/>
                        <a:cs typeface="Times New Roman" panose="02020603050405020304" pitchFamily="18" charset="0"/>
                      </a:rPr>
                      <m:t>.</m:t>
                    </m:r>
                    <m:r>
                      <m:rPr>
                        <m:sty m:val="p"/>
                      </m:rPr>
                      <a:rPr lang="en-US" sz="2000" b="0" i="0" smtClean="0">
                        <a:latin typeface="Cambria Math" panose="02040503050406030204" pitchFamily="18" charset="0"/>
                        <a:ea typeface="Cambria Math" panose="02040503050406030204" pitchFamily="18" charset="0"/>
                        <a:cs typeface="Times New Roman" panose="02020603050405020304" pitchFamily="18" charset="0"/>
                      </a:rPr>
                      <m:t>s</m:t>
                    </m:r>
                    <m:r>
                      <a:rPr lang="en-US" sz="2000" b="0" i="0" baseline="30000" smtClean="0">
                        <a:latin typeface="Cambria Math" panose="02040503050406030204" pitchFamily="18" charset="0"/>
                        <a:ea typeface="Cambria Math" panose="02040503050406030204" pitchFamily="18" charset="0"/>
                        <a:cs typeface="Times New Roman" panose="02020603050405020304" pitchFamily="18" charset="0"/>
                      </a:rPr>
                      <m:t>2</m:t>
                    </m:r>
                  </m:oMath>
                </a14:m>
                <a:endParaRPr lang="en-US" sz="2000" baseline="30000" dirty="0">
                  <a:latin typeface="Times New Roman" panose="02020603050405020304" pitchFamily="18" charset="0"/>
                  <a:cs typeface="Times New Roman" panose="02020603050405020304" pitchFamily="18" charset="0"/>
                </a:endParaRPr>
              </a:p>
              <a:p>
                <a:pPr marL="0" indent="0" algn="just">
                  <a:lnSpc>
                    <a:spcPct val="100000"/>
                  </a:lnSpc>
                  <a:buNone/>
                </a:pPr>
                <a14:m>
                  <m:oMathPara xmlns:m="http://schemas.openxmlformats.org/officeDocument/2006/math">
                    <m:oMathParaPr>
                      <m:jc m:val="left"/>
                    </m:oMathParaPr>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i="1">
                              <a:latin typeface="Cambria Math" panose="02040503050406030204" pitchFamily="18" charset="0"/>
                              <a:cs typeface="Times New Roman" panose="02020603050405020304" pitchFamily="18" charset="0"/>
                            </a:rPr>
                            <m:t>𝑚𝑓</m:t>
                          </m:r>
                        </m:sub>
                      </m:sSub>
                      <m:r>
                        <a:rPr lang="en-US" sz="2000">
                          <a:latin typeface="Cambria Math" panose="02040503050406030204" pitchFamily="18" charset="0"/>
                          <a:cs typeface="Times New Roman" panose="02020603050405020304" pitchFamily="18" charset="0"/>
                        </a:rPr>
                        <m:t>=0.586</m:t>
                      </m:r>
                      <m:sSup>
                        <m:sSup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ea typeface="Cambria Math" panose="02040503050406030204" pitchFamily="18" charset="0"/>
                              <a:cs typeface="Times New Roman" panose="02020603050405020304" pitchFamily="18" charset="0"/>
                            </a:rPr>
                            <m:t>𝝍</m:t>
                          </m:r>
                        </m:e>
                        <m:sup>
                          <m:r>
                            <a:rPr lang="en-US" sz="2000" i="1">
                              <a:latin typeface="Cambria Math" panose="02040503050406030204" pitchFamily="18" charset="0"/>
                              <a:ea typeface="Cambria Math" panose="02040503050406030204" pitchFamily="18" charset="0"/>
                              <a:cs typeface="Times New Roman" panose="02020603050405020304" pitchFamily="18" charset="0"/>
                            </a:rPr>
                            <m:t>−0.72</m:t>
                          </m:r>
                        </m:sup>
                      </m:sSup>
                      <m:sSup>
                        <m:sSupPr>
                          <m:ctrlPr>
                            <a:rPr lang="en-US" sz="2000" i="1">
                              <a:latin typeface="Cambria Math" panose="02040503050406030204" pitchFamily="18" charset="0"/>
                              <a:cs typeface="Times New Roman" panose="02020603050405020304" pitchFamily="18" charset="0"/>
                            </a:rPr>
                          </m:ctrlPr>
                        </m:sSupPr>
                        <m:e>
                          <m:d>
                            <m:d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dPr>
                            <m:e>
                              <m:f>
                                <m:f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fPr>
                                <m:num>
                                  <m:sSup>
                                    <m:sSup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ea typeface="Cambria Math" panose="02040503050406030204" pitchFamily="18" charset="0"/>
                                          <a:cs typeface="Times New Roman" panose="02020603050405020304" pitchFamily="18" charset="0"/>
                                        </a:rPr>
                                        <m:t>𝜇</m:t>
                                      </m:r>
                                    </m:e>
                                    <m:sup>
                                      <m:r>
                                        <a:rPr lang="en-US" sz="2000" i="1">
                                          <a:latin typeface="Cambria Math" panose="02040503050406030204" pitchFamily="18" charset="0"/>
                                          <a:ea typeface="Cambria Math" panose="02040503050406030204" pitchFamily="18" charset="0"/>
                                          <a:cs typeface="Times New Roman" panose="02020603050405020304" pitchFamily="18" charset="0"/>
                                        </a:rPr>
                                        <m:t>2</m:t>
                                      </m:r>
                                    </m:sup>
                                  </m:sSup>
                                </m:num>
                                <m:den>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𝑔</m:t>
                                      </m:r>
                                    </m:sub>
                                  </m:sSub>
                                  <m:sSup>
                                    <m:sSup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pPr>
                                    <m:e>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𝑑</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𝑝</m:t>
                                          </m:r>
                                        </m:sub>
                                      </m:sSub>
                                    </m:e>
                                    <m:sup>
                                      <m:r>
                                        <a:rPr lang="en-US" sz="2000" i="1">
                                          <a:latin typeface="Cambria Math" panose="02040503050406030204" pitchFamily="18" charset="0"/>
                                          <a:ea typeface="Cambria Math" panose="02040503050406030204" pitchFamily="18" charset="0"/>
                                          <a:cs typeface="Times New Roman" panose="02020603050405020304" pitchFamily="18" charset="0"/>
                                        </a:rPr>
                                        <m:t>3</m:t>
                                      </m:r>
                                    </m:sup>
                                  </m:sSup>
                                </m:den>
                              </m:f>
                            </m:e>
                          </m:d>
                        </m:e>
                        <m:sup>
                          <m:r>
                            <a:rPr lang="en-US" sz="2000" i="1">
                              <a:latin typeface="Cambria Math" panose="02040503050406030204" pitchFamily="18" charset="0"/>
                              <a:cs typeface="Times New Roman" panose="02020603050405020304" pitchFamily="18" charset="0"/>
                            </a:rPr>
                            <m:t>0.029</m:t>
                          </m:r>
                        </m:sup>
                      </m:sSup>
                      <m:sSup>
                        <m:sSupPr>
                          <m:ctrlPr>
                            <a:rPr lang="en-US" sz="2000" i="1">
                              <a:latin typeface="Cambria Math" panose="02040503050406030204" pitchFamily="18" charset="0"/>
                              <a:cs typeface="Times New Roman" panose="02020603050405020304" pitchFamily="18" charset="0"/>
                            </a:rPr>
                          </m:ctrlPr>
                        </m:sSupPr>
                        <m:e>
                          <m:d>
                            <m:d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dPr>
                            <m:e>
                              <m:f>
                                <m:f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𝑔</m:t>
                                      </m:r>
                                    </m:sub>
                                  </m:sSub>
                                </m:num>
                                <m:den>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𝑐</m:t>
                                      </m:r>
                                    </m:sub>
                                  </m:sSub>
                                </m:den>
                              </m:f>
                            </m:e>
                          </m:d>
                        </m:e>
                        <m:sup>
                          <m:r>
                            <a:rPr lang="en-US" sz="2000" i="1">
                              <a:latin typeface="Cambria Math" panose="02040503050406030204" pitchFamily="18" charset="0"/>
                              <a:cs typeface="Times New Roman" panose="02020603050405020304" pitchFamily="18" charset="0"/>
                            </a:rPr>
                            <m:t>0.021</m:t>
                          </m:r>
                        </m:sup>
                      </m:sSup>
                      <m:r>
                        <a:rPr lang="en-US" sz="2000" b="0" i="0" smtClean="0">
                          <a:latin typeface="Cambria Math" panose="02040503050406030204" pitchFamily="18" charset="0"/>
                          <a:cs typeface="Times New Roman" panose="02020603050405020304" pitchFamily="18" charset="0"/>
                        </a:rPr>
                        <m:t>=</m:t>
                      </m:r>
                      <m:r>
                        <a:rPr lang="en-US" sz="2000">
                          <a:latin typeface="Cambria Math" panose="02040503050406030204" pitchFamily="18" charset="0"/>
                          <a:cs typeface="Times New Roman" panose="02020603050405020304" pitchFamily="18" charset="0"/>
                        </a:rPr>
                        <m:t>0.586</m:t>
                      </m:r>
                      <m:sSup>
                        <m:sSup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∗0.7</m:t>
                          </m:r>
                        </m:e>
                        <m:sup>
                          <m:r>
                            <a:rPr lang="en-US" sz="2000" i="1">
                              <a:latin typeface="Cambria Math" panose="02040503050406030204" pitchFamily="18" charset="0"/>
                              <a:ea typeface="Cambria Math" panose="02040503050406030204" pitchFamily="18" charset="0"/>
                              <a:cs typeface="Times New Roman" panose="02020603050405020304" pitchFamily="18" charset="0"/>
                            </a:rPr>
                            <m:t>−0.72</m:t>
                          </m:r>
                        </m:sup>
                      </m:sSup>
                      <m:sSup>
                        <m:sSupPr>
                          <m:ctrlPr>
                            <a:rPr lang="en-US" sz="2000" i="1">
                              <a:latin typeface="Cambria Math" panose="02040503050406030204" pitchFamily="18" charset="0"/>
                              <a:cs typeface="Times New Roman" panose="02020603050405020304" pitchFamily="18" charset="0"/>
                            </a:rPr>
                          </m:ctrlPr>
                        </m:sSupPr>
                        <m:e>
                          <m:d>
                            <m:d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dPr>
                            <m:e>
                              <m:f>
                                <m:f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fPr>
                                <m:num>
                                  <m:sSup>
                                    <m:sSup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(1.5</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𝑥</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10−4)</m:t>
                                      </m:r>
                                    </m:e>
                                    <m:sup>
                                      <m:r>
                                        <a:rPr lang="en-US" sz="2000" i="1">
                                          <a:latin typeface="Cambria Math" panose="02040503050406030204" pitchFamily="18" charset="0"/>
                                          <a:ea typeface="Cambria Math" panose="02040503050406030204" pitchFamily="18" charset="0"/>
                                          <a:cs typeface="Times New Roman" panose="02020603050405020304" pitchFamily="18" charset="0"/>
                                        </a:rPr>
                                        <m:t>2</m:t>
                                      </m:r>
                                    </m:sup>
                                  </m:sSup>
                                </m:num>
                                <m:den>
                                  <m:r>
                                    <a:rPr lang="en-US" sz="2000" b="0" i="1" smtClean="0">
                                      <a:latin typeface="Cambria Math" panose="02040503050406030204" pitchFamily="18" charset="0"/>
                                      <a:ea typeface="Cambria Math" panose="02040503050406030204" pitchFamily="18" charset="0"/>
                                      <a:cs typeface="Times New Roman" panose="02020603050405020304" pitchFamily="18" charset="0"/>
                                    </a:rPr>
                                    <m:t>0.00107∗1270</m:t>
                                  </m:r>
                                  <m:sSup>
                                    <m:sSup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∗0.01</m:t>
                                      </m:r>
                                    </m:e>
                                    <m:sup>
                                      <m:r>
                                        <a:rPr lang="en-US" sz="2000" i="1">
                                          <a:latin typeface="Cambria Math" panose="02040503050406030204" pitchFamily="18" charset="0"/>
                                          <a:ea typeface="Cambria Math" panose="02040503050406030204" pitchFamily="18" charset="0"/>
                                          <a:cs typeface="Times New Roman" panose="02020603050405020304" pitchFamily="18" charset="0"/>
                                        </a:rPr>
                                        <m:t>3</m:t>
                                      </m:r>
                                    </m:sup>
                                  </m:sSup>
                                </m:den>
                              </m:f>
                            </m:e>
                          </m:d>
                        </m:e>
                        <m:sup>
                          <m:r>
                            <a:rPr lang="en-US" sz="2000" i="1">
                              <a:latin typeface="Cambria Math" panose="02040503050406030204" pitchFamily="18" charset="0"/>
                              <a:cs typeface="Times New Roman" panose="02020603050405020304" pitchFamily="18" charset="0"/>
                            </a:rPr>
                            <m:t>0.029</m:t>
                          </m:r>
                        </m:sup>
                      </m:sSup>
                      <m:sSup>
                        <m:sSupPr>
                          <m:ctrlPr>
                            <a:rPr lang="en-US" sz="2000" i="1">
                              <a:latin typeface="Cambria Math" panose="02040503050406030204" pitchFamily="18" charset="0"/>
                              <a:cs typeface="Times New Roman" panose="02020603050405020304" pitchFamily="18" charset="0"/>
                            </a:rPr>
                          </m:ctrlPr>
                        </m:sSupPr>
                        <m:e>
                          <m:d>
                            <m:d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dPr>
                            <m:e>
                              <m:f>
                                <m:f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ea typeface="Cambria Math" panose="02040503050406030204" pitchFamily="18" charset="0"/>
                                      <a:cs typeface="Times New Roman" panose="02020603050405020304" pitchFamily="18" charset="0"/>
                                    </a:rPr>
                                    <m:t>0.00107</m:t>
                                  </m:r>
                                </m:num>
                                <m:den>
                                  <m:r>
                                    <a:rPr lang="en-US" sz="2000" b="0" i="1" smtClean="0">
                                      <a:latin typeface="Cambria Math" panose="02040503050406030204" pitchFamily="18" charset="0"/>
                                      <a:ea typeface="Cambria Math" panose="02040503050406030204" pitchFamily="18" charset="0"/>
                                      <a:cs typeface="Times New Roman" panose="02020603050405020304" pitchFamily="18" charset="0"/>
                                    </a:rPr>
                                    <m:t>1.3</m:t>
                                  </m:r>
                                </m:den>
                              </m:f>
                            </m:e>
                          </m:d>
                        </m:e>
                        <m:sup>
                          <m:r>
                            <a:rPr lang="en-US" sz="2000" i="1">
                              <a:latin typeface="Cambria Math" panose="02040503050406030204" pitchFamily="18" charset="0"/>
                              <a:cs typeface="Times New Roman" panose="02020603050405020304" pitchFamily="18" charset="0"/>
                            </a:rPr>
                            <m:t>0.021</m:t>
                          </m:r>
                        </m:sup>
                      </m:sSup>
                      <m:r>
                        <a:rPr lang="en-US" sz="2000" b="0" i="1" smtClean="0">
                          <a:latin typeface="Cambria Math" panose="02040503050406030204" pitchFamily="18" charset="0"/>
                          <a:cs typeface="Times New Roman" panose="02020603050405020304" pitchFamily="18" charset="0"/>
                        </a:rPr>
                        <m:t>=0.58</m:t>
                      </m:r>
                    </m:oMath>
                  </m:oMathPara>
                </a14:m>
                <a:endParaRPr lang="en-US" sz="2000" baseline="30000" dirty="0">
                  <a:latin typeface="Times New Roman" panose="02020603050405020304" pitchFamily="18" charset="0"/>
                  <a:cs typeface="Times New Roman" panose="02020603050405020304" pitchFamily="18" charset="0"/>
                </a:endParaRPr>
              </a:p>
              <a:p>
                <a:pPr marL="0" indent="0" algn="just">
                  <a:lnSpc>
                    <a:spcPct val="10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𝑜</m:t>
                        </m:r>
                      </m:sub>
                    </m:sSub>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num>
                      <m:den>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𝐴</m:t>
                            </m:r>
                          </m:e>
                          <m:sub>
                            <m:r>
                              <a:rPr lang="en-US" sz="2000" b="0" i="1" smtClean="0">
                                <a:latin typeface="Cambria Math" panose="02040503050406030204" pitchFamily="18" charset="0"/>
                                <a:cs typeface="Times New Roman" panose="02020603050405020304" pitchFamily="18" charset="0"/>
                              </a:rPr>
                              <m:t>𝑐</m:t>
                            </m:r>
                          </m:sub>
                        </m:sSub>
                      </m:den>
                    </m:f>
                    <m:r>
                      <a:rPr lang="en-US" sz="2000" b="0" i="0" smtClean="0">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m:rPr>
                            <m:nor/>
                          </m:rPr>
                          <a:rPr lang="en-US" sz="2000">
                            <a:latin typeface="Times New Roman" panose="02020603050405020304" pitchFamily="18" charset="0"/>
                            <a:cs typeface="Times New Roman" panose="02020603050405020304" pitchFamily="18" charset="0"/>
                          </a:rPr>
                          <m:t>2.83×10</m:t>
                        </m:r>
                        <m:r>
                          <m:rPr>
                            <m:nor/>
                          </m:rPr>
                          <a:rPr lang="en-US" sz="2000" baseline="30000">
                            <a:latin typeface="Times New Roman" panose="02020603050405020304" pitchFamily="18" charset="0"/>
                            <a:cs typeface="Times New Roman" panose="02020603050405020304" pitchFamily="18" charset="0"/>
                          </a:rPr>
                          <m:t>4</m:t>
                        </m:r>
                      </m:num>
                      <m:den>
                        <m:r>
                          <m:rPr>
                            <m:nor/>
                          </m:rPr>
                          <a:rPr lang="en-US" sz="2000">
                            <a:latin typeface="Times New Roman" panose="02020603050405020304" pitchFamily="18" charset="0"/>
                            <a:cs typeface="Times New Roman" panose="02020603050405020304" pitchFamily="18" charset="0"/>
                          </a:rPr>
                          <m:t>6.56 ×10</m:t>
                        </m:r>
                        <m:r>
                          <m:rPr>
                            <m:nor/>
                          </m:rPr>
                          <a:rPr lang="en-US" sz="2000" baseline="30000">
                            <a:latin typeface="Times New Roman" panose="02020603050405020304" pitchFamily="18" charset="0"/>
                            <a:cs typeface="Times New Roman" panose="02020603050405020304" pitchFamily="18" charset="0"/>
                          </a:rPr>
                          <m:t>3</m:t>
                        </m:r>
                      </m:den>
                    </m:f>
                    <m:r>
                      <a:rPr lang="en-US" sz="2000" b="0" i="1" smtClean="0">
                        <a:latin typeface="Cambria Math" panose="02040503050406030204" pitchFamily="18" charset="0"/>
                        <a:cs typeface="Times New Roman" panose="02020603050405020304" pitchFamily="18" charset="0"/>
                      </a:rPr>
                      <m:t>= </m:t>
                    </m:r>
                  </m:oMath>
                </a14:m>
                <a:r>
                  <a:rPr lang="en-US" sz="2000" dirty="0">
                    <a:latin typeface="Times New Roman" panose="02020603050405020304" pitchFamily="18" charset="0"/>
                    <a:cs typeface="Times New Roman" panose="02020603050405020304" pitchFamily="18" charset="0"/>
                  </a:rPr>
                  <a:t>4.32 cm/s</a:t>
                </a:r>
              </a:p>
              <a:p>
                <a:pPr marL="0" indent="0" algn="just">
                  <a:lnSpc>
                    <a:spcPct val="10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𝑚𝑓</m:t>
                        </m:r>
                      </m:sub>
                    </m:sSub>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𝝍</m:t>
                            </m:r>
                            <m:r>
                              <a:rPr lang="en-US" sz="2000" i="1">
                                <a:latin typeface="Cambria Math" panose="02040503050406030204" pitchFamily="18" charset="0"/>
                                <a:cs typeface="Times New Roman" panose="02020603050405020304" pitchFamily="18" charset="0"/>
                              </a:rPr>
                              <m:t>𝑑𝑝</m:t>
                            </m:r>
                            <m:r>
                              <a:rPr lang="en-US" sz="2000" i="1">
                                <a:latin typeface="Cambria Math" panose="02040503050406030204" pitchFamily="18" charset="0"/>
                                <a:cs typeface="Times New Roman" panose="02020603050405020304" pitchFamily="18" charset="0"/>
                              </a:rPr>
                              <m:t>)</m:t>
                            </m:r>
                          </m:e>
                          <m:sup>
                            <m:r>
                              <a:rPr lang="en-US" sz="2000" i="1">
                                <a:latin typeface="Cambria Math" panose="02040503050406030204" pitchFamily="18" charset="0"/>
                                <a:cs typeface="Times New Roman" panose="02020603050405020304" pitchFamily="18" charset="0"/>
                              </a:rPr>
                              <m:t>2</m:t>
                            </m:r>
                          </m:sup>
                        </m:sSup>
                      </m:num>
                      <m:den>
                        <m:r>
                          <a:rPr lang="en-US" sz="2000" i="1">
                            <a:latin typeface="Cambria Math" panose="02040503050406030204" pitchFamily="18" charset="0"/>
                            <a:cs typeface="Times New Roman" panose="02020603050405020304" pitchFamily="18" charset="0"/>
                          </a:rPr>
                          <m:t>150µ</m:t>
                        </m:r>
                      </m:den>
                    </m:f>
                  </m:oMath>
                </a14:m>
                <a:r>
                  <a:rPr lang="en-US" sz="2000" dirty="0">
                    <a:latin typeface="Times New Roman" panose="02020603050405020304" pitchFamily="18" charset="0"/>
                    <a:cs typeface="Times New Roman" panose="02020603050405020304" pitchFamily="18" charset="0"/>
                  </a:rPr>
                  <a:t>[g(</a:t>
                </a: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𝑐</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𝑔</m:t>
                        </m:r>
                      </m:sub>
                    </m:sSub>
                    <m:r>
                      <a:rPr lang="en-US" sz="2000" i="1">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a:t>
                </a:r>
                <a14:m>
                  <m:oMath xmlns:m="http://schemas.openxmlformats.org/officeDocument/2006/math">
                    <m:f>
                      <m:fPr>
                        <m:ctrlPr>
                          <a:rPr lang="en-US" sz="2000" i="1" dirty="0">
                            <a:latin typeface="Cambria Math" panose="02040503050406030204" pitchFamily="18" charset="0"/>
                            <a:cs typeface="Times New Roman" panose="02020603050405020304" pitchFamily="18" charset="0"/>
                          </a:rPr>
                        </m:ctrlPr>
                      </m:fPr>
                      <m:num>
                        <m:sSup>
                          <m:sSupPr>
                            <m:ctrlPr>
                              <a:rPr lang="en-US" sz="2000" i="1" dirty="0">
                                <a:latin typeface="Cambria Math" panose="02040503050406030204" pitchFamily="18" charset="0"/>
                                <a:cs typeface="Times New Roman" panose="02020603050405020304" pitchFamily="18" charset="0"/>
                              </a:rPr>
                            </m:ctrlPr>
                          </m:sSupPr>
                          <m:e>
                            <m:r>
                              <a:rPr lang="en-US" sz="2000" i="1" dirty="0">
                                <a:latin typeface="Cambria Math" panose="02040503050406030204" pitchFamily="18" charset="0"/>
                                <a:ea typeface="Cambria Math" panose="02040503050406030204" pitchFamily="18" charset="0"/>
                                <a:cs typeface="Times New Roman" panose="02020603050405020304" pitchFamily="18" charset="0"/>
                              </a:rPr>
                              <m:t>𝜀</m:t>
                            </m:r>
                            <m:r>
                              <a:rPr lang="en-US" sz="2000" i="1" baseline="-25000" dirty="0">
                                <a:latin typeface="Cambria Math" panose="02040503050406030204" pitchFamily="18" charset="0"/>
                                <a:ea typeface="Cambria Math" panose="02040503050406030204" pitchFamily="18" charset="0"/>
                                <a:cs typeface="Times New Roman" panose="02020603050405020304" pitchFamily="18" charset="0"/>
                              </a:rPr>
                              <m:t>𝑚𝑓</m:t>
                            </m:r>
                          </m:e>
                          <m:sup>
                            <m:r>
                              <a:rPr lang="en-US" sz="2000" i="1" dirty="0">
                                <a:latin typeface="Cambria Math" panose="02040503050406030204" pitchFamily="18" charset="0"/>
                                <a:cs typeface="Times New Roman" panose="02020603050405020304" pitchFamily="18" charset="0"/>
                              </a:rPr>
                              <m:t>3</m:t>
                            </m:r>
                          </m:sup>
                        </m:sSup>
                      </m:num>
                      <m:den>
                        <m:r>
                          <a:rPr lang="en-US" sz="2000" i="1" dirty="0">
                            <a:latin typeface="Cambria Math" panose="02040503050406030204" pitchFamily="18" charset="0"/>
                            <a:cs typeface="Times New Roman" panose="02020603050405020304" pitchFamily="18" charset="0"/>
                          </a:rPr>
                          <m:t>1−</m:t>
                        </m:r>
                        <m:sSub>
                          <m:sSubPr>
                            <m:ctrlPr>
                              <a:rPr lang="en-US" sz="2000" i="1" dirty="0">
                                <a:latin typeface="Cambria Math" panose="02040503050406030204" pitchFamily="18" charset="0"/>
                                <a:cs typeface="Times New Roman" panose="02020603050405020304" pitchFamily="18" charset="0"/>
                              </a:rPr>
                            </m:ctrlPr>
                          </m:sSubPr>
                          <m:e>
                            <m:r>
                              <a:rPr lang="en-US" sz="2000" i="1" dirty="0">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i="1" dirty="0">
                                <a:latin typeface="Cambria Math" panose="02040503050406030204" pitchFamily="18" charset="0"/>
                                <a:cs typeface="Times New Roman" panose="02020603050405020304" pitchFamily="18" charset="0"/>
                              </a:rPr>
                              <m:t>𝑚𝑓</m:t>
                            </m:r>
                          </m:sub>
                        </m:sSub>
                      </m:den>
                    </m:f>
                    <m:r>
                      <a:rPr lang="en-US" sz="2000" b="0" i="1" dirty="0" smtClean="0">
                        <a:latin typeface="Cambria Math" panose="02040503050406030204" pitchFamily="18" charset="0"/>
                        <a:cs typeface="Times New Roman" panose="02020603050405020304" pitchFamily="18" charset="0"/>
                      </a:rPr>
                      <m:t>=</m:t>
                    </m:r>
                  </m:oMath>
                </a14:m>
                <a:r>
                  <a:rPr lang="en-US" sz="2000" dirty="0">
                    <a:cs typeface="Times New Roman" panose="02020603050405020304" pitchFamily="18" charset="0"/>
                  </a:rPr>
                  <a:t> </a:t>
                </a: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0.7∗0.01</m:t>
                            </m:r>
                            <m:r>
                              <a:rPr lang="en-US" sz="2000" i="1">
                                <a:latin typeface="Cambria Math" panose="02040503050406030204" pitchFamily="18" charset="0"/>
                                <a:cs typeface="Times New Roman" panose="02020603050405020304" pitchFamily="18" charset="0"/>
                              </a:rPr>
                              <m:t>)</m:t>
                            </m:r>
                          </m:e>
                          <m:sup>
                            <m:r>
                              <a:rPr lang="en-US" sz="2000" i="1">
                                <a:latin typeface="Cambria Math" panose="02040503050406030204" pitchFamily="18" charset="0"/>
                                <a:cs typeface="Times New Roman" panose="02020603050405020304" pitchFamily="18" charset="0"/>
                              </a:rPr>
                              <m:t>2</m:t>
                            </m:r>
                          </m:sup>
                        </m:sSup>
                      </m:num>
                      <m:den>
                        <m:r>
                          <a:rPr lang="en-US" sz="2000" i="1">
                            <a:latin typeface="Cambria Math" panose="02040503050406030204" pitchFamily="18" charset="0"/>
                            <a:cs typeface="Times New Roman" panose="02020603050405020304" pitchFamily="18" charset="0"/>
                          </a:rPr>
                          <m:t>150</m:t>
                        </m:r>
                        <m:r>
                          <a:rPr lang="en-US" sz="2000" b="0" i="1" smtClean="0">
                            <a:latin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1.5</m:t>
                        </m:r>
                        <m:r>
                          <a:rPr lang="en-US" sz="2000" i="1">
                            <a:latin typeface="Cambria Math" panose="02040503050406030204" pitchFamily="18" charset="0"/>
                            <a:ea typeface="Cambria Math" panose="02040503050406030204" pitchFamily="18" charset="0"/>
                            <a:cs typeface="Times New Roman" panose="02020603050405020304" pitchFamily="18" charset="0"/>
                          </a:rPr>
                          <m:t>𝑥</m:t>
                        </m:r>
                        <m:r>
                          <a:rPr lang="en-US" sz="2000" i="1">
                            <a:latin typeface="Cambria Math" panose="02040503050406030204" pitchFamily="18" charset="0"/>
                            <a:ea typeface="Cambria Math" panose="02040503050406030204" pitchFamily="18" charset="0"/>
                            <a:cs typeface="Times New Roman" panose="02020603050405020304" pitchFamily="18" charset="0"/>
                          </a:rPr>
                          <m:t>10−4</m:t>
                        </m:r>
                      </m:den>
                    </m:f>
                  </m:oMath>
                </a14:m>
                <a:r>
                  <a:rPr lang="en-US" sz="2000" dirty="0">
                    <a:latin typeface="Times New Roman" panose="02020603050405020304" pitchFamily="18" charset="0"/>
                    <a:cs typeface="Times New Roman" panose="02020603050405020304" pitchFamily="18" charset="0"/>
                  </a:rPr>
                  <a:t>[980(1.3</a:t>
                </a:r>
                <a14:m>
                  <m:oMath xmlns:m="http://schemas.openxmlformats.org/officeDocument/2006/math">
                    <m:r>
                      <a:rPr lang="en-US" sz="2000" i="1">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0.00107</m:t>
                    </m:r>
                    <m:r>
                      <a:rPr lang="en-US" sz="2000" i="1">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a:t>
                </a:r>
                <a14:m>
                  <m:oMath xmlns:m="http://schemas.openxmlformats.org/officeDocument/2006/math">
                    <m:f>
                      <m:fPr>
                        <m:ctrlPr>
                          <a:rPr lang="en-US" sz="2000" i="1" dirty="0">
                            <a:latin typeface="Cambria Math" panose="02040503050406030204" pitchFamily="18" charset="0"/>
                            <a:cs typeface="Times New Roman" panose="02020603050405020304" pitchFamily="18" charset="0"/>
                          </a:rPr>
                        </m:ctrlPr>
                      </m:fPr>
                      <m:num>
                        <m:sSup>
                          <m:sSupPr>
                            <m:ctrlPr>
                              <a:rPr lang="en-US" sz="2000" i="1" dirty="0">
                                <a:latin typeface="Cambria Math" panose="02040503050406030204" pitchFamily="18" charset="0"/>
                                <a:cs typeface="Times New Roman" panose="02020603050405020304" pitchFamily="18" charset="0"/>
                              </a:rPr>
                            </m:ctrlPr>
                          </m:sSupPr>
                          <m:e>
                            <m:r>
                              <a:rPr lang="en-US" sz="2000" b="0" i="1" dirty="0" smtClean="0">
                                <a:latin typeface="Cambria Math" panose="02040503050406030204" pitchFamily="18" charset="0"/>
                                <a:cs typeface="Times New Roman" panose="02020603050405020304" pitchFamily="18" charset="0"/>
                              </a:rPr>
                              <m:t>0.58</m:t>
                            </m:r>
                          </m:e>
                          <m:sup>
                            <m:r>
                              <a:rPr lang="en-US" sz="2000" i="1" dirty="0">
                                <a:latin typeface="Cambria Math" panose="02040503050406030204" pitchFamily="18" charset="0"/>
                                <a:cs typeface="Times New Roman" panose="02020603050405020304" pitchFamily="18" charset="0"/>
                              </a:rPr>
                              <m:t>3</m:t>
                            </m:r>
                          </m:sup>
                        </m:sSup>
                      </m:num>
                      <m:den>
                        <m:r>
                          <a:rPr lang="en-US" sz="2000" i="1" dirty="0">
                            <a:latin typeface="Cambria Math" panose="02040503050406030204" pitchFamily="18" charset="0"/>
                            <a:cs typeface="Times New Roman" panose="02020603050405020304" pitchFamily="18" charset="0"/>
                          </a:rPr>
                          <m:t>1−</m:t>
                        </m:r>
                        <m:r>
                          <a:rPr lang="en-US" sz="2000" b="0" i="1" dirty="0" smtClean="0">
                            <a:latin typeface="Cambria Math" panose="02040503050406030204" pitchFamily="18" charset="0"/>
                            <a:cs typeface="Times New Roman" panose="02020603050405020304" pitchFamily="18" charset="0"/>
                          </a:rPr>
                          <m:t>0.58</m:t>
                        </m:r>
                      </m:den>
                    </m:f>
                    <m:r>
                      <a:rPr lang="en-US" sz="2000" b="0" i="0" dirty="0" smtClean="0">
                        <a:latin typeface="Cambria Math" panose="02040503050406030204" pitchFamily="18" charset="0"/>
                        <a:cs typeface="Times New Roman" panose="02020603050405020304" pitchFamily="18" charset="0"/>
                      </a:rPr>
                      <m:t>=1.28 </m:t>
                    </m:r>
                    <m:r>
                      <m:rPr>
                        <m:sty m:val="p"/>
                      </m:rPr>
                      <a:rPr lang="en-US" sz="2000" b="0" i="0" dirty="0" smtClean="0">
                        <a:latin typeface="Cambria Math" panose="02040503050406030204" pitchFamily="18" charset="0"/>
                        <a:cs typeface="Times New Roman" panose="02020603050405020304" pitchFamily="18" charset="0"/>
                      </a:rPr>
                      <m:t>cm</m:t>
                    </m:r>
                    <m:r>
                      <a:rPr lang="en-US" sz="2000" b="0" i="0" dirty="0" smtClean="0">
                        <a:latin typeface="Cambria Math" panose="02040503050406030204" pitchFamily="18" charset="0"/>
                        <a:cs typeface="Times New Roman" panose="02020603050405020304" pitchFamily="18" charset="0"/>
                      </a:rPr>
                      <m:t>/</m:t>
                    </m:r>
                    <m:r>
                      <m:rPr>
                        <m:sty m:val="p"/>
                      </m:rPr>
                      <a:rPr lang="en-US" sz="2000" b="0" i="0" dirty="0" smtClean="0">
                        <a:latin typeface="Cambria Math" panose="02040503050406030204" pitchFamily="18" charset="0"/>
                        <a:cs typeface="Times New Roman" panose="02020603050405020304" pitchFamily="18" charset="0"/>
                      </a:rPr>
                      <m:t>s</m:t>
                    </m:r>
                  </m:oMath>
                </a14:m>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F46B659-BCD1-2A59-79C6-259F93F7F3A5}"/>
                  </a:ext>
                </a:extLst>
              </p:cNvPr>
              <p:cNvSpPr>
                <a:spLocks noGrp="1" noRot="1" noChangeAspect="1" noMove="1" noResize="1" noEditPoints="1" noAdjustHandles="1" noChangeArrowheads="1" noChangeShapeType="1" noTextEdit="1"/>
              </p:cNvSpPr>
              <p:nvPr>
                <p:ph idx="1"/>
              </p:nvPr>
            </p:nvSpPr>
            <p:spPr>
              <a:xfrm>
                <a:off x="139148" y="805069"/>
                <a:ext cx="11976652" cy="5247862"/>
              </a:xfrm>
              <a:blipFill>
                <a:blip r:embed="rId2"/>
                <a:stretch>
                  <a:fillRect l="-56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4603EEF-F8F8-03E8-3348-A186E834C9C2}"/>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48B20DE-690C-D6C9-0EE1-F1350A449850}"/>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1714A60A-6425-1707-4A79-FBC851E34FC4}"/>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576222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88F96C-DB5C-3F7B-A386-16FFFBCF3C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DEBD08-173C-4EA9-F9EA-D36E95283754}"/>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DFE4ECC-1C64-BBB8-BBD6-DFD363518ED2}"/>
                  </a:ext>
                </a:extLst>
              </p:cNvPr>
              <p:cNvSpPr>
                <a:spLocks noGrp="1"/>
              </p:cNvSpPr>
              <p:nvPr>
                <p:ph idx="1"/>
              </p:nvPr>
            </p:nvSpPr>
            <p:spPr>
              <a:xfrm>
                <a:off x="337930" y="805069"/>
                <a:ext cx="11489635" cy="5247862"/>
              </a:xfrm>
            </p:spPr>
            <p:txBody>
              <a:bodyPr>
                <a:normAutofit/>
              </a:bodyPr>
              <a:lstStyle/>
              <a:p>
                <a:pPr marL="0" indent="0">
                  <a:lnSpc>
                    <a:spcPct val="10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a:latin typeface="Cambria Math" panose="02040503050406030204" pitchFamily="18" charset="0"/>
                            <a:cs typeface="Times New Roman" panose="02020603050405020304" pitchFamily="18" charset="0"/>
                          </a:rPr>
                          <m:t>𝑑</m:t>
                        </m:r>
                      </m:e>
                      <m:sub>
                        <m:r>
                          <a:rPr lang="en-US" sz="2000" b="0" i="1">
                            <a:latin typeface="Cambria Math" panose="02040503050406030204" pitchFamily="18" charset="0"/>
                            <a:cs typeface="Times New Roman" panose="02020603050405020304" pitchFamily="18" charset="0"/>
                          </a:rPr>
                          <m:t>𝑏𝑚</m:t>
                        </m:r>
                      </m:sub>
                    </m:sSub>
                    <m:r>
                      <a:rPr lang="en-US" sz="2000" b="0" i="1">
                        <a:latin typeface="Cambria Math" panose="02040503050406030204" pitchFamily="18" charset="0"/>
                        <a:cs typeface="Times New Roman" panose="02020603050405020304" pitchFamily="18" charset="0"/>
                      </a:rPr>
                      <m:t>=0.652[</m:t>
                    </m:r>
                    <m:sSub>
                      <m:sSubPr>
                        <m:ctrlPr>
                          <a:rPr lang="en-US" sz="2000" i="1">
                            <a:latin typeface="Cambria Math" panose="02040503050406030204" pitchFamily="18" charset="0"/>
                            <a:cs typeface="Times New Roman" panose="02020603050405020304" pitchFamily="18" charset="0"/>
                          </a:rPr>
                        </m:ctrlPr>
                      </m:sSubPr>
                      <m:e>
                        <m:r>
                          <a:rPr lang="en-US" sz="2000" b="0" i="1">
                            <a:latin typeface="Cambria Math" panose="02040503050406030204" pitchFamily="18" charset="0"/>
                            <a:cs typeface="Times New Roman" panose="02020603050405020304" pitchFamily="18" charset="0"/>
                          </a:rPr>
                          <m:t>𝐴</m:t>
                        </m:r>
                      </m:e>
                      <m:sub>
                        <m:r>
                          <a:rPr lang="en-US" sz="2000" b="0" i="1">
                            <a:latin typeface="Cambria Math" panose="02040503050406030204" pitchFamily="18" charset="0"/>
                            <a:cs typeface="Times New Roman" panose="02020603050405020304" pitchFamily="18" charset="0"/>
                          </a:rPr>
                          <m:t>𝑐</m:t>
                        </m:r>
                      </m:sub>
                    </m:sSub>
                    <m:d>
                      <m:dPr>
                        <m:ctrlPr>
                          <a:rPr lang="en-US" sz="2000" i="1">
                            <a:latin typeface="Cambria Math" panose="02040503050406030204" pitchFamily="18" charset="0"/>
                            <a:cs typeface="Times New Roman" panose="02020603050405020304" pitchFamily="18" charset="0"/>
                          </a:rPr>
                        </m:ctrlPr>
                      </m:dPr>
                      <m:e>
                        <m:sSub>
                          <m:sSubPr>
                            <m:ctrlPr>
                              <a:rPr lang="en-US" sz="2000" i="1">
                                <a:latin typeface="Cambria Math" panose="02040503050406030204" pitchFamily="18" charset="0"/>
                                <a:cs typeface="Times New Roman" panose="02020603050405020304" pitchFamily="18" charset="0"/>
                              </a:rPr>
                            </m:ctrlPr>
                          </m:sSubPr>
                          <m:e>
                            <m:r>
                              <a:rPr lang="en-US" sz="2000" b="0" i="1">
                                <a:latin typeface="Cambria Math" panose="02040503050406030204" pitchFamily="18" charset="0"/>
                                <a:cs typeface="Times New Roman" panose="02020603050405020304" pitchFamily="18" charset="0"/>
                              </a:rPr>
                              <m:t>𝑢</m:t>
                            </m:r>
                          </m:e>
                          <m:sub>
                            <m:r>
                              <a:rPr lang="en-US" sz="2000" b="0" i="1">
                                <a:latin typeface="Cambria Math" panose="02040503050406030204" pitchFamily="18" charset="0"/>
                                <a:cs typeface="Times New Roman" panose="02020603050405020304" pitchFamily="18" charset="0"/>
                              </a:rPr>
                              <m:t>𝑜</m:t>
                            </m:r>
                          </m:sub>
                        </m:sSub>
                        <m:r>
                          <a:rPr lang="en-US" sz="2000" b="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b="0" i="1">
                                <a:latin typeface="Cambria Math" panose="02040503050406030204" pitchFamily="18" charset="0"/>
                                <a:cs typeface="Times New Roman" panose="02020603050405020304" pitchFamily="18" charset="0"/>
                              </a:rPr>
                              <m:t>𝑢</m:t>
                            </m:r>
                          </m:e>
                          <m:sub>
                            <m:r>
                              <a:rPr lang="en-US" sz="2000" b="0" i="1">
                                <a:latin typeface="Cambria Math" panose="02040503050406030204" pitchFamily="18" charset="0"/>
                                <a:cs typeface="Times New Roman" panose="02020603050405020304" pitchFamily="18" charset="0"/>
                              </a:rPr>
                              <m:t>𝑚𝑓</m:t>
                            </m:r>
                          </m:sub>
                        </m:sSub>
                      </m:e>
                    </m:d>
                    <m:sSup>
                      <m:sSupPr>
                        <m:ctrlPr>
                          <a:rPr lang="en-US" sz="2000" i="1">
                            <a:latin typeface="Cambria Math" panose="02040503050406030204" pitchFamily="18" charset="0"/>
                            <a:cs typeface="Times New Roman" panose="02020603050405020304" pitchFamily="18" charset="0"/>
                          </a:rPr>
                        </m:ctrlPr>
                      </m:sSupPr>
                      <m:e>
                        <m:r>
                          <a:rPr lang="en-US" sz="2000" b="0" i="1">
                            <a:latin typeface="Cambria Math" panose="02040503050406030204" pitchFamily="18" charset="0"/>
                            <a:cs typeface="Times New Roman" panose="02020603050405020304" pitchFamily="18" charset="0"/>
                          </a:rPr>
                          <m:t>]</m:t>
                        </m:r>
                      </m:e>
                      <m:sup>
                        <m:r>
                          <a:rPr lang="en-US" sz="2000" b="0" i="1">
                            <a:latin typeface="Cambria Math" panose="02040503050406030204" pitchFamily="18" charset="0"/>
                            <a:cs typeface="Times New Roman" panose="02020603050405020304" pitchFamily="18" charset="0"/>
                          </a:rPr>
                          <m:t>0.4</m:t>
                        </m:r>
                      </m:sup>
                    </m:sSup>
                    <m:r>
                      <a:rPr lang="en-US" sz="2000" b="0" i="1" smtClean="0">
                        <a:latin typeface="Cambria Math" panose="02040503050406030204" pitchFamily="18" charset="0"/>
                        <a:cs typeface="Times New Roman" panose="02020603050405020304" pitchFamily="18" charset="0"/>
                      </a:rPr>
                      <m:t>=</m:t>
                    </m:r>
                    <m:r>
                      <a:rPr lang="en-US" sz="2000" b="0" i="1">
                        <a:latin typeface="Cambria Math" panose="02040503050406030204" pitchFamily="18" charset="0"/>
                        <a:cs typeface="Times New Roman" panose="02020603050405020304" pitchFamily="18" charset="0"/>
                      </a:rPr>
                      <m:t>0.652[4.56</m:t>
                    </m:r>
                    <m:r>
                      <a:rPr lang="en-US" sz="2000" b="0" i="1">
                        <a:latin typeface="Cambria Math" panose="02040503050406030204" pitchFamily="18" charset="0"/>
                        <a:cs typeface="Times New Roman" panose="02020603050405020304" pitchFamily="18" charset="0"/>
                      </a:rPr>
                      <m:t>𝑥</m:t>
                    </m:r>
                    <m:r>
                      <a:rPr lang="en-US" sz="2000" b="0" i="1">
                        <a:latin typeface="Cambria Math" panose="02040503050406030204" pitchFamily="18" charset="0"/>
                        <a:cs typeface="Times New Roman" panose="02020603050405020304" pitchFamily="18" charset="0"/>
                      </a:rPr>
                      <m:t>103</m:t>
                    </m:r>
                    <m:d>
                      <m:dPr>
                        <m:ctrlPr>
                          <a:rPr lang="en-US" sz="2000" i="1">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4.32</m:t>
                        </m:r>
                        <m:r>
                          <a:rPr lang="en-US" sz="2000" b="0" i="1">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1.28</m:t>
                        </m:r>
                      </m:e>
                    </m:d>
                    <m:sSup>
                      <m:sSupPr>
                        <m:ctrlPr>
                          <a:rPr lang="en-US" sz="2000" i="1">
                            <a:latin typeface="Cambria Math" panose="02040503050406030204" pitchFamily="18" charset="0"/>
                            <a:cs typeface="Times New Roman" panose="02020603050405020304" pitchFamily="18" charset="0"/>
                          </a:rPr>
                        </m:ctrlPr>
                      </m:sSupPr>
                      <m:e>
                        <m:r>
                          <a:rPr lang="en-US" sz="2000" b="0" i="1">
                            <a:latin typeface="Cambria Math" panose="02040503050406030204" pitchFamily="18" charset="0"/>
                            <a:cs typeface="Times New Roman" panose="02020603050405020304" pitchFamily="18" charset="0"/>
                          </a:rPr>
                          <m:t>]</m:t>
                        </m:r>
                      </m:e>
                      <m:sup>
                        <m:r>
                          <a:rPr lang="en-US" sz="2000" b="0" i="1">
                            <a:latin typeface="Cambria Math" panose="02040503050406030204" pitchFamily="18" charset="0"/>
                            <a:cs typeface="Times New Roman" panose="02020603050405020304" pitchFamily="18" charset="0"/>
                          </a:rPr>
                          <m:t>0.4</m:t>
                        </m:r>
                      </m:sup>
                    </m:sSup>
                    <m:r>
                      <a:rPr lang="en-US" sz="2000" b="0" i="1">
                        <a:latin typeface="Cambria Math" panose="02040503050406030204" pitchFamily="18" charset="0"/>
                        <a:cs typeface="Times New Roman" panose="02020603050405020304" pitchFamily="18" charset="0"/>
                      </a:rPr>
                      <m:t>=</m:t>
                    </m:r>
                    <m:r>
                      <a:rPr lang="en-US" sz="2000" b="0" i="0" smtClean="0">
                        <a:latin typeface="Cambria Math" panose="02040503050406030204" pitchFamily="18" charset="0"/>
                        <a:cs typeface="Times New Roman" panose="02020603050405020304" pitchFamily="18" charset="0"/>
                      </a:rPr>
                      <m:t>34.2 </m:t>
                    </m:r>
                    <m:r>
                      <m:rPr>
                        <m:sty m:val="p"/>
                      </m:rPr>
                      <a:rPr lang="en-US" sz="2000" b="0" i="0" smtClean="0">
                        <a:latin typeface="Cambria Math" panose="02040503050406030204" pitchFamily="18" charset="0"/>
                        <a:cs typeface="Times New Roman" panose="02020603050405020304" pitchFamily="18" charset="0"/>
                      </a:rPr>
                      <m:t>cm</m:t>
                    </m:r>
                  </m:oMath>
                </a14:m>
                <a:r>
                  <a:rPr lang="en-US" sz="2000" dirty="0">
                    <a:highlight>
                      <a:srgbClr val="FFFF00"/>
                    </a:highlight>
                    <a:latin typeface="Times New Roman" panose="02020603050405020304" pitchFamily="18" charset="0"/>
                    <a:cs typeface="Times New Roman" panose="02020603050405020304" pitchFamily="18" charset="0"/>
                  </a:rPr>
                  <a:t> </a:t>
                </a:r>
              </a:p>
              <a:p>
                <a:pPr marL="0" indent="0">
                  <a:lnSpc>
                    <a:spcPct val="10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b="0" i="1">
                            <a:latin typeface="Cambria Math" panose="02040503050406030204" pitchFamily="18" charset="0"/>
                            <a:cs typeface="Times New Roman" panose="02020603050405020304" pitchFamily="18" charset="0"/>
                          </a:rPr>
                          <m:t>𝑑</m:t>
                        </m:r>
                      </m:e>
                      <m:sub>
                        <m:r>
                          <a:rPr lang="en-US" sz="2000" b="0" i="1">
                            <a:latin typeface="Cambria Math" panose="02040503050406030204" pitchFamily="18" charset="0"/>
                            <a:cs typeface="Times New Roman" panose="02020603050405020304" pitchFamily="18" charset="0"/>
                          </a:rPr>
                          <m:t>𝑏𝑜</m:t>
                        </m:r>
                      </m:sub>
                    </m:sSub>
                    <m:r>
                      <a:rPr lang="en-US" sz="2000" b="0" i="1">
                        <a:latin typeface="Cambria Math" panose="02040503050406030204" pitchFamily="18" charset="0"/>
                        <a:cs typeface="Times New Roman" panose="02020603050405020304" pitchFamily="18" charset="0"/>
                      </a:rPr>
                      <m:t>=0.00376</m:t>
                    </m:r>
                    <m:d>
                      <m:dPr>
                        <m:ctrlPr>
                          <a:rPr lang="en-US" sz="2000" i="1">
                            <a:latin typeface="Cambria Math" panose="02040503050406030204" pitchFamily="18" charset="0"/>
                            <a:cs typeface="Times New Roman" panose="02020603050405020304" pitchFamily="18" charset="0"/>
                          </a:rPr>
                        </m:ctrlPr>
                      </m:dPr>
                      <m:e>
                        <m:sSub>
                          <m:sSubPr>
                            <m:ctrlPr>
                              <a:rPr lang="en-US" sz="2000" i="1">
                                <a:latin typeface="Cambria Math" panose="02040503050406030204" pitchFamily="18" charset="0"/>
                                <a:cs typeface="Times New Roman" panose="02020603050405020304" pitchFamily="18" charset="0"/>
                              </a:rPr>
                            </m:ctrlPr>
                          </m:sSubPr>
                          <m:e>
                            <m:r>
                              <a:rPr lang="en-US" sz="2000" b="0" i="1">
                                <a:latin typeface="Cambria Math" panose="02040503050406030204" pitchFamily="18" charset="0"/>
                                <a:cs typeface="Times New Roman" panose="02020603050405020304" pitchFamily="18" charset="0"/>
                              </a:rPr>
                              <m:t>𝑢</m:t>
                            </m:r>
                          </m:e>
                          <m:sub>
                            <m:r>
                              <a:rPr lang="en-US" sz="2000" b="0" i="1">
                                <a:latin typeface="Cambria Math" panose="02040503050406030204" pitchFamily="18" charset="0"/>
                                <a:cs typeface="Times New Roman" panose="02020603050405020304" pitchFamily="18" charset="0"/>
                              </a:rPr>
                              <m:t>𝑜</m:t>
                            </m:r>
                          </m:sub>
                        </m:sSub>
                        <m:r>
                          <a:rPr lang="en-US" sz="2000" b="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b="0" i="1">
                                <a:latin typeface="Cambria Math" panose="02040503050406030204" pitchFamily="18" charset="0"/>
                                <a:cs typeface="Times New Roman" panose="02020603050405020304" pitchFamily="18" charset="0"/>
                              </a:rPr>
                              <m:t>𝑢</m:t>
                            </m:r>
                          </m:e>
                          <m:sub>
                            <m:r>
                              <a:rPr lang="en-US" sz="2000" b="0" i="1">
                                <a:latin typeface="Cambria Math" panose="02040503050406030204" pitchFamily="18" charset="0"/>
                                <a:cs typeface="Times New Roman" panose="02020603050405020304" pitchFamily="18" charset="0"/>
                              </a:rPr>
                              <m:t>𝑚𝑓</m:t>
                            </m:r>
                          </m:sub>
                        </m:sSub>
                      </m:e>
                    </m:d>
                    <m:r>
                      <a:rPr lang="en-US" sz="2000" b="0" i="1" baseline="30000">
                        <a:latin typeface="Cambria Math" panose="02040503050406030204" pitchFamily="18" charset="0"/>
                        <a:cs typeface="Times New Roman" panose="02020603050405020304" pitchFamily="18" charset="0"/>
                      </a:rPr>
                      <m:t>2</m:t>
                    </m:r>
                  </m:oMath>
                </a14:m>
                <a:r>
                  <a:rPr lang="en-US" sz="2000" dirty="0">
                    <a:latin typeface="Times New Roman" panose="02020603050405020304" pitchFamily="18" charset="0"/>
                    <a:cs typeface="Times New Roman" panose="02020603050405020304" pitchFamily="18" charset="0"/>
                  </a:rPr>
                  <a:t>=</a:t>
                </a:r>
                <a:r>
                  <a:rPr lang="en-US" sz="2000" dirty="0">
                    <a:cs typeface="Times New Roman" panose="02020603050405020304" pitchFamily="18" charset="0"/>
                  </a:rPr>
                  <a:t> </a:t>
                </a:r>
                <a14:m>
                  <m:oMath xmlns:m="http://schemas.openxmlformats.org/officeDocument/2006/math">
                    <m:r>
                      <a:rPr lang="en-US" sz="2000" i="1">
                        <a:latin typeface="Cambria Math" panose="02040503050406030204" pitchFamily="18" charset="0"/>
                        <a:cs typeface="Times New Roman" panose="02020603050405020304" pitchFamily="18" charset="0"/>
                      </a:rPr>
                      <m:t>0.00376</m:t>
                    </m:r>
                    <m:d>
                      <m:dPr>
                        <m:ctrlPr>
                          <a:rPr lang="en-US" sz="2000" i="1">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4.32</m:t>
                        </m:r>
                        <m:r>
                          <a:rPr lang="en-US" sz="2000" i="1">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1.28</m:t>
                        </m:r>
                      </m:e>
                    </m:d>
                    <m:r>
                      <a:rPr lang="en-US" sz="2000" i="1" baseline="30000">
                        <a:latin typeface="Cambria Math" panose="02040503050406030204" pitchFamily="18" charset="0"/>
                        <a:cs typeface="Times New Roman" panose="02020603050405020304" pitchFamily="18" charset="0"/>
                      </a:rPr>
                      <m:t>2</m:t>
                    </m:r>
                    <m:r>
                      <a:rPr lang="en-US" sz="2000" b="0" i="0" smtClean="0">
                        <a:latin typeface="Cambria Math" panose="02040503050406030204" pitchFamily="18" charset="0"/>
                        <a:cs typeface="Times New Roman" panose="02020603050405020304" pitchFamily="18" charset="0"/>
                      </a:rPr>
                      <m:t>= </m:t>
                    </m:r>
                  </m:oMath>
                </a14:m>
                <a:r>
                  <a:rPr lang="en-US" sz="2000" dirty="0">
                    <a:latin typeface="Times New Roman" panose="02020603050405020304" pitchFamily="18" charset="0"/>
                    <a:cs typeface="Times New Roman" panose="02020603050405020304" pitchFamily="18" charset="0"/>
                  </a:rPr>
                  <a:t>0.0347 cm</a:t>
                </a:r>
              </a:p>
              <a:p>
                <a:pPr marL="0" indent="0">
                  <a:lnSpc>
                    <a:spcPct val="100000"/>
                  </a:lnSpc>
                  <a:buNone/>
                </a:pPr>
                <a14:m>
                  <m:oMathPara xmlns:m="http://schemas.openxmlformats.org/officeDocument/2006/math">
                    <m:oMathParaPr>
                      <m:jc m:val="left"/>
                    </m:oMathParaPr>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𝑑</m:t>
                              </m:r>
                            </m:e>
                            <m:sub>
                              <m:r>
                                <a:rPr lang="en-US" sz="2000" i="1">
                                  <a:latin typeface="Cambria Math" panose="02040503050406030204" pitchFamily="18" charset="0"/>
                                  <a:cs typeface="Times New Roman" panose="02020603050405020304" pitchFamily="18" charset="0"/>
                                </a:rPr>
                                <m:t>𝑏𝑚</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𝑑</m:t>
                              </m:r>
                            </m:e>
                            <m:sub>
                              <m:r>
                                <a:rPr lang="en-US" sz="2000" i="1">
                                  <a:latin typeface="Cambria Math" panose="02040503050406030204" pitchFamily="18" charset="0"/>
                                  <a:cs typeface="Times New Roman" panose="02020603050405020304" pitchFamily="18" charset="0"/>
                                </a:rPr>
                                <m:t>𝑏</m:t>
                              </m:r>
                            </m:sub>
                          </m:sSub>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𝑑</m:t>
                              </m:r>
                            </m:e>
                            <m:sub>
                              <m:r>
                                <a:rPr lang="en-US" sz="2000" i="1">
                                  <a:latin typeface="Cambria Math" panose="02040503050406030204" pitchFamily="18" charset="0"/>
                                  <a:cs typeface="Times New Roman" panose="02020603050405020304" pitchFamily="18" charset="0"/>
                                </a:rPr>
                                <m:t>𝑏𝑚</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𝑑</m:t>
                              </m:r>
                            </m:e>
                            <m:sub>
                              <m:r>
                                <a:rPr lang="en-US" sz="2000" i="1">
                                  <a:latin typeface="Cambria Math" panose="02040503050406030204" pitchFamily="18" charset="0"/>
                                  <a:cs typeface="Times New Roman" panose="02020603050405020304" pitchFamily="18" charset="0"/>
                                </a:rPr>
                                <m:t>𝑏𝑜</m:t>
                              </m:r>
                            </m:sub>
                          </m:sSub>
                        </m:den>
                      </m:f>
                      <m:r>
                        <a:rPr lang="en-US" sz="2000">
                          <a:latin typeface="Cambria Math" panose="02040503050406030204" pitchFamily="18" charset="0"/>
                          <a:cs typeface="Times New Roman" panose="02020603050405020304" pitchFamily="18" charset="0"/>
                        </a:rPr>
                        <m:t>=</m:t>
                      </m:r>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𝑒</m:t>
                          </m:r>
                        </m:e>
                        <m:sup>
                          <m:r>
                            <a:rPr lang="en-US" sz="2000" i="1">
                              <a:latin typeface="Cambria Math" panose="02040503050406030204" pitchFamily="18" charset="0"/>
                              <a:cs typeface="Times New Roman" panose="02020603050405020304" pitchFamily="18" charset="0"/>
                            </a:rPr>
                            <m:t>−0.3</m:t>
                          </m:r>
                          <m:r>
                            <a:rPr lang="en-US" sz="2000" i="1">
                              <a:latin typeface="Cambria Math" panose="02040503050406030204" pitchFamily="18" charset="0"/>
                              <a:cs typeface="Times New Roman" panose="02020603050405020304" pitchFamily="18" charset="0"/>
                            </a:rPr>
                            <m:t>h</m:t>
                          </m:r>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𝐷</m:t>
                              </m:r>
                            </m:e>
                            <m:sub>
                              <m:r>
                                <a:rPr lang="en-US" sz="2000" i="1">
                                  <a:latin typeface="Cambria Math" panose="02040503050406030204" pitchFamily="18" charset="0"/>
                                  <a:cs typeface="Times New Roman" panose="02020603050405020304" pitchFamily="18" charset="0"/>
                                </a:rPr>
                                <m:t>𝑡</m:t>
                              </m:r>
                            </m:sub>
                          </m:sSub>
                        </m:sup>
                      </m:sSup>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𝑎𝑡</m:t>
                      </m:r>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𝑡h𝑒</m:t>
                      </m:r>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𝑚𝑖𝑑𝑑𝑑𝑙𝑒</m:t>
                      </m:r>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𝑜𝑓</m:t>
                      </m:r>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𝑏𝑒𝑑</m:t>
                      </m:r>
                      <m:r>
                        <a:rPr lang="en-US" sz="2000" b="0" i="1" smtClean="0">
                          <a:latin typeface="Cambria Math" panose="02040503050406030204" pitchFamily="18" charset="0"/>
                          <a:cs typeface="Times New Roman" panose="02020603050405020304" pitchFamily="18" charset="0"/>
                        </a:rPr>
                        <m:t>=45.7 </m:t>
                      </m:r>
                      <m:r>
                        <a:rPr lang="en-US" sz="2000" b="0" i="1" smtClean="0">
                          <a:latin typeface="Cambria Math" panose="02040503050406030204" pitchFamily="18" charset="0"/>
                          <a:cs typeface="Times New Roman" panose="02020603050405020304" pitchFamily="18" charset="0"/>
                        </a:rPr>
                        <m:t>𝑐𝑚</m:t>
                      </m:r>
                      <m:r>
                        <a:rPr lang="en-US" sz="2000" b="0" i="1" smtClean="0">
                          <a:latin typeface="Cambria Math" panose="02040503050406030204" pitchFamily="18" charset="0"/>
                          <a:cs typeface="Times New Roman" panose="02020603050405020304" pitchFamily="18" charset="0"/>
                        </a:rPr>
                        <m:t>, </m:t>
                      </m:r>
                      <m:r>
                        <a:rPr lang="en-US" sz="2000" b="1" i="1" smtClean="0">
                          <a:latin typeface="Cambria Math" panose="02040503050406030204" pitchFamily="18" charset="0"/>
                          <a:cs typeface="Times New Roman" panose="02020603050405020304" pitchFamily="18" charset="0"/>
                        </a:rPr>
                        <m:t>𝒅</m:t>
                      </m:r>
                      <m:r>
                        <a:rPr lang="en-US" sz="2000" b="1" i="1" baseline="-25000" smtClean="0">
                          <a:latin typeface="Cambria Math" panose="02040503050406030204" pitchFamily="18" charset="0"/>
                          <a:cs typeface="Times New Roman" panose="02020603050405020304" pitchFamily="18" charset="0"/>
                        </a:rPr>
                        <m:t>𝒃</m:t>
                      </m:r>
                      <m:r>
                        <a:rPr lang="en-US" sz="2000" b="1" i="1" smtClean="0">
                          <a:latin typeface="Cambria Math" panose="02040503050406030204" pitchFamily="18" charset="0"/>
                          <a:cs typeface="Times New Roman" panose="02020603050405020304" pitchFamily="18" charset="0"/>
                        </a:rPr>
                        <m:t>=</m:t>
                      </m:r>
                      <m:r>
                        <a:rPr lang="en-US" sz="2000" b="1" i="1" smtClean="0">
                          <a:latin typeface="Cambria Math" panose="02040503050406030204" pitchFamily="18" charset="0"/>
                          <a:cs typeface="Times New Roman" panose="02020603050405020304" pitchFamily="18" charset="0"/>
                        </a:rPr>
                        <m:t>𝟓</m:t>
                      </m:r>
                      <m:r>
                        <a:rPr lang="en-US" sz="2000" b="1" i="1" smtClean="0">
                          <a:latin typeface="Cambria Math" panose="02040503050406030204" pitchFamily="18" charset="0"/>
                          <a:cs typeface="Times New Roman" panose="02020603050405020304" pitchFamily="18" charset="0"/>
                        </a:rPr>
                        <m:t> </m:t>
                      </m:r>
                      <m:r>
                        <a:rPr lang="en-US" sz="2000" b="1" i="1" smtClean="0">
                          <a:latin typeface="Cambria Math" panose="02040503050406030204" pitchFamily="18" charset="0"/>
                          <a:cs typeface="Times New Roman" panose="02020603050405020304" pitchFamily="18" charset="0"/>
                        </a:rPr>
                        <m:t>𝒄𝒎</m:t>
                      </m:r>
                    </m:oMath>
                  </m:oMathPara>
                </a14:m>
                <a:endParaRPr lang="en-US" sz="2000" b="1" dirty="0">
                  <a:latin typeface="Times New Roman" panose="02020603050405020304" pitchFamily="18" charset="0"/>
                  <a:cs typeface="Times New Roman" panose="02020603050405020304" pitchFamily="18" charset="0"/>
                </a:endParaRPr>
              </a:p>
              <a:p>
                <a:pPr marL="0" indent="0">
                  <a:lnSpc>
                    <a:spcPct val="10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𝑏</m:t>
                        </m:r>
                      </m:sub>
                    </m:sSub>
                  </m:oMath>
                </a14:m>
                <a:r>
                  <a:rPr lang="en-US" sz="2000" dirty="0">
                    <a:cs typeface="Times New Roman" panose="02020603050405020304" pitchFamily="18" charset="0"/>
                  </a:rPr>
                  <a:t>= </a:t>
                </a: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𝑜</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𝑚𝑓</m:t>
                        </m:r>
                      </m:sub>
                    </m:sSub>
                    <m:r>
                      <a:rPr lang="en-US" sz="2000" i="1">
                        <a:latin typeface="Cambria Math" panose="02040503050406030204" pitchFamily="18" charset="0"/>
                        <a:cs typeface="Times New Roman" panose="02020603050405020304" pitchFamily="18" charset="0"/>
                      </a:rPr>
                      <m:t>+0.71</m:t>
                    </m:r>
                    <m:sSup>
                      <m:sSupPr>
                        <m:ctrlPr>
                          <a:rPr lang="en-US" sz="2000" i="1">
                            <a:latin typeface="Cambria Math" panose="02040503050406030204" pitchFamily="18" charset="0"/>
                            <a:cs typeface="Times New Roman" panose="02020603050405020304" pitchFamily="18" charset="0"/>
                          </a:rPr>
                        </m:ctrlPr>
                      </m:sSupPr>
                      <m:e>
                        <m:d>
                          <m:dPr>
                            <m:ctrlPr>
                              <a:rPr lang="en-US" sz="2000" i="1">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𝑔𝑑𝑏</m:t>
                            </m:r>
                          </m:e>
                        </m:d>
                      </m:e>
                      <m:sup>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1</m:t>
                            </m:r>
                          </m:num>
                          <m:den>
                            <m:r>
                              <a:rPr lang="en-US" sz="2000" i="1">
                                <a:latin typeface="Cambria Math" panose="02040503050406030204" pitchFamily="18" charset="0"/>
                                <a:cs typeface="Times New Roman" panose="02020603050405020304" pitchFamily="18" charset="0"/>
                              </a:rPr>
                              <m:t>2</m:t>
                            </m:r>
                          </m:den>
                        </m:f>
                      </m:sup>
                    </m:sSup>
                    <m:r>
                      <a:rPr lang="en-US" sz="2000" b="0" i="1" smtClean="0">
                        <a:latin typeface="Cambria Math" panose="02040503050406030204" pitchFamily="18" charset="0"/>
                        <a:cs typeface="Times New Roman" panose="02020603050405020304" pitchFamily="18" charset="0"/>
                      </a:rPr>
                      <m:t>=</m:t>
                    </m:r>
                  </m:oMath>
                </a14:m>
                <a:r>
                  <a:rPr lang="en-US" sz="2000" dirty="0">
                    <a:cs typeface="Times New Roman" panose="02020603050405020304" pitchFamily="18" charset="0"/>
                  </a:rPr>
                  <a:t> 4.32</a:t>
                </a:r>
                <a14:m>
                  <m:oMath xmlns:m="http://schemas.openxmlformats.org/officeDocument/2006/math">
                    <m:r>
                      <a:rPr lang="en-US" sz="2000" i="1">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1.28</m:t>
                    </m:r>
                    <m:r>
                      <a:rPr lang="en-US" sz="2000" i="1">
                        <a:latin typeface="Cambria Math" panose="02040503050406030204" pitchFamily="18" charset="0"/>
                        <a:cs typeface="Times New Roman" panose="02020603050405020304" pitchFamily="18" charset="0"/>
                      </a:rPr>
                      <m:t>+0.71</m:t>
                    </m:r>
                    <m:sSup>
                      <m:sSupPr>
                        <m:ctrlPr>
                          <a:rPr lang="en-US" sz="2000" i="1">
                            <a:latin typeface="Cambria Math" panose="02040503050406030204" pitchFamily="18" charset="0"/>
                            <a:cs typeface="Times New Roman" panose="02020603050405020304" pitchFamily="18" charset="0"/>
                          </a:rPr>
                        </m:ctrlPr>
                      </m:sSupPr>
                      <m:e>
                        <m:d>
                          <m:dPr>
                            <m:ctrlPr>
                              <a:rPr lang="en-US" sz="2000" i="1">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980∗5</m:t>
                            </m:r>
                          </m:e>
                        </m:d>
                      </m:e>
                      <m:sup>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1</m:t>
                            </m:r>
                          </m:num>
                          <m:den>
                            <m:r>
                              <a:rPr lang="en-US" sz="2000" i="1">
                                <a:latin typeface="Cambria Math" panose="02040503050406030204" pitchFamily="18" charset="0"/>
                                <a:cs typeface="Times New Roman" panose="02020603050405020304" pitchFamily="18" charset="0"/>
                              </a:rPr>
                              <m:t>2</m:t>
                            </m:r>
                          </m:den>
                        </m:f>
                      </m:sup>
                    </m:sSup>
                  </m:oMath>
                </a14:m>
                <a:r>
                  <a:rPr lang="en-US" sz="2000" b="1" dirty="0">
                    <a:latin typeface="Times New Roman" panose="02020603050405020304" pitchFamily="18" charset="0"/>
                    <a:cs typeface="Times New Roman" panose="02020603050405020304" pitchFamily="18" charset="0"/>
                  </a:rPr>
                  <a:t>= 52.8 cm/s</a:t>
                </a:r>
              </a:p>
              <a:p>
                <a:pPr marL="0" indent="0">
                  <a:lnSpc>
                    <a:spcPct val="100000"/>
                  </a:lnSpc>
                  <a:buNone/>
                </a:pPr>
                <a14:m>
                  <m:oMathPara xmlns:m="http://schemas.openxmlformats.org/officeDocument/2006/math">
                    <m:oMathParaPr>
                      <m:jc m:val="left"/>
                    </m:oMathParaPr>
                    <m:oMath xmlns:m="http://schemas.openxmlformats.org/officeDocument/2006/math">
                      <m:r>
                        <a:rPr lang="en-US" sz="2000" i="1">
                          <a:latin typeface="Cambria Math" panose="02040503050406030204" pitchFamily="18" charset="0"/>
                          <a:ea typeface="Cambria Math" panose="02040503050406030204" pitchFamily="18" charset="0"/>
                          <a:cs typeface="Times New Roman" panose="02020603050405020304" pitchFamily="18" charset="0"/>
                        </a:rPr>
                        <m:t>𝛿</m:t>
                      </m:r>
                      <m:r>
                        <a:rPr lang="en-US" sz="20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0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𝑚𝑓</m:t>
                              </m:r>
                            </m:sub>
                          </m:sSub>
                        </m:num>
                        <m:den>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𝑏</m:t>
                              </m:r>
                            </m:sub>
                          </m:sSub>
                        </m:den>
                      </m:f>
                      <m:r>
                        <a:rPr lang="en-US" sz="2000" b="1" i="0" smtClean="0">
                          <a:latin typeface="Cambria Math" panose="02040503050406030204" pitchFamily="18" charset="0"/>
                          <a:ea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ea typeface="Cambria Math" panose="02040503050406030204" pitchFamily="18" charset="0"/>
                              <a:cs typeface="Times New Roman" panose="02020603050405020304" pitchFamily="18" charset="0"/>
                            </a:rPr>
                            <m:t>4.32</m:t>
                          </m:r>
                          <m:r>
                            <a:rPr lang="en-US" sz="2000" i="1">
                              <a:latin typeface="Cambria Math" panose="02040503050406030204" pitchFamily="18" charset="0"/>
                              <a:ea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1.28</m:t>
                          </m:r>
                        </m:num>
                        <m:den>
                          <m:r>
                            <a:rPr lang="en-US" sz="2000" b="0" i="1" smtClean="0">
                              <a:latin typeface="Cambria Math" panose="02040503050406030204" pitchFamily="18" charset="0"/>
                              <a:ea typeface="Cambria Math" panose="02040503050406030204" pitchFamily="18" charset="0"/>
                              <a:cs typeface="Times New Roman" panose="02020603050405020304" pitchFamily="18" charset="0"/>
                            </a:rPr>
                            <m:t>52.8</m:t>
                          </m:r>
                        </m:den>
                      </m:f>
                      <m:r>
                        <a:rPr lang="en-US" sz="2000" b="1" i="0" smtClean="0">
                          <a:latin typeface="Cambria Math" panose="02040503050406030204" pitchFamily="18" charset="0"/>
                          <a:ea typeface="Cambria Math" panose="02040503050406030204" pitchFamily="18" charset="0"/>
                          <a:cs typeface="Times New Roman" panose="02020603050405020304" pitchFamily="18" charset="0"/>
                        </a:rPr>
                        <m:t>=</m:t>
                      </m:r>
                      <m:r>
                        <a:rPr lang="en-US" sz="2000" b="1" i="0" smtClean="0">
                          <a:latin typeface="Cambria Math" panose="02040503050406030204" pitchFamily="18" charset="0"/>
                          <a:ea typeface="Cambria Math" panose="02040503050406030204" pitchFamily="18" charset="0"/>
                          <a:cs typeface="Times New Roman" panose="02020603050405020304" pitchFamily="18" charset="0"/>
                        </a:rPr>
                        <m:t>𝟎</m:t>
                      </m:r>
                      <m:r>
                        <a:rPr lang="en-US" sz="2000" b="1" i="0" smtClean="0">
                          <a:latin typeface="Cambria Math" panose="02040503050406030204" pitchFamily="18" charset="0"/>
                          <a:ea typeface="Cambria Math" panose="02040503050406030204" pitchFamily="18" charset="0"/>
                          <a:cs typeface="Times New Roman" panose="02020603050405020304" pitchFamily="18" charset="0"/>
                        </a:rPr>
                        <m:t>.</m:t>
                      </m:r>
                      <m:r>
                        <a:rPr lang="en-US" sz="2000" b="1" i="0" smtClean="0">
                          <a:latin typeface="Cambria Math" panose="02040503050406030204" pitchFamily="18" charset="0"/>
                          <a:ea typeface="Cambria Math" panose="02040503050406030204" pitchFamily="18" charset="0"/>
                          <a:cs typeface="Times New Roman" panose="02020603050405020304" pitchFamily="18" charset="0"/>
                        </a:rPr>
                        <m:t>𝟎𝟔</m:t>
                      </m:r>
                    </m:oMath>
                  </m:oMathPara>
                </a14:m>
                <a:endParaRPr lang="en-US" sz="2000" b="1" dirty="0">
                  <a:latin typeface="Times New Roman" panose="02020603050405020304" pitchFamily="18" charset="0"/>
                  <a:cs typeface="Times New Roman" panose="02020603050405020304" pitchFamily="18" charset="0"/>
                </a:endParaRPr>
              </a:p>
              <a:p>
                <a:pPr marL="0" indent="0">
                  <a:lnSpc>
                    <a:spcPct val="100000"/>
                  </a:lnSpc>
                  <a:buNone/>
                </a:pPr>
                <a:r>
                  <a:rPr lang="en-US" sz="2000" dirty="0">
                    <a:latin typeface="Times New Roman" panose="02020603050405020304" pitchFamily="18" charset="0"/>
                    <a:cs typeface="Times New Roman" panose="02020603050405020304" pitchFamily="18" charset="0"/>
                  </a:rPr>
                  <a:t>This shows that 6% of the fraction of the bed occupied by the bubble, and 94% is occupied by emulsion and wakes.</a:t>
                </a:r>
              </a:p>
              <a:p>
                <a:pPr marL="0" indent="0">
                  <a:lnSpc>
                    <a:spcPct val="100000"/>
                  </a:lnSpc>
                  <a:buNone/>
                </a:pPr>
                <a14:m>
                  <m:oMath xmlns:m="http://schemas.openxmlformats.org/officeDocument/2006/math">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𝑾</m:t>
                        </m:r>
                      </m:e>
                      <m:sub>
                        <m:r>
                          <a:rPr lang="en-US" sz="2000" b="1" i="1">
                            <a:solidFill>
                              <a:srgbClr val="0070C0"/>
                            </a:solidFill>
                            <a:latin typeface="Cambria Math" panose="02040503050406030204" pitchFamily="18" charset="0"/>
                            <a:cs typeface="Times New Roman" panose="02020603050405020304" pitchFamily="18" charset="0"/>
                          </a:rPr>
                          <m:t>𝒔</m:t>
                        </m:r>
                      </m:sub>
                    </m:sSub>
                    <m:r>
                      <a:rPr lang="en-US" sz="2000" b="1" i="1">
                        <a:solidFill>
                          <a:srgbClr val="0070C0"/>
                        </a:solidFill>
                        <a:latin typeface="Cambria Math" panose="02040503050406030204" pitchFamily="18" charset="0"/>
                        <a:cs typeface="Times New Roman" panose="02020603050405020304" pitchFamily="18" charset="0"/>
                      </a:rPr>
                      <m:t>=</m:t>
                    </m:r>
                    <m:r>
                      <a:rPr lang="en-US" sz="20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 </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𝝆</m:t>
                        </m:r>
                      </m:e>
                      <m:sub>
                        <m:r>
                          <a:rPr lang="en-US" sz="2000" b="1" i="1">
                            <a:solidFill>
                              <a:srgbClr val="0070C0"/>
                            </a:solidFill>
                            <a:latin typeface="Cambria Math" panose="02040503050406030204" pitchFamily="18" charset="0"/>
                            <a:cs typeface="Times New Roman" panose="02020603050405020304" pitchFamily="18" charset="0"/>
                          </a:rPr>
                          <m:t>𝒄</m:t>
                        </m:r>
                      </m:sub>
                    </m:sSub>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𝑨</m:t>
                        </m:r>
                      </m:e>
                      <m:sub>
                        <m:r>
                          <a:rPr lang="en-US" sz="2000" b="1" i="1">
                            <a:solidFill>
                              <a:srgbClr val="0070C0"/>
                            </a:solidFill>
                            <a:latin typeface="Cambria Math" panose="02040503050406030204" pitchFamily="18" charset="0"/>
                            <a:cs typeface="Times New Roman" panose="02020603050405020304" pitchFamily="18" charset="0"/>
                          </a:rPr>
                          <m:t>𝒄</m:t>
                        </m:r>
                      </m:sub>
                    </m:sSub>
                    <m:r>
                      <a:rPr lang="en-US" sz="2000" b="1" i="1">
                        <a:solidFill>
                          <a:srgbClr val="0070C0"/>
                        </a:solidFill>
                        <a:latin typeface="Cambria Math" panose="02040503050406030204" pitchFamily="18" charset="0"/>
                        <a:cs typeface="Times New Roman" panose="02020603050405020304" pitchFamily="18" charset="0"/>
                      </a:rPr>
                      <m:t>𝒉</m:t>
                    </m:r>
                    <m:d>
                      <m:dPr>
                        <m:ctrlPr>
                          <a:rPr lang="en-US" sz="2000" b="1" i="1">
                            <a:solidFill>
                              <a:srgbClr val="0070C0"/>
                            </a:solidFill>
                            <a:latin typeface="Cambria Math" panose="02040503050406030204" pitchFamily="18" charset="0"/>
                            <a:cs typeface="Times New Roman" panose="02020603050405020304" pitchFamily="18" charset="0"/>
                          </a:rPr>
                        </m:ctrlPr>
                      </m:dPr>
                      <m:e>
                        <m:r>
                          <a:rPr lang="en-US" sz="2000" b="1" i="1">
                            <a:solidFill>
                              <a:srgbClr val="0070C0"/>
                            </a:solidFill>
                            <a:latin typeface="Cambria Math" panose="02040503050406030204" pitchFamily="18" charset="0"/>
                            <a:cs typeface="Times New Roman" panose="02020603050405020304" pitchFamily="18" charset="0"/>
                          </a:rPr>
                          <m:t>𝟏</m:t>
                        </m:r>
                        <m:r>
                          <a:rPr lang="en-US" sz="2000" b="1" i="1">
                            <a:solidFill>
                              <a:srgbClr val="0070C0"/>
                            </a:solidFill>
                            <a:latin typeface="Cambria Math" panose="02040503050406030204" pitchFamily="18" charset="0"/>
                            <a:cs typeface="Times New Roman" panose="02020603050405020304" pitchFamily="18" charset="0"/>
                          </a:rPr>
                          <m:t>−</m:t>
                        </m:r>
                        <m:r>
                          <a:rPr lang="en-US" sz="20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𝜺</m:t>
                        </m:r>
                      </m:e>
                    </m:d>
                    <m:r>
                      <a:rPr lang="en-US" sz="2000" b="1" i="1" smtClean="0">
                        <a:solidFill>
                          <a:srgbClr val="0070C0"/>
                        </a:solidFill>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r>
                      <a:rPr lang="en-US" sz="2000" i="1">
                        <a:latin typeface="Cambria Math" panose="02040503050406030204" pitchFamily="18" charset="0"/>
                        <a:cs typeface="Times New Roman" panose="02020603050405020304" pitchFamily="18" charset="0"/>
                      </a:rPr>
                      <m:t>h</m:t>
                    </m:r>
                    <m:d>
                      <m:dPr>
                        <m:ctrlPr>
                          <a:rPr lang="en-US" sz="2000" i="1">
                            <a:latin typeface="Cambria Math" panose="02040503050406030204" pitchFamily="18" charset="0"/>
                            <a:cs typeface="Times New Roman" panose="02020603050405020304" pitchFamily="18" charset="0"/>
                          </a:rPr>
                        </m:ctrlPr>
                      </m:dPr>
                      <m:e>
                        <m:r>
                          <a:rPr lang="en-US" sz="2000">
                            <a:latin typeface="Cambria Math" panose="02040503050406030204" pitchFamily="18" charset="0"/>
                            <a:cs typeface="Times New Roman" panose="02020603050405020304" pitchFamily="18" charset="0"/>
                          </a:rPr>
                          <m:t>1−</m:t>
                        </m:r>
                        <m:r>
                          <a:rPr lang="en-US" sz="2000" i="1">
                            <a:latin typeface="Cambria Math" panose="02040503050406030204" pitchFamily="18" charset="0"/>
                            <a:cs typeface="Times New Roman" panose="02020603050405020304" pitchFamily="18" charset="0"/>
                            <a:sym typeface="Symbol" panose="05050102010706020507" pitchFamily="18" charset="2"/>
                          </a:rPr>
                          <m:t></m:t>
                        </m:r>
                      </m:e>
                    </m:d>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1−</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i="1">
                                <a:latin typeface="Cambria Math" panose="02040503050406030204" pitchFamily="18" charset="0"/>
                                <a:cs typeface="Times New Roman" panose="02020603050405020304" pitchFamily="18" charset="0"/>
                              </a:rPr>
                              <m:t>𝑚𝑓</m:t>
                            </m:r>
                          </m:sub>
                        </m:sSub>
                      </m:e>
                    </m:d>
                    <m:r>
                      <a:rPr lang="en-US" sz="2000" b="0" i="1" smtClean="0">
                        <a:latin typeface="Cambria Math" panose="02040503050406030204" pitchFamily="18" charset="0"/>
                        <a:cs typeface="Times New Roman" panose="02020603050405020304" pitchFamily="18" charset="0"/>
                      </a:rPr>
                      <m:t>=</m:t>
                    </m:r>
                    <m:r>
                      <a:rPr lang="en-US" sz="2000" b="0" i="1" smtClean="0">
                        <a:solidFill>
                          <a:schemeClr val="tx1"/>
                        </a:solidFill>
                        <a:latin typeface="Cambria Math" panose="02040503050406030204" pitchFamily="18" charset="0"/>
                        <a:cs typeface="Times New Roman" panose="02020603050405020304" pitchFamily="18" charset="0"/>
                      </a:rPr>
                      <m:t>1.3</m:t>
                    </m:r>
                    <m:r>
                      <m:rPr>
                        <m:nor/>
                      </m:rPr>
                      <a:rPr lang="en-US" sz="2000" i="0" smtClean="0">
                        <a:solidFill>
                          <a:schemeClr val="tx1"/>
                        </a:solidFill>
                        <a:latin typeface="Cambria Math" panose="02040503050406030204" pitchFamily="18" charset="0"/>
                        <a:cs typeface="Times New Roman" panose="02020603050405020304" pitchFamily="18" charset="0"/>
                      </a:rPr>
                      <m:t>∗</m:t>
                    </m:r>
                    <m:r>
                      <m:rPr>
                        <m:nor/>
                      </m:rPr>
                      <a:rPr lang="en-US" sz="2000">
                        <a:solidFill>
                          <a:schemeClr val="tx1"/>
                        </a:solidFill>
                        <a:latin typeface="Times New Roman" panose="02020603050405020304" pitchFamily="18" charset="0"/>
                        <a:cs typeface="Times New Roman" panose="02020603050405020304" pitchFamily="18" charset="0"/>
                      </a:rPr>
                      <m:t>6.56 ×10</m:t>
                    </m:r>
                    <m:r>
                      <m:rPr>
                        <m:nor/>
                      </m:rPr>
                      <a:rPr lang="en-US" sz="2000" baseline="30000">
                        <a:solidFill>
                          <a:schemeClr val="tx1"/>
                        </a:solidFill>
                        <a:latin typeface="Times New Roman" panose="02020603050405020304" pitchFamily="18" charset="0"/>
                        <a:cs typeface="Times New Roman" panose="02020603050405020304" pitchFamily="18" charset="0"/>
                      </a:rPr>
                      <m:t>3</m:t>
                    </m:r>
                    <m:r>
                      <m:rPr>
                        <m:nor/>
                      </m:rPr>
                      <a:rPr lang="en-US" sz="2000" i="0" smtClean="0">
                        <a:solidFill>
                          <a:schemeClr val="tx1"/>
                        </a:solidFill>
                        <a:latin typeface="Times New Roman" panose="02020603050405020304" pitchFamily="18" charset="0"/>
                        <a:cs typeface="Times New Roman" panose="02020603050405020304" pitchFamily="18" charset="0"/>
                      </a:rPr>
                      <m:t>∗91.4 (</m:t>
                    </m:r>
                  </m:oMath>
                </a14:m>
                <a:r>
                  <a:rPr lang="en-US" sz="2000" dirty="0">
                    <a:solidFill>
                      <a:schemeClr val="tx1"/>
                    </a:solidFill>
                    <a:latin typeface="Times New Roman" panose="02020603050405020304" pitchFamily="18" charset="0"/>
                    <a:cs typeface="Times New Roman" panose="02020603050405020304" pitchFamily="18" charset="0"/>
                  </a:rPr>
                  <a:t>1-0.06)(1-0.58) = </a:t>
                </a:r>
                <a:r>
                  <a:rPr lang="en-US" sz="2000" b="1" dirty="0">
                    <a:solidFill>
                      <a:srgbClr val="0070C0"/>
                    </a:solidFill>
                    <a:latin typeface="Times New Roman" panose="02020603050405020304" pitchFamily="18" charset="0"/>
                    <a:cs typeface="Times New Roman" panose="02020603050405020304" pitchFamily="18" charset="0"/>
                  </a:rPr>
                  <a:t>3.08x10</a:t>
                </a:r>
                <a:r>
                  <a:rPr lang="en-US" sz="2000" b="1" baseline="30000" dirty="0">
                    <a:solidFill>
                      <a:srgbClr val="0070C0"/>
                    </a:solidFill>
                    <a:latin typeface="Times New Roman" panose="02020603050405020304" pitchFamily="18" charset="0"/>
                    <a:cs typeface="Times New Roman" panose="02020603050405020304" pitchFamily="18" charset="0"/>
                  </a:rPr>
                  <a:t>5</a:t>
                </a:r>
                <a:r>
                  <a:rPr lang="en-US" sz="2000" b="1" dirty="0">
                    <a:solidFill>
                      <a:srgbClr val="0070C0"/>
                    </a:solidFill>
                    <a:latin typeface="Times New Roman" panose="02020603050405020304" pitchFamily="18" charset="0"/>
                    <a:cs typeface="Times New Roman" panose="02020603050405020304" pitchFamily="18" charset="0"/>
                  </a:rPr>
                  <a:t> g of solid catalyst</a:t>
                </a:r>
              </a:p>
              <a:p>
                <a:pPr marL="0" indent="0">
                  <a:lnSpc>
                    <a:spcPct val="100000"/>
                  </a:lnSpc>
                  <a:buNone/>
                </a:pPr>
                <a:endParaRPr lang="en-US" sz="2000" b="1" dirty="0">
                  <a:solidFill>
                    <a:srgbClr val="0070C0"/>
                  </a:solidFill>
                  <a:latin typeface="Times New Roman" panose="02020603050405020304" pitchFamily="18" charset="0"/>
                  <a:cs typeface="Times New Roman" panose="02020603050405020304" pitchFamily="18" charset="0"/>
                </a:endParaRPr>
              </a:p>
              <a:p>
                <a:pPr marL="0" indent="0">
                  <a:lnSpc>
                    <a:spcPct val="10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DFE4ECC-1C64-BBB8-BBD6-DFD363518ED2}"/>
                  </a:ext>
                </a:extLst>
              </p:cNvPr>
              <p:cNvSpPr>
                <a:spLocks noGrp="1" noRot="1" noChangeAspect="1" noMove="1" noResize="1" noEditPoints="1" noAdjustHandles="1" noChangeArrowheads="1" noChangeShapeType="1" noTextEdit="1"/>
              </p:cNvSpPr>
              <p:nvPr>
                <p:ph idx="1"/>
              </p:nvPr>
            </p:nvSpPr>
            <p:spPr>
              <a:xfrm>
                <a:off x="337930" y="805069"/>
                <a:ext cx="11489635" cy="5247862"/>
              </a:xfrm>
              <a:blipFill>
                <a:blip r:embed="rId2"/>
                <a:stretch>
                  <a:fillRect l="-53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B16D3BE-55A6-83A3-5F27-D5C88C8680CB}"/>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2A87E5D-E8D0-D433-DAC2-8D33AA45E57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8AB856F-1C5C-7455-CA85-2B8FC8C4DE36}"/>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9931946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FDCEFD-29D0-D198-C1BF-37CBADA45F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384E47-8F50-68C6-8E20-29A8BDFE80A4}"/>
              </a:ext>
            </a:extLst>
          </p:cNvPr>
          <p:cNvSpPr>
            <a:spLocks noGrp="1"/>
          </p:cNvSpPr>
          <p:nvPr>
            <p:ph type="title"/>
          </p:nvPr>
        </p:nvSpPr>
        <p:spPr>
          <a:xfrm>
            <a:off x="506898" y="125940"/>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7177FD16-29D9-346F-E2AE-3F7957365027}"/>
              </a:ext>
            </a:extLst>
          </p:cNvPr>
          <p:cNvSpPr>
            <a:spLocks noGrp="1"/>
          </p:cNvSpPr>
          <p:nvPr>
            <p:ph idx="1"/>
          </p:nvPr>
        </p:nvSpPr>
        <p:spPr>
          <a:xfrm>
            <a:off x="337930" y="550114"/>
            <a:ext cx="11489635" cy="5502818"/>
          </a:xfrm>
        </p:spPr>
        <p:txBody>
          <a:bodyPr>
            <a:normAutofit/>
          </a:bodyPr>
          <a:lstStyle/>
          <a:p>
            <a:pPr marL="0" indent="0">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12.3.2. Mass transfer between the fluidized bed phases</a:t>
            </a:r>
          </a:p>
          <a:p>
            <a:pPr marL="0" indent="0">
              <a:lnSpc>
                <a:spcPct val="150000"/>
              </a:lnSpc>
              <a:buNone/>
            </a:pPr>
            <a:r>
              <a:rPr lang="en-US" sz="2000" dirty="0">
                <a:latin typeface="Times New Roman" panose="02020603050405020304" pitchFamily="18" charset="0"/>
                <a:cs typeface="Times New Roman" panose="02020603050405020304" pitchFamily="18" charset="0"/>
              </a:rPr>
              <a:t>The mass transfer between bubble, cloud, and emulsion is depicted in </a:t>
            </a:r>
            <a:r>
              <a:rPr lang="en-US" sz="2000" b="1" dirty="0">
                <a:latin typeface="Times New Roman" panose="02020603050405020304" pitchFamily="18" charset="0"/>
                <a:cs typeface="Times New Roman" panose="02020603050405020304" pitchFamily="18" charset="0"/>
              </a:rPr>
              <a:t>Figure 12. 4 </a:t>
            </a:r>
            <a:r>
              <a:rPr lang="en-US" sz="2000" b="1" dirty="0">
                <a:solidFill>
                  <a:srgbClr val="0070C0"/>
                </a:solidFill>
                <a:latin typeface="Times New Roman" panose="02020603050405020304" pitchFamily="18" charset="0"/>
                <a:cs typeface="Times New Roman" panose="02020603050405020304" pitchFamily="18" charset="0"/>
              </a:rPr>
              <a:t>(Kunii-</a:t>
            </a:r>
            <a:r>
              <a:rPr lang="en-US" sz="2000" b="1" dirty="0" err="1">
                <a:solidFill>
                  <a:srgbClr val="0070C0"/>
                </a:solidFill>
                <a:latin typeface="Times New Roman" panose="02020603050405020304" pitchFamily="18" charset="0"/>
                <a:cs typeface="Times New Roman" panose="02020603050405020304" pitchFamily="18" charset="0"/>
              </a:rPr>
              <a:t>Levenspiel</a:t>
            </a:r>
            <a:r>
              <a:rPr lang="en-US" sz="2000" b="1" dirty="0">
                <a:solidFill>
                  <a:srgbClr val="0070C0"/>
                </a:solidFill>
                <a:latin typeface="Times New Roman" panose="02020603050405020304" pitchFamily="18" charset="0"/>
                <a:cs typeface="Times New Roman" panose="02020603050405020304" pitchFamily="18" charset="0"/>
              </a:rPr>
              <a:t>, 3rd Edition, CD ROM Shelf, pg. R12-17). </a:t>
            </a:r>
            <a:endParaRPr lang="en-US" sz="2000" b="1"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F54D5FA2-B886-729D-D526-29FB787C5ACD}"/>
              </a:ext>
            </a:extLst>
          </p:cNvPr>
          <p:cNvCxnSpPr>
            <a:cxnSpLocks/>
          </p:cNvCxnSpPr>
          <p:nvPr/>
        </p:nvCxnSpPr>
        <p:spPr>
          <a:xfrm>
            <a:off x="-109332" y="53369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B0881A0-FC97-D40E-8800-F9275F6906B2}"/>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A50266D-6B43-E9CB-9015-6D86AA590B0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8" name="Picture 7">
            <a:extLst>
              <a:ext uri="{FF2B5EF4-FFF2-40B4-BE49-F238E27FC236}">
                <a16:creationId xmlns:a16="http://schemas.microsoft.com/office/drawing/2014/main" id="{875C1F6C-412B-A686-787E-18AE4AEBF467}"/>
              </a:ext>
            </a:extLst>
          </p:cNvPr>
          <p:cNvPicPr>
            <a:picLocks noChangeAspect="1"/>
          </p:cNvPicPr>
          <p:nvPr/>
        </p:nvPicPr>
        <p:blipFill>
          <a:blip r:embed="rId2"/>
          <a:stretch>
            <a:fillRect/>
          </a:stretch>
        </p:blipFill>
        <p:spPr>
          <a:xfrm>
            <a:off x="634805" y="2414696"/>
            <a:ext cx="4110773" cy="3383280"/>
          </a:xfrm>
          <a:prstGeom prst="rect">
            <a:avLst/>
          </a:prstGeom>
        </p:spPr>
      </p:pic>
      <p:sp>
        <p:nvSpPr>
          <p:cNvPr id="9" name="TextBox 8">
            <a:extLst>
              <a:ext uri="{FF2B5EF4-FFF2-40B4-BE49-F238E27FC236}">
                <a16:creationId xmlns:a16="http://schemas.microsoft.com/office/drawing/2014/main" id="{37B1C457-40DA-1305-D884-2CC85ADEE8D8}"/>
              </a:ext>
            </a:extLst>
          </p:cNvPr>
          <p:cNvSpPr txBox="1"/>
          <p:nvPr/>
        </p:nvSpPr>
        <p:spPr>
          <a:xfrm>
            <a:off x="506898" y="5852876"/>
            <a:ext cx="8209722" cy="400110"/>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Figure 12. 4. </a:t>
            </a:r>
            <a:r>
              <a:rPr lang="en-US" sz="2000" dirty="0">
                <a:latin typeface="Times New Roman" panose="02020603050405020304" pitchFamily="18" charset="0"/>
                <a:cs typeface="Times New Roman" panose="02020603050405020304" pitchFamily="18" charset="0"/>
              </a:rPr>
              <a:t>Mass transfer between bubble, cloud, and emulsion</a:t>
            </a:r>
          </a:p>
        </p:txBody>
      </p:sp>
    </p:spTree>
    <p:extLst>
      <p:ext uri="{BB962C8B-B14F-4D97-AF65-F5344CB8AC3E}">
        <p14:creationId xmlns:p14="http://schemas.microsoft.com/office/powerpoint/2010/main" val="15101626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6F460-C9B2-3D5E-96F5-7A9F18D594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C7FF7A-013B-889D-DEB8-38B9FCBFB0B8}"/>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F995816-1810-1141-6FCB-96BB3B5495AC}"/>
                  </a:ext>
                </a:extLst>
              </p:cNvPr>
              <p:cNvSpPr>
                <a:spLocks noGrp="1"/>
              </p:cNvSpPr>
              <p:nvPr>
                <p:ph idx="1"/>
              </p:nvPr>
            </p:nvSpPr>
            <p:spPr>
              <a:xfrm>
                <a:off x="337930" y="805069"/>
                <a:ext cx="11628783" cy="5247862"/>
              </a:xfrm>
            </p:spPr>
            <p:txBody>
              <a:bodyPr>
                <a:normAutofit/>
              </a:bodyPr>
              <a:lstStyle/>
              <a:p>
                <a:pPr marL="0" indent="0">
                  <a:buNone/>
                </a:pPr>
                <a:r>
                  <a:rPr lang="en-US" sz="2100" b="1" dirty="0">
                    <a:latin typeface="Times New Roman" panose="02020603050405020304" pitchFamily="18" charset="0"/>
                    <a:cs typeface="Times New Roman" panose="02020603050405020304" pitchFamily="18" charset="0"/>
                  </a:rPr>
                  <a:t>12.3.2.1. Mass transfer between bubble and cloud</a:t>
                </a:r>
              </a:p>
              <a:p>
                <a:pPr marL="0" indent="0">
                  <a:lnSpc>
                    <a:spcPct val="100000"/>
                  </a:lnSpc>
                  <a:buNone/>
                </a:pPr>
                <a:r>
                  <a:rPr lang="en-US" sz="2000" dirty="0">
                    <a:latin typeface="Times New Roman" panose="02020603050405020304" pitchFamily="18" charset="0"/>
                    <a:cs typeface="Times New Roman" panose="02020603050405020304" pitchFamily="18" charset="0"/>
                  </a:rPr>
                  <a:t>For the gas interchange between the </a:t>
                </a:r>
                <a:r>
                  <a:rPr lang="en-US" sz="2000" b="1" dirty="0">
                    <a:solidFill>
                      <a:srgbClr val="0070C0"/>
                    </a:solidFill>
                    <a:latin typeface="Times New Roman" panose="02020603050405020304" pitchFamily="18" charset="0"/>
                    <a:cs typeface="Times New Roman" panose="02020603050405020304" pitchFamily="18" charset="0"/>
                  </a:rPr>
                  <a:t>bubble and the cloud</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Kunii and </a:t>
                </a:r>
                <a:r>
                  <a:rPr lang="en-US" sz="2000" b="1" dirty="0" err="1">
                    <a:latin typeface="Times New Roman" panose="02020603050405020304" pitchFamily="18" charset="0"/>
                    <a:cs typeface="Times New Roman" panose="02020603050405020304" pitchFamily="18" charset="0"/>
                  </a:rPr>
                  <a:t>Levenspiel</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defined the mass transfer coefficient </a:t>
                </a:r>
                <a:r>
                  <a:rPr lang="en-US" sz="2000" dirty="0" err="1">
                    <a:latin typeface="Times New Roman" panose="02020603050405020304" pitchFamily="18" charset="0"/>
                    <a:cs typeface="Times New Roman" panose="02020603050405020304" pitchFamily="18" charset="0"/>
                  </a:rPr>
                  <a:t>K</a:t>
                </a:r>
                <a:r>
                  <a:rPr lang="en-US" sz="2000" baseline="-25000" dirty="0" err="1">
                    <a:latin typeface="Times New Roman" panose="02020603050405020304" pitchFamily="18" charset="0"/>
                    <a:cs typeface="Times New Roman" panose="02020603050405020304" pitchFamily="18" charset="0"/>
                  </a:rPr>
                  <a:t>bc</a:t>
                </a:r>
                <a:r>
                  <a:rPr lang="en-US" sz="2000" dirty="0">
                    <a:latin typeface="Times New Roman" panose="02020603050405020304" pitchFamily="18" charset="0"/>
                    <a:cs typeface="Times New Roman" panose="02020603050405020304" pitchFamily="18" charset="0"/>
                  </a:rPr>
                  <a:t> (s</a:t>
                </a:r>
                <a:r>
                  <a:rPr lang="en-US" sz="2000" baseline="30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 in the following manner:</a:t>
                </a:r>
              </a:p>
              <a:p>
                <a:pPr marL="0" indent="0">
                  <a:lnSpc>
                    <a:spcPct val="10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𝑊</m:t>
                        </m:r>
                      </m:e>
                      <m:sub>
                        <m:r>
                          <a:rPr lang="en-US" sz="2000" b="0" i="1" smtClean="0">
                            <a:latin typeface="Cambria Math" panose="02040503050406030204" pitchFamily="18" charset="0"/>
                            <a:cs typeface="Times New Roman" panose="02020603050405020304" pitchFamily="18" charset="0"/>
                          </a:rPr>
                          <m:t>𝐴𝑏𝑐</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𝐾</m:t>
                        </m:r>
                      </m:e>
                      <m:sub>
                        <m:r>
                          <a:rPr lang="en-US" sz="2000" b="0" i="1" smtClean="0">
                            <a:latin typeface="Cambria Math" panose="02040503050406030204" pitchFamily="18" charset="0"/>
                            <a:cs typeface="Times New Roman" panose="02020603050405020304" pitchFamily="18" charset="0"/>
                          </a:rPr>
                          <m:t>𝑏𝑐</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𝐴𝑏</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𝐴𝑐</m:t>
                        </m:r>
                      </m:sub>
                    </m:sSub>
                    <m:r>
                      <a:rPr lang="en-US" sz="2000" b="0" i="1" smtClean="0">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                                                                                                   (12.27)</a:t>
                </a:r>
              </a:p>
              <a:p>
                <a:pPr marL="0" indent="0">
                  <a:lnSpc>
                    <a:spcPct val="100000"/>
                  </a:lnSpc>
                  <a:buNone/>
                </a:pPr>
                <a:r>
                  <a:rPr lang="en-US" sz="2000" dirty="0">
                    <a:latin typeface="Times New Roman" panose="02020603050405020304" pitchFamily="18" charset="0"/>
                    <a:cs typeface="Times New Roman" panose="02020603050405020304" pitchFamily="18" charset="0"/>
                  </a:rPr>
                  <a:t>Where: </a:t>
                </a:r>
                <a:r>
                  <a:rPr lang="en-US" sz="2000" dirty="0" err="1">
                    <a:latin typeface="Times New Roman" panose="02020603050405020304" pitchFamily="18" charset="0"/>
                    <a:cs typeface="Times New Roman" panose="02020603050405020304" pitchFamily="18" charset="0"/>
                  </a:rPr>
                  <a:t>W</a:t>
                </a:r>
                <a:r>
                  <a:rPr lang="en-US" sz="2000" baseline="-25000" dirty="0" err="1">
                    <a:latin typeface="Times New Roman" panose="02020603050405020304" pitchFamily="18" charset="0"/>
                    <a:cs typeface="Times New Roman" panose="02020603050405020304" pitchFamily="18" charset="0"/>
                  </a:rPr>
                  <a:t>Abc</a:t>
                </a:r>
                <a:r>
                  <a:rPr lang="en-US" sz="2000" dirty="0">
                    <a:latin typeface="Times New Roman" panose="02020603050405020304" pitchFamily="18" charset="0"/>
                    <a:cs typeface="Times New Roman" panose="02020603050405020304" pitchFamily="18" charset="0"/>
                  </a:rPr>
                  <a:t> is mass transfer rate of A from the bubble to the cloud, </a:t>
                </a:r>
                <a:r>
                  <a:rPr lang="en-US" sz="2000" dirty="0" err="1">
                    <a:latin typeface="Times New Roman" panose="02020603050405020304" pitchFamily="18" charset="0"/>
                    <a:cs typeface="Times New Roman" panose="02020603050405020304" pitchFamily="18" charset="0"/>
                  </a:rPr>
                  <a:t>K</a:t>
                </a:r>
                <a:r>
                  <a:rPr lang="en-US" sz="2000" baseline="-25000" dirty="0" err="1">
                    <a:latin typeface="Times New Roman" panose="02020603050405020304" pitchFamily="18" charset="0"/>
                    <a:cs typeface="Times New Roman" panose="02020603050405020304" pitchFamily="18" charset="0"/>
                  </a:rPr>
                  <a:t>bc</a:t>
                </a:r>
                <a:r>
                  <a:rPr lang="en-US" sz="2000" dirty="0">
                    <a:latin typeface="Times New Roman" panose="02020603050405020304" pitchFamily="18" charset="0"/>
                    <a:cs typeface="Times New Roman" panose="02020603050405020304" pitchFamily="18" charset="0"/>
                  </a:rPr>
                  <a:t> is mass transfer coefficient,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Ab</a:t>
                </a:r>
                <a:r>
                  <a:rPr lang="en-US" sz="2000" dirty="0">
                    <a:latin typeface="Times New Roman" panose="02020603050405020304" pitchFamily="18" charset="0"/>
                    <a:cs typeface="Times New Roman" panose="02020603050405020304" pitchFamily="18" charset="0"/>
                  </a:rPr>
                  <a:t> is concentration of A in the bubble, and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Ac</a:t>
                </a:r>
                <a:r>
                  <a:rPr lang="en-US" sz="2000" dirty="0">
                    <a:latin typeface="Times New Roman" panose="02020603050405020304" pitchFamily="18" charset="0"/>
                    <a:cs typeface="Times New Roman" panose="02020603050405020304" pitchFamily="18" charset="0"/>
                  </a:rPr>
                  <a:t> is concentration of A in the cloud.</a:t>
                </a:r>
              </a:p>
              <a:p>
                <a:pPr marL="0" indent="0">
                  <a:lnSpc>
                    <a:spcPct val="100000"/>
                  </a:lnSpc>
                  <a:buNone/>
                </a:pPr>
                <a:r>
                  <a:rPr lang="en-US" sz="2000" dirty="0">
                    <a:latin typeface="Times New Roman" panose="02020603050405020304" pitchFamily="18" charset="0"/>
                    <a:cs typeface="Times New Roman" panose="02020603050405020304" pitchFamily="18" charset="0"/>
                  </a:rPr>
                  <a:t>The unit of mass transfer rate is  mol/( volume* time)- mol/L.s.</a:t>
                </a:r>
              </a:p>
              <a:p>
                <a:pPr marL="0" indent="0">
                  <a:lnSpc>
                    <a:spcPct val="100000"/>
                  </a:lnSpc>
                  <a:buNone/>
                </a:pPr>
                <a:r>
                  <a:rPr lang="en-US" sz="2000" dirty="0">
                    <a:latin typeface="Times New Roman" panose="02020603050405020304" pitchFamily="18" charset="0"/>
                    <a:cs typeface="Times New Roman" panose="02020603050405020304" pitchFamily="18" charset="0"/>
                  </a:rPr>
                  <a:t>For the product, (the product B in the reaction  A → B), the rate of transfer from the cloud into the bubble is given by a similar equation:</a:t>
                </a:r>
              </a:p>
              <a:p>
                <a:pPr marL="0" indent="0">
                  <a:lnSpc>
                    <a:spcPct val="10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𝑊</m:t>
                        </m:r>
                      </m:e>
                      <m:sub>
                        <m:r>
                          <a:rPr lang="en-US" sz="2000" b="0" i="1" smtClean="0">
                            <a:latin typeface="Cambria Math" panose="02040503050406030204" pitchFamily="18" charset="0"/>
                            <a:cs typeface="Times New Roman" panose="02020603050405020304" pitchFamily="18" charset="0"/>
                          </a:rPr>
                          <m:t>𝐵𝑐𝑏</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𝐾</m:t>
                        </m:r>
                      </m:e>
                      <m:sub>
                        <m:r>
                          <a:rPr lang="en-US" sz="2000" i="1">
                            <a:latin typeface="Cambria Math" panose="02040503050406030204" pitchFamily="18" charset="0"/>
                            <a:cs typeface="Times New Roman" panose="02020603050405020304" pitchFamily="18" charset="0"/>
                          </a:rPr>
                          <m:t>𝑐</m:t>
                        </m:r>
                        <m:r>
                          <a:rPr lang="en-US" sz="2000" b="0" i="1" smtClean="0">
                            <a:latin typeface="Cambria Math" panose="02040503050406030204" pitchFamily="18" charset="0"/>
                            <a:cs typeface="Times New Roman" panose="02020603050405020304" pitchFamily="18" charset="0"/>
                          </a:rPr>
                          <m:t>𝑏</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𝐵𝑐</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𝐵𝑏</m:t>
                        </m:r>
                      </m:sub>
                    </m:sSub>
                    <m:r>
                      <a:rPr lang="en-US" sz="2000" i="1">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                                                                                                      (12.28)</a:t>
                </a:r>
              </a:p>
              <a:p>
                <a:pPr marL="0" indent="0">
                  <a:lnSpc>
                    <a:spcPct val="110000"/>
                  </a:lnSpc>
                  <a:buNone/>
                </a:pPr>
                <a:r>
                  <a:rPr lang="en-US" sz="2000" dirty="0">
                    <a:latin typeface="Times New Roman" panose="02020603050405020304" pitchFamily="18" charset="0"/>
                    <a:cs typeface="Times New Roman" panose="02020603050405020304" pitchFamily="18" charset="0"/>
                  </a:rPr>
                  <a:t>Where: </a:t>
                </a:r>
                <a:r>
                  <a:rPr lang="en-US" sz="2000" dirty="0" err="1">
                    <a:latin typeface="Times New Roman" panose="02020603050405020304" pitchFamily="18" charset="0"/>
                    <a:cs typeface="Times New Roman" panose="02020603050405020304" pitchFamily="18" charset="0"/>
                  </a:rPr>
                  <a:t>W</a:t>
                </a:r>
                <a:r>
                  <a:rPr lang="en-US" sz="2000" baseline="-25000" dirty="0" err="1">
                    <a:latin typeface="Times New Roman" panose="02020603050405020304" pitchFamily="18" charset="0"/>
                    <a:cs typeface="Times New Roman" panose="02020603050405020304" pitchFamily="18" charset="0"/>
                  </a:rPr>
                  <a:t>Bcb</a:t>
                </a:r>
                <a:r>
                  <a:rPr lang="en-US" sz="2000" dirty="0">
                    <a:latin typeface="Times New Roman" panose="02020603050405020304" pitchFamily="18" charset="0"/>
                    <a:cs typeface="Times New Roman" panose="02020603050405020304" pitchFamily="18" charset="0"/>
                  </a:rPr>
                  <a:t> is mass transfer rate of product B from the cloud to the bubble, </a:t>
                </a:r>
                <a:r>
                  <a:rPr lang="en-US" sz="2000" dirty="0" err="1">
                    <a:latin typeface="Times New Roman" panose="02020603050405020304" pitchFamily="18" charset="0"/>
                    <a:cs typeface="Times New Roman" panose="02020603050405020304" pitchFamily="18" charset="0"/>
                  </a:rPr>
                  <a:t>K</a:t>
                </a:r>
                <a:r>
                  <a:rPr lang="en-US" sz="2000" baseline="-25000" dirty="0" err="1">
                    <a:latin typeface="Times New Roman" panose="02020603050405020304" pitchFamily="18" charset="0"/>
                    <a:cs typeface="Times New Roman" panose="02020603050405020304" pitchFamily="18" charset="0"/>
                  </a:rPr>
                  <a:t>cb</a:t>
                </a:r>
                <a:r>
                  <a:rPr lang="en-US" sz="2000" dirty="0">
                    <a:latin typeface="Times New Roman" panose="02020603050405020304" pitchFamily="18" charset="0"/>
                    <a:cs typeface="Times New Roman" panose="02020603050405020304" pitchFamily="18" charset="0"/>
                  </a:rPr>
                  <a:t> is mass transfer coefficient,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Bb</a:t>
                </a:r>
                <a:r>
                  <a:rPr lang="en-US" sz="2000" dirty="0">
                    <a:latin typeface="Times New Roman" panose="02020603050405020304" pitchFamily="18" charset="0"/>
                    <a:cs typeface="Times New Roman" panose="02020603050405020304" pitchFamily="18" charset="0"/>
                  </a:rPr>
                  <a:t> is concentration of B in the bubble, and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Bc</a:t>
                </a:r>
                <a:r>
                  <a:rPr lang="en-US" sz="2000" dirty="0">
                    <a:latin typeface="Times New Roman" panose="02020603050405020304" pitchFamily="18" charset="0"/>
                    <a:cs typeface="Times New Roman" panose="02020603050405020304" pitchFamily="18" charset="0"/>
                  </a:rPr>
                  <a:t> is concentration of B in the cloud.</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F995816-1810-1141-6FCB-96BB3B5495AC}"/>
                  </a:ext>
                </a:extLst>
              </p:cNvPr>
              <p:cNvSpPr>
                <a:spLocks noGrp="1" noRot="1" noChangeAspect="1" noMove="1" noResize="1" noEditPoints="1" noAdjustHandles="1" noChangeArrowheads="1" noChangeShapeType="1" noTextEdit="1"/>
              </p:cNvSpPr>
              <p:nvPr>
                <p:ph idx="1"/>
              </p:nvPr>
            </p:nvSpPr>
            <p:spPr>
              <a:xfrm>
                <a:off x="337930" y="805069"/>
                <a:ext cx="11628783" cy="5247862"/>
              </a:xfrm>
              <a:blipFill>
                <a:blip r:embed="rId2"/>
                <a:stretch>
                  <a:fillRect l="-629" t="-12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578F5E8-1237-C3FE-34BA-3F5BF96D38B5}"/>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2404C1A-7AAD-33FF-3BB7-E254DFED2D7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5A9353C-3127-176E-0675-6CA15FCBA2F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788820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13E715-E811-9BB7-08D9-B4D6F43BB8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BDE594-8553-BB4C-80E3-C328C0F0E288}"/>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B119124-938B-88DB-286A-33DD38B3B251}"/>
                  </a:ext>
                </a:extLst>
              </p:cNvPr>
              <p:cNvSpPr>
                <a:spLocks noGrp="1"/>
              </p:cNvSpPr>
              <p:nvPr>
                <p:ph idx="1"/>
              </p:nvPr>
            </p:nvSpPr>
            <p:spPr>
              <a:xfrm>
                <a:off x="417442" y="805069"/>
                <a:ext cx="11439941" cy="5247862"/>
              </a:xfrm>
            </p:spPr>
            <p:txBody>
              <a:bodyPr>
                <a:norm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The mass transfer coefficient (</a:t>
                </a:r>
                <a:r>
                  <a:rPr lang="en-US" sz="2000" dirty="0" err="1">
                    <a:latin typeface="Times New Roman" panose="02020603050405020304" pitchFamily="18" charset="0"/>
                    <a:cs typeface="Times New Roman" panose="02020603050405020304" pitchFamily="18" charset="0"/>
                  </a:rPr>
                  <a:t>K</a:t>
                </a:r>
                <a:r>
                  <a:rPr lang="en-US" sz="2000" baseline="-25000" dirty="0" err="1">
                    <a:latin typeface="Times New Roman" panose="02020603050405020304" pitchFamily="18" charset="0"/>
                    <a:cs typeface="Times New Roman" panose="02020603050405020304" pitchFamily="18" charset="0"/>
                  </a:rPr>
                  <a:t>bc</a:t>
                </a:r>
                <a:r>
                  <a:rPr lang="en-US" sz="2000" dirty="0">
                    <a:latin typeface="Times New Roman" panose="02020603050405020304" pitchFamily="18" charset="0"/>
                    <a:cs typeface="Times New Roman" panose="02020603050405020304" pitchFamily="18" charset="0"/>
                  </a:rPr>
                  <a:t>) can also be thought of as an exchange volume (</a:t>
                </a:r>
                <a:r>
                  <a:rPr lang="en-US" sz="2000" dirty="0" err="1">
                    <a:latin typeface="Times New Roman" panose="02020603050405020304" pitchFamily="18" charset="0"/>
                    <a:cs typeface="Times New Roman" panose="02020603050405020304" pitchFamily="18" charset="0"/>
                  </a:rPr>
                  <a:t>q</a:t>
                </a:r>
                <a:r>
                  <a:rPr lang="en-US" sz="2000" baseline="-25000" dirty="0" err="1">
                    <a:latin typeface="Times New Roman" panose="02020603050405020304" pitchFamily="18" charset="0"/>
                    <a:cs typeface="Times New Roman" panose="02020603050405020304" pitchFamily="18" charset="0"/>
                  </a:rPr>
                  <a:t>o</a:t>
                </a:r>
                <a:r>
                  <a:rPr lang="en-US" sz="2000" dirty="0">
                    <a:latin typeface="Times New Roman" panose="02020603050405020304" pitchFamily="18" charset="0"/>
                    <a:cs typeface="Times New Roman" panose="02020603050405020304" pitchFamily="18" charset="0"/>
                  </a:rPr>
                  <a:t>) between the bubble and the cloud.</a:t>
                </a:r>
              </a:p>
              <a:p>
                <a:pPr marL="0" indent="0" algn="just">
                  <a:lnSpc>
                    <a:spcPct val="10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𝑊</m:t>
                        </m:r>
                      </m:e>
                      <m:sub>
                        <m:r>
                          <a:rPr lang="en-US" sz="2000" b="0" i="1" smtClean="0">
                            <a:latin typeface="Cambria Math" panose="02040503050406030204" pitchFamily="18" charset="0"/>
                            <a:cs typeface="Times New Roman" panose="02020603050405020304" pitchFamily="18" charset="0"/>
                          </a:rPr>
                          <m:t>𝐵𝑐𝑏</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𝑞</m:t>
                        </m:r>
                      </m:e>
                      <m:sub>
                        <m:r>
                          <a:rPr lang="en-US" sz="2000" b="0" i="1" smtClean="0">
                            <a:latin typeface="Cambria Math" panose="02040503050406030204" pitchFamily="18" charset="0"/>
                            <a:cs typeface="Times New Roman" panose="02020603050405020304" pitchFamily="18" charset="0"/>
                          </a:rPr>
                          <m:t>𝑏</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𝐴𝑏</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𝑞</m:t>
                        </m:r>
                      </m:e>
                      <m:sub>
                        <m:r>
                          <a:rPr lang="en-US" sz="2000" b="0" i="1" smtClean="0">
                            <a:latin typeface="Cambria Math" panose="02040503050406030204" pitchFamily="18" charset="0"/>
                            <a:cs typeface="Times New Roman" panose="02020603050405020304" pitchFamily="18" charset="0"/>
                          </a:rPr>
                          <m:t>𝑐</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𝐴𝑐</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𝑞</m:t>
                        </m:r>
                      </m:e>
                      <m:sub>
                        <m:r>
                          <a:rPr lang="en-US" sz="2000" b="0" i="1" smtClean="0">
                            <a:latin typeface="Cambria Math" panose="02040503050406030204" pitchFamily="18" charset="0"/>
                            <a:cs typeface="Times New Roman" panose="02020603050405020304" pitchFamily="18" charset="0"/>
                          </a:rPr>
                          <m:t>𝑜</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𝐴𝑏</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𝐴𝑐</m:t>
                        </m:r>
                      </m:sub>
                    </m:sSub>
                    <m:r>
                      <a:rPr lang="en-US" sz="2000" b="0" i="1" smtClean="0">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                                                                    (12.29)</a:t>
                </a:r>
              </a:p>
              <a:p>
                <a:pPr marL="0" indent="0" algn="just">
                  <a:lnSpc>
                    <a:spcPct val="10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𝑞</m:t>
                        </m:r>
                      </m:e>
                      <m:sub>
                        <m:r>
                          <a:rPr lang="en-US" sz="2000" i="1">
                            <a:latin typeface="Cambria Math" panose="02040503050406030204" pitchFamily="18" charset="0"/>
                            <a:cs typeface="Times New Roman" panose="02020603050405020304" pitchFamily="18" charset="0"/>
                          </a:rPr>
                          <m:t>𝑏</m:t>
                        </m:r>
                      </m:sub>
                    </m:sSub>
                    <m:r>
                      <a:rPr lang="en-US" sz="2000" b="0" i="1" smtClean="0">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𝑞</m:t>
                        </m:r>
                      </m:e>
                      <m:sub>
                        <m:r>
                          <a:rPr lang="en-US" sz="2000" i="1">
                            <a:latin typeface="Cambria Math" panose="02040503050406030204" pitchFamily="18" charset="0"/>
                            <a:cs typeface="Times New Roman" panose="02020603050405020304" pitchFamily="18" charset="0"/>
                          </a:rPr>
                          <m:t>𝑐</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𝑞</m:t>
                        </m:r>
                      </m:e>
                      <m:sub>
                        <m:r>
                          <a:rPr lang="en-US" sz="2000" i="1">
                            <a:latin typeface="Cambria Math" panose="02040503050406030204" pitchFamily="18" charset="0"/>
                            <a:cs typeface="Times New Roman" panose="02020603050405020304" pitchFamily="18" charset="0"/>
                          </a:rPr>
                          <m:t>𝑜</m:t>
                        </m:r>
                      </m:sub>
                    </m:sSub>
                    <m:r>
                      <a:rPr lang="en-US" sz="2000" b="0" i="1" smtClean="0">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𝐾</m:t>
                        </m:r>
                      </m:e>
                      <m:sub>
                        <m:r>
                          <a:rPr lang="en-US" sz="2000" i="1">
                            <a:latin typeface="Cambria Math" panose="02040503050406030204" pitchFamily="18" charset="0"/>
                            <a:cs typeface="Times New Roman" panose="02020603050405020304" pitchFamily="18" charset="0"/>
                          </a:rPr>
                          <m:t>𝑏𝑐</m:t>
                        </m:r>
                      </m:sub>
                    </m:sSub>
                    <m:r>
                      <a:rPr lang="en-US" sz="2000" b="0" i="1" smtClean="0">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𝐾</m:t>
                        </m:r>
                      </m:e>
                      <m:sub>
                        <m:r>
                          <a:rPr lang="en-US" sz="2000" b="0" i="1" smtClean="0">
                            <a:latin typeface="Cambria Math" panose="02040503050406030204" pitchFamily="18" charset="0"/>
                            <a:cs typeface="Times New Roman" panose="02020603050405020304" pitchFamily="18" charset="0"/>
                          </a:rPr>
                          <m:t>𝑐</m:t>
                        </m:r>
                        <m:r>
                          <a:rPr lang="en-US" sz="2000" i="1">
                            <a:latin typeface="Cambria Math" panose="02040503050406030204" pitchFamily="18" charset="0"/>
                            <a:cs typeface="Times New Roman" panose="02020603050405020304" pitchFamily="18" charset="0"/>
                          </a:rPr>
                          <m:t>𝑏</m:t>
                        </m:r>
                      </m:sub>
                    </m:sSub>
                  </m:oMath>
                </a14:m>
                <a:r>
                  <a:rPr lang="en-US" sz="2000" dirty="0">
                    <a:latin typeface="Times New Roman" panose="02020603050405020304" pitchFamily="18" charset="0"/>
                    <a:cs typeface="Times New Roman" panose="02020603050405020304" pitchFamily="18" charset="0"/>
                  </a:rPr>
                  <a:t>                                                                                           (12.30)</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Where:  </a:t>
                </a:r>
                <a:r>
                  <a:rPr lang="en-US" sz="2000" dirty="0" err="1">
                    <a:latin typeface="Times New Roman" panose="02020603050405020304" pitchFamily="18" charset="0"/>
                    <a:cs typeface="Times New Roman" panose="02020603050405020304" pitchFamily="18" charset="0"/>
                  </a:rPr>
                  <a:t>q</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is volume of gas flowing from the bubble to the cloud per unit time per unit volume of bubble, q</a:t>
                </a:r>
                <a:r>
                  <a:rPr lang="en-US" sz="2000" baseline="-25000" dirty="0">
                    <a:latin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cs typeface="Times New Roman" panose="02020603050405020304" pitchFamily="18" charset="0"/>
                  </a:rPr>
                  <a:t>  is volume of gas flowing from the cloud to the bubble per unit time per unit volume of bubble, and </a:t>
                </a:r>
                <a:r>
                  <a:rPr lang="en-US" sz="2000" dirty="0" err="1">
                    <a:latin typeface="Times New Roman" panose="02020603050405020304" pitchFamily="18" charset="0"/>
                    <a:cs typeface="Times New Roman" panose="02020603050405020304" pitchFamily="18" charset="0"/>
                  </a:rPr>
                  <a:t>q</a:t>
                </a:r>
                <a:r>
                  <a:rPr lang="en-US" sz="2000" baseline="-25000" dirty="0" err="1">
                    <a:latin typeface="Times New Roman" panose="02020603050405020304" pitchFamily="18" charset="0"/>
                    <a:cs typeface="Times New Roman" panose="02020603050405020304" pitchFamily="18" charset="0"/>
                  </a:rPr>
                  <a:t>o</a:t>
                </a:r>
                <a:r>
                  <a:rPr lang="en-US" sz="2000" baseline="-25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is exchange volume between the bubble and cloud per unit time per unit volume of bubble.</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mass transfer coefficient (</a:t>
                </a:r>
                <a:r>
                  <a:rPr lang="en-US" sz="2000" dirty="0" err="1">
                    <a:latin typeface="Times New Roman" panose="02020603050405020304" pitchFamily="18" charset="0"/>
                    <a:cs typeface="Times New Roman" panose="02020603050405020304" pitchFamily="18" charset="0"/>
                  </a:rPr>
                  <a:t>K</a:t>
                </a:r>
                <a:r>
                  <a:rPr lang="en-US" sz="2000" baseline="-25000" dirty="0" err="1">
                    <a:latin typeface="Times New Roman" panose="02020603050405020304" pitchFamily="18" charset="0"/>
                    <a:cs typeface="Times New Roman" panose="02020603050405020304" pitchFamily="18" charset="0"/>
                  </a:rPr>
                  <a:t>bc</a:t>
                </a:r>
                <a:r>
                  <a:rPr lang="en-US" sz="2000" dirty="0">
                    <a:latin typeface="Times New Roman" panose="02020603050405020304" pitchFamily="18" charset="0"/>
                    <a:cs typeface="Times New Roman" panose="02020603050405020304" pitchFamily="18" charset="0"/>
                  </a:rPr>
                  <a:t>) is given by: </a:t>
                </a:r>
              </a:p>
              <a:p>
                <a:pPr marL="0" indent="0" algn="just">
                  <a:lnSpc>
                    <a:spcPct val="10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𝐾</m:t>
                        </m:r>
                      </m:e>
                      <m:sub>
                        <m:r>
                          <a:rPr lang="en-US" sz="2000" b="0" i="1" smtClean="0">
                            <a:latin typeface="Cambria Math" panose="02040503050406030204" pitchFamily="18" charset="0"/>
                            <a:cs typeface="Times New Roman" panose="02020603050405020304" pitchFamily="18" charset="0"/>
                          </a:rPr>
                          <m:t>𝑏𝑐</m:t>
                        </m:r>
                      </m:sub>
                    </m:sSub>
                    <m:r>
                      <a:rPr lang="en-US" sz="2000" b="0" i="1" smtClean="0">
                        <a:latin typeface="Cambria Math" panose="02040503050406030204" pitchFamily="18" charset="0"/>
                        <a:cs typeface="Times New Roman" panose="02020603050405020304" pitchFamily="18" charset="0"/>
                      </a:rPr>
                      <m:t>=4.5</m:t>
                    </m:r>
                    <m:d>
                      <m:dPr>
                        <m:ctrlPr>
                          <a:rPr lang="en-US" sz="2000" b="0" i="1" smtClean="0">
                            <a:latin typeface="Cambria Math" panose="02040503050406030204" pitchFamily="18" charset="0"/>
                            <a:cs typeface="Times New Roman" panose="02020603050405020304" pitchFamily="18" charset="0"/>
                          </a:rPr>
                        </m:ctrlPr>
                      </m:dPr>
                      <m:e>
                        <m:f>
                          <m:fPr>
                            <m:ctrlPr>
                              <a:rPr lang="en-US" sz="2000" b="0" i="1" smtClean="0">
                                <a:latin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𝑚𝑓</m:t>
                                </m:r>
                              </m:sub>
                            </m:sSub>
                          </m:num>
                          <m:den>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𝑑</m:t>
                                </m:r>
                              </m:e>
                              <m:sub>
                                <m:r>
                                  <a:rPr lang="en-US" sz="2000" b="0" i="1" smtClean="0">
                                    <a:latin typeface="Cambria Math" panose="02040503050406030204" pitchFamily="18" charset="0"/>
                                    <a:cs typeface="Times New Roman" panose="02020603050405020304" pitchFamily="18" charset="0"/>
                                  </a:rPr>
                                  <m:t>𝑏</m:t>
                                </m:r>
                              </m:sub>
                            </m:sSub>
                          </m:den>
                        </m:f>
                      </m:e>
                    </m:d>
                    <m:r>
                      <a:rPr lang="en-US" sz="2000" b="0" i="0" smtClean="0">
                        <a:latin typeface="Cambria Math" panose="02040503050406030204" pitchFamily="18" charset="0"/>
                        <a:cs typeface="Times New Roman" panose="02020603050405020304" pitchFamily="18" charset="0"/>
                      </a:rPr>
                      <m:t>+5.85</m:t>
                    </m:r>
                    <m:f>
                      <m:fPr>
                        <m:ctrlPr>
                          <a:rPr lang="en-US" sz="2000" b="0" i="1" smtClean="0">
                            <a:latin typeface="Cambria Math" panose="02040503050406030204" pitchFamily="18" charset="0"/>
                            <a:cs typeface="Times New Roman" panose="02020603050405020304" pitchFamily="18" charset="0"/>
                          </a:rPr>
                        </m:ctrlPr>
                      </m:fPr>
                      <m:num>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𝐷</m:t>
                            </m:r>
                            <m:r>
                              <a:rPr lang="en-US" sz="2000" b="0" i="1" baseline="-25000" smtClean="0">
                                <a:latin typeface="Cambria Math" panose="02040503050406030204" pitchFamily="18" charset="0"/>
                                <a:cs typeface="Times New Roman" panose="02020603050405020304" pitchFamily="18" charset="0"/>
                              </a:rPr>
                              <m:t>𝐴𝐵</m:t>
                            </m:r>
                          </m:e>
                          <m:sup>
                            <m:r>
                              <a:rPr lang="en-US" sz="2000" b="0" i="1" smtClean="0">
                                <a:latin typeface="Cambria Math" panose="02040503050406030204" pitchFamily="18" charset="0"/>
                                <a:cs typeface="Times New Roman" panose="02020603050405020304" pitchFamily="18" charset="0"/>
                              </a:rPr>
                              <m:t>1/2</m:t>
                            </m:r>
                          </m:sup>
                        </m:sSup>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𝑔</m:t>
                            </m:r>
                          </m:e>
                          <m:sup>
                            <m:r>
                              <a:rPr lang="en-US" sz="2000" b="0" i="1" smtClean="0">
                                <a:latin typeface="Cambria Math" panose="02040503050406030204" pitchFamily="18" charset="0"/>
                                <a:cs typeface="Times New Roman" panose="02020603050405020304" pitchFamily="18" charset="0"/>
                              </a:rPr>
                              <m:t>1/2</m:t>
                            </m:r>
                          </m:sup>
                        </m:sSup>
                      </m:num>
                      <m:den>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𝑑</m:t>
                            </m:r>
                            <m:r>
                              <a:rPr lang="en-US" sz="2000" b="0" i="1" baseline="-25000" smtClean="0">
                                <a:latin typeface="Cambria Math" panose="02040503050406030204" pitchFamily="18" charset="0"/>
                                <a:cs typeface="Times New Roman" panose="02020603050405020304" pitchFamily="18" charset="0"/>
                              </a:rPr>
                              <m:t>𝑏</m:t>
                            </m:r>
                          </m:e>
                          <m:sup>
                            <m:r>
                              <a:rPr lang="en-US" sz="2000" b="0" i="1" smtClean="0">
                                <a:latin typeface="Cambria Math" panose="02040503050406030204" pitchFamily="18" charset="0"/>
                                <a:cs typeface="Times New Roman" panose="02020603050405020304" pitchFamily="18" charset="0"/>
                              </a:rPr>
                              <m:t>5/4</m:t>
                            </m:r>
                          </m:sup>
                        </m:sSup>
                      </m:den>
                    </m:f>
                  </m:oMath>
                </a14:m>
                <a:r>
                  <a:rPr lang="en-US" sz="2000" dirty="0">
                    <a:latin typeface="Times New Roman" panose="02020603050405020304" pitchFamily="18" charset="0"/>
                    <a:cs typeface="Times New Roman" panose="02020603050405020304" pitchFamily="18" charset="0"/>
                  </a:rPr>
                  <a:t>                                                                               (12.31)</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Where: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mf</a:t>
                </a:r>
                <a:r>
                  <a:rPr lang="en-US" sz="2000" dirty="0">
                    <a:latin typeface="Times New Roman" panose="02020603050405020304" pitchFamily="18" charset="0"/>
                    <a:cs typeface="Times New Roman" panose="02020603050405020304" pitchFamily="18" charset="0"/>
                  </a:rPr>
                  <a:t> minimum fluidized velocity(cm/s), </a:t>
                </a:r>
                <a:r>
                  <a:rPr lang="en-US" sz="2000" dirty="0" err="1">
                    <a:latin typeface="Times New Roman" panose="02020603050405020304" pitchFamily="18" charset="0"/>
                    <a:cs typeface="Times New Roman" panose="02020603050405020304" pitchFamily="18" charset="0"/>
                  </a:rPr>
                  <a:t>d</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is diameter of bubble (cm), D</a:t>
                </a:r>
                <a:r>
                  <a:rPr lang="en-US" sz="2000" baseline="-25000" dirty="0">
                    <a:latin typeface="Times New Roman" panose="02020603050405020304" pitchFamily="18" charset="0"/>
                    <a:cs typeface="Times New Roman" panose="02020603050405020304" pitchFamily="18" charset="0"/>
                  </a:rPr>
                  <a:t>AB</a:t>
                </a:r>
                <a:r>
                  <a:rPr lang="en-US" sz="2000" dirty="0">
                    <a:latin typeface="Times New Roman" panose="02020603050405020304" pitchFamily="18" charset="0"/>
                    <a:cs typeface="Times New Roman" panose="02020603050405020304" pitchFamily="18" charset="0"/>
                  </a:rPr>
                  <a:t> is diffusivity coefficient (cm</a:t>
                </a:r>
                <a:r>
                  <a:rPr lang="en-US" sz="2000" baseline="30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/s), and g is gravitational constant (980 cm/s</a:t>
                </a:r>
                <a:r>
                  <a:rPr lang="en-US" sz="2000" baseline="30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a:t>
                </a:r>
              </a:p>
            </p:txBody>
          </p:sp>
        </mc:Choice>
        <mc:Fallback xmlns="">
          <p:sp>
            <p:nvSpPr>
              <p:cNvPr id="3" name="Content Placeholder 2">
                <a:extLst>
                  <a:ext uri="{FF2B5EF4-FFF2-40B4-BE49-F238E27FC236}">
                    <a16:creationId xmlns:a16="http://schemas.microsoft.com/office/drawing/2014/main" id="{7B119124-938B-88DB-286A-33DD38B3B251}"/>
                  </a:ext>
                </a:extLst>
              </p:cNvPr>
              <p:cNvSpPr>
                <a:spLocks noGrp="1" noRot="1" noChangeAspect="1" noMove="1" noResize="1" noEditPoints="1" noAdjustHandles="1" noChangeArrowheads="1" noChangeShapeType="1" noTextEdit="1"/>
              </p:cNvSpPr>
              <p:nvPr>
                <p:ph idx="1"/>
              </p:nvPr>
            </p:nvSpPr>
            <p:spPr>
              <a:xfrm>
                <a:off x="417442" y="805069"/>
                <a:ext cx="11439941" cy="5247862"/>
              </a:xfrm>
              <a:blipFill>
                <a:blip r:embed="rId2"/>
                <a:stretch>
                  <a:fillRect l="-533" t="-581" r="-58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E7DEAD7-114B-AA1C-FC05-453B8D29A18A}"/>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C408771-66CF-DE5E-FF07-3F730FED9C62}"/>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A7FD998-5FD5-0625-2373-ACDE1EB991C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824061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2B0DD2-962B-84B7-67A1-46340137B8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F944E8-3ECC-0A7B-9EF5-A5709BB2CC09}"/>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06307BA-C284-FFDB-8433-72809B64ABCD}"/>
                  </a:ext>
                </a:extLst>
              </p:cNvPr>
              <p:cNvSpPr>
                <a:spLocks noGrp="1"/>
              </p:cNvSpPr>
              <p:nvPr>
                <p:ph idx="1"/>
              </p:nvPr>
            </p:nvSpPr>
            <p:spPr>
              <a:xfrm>
                <a:off x="337930" y="805069"/>
                <a:ext cx="11489635" cy="5247862"/>
              </a:xfrm>
            </p:spPr>
            <p:txBody>
              <a:bodyPr>
                <a:normAutofit/>
              </a:bodyPr>
              <a:lstStyle/>
              <a:p>
                <a:pPr marL="0" indent="0">
                  <a:buNone/>
                </a:pPr>
                <a:r>
                  <a:rPr lang="en-US" sz="2000" b="1" dirty="0">
                    <a:latin typeface="Times New Roman" panose="02020603050405020304" pitchFamily="18" charset="0"/>
                    <a:cs typeface="Times New Roman" panose="02020603050405020304" pitchFamily="18" charset="0"/>
                  </a:rPr>
                  <a:t>12.3.2.2. Mass transfer between cloud and emulsion</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Similarly, </a:t>
                </a:r>
                <a:r>
                  <a:rPr lang="en-US" sz="2000" b="1" dirty="0">
                    <a:latin typeface="Times New Roman" panose="02020603050405020304" pitchFamily="18" charset="0"/>
                    <a:cs typeface="Times New Roman" panose="02020603050405020304" pitchFamily="18" charset="0"/>
                  </a:rPr>
                  <a:t>Kunii -</a:t>
                </a:r>
                <a:r>
                  <a:rPr lang="en-US" sz="2000" b="1" dirty="0" err="1">
                    <a:latin typeface="Times New Roman" panose="02020603050405020304" pitchFamily="18" charset="0"/>
                    <a:cs typeface="Times New Roman" panose="02020603050405020304" pitchFamily="18" charset="0"/>
                  </a:rPr>
                  <a:t>Levenspiel</a:t>
                </a:r>
                <a:r>
                  <a:rPr lang="en-US" sz="2000" dirty="0">
                    <a:latin typeface="Times New Roman" panose="02020603050405020304" pitchFamily="18" charset="0"/>
                    <a:cs typeface="Times New Roman" panose="02020603050405020304" pitchFamily="18" charset="0"/>
                  </a:rPr>
                  <a:t> defined a mass transfer coefficient for gas interchange between the cloud and the emulsion:</a:t>
                </a:r>
              </a:p>
              <a:p>
                <a:pPr marL="0" indent="0" algn="just">
                  <a:lnSpc>
                    <a:spcPct val="10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𝑊</m:t>
                        </m:r>
                      </m:e>
                      <m:sub>
                        <m:r>
                          <a:rPr lang="en-US" sz="2000" b="0" i="1" smtClean="0">
                            <a:latin typeface="Cambria Math" panose="02040503050406030204" pitchFamily="18" charset="0"/>
                            <a:cs typeface="Times New Roman" panose="02020603050405020304" pitchFamily="18" charset="0"/>
                          </a:rPr>
                          <m:t>𝐴</m:t>
                        </m:r>
                        <m:r>
                          <a:rPr lang="en-US" sz="2000" i="1">
                            <a:latin typeface="Cambria Math" panose="02040503050406030204" pitchFamily="18" charset="0"/>
                            <a:cs typeface="Times New Roman" panose="02020603050405020304" pitchFamily="18" charset="0"/>
                          </a:rPr>
                          <m:t>𝑐</m:t>
                        </m:r>
                        <m:r>
                          <a:rPr lang="en-US" sz="2000" b="0" i="1" smtClean="0">
                            <a:latin typeface="Cambria Math" panose="02040503050406030204" pitchFamily="18" charset="0"/>
                            <a:cs typeface="Times New Roman" panose="02020603050405020304" pitchFamily="18" charset="0"/>
                          </a:rPr>
                          <m:t>𝑒</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𝐾</m:t>
                        </m:r>
                      </m:e>
                      <m:sub>
                        <m:r>
                          <a:rPr lang="en-US" sz="2000" i="1">
                            <a:latin typeface="Cambria Math" panose="02040503050406030204" pitchFamily="18" charset="0"/>
                            <a:cs typeface="Times New Roman" panose="02020603050405020304" pitchFamily="18" charset="0"/>
                          </a:rPr>
                          <m:t>𝑐</m:t>
                        </m:r>
                        <m:r>
                          <a:rPr lang="en-US" sz="2000" b="0" i="1" smtClean="0">
                            <a:latin typeface="Cambria Math" panose="02040503050406030204" pitchFamily="18" charset="0"/>
                            <a:cs typeface="Times New Roman" panose="02020603050405020304" pitchFamily="18" charset="0"/>
                          </a:rPr>
                          <m:t>𝑒</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m:t>
                        </m:r>
                        <m:r>
                          <a:rPr lang="en-US" sz="2000" i="1">
                            <a:latin typeface="Cambria Math" panose="02040503050406030204" pitchFamily="18" charset="0"/>
                            <a:cs typeface="Times New Roman" panose="02020603050405020304" pitchFamily="18" charset="0"/>
                          </a:rPr>
                          <m:t>𝑐</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𝐴𝑒</m:t>
                        </m:r>
                      </m:sub>
                    </m:sSub>
                    <m:r>
                      <a:rPr lang="en-US" sz="2000" i="1">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                                                                                                  (12.32)</a:t>
                </a:r>
              </a:p>
              <a:p>
                <a:pPr marL="0" indent="0" algn="just">
                  <a:lnSpc>
                    <a:spcPct val="10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𝑊</m:t>
                        </m:r>
                      </m:e>
                      <m:sub>
                        <m:r>
                          <a:rPr lang="en-US" sz="2000" i="1">
                            <a:latin typeface="Cambria Math" panose="02040503050406030204" pitchFamily="18" charset="0"/>
                            <a:cs typeface="Times New Roman" panose="02020603050405020304" pitchFamily="18" charset="0"/>
                          </a:rPr>
                          <m:t>𝐵𝑐</m:t>
                        </m:r>
                        <m:r>
                          <a:rPr lang="en-US" sz="2000" b="0" i="1" smtClean="0">
                            <a:latin typeface="Cambria Math" panose="02040503050406030204" pitchFamily="18" charset="0"/>
                            <a:cs typeface="Times New Roman" panose="02020603050405020304" pitchFamily="18" charset="0"/>
                          </a:rPr>
                          <m:t>𝑒</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𝐾</m:t>
                        </m:r>
                      </m:e>
                      <m:sub>
                        <m:r>
                          <a:rPr lang="en-US" sz="2000" i="1">
                            <a:latin typeface="Cambria Math" panose="02040503050406030204" pitchFamily="18" charset="0"/>
                            <a:cs typeface="Times New Roman" panose="02020603050405020304" pitchFamily="18" charset="0"/>
                          </a:rPr>
                          <m:t>𝑐</m:t>
                        </m:r>
                        <m:r>
                          <a:rPr lang="en-US" sz="2000" b="0" i="1" smtClean="0">
                            <a:latin typeface="Cambria Math" panose="02040503050406030204" pitchFamily="18" charset="0"/>
                            <a:cs typeface="Times New Roman" panose="02020603050405020304" pitchFamily="18" charset="0"/>
                          </a:rPr>
                          <m:t>𝑒</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𝐵</m:t>
                        </m:r>
                        <m:r>
                          <a:rPr lang="en-US" sz="2000" b="0" i="1" smtClean="0">
                            <a:latin typeface="Cambria Math" panose="02040503050406030204" pitchFamily="18" charset="0"/>
                            <a:cs typeface="Times New Roman" panose="02020603050405020304" pitchFamily="18" charset="0"/>
                          </a:rPr>
                          <m:t>𝑒</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𝐵</m:t>
                        </m:r>
                        <m:r>
                          <a:rPr lang="en-US" sz="2000" b="0" i="1" smtClean="0">
                            <a:latin typeface="Cambria Math" panose="02040503050406030204" pitchFamily="18" charset="0"/>
                            <a:cs typeface="Times New Roman" panose="02020603050405020304" pitchFamily="18" charset="0"/>
                          </a:rPr>
                          <m:t>𝑐</m:t>
                        </m:r>
                      </m:sub>
                    </m:sSub>
                    <m:r>
                      <a:rPr lang="en-US" sz="2000" i="1">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                                                                                                  (12.33)</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Where: </a:t>
                </a:r>
                <a:r>
                  <a:rPr lang="en-US" sz="2000" dirty="0" err="1">
                    <a:latin typeface="Times New Roman" panose="02020603050405020304" pitchFamily="18" charset="0"/>
                    <a:cs typeface="Times New Roman" panose="02020603050405020304" pitchFamily="18" charset="0"/>
                  </a:rPr>
                  <a:t>W</a:t>
                </a:r>
                <a:r>
                  <a:rPr lang="en-US" sz="2000" baseline="-25000" dirty="0" err="1">
                    <a:latin typeface="Times New Roman" panose="02020603050405020304" pitchFamily="18" charset="0"/>
                    <a:cs typeface="Times New Roman" panose="02020603050405020304" pitchFamily="18" charset="0"/>
                  </a:rPr>
                  <a:t>Ace</a:t>
                </a:r>
                <a:r>
                  <a:rPr lang="en-US" sz="2000" dirty="0">
                    <a:latin typeface="Times New Roman" panose="02020603050405020304" pitchFamily="18" charset="0"/>
                    <a:cs typeface="Times New Roman" panose="02020603050405020304" pitchFamily="18" charset="0"/>
                  </a:rPr>
                  <a:t> is mass transfer rate of A from the cloud to emulsion, </a:t>
                </a:r>
                <a:r>
                  <a:rPr lang="en-US" sz="2000" dirty="0" err="1">
                    <a:latin typeface="Times New Roman" panose="02020603050405020304" pitchFamily="18" charset="0"/>
                    <a:cs typeface="Times New Roman" panose="02020603050405020304" pitchFamily="18" charset="0"/>
                  </a:rPr>
                  <a:t>W</a:t>
                </a:r>
                <a:r>
                  <a:rPr lang="en-US" sz="2000" baseline="-25000" dirty="0" err="1">
                    <a:latin typeface="Times New Roman" panose="02020603050405020304" pitchFamily="18" charset="0"/>
                    <a:cs typeface="Times New Roman" panose="02020603050405020304" pitchFamily="18" charset="0"/>
                  </a:rPr>
                  <a:t>Bce</a:t>
                </a:r>
                <a:r>
                  <a:rPr lang="en-US" sz="2000" dirty="0">
                    <a:latin typeface="Times New Roman" panose="02020603050405020304" pitchFamily="18" charset="0"/>
                    <a:cs typeface="Times New Roman" panose="02020603050405020304" pitchFamily="18" charset="0"/>
                  </a:rPr>
                  <a:t> is mass transfer rate of B from the cloud to emulsion, </a:t>
                </a:r>
                <a:r>
                  <a:rPr lang="en-US" sz="2000" dirty="0" err="1">
                    <a:latin typeface="Times New Roman" panose="02020603050405020304" pitchFamily="18" charset="0"/>
                    <a:cs typeface="Times New Roman" panose="02020603050405020304" pitchFamily="18" charset="0"/>
                  </a:rPr>
                  <a:t>K</a:t>
                </a:r>
                <a:r>
                  <a:rPr lang="en-US" sz="2000" baseline="-25000" dirty="0" err="1">
                    <a:latin typeface="Times New Roman" panose="02020603050405020304" pitchFamily="18" charset="0"/>
                    <a:cs typeface="Times New Roman" panose="02020603050405020304" pitchFamily="18" charset="0"/>
                  </a:rPr>
                  <a:t>ce</a:t>
                </a:r>
                <a:r>
                  <a:rPr lang="en-US" sz="2000" dirty="0">
                    <a:latin typeface="Times New Roman" panose="02020603050405020304" pitchFamily="18" charset="0"/>
                    <a:cs typeface="Times New Roman" panose="02020603050405020304" pitchFamily="18" charset="0"/>
                  </a:rPr>
                  <a:t> is mass transfer coefficient,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Ae</a:t>
                </a:r>
                <a:r>
                  <a:rPr lang="en-US" sz="2000" baseline="-25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is concentration of A in the emulsion,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Ac</a:t>
                </a:r>
                <a:r>
                  <a:rPr lang="en-US" sz="2000" dirty="0">
                    <a:latin typeface="Times New Roman" panose="02020603050405020304" pitchFamily="18" charset="0"/>
                    <a:cs typeface="Times New Roman" panose="02020603050405020304" pitchFamily="18" charset="0"/>
                  </a:rPr>
                  <a:t> is concentration of A in the cloud,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Be</a:t>
                </a:r>
                <a:r>
                  <a:rPr lang="en-US" sz="2000" dirty="0">
                    <a:latin typeface="Times New Roman" panose="02020603050405020304" pitchFamily="18" charset="0"/>
                    <a:cs typeface="Times New Roman" panose="02020603050405020304" pitchFamily="18" charset="0"/>
                  </a:rPr>
                  <a:t> is concentration of B in the emulsion, and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Bc</a:t>
                </a:r>
                <a:r>
                  <a:rPr lang="en-US" sz="2000" dirty="0">
                    <a:latin typeface="Times New Roman" panose="02020603050405020304" pitchFamily="18" charset="0"/>
                    <a:cs typeface="Times New Roman" panose="02020603050405020304" pitchFamily="18" charset="0"/>
                  </a:rPr>
                  <a:t> is concentration of B in the cloud.</a:t>
                </a:r>
              </a:p>
              <a:p>
                <a:pPr marL="0" indent="0" algn="just">
                  <a:lnSpc>
                    <a:spcPct val="100000"/>
                  </a:lnSpc>
                  <a:buNone/>
                </a:pPr>
                <a:endParaRPr lang="en-US" sz="1600" b="1"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06307BA-C284-FFDB-8433-72809B64ABCD}"/>
                  </a:ext>
                </a:extLst>
              </p:cNvPr>
              <p:cNvSpPr>
                <a:spLocks noGrp="1" noRot="1" noChangeAspect="1" noMove="1" noResize="1" noEditPoints="1" noAdjustHandles="1" noChangeArrowheads="1" noChangeShapeType="1" noTextEdit="1"/>
              </p:cNvSpPr>
              <p:nvPr>
                <p:ph idx="1"/>
              </p:nvPr>
            </p:nvSpPr>
            <p:spPr>
              <a:xfrm>
                <a:off x="337930" y="805069"/>
                <a:ext cx="11489635" cy="5247862"/>
              </a:xfrm>
              <a:blipFill>
                <a:blip r:embed="rId2"/>
                <a:stretch>
                  <a:fillRect l="-531" t="-1161" r="-58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5666D8D-F5AB-4BCB-2585-46827A6AE816}"/>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6F248D8-1367-1A43-7539-03F62653A08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B9E7F65-3797-3A46-E75F-ECE04B5FEE74}"/>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451125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FB1544-2D2A-9880-9D56-71908F3F69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4A34F9-B944-8293-C151-CE5EEB5C1D54}"/>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D9CA30D-D47C-E19A-90C0-13E0DB67AA9C}"/>
                  </a:ext>
                </a:extLst>
              </p:cNvPr>
              <p:cNvSpPr>
                <a:spLocks noGrp="1"/>
              </p:cNvSpPr>
              <p:nvPr>
                <p:ph idx="1"/>
              </p:nvPr>
            </p:nvSpPr>
            <p:spPr>
              <a:xfrm>
                <a:off x="337930" y="805069"/>
                <a:ext cx="11489635" cy="5247862"/>
              </a:xfrm>
            </p:spPr>
            <p:txBody>
              <a:bodyPr>
                <a:norm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Note that even though this mass transfer does not involve the bubble directly, it is still based on the bubble volume.</a:t>
                </a:r>
                <a:endParaRPr lang="en-US" sz="2000" b="1" dirty="0">
                  <a:latin typeface="Times New Roman" panose="02020603050405020304" pitchFamily="18" charset="0"/>
                  <a:cs typeface="Times New Roman" panose="02020603050405020304" pitchFamily="18" charset="0"/>
                </a:endParaRPr>
              </a:p>
              <a:p>
                <a:pPr marL="0" indent="0" algn="just">
                  <a:lnSpc>
                    <a:spcPct val="100000"/>
                  </a:lnSpc>
                  <a:buNone/>
                </a:pPr>
                <a:r>
                  <a:rPr lang="en-US" sz="2000" b="1" dirty="0">
                    <a:latin typeface="Times New Roman" panose="02020603050405020304" pitchFamily="18" charset="0"/>
                    <a:cs typeface="Times New Roman" panose="02020603050405020304" pitchFamily="18" charset="0"/>
                  </a:rPr>
                  <a:t>Kunii -</a:t>
                </a:r>
                <a:r>
                  <a:rPr lang="en-US" sz="2000" b="1" dirty="0" err="1">
                    <a:latin typeface="Times New Roman" panose="02020603050405020304" pitchFamily="18" charset="0"/>
                    <a:cs typeface="Times New Roman" panose="02020603050405020304" pitchFamily="18" charset="0"/>
                  </a:rPr>
                  <a:t>Levenspiel</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developed an equation for evaluating </a:t>
                </a:r>
                <a:r>
                  <a:rPr lang="en-US" sz="2000" dirty="0" err="1">
                    <a:latin typeface="Times New Roman" panose="02020603050405020304" pitchFamily="18" charset="0"/>
                    <a:cs typeface="Times New Roman" panose="02020603050405020304" pitchFamily="18" charset="0"/>
                  </a:rPr>
                  <a:t>K</a:t>
                </a:r>
                <a:r>
                  <a:rPr lang="en-US" sz="2000" baseline="-25000" dirty="0" err="1">
                    <a:latin typeface="Times New Roman" panose="02020603050405020304" pitchFamily="18" charset="0"/>
                    <a:cs typeface="Times New Roman" panose="02020603050405020304" pitchFamily="18" charset="0"/>
                  </a:rPr>
                  <a:t>ce</a:t>
                </a:r>
                <a:r>
                  <a:rPr lang="en-US" sz="2000" dirty="0">
                    <a:latin typeface="Times New Roman" panose="02020603050405020304" pitchFamily="18" charset="0"/>
                    <a:cs typeface="Times New Roman" panose="02020603050405020304" pitchFamily="18" charset="0"/>
                  </a:rPr>
                  <a:t>:</a:t>
                </a:r>
              </a:p>
              <a:p>
                <a:pPr marL="0" indent="0">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𝐾</m:t>
                        </m:r>
                      </m:e>
                      <m:sub>
                        <m:r>
                          <a:rPr lang="en-US" sz="2000" b="0" i="1" smtClean="0">
                            <a:latin typeface="Cambria Math" panose="02040503050406030204" pitchFamily="18" charset="0"/>
                            <a:cs typeface="Times New Roman" panose="02020603050405020304" pitchFamily="18" charset="0"/>
                          </a:rPr>
                          <m:t>𝑐𝑒</m:t>
                        </m:r>
                      </m:sub>
                    </m:sSub>
                    <m:r>
                      <a:rPr lang="en-US" sz="2000" b="0" i="1" smtClean="0">
                        <a:latin typeface="Cambria Math" panose="02040503050406030204" pitchFamily="18" charset="0"/>
                        <a:cs typeface="Times New Roman" panose="02020603050405020304" pitchFamily="18" charset="0"/>
                      </a:rPr>
                      <m:t>=6.77(</m:t>
                    </m:r>
                    <m:f>
                      <m:fPr>
                        <m:ctrlPr>
                          <a:rPr lang="en-US" sz="2000" b="0" i="1" smtClean="0">
                            <a:latin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b="0" i="1" smtClean="0">
                                <a:latin typeface="Cambria Math" panose="02040503050406030204" pitchFamily="18" charset="0"/>
                                <a:cs typeface="Times New Roman" panose="02020603050405020304" pitchFamily="18" charset="0"/>
                              </a:rPr>
                              <m:t>𝑚𝑓</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𝐷</m:t>
                            </m:r>
                          </m:e>
                          <m:sub>
                            <m:r>
                              <a:rPr lang="en-US" sz="2000" b="0" i="1" smtClean="0">
                                <a:latin typeface="Cambria Math" panose="02040503050406030204" pitchFamily="18" charset="0"/>
                                <a:cs typeface="Times New Roman" panose="02020603050405020304" pitchFamily="18" charset="0"/>
                              </a:rPr>
                              <m:t>𝐴𝐵</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𝑏</m:t>
                            </m:r>
                          </m:sub>
                        </m:sSub>
                      </m:num>
                      <m:den>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𝑑</m:t>
                            </m:r>
                            <m:r>
                              <a:rPr lang="en-US" sz="2000" b="0" i="1" baseline="-25000" smtClean="0">
                                <a:latin typeface="Cambria Math" panose="02040503050406030204" pitchFamily="18" charset="0"/>
                                <a:cs typeface="Times New Roman" panose="02020603050405020304" pitchFamily="18" charset="0"/>
                              </a:rPr>
                              <m:t>𝑏</m:t>
                            </m:r>
                          </m:e>
                          <m:sup>
                            <m:r>
                              <a:rPr lang="en-US" sz="2000" b="0" i="1" smtClean="0">
                                <a:latin typeface="Cambria Math" panose="02040503050406030204" pitchFamily="18" charset="0"/>
                                <a:cs typeface="Times New Roman" panose="02020603050405020304" pitchFamily="18" charset="0"/>
                              </a:rPr>
                              <m:t>3</m:t>
                            </m:r>
                          </m:sup>
                        </m:sSup>
                      </m:den>
                    </m:f>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m:t>
                        </m:r>
                      </m:e>
                      <m:sup>
                        <m:r>
                          <a:rPr lang="en-US" sz="2000" b="0" i="1" smtClean="0">
                            <a:latin typeface="Cambria Math" panose="02040503050406030204" pitchFamily="18" charset="0"/>
                            <a:cs typeface="Times New Roman" panose="02020603050405020304" pitchFamily="18" charset="0"/>
                          </a:rPr>
                          <m:t>1/2</m:t>
                        </m:r>
                      </m:sup>
                    </m:sSup>
                  </m:oMath>
                </a14:m>
                <a:r>
                  <a:rPr lang="en-US" sz="2000" dirty="0">
                    <a:latin typeface="Times New Roman" panose="02020603050405020304" pitchFamily="18" charset="0"/>
                    <a:cs typeface="Times New Roman" panose="02020603050405020304" pitchFamily="18" charset="0"/>
                  </a:rPr>
                  <a:t>                                                                                                  (12.34)</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Where: </a:t>
                </a:r>
                <a:r>
                  <a:rPr lang="en-US" sz="2000" dirty="0" err="1">
                    <a:latin typeface="Times New Roman" panose="02020603050405020304" pitchFamily="18" charset="0"/>
                    <a:cs typeface="Times New Roman" panose="02020603050405020304" pitchFamily="18" charset="0"/>
                  </a:rPr>
                  <a:t>K</a:t>
                </a:r>
                <a:r>
                  <a:rPr lang="en-US" sz="2000" baseline="-25000" dirty="0" err="1">
                    <a:latin typeface="Times New Roman" panose="02020603050405020304" pitchFamily="18" charset="0"/>
                    <a:cs typeface="Times New Roman" panose="02020603050405020304" pitchFamily="18" charset="0"/>
                  </a:rPr>
                  <a:t>ce</a:t>
                </a:r>
                <a:r>
                  <a:rPr lang="en-US" sz="2000" dirty="0">
                    <a:latin typeface="Times New Roman" panose="02020603050405020304" pitchFamily="18" charset="0"/>
                    <a:cs typeface="Times New Roman" panose="02020603050405020304" pitchFamily="18" charset="0"/>
                  </a:rPr>
                  <a:t> is mass transfer coefficient(s</a:t>
                </a:r>
                <a:r>
                  <a:rPr lang="en-US" sz="2000" baseline="30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 e</a:t>
                </a:r>
                <a:r>
                  <a:rPr lang="en-US" sz="2000" baseline="-25000" dirty="0">
                    <a:latin typeface="Times New Roman" panose="02020603050405020304" pitchFamily="18" charset="0"/>
                    <a:cs typeface="Times New Roman" panose="02020603050405020304" pitchFamily="18" charset="0"/>
                  </a:rPr>
                  <a:t>mf</a:t>
                </a:r>
                <a:r>
                  <a:rPr lang="en-US" sz="2000" dirty="0">
                    <a:latin typeface="Times New Roman" panose="02020603050405020304" pitchFamily="18" charset="0"/>
                    <a:cs typeface="Times New Roman" panose="02020603050405020304" pitchFamily="18" charset="0"/>
                  </a:rPr>
                  <a:t> is the void fraction at minimum fluidized velocity, </a:t>
                </a:r>
                <a:r>
                  <a:rPr lang="en-US" sz="2000" dirty="0" err="1">
                    <a:latin typeface="Times New Roman" panose="02020603050405020304" pitchFamily="18" charset="0"/>
                    <a:cs typeface="Times New Roman" panose="02020603050405020304" pitchFamily="18" charset="0"/>
                  </a:rPr>
                  <a:t>d</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is diameter of bubble (cm), D</a:t>
                </a:r>
                <a:r>
                  <a:rPr lang="en-US" sz="2000" baseline="-25000" dirty="0">
                    <a:latin typeface="Times New Roman" panose="02020603050405020304" pitchFamily="18" charset="0"/>
                    <a:cs typeface="Times New Roman" panose="02020603050405020304" pitchFamily="18" charset="0"/>
                  </a:rPr>
                  <a:t>AB</a:t>
                </a:r>
                <a:r>
                  <a:rPr lang="en-US" sz="2000" dirty="0">
                    <a:latin typeface="Times New Roman" panose="02020603050405020304" pitchFamily="18" charset="0"/>
                    <a:cs typeface="Times New Roman" panose="02020603050405020304" pitchFamily="18" charset="0"/>
                  </a:rPr>
                  <a:t> is diffusivity coefficient (cm</a:t>
                </a:r>
                <a:r>
                  <a:rPr lang="en-US" sz="2000" baseline="30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/s), and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is velocity of bubble rise in cm/s.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With knowledge of the mass transfer coefficients, the amount of gas interchange between the phases of a fluidized bed can be calculated and combined to </a:t>
                </a:r>
                <a:r>
                  <a:rPr lang="en-US" sz="2000" b="1" dirty="0">
                    <a:latin typeface="Times New Roman" panose="02020603050405020304" pitchFamily="18" charset="0"/>
                    <a:cs typeface="Times New Roman" panose="02020603050405020304" pitchFamily="18" charset="0"/>
                  </a:rPr>
                  <a:t>predict the overall mass transfer behavior </a:t>
                </a:r>
                <a:r>
                  <a:rPr lang="en-US" sz="2000" dirty="0">
                    <a:latin typeface="Times New Roman" panose="02020603050405020304" pitchFamily="18" charset="0"/>
                    <a:cs typeface="Times New Roman" panose="02020603050405020304" pitchFamily="18" charset="0"/>
                  </a:rPr>
                  <a:t>or </a:t>
                </a:r>
                <a:r>
                  <a:rPr lang="en-US" sz="2000" b="1" dirty="0">
                    <a:solidFill>
                      <a:srgbClr val="002060"/>
                    </a:solidFill>
                    <a:latin typeface="Times New Roman" panose="02020603050405020304" pitchFamily="18" charset="0"/>
                    <a:cs typeface="Times New Roman" panose="02020603050405020304" pitchFamily="18" charset="0"/>
                  </a:rPr>
                  <a:t>reaction behavior</a:t>
                </a:r>
                <a:r>
                  <a:rPr lang="en-US" sz="2000" dirty="0">
                    <a:latin typeface="Times New Roman" panose="02020603050405020304" pitchFamily="18" charset="0"/>
                    <a:cs typeface="Times New Roman" panose="02020603050405020304" pitchFamily="18" charset="0"/>
                  </a:rPr>
                  <a:t> of a fluidized bed process.</a:t>
                </a:r>
              </a:p>
            </p:txBody>
          </p:sp>
        </mc:Choice>
        <mc:Fallback xmlns="">
          <p:sp>
            <p:nvSpPr>
              <p:cNvPr id="3" name="Content Placeholder 2">
                <a:extLst>
                  <a:ext uri="{FF2B5EF4-FFF2-40B4-BE49-F238E27FC236}">
                    <a16:creationId xmlns:a16="http://schemas.microsoft.com/office/drawing/2014/main" id="{6D9CA30D-D47C-E19A-90C0-13E0DB67AA9C}"/>
                  </a:ext>
                </a:extLst>
              </p:cNvPr>
              <p:cNvSpPr>
                <a:spLocks noGrp="1" noRot="1" noChangeAspect="1" noMove="1" noResize="1" noEditPoints="1" noAdjustHandles="1" noChangeArrowheads="1" noChangeShapeType="1" noTextEdit="1"/>
              </p:cNvSpPr>
              <p:nvPr>
                <p:ph idx="1"/>
              </p:nvPr>
            </p:nvSpPr>
            <p:spPr>
              <a:xfrm>
                <a:off x="337930" y="805069"/>
                <a:ext cx="11489635" cy="5247862"/>
              </a:xfrm>
              <a:blipFill>
                <a:blip r:embed="rId2"/>
                <a:stretch>
                  <a:fillRect l="-531" t="-581" r="-58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BA7C7D0-9A9B-F80B-D661-DFAF544C795E}"/>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5C6E3F2-8977-1774-CEF4-0D00B5DAAD62}"/>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5CCBAA8B-1BA1-60F9-B626-0D59E9BF92EA}"/>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076906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ED1FCC-AFAD-1FE3-0FFF-C87DDFF7FC0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9F5123-CCB5-CEC7-DF35-E201365F0AF4}"/>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B2ECD65-648E-28B9-60CE-E7EB85BC056D}"/>
              </a:ext>
            </a:extLst>
          </p:cNvPr>
          <p:cNvSpPr>
            <a:spLocks noGrp="1"/>
          </p:cNvSpPr>
          <p:nvPr>
            <p:ph idx="1"/>
          </p:nvPr>
        </p:nvSpPr>
        <p:spPr>
          <a:xfrm>
            <a:off x="337930" y="805069"/>
            <a:ext cx="11489635" cy="5247862"/>
          </a:xfrm>
        </p:spPr>
        <p:txBody>
          <a:bodyPr>
            <a:normAutofit/>
          </a:bodyPr>
          <a:lstStyle/>
          <a:p>
            <a:pPr marL="0" indent="0" algn="just">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12.3.3. Reaction behavior in a fluidized bed</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use the </a:t>
            </a:r>
            <a:r>
              <a:rPr lang="en-US" sz="2400" b="1" dirty="0">
                <a:latin typeface="Times New Roman" panose="02020603050405020304" pitchFamily="18" charset="0"/>
                <a:cs typeface="Times New Roman" panose="02020603050405020304" pitchFamily="18" charset="0"/>
              </a:rPr>
              <a:t>Kunii-</a:t>
            </a:r>
            <a:r>
              <a:rPr lang="en-US" sz="2400" b="1" dirty="0" err="1">
                <a:latin typeface="Times New Roman" panose="02020603050405020304" pitchFamily="18" charset="0"/>
                <a:cs typeface="Times New Roman" panose="02020603050405020304" pitchFamily="18" charset="0"/>
              </a:rPr>
              <a:t>Levenspiel</a:t>
            </a:r>
            <a:r>
              <a:rPr lang="en-US" sz="2400" b="1" dirty="0">
                <a:latin typeface="Times New Roman" panose="02020603050405020304" pitchFamily="18" charset="0"/>
                <a:cs typeface="Times New Roman" panose="02020603050405020304" pitchFamily="18" charset="0"/>
              </a:rPr>
              <a:t> model </a:t>
            </a:r>
            <a:r>
              <a:rPr lang="en-US" sz="2400" dirty="0">
                <a:latin typeface="Times New Roman" panose="02020603050405020304" pitchFamily="18" charset="0"/>
                <a:cs typeface="Times New Roman" panose="02020603050405020304" pitchFamily="18" charset="0"/>
              </a:rPr>
              <a:t>to predict reaction rates in a fluidized bed reactor, the reaction rate law for the heterogeneous reaction per gram of solid must be known.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Then the reaction rate in the bubble phase, the cloud, and the emulsion phase, all per unit of bubble volume, can be calculated.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Assuming that these reaction rates are known, the overall reaction rate can be evaluated using the mass transfer relationships presented in the previous section.</a:t>
            </a:r>
          </a:p>
        </p:txBody>
      </p:sp>
      <p:cxnSp>
        <p:nvCxnSpPr>
          <p:cNvPr id="4" name="Straight Connector 3">
            <a:extLst>
              <a:ext uri="{FF2B5EF4-FFF2-40B4-BE49-F238E27FC236}">
                <a16:creationId xmlns:a16="http://schemas.microsoft.com/office/drawing/2014/main" id="{478D375C-2139-D4CC-3F00-2E8011FB7263}"/>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6A1A011-D93B-8135-CD80-B30BAF0E05B9}"/>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88D82B5B-DC4E-4198-4DAF-F850E9A605F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514015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FC2A3-54E7-7DD9-D3CF-B81E73675E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6B3297-EC2D-E94F-4CF9-3D8A81602989}"/>
              </a:ext>
            </a:extLst>
          </p:cNvPr>
          <p:cNvSpPr>
            <a:spLocks noGrp="1"/>
          </p:cNvSpPr>
          <p:nvPr>
            <p:ph type="title"/>
          </p:nvPr>
        </p:nvSpPr>
        <p:spPr>
          <a:xfrm>
            <a:off x="649356"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956A739-4399-B98B-BBF8-2DD3153FC448}"/>
                  </a:ext>
                </a:extLst>
              </p:cNvPr>
              <p:cNvSpPr>
                <a:spLocks noGrp="1"/>
              </p:cNvSpPr>
              <p:nvPr>
                <p:ph idx="1"/>
              </p:nvPr>
            </p:nvSpPr>
            <p:spPr>
              <a:xfrm>
                <a:off x="337930" y="550112"/>
                <a:ext cx="11489635" cy="5502819"/>
              </a:xfrm>
            </p:spPr>
            <p:txBody>
              <a:bodyPr>
                <a:normAutofit/>
              </a:bodyPr>
              <a:lstStyle/>
              <a:p>
                <a:pPr marL="0" indent="0" algn="just">
                  <a:lnSpc>
                    <a:spcPct val="100000"/>
                  </a:lnSpc>
                  <a:buNone/>
                </a:pPr>
                <a:r>
                  <a:rPr lang="en-US" sz="2400" dirty="0">
                    <a:latin typeface="Times New Roman" panose="02020603050405020304" pitchFamily="18" charset="0"/>
                    <a:cs typeface="Times New Roman" panose="02020603050405020304" pitchFamily="18" charset="0"/>
                  </a:rPr>
                  <a:t>By  considering  an n</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order  and  constant volume catalytic reaction, the reaction rates  in the bubble, cloud and emulsion phases, respectively, are given by: </a:t>
                </a:r>
              </a:p>
              <a:p>
                <a:pPr marL="0" indent="0" algn="just">
                  <a:lnSpc>
                    <a:spcPct val="100000"/>
                  </a:lnSpc>
                  <a:buNone/>
                </a:pPr>
                <a14:m>
                  <m:oMath xmlns:m="http://schemas.openxmlformats.org/officeDocument/2006/math">
                    <m:sSub>
                      <m:sSubPr>
                        <m:ctrlPr>
                          <a:rPr lang="en-US" sz="2400" b="1" i="1" smtClean="0">
                            <a:solidFill>
                              <a:srgbClr val="002060"/>
                            </a:solidFill>
                            <a:latin typeface="Cambria Math" panose="02040503050406030204" pitchFamily="18" charset="0"/>
                            <a:cs typeface="Times New Roman" panose="02020603050405020304" pitchFamily="18" charset="0"/>
                          </a:rPr>
                        </m:ctrlPr>
                      </m:sSubPr>
                      <m:e>
                        <m:r>
                          <a:rPr lang="en-US" sz="2400" b="1" i="1" smtClean="0">
                            <a:solidFill>
                              <a:srgbClr val="002060"/>
                            </a:solidFill>
                            <a:latin typeface="Cambria Math" panose="02040503050406030204" pitchFamily="18" charset="0"/>
                            <a:cs typeface="Times New Roman" panose="02020603050405020304" pitchFamily="18" charset="0"/>
                          </a:rPr>
                          <m:t>𝒓</m:t>
                        </m:r>
                      </m:e>
                      <m:sub>
                        <m:r>
                          <a:rPr lang="en-US" sz="2400" b="1" i="1" smtClean="0">
                            <a:solidFill>
                              <a:srgbClr val="002060"/>
                            </a:solidFill>
                            <a:latin typeface="Cambria Math" panose="02040503050406030204" pitchFamily="18" charset="0"/>
                            <a:cs typeface="Times New Roman" panose="02020603050405020304" pitchFamily="18" charset="0"/>
                          </a:rPr>
                          <m:t>𝑨𝒃</m:t>
                        </m:r>
                      </m:sub>
                    </m:sSub>
                    <m:r>
                      <a:rPr lang="en-US" sz="2400" b="1" i="1" smtClean="0">
                        <a:solidFill>
                          <a:srgbClr val="002060"/>
                        </a:solidFill>
                        <a:latin typeface="Cambria Math" panose="02040503050406030204" pitchFamily="18" charset="0"/>
                        <a:cs typeface="Times New Roman" panose="02020603050405020304" pitchFamily="18" charset="0"/>
                      </a:rPr>
                      <m:t>=</m:t>
                    </m:r>
                    <m:sSub>
                      <m:sSubPr>
                        <m:ctrlPr>
                          <a:rPr lang="en-US" sz="2400" b="1" i="1" smtClean="0">
                            <a:solidFill>
                              <a:srgbClr val="002060"/>
                            </a:solidFill>
                            <a:latin typeface="Cambria Math" panose="02040503050406030204" pitchFamily="18" charset="0"/>
                            <a:cs typeface="Times New Roman" panose="02020603050405020304" pitchFamily="18" charset="0"/>
                          </a:rPr>
                        </m:ctrlPr>
                      </m:sSubPr>
                      <m:e>
                        <m:r>
                          <a:rPr lang="en-US" sz="2400" b="1" i="1" smtClean="0">
                            <a:solidFill>
                              <a:srgbClr val="002060"/>
                            </a:solidFill>
                            <a:latin typeface="Cambria Math" panose="02040503050406030204" pitchFamily="18" charset="0"/>
                            <a:cs typeface="Times New Roman" panose="02020603050405020304" pitchFamily="18" charset="0"/>
                          </a:rPr>
                          <m:t>−</m:t>
                        </m:r>
                        <m:r>
                          <a:rPr lang="en-US" sz="2400" b="1" i="1" smtClean="0">
                            <a:solidFill>
                              <a:srgbClr val="002060"/>
                            </a:solidFill>
                            <a:latin typeface="Cambria Math" panose="02040503050406030204" pitchFamily="18" charset="0"/>
                            <a:cs typeface="Times New Roman" panose="02020603050405020304" pitchFamily="18" charset="0"/>
                          </a:rPr>
                          <m:t>𝒌</m:t>
                        </m:r>
                      </m:e>
                      <m:sub>
                        <m:r>
                          <a:rPr lang="en-US" sz="2400" b="1" i="1" smtClean="0">
                            <a:solidFill>
                              <a:srgbClr val="002060"/>
                            </a:solidFill>
                            <a:latin typeface="Cambria Math" panose="02040503050406030204" pitchFamily="18" charset="0"/>
                            <a:cs typeface="Times New Roman" panose="02020603050405020304" pitchFamily="18" charset="0"/>
                          </a:rPr>
                          <m:t>𝒃</m:t>
                        </m:r>
                      </m:sub>
                    </m:sSub>
                    <m:sSup>
                      <m:sSupPr>
                        <m:ctrlPr>
                          <a:rPr lang="en-US" sz="2400" b="1" i="1" smtClean="0">
                            <a:solidFill>
                              <a:srgbClr val="002060"/>
                            </a:solidFill>
                            <a:latin typeface="Cambria Math" panose="02040503050406030204" pitchFamily="18" charset="0"/>
                            <a:cs typeface="Times New Roman" panose="02020603050405020304" pitchFamily="18" charset="0"/>
                          </a:rPr>
                        </m:ctrlPr>
                      </m:sSupPr>
                      <m:e>
                        <m:r>
                          <a:rPr lang="en-US" sz="2400" b="1" i="1" smtClean="0">
                            <a:solidFill>
                              <a:srgbClr val="002060"/>
                            </a:solidFill>
                            <a:latin typeface="Cambria Math" panose="02040503050406030204" pitchFamily="18" charset="0"/>
                            <a:cs typeface="Times New Roman" panose="02020603050405020304" pitchFamily="18" charset="0"/>
                          </a:rPr>
                          <m:t>𝑪</m:t>
                        </m:r>
                        <m:r>
                          <a:rPr lang="en-US" sz="2400" b="1" i="1" baseline="-25000" smtClean="0">
                            <a:solidFill>
                              <a:srgbClr val="002060"/>
                            </a:solidFill>
                            <a:latin typeface="Cambria Math" panose="02040503050406030204" pitchFamily="18" charset="0"/>
                            <a:cs typeface="Times New Roman" panose="02020603050405020304" pitchFamily="18" charset="0"/>
                          </a:rPr>
                          <m:t>𝑨𝒃</m:t>
                        </m:r>
                      </m:e>
                      <m:sup>
                        <m:r>
                          <a:rPr lang="en-US" sz="2400" b="1" i="1" smtClean="0">
                            <a:solidFill>
                              <a:srgbClr val="002060"/>
                            </a:solidFill>
                            <a:latin typeface="Cambria Math" panose="02040503050406030204" pitchFamily="18" charset="0"/>
                            <a:cs typeface="Times New Roman" panose="02020603050405020304" pitchFamily="18" charset="0"/>
                          </a:rPr>
                          <m:t>𝒏</m:t>
                        </m:r>
                      </m:sup>
                    </m:sSup>
                  </m:oMath>
                </a14:m>
                <a:r>
                  <a:rPr lang="en-US" sz="2400" b="1" dirty="0">
                    <a:solidFill>
                      <a:srgbClr val="002060"/>
                    </a:solidFill>
                    <a:latin typeface="Times New Roman" panose="02020603050405020304" pitchFamily="18" charset="0"/>
                    <a:cs typeface="Times New Roman" panose="02020603050405020304" pitchFamily="18" charset="0"/>
                  </a:rPr>
                  <a:t>                                                                                                          (12.35)</a:t>
                </a:r>
              </a:p>
              <a:p>
                <a:pPr marL="0" indent="0" algn="just">
                  <a:lnSpc>
                    <a:spcPct val="100000"/>
                  </a:lnSpc>
                  <a:buNone/>
                </a:pPr>
                <a14:m>
                  <m:oMath xmlns:m="http://schemas.openxmlformats.org/officeDocument/2006/math">
                    <m:sSub>
                      <m:sSubPr>
                        <m:ctrlPr>
                          <a:rPr lang="en-US" sz="2400" b="1" i="1" smtClean="0">
                            <a:solidFill>
                              <a:schemeClr val="tx1"/>
                            </a:solidFill>
                            <a:latin typeface="Cambria Math" panose="02040503050406030204" pitchFamily="18" charset="0"/>
                            <a:cs typeface="Times New Roman" panose="02020603050405020304" pitchFamily="18" charset="0"/>
                          </a:rPr>
                        </m:ctrlPr>
                      </m:sSubPr>
                      <m:e>
                        <m:r>
                          <a:rPr lang="en-US" sz="2400" b="1" i="1">
                            <a:solidFill>
                              <a:schemeClr val="tx1"/>
                            </a:solidFill>
                            <a:latin typeface="Cambria Math" panose="02040503050406030204" pitchFamily="18" charset="0"/>
                            <a:cs typeface="Times New Roman" panose="02020603050405020304" pitchFamily="18" charset="0"/>
                          </a:rPr>
                          <m:t>𝒓</m:t>
                        </m:r>
                      </m:e>
                      <m:sub>
                        <m:r>
                          <a:rPr lang="en-US" sz="2400" b="1" i="1">
                            <a:solidFill>
                              <a:schemeClr val="tx1"/>
                            </a:solidFill>
                            <a:latin typeface="Cambria Math" panose="02040503050406030204" pitchFamily="18" charset="0"/>
                            <a:cs typeface="Times New Roman" panose="02020603050405020304" pitchFamily="18" charset="0"/>
                          </a:rPr>
                          <m:t>𝑨</m:t>
                        </m:r>
                        <m:r>
                          <a:rPr lang="en-US" sz="2400" b="1" i="1" smtClean="0">
                            <a:solidFill>
                              <a:schemeClr val="tx1"/>
                            </a:solidFill>
                            <a:latin typeface="Cambria Math" panose="02040503050406030204" pitchFamily="18" charset="0"/>
                            <a:cs typeface="Times New Roman" panose="02020603050405020304" pitchFamily="18" charset="0"/>
                          </a:rPr>
                          <m:t>𝒄</m:t>
                        </m:r>
                      </m:sub>
                    </m:sSub>
                    <m:r>
                      <a:rPr lang="en-US" sz="2400" b="1" i="1">
                        <a:solidFill>
                          <a:schemeClr val="tx1"/>
                        </a:solidFill>
                        <a:latin typeface="Cambria Math" panose="02040503050406030204" pitchFamily="18" charset="0"/>
                        <a:cs typeface="Times New Roman" panose="02020603050405020304" pitchFamily="18" charset="0"/>
                      </a:rPr>
                      <m:t>=</m:t>
                    </m:r>
                    <m:sSub>
                      <m:sSubPr>
                        <m:ctrlPr>
                          <a:rPr lang="en-US" sz="2400" b="1" i="1">
                            <a:solidFill>
                              <a:schemeClr val="tx1"/>
                            </a:solidFill>
                            <a:latin typeface="Cambria Math" panose="02040503050406030204" pitchFamily="18" charset="0"/>
                            <a:cs typeface="Times New Roman" panose="02020603050405020304" pitchFamily="18" charset="0"/>
                          </a:rPr>
                        </m:ctrlPr>
                      </m:sSubPr>
                      <m:e>
                        <m:r>
                          <a:rPr lang="en-US" sz="2400" b="1" i="1">
                            <a:solidFill>
                              <a:schemeClr val="tx1"/>
                            </a:solidFill>
                            <a:latin typeface="Cambria Math" panose="02040503050406030204" pitchFamily="18" charset="0"/>
                            <a:cs typeface="Times New Roman" panose="02020603050405020304" pitchFamily="18" charset="0"/>
                          </a:rPr>
                          <m:t>−</m:t>
                        </m:r>
                        <m:r>
                          <a:rPr lang="en-US" sz="2400" b="1" i="1">
                            <a:solidFill>
                              <a:schemeClr val="tx1"/>
                            </a:solidFill>
                            <a:latin typeface="Cambria Math" panose="02040503050406030204" pitchFamily="18" charset="0"/>
                            <a:cs typeface="Times New Roman" panose="02020603050405020304" pitchFamily="18" charset="0"/>
                          </a:rPr>
                          <m:t>𝒌</m:t>
                        </m:r>
                      </m:e>
                      <m:sub>
                        <m:r>
                          <a:rPr lang="en-US" sz="2400" b="1" i="1" smtClean="0">
                            <a:solidFill>
                              <a:schemeClr val="tx1"/>
                            </a:solidFill>
                            <a:latin typeface="Cambria Math" panose="02040503050406030204" pitchFamily="18" charset="0"/>
                            <a:cs typeface="Times New Roman" panose="02020603050405020304" pitchFamily="18" charset="0"/>
                          </a:rPr>
                          <m:t>𝒄</m:t>
                        </m:r>
                      </m:sub>
                    </m:sSub>
                    <m:sSup>
                      <m:sSupPr>
                        <m:ctrlPr>
                          <a:rPr lang="en-US" sz="2400" b="1" i="1">
                            <a:solidFill>
                              <a:schemeClr val="tx1"/>
                            </a:solidFill>
                            <a:latin typeface="Cambria Math" panose="02040503050406030204" pitchFamily="18" charset="0"/>
                            <a:cs typeface="Times New Roman" panose="02020603050405020304" pitchFamily="18" charset="0"/>
                          </a:rPr>
                        </m:ctrlPr>
                      </m:sSupPr>
                      <m:e>
                        <m:r>
                          <a:rPr lang="en-US" sz="2400" b="1" i="1">
                            <a:solidFill>
                              <a:schemeClr val="tx1"/>
                            </a:solidFill>
                            <a:latin typeface="Cambria Math" panose="02040503050406030204" pitchFamily="18" charset="0"/>
                            <a:cs typeface="Times New Roman" panose="02020603050405020304" pitchFamily="18" charset="0"/>
                          </a:rPr>
                          <m:t>𝑪</m:t>
                        </m:r>
                        <m:r>
                          <a:rPr lang="en-US" sz="2400" b="1" i="1" baseline="-25000">
                            <a:solidFill>
                              <a:schemeClr val="tx1"/>
                            </a:solidFill>
                            <a:latin typeface="Cambria Math" panose="02040503050406030204" pitchFamily="18" charset="0"/>
                            <a:cs typeface="Times New Roman" panose="02020603050405020304" pitchFamily="18" charset="0"/>
                          </a:rPr>
                          <m:t>𝑨</m:t>
                        </m:r>
                        <m:r>
                          <a:rPr lang="en-US" sz="2400" b="1" i="1" baseline="-25000" smtClean="0">
                            <a:solidFill>
                              <a:schemeClr val="tx1"/>
                            </a:solidFill>
                            <a:latin typeface="Cambria Math" panose="02040503050406030204" pitchFamily="18" charset="0"/>
                            <a:cs typeface="Times New Roman" panose="02020603050405020304" pitchFamily="18" charset="0"/>
                          </a:rPr>
                          <m:t>𝒄</m:t>
                        </m:r>
                      </m:e>
                      <m:sup>
                        <m:r>
                          <a:rPr lang="en-US" sz="2400" b="1" i="1">
                            <a:solidFill>
                              <a:schemeClr val="tx1"/>
                            </a:solidFill>
                            <a:latin typeface="Cambria Math" panose="02040503050406030204" pitchFamily="18" charset="0"/>
                            <a:cs typeface="Times New Roman" panose="02020603050405020304" pitchFamily="18" charset="0"/>
                          </a:rPr>
                          <m:t>𝒏</m:t>
                        </m:r>
                      </m:sup>
                    </m:sSup>
                  </m:oMath>
                </a14:m>
                <a:r>
                  <a:rPr lang="en-US" sz="2400" b="1" dirty="0">
                    <a:solidFill>
                      <a:schemeClr val="tx1"/>
                    </a:solidFill>
                    <a:latin typeface="Times New Roman" panose="02020603050405020304" pitchFamily="18" charset="0"/>
                    <a:cs typeface="Times New Roman" panose="02020603050405020304" pitchFamily="18" charset="0"/>
                  </a:rPr>
                  <a:t>                                                                                                           (12.36)</a:t>
                </a:r>
              </a:p>
              <a:p>
                <a:pPr marL="0" indent="0" algn="just">
                  <a:lnSpc>
                    <a:spcPct val="100000"/>
                  </a:lnSpc>
                  <a:buNone/>
                </a:pPr>
                <a14:m>
                  <m:oMath xmlns:m="http://schemas.openxmlformats.org/officeDocument/2006/math">
                    <m:sSub>
                      <m:sSubPr>
                        <m:ctrlPr>
                          <a:rPr lang="en-US" sz="2400" b="1" i="1" smtClean="0">
                            <a:solidFill>
                              <a:srgbClr val="7030A0"/>
                            </a:solidFill>
                            <a:latin typeface="Cambria Math" panose="02040503050406030204" pitchFamily="18" charset="0"/>
                            <a:cs typeface="Times New Roman" panose="02020603050405020304" pitchFamily="18" charset="0"/>
                          </a:rPr>
                        </m:ctrlPr>
                      </m:sSubPr>
                      <m:e>
                        <m:r>
                          <a:rPr lang="en-US" sz="2400" b="1" i="1">
                            <a:solidFill>
                              <a:srgbClr val="7030A0"/>
                            </a:solidFill>
                            <a:latin typeface="Cambria Math" panose="02040503050406030204" pitchFamily="18" charset="0"/>
                            <a:cs typeface="Times New Roman" panose="02020603050405020304" pitchFamily="18" charset="0"/>
                          </a:rPr>
                          <m:t>𝒓</m:t>
                        </m:r>
                      </m:e>
                      <m:sub>
                        <m:r>
                          <a:rPr lang="en-US" sz="2400" b="1" i="1">
                            <a:solidFill>
                              <a:srgbClr val="7030A0"/>
                            </a:solidFill>
                            <a:latin typeface="Cambria Math" panose="02040503050406030204" pitchFamily="18" charset="0"/>
                            <a:cs typeface="Times New Roman" panose="02020603050405020304" pitchFamily="18" charset="0"/>
                          </a:rPr>
                          <m:t>𝑨</m:t>
                        </m:r>
                        <m:r>
                          <a:rPr lang="en-US" sz="2400" b="1" i="1" smtClean="0">
                            <a:solidFill>
                              <a:srgbClr val="7030A0"/>
                            </a:solidFill>
                            <a:latin typeface="Cambria Math" panose="02040503050406030204" pitchFamily="18" charset="0"/>
                            <a:cs typeface="Times New Roman" panose="02020603050405020304" pitchFamily="18" charset="0"/>
                          </a:rPr>
                          <m:t>𝒆</m:t>
                        </m:r>
                      </m:sub>
                    </m:sSub>
                    <m:r>
                      <a:rPr lang="en-US" sz="2400" b="1" i="1">
                        <a:solidFill>
                          <a:srgbClr val="7030A0"/>
                        </a:solidFill>
                        <a:latin typeface="Cambria Math" panose="02040503050406030204" pitchFamily="18" charset="0"/>
                        <a:cs typeface="Times New Roman" panose="02020603050405020304" pitchFamily="18" charset="0"/>
                      </a:rPr>
                      <m:t>=</m:t>
                    </m:r>
                    <m:sSub>
                      <m:sSubPr>
                        <m:ctrlPr>
                          <a:rPr lang="en-US" sz="2400" b="1" i="1">
                            <a:solidFill>
                              <a:srgbClr val="7030A0"/>
                            </a:solidFill>
                            <a:latin typeface="Cambria Math" panose="02040503050406030204" pitchFamily="18" charset="0"/>
                            <a:cs typeface="Times New Roman" panose="02020603050405020304" pitchFamily="18" charset="0"/>
                          </a:rPr>
                        </m:ctrlPr>
                      </m:sSubPr>
                      <m:e>
                        <m:r>
                          <a:rPr lang="en-US" sz="2400" b="1" i="1">
                            <a:solidFill>
                              <a:srgbClr val="7030A0"/>
                            </a:solidFill>
                            <a:latin typeface="Cambria Math" panose="02040503050406030204" pitchFamily="18" charset="0"/>
                            <a:cs typeface="Times New Roman" panose="02020603050405020304" pitchFamily="18" charset="0"/>
                          </a:rPr>
                          <m:t>−</m:t>
                        </m:r>
                        <m:r>
                          <a:rPr lang="en-US" sz="2400" b="1" i="1">
                            <a:solidFill>
                              <a:srgbClr val="7030A0"/>
                            </a:solidFill>
                            <a:latin typeface="Cambria Math" panose="02040503050406030204" pitchFamily="18" charset="0"/>
                            <a:cs typeface="Times New Roman" panose="02020603050405020304" pitchFamily="18" charset="0"/>
                          </a:rPr>
                          <m:t>𝒌</m:t>
                        </m:r>
                      </m:e>
                      <m:sub>
                        <m:r>
                          <a:rPr lang="en-US" sz="2400" b="1" i="1" smtClean="0">
                            <a:solidFill>
                              <a:srgbClr val="7030A0"/>
                            </a:solidFill>
                            <a:latin typeface="Cambria Math" panose="02040503050406030204" pitchFamily="18" charset="0"/>
                            <a:cs typeface="Times New Roman" panose="02020603050405020304" pitchFamily="18" charset="0"/>
                          </a:rPr>
                          <m:t>𝒆</m:t>
                        </m:r>
                      </m:sub>
                    </m:sSub>
                    <m:sSup>
                      <m:sSupPr>
                        <m:ctrlPr>
                          <a:rPr lang="en-US" sz="2400" b="1" i="1">
                            <a:solidFill>
                              <a:srgbClr val="7030A0"/>
                            </a:solidFill>
                            <a:latin typeface="Cambria Math" panose="02040503050406030204" pitchFamily="18" charset="0"/>
                            <a:cs typeface="Times New Roman" panose="02020603050405020304" pitchFamily="18" charset="0"/>
                          </a:rPr>
                        </m:ctrlPr>
                      </m:sSupPr>
                      <m:e>
                        <m:r>
                          <a:rPr lang="en-US" sz="2400" b="1" i="1">
                            <a:solidFill>
                              <a:srgbClr val="7030A0"/>
                            </a:solidFill>
                            <a:latin typeface="Cambria Math" panose="02040503050406030204" pitchFamily="18" charset="0"/>
                            <a:cs typeface="Times New Roman" panose="02020603050405020304" pitchFamily="18" charset="0"/>
                          </a:rPr>
                          <m:t>𝑪</m:t>
                        </m:r>
                        <m:r>
                          <a:rPr lang="en-US" sz="2400" b="1" i="1" baseline="-25000">
                            <a:solidFill>
                              <a:srgbClr val="7030A0"/>
                            </a:solidFill>
                            <a:latin typeface="Cambria Math" panose="02040503050406030204" pitchFamily="18" charset="0"/>
                            <a:cs typeface="Times New Roman" panose="02020603050405020304" pitchFamily="18" charset="0"/>
                          </a:rPr>
                          <m:t>𝑨</m:t>
                        </m:r>
                        <m:r>
                          <a:rPr lang="en-US" sz="2400" b="1" i="1" baseline="-25000" smtClean="0">
                            <a:solidFill>
                              <a:srgbClr val="7030A0"/>
                            </a:solidFill>
                            <a:latin typeface="Cambria Math" panose="02040503050406030204" pitchFamily="18" charset="0"/>
                            <a:cs typeface="Times New Roman" panose="02020603050405020304" pitchFamily="18" charset="0"/>
                          </a:rPr>
                          <m:t>𝒆</m:t>
                        </m:r>
                      </m:e>
                      <m:sup>
                        <m:r>
                          <a:rPr lang="en-US" sz="2400" b="1" i="1">
                            <a:solidFill>
                              <a:srgbClr val="7030A0"/>
                            </a:solidFill>
                            <a:latin typeface="Cambria Math" panose="02040503050406030204" pitchFamily="18" charset="0"/>
                            <a:cs typeface="Times New Roman" panose="02020603050405020304" pitchFamily="18" charset="0"/>
                          </a:rPr>
                          <m:t>𝒏</m:t>
                        </m:r>
                      </m:sup>
                    </m:sSup>
                  </m:oMath>
                </a14:m>
                <a:r>
                  <a:rPr lang="en-US" sz="2400" b="1" dirty="0">
                    <a:solidFill>
                      <a:srgbClr val="7030A0"/>
                    </a:solidFill>
                    <a:latin typeface="Times New Roman" panose="02020603050405020304" pitchFamily="18" charset="0"/>
                    <a:cs typeface="Times New Roman" panose="02020603050405020304" pitchFamily="18" charset="0"/>
                  </a:rPr>
                  <a:t>                                                                                                           (12.37)</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Where: </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Ac</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r</a:t>
                </a:r>
                <a:r>
                  <a:rPr lang="en-US" sz="2400" baseline="-25000" dirty="0" err="1">
                    <a:latin typeface="Times New Roman" panose="02020603050405020304" pitchFamily="18" charset="0"/>
                    <a:cs typeface="Times New Roman" panose="02020603050405020304" pitchFamily="18" charset="0"/>
                  </a:rPr>
                  <a:t>Ae</a:t>
                </a:r>
                <a:r>
                  <a:rPr lang="en-US" sz="2400" dirty="0">
                    <a:latin typeface="Times New Roman" panose="02020603050405020304" pitchFamily="18" charset="0"/>
                    <a:cs typeface="Times New Roman" panose="02020603050405020304" pitchFamily="18" charset="0"/>
                  </a:rPr>
                  <a:t> are reaction rates in the bubble, cloud and emulsion, respectively;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Ac</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Ae</a:t>
                </a:r>
                <a:r>
                  <a:rPr lang="en-US" sz="2400" dirty="0">
                    <a:latin typeface="Times New Roman" panose="02020603050405020304" pitchFamily="18" charset="0"/>
                    <a:cs typeface="Times New Roman" panose="02020603050405020304" pitchFamily="18" charset="0"/>
                  </a:rPr>
                  <a:t> are concentrations of A in the bubble, cloud and emulsion, respectively; and k</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k</a:t>
                </a:r>
                <a:r>
                  <a:rPr lang="en-US" sz="2400" i="1" baseline="-25000" dirty="0">
                    <a:latin typeface="Times New Roman" panose="02020603050405020304" pitchFamily="18" charset="0"/>
                    <a:cs typeface="Times New Roman" panose="02020603050405020304" pitchFamily="18" charset="0"/>
                  </a:rPr>
                  <a:t>c</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a:t>
                </a:r>
                <a:r>
                  <a:rPr lang="en-US" sz="2400" i="1" dirty="0" err="1">
                    <a:latin typeface="Times New Roman" panose="02020603050405020304" pitchFamily="18" charset="0"/>
                    <a:cs typeface="Times New Roman" panose="02020603050405020304" pitchFamily="18" charset="0"/>
                  </a:rPr>
                  <a:t>k</a:t>
                </a:r>
                <a:r>
                  <a:rPr lang="en-US" sz="2400" i="1" baseline="-25000" dirty="0" err="1">
                    <a:latin typeface="Times New Roman" panose="02020603050405020304" pitchFamily="18" charset="0"/>
                    <a:cs typeface="Times New Roman" panose="02020603050405020304" pitchFamily="18" charset="0"/>
                  </a:rPr>
                  <a:t>e</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are the reaction rate constants in the bubble, cloud and emulsion, respectively.</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956A739-4399-B98B-BBF8-2DD3153FC448}"/>
                  </a:ext>
                </a:extLst>
              </p:cNvPr>
              <p:cNvSpPr>
                <a:spLocks noGrp="1" noRot="1" noChangeAspect="1" noMove="1" noResize="1" noEditPoints="1" noAdjustHandles="1" noChangeArrowheads="1" noChangeShapeType="1" noTextEdit="1"/>
              </p:cNvSpPr>
              <p:nvPr>
                <p:ph idx="1"/>
              </p:nvPr>
            </p:nvSpPr>
            <p:spPr>
              <a:xfrm>
                <a:off x="337930" y="550112"/>
                <a:ext cx="11489635" cy="5502819"/>
              </a:xfrm>
              <a:blipFill>
                <a:blip r:embed="rId2"/>
                <a:stretch>
                  <a:fillRect l="-796" t="-886" r="-84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751F45A-E977-7152-AE5E-7BA810DCAF1E}"/>
              </a:ext>
            </a:extLst>
          </p:cNvPr>
          <p:cNvCxnSpPr>
            <a:cxnSpLocks/>
          </p:cNvCxnSpPr>
          <p:nvPr/>
        </p:nvCxnSpPr>
        <p:spPr>
          <a:xfrm>
            <a:off x="-192157" y="55011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CE859D0-84CE-D17D-B6C4-E24F71A13E9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A7DBF7D1-9265-3387-5FF3-267F721975D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7625066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64B14-E3E0-989E-E4A1-4068D30563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2B4E35-D792-7C80-04A7-B96AD3BE88C5}"/>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7D29F9E6-6CAF-E73E-5618-4D9541D9F4AA}"/>
              </a:ext>
            </a:extLst>
          </p:cNvPr>
          <p:cNvSpPr>
            <a:spLocks noGrp="1"/>
          </p:cNvSpPr>
          <p:nvPr>
            <p:ph idx="1"/>
          </p:nvPr>
        </p:nvSpPr>
        <p:spPr>
          <a:xfrm>
            <a:off x="248477" y="805070"/>
            <a:ext cx="11807688" cy="5371893"/>
          </a:xfrm>
        </p:spPr>
        <p:txBody>
          <a:bodyPr>
            <a:normAutofit/>
          </a:bodyPr>
          <a:lstStyle/>
          <a:p>
            <a:pPr marL="0" indent="0" algn="just">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12.3.4. Materials  balance on the bubble, the cloud, and the emulsion</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Material balances will be written over an incremental height (</a:t>
            </a:r>
            <a:r>
              <a:rPr lang="en-US" sz="2000" dirty="0" err="1">
                <a:latin typeface="Times New Roman" panose="02020603050405020304" pitchFamily="18" charset="0"/>
                <a:cs typeface="Times New Roman" panose="02020603050405020304" pitchFamily="18" charset="0"/>
              </a:rPr>
              <a:t>Δz</a:t>
            </a:r>
            <a:r>
              <a:rPr lang="en-US" sz="2000" dirty="0">
                <a:latin typeface="Times New Roman" panose="02020603050405020304" pitchFamily="18" charset="0"/>
                <a:cs typeface="Times New Roman" panose="02020603050405020304" pitchFamily="18" charset="0"/>
              </a:rPr>
              <a:t>) for reactant  A in each of the three phases (bubble, cloud, and emulsion) as shown in </a:t>
            </a:r>
            <a:r>
              <a:rPr lang="en-US" sz="2000" b="1" dirty="0">
                <a:latin typeface="Times New Roman" panose="02020603050405020304" pitchFamily="18" charset="0"/>
                <a:cs typeface="Times New Roman" panose="02020603050405020304" pitchFamily="18" charset="0"/>
              </a:rPr>
              <a:t>Figure 12.5 </a:t>
            </a:r>
            <a:r>
              <a:rPr lang="en-US" sz="2000" b="1" dirty="0">
                <a:solidFill>
                  <a:srgbClr val="0070C0"/>
                </a:solidFill>
                <a:latin typeface="Times New Roman" panose="02020603050405020304" pitchFamily="18" charset="0"/>
                <a:cs typeface="Times New Roman" panose="02020603050405020304" pitchFamily="18" charset="0"/>
              </a:rPr>
              <a:t>(Kunii-</a:t>
            </a:r>
            <a:r>
              <a:rPr lang="en-US" sz="2000" b="1" dirty="0" err="1">
                <a:solidFill>
                  <a:srgbClr val="0070C0"/>
                </a:solidFill>
                <a:latin typeface="Times New Roman" panose="02020603050405020304" pitchFamily="18" charset="0"/>
                <a:cs typeface="Times New Roman" panose="02020603050405020304" pitchFamily="18" charset="0"/>
              </a:rPr>
              <a:t>Levenspiel</a:t>
            </a:r>
            <a:r>
              <a:rPr lang="en-US" sz="2000" b="1" dirty="0">
                <a:solidFill>
                  <a:srgbClr val="0070C0"/>
                </a:solidFill>
                <a:latin typeface="Times New Roman" panose="02020603050405020304" pitchFamily="18" charset="0"/>
                <a:cs typeface="Times New Roman" panose="02020603050405020304" pitchFamily="18" charset="0"/>
              </a:rPr>
              <a:t>, 3rd Edition, CD ROM Shelf, pg. R12-20). </a:t>
            </a:r>
            <a:endParaRPr lang="en-US" sz="2000" b="1" dirty="0">
              <a:solidFill>
                <a:srgbClr val="00206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3593BE61-8A7F-0A94-47C0-AD147BA2D69F}"/>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C5A471F-D826-AD0A-A252-C7E4E4DCA6A9}"/>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B36E1ACC-7C8F-7E45-C2B2-A4947062397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28" name="Picture 27">
            <a:extLst>
              <a:ext uri="{FF2B5EF4-FFF2-40B4-BE49-F238E27FC236}">
                <a16:creationId xmlns:a16="http://schemas.microsoft.com/office/drawing/2014/main" id="{C8F0A31E-B35E-145E-BDBF-4D40E1CD5404}"/>
              </a:ext>
            </a:extLst>
          </p:cNvPr>
          <p:cNvPicPr>
            <a:picLocks noChangeAspect="1"/>
          </p:cNvPicPr>
          <p:nvPr/>
        </p:nvPicPr>
        <p:blipFill>
          <a:blip r:embed="rId2"/>
          <a:stretch>
            <a:fillRect/>
          </a:stretch>
        </p:blipFill>
        <p:spPr>
          <a:xfrm>
            <a:off x="1623392" y="2911942"/>
            <a:ext cx="2575561" cy="2560320"/>
          </a:xfrm>
          <a:prstGeom prst="rect">
            <a:avLst/>
          </a:prstGeom>
        </p:spPr>
      </p:pic>
      <p:sp>
        <p:nvSpPr>
          <p:cNvPr id="29" name="TextBox 28">
            <a:extLst>
              <a:ext uri="{FF2B5EF4-FFF2-40B4-BE49-F238E27FC236}">
                <a16:creationId xmlns:a16="http://schemas.microsoft.com/office/drawing/2014/main" id="{1914D752-4DB9-F4F9-A305-61BE16E15D22}"/>
              </a:ext>
            </a:extLst>
          </p:cNvPr>
          <p:cNvSpPr txBox="1"/>
          <p:nvPr/>
        </p:nvSpPr>
        <p:spPr>
          <a:xfrm>
            <a:off x="596348" y="5472262"/>
            <a:ext cx="6480313" cy="461665"/>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12.5. </a:t>
            </a:r>
            <a:r>
              <a:rPr lang="en-US" sz="2400" dirty="0">
                <a:latin typeface="Times New Roman" panose="02020603050405020304" pitchFamily="18" charset="0"/>
                <a:cs typeface="Times New Roman" panose="02020603050405020304" pitchFamily="18" charset="0"/>
              </a:rPr>
              <a:t>Section of a bubbling fluidized bed</a:t>
            </a:r>
          </a:p>
        </p:txBody>
      </p:sp>
    </p:spTree>
    <p:extLst>
      <p:ext uri="{BB962C8B-B14F-4D97-AF65-F5344CB8AC3E}">
        <p14:creationId xmlns:p14="http://schemas.microsoft.com/office/powerpoint/2010/main" val="34312940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3F388-5F2A-AD20-6CD4-5AB9AF451C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AF14A6-E800-D41D-5D90-6B266834F71A}"/>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2239959-5C17-DD64-0DE2-5FEDE9C7F31D}"/>
                  </a:ext>
                </a:extLst>
              </p:cNvPr>
              <p:cNvSpPr>
                <a:spLocks noGrp="1"/>
              </p:cNvSpPr>
              <p:nvPr>
                <p:ph idx="1"/>
              </p:nvPr>
            </p:nvSpPr>
            <p:spPr>
              <a:xfrm>
                <a:off x="192155" y="811960"/>
                <a:ext cx="11807688" cy="5371893"/>
              </a:xfrm>
            </p:spPr>
            <p:txBody>
              <a:bodyPr>
                <a:normAutofit/>
              </a:bodyPr>
              <a:lstStyle/>
              <a:p>
                <a:pPr marL="0" indent="0" algn="just">
                  <a:lnSpc>
                    <a:spcPct val="100000"/>
                  </a:lnSpc>
                  <a:buNone/>
                </a:pPr>
                <a:r>
                  <a:rPr lang="en-US" sz="2400" b="1" dirty="0">
                    <a:latin typeface="Times New Roman" panose="02020603050405020304" pitchFamily="18" charset="0"/>
                    <a:cs typeface="Times New Roman" panose="02020603050405020304" pitchFamily="18" charset="0"/>
                  </a:rPr>
                  <a:t>12.3.4.1. Materials balance on bubble phase</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amount of A entering at z is the bubble phase by flow is equal to the product of molar flow rate of A assuming the entire bed is filled with bubbles and  the fraction of the bed occupied by bubbles.</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materials balance on the bubble is given by:</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Rate of in by flow- rate of out by flow – rate of out by mass transfer + rate of generation = 0</a:t>
                </a:r>
              </a:p>
              <a:p>
                <a:pPr marL="0" indent="0" algn="just">
                  <a:lnSpc>
                    <a:spcPct val="100000"/>
                  </a:lnSpc>
                  <a:buNone/>
                </a:pPr>
                <a:r>
                  <a:rPr lang="en-US" sz="2000" dirty="0">
                    <a:cs typeface="Times New Roman" panose="02020603050405020304" pitchFamily="18" charset="0"/>
                  </a:rPr>
                  <a:t>(</a:t>
                </a: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𝑏</m:t>
                        </m:r>
                      </m:sub>
                    </m:sSub>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𝐴</m:t>
                        </m:r>
                      </m:e>
                      <m:sub>
                        <m:r>
                          <a:rPr lang="en-US" sz="2000" b="0" i="1" smtClean="0">
                            <a:latin typeface="Cambria Math" panose="02040503050406030204" pitchFamily="18" charset="0"/>
                            <a:cs typeface="Times New Roman" panose="02020603050405020304" pitchFamily="18" charset="0"/>
                          </a:rPr>
                          <m:t>𝑐</m:t>
                        </m:r>
                      </m:sub>
                    </m:sSub>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𝑎𝑏</m:t>
                        </m:r>
                      </m:sub>
                    </m:sSub>
                    <m:r>
                      <a:rPr lang="en-US" sz="2000" b="0" i="1" smtClean="0">
                        <a:latin typeface="Cambria Math" panose="02040503050406030204" pitchFamily="18" charset="0"/>
                        <a:cs typeface="Times New Roman" panose="02020603050405020304" pitchFamily="18" charset="0"/>
                      </a:rPr>
                      <m:t>)</m:t>
                    </m:r>
                    <m:d>
                      <m:dPr>
                        <m:ctrlPr>
                          <a:rPr lang="en-US" sz="2000" b="0" i="1" smtClean="0">
                            <a:latin typeface="Cambria Math" panose="02040503050406030204" pitchFamily="18" charset="0"/>
                            <a:cs typeface="Times New Roman" panose="02020603050405020304" pitchFamily="18" charset="0"/>
                          </a:rPr>
                        </m:ctrlPr>
                      </m:dPr>
                      <m:e>
                        <m:r>
                          <m:rPr>
                            <m:nor/>
                          </m:rPr>
                          <a:rPr lang="en-US" sz="2000" dirty="0">
                            <a:latin typeface="Times New Roman" panose="02020603050405020304" pitchFamily="18" charset="0"/>
                            <a:cs typeface="Times New Roman" panose="02020603050405020304" pitchFamily="18" charset="0"/>
                          </a:rPr>
                          <m:t>δ</m:t>
                        </m:r>
                      </m:e>
                    </m:d>
                    <m:r>
                      <a:rPr lang="en-US" sz="2000" b="0" i="1" smtClean="0">
                        <a:latin typeface="Cambria Math" panose="02040503050406030204" pitchFamily="18" charset="0"/>
                        <a:cs typeface="Times New Roman" panose="02020603050405020304" pitchFamily="18" charset="0"/>
                      </a:rPr>
                      <m:t>|</m:t>
                    </m:r>
                    <m:r>
                      <a:rPr lang="en-US" sz="2000" b="0" i="1" baseline="-25000" smtClean="0">
                        <a:latin typeface="Cambria Math" panose="02040503050406030204" pitchFamily="18" charset="0"/>
                        <a:cs typeface="Times New Roman" panose="02020603050405020304" pitchFamily="18" charset="0"/>
                      </a:rPr>
                      <m:t>𝑧</m:t>
                    </m:r>
                    <m:r>
                      <a:rPr lang="en-US" sz="2000" b="0" i="0" smtClean="0">
                        <a:latin typeface="Cambria Math" panose="02040503050406030204" pitchFamily="18" charset="0"/>
                        <a:cs typeface="Times New Roman" panose="02020603050405020304" pitchFamily="18" charset="0"/>
                      </a:rPr>
                      <m:t>−</m:t>
                    </m:r>
                  </m:oMath>
                </a14:m>
                <a:r>
                  <a:rPr lang="en-US" sz="2000" dirty="0">
                    <a:cs typeface="Times New Roman" panose="02020603050405020304" pitchFamily="18" charset="0"/>
                  </a:rPr>
                  <a:t> (</a:t>
                </a: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𝑏</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𝑎𝑏</m:t>
                        </m:r>
                      </m:sub>
                    </m:sSub>
                    <m:r>
                      <a:rPr lang="en-US" sz="2000" i="1">
                        <a:latin typeface="Cambria Math" panose="02040503050406030204" pitchFamily="18" charset="0"/>
                        <a:cs typeface="Times New Roman" panose="02020603050405020304" pitchFamily="18" charset="0"/>
                      </a:rPr>
                      <m:t>)</m:t>
                    </m:r>
                    <m:d>
                      <m:dPr>
                        <m:ctrlPr>
                          <a:rPr lang="en-US" sz="2000" i="1">
                            <a:latin typeface="Cambria Math" panose="02040503050406030204" pitchFamily="18" charset="0"/>
                            <a:cs typeface="Times New Roman" panose="02020603050405020304" pitchFamily="18" charset="0"/>
                          </a:rPr>
                        </m:ctrlPr>
                      </m:dPr>
                      <m:e>
                        <m:r>
                          <m:rPr>
                            <m:nor/>
                          </m:rPr>
                          <a:rPr lang="en-US" sz="2000" dirty="0">
                            <a:latin typeface="Times New Roman" panose="02020603050405020304" pitchFamily="18" charset="0"/>
                            <a:cs typeface="Times New Roman" panose="02020603050405020304" pitchFamily="18" charset="0"/>
                          </a:rPr>
                          <m:t>δ</m:t>
                        </m:r>
                      </m:e>
                    </m:d>
                    <m:r>
                      <a:rPr lang="en-US" sz="2000" i="1" dirty="0" smtClean="0">
                        <a:latin typeface="Cambria Math" panose="02040503050406030204" pitchFamily="18" charset="0"/>
                        <a:cs typeface="Times New Roman" panose="02020603050405020304" pitchFamily="18" charset="0"/>
                      </a:rPr>
                      <m:t>|</m:t>
                    </m:r>
                    <m:r>
                      <a:rPr lang="en-US" sz="2000" i="1" baseline="-25000" smtClean="0">
                        <a:latin typeface="Cambria Math" panose="02040503050406030204" pitchFamily="18" charset="0"/>
                        <a:cs typeface="Times New Roman" panose="02020603050405020304" pitchFamily="18" charset="0"/>
                      </a:rPr>
                      <m:t>𝑧</m:t>
                    </m:r>
                    <m:r>
                      <a:rPr lang="en-US" sz="2000" i="1" baseline="-25000" smtClean="0">
                        <a:latin typeface="Cambria Math" panose="02040503050406030204" pitchFamily="18" charset="0"/>
                        <a:cs typeface="Times New Roman" panose="02020603050405020304" pitchFamily="18" charset="0"/>
                        <a:sym typeface="Symbol" panose="05050102010706020507" pitchFamily="18" charset="2"/>
                      </a:rPr>
                      <m:t></m:t>
                    </m:r>
                    <m:r>
                      <a:rPr lang="en-US" sz="2000" i="1" baseline="-25000">
                        <a:latin typeface="Cambria Math" panose="02040503050406030204" pitchFamily="18" charset="0"/>
                        <a:cs typeface="Times New Roman" panose="02020603050405020304" pitchFamily="18" charset="0"/>
                        <a:sym typeface="Symbol" panose="05050102010706020507" pitchFamily="18" charset="2"/>
                      </a:rPr>
                      <m:t></m:t>
                    </m:r>
                    <m:r>
                      <a:rPr lang="en-US" sz="2000" b="0" i="1" baseline="-25000" smtClean="0">
                        <a:latin typeface="Cambria Math" panose="02040503050406030204" pitchFamily="18" charset="0"/>
                        <a:cs typeface="Times New Roman" panose="02020603050405020304" pitchFamily="18" charset="0"/>
                        <a:sym typeface="Symbol" panose="05050102010706020507" pitchFamily="18" charset="2"/>
                      </a:rPr>
                      <m:t>𝑧</m:t>
                    </m:r>
                    <m:r>
                      <a:rPr lang="en-US" sz="2000" b="0" i="0" smtClean="0">
                        <a:latin typeface="Cambria Math" panose="02040503050406030204" pitchFamily="18" charset="0"/>
                        <a:cs typeface="Times New Roman" panose="02020603050405020304" pitchFamily="18" charset="0"/>
                        <a:sym typeface="Symbol" panose="05050102010706020507" pitchFamily="18" charset="2"/>
                      </a:rPr>
                      <m:t>−</m:t>
                    </m:r>
                    <m:sSub>
                      <m:sSubPr>
                        <m:ctrlPr>
                          <a:rPr lang="en-US" sz="2000" i="1">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𝐾</m:t>
                        </m:r>
                      </m:e>
                      <m:sub>
                        <m:r>
                          <a:rPr lang="en-US" sz="2000" i="1">
                            <a:latin typeface="Cambria Math" panose="02040503050406030204" pitchFamily="18" charset="0"/>
                            <a:cs typeface="Times New Roman" panose="02020603050405020304" pitchFamily="18" charset="0"/>
                          </a:rPr>
                          <m:t>𝑏</m:t>
                        </m:r>
                        <m:r>
                          <a:rPr lang="en-US" sz="2000" b="0" i="1" smtClean="0">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𝐴𝑏</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𝐴𝑐</m:t>
                            </m:r>
                          </m:sub>
                        </m:sSub>
                        <m:r>
                          <a:rPr lang="en-US" sz="2000" b="0" i="1" smtClean="0">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r>
                      <a:rPr lang="en-US" sz="2000" i="1" smtClean="0">
                        <a:latin typeface="Cambria Math" panose="02040503050406030204" pitchFamily="18" charset="0"/>
                        <a:ea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𝑧</m:t>
                    </m:r>
                    <m:r>
                      <m:rPr>
                        <m:nor/>
                      </m:rPr>
                      <a:rPr lang="en-US" sz="2000" dirty="0">
                        <a:latin typeface="Times New Roman" panose="02020603050405020304" pitchFamily="18" charset="0"/>
                        <a:cs typeface="Times New Roman" panose="02020603050405020304" pitchFamily="18" charset="0"/>
                      </a:rPr>
                      <m:t>δ</m:t>
                    </m:r>
                    <m:r>
                      <a:rPr lang="en-US" sz="2000">
                        <a:latin typeface="Cambria Math" panose="02040503050406030204" pitchFamily="18" charset="0"/>
                        <a:cs typeface="Times New Roman" panose="02020603050405020304" pitchFamily="18" charset="0"/>
                        <a:sym typeface="Symbol" panose="05050102010706020507" pitchFamily="18" charset="2"/>
                      </a:rPr>
                      <m:t>−</m:t>
                    </m:r>
                    <m:sSub>
                      <m:sSubPr>
                        <m:ctrlPr>
                          <a:rPr lang="en-US" sz="2000" i="1" smtClean="0">
                            <a:latin typeface="Cambria Math" panose="02040503050406030204" pitchFamily="18" charset="0"/>
                            <a:cs typeface="Times New Roman" panose="02020603050405020304" pitchFamily="18" charset="0"/>
                            <a:sym typeface="Symbol" panose="05050102010706020507" pitchFamily="18" charset="2"/>
                          </a:rPr>
                        </m:ctrlPr>
                      </m:sSubPr>
                      <m:e>
                        <m:r>
                          <a:rPr lang="en-US" sz="2000" b="0" i="1" smtClean="0">
                            <a:latin typeface="Cambria Math" panose="02040503050406030204" pitchFamily="18" charset="0"/>
                            <a:cs typeface="Times New Roman" panose="02020603050405020304" pitchFamily="18" charset="0"/>
                            <a:sym typeface="Symbol" panose="05050102010706020507" pitchFamily="18" charset="2"/>
                          </a:rPr>
                          <m:t>𝑘</m:t>
                        </m:r>
                      </m:e>
                      <m:sub>
                        <m:r>
                          <a:rPr lang="en-US" sz="2000" b="0" i="1" smtClean="0">
                            <a:latin typeface="Cambria Math" panose="02040503050406030204" pitchFamily="18" charset="0"/>
                            <a:cs typeface="Times New Roman" panose="02020603050405020304" pitchFamily="18" charset="0"/>
                            <a:sym typeface="Symbol" panose="05050102010706020507" pitchFamily="18" charset="2"/>
                          </a:rPr>
                          <m:t>𝑏</m:t>
                        </m:r>
                      </m:sub>
                    </m:sSub>
                    <m:sSup>
                      <m:sSupPr>
                        <m:ctrlPr>
                          <a:rPr lang="en-US" sz="2000" i="1" smtClean="0">
                            <a:latin typeface="Cambria Math" panose="02040503050406030204" pitchFamily="18" charset="0"/>
                            <a:cs typeface="Times New Roman" panose="02020603050405020304" pitchFamily="18" charset="0"/>
                            <a:sym typeface="Symbol" panose="05050102010706020507" pitchFamily="18" charset="2"/>
                          </a:rPr>
                        </m:ctrlPr>
                      </m:sSupPr>
                      <m:e>
                        <m:r>
                          <a:rPr lang="en-US" sz="2000" b="0" i="1" smtClean="0">
                            <a:latin typeface="Cambria Math" panose="02040503050406030204" pitchFamily="18" charset="0"/>
                            <a:cs typeface="Times New Roman" panose="02020603050405020304" pitchFamily="18" charset="0"/>
                            <a:sym typeface="Symbol" panose="05050102010706020507" pitchFamily="18" charset="2"/>
                          </a:rPr>
                          <m:t>𝐶</m:t>
                        </m:r>
                        <m:r>
                          <a:rPr lang="en-US" sz="2000" b="0" i="1" baseline="-25000" smtClean="0">
                            <a:latin typeface="Cambria Math" panose="02040503050406030204" pitchFamily="18" charset="0"/>
                            <a:cs typeface="Times New Roman" panose="02020603050405020304" pitchFamily="18" charset="0"/>
                            <a:sym typeface="Symbol" panose="05050102010706020507" pitchFamily="18" charset="2"/>
                          </a:rPr>
                          <m:t>𝐴𝑏</m:t>
                        </m:r>
                      </m:e>
                      <m:sup>
                        <m:r>
                          <a:rPr lang="en-US" sz="2000" b="0" i="1" smtClean="0">
                            <a:latin typeface="Cambria Math" panose="02040503050406030204" pitchFamily="18" charset="0"/>
                            <a:cs typeface="Times New Roman" panose="02020603050405020304" pitchFamily="18" charset="0"/>
                            <a:sym typeface="Symbol" panose="05050102010706020507" pitchFamily="18" charset="2"/>
                          </a:rPr>
                          <m:t>𝑛</m:t>
                        </m:r>
                      </m:sup>
                    </m:sSup>
                    <m:sSub>
                      <m:sSubPr>
                        <m:ctrlPr>
                          <a:rPr lang="en-US" sz="2000" i="1" smtClean="0">
                            <a:latin typeface="Cambria Math" panose="02040503050406030204" pitchFamily="18" charset="0"/>
                            <a:cs typeface="Times New Roman" panose="02020603050405020304" pitchFamily="18" charset="0"/>
                            <a:sym typeface="Symbol" panose="05050102010706020507" pitchFamily="18" charset="2"/>
                          </a:rPr>
                        </m:ctrlPr>
                      </m:sSubPr>
                      <m:e>
                        <m:r>
                          <a:rPr lang="en-US" sz="2000" b="0" i="1" smtClean="0">
                            <a:latin typeface="Cambria Math" panose="02040503050406030204" pitchFamily="18" charset="0"/>
                            <a:cs typeface="Times New Roman" panose="02020603050405020304" pitchFamily="18" charset="0"/>
                            <a:sym typeface="Symbol" panose="05050102010706020507" pitchFamily="18" charset="2"/>
                          </a:rPr>
                          <m:t>𝐴</m:t>
                        </m:r>
                      </m:e>
                      <m:sub>
                        <m:r>
                          <a:rPr lang="en-US" sz="2000" b="0" i="1" smtClean="0">
                            <a:latin typeface="Cambria Math" panose="02040503050406030204" pitchFamily="18" charset="0"/>
                            <a:cs typeface="Times New Roman" panose="02020603050405020304" pitchFamily="18" charset="0"/>
                            <a:sym typeface="Symbol" panose="05050102010706020507" pitchFamily="18" charset="2"/>
                          </a:rPr>
                          <m:t>𝑐</m:t>
                        </m:r>
                      </m:sub>
                    </m:sSub>
                  </m:oMath>
                </a14:m>
                <a:r>
                  <a:rPr lang="en-US" sz="2000" dirty="0">
                    <a:ea typeface="Cambria Math" panose="02040503050406030204" pitchFamily="18" charset="0"/>
                    <a:cs typeface="Times New Roman" panose="02020603050405020304" pitchFamily="18" charset="0"/>
                  </a:rPr>
                  <a:t> </a:t>
                </a:r>
                <a14:m>
                  <m:oMath xmlns:m="http://schemas.openxmlformats.org/officeDocument/2006/math">
                    <m:r>
                      <a:rPr lang="en-US" sz="2000" i="1">
                        <a:latin typeface="Cambria Math" panose="02040503050406030204" pitchFamily="18" charset="0"/>
                        <a:ea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𝑧</m:t>
                    </m:r>
                    <m:r>
                      <m:rPr>
                        <m:nor/>
                      </m:rPr>
                      <a:rPr lang="en-US" sz="2000" dirty="0">
                        <a:latin typeface="Times New Roman" panose="02020603050405020304" pitchFamily="18" charset="0"/>
                        <a:cs typeface="Times New Roman" panose="02020603050405020304" pitchFamily="18" charset="0"/>
                      </a:rPr>
                      <m:t>δ</m:t>
                    </m:r>
                    <m:r>
                      <m:rPr>
                        <m:nor/>
                      </m:rPr>
                      <a:rPr lang="en-US" sz="2000" b="0" i="0" dirty="0" smtClean="0">
                        <a:latin typeface="Times New Roman" panose="02020603050405020304" pitchFamily="18" charset="0"/>
                        <a:cs typeface="Times New Roman" panose="02020603050405020304" pitchFamily="18" charset="0"/>
                      </a:rPr>
                      <m:t> = 0</m:t>
                    </m:r>
                  </m:oMath>
                </a14:m>
                <a:r>
                  <a:rPr lang="en-US" sz="2000" b="1" dirty="0">
                    <a:latin typeface="Times New Roman" panose="02020603050405020304" pitchFamily="18" charset="0"/>
                    <a:cs typeface="Times New Roman" panose="02020603050405020304" pitchFamily="18" charset="0"/>
                  </a:rPr>
                  <a:t>            (12.38)</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By dividing by </a:t>
                </a:r>
                <a:r>
                  <a:rPr lang="en-US" sz="2000" dirty="0" err="1">
                    <a:latin typeface="Times New Roman" panose="02020603050405020304" pitchFamily="18" charset="0"/>
                    <a:cs typeface="Times New Roman" panose="02020603050405020304" pitchFamily="18" charset="0"/>
                  </a:rPr>
                  <a:t>A</a:t>
                </a:r>
                <a:r>
                  <a:rPr lang="en-US" sz="2000" baseline="-25000" dirty="0" err="1">
                    <a:latin typeface="Times New Roman" panose="02020603050405020304" pitchFamily="18" charset="0"/>
                    <a:cs typeface="Times New Roman" panose="02020603050405020304" pitchFamily="18" charset="0"/>
                  </a:rPr>
                  <a:t>c</a:t>
                </a:r>
                <a:r>
                  <a:rPr lang="en-US" sz="2000" dirty="0" err="1">
                    <a:latin typeface="Times New Roman" panose="02020603050405020304" pitchFamily="18" charset="0"/>
                    <a:cs typeface="Times New Roman" panose="02020603050405020304" pitchFamily="18" charset="0"/>
                  </a:rPr>
                  <a:t>Δzδ</a:t>
                </a:r>
                <a:r>
                  <a:rPr lang="en-US" sz="2000" dirty="0">
                    <a:latin typeface="Times New Roman" panose="02020603050405020304" pitchFamily="18" charset="0"/>
                    <a:cs typeface="Times New Roman" panose="02020603050405020304" pitchFamily="18" charset="0"/>
                  </a:rPr>
                  <a:t> and taking the limit as </a:t>
                </a:r>
                <a:r>
                  <a:rPr lang="en-US" sz="2000" dirty="0" err="1">
                    <a:latin typeface="Times New Roman" panose="02020603050405020304" pitchFamily="18" charset="0"/>
                    <a:cs typeface="Times New Roman" panose="02020603050405020304" pitchFamily="18" charset="0"/>
                  </a:rPr>
                  <a:t>Δz</a:t>
                </a:r>
                <a:r>
                  <a:rPr lang="en-US" sz="2000" dirty="0">
                    <a:latin typeface="Times New Roman" panose="02020603050405020304" pitchFamily="18" charset="0"/>
                    <a:cs typeface="Times New Roman" panose="02020603050405020304" pitchFamily="18" charset="0"/>
                  </a:rPr>
                  <a:t> goes to zero , then you get:</a:t>
                </a:r>
              </a:p>
              <a:p>
                <a:pPr marL="0" indent="0" algn="just">
                  <a:lnSpc>
                    <a:spcPct val="100000"/>
                  </a:lnSpc>
                  <a:buNone/>
                </a:pPr>
                <a14:m>
                  <m:oMath xmlns:m="http://schemas.openxmlformats.org/officeDocument/2006/math">
                    <m:sSub>
                      <m:sSubPr>
                        <m:ctrlPr>
                          <a:rPr lang="en-US" sz="2000" b="1" i="1" smtClean="0">
                            <a:solidFill>
                              <a:srgbClr val="0070C0"/>
                            </a:solidFill>
                            <a:latin typeface="Cambria Math" panose="02040503050406030204" pitchFamily="18" charset="0"/>
                            <a:cs typeface="Times New Roman" panose="02020603050405020304" pitchFamily="18" charset="0"/>
                          </a:rPr>
                        </m:ctrlPr>
                      </m:sSubPr>
                      <m:e>
                        <m:r>
                          <a:rPr lang="en-US" sz="2000" b="1" i="1" smtClean="0">
                            <a:solidFill>
                              <a:srgbClr val="0070C0"/>
                            </a:solidFill>
                            <a:latin typeface="Cambria Math" panose="02040503050406030204" pitchFamily="18" charset="0"/>
                            <a:cs typeface="Times New Roman" panose="02020603050405020304" pitchFamily="18" charset="0"/>
                          </a:rPr>
                          <m:t>𝒖</m:t>
                        </m:r>
                      </m:e>
                      <m:sub>
                        <m:r>
                          <a:rPr lang="en-US" sz="2000" b="1" i="1" smtClean="0">
                            <a:solidFill>
                              <a:srgbClr val="0070C0"/>
                            </a:solidFill>
                            <a:latin typeface="Cambria Math" panose="02040503050406030204" pitchFamily="18" charset="0"/>
                            <a:cs typeface="Times New Roman" panose="02020603050405020304" pitchFamily="18" charset="0"/>
                          </a:rPr>
                          <m:t>𝒃</m:t>
                        </m:r>
                      </m:sub>
                    </m:sSub>
                    <m:f>
                      <m:fPr>
                        <m:ctrlPr>
                          <a:rPr lang="en-US" sz="2000" b="1" i="1" smtClean="0">
                            <a:solidFill>
                              <a:srgbClr val="0070C0"/>
                            </a:solidFill>
                            <a:latin typeface="Cambria Math" panose="02040503050406030204" pitchFamily="18" charset="0"/>
                            <a:cs typeface="Times New Roman" panose="02020603050405020304" pitchFamily="18" charset="0"/>
                          </a:rPr>
                        </m:ctrlPr>
                      </m:fPr>
                      <m:num>
                        <m:r>
                          <a:rPr lang="en-US" sz="2000" b="1" i="1" smtClean="0">
                            <a:solidFill>
                              <a:srgbClr val="0070C0"/>
                            </a:solidFill>
                            <a:latin typeface="Cambria Math" panose="02040503050406030204" pitchFamily="18" charset="0"/>
                            <a:cs typeface="Times New Roman" panose="02020603050405020304" pitchFamily="18" charset="0"/>
                          </a:rPr>
                          <m:t>𝒅</m:t>
                        </m:r>
                        <m:sSub>
                          <m:sSubPr>
                            <m:ctrlPr>
                              <a:rPr lang="en-US" sz="2000" b="1" i="1" smtClean="0">
                                <a:solidFill>
                                  <a:srgbClr val="0070C0"/>
                                </a:solidFill>
                                <a:latin typeface="Cambria Math" panose="02040503050406030204" pitchFamily="18" charset="0"/>
                                <a:cs typeface="Times New Roman" panose="02020603050405020304" pitchFamily="18" charset="0"/>
                              </a:rPr>
                            </m:ctrlPr>
                          </m:sSubPr>
                          <m:e>
                            <m:r>
                              <a:rPr lang="en-US" sz="2000" b="1" i="1" smtClean="0">
                                <a:solidFill>
                                  <a:srgbClr val="0070C0"/>
                                </a:solidFill>
                                <a:latin typeface="Cambria Math" panose="02040503050406030204" pitchFamily="18" charset="0"/>
                                <a:cs typeface="Times New Roman" panose="02020603050405020304" pitchFamily="18" charset="0"/>
                              </a:rPr>
                              <m:t>𝑪</m:t>
                            </m:r>
                          </m:e>
                          <m:sub>
                            <m:r>
                              <a:rPr lang="en-US" sz="2000" b="1" i="1" smtClean="0">
                                <a:solidFill>
                                  <a:srgbClr val="0070C0"/>
                                </a:solidFill>
                                <a:latin typeface="Cambria Math" panose="02040503050406030204" pitchFamily="18" charset="0"/>
                                <a:cs typeface="Times New Roman" panose="02020603050405020304" pitchFamily="18" charset="0"/>
                              </a:rPr>
                              <m:t>𝑨𝒃</m:t>
                            </m:r>
                          </m:sub>
                        </m:sSub>
                      </m:num>
                      <m:den>
                        <m:r>
                          <a:rPr lang="en-US" sz="2000" b="1" i="1" smtClean="0">
                            <a:solidFill>
                              <a:srgbClr val="0070C0"/>
                            </a:solidFill>
                            <a:latin typeface="Cambria Math" panose="02040503050406030204" pitchFamily="18" charset="0"/>
                            <a:cs typeface="Times New Roman" panose="02020603050405020304" pitchFamily="18" charset="0"/>
                          </a:rPr>
                          <m:t>𝒅𝒛</m:t>
                        </m:r>
                      </m:den>
                    </m:f>
                    <m:r>
                      <a:rPr lang="en-US" sz="2000" b="1" i="1" smtClean="0">
                        <a:solidFill>
                          <a:srgbClr val="0070C0"/>
                        </a:solidFill>
                        <a:latin typeface="Cambria Math" panose="02040503050406030204" pitchFamily="18" charset="0"/>
                        <a:cs typeface="Times New Roman" panose="02020603050405020304" pitchFamily="18" charset="0"/>
                      </a:rPr>
                      <m:t>=</m:t>
                    </m:r>
                    <m:sSub>
                      <m:sSubPr>
                        <m:ctrlPr>
                          <a:rPr lang="en-US" sz="2000" b="1" i="1" smtClean="0">
                            <a:solidFill>
                              <a:srgbClr val="0070C0"/>
                            </a:solidFill>
                            <a:latin typeface="Cambria Math" panose="02040503050406030204" pitchFamily="18" charset="0"/>
                            <a:cs typeface="Times New Roman" panose="02020603050405020304" pitchFamily="18" charset="0"/>
                          </a:rPr>
                        </m:ctrlPr>
                      </m:sSubPr>
                      <m:e>
                        <m:r>
                          <a:rPr lang="en-US" sz="2000" b="1" i="1" smtClean="0">
                            <a:solidFill>
                              <a:srgbClr val="0070C0"/>
                            </a:solidFill>
                            <a:latin typeface="Cambria Math" panose="02040503050406030204" pitchFamily="18" charset="0"/>
                            <a:cs typeface="Times New Roman" panose="02020603050405020304" pitchFamily="18" charset="0"/>
                          </a:rPr>
                          <m:t>−</m:t>
                        </m:r>
                        <m:r>
                          <a:rPr lang="en-US" sz="2000" b="1" i="1" smtClean="0">
                            <a:solidFill>
                              <a:srgbClr val="0070C0"/>
                            </a:solidFill>
                            <a:latin typeface="Cambria Math" panose="02040503050406030204" pitchFamily="18" charset="0"/>
                            <a:cs typeface="Times New Roman" panose="02020603050405020304" pitchFamily="18" charset="0"/>
                          </a:rPr>
                          <m:t>𝒌</m:t>
                        </m:r>
                      </m:e>
                      <m:sub>
                        <m:r>
                          <a:rPr lang="en-US" sz="2000" b="1" i="1" smtClean="0">
                            <a:solidFill>
                              <a:srgbClr val="0070C0"/>
                            </a:solidFill>
                            <a:latin typeface="Cambria Math" panose="02040503050406030204" pitchFamily="18" charset="0"/>
                            <a:cs typeface="Times New Roman" panose="02020603050405020304" pitchFamily="18" charset="0"/>
                          </a:rPr>
                          <m:t>𝒃</m:t>
                        </m:r>
                      </m:sub>
                    </m:sSub>
                    <m:sSup>
                      <m:sSupPr>
                        <m:ctrlPr>
                          <a:rPr lang="en-US" sz="2000" b="1" i="1" smtClean="0">
                            <a:solidFill>
                              <a:srgbClr val="0070C0"/>
                            </a:solidFill>
                            <a:latin typeface="Cambria Math" panose="02040503050406030204" pitchFamily="18" charset="0"/>
                            <a:cs typeface="Times New Roman" panose="02020603050405020304" pitchFamily="18" charset="0"/>
                          </a:rPr>
                        </m:ctrlPr>
                      </m:sSupPr>
                      <m:e>
                        <m:r>
                          <a:rPr lang="en-US" sz="2000" b="1" i="1" smtClean="0">
                            <a:solidFill>
                              <a:srgbClr val="0070C0"/>
                            </a:solidFill>
                            <a:latin typeface="Cambria Math" panose="02040503050406030204" pitchFamily="18" charset="0"/>
                            <a:cs typeface="Times New Roman" panose="02020603050405020304" pitchFamily="18" charset="0"/>
                          </a:rPr>
                          <m:t>𝑪</m:t>
                        </m:r>
                        <m:r>
                          <a:rPr lang="en-US" sz="2000" b="1" i="1" baseline="-25000" smtClean="0">
                            <a:solidFill>
                              <a:srgbClr val="0070C0"/>
                            </a:solidFill>
                            <a:latin typeface="Cambria Math" panose="02040503050406030204" pitchFamily="18" charset="0"/>
                            <a:cs typeface="Times New Roman" panose="02020603050405020304" pitchFamily="18" charset="0"/>
                          </a:rPr>
                          <m:t>𝑨𝒃</m:t>
                        </m:r>
                      </m:e>
                      <m:sup>
                        <m:r>
                          <a:rPr lang="en-US" sz="2000" b="1" i="1" smtClean="0">
                            <a:solidFill>
                              <a:srgbClr val="0070C0"/>
                            </a:solidFill>
                            <a:latin typeface="Cambria Math" panose="02040503050406030204" pitchFamily="18" charset="0"/>
                            <a:cs typeface="Times New Roman" panose="02020603050405020304" pitchFamily="18" charset="0"/>
                          </a:rPr>
                          <m:t>𝒏</m:t>
                        </m:r>
                      </m:sup>
                    </m:sSup>
                    <m:r>
                      <a:rPr lang="en-US" sz="2000" b="1" i="1" smtClean="0">
                        <a:solidFill>
                          <a:srgbClr val="0070C0"/>
                        </a:solidFill>
                        <a:latin typeface="Cambria Math" panose="02040503050406030204" pitchFamily="18" charset="0"/>
                        <a:cs typeface="Times New Roman" panose="02020603050405020304" pitchFamily="18" charset="0"/>
                      </a:rPr>
                      <m:t>−</m:t>
                    </m:r>
                    <m:sSub>
                      <m:sSubPr>
                        <m:ctrlPr>
                          <a:rPr lang="en-US" sz="2000" b="1" i="1" smtClean="0">
                            <a:solidFill>
                              <a:srgbClr val="0070C0"/>
                            </a:solidFill>
                            <a:latin typeface="Cambria Math" panose="02040503050406030204" pitchFamily="18" charset="0"/>
                            <a:cs typeface="Times New Roman" panose="02020603050405020304" pitchFamily="18" charset="0"/>
                          </a:rPr>
                        </m:ctrlPr>
                      </m:sSubPr>
                      <m:e>
                        <m:r>
                          <a:rPr lang="en-US" sz="2000" b="1" i="1" smtClean="0">
                            <a:solidFill>
                              <a:srgbClr val="0070C0"/>
                            </a:solidFill>
                            <a:latin typeface="Cambria Math" panose="02040503050406030204" pitchFamily="18" charset="0"/>
                            <a:cs typeface="Times New Roman" panose="02020603050405020304" pitchFamily="18" charset="0"/>
                          </a:rPr>
                          <m:t>𝑲</m:t>
                        </m:r>
                      </m:e>
                      <m:sub>
                        <m:r>
                          <a:rPr lang="en-US" sz="2000" b="1" i="1" smtClean="0">
                            <a:solidFill>
                              <a:srgbClr val="0070C0"/>
                            </a:solidFill>
                            <a:latin typeface="Cambria Math" panose="02040503050406030204" pitchFamily="18" charset="0"/>
                            <a:cs typeface="Times New Roman" panose="02020603050405020304" pitchFamily="18" charset="0"/>
                          </a:rPr>
                          <m:t>𝒃𝒄</m:t>
                        </m:r>
                      </m:sub>
                    </m:sSub>
                    <m:r>
                      <a:rPr lang="en-US" sz="2000" b="1" i="1" smtClean="0">
                        <a:solidFill>
                          <a:srgbClr val="0070C0"/>
                        </a:solidFill>
                        <a:latin typeface="Cambria Math" panose="02040503050406030204" pitchFamily="18" charset="0"/>
                        <a:cs typeface="Times New Roman" panose="02020603050405020304" pitchFamily="18" charset="0"/>
                      </a:rPr>
                      <m:t>(</m:t>
                    </m:r>
                    <m:sSub>
                      <m:sSubPr>
                        <m:ctrlPr>
                          <a:rPr lang="en-US" sz="2000" b="1" i="1" smtClean="0">
                            <a:solidFill>
                              <a:srgbClr val="0070C0"/>
                            </a:solidFill>
                            <a:latin typeface="Cambria Math" panose="02040503050406030204" pitchFamily="18" charset="0"/>
                            <a:cs typeface="Times New Roman" panose="02020603050405020304" pitchFamily="18" charset="0"/>
                          </a:rPr>
                        </m:ctrlPr>
                      </m:sSubPr>
                      <m:e>
                        <m:r>
                          <a:rPr lang="en-US" sz="2000" b="1" i="1" smtClean="0">
                            <a:solidFill>
                              <a:srgbClr val="0070C0"/>
                            </a:solidFill>
                            <a:latin typeface="Cambria Math" panose="02040503050406030204" pitchFamily="18" charset="0"/>
                            <a:cs typeface="Times New Roman" panose="02020603050405020304" pitchFamily="18" charset="0"/>
                          </a:rPr>
                          <m:t>𝑪</m:t>
                        </m:r>
                      </m:e>
                      <m:sub>
                        <m:r>
                          <a:rPr lang="en-US" sz="2000" b="1" i="1" smtClean="0">
                            <a:solidFill>
                              <a:srgbClr val="0070C0"/>
                            </a:solidFill>
                            <a:latin typeface="Cambria Math" panose="02040503050406030204" pitchFamily="18" charset="0"/>
                            <a:cs typeface="Times New Roman" panose="02020603050405020304" pitchFamily="18" charset="0"/>
                          </a:rPr>
                          <m:t>𝑨𝒃</m:t>
                        </m:r>
                      </m:sub>
                    </m:sSub>
                    <m:r>
                      <a:rPr lang="en-US" sz="2000" b="1" i="1" smtClean="0">
                        <a:solidFill>
                          <a:srgbClr val="0070C0"/>
                        </a:solidFill>
                        <a:latin typeface="Cambria Math" panose="02040503050406030204" pitchFamily="18" charset="0"/>
                        <a:cs typeface="Times New Roman" panose="02020603050405020304" pitchFamily="18" charset="0"/>
                      </a:rPr>
                      <m:t>−</m:t>
                    </m:r>
                    <m:sSub>
                      <m:sSubPr>
                        <m:ctrlPr>
                          <a:rPr lang="en-US" sz="2000" b="1" i="1" smtClean="0">
                            <a:solidFill>
                              <a:srgbClr val="0070C0"/>
                            </a:solidFill>
                            <a:latin typeface="Cambria Math" panose="02040503050406030204" pitchFamily="18" charset="0"/>
                            <a:cs typeface="Times New Roman" panose="02020603050405020304" pitchFamily="18" charset="0"/>
                          </a:rPr>
                        </m:ctrlPr>
                      </m:sSubPr>
                      <m:e>
                        <m:r>
                          <a:rPr lang="en-US" sz="2000" b="1" i="1" smtClean="0">
                            <a:solidFill>
                              <a:srgbClr val="0070C0"/>
                            </a:solidFill>
                            <a:latin typeface="Cambria Math" panose="02040503050406030204" pitchFamily="18" charset="0"/>
                            <a:cs typeface="Times New Roman" panose="02020603050405020304" pitchFamily="18" charset="0"/>
                          </a:rPr>
                          <m:t>𝑪</m:t>
                        </m:r>
                      </m:e>
                      <m:sub>
                        <m:r>
                          <a:rPr lang="en-US" sz="2000" b="1" i="1" smtClean="0">
                            <a:solidFill>
                              <a:srgbClr val="0070C0"/>
                            </a:solidFill>
                            <a:latin typeface="Cambria Math" panose="02040503050406030204" pitchFamily="18" charset="0"/>
                            <a:cs typeface="Times New Roman" panose="02020603050405020304" pitchFamily="18" charset="0"/>
                          </a:rPr>
                          <m:t>𝑨𝒄</m:t>
                        </m:r>
                      </m:sub>
                    </m:sSub>
                    <m:r>
                      <a:rPr lang="en-US" sz="2000" b="1" i="1" smtClean="0">
                        <a:solidFill>
                          <a:srgbClr val="0070C0"/>
                        </a:solidFill>
                        <a:latin typeface="Cambria Math" panose="02040503050406030204" pitchFamily="18" charset="0"/>
                        <a:cs typeface="Times New Roman" panose="02020603050405020304" pitchFamily="18" charset="0"/>
                      </a:rPr>
                      <m:t>)</m:t>
                    </m:r>
                  </m:oMath>
                </a14:m>
                <a:r>
                  <a:rPr lang="en-US" sz="2000" b="1" dirty="0">
                    <a:solidFill>
                      <a:srgbClr val="0070C0"/>
                    </a:solidFill>
                    <a:latin typeface="Times New Roman" panose="02020603050405020304" pitchFamily="18" charset="0"/>
                    <a:cs typeface="Times New Roman" panose="02020603050405020304" pitchFamily="18" charset="0"/>
                  </a:rPr>
                  <a:t>                                                                                  (12.39)</a:t>
                </a:r>
              </a:p>
              <a:p>
                <a:pPr marL="0" indent="0" algn="just">
                  <a:lnSpc>
                    <a:spcPct val="100000"/>
                  </a:lnSpc>
                  <a:buNone/>
                </a:pPr>
                <a:r>
                  <a:rPr lang="en-US" sz="2000" b="1" dirty="0">
                    <a:solidFill>
                      <a:srgbClr val="0070C0"/>
                    </a:solidFill>
                    <a:latin typeface="Times New Roman" panose="02020603050405020304" pitchFamily="18" charset="0"/>
                    <a:cs typeface="Times New Roman" panose="02020603050405020304" pitchFamily="18" charset="0"/>
                  </a:rPr>
                  <a:t>This is the materials balance equation  on bubble phase of a fluidized bed reactor.</a:t>
                </a:r>
              </a:p>
              <a:p>
                <a:pPr marL="0" indent="0" algn="just">
                  <a:lnSpc>
                    <a:spcPct val="150000"/>
                  </a:lnSpc>
                  <a:buNone/>
                </a:pPr>
                <a:endParaRPr lang="en-US" sz="24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b="1"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2239959-5C17-DD64-0DE2-5FEDE9C7F31D}"/>
                  </a:ext>
                </a:extLst>
              </p:cNvPr>
              <p:cNvSpPr>
                <a:spLocks noGrp="1" noRot="1" noChangeAspect="1" noMove="1" noResize="1" noEditPoints="1" noAdjustHandles="1" noChangeArrowheads="1" noChangeShapeType="1" noTextEdit="1"/>
              </p:cNvSpPr>
              <p:nvPr>
                <p:ph idx="1"/>
              </p:nvPr>
            </p:nvSpPr>
            <p:spPr>
              <a:xfrm>
                <a:off x="192155" y="811960"/>
                <a:ext cx="11807688" cy="5371893"/>
              </a:xfrm>
              <a:blipFill>
                <a:blip r:embed="rId2"/>
                <a:stretch>
                  <a:fillRect l="-826" t="-908" r="-56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53B0531-8B13-914C-AB3B-1FBA597C25D3}"/>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C08F8B3-4D7B-0391-3CBB-2D5FC682659D}"/>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B8C37F43-5DDC-E648-8AAF-0A81428A2BB6}"/>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794784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7D74C-0234-1F20-BDB5-6D12A10317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E40E33-C9B0-3FF3-2F86-127E8CE7B201}"/>
              </a:ext>
            </a:extLst>
          </p:cNvPr>
          <p:cNvSpPr>
            <a:spLocks noGrp="1"/>
          </p:cNvSpPr>
          <p:nvPr>
            <p:ph type="title"/>
          </p:nvPr>
        </p:nvSpPr>
        <p:spPr>
          <a:xfrm>
            <a:off x="589721" y="124034"/>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294959B-33F6-AE5D-8776-D69406BADC05}"/>
                  </a:ext>
                </a:extLst>
              </p:cNvPr>
              <p:cNvSpPr>
                <a:spLocks noGrp="1"/>
              </p:cNvSpPr>
              <p:nvPr>
                <p:ph idx="1"/>
              </p:nvPr>
            </p:nvSpPr>
            <p:spPr>
              <a:xfrm>
                <a:off x="347869" y="520296"/>
                <a:ext cx="11708295" cy="5656668"/>
              </a:xfrm>
            </p:spPr>
            <p:txBody>
              <a:bodyPr>
                <a:normAutofit/>
              </a:bodyPr>
              <a:lstStyle/>
              <a:p>
                <a:pPr marL="0" indent="0" algn="just">
                  <a:lnSpc>
                    <a:spcPct val="150000"/>
                  </a:lnSpc>
                  <a:buNone/>
                </a:pPr>
                <a:r>
                  <a:rPr lang="en-US" dirty="0"/>
                  <a:t> </a:t>
                </a:r>
                <a:r>
                  <a:rPr lang="en-US" sz="2400" b="1" dirty="0">
                    <a:solidFill>
                      <a:srgbClr val="002060"/>
                    </a:solidFill>
                    <a:latin typeface="Times New Roman" panose="02020603050405020304" pitchFamily="18" charset="0"/>
                    <a:cs typeface="Times New Roman" panose="02020603050405020304" pitchFamily="18" charset="0"/>
                  </a:rPr>
                  <a:t>12.3.4.2. Materials balance on cloud phase</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In the material balance on the clouds and wakes in the section </a:t>
                </a:r>
                <a:r>
                  <a:rPr lang="en-US" sz="2000" dirty="0" err="1">
                    <a:latin typeface="Times New Roman" panose="02020603050405020304" pitchFamily="18" charset="0"/>
                    <a:cs typeface="Times New Roman" panose="02020603050405020304" pitchFamily="18" charset="0"/>
                  </a:rPr>
                  <a:t>Δz</a:t>
                </a:r>
                <a:r>
                  <a:rPr lang="en-US" sz="2000" dirty="0">
                    <a:latin typeface="Times New Roman" panose="02020603050405020304" pitchFamily="18" charset="0"/>
                    <a:cs typeface="Times New Roman" panose="02020603050405020304" pitchFamily="18" charset="0"/>
                  </a:rPr>
                  <a:t>, it is easiest to base all terms on the volume of bubble.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material balance for the clouds and wakes is given by:</a:t>
                </a:r>
              </a:p>
              <a:p>
                <a:pPr marL="0" indent="0" algn="just">
                  <a:lnSpc>
                    <a:spcPct val="100000"/>
                  </a:lnSpc>
                  <a:buNone/>
                </a:pPr>
                <a14:m>
                  <m:oMath xmlns:m="http://schemas.openxmlformats.org/officeDocument/2006/math">
                    <m:sSub>
                      <m:sSubPr>
                        <m:ctrlPr>
                          <a:rPr lang="en-US" sz="2000" b="1" i="1" smtClean="0">
                            <a:solidFill>
                              <a:srgbClr val="0070C0"/>
                            </a:solidFill>
                            <a:latin typeface="Cambria Math" panose="02040503050406030204" pitchFamily="18" charset="0"/>
                            <a:cs typeface="Times New Roman" panose="02020603050405020304" pitchFamily="18" charset="0"/>
                          </a:rPr>
                        </m:ctrlPr>
                      </m:sSubPr>
                      <m:e>
                        <m:r>
                          <a:rPr lang="en-US" sz="2000" b="1" i="0">
                            <a:solidFill>
                              <a:srgbClr val="0070C0"/>
                            </a:solidFill>
                            <a:latin typeface="Cambria Math" panose="02040503050406030204" pitchFamily="18" charset="0"/>
                            <a:cs typeface="Times New Roman" panose="02020603050405020304" pitchFamily="18" charset="0"/>
                          </a:rPr>
                          <m:t>𝐮</m:t>
                        </m:r>
                      </m:e>
                      <m:sub>
                        <m:r>
                          <a:rPr lang="en-US" sz="2000" b="1" i="0">
                            <a:solidFill>
                              <a:srgbClr val="0070C0"/>
                            </a:solidFill>
                            <a:latin typeface="Cambria Math" panose="02040503050406030204" pitchFamily="18" charset="0"/>
                            <a:cs typeface="Times New Roman" panose="02020603050405020304" pitchFamily="18" charset="0"/>
                          </a:rPr>
                          <m:t>𝐛</m:t>
                        </m:r>
                      </m:sub>
                    </m:sSub>
                    <m:r>
                      <a:rPr lang="en-US" sz="2000" b="1" i="0" smtClean="0">
                        <a:solidFill>
                          <a:srgbClr val="0070C0"/>
                        </a:solidFill>
                        <a:latin typeface="Cambria Math" panose="02040503050406030204" pitchFamily="18" charset="0"/>
                        <a:cs typeface="Times New Roman" panose="02020603050405020304" pitchFamily="18" charset="0"/>
                        <a:sym typeface="Symbol" panose="05050102010706020507" pitchFamily="18" charset="2"/>
                      </a:rPr>
                      <m:t></m:t>
                    </m:r>
                    <m:r>
                      <a:rPr lang="en-US" sz="2000" b="1" i="0" smtClean="0">
                        <a:solidFill>
                          <a:srgbClr val="0070C0"/>
                        </a:solidFill>
                        <a:latin typeface="Cambria Math" panose="02040503050406030204" pitchFamily="18" charset="0"/>
                        <a:cs typeface="Times New Roman" panose="02020603050405020304" pitchFamily="18" charset="0"/>
                      </a:rPr>
                      <m:t>(</m:t>
                    </m:r>
                    <m:f>
                      <m:fPr>
                        <m:ctrlPr>
                          <a:rPr lang="en-US" sz="2000" b="1" i="1">
                            <a:solidFill>
                              <a:srgbClr val="0070C0"/>
                            </a:solidFill>
                            <a:latin typeface="Cambria Math" panose="02040503050406030204" pitchFamily="18" charset="0"/>
                            <a:cs typeface="Times New Roman" panose="02020603050405020304" pitchFamily="18" charset="0"/>
                          </a:rPr>
                        </m:ctrlPr>
                      </m:fPr>
                      <m:num>
                        <m:r>
                          <a:rPr lang="en-US" sz="2000" b="1" i="0" smtClean="0">
                            <a:solidFill>
                              <a:srgbClr val="0070C0"/>
                            </a:solidFill>
                            <a:latin typeface="Cambria Math" panose="02040503050406030204" pitchFamily="18" charset="0"/>
                            <a:cs typeface="Times New Roman" panose="02020603050405020304" pitchFamily="18" charset="0"/>
                          </a:rPr>
                          <m:t>𝟑</m:t>
                        </m:r>
                        <m:d>
                          <m:dPr>
                            <m:ctrlPr>
                              <a:rPr lang="en-US" sz="2000" b="1" i="1" smtClean="0">
                                <a:solidFill>
                                  <a:srgbClr val="0070C0"/>
                                </a:solidFill>
                                <a:latin typeface="Cambria Math" panose="02040503050406030204" pitchFamily="18" charset="0"/>
                                <a:cs typeface="Times New Roman" panose="02020603050405020304" pitchFamily="18" charset="0"/>
                              </a:rPr>
                            </m:ctrlPr>
                          </m:dPr>
                          <m:e>
                            <m:f>
                              <m:fPr>
                                <m:ctrlPr>
                                  <a:rPr lang="en-US" sz="2000" b="1" i="1" smtClean="0">
                                    <a:solidFill>
                                      <a:srgbClr val="0070C0"/>
                                    </a:solidFill>
                                    <a:latin typeface="Cambria Math" panose="02040503050406030204" pitchFamily="18" charset="0"/>
                                    <a:cs typeface="Times New Roman" panose="02020603050405020304" pitchFamily="18" charset="0"/>
                                  </a:rPr>
                                </m:ctrlPr>
                              </m:fPr>
                              <m:num>
                                <m:sSub>
                                  <m:sSubPr>
                                    <m:ctrlPr>
                                      <a:rPr lang="en-US" sz="2000" b="1" i="1" smtClean="0">
                                        <a:solidFill>
                                          <a:srgbClr val="0070C0"/>
                                        </a:solidFill>
                                        <a:latin typeface="Cambria Math" panose="02040503050406030204" pitchFamily="18" charset="0"/>
                                        <a:cs typeface="Times New Roman" panose="02020603050405020304" pitchFamily="18" charset="0"/>
                                      </a:rPr>
                                    </m:ctrlPr>
                                  </m:sSubPr>
                                  <m:e>
                                    <m:r>
                                      <a:rPr lang="en-US" sz="2000" b="1" i="0" smtClean="0">
                                        <a:solidFill>
                                          <a:srgbClr val="0070C0"/>
                                        </a:solidFill>
                                        <a:latin typeface="Cambria Math" panose="02040503050406030204" pitchFamily="18" charset="0"/>
                                        <a:cs typeface="Times New Roman" panose="02020603050405020304" pitchFamily="18" charset="0"/>
                                      </a:rPr>
                                      <m:t>𝐮</m:t>
                                    </m:r>
                                  </m:e>
                                  <m:sub>
                                    <m:r>
                                      <a:rPr lang="en-US" sz="2000" b="1" i="0" smtClean="0">
                                        <a:solidFill>
                                          <a:srgbClr val="0070C0"/>
                                        </a:solidFill>
                                        <a:latin typeface="Cambria Math" panose="02040503050406030204" pitchFamily="18" charset="0"/>
                                        <a:cs typeface="Times New Roman" panose="02020603050405020304" pitchFamily="18" charset="0"/>
                                      </a:rPr>
                                      <m:t>𝐦𝐟</m:t>
                                    </m:r>
                                  </m:sub>
                                </m:sSub>
                              </m:num>
                              <m:den>
                                <m:sSub>
                                  <m:sSubPr>
                                    <m:ctrlPr>
                                      <a:rPr lang="en-US" sz="2000" b="1" i="1" smtClean="0">
                                        <a:solidFill>
                                          <a:srgbClr val="0070C0"/>
                                        </a:solidFill>
                                        <a:latin typeface="Cambria Math" panose="02040503050406030204" pitchFamily="18" charset="0"/>
                                        <a:cs typeface="Times New Roman" panose="02020603050405020304" pitchFamily="18" charset="0"/>
                                      </a:rPr>
                                    </m:ctrlPr>
                                  </m:sSubPr>
                                  <m:e>
                                    <m:r>
                                      <a:rPr lang="en-US" sz="2000" b="1" i="0" smtClean="0">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𝛆</m:t>
                                    </m:r>
                                  </m:e>
                                  <m:sub>
                                    <m:r>
                                      <a:rPr lang="en-US" sz="2000" b="1" i="0" smtClean="0">
                                        <a:solidFill>
                                          <a:srgbClr val="0070C0"/>
                                        </a:solidFill>
                                        <a:latin typeface="Cambria Math" panose="02040503050406030204" pitchFamily="18" charset="0"/>
                                        <a:cs typeface="Times New Roman" panose="02020603050405020304" pitchFamily="18" charset="0"/>
                                      </a:rPr>
                                      <m:t>𝐦𝐟</m:t>
                                    </m:r>
                                  </m:sub>
                                </m:sSub>
                              </m:den>
                            </m:f>
                          </m:e>
                        </m:d>
                      </m:num>
                      <m:den>
                        <m:sSub>
                          <m:sSubPr>
                            <m:ctrlPr>
                              <a:rPr lang="en-US" sz="2000" b="1" i="1" smtClean="0">
                                <a:solidFill>
                                  <a:srgbClr val="0070C0"/>
                                </a:solidFill>
                                <a:latin typeface="Cambria Math" panose="02040503050406030204" pitchFamily="18" charset="0"/>
                                <a:cs typeface="Times New Roman" panose="02020603050405020304" pitchFamily="18" charset="0"/>
                              </a:rPr>
                            </m:ctrlPr>
                          </m:sSubPr>
                          <m:e>
                            <m:r>
                              <a:rPr lang="en-US" sz="2000" b="1" i="0" smtClean="0">
                                <a:solidFill>
                                  <a:srgbClr val="0070C0"/>
                                </a:solidFill>
                                <a:latin typeface="Cambria Math" panose="02040503050406030204" pitchFamily="18" charset="0"/>
                                <a:cs typeface="Times New Roman" panose="02020603050405020304" pitchFamily="18" charset="0"/>
                              </a:rPr>
                              <m:t>𝐮</m:t>
                            </m:r>
                          </m:e>
                          <m:sub>
                            <m:r>
                              <a:rPr lang="en-US" sz="2000" b="1" i="0" smtClean="0">
                                <a:solidFill>
                                  <a:srgbClr val="0070C0"/>
                                </a:solidFill>
                                <a:latin typeface="Cambria Math" panose="02040503050406030204" pitchFamily="18" charset="0"/>
                                <a:cs typeface="Times New Roman" panose="02020603050405020304" pitchFamily="18" charset="0"/>
                              </a:rPr>
                              <m:t>𝐛𝐫</m:t>
                            </m:r>
                          </m:sub>
                        </m:sSub>
                        <m:r>
                          <a:rPr lang="en-US" sz="2000" b="1" i="0" smtClean="0">
                            <a:solidFill>
                              <a:srgbClr val="0070C0"/>
                            </a:solidFill>
                            <a:latin typeface="Cambria Math" panose="02040503050406030204" pitchFamily="18" charset="0"/>
                            <a:cs typeface="Times New Roman" panose="02020603050405020304" pitchFamily="18" charset="0"/>
                          </a:rPr>
                          <m:t>−</m:t>
                        </m:r>
                        <m:f>
                          <m:fPr>
                            <m:ctrlPr>
                              <a:rPr lang="en-US" sz="2000" b="1" i="1" smtClean="0">
                                <a:solidFill>
                                  <a:srgbClr val="0070C0"/>
                                </a:solidFill>
                                <a:latin typeface="Cambria Math" panose="02040503050406030204" pitchFamily="18" charset="0"/>
                                <a:cs typeface="Times New Roman" panose="02020603050405020304" pitchFamily="18" charset="0"/>
                              </a:rPr>
                            </m:ctrlPr>
                          </m:fPr>
                          <m:num>
                            <m:sSub>
                              <m:sSubPr>
                                <m:ctrlPr>
                                  <a:rPr lang="en-US" sz="2000" b="1" i="1" smtClean="0">
                                    <a:solidFill>
                                      <a:srgbClr val="0070C0"/>
                                    </a:solidFill>
                                    <a:latin typeface="Cambria Math" panose="02040503050406030204" pitchFamily="18" charset="0"/>
                                    <a:cs typeface="Times New Roman" panose="02020603050405020304" pitchFamily="18" charset="0"/>
                                  </a:rPr>
                                </m:ctrlPr>
                              </m:sSubPr>
                              <m:e>
                                <m:r>
                                  <a:rPr lang="en-US" sz="2000" b="1" i="0" smtClean="0">
                                    <a:solidFill>
                                      <a:srgbClr val="0070C0"/>
                                    </a:solidFill>
                                    <a:latin typeface="Cambria Math" panose="02040503050406030204" pitchFamily="18" charset="0"/>
                                    <a:cs typeface="Times New Roman" panose="02020603050405020304" pitchFamily="18" charset="0"/>
                                  </a:rPr>
                                  <m:t>𝐮</m:t>
                                </m:r>
                              </m:e>
                              <m:sub>
                                <m:r>
                                  <a:rPr lang="en-US" sz="2000" b="1" i="0" smtClean="0">
                                    <a:solidFill>
                                      <a:srgbClr val="0070C0"/>
                                    </a:solidFill>
                                    <a:latin typeface="Cambria Math" panose="02040503050406030204" pitchFamily="18" charset="0"/>
                                    <a:cs typeface="Times New Roman" panose="02020603050405020304" pitchFamily="18" charset="0"/>
                                  </a:rPr>
                                  <m:t>𝐦𝐟</m:t>
                                </m:r>
                              </m:sub>
                            </m:sSub>
                          </m:num>
                          <m:den>
                            <m:sSub>
                              <m:sSubPr>
                                <m:ctrlPr>
                                  <a:rPr lang="en-US" sz="2000" b="1" i="1" smtClean="0">
                                    <a:solidFill>
                                      <a:srgbClr val="0070C0"/>
                                    </a:solidFill>
                                    <a:latin typeface="Cambria Math" panose="02040503050406030204" pitchFamily="18" charset="0"/>
                                    <a:cs typeface="Times New Roman" panose="02020603050405020304" pitchFamily="18" charset="0"/>
                                  </a:rPr>
                                </m:ctrlPr>
                              </m:sSubPr>
                              <m:e>
                                <m:r>
                                  <a:rPr lang="en-US" sz="2000" b="1" i="0" smtClean="0">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𝛆</m:t>
                                </m:r>
                              </m:e>
                              <m:sub>
                                <m:r>
                                  <a:rPr lang="en-US" sz="2000" b="1" i="0" smtClean="0">
                                    <a:solidFill>
                                      <a:srgbClr val="0070C0"/>
                                    </a:solidFill>
                                    <a:latin typeface="Cambria Math" panose="02040503050406030204" pitchFamily="18" charset="0"/>
                                    <a:cs typeface="Times New Roman" panose="02020603050405020304" pitchFamily="18" charset="0"/>
                                  </a:rPr>
                                  <m:t>𝐦𝐟</m:t>
                                </m:r>
                              </m:sub>
                            </m:sSub>
                          </m:den>
                        </m:f>
                      </m:den>
                    </m:f>
                    <m:r>
                      <a:rPr lang="en-US" sz="2000" b="1" i="0" smtClean="0">
                        <a:solidFill>
                          <a:srgbClr val="0070C0"/>
                        </a:solidFill>
                        <a:latin typeface="Cambria Math" panose="02040503050406030204" pitchFamily="18" charset="0"/>
                        <a:cs typeface="Times New Roman" panose="02020603050405020304" pitchFamily="18" charset="0"/>
                      </a:rPr>
                      <m:t>+</m:t>
                    </m:r>
                    <m:r>
                      <a:rPr lang="en-US" sz="2000" b="1" i="0" smtClean="0">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𝛂</m:t>
                    </m:r>
                    <m:r>
                      <a:rPr lang="en-US" sz="2000" b="1" i="0" smtClean="0">
                        <a:solidFill>
                          <a:srgbClr val="0070C0"/>
                        </a:solidFill>
                        <a:latin typeface="Cambria Math" panose="02040503050406030204" pitchFamily="18" charset="0"/>
                        <a:cs typeface="Times New Roman" panose="02020603050405020304" pitchFamily="18" charset="0"/>
                      </a:rPr>
                      <m:t>)</m:t>
                    </m:r>
                    <m:f>
                      <m:fPr>
                        <m:ctrlPr>
                          <a:rPr lang="en-US" sz="2000" b="1" i="1">
                            <a:solidFill>
                              <a:srgbClr val="0070C0"/>
                            </a:solidFill>
                            <a:latin typeface="Cambria Math" panose="02040503050406030204" pitchFamily="18" charset="0"/>
                            <a:cs typeface="Times New Roman" panose="02020603050405020304" pitchFamily="18" charset="0"/>
                          </a:rPr>
                        </m:ctrlPr>
                      </m:fPr>
                      <m:num>
                        <m:r>
                          <a:rPr lang="en-US" sz="2000" b="1" i="0">
                            <a:solidFill>
                              <a:srgbClr val="0070C0"/>
                            </a:solidFill>
                            <a:latin typeface="Cambria Math" panose="02040503050406030204" pitchFamily="18" charset="0"/>
                            <a:cs typeface="Times New Roman" panose="02020603050405020304" pitchFamily="18" charset="0"/>
                          </a:rPr>
                          <m:t>𝐝</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0">
                                <a:solidFill>
                                  <a:srgbClr val="0070C0"/>
                                </a:solidFill>
                                <a:latin typeface="Cambria Math" panose="02040503050406030204" pitchFamily="18" charset="0"/>
                                <a:cs typeface="Times New Roman" panose="02020603050405020304" pitchFamily="18" charset="0"/>
                              </a:rPr>
                              <m:t>𝐂</m:t>
                            </m:r>
                          </m:e>
                          <m:sub>
                            <m:r>
                              <a:rPr lang="en-US" sz="2000" b="1" i="0">
                                <a:solidFill>
                                  <a:srgbClr val="0070C0"/>
                                </a:solidFill>
                                <a:latin typeface="Cambria Math" panose="02040503050406030204" pitchFamily="18" charset="0"/>
                                <a:cs typeface="Times New Roman" panose="02020603050405020304" pitchFamily="18" charset="0"/>
                              </a:rPr>
                              <m:t>𝐀</m:t>
                            </m:r>
                            <m:r>
                              <a:rPr lang="en-US" sz="2000" b="1" i="0" smtClean="0">
                                <a:solidFill>
                                  <a:srgbClr val="0070C0"/>
                                </a:solidFill>
                                <a:latin typeface="Cambria Math" panose="02040503050406030204" pitchFamily="18" charset="0"/>
                                <a:cs typeface="Times New Roman" panose="02020603050405020304" pitchFamily="18" charset="0"/>
                              </a:rPr>
                              <m:t>𝐜</m:t>
                            </m:r>
                          </m:sub>
                        </m:sSub>
                      </m:num>
                      <m:den>
                        <m:r>
                          <a:rPr lang="en-US" sz="2000" b="1" i="0">
                            <a:solidFill>
                              <a:srgbClr val="0070C0"/>
                            </a:solidFill>
                            <a:latin typeface="Cambria Math" panose="02040503050406030204" pitchFamily="18" charset="0"/>
                            <a:cs typeface="Times New Roman" panose="02020603050405020304" pitchFamily="18" charset="0"/>
                          </a:rPr>
                          <m:t>𝐝𝐳</m:t>
                        </m:r>
                      </m:den>
                    </m:f>
                    <m:r>
                      <a:rPr lang="en-US" sz="2000" b="1" i="0">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0">
                            <a:solidFill>
                              <a:srgbClr val="0070C0"/>
                            </a:solidFill>
                            <a:latin typeface="Cambria Math" panose="02040503050406030204" pitchFamily="18" charset="0"/>
                            <a:cs typeface="Times New Roman" panose="02020603050405020304" pitchFamily="18" charset="0"/>
                          </a:rPr>
                          <m:t>𝐊</m:t>
                        </m:r>
                      </m:e>
                      <m:sub>
                        <m:r>
                          <a:rPr lang="en-US" sz="2000" b="1" i="0">
                            <a:solidFill>
                              <a:srgbClr val="0070C0"/>
                            </a:solidFill>
                            <a:latin typeface="Cambria Math" panose="02040503050406030204" pitchFamily="18" charset="0"/>
                            <a:cs typeface="Times New Roman" panose="02020603050405020304" pitchFamily="18" charset="0"/>
                          </a:rPr>
                          <m:t>𝐛𝐜</m:t>
                        </m:r>
                      </m:sub>
                    </m:sSub>
                    <m:d>
                      <m:dPr>
                        <m:ctrlPr>
                          <a:rPr lang="en-US" sz="2000" b="1" i="1">
                            <a:solidFill>
                              <a:srgbClr val="0070C0"/>
                            </a:solidFill>
                            <a:latin typeface="Cambria Math" panose="02040503050406030204" pitchFamily="18" charset="0"/>
                            <a:cs typeface="Times New Roman" panose="02020603050405020304" pitchFamily="18" charset="0"/>
                          </a:rPr>
                        </m:ctrlPr>
                      </m:dPr>
                      <m:e>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0">
                                <a:solidFill>
                                  <a:srgbClr val="0070C0"/>
                                </a:solidFill>
                                <a:latin typeface="Cambria Math" panose="02040503050406030204" pitchFamily="18" charset="0"/>
                                <a:cs typeface="Times New Roman" panose="02020603050405020304" pitchFamily="18" charset="0"/>
                              </a:rPr>
                              <m:t>𝐂</m:t>
                            </m:r>
                          </m:e>
                          <m:sub>
                            <m:r>
                              <a:rPr lang="en-US" sz="2000" b="1" i="0">
                                <a:solidFill>
                                  <a:srgbClr val="0070C0"/>
                                </a:solidFill>
                                <a:latin typeface="Cambria Math" panose="02040503050406030204" pitchFamily="18" charset="0"/>
                                <a:cs typeface="Times New Roman" panose="02020603050405020304" pitchFamily="18" charset="0"/>
                              </a:rPr>
                              <m:t>𝐀𝐛</m:t>
                            </m:r>
                          </m:sub>
                        </m:sSub>
                        <m:r>
                          <a:rPr lang="en-US" sz="2000" b="1" i="0">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0">
                                <a:solidFill>
                                  <a:srgbClr val="0070C0"/>
                                </a:solidFill>
                                <a:latin typeface="Cambria Math" panose="02040503050406030204" pitchFamily="18" charset="0"/>
                                <a:cs typeface="Times New Roman" panose="02020603050405020304" pitchFamily="18" charset="0"/>
                              </a:rPr>
                              <m:t>𝐂</m:t>
                            </m:r>
                          </m:e>
                          <m:sub>
                            <m:r>
                              <a:rPr lang="en-US" sz="2000" b="1" i="0">
                                <a:solidFill>
                                  <a:srgbClr val="0070C0"/>
                                </a:solidFill>
                                <a:latin typeface="Cambria Math" panose="02040503050406030204" pitchFamily="18" charset="0"/>
                                <a:cs typeface="Times New Roman" panose="02020603050405020304" pitchFamily="18" charset="0"/>
                              </a:rPr>
                              <m:t>𝐀𝐜</m:t>
                            </m:r>
                          </m:sub>
                        </m:sSub>
                      </m:e>
                    </m:d>
                    <m:r>
                      <a:rPr lang="en-US" sz="2000" b="1" i="0">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0">
                            <a:solidFill>
                              <a:srgbClr val="0070C0"/>
                            </a:solidFill>
                            <a:latin typeface="Cambria Math" panose="02040503050406030204" pitchFamily="18" charset="0"/>
                            <a:cs typeface="Times New Roman" panose="02020603050405020304" pitchFamily="18" charset="0"/>
                          </a:rPr>
                          <m:t>𝐊</m:t>
                        </m:r>
                      </m:e>
                      <m:sub>
                        <m:r>
                          <a:rPr lang="en-US" sz="2000" b="1" i="0" smtClean="0">
                            <a:solidFill>
                              <a:srgbClr val="0070C0"/>
                            </a:solidFill>
                            <a:latin typeface="Cambria Math" panose="02040503050406030204" pitchFamily="18" charset="0"/>
                            <a:cs typeface="Times New Roman" panose="02020603050405020304" pitchFamily="18" charset="0"/>
                          </a:rPr>
                          <m:t>𝐜𝐞</m:t>
                        </m:r>
                      </m:sub>
                    </m:sSub>
                    <m:r>
                      <a:rPr lang="en-US" sz="2000" b="1" i="0">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0">
                            <a:solidFill>
                              <a:srgbClr val="0070C0"/>
                            </a:solidFill>
                            <a:latin typeface="Cambria Math" panose="02040503050406030204" pitchFamily="18" charset="0"/>
                            <a:cs typeface="Times New Roman" panose="02020603050405020304" pitchFamily="18" charset="0"/>
                          </a:rPr>
                          <m:t>𝐂</m:t>
                        </m:r>
                      </m:e>
                      <m:sub>
                        <m:r>
                          <a:rPr lang="en-US" sz="2000" b="1" i="0">
                            <a:solidFill>
                              <a:srgbClr val="0070C0"/>
                            </a:solidFill>
                            <a:latin typeface="Cambria Math" panose="02040503050406030204" pitchFamily="18" charset="0"/>
                            <a:cs typeface="Times New Roman" panose="02020603050405020304" pitchFamily="18" charset="0"/>
                          </a:rPr>
                          <m:t>𝐀</m:t>
                        </m:r>
                        <m:r>
                          <a:rPr lang="en-US" sz="2000" b="1" i="0" smtClean="0">
                            <a:solidFill>
                              <a:srgbClr val="0070C0"/>
                            </a:solidFill>
                            <a:latin typeface="Cambria Math" panose="02040503050406030204" pitchFamily="18" charset="0"/>
                            <a:cs typeface="Times New Roman" panose="02020603050405020304" pitchFamily="18" charset="0"/>
                          </a:rPr>
                          <m:t>𝐜</m:t>
                        </m:r>
                      </m:sub>
                    </m:sSub>
                    <m:r>
                      <a:rPr lang="en-US" sz="2000" b="1" i="0">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0">
                            <a:solidFill>
                              <a:srgbClr val="0070C0"/>
                            </a:solidFill>
                            <a:latin typeface="Cambria Math" panose="02040503050406030204" pitchFamily="18" charset="0"/>
                            <a:cs typeface="Times New Roman" panose="02020603050405020304" pitchFamily="18" charset="0"/>
                          </a:rPr>
                          <m:t>𝐂</m:t>
                        </m:r>
                      </m:e>
                      <m:sub>
                        <m:r>
                          <a:rPr lang="en-US" sz="2000" b="1" i="0">
                            <a:solidFill>
                              <a:srgbClr val="0070C0"/>
                            </a:solidFill>
                            <a:latin typeface="Cambria Math" panose="02040503050406030204" pitchFamily="18" charset="0"/>
                            <a:cs typeface="Times New Roman" panose="02020603050405020304" pitchFamily="18" charset="0"/>
                          </a:rPr>
                          <m:t>𝐀</m:t>
                        </m:r>
                        <m:r>
                          <a:rPr lang="en-US" sz="2000" b="1" i="0" smtClean="0">
                            <a:solidFill>
                              <a:srgbClr val="0070C0"/>
                            </a:solidFill>
                            <a:latin typeface="Cambria Math" panose="02040503050406030204" pitchFamily="18" charset="0"/>
                            <a:cs typeface="Times New Roman" panose="02020603050405020304" pitchFamily="18" charset="0"/>
                          </a:rPr>
                          <m:t>𝐞</m:t>
                        </m:r>
                      </m:sub>
                    </m:sSub>
                    <m:r>
                      <a:rPr lang="en-US" sz="2000" b="1" i="0">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0">
                            <a:solidFill>
                              <a:srgbClr val="0070C0"/>
                            </a:solidFill>
                            <a:latin typeface="Cambria Math" panose="02040503050406030204" pitchFamily="18" charset="0"/>
                            <a:cs typeface="Times New Roman" panose="02020603050405020304" pitchFamily="18" charset="0"/>
                          </a:rPr>
                          <m:t>−</m:t>
                        </m:r>
                        <m:r>
                          <a:rPr lang="en-US" sz="2000" b="1" i="0">
                            <a:solidFill>
                              <a:srgbClr val="0070C0"/>
                            </a:solidFill>
                            <a:latin typeface="Cambria Math" panose="02040503050406030204" pitchFamily="18" charset="0"/>
                            <a:cs typeface="Times New Roman" panose="02020603050405020304" pitchFamily="18" charset="0"/>
                          </a:rPr>
                          <m:t>𝐤</m:t>
                        </m:r>
                      </m:e>
                      <m:sub>
                        <m:r>
                          <a:rPr lang="en-US" sz="2000" b="1" i="0" smtClean="0">
                            <a:solidFill>
                              <a:srgbClr val="0070C0"/>
                            </a:solidFill>
                            <a:latin typeface="Cambria Math" panose="02040503050406030204" pitchFamily="18" charset="0"/>
                            <a:cs typeface="Times New Roman" panose="02020603050405020304" pitchFamily="18" charset="0"/>
                          </a:rPr>
                          <m:t>𝐜</m:t>
                        </m:r>
                      </m:sub>
                    </m:sSub>
                    <m:sSup>
                      <m:sSupPr>
                        <m:ctrlPr>
                          <a:rPr lang="en-US" sz="2000" b="1" i="1">
                            <a:solidFill>
                              <a:srgbClr val="0070C0"/>
                            </a:solidFill>
                            <a:latin typeface="Cambria Math" panose="02040503050406030204" pitchFamily="18" charset="0"/>
                            <a:cs typeface="Times New Roman" panose="02020603050405020304" pitchFamily="18" charset="0"/>
                          </a:rPr>
                        </m:ctrlPr>
                      </m:sSupPr>
                      <m:e>
                        <m:r>
                          <a:rPr lang="en-US" sz="2000" b="1" i="0">
                            <a:solidFill>
                              <a:srgbClr val="0070C0"/>
                            </a:solidFill>
                            <a:latin typeface="Cambria Math" panose="02040503050406030204" pitchFamily="18" charset="0"/>
                            <a:cs typeface="Times New Roman" panose="02020603050405020304" pitchFamily="18" charset="0"/>
                          </a:rPr>
                          <m:t>𝐂</m:t>
                        </m:r>
                        <m:r>
                          <a:rPr lang="en-US" sz="2000" b="1" i="0" baseline="-25000">
                            <a:solidFill>
                              <a:srgbClr val="0070C0"/>
                            </a:solidFill>
                            <a:latin typeface="Cambria Math" panose="02040503050406030204" pitchFamily="18" charset="0"/>
                            <a:cs typeface="Times New Roman" panose="02020603050405020304" pitchFamily="18" charset="0"/>
                          </a:rPr>
                          <m:t>𝐀</m:t>
                        </m:r>
                        <m:r>
                          <a:rPr lang="en-US" sz="2000" b="1" i="0" baseline="-25000" smtClean="0">
                            <a:solidFill>
                              <a:srgbClr val="0070C0"/>
                            </a:solidFill>
                            <a:latin typeface="Cambria Math" panose="02040503050406030204" pitchFamily="18" charset="0"/>
                            <a:cs typeface="Times New Roman" panose="02020603050405020304" pitchFamily="18" charset="0"/>
                          </a:rPr>
                          <m:t>𝐜</m:t>
                        </m:r>
                      </m:e>
                      <m:sup>
                        <m:r>
                          <a:rPr lang="en-US" sz="2000" b="1" i="0">
                            <a:solidFill>
                              <a:srgbClr val="0070C0"/>
                            </a:solidFill>
                            <a:latin typeface="Cambria Math" panose="02040503050406030204" pitchFamily="18" charset="0"/>
                            <a:cs typeface="Times New Roman" panose="02020603050405020304" pitchFamily="18" charset="0"/>
                          </a:rPr>
                          <m:t>𝐧</m:t>
                        </m:r>
                      </m:sup>
                    </m:sSup>
                    <m:r>
                      <a:rPr lang="en-US" sz="2000" b="1" i="1" smtClean="0">
                        <a:solidFill>
                          <a:srgbClr val="0070C0"/>
                        </a:solidFill>
                        <a:latin typeface="Cambria Math" panose="02040503050406030204" pitchFamily="18" charset="0"/>
                        <a:cs typeface="Times New Roman" panose="02020603050405020304" pitchFamily="18" charset="0"/>
                      </a:rPr>
                      <m:t> </m:t>
                    </m:r>
                  </m:oMath>
                </a14:m>
                <a:r>
                  <a:rPr lang="en-US" sz="2000" b="1" dirty="0">
                    <a:solidFill>
                      <a:srgbClr val="0070C0"/>
                    </a:solidFill>
                    <a:latin typeface="Times New Roman" panose="02020603050405020304" pitchFamily="18" charset="0"/>
                    <a:cs typeface="Times New Roman" panose="02020603050405020304" pitchFamily="18" charset="0"/>
                  </a:rPr>
                  <a:t>                                 (12.40)</a:t>
                </a:r>
              </a:p>
              <a:p>
                <a:pPr marL="0" indent="0" algn="just">
                  <a:lnSpc>
                    <a:spcPct val="100000"/>
                  </a:lnSpc>
                  <a:buNone/>
                </a:pPr>
                <a:r>
                  <a:rPr lang="en-US" sz="2000" b="1" dirty="0">
                    <a:latin typeface="Times New Roman" panose="02020603050405020304" pitchFamily="18" charset="0"/>
                    <a:cs typeface="Times New Roman" panose="02020603050405020304" pitchFamily="18" charset="0"/>
                  </a:rPr>
                  <a:t>12.3.4.3. Materials balance on the emulsion phase</a:t>
                </a:r>
              </a:p>
              <a:p>
                <a:pPr marL="0" indent="0">
                  <a:lnSpc>
                    <a:spcPct val="100000"/>
                  </a:lnSpc>
                  <a:buNone/>
                </a:pPr>
                <a:r>
                  <a:rPr lang="en-US" sz="2000" dirty="0">
                    <a:latin typeface="Times New Roman" panose="02020603050405020304" pitchFamily="18" charset="0"/>
                    <a:cs typeface="Times New Roman" panose="02020603050405020304" pitchFamily="18" charset="0"/>
                  </a:rPr>
                  <a:t>The fraction of the bed in the emulsion phase is (1 – δ – αδ). </a:t>
                </a:r>
              </a:p>
              <a:p>
                <a:pPr marL="0" indent="0">
                  <a:lnSpc>
                    <a:spcPct val="100000"/>
                  </a:lnSpc>
                  <a:buNone/>
                </a:pPr>
                <a:r>
                  <a:rPr lang="en-US" sz="2000" dirty="0">
                    <a:latin typeface="Times New Roman" panose="02020603050405020304" pitchFamily="18" charset="0"/>
                    <a:cs typeface="Times New Roman" panose="02020603050405020304" pitchFamily="18" charset="0"/>
                  </a:rPr>
                  <a:t>The material balance for A in the emulsion  phase is given by:</a:t>
                </a:r>
              </a:p>
              <a:p>
                <a:pPr marL="0" indent="0">
                  <a:lnSpc>
                    <a:spcPct val="100000"/>
                  </a:lnSpc>
                  <a:buNone/>
                </a:pPr>
                <a14:m>
                  <m:oMath xmlns:m="http://schemas.openxmlformats.org/officeDocument/2006/math">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𝒖</m:t>
                        </m:r>
                      </m:e>
                      <m:sub>
                        <m:r>
                          <a:rPr lang="en-US" sz="2000" b="1" i="1">
                            <a:solidFill>
                              <a:srgbClr val="0070C0"/>
                            </a:solidFill>
                            <a:latin typeface="Cambria Math" panose="02040503050406030204" pitchFamily="18" charset="0"/>
                            <a:cs typeface="Times New Roman" panose="02020603050405020304" pitchFamily="18" charset="0"/>
                          </a:rPr>
                          <m:t>𝒆</m:t>
                        </m:r>
                      </m:sub>
                    </m:sSub>
                    <m:r>
                      <a:rPr lang="en-US" sz="2000" b="1" i="1">
                        <a:solidFill>
                          <a:srgbClr val="0070C0"/>
                        </a:solidFill>
                        <a:latin typeface="Cambria Math" panose="02040503050406030204" pitchFamily="18" charset="0"/>
                        <a:cs typeface="Times New Roman" panose="02020603050405020304" pitchFamily="18" charset="0"/>
                      </a:rPr>
                      <m:t>(</m:t>
                    </m:r>
                    <m:f>
                      <m:fPr>
                        <m:ctrlPr>
                          <a:rPr lang="en-US" sz="2000" b="1" i="1">
                            <a:solidFill>
                              <a:srgbClr val="0070C0"/>
                            </a:solidFill>
                            <a:latin typeface="Cambria Math" panose="02040503050406030204" pitchFamily="18" charset="0"/>
                            <a:cs typeface="Times New Roman" panose="02020603050405020304" pitchFamily="18" charset="0"/>
                          </a:rPr>
                        </m:ctrlPr>
                      </m:fPr>
                      <m:num>
                        <m:r>
                          <m:rPr>
                            <m:nor/>
                          </m:rPr>
                          <a:rPr lang="en-US" sz="2000" dirty="0">
                            <a:latin typeface="Times New Roman" panose="02020603050405020304" pitchFamily="18" charset="0"/>
                            <a:cs typeface="Times New Roman" panose="02020603050405020304" pitchFamily="18" charset="0"/>
                          </a:rPr>
                          <m:t>1 – </m:t>
                        </m:r>
                        <m:r>
                          <m:rPr>
                            <m:nor/>
                          </m:rPr>
                          <a:rPr lang="en-US" sz="2000" dirty="0">
                            <a:latin typeface="Times New Roman" panose="02020603050405020304" pitchFamily="18" charset="0"/>
                            <a:cs typeface="Times New Roman" panose="02020603050405020304" pitchFamily="18" charset="0"/>
                          </a:rPr>
                          <m:t>δ</m:t>
                        </m:r>
                        <m:r>
                          <m:rPr>
                            <m:nor/>
                          </m:rPr>
                          <a:rPr lang="en-US" sz="2000" dirty="0">
                            <a:latin typeface="Times New Roman" panose="02020603050405020304" pitchFamily="18" charset="0"/>
                            <a:cs typeface="Times New Roman" panose="02020603050405020304" pitchFamily="18" charset="0"/>
                          </a:rPr>
                          <m:t> – </m:t>
                        </m:r>
                        <m:r>
                          <m:rPr>
                            <m:nor/>
                          </m:rPr>
                          <a:rPr lang="en-US" sz="2000" dirty="0">
                            <a:latin typeface="Times New Roman" panose="02020603050405020304" pitchFamily="18" charset="0"/>
                            <a:cs typeface="Times New Roman" panose="02020603050405020304" pitchFamily="18" charset="0"/>
                          </a:rPr>
                          <m:t>αδ</m:t>
                        </m:r>
                      </m:num>
                      <m:den>
                        <m:r>
                          <m:rPr>
                            <m:nor/>
                          </m:rPr>
                          <a:rPr lang="en-US" sz="2000" dirty="0">
                            <a:latin typeface="Times New Roman" panose="02020603050405020304" pitchFamily="18" charset="0"/>
                            <a:cs typeface="Times New Roman" panose="02020603050405020304" pitchFamily="18" charset="0"/>
                          </a:rPr>
                          <m:t>δ</m:t>
                        </m:r>
                      </m:den>
                    </m:f>
                    <m:r>
                      <a:rPr lang="en-US" sz="2000" b="1" i="1">
                        <a:solidFill>
                          <a:srgbClr val="0070C0"/>
                        </a:solidFill>
                        <a:latin typeface="Cambria Math" panose="02040503050406030204" pitchFamily="18" charset="0"/>
                        <a:cs typeface="Times New Roman" panose="02020603050405020304" pitchFamily="18" charset="0"/>
                      </a:rPr>
                      <m:t>)</m:t>
                    </m:r>
                    <m:f>
                      <m:fPr>
                        <m:ctrlPr>
                          <a:rPr lang="en-US" sz="2000" b="1" i="1">
                            <a:solidFill>
                              <a:srgbClr val="0070C0"/>
                            </a:solidFill>
                            <a:latin typeface="Cambria Math" panose="02040503050406030204" pitchFamily="18" charset="0"/>
                            <a:cs typeface="Times New Roman" panose="02020603050405020304" pitchFamily="18" charset="0"/>
                          </a:rPr>
                        </m:ctrlPr>
                      </m:fPr>
                      <m:num>
                        <m:r>
                          <a:rPr lang="en-US" sz="2000" b="1" i="1">
                            <a:solidFill>
                              <a:srgbClr val="0070C0"/>
                            </a:solidFill>
                            <a:latin typeface="Cambria Math" panose="02040503050406030204" pitchFamily="18" charset="0"/>
                            <a:cs typeface="Times New Roman" panose="02020603050405020304" pitchFamily="18" charset="0"/>
                          </a:rPr>
                          <m:t>𝒅</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𝑪</m:t>
                            </m:r>
                          </m:e>
                          <m:sub>
                            <m:r>
                              <a:rPr lang="en-US" sz="2000" b="1" i="1">
                                <a:solidFill>
                                  <a:srgbClr val="0070C0"/>
                                </a:solidFill>
                                <a:latin typeface="Cambria Math" panose="02040503050406030204" pitchFamily="18" charset="0"/>
                                <a:cs typeface="Times New Roman" panose="02020603050405020304" pitchFamily="18" charset="0"/>
                              </a:rPr>
                              <m:t>𝑨𝒆</m:t>
                            </m:r>
                          </m:sub>
                        </m:sSub>
                      </m:num>
                      <m:den>
                        <m:r>
                          <a:rPr lang="en-US" sz="2000" b="1" i="1">
                            <a:solidFill>
                              <a:srgbClr val="0070C0"/>
                            </a:solidFill>
                            <a:latin typeface="Cambria Math" panose="02040503050406030204" pitchFamily="18" charset="0"/>
                            <a:cs typeface="Times New Roman" panose="02020603050405020304" pitchFamily="18" charset="0"/>
                          </a:rPr>
                          <m:t>𝒅𝒛</m:t>
                        </m:r>
                      </m:den>
                    </m:f>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𝑲</m:t>
                        </m:r>
                      </m:e>
                      <m:sub>
                        <m:r>
                          <a:rPr lang="en-US" sz="2000" b="1" i="1">
                            <a:solidFill>
                              <a:srgbClr val="0070C0"/>
                            </a:solidFill>
                            <a:latin typeface="Cambria Math" panose="02040503050406030204" pitchFamily="18" charset="0"/>
                            <a:cs typeface="Times New Roman" panose="02020603050405020304" pitchFamily="18" charset="0"/>
                          </a:rPr>
                          <m:t>𝒄𝒆</m:t>
                        </m:r>
                      </m:sub>
                    </m:sSub>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𝑪</m:t>
                        </m:r>
                      </m:e>
                      <m:sub>
                        <m:r>
                          <a:rPr lang="en-US" sz="2000" b="1" i="1">
                            <a:solidFill>
                              <a:srgbClr val="0070C0"/>
                            </a:solidFill>
                            <a:latin typeface="Cambria Math" panose="02040503050406030204" pitchFamily="18" charset="0"/>
                            <a:cs typeface="Times New Roman" panose="02020603050405020304" pitchFamily="18" charset="0"/>
                          </a:rPr>
                          <m:t>𝑨𝒄</m:t>
                        </m:r>
                      </m:sub>
                    </m:sSub>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𝑪</m:t>
                        </m:r>
                      </m:e>
                      <m:sub>
                        <m:r>
                          <a:rPr lang="en-US" sz="2000" b="1" i="1">
                            <a:solidFill>
                              <a:srgbClr val="0070C0"/>
                            </a:solidFill>
                            <a:latin typeface="Cambria Math" panose="02040503050406030204" pitchFamily="18" charset="0"/>
                            <a:cs typeface="Times New Roman" panose="02020603050405020304" pitchFamily="18" charset="0"/>
                          </a:rPr>
                          <m:t>𝑨𝒆</m:t>
                        </m:r>
                      </m:sub>
                    </m:sSub>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m:t>
                        </m:r>
                        <m:r>
                          <a:rPr lang="en-US" sz="2000" b="1" i="1">
                            <a:solidFill>
                              <a:srgbClr val="0070C0"/>
                            </a:solidFill>
                            <a:latin typeface="Cambria Math" panose="02040503050406030204" pitchFamily="18" charset="0"/>
                            <a:cs typeface="Times New Roman" panose="02020603050405020304" pitchFamily="18" charset="0"/>
                          </a:rPr>
                          <m:t>𝒌</m:t>
                        </m:r>
                      </m:e>
                      <m:sub>
                        <m:r>
                          <a:rPr lang="en-US" sz="2000" b="1" i="1">
                            <a:solidFill>
                              <a:srgbClr val="0070C0"/>
                            </a:solidFill>
                            <a:latin typeface="Cambria Math" panose="02040503050406030204" pitchFamily="18" charset="0"/>
                            <a:cs typeface="Times New Roman" panose="02020603050405020304" pitchFamily="18" charset="0"/>
                          </a:rPr>
                          <m:t>𝒆</m:t>
                        </m:r>
                      </m:sub>
                    </m:sSub>
                    <m:sSup>
                      <m:sSupPr>
                        <m:ctrlPr>
                          <a:rPr lang="en-US" sz="2000" b="1" i="1">
                            <a:solidFill>
                              <a:srgbClr val="0070C0"/>
                            </a:solidFill>
                            <a:latin typeface="Cambria Math" panose="02040503050406030204" pitchFamily="18" charset="0"/>
                            <a:cs typeface="Times New Roman" panose="02020603050405020304" pitchFamily="18" charset="0"/>
                          </a:rPr>
                        </m:ctrlPr>
                      </m:sSupPr>
                      <m:e>
                        <m:r>
                          <a:rPr lang="en-US" sz="2000" b="1" i="1">
                            <a:solidFill>
                              <a:srgbClr val="0070C0"/>
                            </a:solidFill>
                            <a:latin typeface="Cambria Math" panose="02040503050406030204" pitchFamily="18" charset="0"/>
                            <a:cs typeface="Times New Roman" panose="02020603050405020304" pitchFamily="18" charset="0"/>
                          </a:rPr>
                          <m:t>𝑪</m:t>
                        </m:r>
                        <m:r>
                          <a:rPr lang="en-US" sz="2000" b="1" i="1" baseline="-25000">
                            <a:solidFill>
                              <a:srgbClr val="0070C0"/>
                            </a:solidFill>
                            <a:latin typeface="Cambria Math" panose="02040503050406030204" pitchFamily="18" charset="0"/>
                            <a:cs typeface="Times New Roman" panose="02020603050405020304" pitchFamily="18" charset="0"/>
                          </a:rPr>
                          <m:t>𝑨𝒆</m:t>
                        </m:r>
                      </m:e>
                      <m:sup>
                        <m:r>
                          <a:rPr lang="en-US" sz="2000" b="1" i="1">
                            <a:solidFill>
                              <a:srgbClr val="0070C0"/>
                            </a:solidFill>
                            <a:latin typeface="Cambria Math" panose="02040503050406030204" pitchFamily="18" charset="0"/>
                            <a:cs typeface="Times New Roman" panose="02020603050405020304" pitchFamily="18" charset="0"/>
                          </a:rPr>
                          <m:t>𝒏</m:t>
                        </m:r>
                      </m:sup>
                    </m:sSup>
                    <m:r>
                      <a:rPr lang="en-US" sz="2000" b="1" i="1">
                        <a:solidFill>
                          <a:srgbClr val="0070C0"/>
                        </a:solidFill>
                        <a:latin typeface="Cambria Math" panose="02040503050406030204" pitchFamily="18" charset="0"/>
                        <a:cs typeface="Times New Roman" panose="02020603050405020304" pitchFamily="18" charset="0"/>
                      </a:rPr>
                      <m:t> </m:t>
                    </m:r>
                  </m:oMath>
                </a14:m>
                <a:r>
                  <a:rPr lang="en-US" sz="2000" b="1" dirty="0">
                    <a:solidFill>
                      <a:srgbClr val="0070C0"/>
                    </a:solidFill>
                    <a:latin typeface="Times New Roman" panose="02020603050405020304" pitchFamily="18" charset="0"/>
                    <a:cs typeface="Times New Roman" panose="02020603050405020304" pitchFamily="18" charset="0"/>
                  </a:rPr>
                  <a:t>                                                                      (12.41)</a:t>
                </a:r>
              </a:p>
              <a:p>
                <a:pPr marL="0" indent="0" algn="just">
                  <a:lnSpc>
                    <a:spcPct val="110000"/>
                  </a:lnSpc>
                  <a:buNone/>
                </a:pPr>
                <a:endParaRPr lang="en-US" sz="2400" b="1" dirty="0">
                  <a:solidFill>
                    <a:srgbClr val="0070C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294959B-33F6-AE5D-8776-D69406BADC05}"/>
                  </a:ext>
                </a:extLst>
              </p:cNvPr>
              <p:cNvSpPr>
                <a:spLocks noGrp="1" noRot="1" noChangeAspect="1" noMove="1" noResize="1" noEditPoints="1" noAdjustHandles="1" noChangeArrowheads="1" noChangeShapeType="1" noTextEdit="1"/>
              </p:cNvSpPr>
              <p:nvPr>
                <p:ph idx="1"/>
              </p:nvPr>
            </p:nvSpPr>
            <p:spPr>
              <a:xfrm>
                <a:off x="347869" y="520296"/>
                <a:ext cx="11708295" cy="5656668"/>
              </a:xfrm>
              <a:blipFill>
                <a:blip r:embed="rId2"/>
                <a:stretch>
                  <a:fillRect l="-521" r="-573"/>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C1BD551-955B-42E3-61C1-CBFBCEA382BB}"/>
              </a:ext>
            </a:extLst>
          </p:cNvPr>
          <p:cNvCxnSpPr>
            <a:cxnSpLocks/>
          </p:cNvCxnSpPr>
          <p:nvPr/>
        </p:nvCxnSpPr>
        <p:spPr>
          <a:xfrm>
            <a:off x="-96079" y="52029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53C6018-D097-BDD8-8DB1-39813B834F8D}"/>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BE4E8F8A-9397-30BF-6754-966F544C6ED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626628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9244ED-4F30-D3B5-8CB3-9BCB631282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E2083F-2463-50A5-803F-A698041F50B8}"/>
              </a:ext>
            </a:extLst>
          </p:cNvPr>
          <p:cNvSpPr>
            <a:spLocks noGrp="1"/>
          </p:cNvSpPr>
          <p:nvPr>
            <p:ph type="title"/>
          </p:nvPr>
        </p:nvSpPr>
        <p:spPr>
          <a:xfrm>
            <a:off x="530087" y="15130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063F4FD-B7E6-CC1A-BFDE-6DA669D7F9C7}"/>
                  </a:ext>
                </a:extLst>
              </p:cNvPr>
              <p:cNvSpPr>
                <a:spLocks noGrp="1"/>
              </p:cNvSpPr>
              <p:nvPr>
                <p:ph idx="1"/>
              </p:nvPr>
            </p:nvSpPr>
            <p:spPr>
              <a:xfrm>
                <a:off x="248477" y="633006"/>
                <a:ext cx="11807688" cy="5543958"/>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The three materials balances thus result in three coupled ordinary differential equations, with one independent variable (z) and three dependent variables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Ab</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Ac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Ae</a:t>
                </a:r>
                <a:r>
                  <a:rPr lang="en-US" sz="2000" dirty="0">
                    <a:latin typeface="Times New Roman" panose="02020603050405020304" pitchFamily="18" charset="0"/>
                    <a:cs typeface="Times New Roman" panose="02020603050405020304" pitchFamily="18" charset="0"/>
                  </a:rPr>
                  <a:t>). i.e. These equations should be solved numerically.</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a:t>
                </a:r>
                <a:r>
                  <a:rPr lang="en-US" sz="2000" b="1" dirty="0">
                    <a:latin typeface="Times New Roman" panose="02020603050405020304" pitchFamily="18" charset="0"/>
                    <a:cs typeface="Times New Roman" panose="02020603050405020304" pitchFamily="18" charset="0"/>
                  </a:rPr>
                  <a:t>Kunii-</a:t>
                </a:r>
                <a:r>
                  <a:rPr lang="en-US" sz="2000" b="1" dirty="0" err="1">
                    <a:latin typeface="Times New Roman" panose="02020603050405020304" pitchFamily="18" charset="0"/>
                    <a:cs typeface="Times New Roman" panose="02020603050405020304" pitchFamily="18" charset="0"/>
                  </a:rPr>
                  <a:t>Levenspiel</a:t>
                </a:r>
                <a:r>
                  <a:rPr lang="en-US" sz="2000" b="1" dirty="0">
                    <a:latin typeface="Times New Roman" panose="02020603050405020304" pitchFamily="18" charset="0"/>
                    <a:cs typeface="Times New Roman" panose="02020603050405020304" pitchFamily="18" charset="0"/>
                  </a:rPr>
                  <a:t> model </a:t>
                </a:r>
                <a:r>
                  <a:rPr lang="en-US" sz="2000" dirty="0">
                    <a:latin typeface="Times New Roman" panose="02020603050405020304" pitchFamily="18" charset="0"/>
                    <a:cs typeface="Times New Roman" panose="02020603050405020304" pitchFamily="18" charset="0"/>
                  </a:rPr>
                  <a:t>simplifies these still further, by assuming that the derivative terms on the left-hand side of the material balances on the cloud and emulsion are negligible in comparison with the terms on the right-hand side. </a:t>
                </a:r>
              </a:p>
              <a:p>
                <a:pPr marL="0" indent="0">
                  <a:lnSpc>
                    <a:spcPct val="150000"/>
                  </a:lnSpc>
                  <a:buNone/>
                </a:pPr>
                <a:r>
                  <a:rPr lang="en-US" sz="2000" dirty="0">
                    <a:latin typeface="Times New Roman" panose="02020603050405020304" pitchFamily="18" charset="0"/>
                    <a:cs typeface="Times New Roman" panose="02020603050405020304" pitchFamily="18" charset="0"/>
                  </a:rPr>
                  <a:t>Using this assumption, and letting </a:t>
                </a:r>
                <a:r>
                  <a:rPr lang="en-US" sz="2000" b="1" dirty="0">
                    <a:latin typeface="Times New Roman" panose="02020603050405020304" pitchFamily="18" charset="0"/>
                    <a:cs typeface="Times New Roman" panose="02020603050405020304" pitchFamily="18" charset="0"/>
                  </a:rPr>
                  <a:t>t </a:t>
                </a:r>
                <a:r>
                  <a:rPr lang="en-US" sz="2000" dirty="0">
                    <a:latin typeface="Times New Roman" panose="02020603050405020304" pitchFamily="18" charset="0"/>
                    <a:cs typeface="Times New Roman" panose="02020603050405020304" pitchFamily="18" charset="0"/>
                  </a:rPr>
                  <a:t>is the time  that the bubble has spent in the bed</a:t>
                </a:r>
                <a:r>
                  <a:rPr lang="en-US" sz="2000" b="1" dirty="0">
                    <a:latin typeface="Times New Roman" panose="02020603050405020304" pitchFamily="18" charset="0"/>
                    <a:cs typeface="Times New Roman" panose="02020603050405020304" pitchFamily="18" charset="0"/>
                  </a:rPr>
                  <a:t>,  t = z/</a:t>
                </a:r>
                <a:r>
                  <a:rPr lang="en-US" sz="2000" b="1" dirty="0" err="1">
                    <a:latin typeface="Times New Roman" panose="02020603050405020304" pitchFamily="18" charset="0"/>
                    <a:cs typeface="Times New Roman" panose="02020603050405020304" pitchFamily="18" charset="0"/>
                  </a:rPr>
                  <a:t>u</a:t>
                </a:r>
                <a:r>
                  <a:rPr lang="en-US" sz="2000" b="1" baseline="-25000" dirty="0" err="1">
                    <a:latin typeface="Times New Roman" panose="02020603050405020304" pitchFamily="18" charset="0"/>
                    <a:cs typeface="Times New Roman" panose="02020603050405020304" pitchFamily="18" charset="0"/>
                  </a:rPr>
                  <a:t>b</a:t>
                </a:r>
                <a:r>
                  <a:rPr lang="en-US" sz="2000" b="1" baseline="-25000" dirty="0">
                    <a:latin typeface="Times New Roman" panose="02020603050405020304" pitchFamily="18" charset="0"/>
                    <a:cs typeface="Times New Roman" panose="02020603050405020304" pitchFamily="18" charset="0"/>
                  </a:rPr>
                  <a:t>.</a:t>
                </a:r>
              </a:p>
              <a:p>
                <a:pPr marL="0" indent="0">
                  <a:lnSpc>
                    <a:spcPct val="150000"/>
                  </a:lnSpc>
                  <a:buNone/>
                </a:pPr>
                <a14:m>
                  <m:oMath xmlns:m="http://schemas.openxmlformats.org/officeDocument/2006/math">
                    <m:r>
                      <a:rPr lang="en-US" sz="2000" b="0" i="1" smtClean="0">
                        <a:latin typeface="Cambria Math" panose="02040503050406030204" pitchFamily="18" charset="0"/>
                        <a:cs typeface="Times New Roman" panose="02020603050405020304" pitchFamily="18" charset="0"/>
                      </a:rPr>
                      <m:t>𝑑𝑡</m:t>
                    </m:r>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𝑑𝑧</m:t>
                        </m:r>
                      </m:num>
                      <m:den>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𝑏</m:t>
                            </m:r>
                          </m:sub>
                        </m:sSub>
                      </m:den>
                    </m:f>
                  </m:oMath>
                </a14:m>
                <a:r>
                  <a:rPr lang="en-US" sz="2000" dirty="0">
                    <a:latin typeface="Times New Roman" panose="02020603050405020304" pitchFamily="18" charset="0"/>
                    <a:cs typeface="Times New Roman" panose="02020603050405020304" pitchFamily="18" charset="0"/>
                  </a:rPr>
                  <a:t>                                                                                                                                   (12.42)</a:t>
                </a:r>
              </a:p>
              <a:p>
                <a:pPr marL="0" indent="0">
                  <a:buNone/>
                </a:pPr>
                <a:endParaRPr lang="en-US" sz="2000" b="1" dirty="0">
                  <a:solidFill>
                    <a:srgbClr val="0070C0"/>
                  </a:solidFill>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C063F4FD-B7E6-CC1A-BFDE-6DA669D7F9C7}"/>
                  </a:ext>
                </a:extLst>
              </p:cNvPr>
              <p:cNvSpPr>
                <a:spLocks noGrp="1" noRot="1" noChangeAspect="1" noMove="1" noResize="1" noEditPoints="1" noAdjustHandles="1" noChangeArrowheads="1" noChangeShapeType="1" noTextEdit="1"/>
              </p:cNvSpPr>
              <p:nvPr>
                <p:ph idx="1"/>
              </p:nvPr>
            </p:nvSpPr>
            <p:spPr>
              <a:xfrm>
                <a:off x="248477" y="633006"/>
                <a:ext cx="11807688" cy="5543958"/>
              </a:xfrm>
              <a:blipFill>
                <a:blip r:embed="rId2"/>
                <a:stretch>
                  <a:fillRect l="-568" r="-51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3CEAFBA-19B6-7EDE-EDFD-A94985F1C513}"/>
              </a:ext>
            </a:extLst>
          </p:cNvPr>
          <p:cNvCxnSpPr>
            <a:cxnSpLocks/>
          </p:cNvCxnSpPr>
          <p:nvPr/>
        </p:nvCxnSpPr>
        <p:spPr>
          <a:xfrm>
            <a:off x="-96079" y="55011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577C9B7-6818-E529-0D0D-96747796543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81C70F14-40DB-070E-F616-1FFDB4D411F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475102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4B964-CDFA-87B4-BD56-F3802CD337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D67128-2310-5036-2E65-51E0FAF11CAB}"/>
              </a:ext>
            </a:extLst>
          </p:cNvPr>
          <p:cNvSpPr>
            <a:spLocks noGrp="1"/>
          </p:cNvSpPr>
          <p:nvPr>
            <p:ph type="title"/>
          </p:nvPr>
        </p:nvSpPr>
        <p:spPr>
          <a:xfrm>
            <a:off x="530087" y="15130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F243FED-ABD9-23BE-7AEC-7058681F82F6}"/>
                  </a:ext>
                </a:extLst>
              </p:cNvPr>
              <p:cNvSpPr>
                <a:spLocks noGrp="1"/>
              </p:cNvSpPr>
              <p:nvPr>
                <p:ph idx="1"/>
              </p:nvPr>
            </p:nvSpPr>
            <p:spPr>
              <a:xfrm>
                <a:off x="248477" y="633006"/>
                <a:ext cx="11807688" cy="5543958"/>
              </a:xfrm>
            </p:spPr>
            <p:txBody>
              <a:bodyPr>
                <a:normAutofit/>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Therefore, the three materials balance  equations can be written  as follows:</a:t>
                </a:r>
              </a:p>
              <a:p>
                <a:pPr marL="0" indent="0">
                  <a:lnSpc>
                    <a:spcPct val="150000"/>
                  </a:lnSpc>
                  <a:buNone/>
                </a:pPr>
                <a14:m>
                  <m:oMath xmlns:m="http://schemas.openxmlformats.org/officeDocument/2006/math">
                    <m:f>
                      <m:fPr>
                        <m:ctrlPr>
                          <a:rPr lang="en-US" sz="2000" b="1" i="1">
                            <a:solidFill>
                              <a:srgbClr val="0070C0"/>
                            </a:solidFill>
                            <a:latin typeface="Cambria Math" panose="02040503050406030204" pitchFamily="18" charset="0"/>
                            <a:cs typeface="Times New Roman" panose="02020603050405020304" pitchFamily="18" charset="0"/>
                          </a:rPr>
                        </m:ctrlPr>
                      </m:fPr>
                      <m:num>
                        <m:r>
                          <a:rPr lang="en-US" sz="2000" b="1" i="1">
                            <a:solidFill>
                              <a:srgbClr val="0070C0"/>
                            </a:solidFill>
                            <a:latin typeface="Cambria Math" panose="02040503050406030204" pitchFamily="18" charset="0"/>
                            <a:cs typeface="Times New Roman" panose="02020603050405020304" pitchFamily="18" charset="0"/>
                          </a:rPr>
                          <m:t>𝒅</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𝑪</m:t>
                            </m:r>
                          </m:e>
                          <m:sub>
                            <m:r>
                              <a:rPr lang="en-US" sz="2000" b="1" i="1">
                                <a:solidFill>
                                  <a:srgbClr val="0070C0"/>
                                </a:solidFill>
                                <a:latin typeface="Cambria Math" panose="02040503050406030204" pitchFamily="18" charset="0"/>
                                <a:cs typeface="Times New Roman" panose="02020603050405020304" pitchFamily="18" charset="0"/>
                              </a:rPr>
                              <m:t>𝑨𝒃</m:t>
                            </m:r>
                          </m:sub>
                        </m:sSub>
                      </m:num>
                      <m:den>
                        <m:r>
                          <a:rPr lang="en-US" sz="2000" b="1" i="1">
                            <a:solidFill>
                              <a:srgbClr val="0070C0"/>
                            </a:solidFill>
                            <a:latin typeface="Cambria Math" panose="02040503050406030204" pitchFamily="18" charset="0"/>
                            <a:cs typeface="Times New Roman" panose="02020603050405020304" pitchFamily="18" charset="0"/>
                          </a:rPr>
                          <m:t>𝒅</m:t>
                        </m:r>
                        <m:r>
                          <a:rPr lang="en-US" sz="2000" b="1" i="1" smtClean="0">
                            <a:solidFill>
                              <a:srgbClr val="0070C0"/>
                            </a:solidFill>
                            <a:latin typeface="Cambria Math" panose="02040503050406030204" pitchFamily="18" charset="0"/>
                            <a:cs typeface="Times New Roman" panose="02020603050405020304" pitchFamily="18" charset="0"/>
                          </a:rPr>
                          <m:t>𝒕</m:t>
                        </m:r>
                      </m:den>
                    </m:f>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m:t>
                        </m:r>
                        <m:r>
                          <a:rPr lang="en-US" sz="2000" b="1" i="1">
                            <a:solidFill>
                              <a:srgbClr val="0070C0"/>
                            </a:solidFill>
                            <a:latin typeface="Cambria Math" panose="02040503050406030204" pitchFamily="18" charset="0"/>
                            <a:cs typeface="Times New Roman" panose="02020603050405020304" pitchFamily="18" charset="0"/>
                          </a:rPr>
                          <m:t>𝒌</m:t>
                        </m:r>
                      </m:e>
                      <m:sub>
                        <m:r>
                          <a:rPr lang="en-US" sz="2000" b="1" i="1">
                            <a:solidFill>
                              <a:srgbClr val="0070C0"/>
                            </a:solidFill>
                            <a:latin typeface="Cambria Math" panose="02040503050406030204" pitchFamily="18" charset="0"/>
                            <a:cs typeface="Times New Roman" panose="02020603050405020304" pitchFamily="18" charset="0"/>
                          </a:rPr>
                          <m:t>𝒃</m:t>
                        </m:r>
                      </m:sub>
                    </m:sSub>
                    <m:sSup>
                      <m:sSupPr>
                        <m:ctrlPr>
                          <a:rPr lang="en-US" sz="2000" b="1" i="1">
                            <a:solidFill>
                              <a:srgbClr val="0070C0"/>
                            </a:solidFill>
                            <a:latin typeface="Cambria Math" panose="02040503050406030204" pitchFamily="18" charset="0"/>
                            <a:cs typeface="Times New Roman" panose="02020603050405020304" pitchFamily="18" charset="0"/>
                          </a:rPr>
                        </m:ctrlPr>
                      </m:sSupPr>
                      <m:e>
                        <m:r>
                          <a:rPr lang="en-US" sz="2000" b="1" i="1">
                            <a:solidFill>
                              <a:srgbClr val="0070C0"/>
                            </a:solidFill>
                            <a:latin typeface="Cambria Math" panose="02040503050406030204" pitchFamily="18" charset="0"/>
                            <a:cs typeface="Times New Roman" panose="02020603050405020304" pitchFamily="18" charset="0"/>
                          </a:rPr>
                          <m:t>𝑪</m:t>
                        </m:r>
                        <m:r>
                          <a:rPr lang="en-US" sz="2000" b="1" i="1" baseline="-25000">
                            <a:solidFill>
                              <a:srgbClr val="0070C0"/>
                            </a:solidFill>
                            <a:latin typeface="Cambria Math" panose="02040503050406030204" pitchFamily="18" charset="0"/>
                            <a:cs typeface="Times New Roman" panose="02020603050405020304" pitchFamily="18" charset="0"/>
                          </a:rPr>
                          <m:t>𝑨𝒃</m:t>
                        </m:r>
                      </m:e>
                      <m:sup>
                        <m:r>
                          <a:rPr lang="en-US" sz="2000" b="1" i="1">
                            <a:solidFill>
                              <a:srgbClr val="0070C0"/>
                            </a:solidFill>
                            <a:latin typeface="Cambria Math" panose="02040503050406030204" pitchFamily="18" charset="0"/>
                            <a:cs typeface="Times New Roman" panose="02020603050405020304" pitchFamily="18" charset="0"/>
                          </a:rPr>
                          <m:t>𝒏</m:t>
                        </m:r>
                      </m:sup>
                    </m:sSup>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𝑲</m:t>
                        </m:r>
                      </m:e>
                      <m:sub>
                        <m:r>
                          <a:rPr lang="en-US" sz="2000" b="1" i="1">
                            <a:solidFill>
                              <a:srgbClr val="0070C0"/>
                            </a:solidFill>
                            <a:latin typeface="Cambria Math" panose="02040503050406030204" pitchFamily="18" charset="0"/>
                            <a:cs typeface="Times New Roman" panose="02020603050405020304" pitchFamily="18" charset="0"/>
                          </a:rPr>
                          <m:t>𝒃𝒄</m:t>
                        </m:r>
                      </m:sub>
                    </m:sSub>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𝑪</m:t>
                        </m:r>
                      </m:e>
                      <m:sub>
                        <m:r>
                          <a:rPr lang="en-US" sz="2000" b="1" i="1">
                            <a:solidFill>
                              <a:srgbClr val="0070C0"/>
                            </a:solidFill>
                            <a:latin typeface="Cambria Math" panose="02040503050406030204" pitchFamily="18" charset="0"/>
                            <a:cs typeface="Times New Roman" panose="02020603050405020304" pitchFamily="18" charset="0"/>
                          </a:rPr>
                          <m:t>𝑨𝒃</m:t>
                        </m:r>
                      </m:sub>
                    </m:sSub>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𝑪</m:t>
                        </m:r>
                      </m:e>
                      <m:sub>
                        <m:r>
                          <a:rPr lang="en-US" sz="2000" b="1" i="1">
                            <a:solidFill>
                              <a:srgbClr val="0070C0"/>
                            </a:solidFill>
                            <a:latin typeface="Cambria Math" panose="02040503050406030204" pitchFamily="18" charset="0"/>
                            <a:cs typeface="Times New Roman" panose="02020603050405020304" pitchFamily="18" charset="0"/>
                          </a:rPr>
                          <m:t>𝑨𝒄</m:t>
                        </m:r>
                      </m:sub>
                    </m:sSub>
                    <m:r>
                      <a:rPr lang="en-US" sz="2000" b="1" i="1">
                        <a:solidFill>
                          <a:srgbClr val="0070C0"/>
                        </a:solidFill>
                        <a:latin typeface="Cambria Math" panose="02040503050406030204" pitchFamily="18" charset="0"/>
                        <a:cs typeface="Times New Roman" panose="02020603050405020304" pitchFamily="18" charset="0"/>
                      </a:rPr>
                      <m:t>)</m:t>
                    </m:r>
                  </m:oMath>
                </a14:m>
                <a:r>
                  <a:rPr lang="en-US" sz="2000" b="1" dirty="0">
                    <a:solidFill>
                      <a:srgbClr val="0070C0"/>
                    </a:solidFill>
                    <a:latin typeface="Times New Roman" panose="02020603050405020304" pitchFamily="18" charset="0"/>
                    <a:cs typeface="Times New Roman" panose="02020603050405020304" pitchFamily="18" charset="0"/>
                  </a:rPr>
                  <a:t>                                                                                      (12.43)</a:t>
                </a:r>
              </a:p>
              <a:p>
                <a:pPr marL="0" indent="0">
                  <a:lnSpc>
                    <a:spcPct val="150000"/>
                  </a:lnSpc>
                  <a:buNone/>
                </a:pPr>
                <a14:m>
                  <m:oMath xmlns:m="http://schemas.openxmlformats.org/officeDocument/2006/math">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a:solidFill>
                              <a:srgbClr val="0070C0"/>
                            </a:solidFill>
                            <a:latin typeface="Cambria Math" panose="02040503050406030204" pitchFamily="18" charset="0"/>
                            <a:cs typeface="Times New Roman" panose="02020603050405020304" pitchFamily="18" charset="0"/>
                          </a:rPr>
                          <m:t>𝐊</m:t>
                        </m:r>
                      </m:e>
                      <m:sub>
                        <m:r>
                          <a:rPr lang="en-US" sz="2000" b="1">
                            <a:solidFill>
                              <a:srgbClr val="0070C0"/>
                            </a:solidFill>
                            <a:latin typeface="Cambria Math" panose="02040503050406030204" pitchFamily="18" charset="0"/>
                            <a:cs typeface="Times New Roman" panose="02020603050405020304" pitchFamily="18" charset="0"/>
                          </a:rPr>
                          <m:t>𝐛𝐜</m:t>
                        </m:r>
                      </m:sub>
                    </m:sSub>
                    <m:d>
                      <m:dPr>
                        <m:ctrlPr>
                          <a:rPr lang="en-US" sz="2000" b="1" i="1">
                            <a:solidFill>
                              <a:srgbClr val="0070C0"/>
                            </a:solidFill>
                            <a:latin typeface="Cambria Math" panose="02040503050406030204" pitchFamily="18" charset="0"/>
                            <a:cs typeface="Times New Roman" panose="02020603050405020304" pitchFamily="18" charset="0"/>
                          </a:rPr>
                        </m:ctrlPr>
                      </m:dPr>
                      <m:e>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a:solidFill>
                                  <a:srgbClr val="0070C0"/>
                                </a:solidFill>
                                <a:latin typeface="Cambria Math" panose="02040503050406030204" pitchFamily="18" charset="0"/>
                                <a:cs typeface="Times New Roman" panose="02020603050405020304" pitchFamily="18" charset="0"/>
                              </a:rPr>
                              <m:t>𝐂</m:t>
                            </m:r>
                          </m:e>
                          <m:sub>
                            <m:r>
                              <a:rPr lang="en-US" sz="2000" b="1">
                                <a:solidFill>
                                  <a:srgbClr val="0070C0"/>
                                </a:solidFill>
                                <a:latin typeface="Cambria Math" panose="02040503050406030204" pitchFamily="18" charset="0"/>
                                <a:cs typeface="Times New Roman" panose="02020603050405020304" pitchFamily="18" charset="0"/>
                              </a:rPr>
                              <m:t>𝐀𝐛</m:t>
                            </m:r>
                          </m:sub>
                        </m:sSub>
                        <m:r>
                          <a:rPr lang="en-US" sz="2000" b="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a:solidFill>
                                  <a:srgbClr val="0070C0"/>
                                </a:solidFill>
                                <a:latin typeface="Cambria Math" panose="02040503050406030204" pitchFamily="18" charset="0"/>
                                <a:cs typeface="Times New Roman" panose="02020603050405020304" pitchFamily="18" charset="0"/>
                              </a:rPr>
                              <m:t>𝐂</m:t>
                            </m:r>
                          </m:e>
                          <m:sub>
                            <m:r>
                              <a:rPr lang="en-US" sz="2000" b="1">
                                <a:solidFill>
                                  <a:srgbClr val="0070C0"/>
                                </a:solidFill>
                                <a:latin typeface="Cambria Math" panose="02040503050406030204" pitchFamily="18" charset="0"/>
                                <a:cs typeface="Times New Roman" panose="02020603050405020304" pitchFamily="18" charset="0"/>
                              </a:rPr>
                              <m:t>𝐀𝐜</m:t>
                            </m:r>
                          </m:sub>
                        </m:sSub>
                      </m:e>
                    </m:d>
                    <m:r>
                      <a:rPr lang="en-US" sz="2000" b="1" i="1" smtClean="0">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a:solidFill>
                              <a:srgbClr val="0070C0"/>
                            </a:solidFill>
                            <a:latin typeface="Cambria Math" panose="02040503050406030204" pitchFamily="18" charset="0"/>
                            <a:cs typeface="Times New Roman" panose="02020603050405020304" pitchFamily="18" charset="0"/>
                          </a:rPr>
                          <m:t>𝐊</m:t>
                        </m:r>
                      </m:e>
                      <m:sub>
                        <m:r>
                          <a:rPr lang="en-US" sz="2000" b="1">
                            <a:solidFill>
                              <a:srgbClr val="0070C0"/>
                            </a:solidFill>
                            <a:latin typeface="Cambria Math" panose="02040503050406030204" pitchFamily="18" charset="0"/>
                            <a:cs typeface="Times New Roman" panose="02020603050405020304" pitchFamily="18" charset="0"/>
                          </a:rPr>
                          <m:t>𝐜𝐞</m:t>
                        </m:r>
                      </m:sub>
                    </m:sSub>
                    <m:r>
                      <a:rPr lang="en-US" sz="2000" b="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a:solidFill>
                              <a:srgbClr val="0070C0"/>
                            </a:solidFill>
                            <a:latin typeface="Cambria Math" panose="02040503050406030204" pitchFamily="18" charset="0"/>
                            <a:cs typeface="Times New Roman" panose="02020603050405020304" pitchFamily="18" charset="0"/>
                          </a:rPr>
                          <m:t>𝐂</m:t>
                        </m:r>
                      </m:e>
                      <m:sub>
                        <m:r>
                          <a:rPr lang="en-US" sz="2000" b="1">
                            <a:solidFill>
                              <a:srgbClr val="0070C0"/>
                            </a:solidFill>
                            <a:latin typeface="Cambria Math" panose="02040503050406030204" pitchFamily="18" charset="0"/>
                            <a:cs typeface="Times New Roman" panose="02020603050405020304" pitchFamily="18" charset="0"/>
                          </a:rPr>
                          <m:t>𝐀𝐜</m:t>
                        </m:r>
                      </m:sub>
                    </m:sSub>
                    <m:r>
                      <a:rPr lang="en-US" sz="2000" b="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a:solidFill>
                              <a:srgbClr val="0070C0"/>
                            </a:solidFill>
                            <a:latin typeface="Cambria Math" panose="02040503050406030204" pitchFamily="18" charset="0"/>
                            <a:cs typeface="Times New Roman" panose="02020603050405020304" pitchFamily="18" charset="0"/>
                          </a:rPr>
                          <m:t>𝐂</m:t>
                        </m:r>
                      </m:e>
                      <m:sub>
                        <m:r>
                          <a:rPr lang="en-US" sz="2000" b="1">
                            <a:solidFill>
                              <a:srgbClr val="0070C0"/>
                            </a:solidFill>
                            <a:latin typeface="Cambria Math" panose="02040503050406030204" pitchFamily="18" charset="0"/>
                            <a:cs typeface="Times New Roman" panose="02020603050405020304" pitchFamily="18" charset="0"/>
                          </a:rPr>
                          <m:t>𝐀𝐞</m:t>
                        </m:r>
                      </m:sub>
                    </m:sSub>
                    <m:r>
                      <a:rPr lang="en-US" sz="2000" b="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0" smtClean="0">
                            <a:solidFill>
                              <a:srgbClr val="0070C0"/>
                            </a:solidFill>
                            <a:latin typeface="Cambria Math" panose="02040503050406030204" pitchFamily="18" charset="0"/>
                            <a:cs typeface="Times New Roman" panose="02020603050405020304" pitchFamily="18" charset="0"/>
                          </a:rPr>
                          <m:t>+</m:t>
                        </m:r>
                        <m:r>
                          <a:rPr lang="en-US" sz="2000" b="1">
                            <a:solidFill>
                              <a:srgbClr val="0070C0"/>
                            </a:solidFill>
                            <a:latin typeface="Cambria Math" panose="02040503050406030204" pitchFamily="18" charset="0"/>
                            <a:cs typeface="Times New Roman" panose="02020603050405020304" pitchFamily="18" charset="0"/>
                          </a:rPr>
                          <m:t>𝐤</m:t>
                        </m:r>
                      </m:e>
                      <m:sub>
                        <m:r>
                          <a:rPr lang="en-US" sz="2000" b="1">
                            <a:solidFill>
                              <a:srgbClr val="0070C0"/>
                            </a:solidFill>
                            <a:latin typeface="Cambria Math" panose="02040503050406030204" pitchFamily="18" charset="0"/>
                            <a:cs typeface="Times New Roman" panose="02020603050405020304" pitchFamily="18" charset="0"/>
                          </a:rPr>
                          <m:t>𝐜</m:t>
                        </m:r>
                      </m:sub>
                    </m:sSub>
                    <m:sSup>
                      <m:sSupPr>
                        <m:ctrlPr>
                          <a:rPr lang="en-US" sz="2000" b="1" i="1">
                            <a:solidFill>
                              <a:srgbClr val="0070C0"/>
                            </a:solidFill>
                            <a:latin typeface="Cambria Math" panose="02040503050406030204" pitchFamily="18" charset="0"/>
                            <a:cs typeface="Times New Roman" panose="02020603050405020304" pitchFamily="18" charset="0"/>
                          </a:rPr>
                        </m:ctrlPr>
                      </m:sSupPr>
                      <m:e>
                        <m:r>
                          <a:rPr lang="en-US" sz="2000" b="1">
                            <a:solidFill>
                              <a:srgbClr val="0070C0"/>
                            </a:solidFill>
                            <a:latin typeface="Cambria Math" panose="02040503050406030204" pitchFamily="18" charset="0"/>
                            <a:cs typeface="Times New Roman" panose="02020603050405020304" pitchFamily="18" charset="0"/>
                          </a:rPr>
                          <m:t>𝐂</m:t>
                        </m:r>
                        <m:r>
                          <a:rPr lang="en-US" sz="2000" b="1" baseline="-25000">
                            <a:solidFill>
                              <a:srgbClr val="0070C0"/>
                            </a:solidFill>
                            <a:latin typeface="Cambria Math" panose="02040503050406030204" pitchFamily="18" charset="0"/>
                            <a:cs typeface="Times New Roman" panose="02020603050405020304" pitchFamily="18" charset="0"/>
                          </a:rPr>
                          <m:t>𝐀𝐜</m:t>
                        </m:r>
                      </m:e>
                      <m:sup>
                        <m:r>
                          <a:rPr lang="en-US" sz="2000" b="1">
                            <a:solidFill>
                              <a:srgbClr val="0070C0"/>
                            </a:solidFill>
                            <a:latin typeface="Cambria Math" panose="02040503050406030204" pitchFamily="18" charset="0"/>
                            <a:cs typeface="Times New Roman" panose="02020603050405020304" pitchFamily="18" charset="0"/>
                          </a:rPr>
                          <m:t>𝐧</m:t>
                        </m:r>
                      </m:sup>
                    </m:sSup>
                    <m:r>
                      <a:rPr lang="en-US" sz="2000" b="1" i="1">
                        <a:solidFill>
                          <a:srgbClr val="0070C0"/>
                        </a:solidFill>
                        <a:latin typeface="Cambria Math" panose="02040503050406030204" pitchFamily="18" charset="0"/>
                        <a:cs typeface="Times New Roman" panose="02020603050405020304" pitchFamily="18" charset="0"/>
                      </a:rPr>
                      <m:t> </m:t>
                    </m:r>
                  </m:oMath>
                </a14:m>
                <a:r>
                  <a:rPr lang="en-US" sz="2000" b="1" dirty="0">
                    <a:solidFill>
                      <a:srgbClr val="0070C0"/>
                    </a:solidFill>
                    <a:latin typeface="Times New Roman" panose="02020603050405020304" pitchFamily="18" charset="0"/>
                    <a:cs typeface="Times New Roman" panose="02020603050405020304" pitchFamily="18" charset="0"/>
                  </a:rPr>
                  <a:t>                                                                      (12.44)</a:t>
                </a:r>
              </a:p>
              <a:p>
                <a:pPr marL="0" indent="0">
                  <a:lnSpc>
                    <a:spcPct val="150000"/>
                  </a:lnSpc>
                  <a:buNone/>
                </a:pPr>
                <a14:m>
                  <m:oMath xmlns:m="http://schemas.openxmlformats.org/officeDocument/2006/math">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𝑲</m:t>
                        </m:r>
                      </m:e>
                      <m:sub>
                        <m:r>
                          <a:rPr lang="en-US" sz="2000" b="1" i="1">
                            <a:solidFill>
                              <a:srgbClr val="0070C0"/>
                            </a:solidFill>
                            <a:latin typeface="Cambria Math" panose="02040503050406030204" pitchFamily="18" charset="0"/>
                            <a:cs typeface="Times New Roman" panose="02020603050405020304" pitchFamily="18" charset="0"/>
                          </a:rPr>
                          <m:t>𝒄𝒆</m:t>
                        </m:r>
                      </m:sub>
                    </m:sSub>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𝑪</m:t>
                        </m:r>
                      </m:e>
                      <m:sub>
                        <m:r>
                          <a:rPr lang="en-US" sz="2000" b="1" i="1">
                            <a:solidFill>
                              <a:srgbClr val="0070C0"/>
                            </a:solidFill>
                            <a:latin typeface="Cambria Math" panose="02040503050406030204" pitchFamily="18" charset="0"/>
                            <a:cs typeface="Times New Roman" panose="02020603050405020304" pitchFamily="18" charset="0"/>
                          </a:rPr>
                          <m:t>𝑨𝒄</m:t>
                        </m:r>
                      </m:sub>
                    </m:sSub>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𝑪</m:t>
                        </m:r>
                      </m:e>
                      <m:sub>
                        <m:r>
                          <a:rPr lang="en-US" sz="2000" b="1" i="1">
                            <a:solidFill>
                              <a:srgbClr val="0070C0"/>
                            </a:solidFill>
                            <a:latin typeface="Cambria Math" panose="02040503050406030204" pitchFamily="18" charset="0"/>
                            <a:cs typeface="Times New Roman" panose="02020603050405020304" pitchFamily="18" charset="0"/>
                          </a:rPr>
                          <m:t>𝑨𝒆</m:t>
                        </m:r>
                      </m:sub>
                    </m:sSub>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smtClean="0">
                            <a:solidFill>
                              <a:srgbClr val="0070C0"/>
                            </a:solidFill>
                            <a:latin typeface="Cambria Math" panose="02040503050406030204" pitchFamily="18" charset="0"/>
                            <a:cs typeface="Times New Roman" panose="02020603050405020304" pitchFamily="18" charset="0"/>
                          </a:rPr>
                          <m:t>=</m:t>
                        </m:r>
                        <m:r>
                          <a:rPr lang="en-US" sz="2000" b="1" i="1">
                            <a:solidFill>
                              <a:srgbClr val="0070C0"/>
                            </a:solidFill>
                            <a:latin typeface="Cambria Math" panose="02040503050406030204" pitchFamily="18" charset="0"/>
                            <a:cs typeface="Times New Roman" panose="02020603050405020304" pitchFamily="18" charset="0"/>
                          </a:rPr>
                          <m:t>𝒌</m:t>
                        </m:r>
                      </m:e>
                      <m:sub>
                        <m:r>
                          <a:rPr lang="en-US" sz="2000" b="1" i="1">
                            <a:solidFill>
                              <a:srgbClr val="0070C0"/>
                            </a:solidFill>
                            <a:latin typeface="Cambria Math" panose="02040503050406030204" pitchFamily="18" charset="0"/>
                            <a:cs typeface="Times New Roman" panose="02020603050405020304" pitchFamily="18" charset="0"/>
                          </a:rPr>
                          <m:t>𝒆</m:t>
                        </m:r>
                      </m:sub>
                    </m:sSub>
                    <m:sSup>
                      <m:sSupPr>
                        <m:ctrlPr>
                          <a:rPr lang="en-US" sz="2000" b="1" i="1">
                            <a:solidFill>
                              <a:srgbClr val="0070C0"/>
                            </a:solidFill>
                            <a:latin typeface="Cambria Math" panose="02040503050406030204" pitchFamily="18" charset="0"/>
                            <a:cs typeface="Times New Roman" panose="02020603050405020304" pitchFamily="18" charset="0"/>
                          </a:rPr>
                        </m:ctrlPr>
                      </m:sSupPr>
                      <m:e>
                        <m:r>
                          <a:rPr lang="en-US" sz="2000" b="1" i="1">
                            <a:solidFill>
                              <a:srgbClr val="0070C0"/>
                            </a:solidFill>
                            <a:latin typeface="Cambria Math" panose="02040503050406030204" pitchFamily="18" charset="0"/>
                            <a:cs typeface="Times New Roman" panose="02020603050405020304" pitchFamily="18" charset="0"/>
                          </a:rPr>
                          <m:t>𝑪</m:t>
                        </m:r>
                        <m:r>
                          <a:rPr lang="en-US" sz="2000" b="1" i="1" baseline="-25000">
                            <a:solidFill>
                              <a:srgbClr val="0070C0"/>
                            </a:solidFill>
                            <a:latin typeface="Cambria Math" panose="02040503050406030204" pitchFamily="18" charset="0"/>
                            <a:cs typeface="Times New Roman" panose="02020603050405020304" pitchFamily="18" charset="0"/>
                          </a:rPr>
                          <m:t>𝑨𝒆</m:t>
                        </m:r>
                      </m:e>
                      <m:sup>
                        <m:r>
                          <a:rPr lang="en-US" sz="2000" b="1" i="1">
                            <a:solidFill>
                              <a:srgbClr val="0070C0"/>
                            </a:solidFill>
                            <a:latin typeface="Cambria Math" panose="02040503050406030204" pitchFamily="18" charset="0"/>
                            <a:cs typeface="Times New Roman" panose="02020603050405020304" pitchFamily="18" charset="0"/>
                          </a:rPr>
                          <m:t>𝒏</m:t>
                        </m:r>
                      </m:sup>
                    </m:sSup>
                  </m:oMath>
                </a14:m>
                <a:r>
                  <a:rPr lang="en-US" sz="2000" b="1" dirty="0">
                    <a:solidFill>
                      <a:srgbClr val="0070C0"/>
                    </a:solidFill>
                    <a:latin typeface="Times New Roman" panose="02020603050405020304" pitchFamily="18" charset="0"/>
                    <a:cs typeface="Times New Roman" panose="02020603050405020304" pitchFamily="18" charset="0"/>
                  </a:rPr>
                  <a:t>                                                                                                    (12.45)</a:t>
                </a:r>
              </a:p>
              <a:p>
                <a:pPr marL="0" indent="0">
                  <a:lnSpc>
                    <a:spcPct val="150000"/>
                  </a:lnSpc>
                  <a:buNone/>
                </a:pPr>
                <a:r>
                  <a:rPr lang="en-US" sz="2000" dirty="0">
                    <a:latin typeface="Times New Roman" panose="02020603050405020304" pitchFamily="18" charset="0"/>
                    <a:cs typeface="Times New Roman" panose="02020603050405020304" pitchFamily="18" charset="0"/>
                  </a:rPr>
                  <a:t>It is observed that  the materials balance equations </a:t>
                </a:r>
                <a:r>
                  <a:rPr lang="en-US" sz="2000" b="1" dirty="0">
                    <a:latin typeface="Times New Roman" panose="02020603050405020304" pitchFamily="18" charset="0"/>
                    <a:cs typeface="Times New Roman" panose="02020603050405020304" pitchFamily="18" charset="0"/>
                  </a:rPr>
                  <a:t>(12.43-12.45) </a:t>
                </a:r>
                <a:r>
                  <a:rPr lang="en-US" sz="2000" dirty="0">
                    <a:latin typeface="Times New Roman" panose="02020603050405020304" pitchFamily="18" charset="0"/>
                    <a:cs typeface="Times New Roman" panose="02020603050405020304" pitchFamily="18" charset="0"/>
                  </a:rPr>
                  <a:t>are reduced to one differential equation and two algebraic equations.</a:t>
                </a:r>
              </a:p>
              <a:p>
                <a:pPr marL="0" indent="0">
                  <a:buNone/>
                </a:pPr>
                <a:r>
                  <a:rPr lang="en-US" sz="2000" dirty="0">
                    <a:latin typeface="Times New Roman" panose="02020603050405020304" pitchFamily="18" charset="0"/>
                    <a:cs typeface="Times New Roman" panose="02020603050405020304" pitchFamily="18" charset="0"/>
                  </a:rPr>
                  <a:t>To solve these equations, it is necessary to have values of k</a:t>
                </a:r>
                <a:r>
                  <a:rPr lang="en-US" sz="2000" baseline="-25000" dirty="0">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k</a:t>
                </a:r>
                <a:r>
                  <a:rPr lang="en-US" sz="2000" baseline="-25000" dirty="0">
                    <a:latin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cs typeface="Times New Roman" panose="02020603050405020304" pitchFamily="18" charset="0"/>
                  </a:rPr>
                  <a:t>, and </a:t>
                </a:r>
                <a:r>
                  <a:rPr lang="en-US" sz="2000" dirty="0" err="1">
                    <a:latin typeface="Times New Roman" panose="02020603050405020304" pitchFamily="18" charset="0"/>
                    <a:cs typeface="Times New Roman" panose="02020603050405020304" pitchFamily="18" charset="0"/>
                  </a:rPr>
                  <a:t>k</a:t>
                </a:r>
                <a:r>
                  <a:rPr lang="en-US" sz="2000" baseline="-25000" dirty="0" err="1">
                    <a:latin typeface="Times New Roman" panose="02020603050405020304" pitchFamily="18" charset="0"/>
                    <a:cs typeface="Times New Roman" panose="02020603050405020304" pitchFamily="18" charset="0"/>
                  </a:rPr>
                  <a:t>e</a:t>
                </a:r>
                <a:r>
                  <a:rPr lang="en-US" sz="2000" dirty="0">
                    <a:latin typeface="Times New Roman" panose="02020603050405020304" pitchFamily="18" charset="0"/>
                    <a:cs typeface="Times New Roman" panose="02020603050405020304" pitchFamily="18" charset="0"/>
                  </a:rPr>
                  <a:t>. </a:t>
                </a: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F243FED-ABD9-23BE-7AEC-7058681F82F6}"/>
                  </a:ext>
                </a:extLst>
              </p:cNvPr>
              <p:cNvSpPr>
                <a:spLocks noGrp="1" noRot="1" noChangeAspect="1" noMove="1" noResize="1" noEditPoints="1" noAdjustHandles="1" noChangeArrowheads="1" noChangeShapeType="1" noTextEdit="1"/>
              </p:cNvSpPr>
              <p:nvPr>
                <p:ph idx="1"/>
              </p:nvPr>
            </p:nvSpPr>
            <p:spPr>
              <a:xfrm>
                <a:off x="248477" y="633006"/>
                <a:ext cx="11807688" cy="5543958"/>
              </a:xfrm>
              <a:blipFill>
                <a:blip r:embed="rId2"/>
                <a:stretch>
                  <a:fillRect l="-56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F4CBDCE-1D85-BEB5-C435-F5262ABAE08F}"/>
              </a:ext>
            </a:extLst>
          </p:cNvPr>
          <p:cNvCxnSpPr>
            <a:cxnSpLocks/>
          </p:cNvCxnSpPr>
          <p:nvPr/>
        </p:nvCxnSpPr>
        <p:spPr>
          <a:xfrm>
            <a:off x="-96079" y="55011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2139E16-634C-A89D-4F12-2AC15327019D}"/>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D747F49-3A64-DBCA-C682-82E5EEA7953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3974112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A30DC6-E79B-B9CD-4840-49A8BCC50C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F223440-DBBF-9D74-3A89-A353ED1D56A0}"/>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9BFABC4-D068-67EC-BE84-44C3D4906A20}"/>
                  </a:ext>
                </a:extLst>
              </p:cNvPr>
              <p:cNvSpPr>
                <a:spLocks noGrp="1"/>
              </p:cNvSpPr>
              <p:nvPr>
                <p:ph idx="1"/>
              </p:nvPr>
            </p:nvSpPr>
            <p:spPr>
              <a:xfrm>
                <a:off x="248477" y="805070"/>
                <a:ext cx="11807688" cy="5371893"/>
              </a:xfrm>
            </p:spPr>
            <p:txBody>
              <a:bodyPr>
                <a:norm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Three new parameters are defined:</a:t>
                </a:r>
              </a:p>
              <a:p>
                <a:pPr marL="0" indent="0" algn="just">
                  <a:lnSpc>
                    <a:spcPct val="100000"/>
                  </a:lnSpc>
                  <a:buNone/>
                </a:pP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b</a:t>
                </a:r>
                <a:r>
                  <a:rPr lang="en-US" sz="2000" dirty="0">
                    <a:latin typeface="Times New Roman" panose="02020603050405020304" pitchFamily="18" charset="0"/>
                    <a:cs typeface="Times New Roman" panose="02020603050405020304" pitchFamily="18" charset="0"/>
                    <a:sym typeface="Symbol" panose="05050102010706020507" pitchFamily="18" charset="2"/>
                  </a:rPr>
                  <a:t> is volume of solid catalyst dispersed in bubbles per volume of bubbles.</a:t>
                </a:r>
              </a:p>
              <a:p>
                <a:pPr marL="0" indent="0" algn="just">
                  <a:lnSpc>
                    <a:spcPct val="100000"/>
                  </a:lnSpc>
                  <a:buNone/>
                </a:pP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c</a:t>
                </a:r>
                <a:r>
                  <a:rPr lang="en-US" sz="2000" dirty="0">
                    <a:latin typeface="Times New Roman" panose="02020603050405020304" pitchFamily="18" charset="0"/>
                    <a:cs typeface="Times New Roman" panose="02020603050405020304" pitchFamily="18" charset="0"/>
                    <a:sym typeface="Symbol" panose="05050102010706020507" pitchFamily="18" charset="2"/>
                  </a:rPr>
                  <a:t> is volume of solid catalyst in clouds and wakes per volume of bubbles.</a:t>
                </a:r>
              </a:p>
              <a:p>
                <a:pPr marL="0" indent="0" algn="just">
                  <a:lnSpc>
                    <a:spcPct val="100000"/>
                  </a:lnSpc>
                  <a:buNone/>
                </a:pP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sym typeface="Symbol" panose="05050102010706020507" pitchFamily="18" charset="2"/>
                  </a:rPr>
                  <a:t>e</a:t>
                </a:r>
                <a:r>
                  <a:rPr lang="en-US" sz="2000" dirty="0">
                    <a:latin typeface="Times New Roman" panose="02020603050405020304" pitchFamily="18" charset="0"/>
                    <a:cs typeface="Times New Roman" panose="02020603050405020304" pitchFamily="18" charset="0"/>
                    <a:sym typeface="Symbol" panose="05050102010706020507" pitchFamily="18" charset="2"/>
                  </a:rPr>
                  <a:t> is volume of solid catalyst in emulsion phase per volume of bubbles.</a:t>
                </a:r>
              </a:p>
              <a:p>
                <a:pPr marL="0" indent="0">
                  <a:lnSpc>
                    <a:spcPct val="100000"/>
                  </a:lnSpc>
                  <a:buNone/>
                </a:pPr>
                <a:r>
                  <a:rPr lang="en-US" sz="2000" dirty="0">
                    <a:latin typeface="Times New Roman" panose="02020603050405020304" pitchFamily="18" charset="0"/>
                    <a:cs typeface="Times New Roman" panose="02020603050405020304" pitchFamily="18" charset="0"/>
                  </a:rPr>
                  <a:t>First of all, the specific reaction rate of solid catalyst , </a:t>
                </a:r>
                <a:r>
                  <a:rPr lang="en-US" sz="2000" b="1" dirty="0" err="1">
                    <a:solidFill>
                      <a:srgbClr val="0070C0"/>
                    </a:solidFill>
                    <a:latin typeface="Times New Roman" panose="02020603050405020304" pitchFamily="18" charset="0"/>
                    <a:cs typeface="Times New Roman" panose="02020603050405020304" pitchFamily="18" charset="0"/>
                  </a:rPr>
                  <a:t>k</a:t>
                </a:r>
                <a:r>
                  <a:rPr lang="en-US" sz="2000" b="1" baseline="-25000" dirty="0" err="1">
                    <a:solidFill>
                      <a:srgbClr val="0070C0"/>
                    </a:solidFill>
                    <a:latin typeface="Times New Roman" panose="02020603050405020304" pitchFamily="18" charset="0"/>
                    <a:cs typeface="Times New Roman" panose="02020603050405020304" pitchFamily="18" charset="0"/>
                  </a:rPr>
                  <a:t>cat</a:t>
                </a:r>
                <a:r>
                  <a:rPr lang="en-US" sz="2000" dirty="0">
                    <a:latin typeface="Times New Roman" panose="02020603050405020304" pitchFamily="18" charset="0"/>
                    <a:cs typeface="Times New Roman" panose="02020603050405020304" pitchFamily="18" charset="0"/>
                  </a:rPr>
                  <a:t> must be known. </a:t>
                </a:r>
              </a:p>
              <a:p>
                <a:pPr marL="0" indent="0">
                  <a:buNone/>
                </a:pPr>
                <a:r>
                  <a:rPr lang="en-US" sz="2000" dirty="0">
                    <a:latin typeface="Times New Roman" panose="02020603050405020304" pitchFamily="18" charset="0"/>
                    <a:cs typeface="Times New Roman" panose="02020603050405020304" pitchFamily="18" charset="0"/>
                  </a:rPr>
                  <a:t>It is normally determined from laboratory experiments. </a:t>
                </a:r>
              </a:p>
              <a:p>
                <a:pPr marL="0" indent="0">
                  <a:buNone/>
                </a:pPr>
                <a:r>
                  <a:rPr lang="en-US" sz="2000" dirty="0">
                    <a:latin typeface="Times New Roman" panose="02020603050405020304" pitchFamily="18" charset="0"/>
                    <a:cs typeface="Times New Roman" panose="02020603050405020304" pitchFamily="18" charset="0"/>
                  </a:rPr>
                  <a:t>The term </a:t>
                </a:r>
                <a:r>
                  <a:rPr lang="en-US" sz="2000" b="1" dirty="0" err="1">
                    <a:solidFill>
                      <a:srgbClr val="0070C0"/>
                    </a:solidFill>
                    <a:latin typeface="Times New Roman" panose="02020603050405020304" pitchFamily="18" charset="0"/>
                    <a:cs typeface="Times New Roman" panose="02020603050405020304" pitchFamily="18" charset="0"/>
                  </a:rPr>
                  <a:t>k</a:t>
                </a:r>
                <a:r>
                  <a:rPr lang="en-US" sz="2000" b="1" baseline="-25000" dirty="0" err="1">
                    <a:solidFill>
                      <a:srgbClr val="0070C0"/>
                    </a:solidFill>
                    <a:latin typeface="Times New Roman" panose="02020603050405020304" pitchFamily="18" charset="0"/>
                    <a:cs typeface="Times New Roman" panose="02020603050405020304" pitchFamily="18" charset="0"/>
                  </a:rPr>
                  <a:t>cat</a:t>
                </a:r>
                <a:r>
                  <a:rPr lang="en-US" sz="2000" b="1" dirty="0" err="1">
                    <a:solidFill>
                      <a:srgbClr val="0070C0"/>
                    </a:solidFill>
                    <a:latin typeface="Times New Roman" panose="02020603050405020304" pitchFamily="18" charset="0"/>
                    <a:cs typeface="Times New Roman" panose="02020603050405020304" pitchFamily="18" charset="0"/>
                  </a:rPr>
                  <a:t>C</a:t>
                </a:r>
                <a:r>
                  <a:rPr lang="en-US" sz="2000" b="1" baseline="-25000" dirty="0" err="1">
                    <a:solidFill>
                      <a:srgbClr val="0070C0"/>
                    </a:solidFill>
                    <a:latin typeface="Times New Roman" panose="02020603050405020304" pitchFamily="18" charset="0"/>
                    <a:cs typeface="Times New Roman" panose="02020603050405020304" pitchFamily="18" charset="0"/>
                  </a:rPr>
                  <a:t>A</a:t>
                </a:r>
                <a:r>
                  <a:rPr lang="en-US" sz="2000" b="1" baseline="30000" dirty="0" err="1">
                    <a:solidFill>
                      <a:srgbClr val="0070C0"/>
                    </a:solidFill>
                    <a:latin typeface="Times New Roman" panose="02020603050405020304" pitchFamily="18" charset="0"/>
                    <a:cs typeface="Times New Roman" panose="02020603050405020304" pitchFamily="18" charset="0"/>
                  </a:rPr>
                  <a:t>n</a:t>
                </a:r>
                <a:r>
                  <a:rPr lang="en-US" sz="2000" dirty="0">
                    <a:latin typeface="Times New Roman" panose="02020603050405020304" pitchFamily="18" charset="0"/>
                    <a:cs typeface="Times New Roman" panose="02020603050405020304" pitchFamily="18" charset="0"/>
                  </a:rPr>
                  <a:t> is the g-moles reacted per volume of solid catalyst. </a:t>
                </a:r>
                <a:endParaRPr lang="en-US" sz="2000" dirty="0">
                  <a:latin typeface="Times New Roman" panose="02020603050405020304" pitchFamily="18" charset="0"/>
                  <a:cs typeface="Times New Roman" panose="02020603050405020304" pitchFamily="18" charset="0"/>
                  <a:sym typeface="Symbol" panose="05050102010706020507" pitchFamily="18" charset="2"/>
                </a:endParaRPr>
              </a:p>
              <a:p>
                <a:pPr marL="0" indent="0" algn="just">
                  <a:lnSpc>
                    <a:spcPct val="15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𝑘</m:t>
                        </m:r>
                      </m:e>
                      <m:sub>
                        <m:r>
                          <a:rPr lang="en-US" sz="2000" b="0" i="1" smtClean="0">
                            <a:latin typeface="Cambria Math" panose="02040503050406030204" pitchFamily="18" charset="0"/>
                            <a:cs typeface="Times New Roman" panose="02020603050405020304" pitchFamily="18" charset="0"/>
                          </a:rPr>
                          <m:t>𝑏</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𝛾</m:t>
                        </m:r>
                      </m:e>
                      <m:sub>
                        <m:r>
                          <a:rPr lang="en-US" sz="2000" b="0" i="1" smtClean="0">
                            <a:latin typeface="Cambria Math" panose="02040503050406030204" pitchFamily="18" charset="0"/>
                            <a:cs typeface="Times New Roman" panose="02020603050405020304" pitchFamily="18" charset="0"/>
                          </a:rPr>
                          <m:t>𝑏</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𝑘</m:t>
                        </m:r>
                      </m:e>
                      <m:sub>
                        <m:r>
                          <a:rPr lang="en-US" sz="2000" b="0" i="1" smtClean="0">
                            <a:latin typeface="Cambria Math" panose="02040503050406030204" pitchFamily="18" charset="0"/>
                            <a:cs typeface="Times New Roman" panose="02020603050405020304" pitchFamily="18" charset="0"/>
                          </a:rPr>
                          <m:t>𝑐𝑎𝑡</m:t>
                        </m:r>
                      </m:sub>
                    </m:sSub>
                  </m:oMath>
                </a14:m>
                <a:r>
                  <a:rPr lang="en-US" sz="20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𝑘</m:t>
                        </m:r>
                      </m:e>
                      <m:sub>
                        <m:r>
                          <a:rPr lang="en-US" sz="2000" b="0" i="1" smtClean="0">
                            <a:latin typeface="Cambria Math" panose="02040503050406030204" pitchFamily="18" charset="0"/>
                            <a:cs typeface="Times New Roman" panose="02020603050405020304" pitchFamily="18" charset="0"/>
                          </a:rPr>
                          <m:t>𝑐</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𝛾</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𝑘</m:t>
                        </m:r>
                      </m:e>
                      <m:sub>
                        <m:r>
                          <a:rPr lang="en-US" sz="2000" i="1">
                            <a:latin typeface="Cambria Math" panose="02040503050406030204" pitchFamily="18" charset="0"/>
                            <a:cs typeface="Times New Roman" panose="02020603050405020304" pitchFamily="18" charset="0"/>
                          </a:rPr>
                          <m:t>𝑐𝑎𝑡</m:t>
                        </m:r>
                      </m:sub>
                    </m:sSub>
                  </m:oMath>
                </a14:m>
                <a:r>
                  <a:rPr lang="en-US" sz="20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𝑘</m:t>
                        </m:r>
                      </m:e>
                      <m:sub>
                        <m:r>
                          <a:rPr lang="en-US" sz="2000" b="0" i="1" smtClean="0">
                            <a:latin typeface="Cambria Math" panose="02040503050406030204" pitchFamily="18" charset="0"/>
                            <a:cs typeface="Times New Roman" panose="02020603050405020304" pitchFamily="18" charset="0"/>
                          </a:rPr>
                          <m:t>𝑒</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𝛾</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𝑒</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𝑘</m:t>
                        </m:r>
                      </m:e>
                      <m:sub>
                        <m:r>
                          <a:rPr lang="en-US" sz="2000" i="1">
                            <a:latin typeface="Cambria Math" panose="02040503050406030204" pitchFamily="18" charset="0"/>
                            <a:cs typeface="Times New Roman" panose="02020603050405020304" pitchFamily="18" charset="0"/>
                          </a:rPr>
                          <m:t>𝑐𝑎𝑡</m:t>
                        </m:r>
                      </m:sub>
                    </m:sSub>
                  </m:oMath>
                </a14:m>
                <a:r>
                  <a:rPr lang="en-US" sz="2000" dirty="0">
                    <a:latin typeface="Times New Roman" panose="02020603050405020304" pitchFamily="18" charset="0"/>
                    <a:cs typeface="Times New Roman" panose="02020603050405020304" pitchFamily="18" charset="0"/>
                  </a:rPr>
                  <a:t>                                                                                   (12.46)</a:t>
                </a:r>
              </a:p>
              <a:p>
                <a:pPr marL="0" indent="0" algn="just">
                  <a:lnSpc>
                    <a:spcPct val="15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𝑘</m:t>
                        </m:r>
                      </m:e>
                      <m:sub>
                        <m:r>
                          <a:rPr lang="en-US" sz="2000" b="0" i="1" smtClean="0">
                            <a:latin typeface="Cambria Math" panose="02040503050406030204" pitchFamily="18" charset="0"/>
                            <a:cs typeface="Times New Roman" panose="02020603050405020304" pitchFamily="18" charset="0"/>
                          </a:rPr>
                          <m:t>𝑐𝑎𝑡</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smtClean="0">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𝑐</m:t>
                        </m:r>
                      </m:sub>
                    </m:sSub>
                    <m:r>
                      <a:rPr lang="en-US" sz="2000" b="0" i="1" smtClean="0">
                        <a:latin typeface="Cambria Math" panose="02040503050406030204" pitchFamily="18" charset="0"/>
                        <a:cs typeface="Times New Roman" panose="02020603050405020304" pitchFamily="18" charset="0"/>
                      </a:rPr>
                      <m:t>𝑘</m:t>
                    </m:r>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oMath>
                </a14:m>
                <a:r>
                  <a:rPr lang="en-US" sz="2000" dirty="0">
                    <a:latin typeface="Times New Roman" panose="02020603050405020304" pitchFamily="18" charset="0"/>
                    <a:cs typeface="Times New Roman" panose="02020603050405020304" pitchFamily="18" charset="0"/>
                  </a:rPr>
                  <a:t>                                                                                                                                (12.47)</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unit of specific rate of solid catalyst (</a:t>
                </a:r>
                <a:r>
                  <a:rPr lang="en-US" sz="2000" dirty="0" err="1">
                    <a:latin typeface="Times New Roman" panose="02020603050405020304" pitchFamily="18" charset="0"/>
                    <a:cs typeface="Times New Roman" panose="02020603050405020304" pitchFamily="18" charset="0"/>
                  </a:rPr>
                  <a:t>k</a:t>
                </a:r>
                <a:r>
                  <a:rPr lang="en-US" sz="2000" baseline="-25000" dirty="0" err="1">
                    <a:latin typeface="Times New Roman" panose="02020603050405020304" pitchFamily="18" charset="0"/>
                    <a:cs typeface="Times New Roman" panose="02020603050405020304" pitchFamily="18" charset="0"/>
                  </a:rPr>
                  <a:t>cat</a:t>
                </a:r>
                <a:r>
                  <a:rPr lang="en-US" sz="2000" dirty="0">
                    <a:latin typeface="Times New Roman" panose="02020603050405020304" pitchFamily="18" charset="0"/>
                    <a:cs typeface="Times New Roman" panose="02020603050405020304" pitchFamily="18" charset="0"/>
                  </a:rPr>
                  <a:t>) is cm</a:t>
                </a:r>
                <a:r>
                  <a:rPr lang="en-US" sz="2000" baseline="30000" dirty="0">
                    <a:latin typeface="Times New Roman" panose="02020603050405020304" pitchFamily="18" charset="0"/>
                    <a:cs typeface="Times New Roman" panose="02020603050405020304" pitchFamily="18" charset="0"/>
                  </a:rPr>
                  <a:t>3</a:t>
                </a:r>
                <a:r>
                  <a:rPr lang="en-US"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cat.s</a:t>
                </a:r>
                <a:r>
                  <a:rPr lang="en-US" sz="2000" dirty="0">
                    <a:latin typeface="Times New Roman" panose="02020603050405020304" pitchFamily="18" charset="0"/>
                    <a:cs typeface="Times New Roman" panose="02020603050405020304" pitchFamily="18" charset="0"/>
                  </a:rPr>
                  <a:t>(cm</a:t>
                </a:r>
                <a:r>
                  <a:rPr lang="en-US" sz="2000" baseline="30000" dirty="0">
                    <a:latin typeface="Times New Roman" panose="02020603050405020304" pitchFamily="18" charset="0"/>
                    <a:cs typeface="Times New Roman" panose="02020603050405020304" pitchFamily="18" charset="0"/>
                  </a:rPr>
                  <a:t>3</a:t>
                </a:r>
                <a:r>
                  <a:rPr lang="en-US" sz="2000" dirty="0">
                    <a:latin typeface="Times New Roman" panose="02020603050405020304" pitchFamily="18" charset="0"/>
                    <a:cs typeface="Times New Roman" panose="02020603050405020304" pitchFamily="18" charset="0"/>
                  </a:rPr>
                  <a:t>/mol)</a:t>
                </a:r>
                <a:r>
                  <a:rPr lang="en-US" sz="2000" baseline="30000" dirty="0">
                    <a:latin typeface="Times New Roman" panose="02020603050405020304" pitchFamily="18" charset="0"/>
                    <a:cs typeface="Times New Roman" panose="02020603050405020304" pitchFamily="18" charset="0"/>
                  </a:rPr>
                  <a:t>n-1</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9BFABC4-D068-67EC-BE84-44C3D4906A20}"/>
                  </a:ext>
                </a:extLst>
              </p:cNvPr>
              <p:cNvSpPr>
                <a:spLocks noGrp="1" noRot="1" noChangeAspect="1" noMove="1" noResize="1" noEditPoints="1" noAdjustHandles="1" noChangeArrowheads="1" noChangeShapeType="1" noTextEdit="1"/>
              </p:cNvSpPr>
              <p:nvPr>
                <p:ph idx="1"/>
              </p:nvPr>
            </p:nvSpPr>
            <p:spPr>
              <a:xfrm>
                <a:off x="248477" y="805070"/>
                <a:ext cx="11807688" cy="5371893"/>
              </a:xfrm>
              <a:blipFill>
                <a:blip r:embed="rId2"/>
                <a:stretch>
                  <a:fillRect l="-568" t="-56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7CFB982-5208-7F74-C1F2-6455733B8282}"/>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4C3FAB3-9B0F-A0E1-03A9-183F98BBFC5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1954D00-1FD2-0A82-9463-D86FB0EF17B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566231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01E810-4AC8-BD2F-BF00-9D9DA8DC4E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68F2AF-A71F-4D7E-C565-F761B698384F}"/>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A7913E1-5248-195E-D434-635DF1F73765}"/>
                  </a:ext>
                </a:extLst>
              </p:cNvPr>
              <p:cNvSpPr>
                <a:spLocks noGrp="1"/>
              </p:cNvSpPr>
              <p:nvPr>
                <p:ph idx="1"/>
              </p:nvPr>
            </p:nvSpPr>
            <p:spPr>
              <a:xfrm>
                <a:off x="248477" y="805070"/>
                <a:ext cx="11807688" cy="5371893"/>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The term k′ is the specific reaction rate per weight of catalyst.</a:t>
                </a:r>
              </a:p>
              <a:p>
                <a:pPr marL="0" indent="0">
                  <a:buNone/>
                </a:pPr>
                <a:r>
                  <a:rPr lang="en-US" sz="2000" dirty="0">
                    <a:latin typeface="Times New Roman" panose="02020603050405020304" pitchFamily="18" charset="0"/>
                    <a:cs typeface="Times New Roman" panose="02020603050405020304" pitchFamily="18" charset="0"/>
                  </a:rPr>
                  <a:t>The value of </a:t>
                </a:r>
                <a:r>
                  <a:rPr lang="en-US" sz="2000" b="1" dirty="0" err="1">
                    <a:solidFill>
                      <a:srgbClr val="002060"/>
                    </a:solidFill>
                    <a:latin typeface="Times New Roman" panose="02020603050405020304" pitchFamily="18" charset="0"/>
                    <a:cs typeface="Times New Roman" panose="02020603050405020304" pitchFamily="18" charset="0"/>
                  </a:rPr>
                  <a:t>γ</a:t>
                </a:r>
                <a:r>
                  <a:rPr lang="en-US" sz="2000" b="1" baseline="-25000" dirty="0" err="1">
                    <a:solidFill>
                      <a:srgbClr val="002060"/>
                    </a:solidFill>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is guessed  to 0.01. </a:t>
                </a:r>
              </a:p>
              <a:p>
                <a:pPr marL="0" indent="0">
                  <a:buNone/>
                </a:pPr>
                <a:r>
                  <a:rPr lang="en-US" sz="2000" dirty="0">
                    <a:latin typeface="Times New Roman" panose="02020603050405020304" pitchFamily="18" charset="0"/>
                    <a:cs typeface="Times New Roman" panose="02020603050405020304" pitchFamily="18" charset="0"/>
                  </a:rPr>
                  <a:t>The volume fraction of catalyst in the clouds and wakes is (1 – </a:t>
                </a:r>
                <a:r>
                  <a:rPr lang="en-US" sz="2000" dirty="0" err="1">
                    <a:latin typeface="Times New Roman" panose="02020603050405020304" pitchFamily="18" charset="0"/>
                    <a:cs typeface="Times New Roman" panose="02020603050405020304" pitchFamily="18" charset="0"/>
                  </a:rPr>
                  <a:t>ε</a:t>
                </a:r>
                <a:r>
                  <a:rPr lang="en-US" sz="2000" baseline="-25000" dirty="0" err="1">
                    <a:latin typeface="Times New Roman" panose="02020603050405020304" pitchFamily="18" charset="0"/>
                    <a:cs typeface="Times New Roman" panose="02020603050405020304" pitchFamily="18" charset="0"/>
                  </a:rPr>
                  <a:t>mf</a:t>
                </a:r>
                <a:r>
                  <a:rPr lang="en-US" sz="2000" dirty="0">
                    <a:latin typeface="Times New Roman" panose="02020603050405020304" pitchFamily="18" charset="0"/>
                    <a:cs typeface="Times New Roman" panose="02020603050405020304" pitchFamily="18" charset="0"/>
                  </a:rPr>
                  <a:t>).</a:t>
                </a:r>
              </a:p>
              <a:p>
                <a:pPr marL="0" indent="0">
                  <a:buNone/>
                </a:pPr>
                <a:r>
                  <a:rPr lang="en-US" sz="2000" dirty="0">
                    <a:latin typeface="Times New Roman" panose="02020603050405020304" pitchFamily="18" charset="0"/>
                    <a:cs typeface="Times New Roman" panose="02020603050405020304" pitchFamily="18" charset="0"/>
                  </a:rPr>
                  <a:t>The volume of cloud and wakes per volume of bubble is given by:</a:t>
                </a:r>
              </a:p>
              <a:p>
                <a:pPr marL="0" indent="0">
                  <a:buNone/>
                </a:pPr>
                <a14:m>
                  <m:oMath xmlns:m="http://schemas.openxmlformats.org/officeDocument/2006/math">
                    <m:f>
                      <m:fPr>
                        <m:ctrlPr>
                          <a:rPr lang="en-US" sz="2000" i="1" smtClean="0">
                            <a:latin typeface="Cambria Math" panose="02040503050406030204" pitchFamily="18" charset="0"/>
                            <a:cs typeface="Times New Roman" panose="02020603050405020304" pitchFamily="18" charset="0"/>
                          </a:rPr>
                        </m:ctrlPr>
                      </m:fPr>
                      <m:num>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𝑉</m:t>
                            </m:r>
                          </m:e>
                          <m:sub>
                            <m:r>
                              <a:rPr lang="en-US" sz="2000" b="0" i="1" smtClean="0">
                                <a:latin typeface="Cambria Math" panose="02040503050406030204" pitchFamily="18" charset="0"/>
                                <a:cs typeface="Times New Roman" panose="02020603050405020304" pitchFamily="18" charset="0"/>
                              </a:rPr>
                              <m:t>𝑐</m:t>
                            </m:r>
                          </m:sub>
                        </m:sSub>
                      </m:num>
                      <m:den>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𝑉</m:t>
                            </m:r>
                          </m:e>
                          <m:sub>
                            <m:r>
                              <a:rPr lang="en-US" sz="2000" b="0" i="1" smtClean="0">
                                <a:latin typeface="Cambria Math" panose="02040503050406030204" pitchFamily="18" charset="0"/>
                                <a:cs typeface="Times New Roman" panose="02020603050405020304" pitchFamily="18" charset="0"/>
                              </a:rPr>
                              <m:t>𝑏</m:t>
                            </m:r>
                          </m:sub>
                        </m:sSub>
                      </m:den>
                    </m:f>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3(</m:t>
                        </m:r>
                        <m:f>
                          <m:fPr>
                            <m:ctrlPr>
                              <a:rPr lang="en-US" sz="2000" b="0" i="1" smtClean="0">
                                <a:latin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𝑚𝑓</m:t>
                                </m:r>
                              </m:sub>
                            </m:sSub>
                          </m:num>
                          <m:den>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e>
                              <m:sub>
                                <m:r>
                                  <a:rPr lang="en-US" sz="2000" b="0" i="1" smtClean="0">
                                    <a:latin typeface="Cambria Math" panose="02040503050406030204" pitchFamily="18" charset="0"/>
                                    <a:cs typeface="Times New Roman" panose="02020603050405020304" pitchFamily="18" charset="0"/>
                                  </a:rPr>
                                  <m:t>𝑚𝑓</m:t>
                                </m:r>
                              </m:sub>
                            </m:sSub>
                          </m:den>
                        </m:f>
                        <m:r>
                          <a:rPr lang="en-US" sz="2000" b="0" i="1" smtClean="0">
                            <a:latin typeface="Cambria Math" panose="02040503050406030204" pitchFamily="18" charset="0"/>
                            <a:cs typeface="Times New Roman" panose="02020603050405020304" pitchFamily="18" charset="0"/>
                          </a:rPr>
                          <m:t>)</m:t>
                        </m:r>
                      </m:num>
                      <m:den>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𝑏</m:t>
                            </m:r>
                          </m:sub>
                        </m:sSub>
                        <m:r>
                          <a:rPr lang="en-US" sz="2000" b="0" i="1" smtClean="0">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𝑚𝑓</m:t>
                                </m:r>
                              </m:sub>
                            </m:sSub>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sym typeface="Symbol" panose="05050102010706020507" pitchFamily="18" charset="2"/>
                                  </a:rPr>
                                  <m:t></m:t>
                                </m:r>
                              </m:e>
                              <m:sub>
                                <m:r>
                                  <a:rPr lang="en-US" sz="2000" i="1">
                                    <a:latin typeface="Cambria Math" panose="02040503050406030204" pitchFamily="18" charset="0"/>
                                    <a:cs typeface="Times New Roman" panose="02020603050405020304" pitchFamily="18" charset="0"/>
                                  </a:rPr>
                                  <m:t>𝑚𝑓</m:t>
                                </m:r>
                              </m:sub>
                            </m:sSub>
                          </m:den>
                        </m:f>
                        <m:r>
                          <a:rPr lang="en-US" sz="2000" b="0" i="1" smtClean="0">
                            <a:latin typeface="Cambria Math" panose="02040503050406030204" pitchFamily="18" charset="0"/>
                            <a:cs typeface="Times New Roman" panose="02020603050405020304" pitchFamily="18" charset="0"/>
                          </a:rPr>
                          <m:t>)</m:t>
                        </m:r>
                      </m:den>
                    </m:f>
                  </m:oMath>
                </a14:m>
                <a:r>
                  <a:rPr lang="en-US" sz="2000" dirty="0">
                    <a:latin typeface="Times New Roman" panose="02020603050405020304" pitchFamily="18" charset="0"/>
                    <a:cs typeface="Times New Roman" panose="02020603050405020304" pitchFamily="18" charset="0"/>
                  </a:rPr>
                  <a:t>                                                                                                                        (12.48)</a:t>
                </a:r>
              </a:p>
              <a:p>
                <a:pPr marL="0" indent="0">
                  <a:buNone/>
                </a:pPr>
                <a:r>
                  <a:rPr lang="en-US" sz="2000" dirty="0">
                    <a:latin typeface="Times New Roman" panose="02020603050405020304" pitchFamily="18" charset="0"/>
                    <a:cs typeface="Times New Roman" panose="02020603050405020304" pitchFamily="18" charset="0"/>
                  </a:rPr>
                  <a:t>The values of catalysts in the clouds is </a:t>
                </a:r>
                <a:r>
                  <a:rPr lang="el-GR" sz="2000" b="1" dirty="0">
                    <a:solidFill>
                      <a:srgbClr val="002060"/>
                    </a:solidFill>
                    <a:latin typeface="Times New Roman" panose="02020603050405020304" pitchFamily="18" charset="0"/>
                    <a:cs typeface="Times New Roman" panose="02020603050405020304" pitchFamily="18" charset="0"/>
                  </a:rPr>
                  <a:t>γ</a:t>
                </a:r>
                <a:r>
                  <a:rPr lang="en-US" sz="2000" b="1" baseline="-25000" dirty="0">
                    <a:solidFill>
                      <a:srgbClr val="002060"/>
                    </a:solidFill>
                    <a:latin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cs typeface="Times New Roman" panose="02020603050405020304" pitchFamily="18" charset="0"/>
                  </a:rPr>
                  <a:t>, which is expressed by:</a:t>
                </a:r>
              </a:p>
              <a:p>
                <a:pPr marL="0" indent="0">
                  <a:buNone/>
                </a:pP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𝑉</m:t>
                            </m:r>
                          </m:e>
                          <m:sub>
                            <m:r>
                              <a:rPr lang="en-US" sz="2000" i="1">
                                <a:latin typeface="Cambria Math" panose="02040503050406030204" pitchFamily="18" charset="0"/>
                                <a:cs typeface="Times New Roman" panose="02020603050405020304" pitchFamily="18" charset="0"/>
                              </a:rPr>
                              <m:t>𝑐</m:t>
                            </m:r>
                          </m:sub>
                        </m:sSub>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𝑉</m:t>
                            </m:r>
                          </m:e>
                          <m:sub>
                            <m:r>
                              <a:rPr lang="en-US" sz="2000" i="1">
                                <a:latin typeface="Cambria Math" panose="02040503050406030204" pitchFamily="18" charset="0"/>
                                <a:cs typeface="Times New Roman" panose="02020603050405020304" pitchFamily="18" charset="0"/>
                              </a:rPr>
                              <m:t>𝑏</m:t>
                            </m:r>
                          </m:sub>
                        </m:sSub>
                      </m:den>
                    </m:f>
                    <m:r>
                      <a:rPr lang="en-US" sz="2000" i="1">
                        <a:latin typeface="Cambria Math" panose="02040503050406030204" pitchFamily="18" charset="0"/>
                        <a:cs typeface="Times New Roman" panose="02020603050405020304" pitchFamily="18" charset="0"/>
                      </a:rPr>
                      <m:t>=</m:t>
                    </m:r>
                    <m:d>
                      <m:dPr>
                        <m:ctrlPr>
                          <a:rPr lang="en-US" sz="2000" b="0" i="1" smtClean="0">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1−</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b="0" i="1" smtClean="0">
                                <a:latin typeface="Cambria Math" panose="02040503050406030204" pitchFamily="18" charset="0"/>
                                <a:cs typeface="Times New Roman" panose="02020603050405020304" pitchFamily="18" charset="0"/>
                              </a:rPr>
                              <m:t>𝑚𝑓</m:t>
                            </m:r>
                          </m:sub>
                        </m:sSub>
                      </m:e>
                    </m:d>
                    <m:r>
                      <a:rPr lang="en-US" sz="2000" b="0" i="1" smtClean="0">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3</m:t>
                        </m:r>
                        <m:d>
                          <m:dPr>
                            <m:ctrlPr>
                              <a:rPr lang="en-US" sz="2000" i="1">
                                <a:latin typeface="Cambria Math" panose="02040503050406030204" pitchFamily="18" charset="0"/>
                                <a:cs typeface="Times New Roman" panose="02020603050405020304" pitchFamily="18" charset="0"/>
                              </a:rPr>
                            </m:ctrlPr>
                          </m:dPr>
                          <m:e>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𝑚𝑓</m:t>
                                    </m:r>
                                  </m:sub>
                                </m:sSub>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sym typeface="Symbol" panose="05050102010706020507" pitchFamily="18" charset="2"/>
                                      </a:rPr>
                                      <m:t></m:t>
                                    </m:r>
                                  </m:e>
                                  <m:sub>
                                    <m:r>
                                      <a:rPr lang="en-US" sz="2000" i="1">
                                        <a:latin typeface="Cambria Math" panose="02040503050406030204" pitchFamily="18" charset="0"/>
                                        <a:cs typeface="Times New Roman" panose="02020603050405020304" pitchFamily="18" charset="0"/>
                                      </a:rPr>
                                      <m:t>𝑚𝑓</m:t>
                                    </m:r>
                                  </m:sub>
                                </m:sSub>
                              </m:den>
                            </m:f>
                          </m:e>
                        </m:d>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𝑏</m:t>
                            </m:r>
                          </m:sub>
                        </m:sSub>
                        <m:r>
                          <a:rPr lang="en-US" sz="2000" i="1">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𝑚𝑓</m:t>
                                </m:r>
                              </m:sub>
                            </m:sSub>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sym typeface="Symbol" panose="05050102010706020507" pitchFamily="18" charset="2"/>
                                  </a:rPr>
                                  <m:t></m:t>
                                </m:r>
                              </m:e>
                              <m:sub>
                                <m:r>
                                  <a:rPr lang="en-US" sz="2000" i="1">
                                    <a:latin typeface="Cambria Math" panose="02040503050406030204" pitchFamily="18" charset="0"/>
                                    <a:cs typeface="Times New Roman" panose="02020603050405020304" pitchFamily="18" charset="0"/>
                                  </a:rPr>
                                  <m:t>𝑚𝑓</m:t>
                                </m:r>
                              </m:sub>
                            </m:sSub>
                          </m:den>
                        </m:f>
                        <m:r>
                          <a:rPr lang="en-US" sz="2000" b="0" i="1" smtClean="0">
                            <a:latin typeface="Cambria Math" panose="02040503050406030204" pitchFamily="18" charset="0"/>
                            <a:cs typeface="Times New Roman" panose="02020603050405020304" pitchFamily="18" charset="0"/>
                          </a:rPr>
                          <m:t>)</m:t>
                        </m:r>
                      </m:den>
                    </m:f>
                    <m:r>
                      <a:rPr lang="en-US" sz="2000" b="0" i="0"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oMath>
                </a14:m>
                <a:r>
                  <a:rPr lang="en-US" sz="2000" dirty="0">
                    <a:latin typeface="Times New Roman" panose="02020603050405020304" pitchFamily="18" charset="0"/>
                    <a:cs typeface="Times New Roman" panose="02020603050405020304" pitchFamily="18" charset="0"/>
                  </a:rPr>
                  <a:t>                                                                                             (12.49)</a:t>
                </a:r>
              </a:p>
            </p:txBody>
          </p:sp>
        </mc:Choice>
        <mc:Fallback xmlns="">
          <p:sp>
            <p:nvSpPr>
              <p:cNvPr id="3" name="Content Placeholder 2">
                <a:extLst>
                  <a:ext uri="{FF2B5EF4-FFF2-40B4-BE49-F238E27FC236}">
                    <a16:creationId xmlns:a16="http://schemas.microsoft.com/office/drawing/2014/main" id="{4A7913E1-5248-195E-D434-635DF1F73765}"/>
                  </a:ext>
                </a:extLst>
              </p:cNvPr>
              <p:cNvSpPr>
                <a:spLocks noGrp="1" noRot="1" noChangeAspect="1" noMove="1" noResize="1" noEditPoints="1" noAdjustHandles="1" noChangeArrowheads="1" noChangeShapeType="1" noTextEdit="1"/>
              </p:cNvSpPr>
              <p:nvPr>
                <p:ph idx="1"/>
              </p:nvPr>
            </p:nvSpPr>
            <p:spPr>
              <a:xfrm>
                <a:off x="248477" y="805070"/>
                <a:ext cx="11807688" cy="5371893"/>
              </a:xfrm>
              <a:blipFill>
                <a:blip r:embed="rId2"/>
                <a:stretch>
                  <a:fillRect l="-56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279EABA-7E9D-5C88-9336-432E7B4CA7DD}"/>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4FA1B5C-6AE6-7FDB-368B-FD48EB6EC61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FC02F3E-D41E-C10F-0958-C469C3FFD5F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666784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04D03E-0C2D-C753-A5BF-D2E2200DA0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9FF6E6-9B6D-1B13-026E-1EBACCD476F3}"/>
              </a:ext>
            </a:extLst>
          </p:cNvPr>
          <p:cNvSpPr>
            <a:spLocks noGrp="1"/>
          </p:cNvSpPr>
          <p:nvPr>
            <p:ph type="title"/>
          </p:nvPr>
        </p:nvSpPr>
        <p:spPr>
          <a:xfrm>
            <a:off x="480391" y="124034"/>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644A9CB-9A8A-BD67-3C2E-F4F9294D75BE}"/>
                  </a:ext>
                </a:extLst>
              </p:cNvPr>
              <p:cNvSpPr>
                <a:spLocks noGrp="1"/>
              </p:cNvSpPr>
              <p:nvPr>
                <p:ph idx="1"/>
              </p:nvPr>
            </p:nvSpPr>
            <p:spPr>
              <a:xfrm>
                <a:off x="248477" y="439946"/>
                <a:ext cx="11807688" cy="5737017"/>
              </a:xfrm>
            </p:spPr>
            <p:txBody>
              <a:bodyPr>
                <a:normAutofit/>
              </a:bodyPr>
              <a:lstStyle/>
              <a:p>
                <a:pPr marL="0" indent="0">
                  <a:lnSpc>
                    <a:spcPct val="100000"/>
                  </a:lnSpc>
                  <a:buNone/>
                </a:pPr>
                <a:r>
                  <a:rPr lang="en-US" sz="2000" dirty="0">
                    <a:latin typeface="Times New Roman" panose="02020603050405020304" pitchFamily="18" charset="0"/>
                    <a:cs typeface="Times New Roman" panose="02020603050405020304" pitchFamily="18" charset="0"/>
                  </a:rPr>
                  <a:t>The volume fraction of the solids in the emulsion phase is again (1 – </a:t>
                </a:r>
                <a:r>
                  <a:rPr lang="en-US" sz="2000" dirty="0" err="1">
                    <a:latin typeface="Times New Roman" panose="02020603050405020304" pitchFamily="18" charset="0"/>
                    <a:cs typeface="Times New Roman" panose="02020603050405020304" pitchFamily="18" charset="0"/>
                  </a:rPr>
                  <a:t>ε</a:t>
                </a:r>
                <a:r>
                  <a:rPr lang="en-US" sz="2000" i="1" baseline="-25000" dirty="0" err="1">
                    <a:latin typeface="Times New Roman" panose="02020603050405020304" pitchFamily="18" charset="0"/>
                    <a:cs typeface="Times New Roman" panose="02020603050405020304" pitchFamily="18" charset="0"/>
                  </a:rPr>
                  <a:t>mf</a:t>
                </a:r>
                <a:r>
                  <a:rPr lang="en-US" sz="2000" dirty="0">
                    <a:latin typeface="Times New Roman" panose="02020603050405020304" pitchFamily="18" charset="0"/>
                    <a:cs typeface="Times New Roman" panose="02020603050405020304" pitchFamily="18" charset="0"/>
                  </a:rPr>
                  <a:t>). </a:t>
                </a:r>
              </a:p>
              <a:p>
                <a:pPr marL="0" indent="0">
                  <a:lnSpc>
                    <a:spcPct val="100000"/>
                  </a:lnSpc>
                  <a:buNone/>
                </a:pPr>
                <a:r>
                  <a:rPr lang="en-US" sz="2000" dirty="0">
                    <a:latin typeface="Times New Roman" panose="02020603050405020304" pitchFamily="18" charset="0"/>
                    <a:cs typeface="Times New Roman" panose="02020603050405020304" pitchFamily="18" charset="0"/>
                  </a:rPr>
                  <a:t>The volume of emulsion per volume of bubble is given by:</a:t>
                </a:r>
              </a:p>
              <a:p>
                <a:pPr marL="0" indent="0">
                  <a:lnSpc>
                    <a:spcPct val="100000"/>
                  </a:lnSpc>
                  <a:buNone/>
                </a:pP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𝑉</m:t>
                            </m:r>
                          </m:e>
                          <m:sub>
                            <m:r>
                              <a:rPr lang="en-US" sz="2000" b="0" i="1" smtClean="0">
                                <a:latin typeface="Cambria Math" panose="02040503050406030204" pitchFamily="18" charset="0"/>
                                <a:cs typeface="Times New Roman" panose="02020603050405020304" pitchFamily="18" charset="0"/>
                              </a:rPr>
                              <m:t>𝑒</m:t>
                            </m:r>
                          </m:sub>
                        </m:sSub>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𝑉</m:t>
                            </m:r>
                          </m:e>
                          <m:sub>
                            <m:r>
                              <a:rPr lang="en-US" sz="2000" i="1">
                                <a:latin typeface="Cambria Math" panose="02040503050406030204" pitchFamily="18" charset="0"/>
                                <a:cs typeface="Times New Roman" panose="02020603050405020304" pitchFamily="18" charset="0"/>
                              </a:rPr>
                              <m:t>𝑏</m:t>
                            </m:r>
                          </m:sub>
                        </m:sSub>
                      </m:den>
                    </m:f>
                    <m:r>
                      <a:rPr lang="en-US" sz="2000" i="1">
                        <a:latin typeface="Cambria Math" panose="02040503050406030204" pitchFamily="18" charset="0"/>
                        <a:cs typeface="Times New Roman" panose="02020603050405020304" pitchFamily="18" charset="0"/>
                      </a:rPr>
                      <m:t>=</m:t>
                    </m:r>
                    <m:f>
                      <m:fPr>
                        <m:ctrlPr>
                          <a:rPr lang="en-US" sz="200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𝑣𝑜𝑙𝑢𝑚𝑒</m:t>
                        </m:r>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𝑜𝑓</m:t>
                        </m:r>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𝑐𝑙𝑜𝑢𝑑𝑠</m:t>
                        </m:r>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𝑎𝑛𝑑</m:t>
                        </m:r>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𝑤𝑎𝑘𝑒𝑠</m:t>
                        </m:r>
                      </m:num>
                      <m:den>
                        <m:r>
                          <a:rPr lang="en-US" sz="2000" b="0" i="1" smtClean="0">
                            <a:latin typeface="Cambria Math" panose="02040503050406030204" pitchFamily="18" charset="0"/>
                            <a:cs typeface="Times New Roman" panose="02020603050405020304" pitchFamily="18" charset="0"/>
                          </a:rPr>
                          <m:t>𝑣𝑜𝑙𝑢𝑚𝑒</m:t>
                        </m:r>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𝑜𝑓</m:t>
                        </m:r>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𝑏𝑢𝑏𝑏𝑙𝑒𝑠</m:t>
                        </m:r>
                      </m:den>
                    </m:f>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1−</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𝛿</m:t>
                        </m:r>
                      </m:num>
                      <m:den>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𝛿</m:t>
                        </m:r>
                      </m:den>
                    </m:f>
                  </m:oMath>
                </a14:m>
                <a:r>
                  <a:rPr lang="en-US" sz="2000" dirty="0">
                    <a:latin typeface="Times New Roman" panose="02020603050405020304" pitchFamily="18" charset="0"/>
                    <a:cs typeface="Times New Roman" panose="02020603050405020304" pitchFamily="18" charset="0"/>
                  </a:rPr>
                  <a:t>                                                                                             (12.50)</a:t>
                </a:r>
              </a:p>
              <a:p>
                <a:pPr marL="0" indent="0">
                  <a:lnSpc>
                    <a:spcPct val="100000"/>
                  </a:lnSpc>
                  <a:buNone/>
                </a:pPr>
                <a:r>
                  <a:rPr lang="en-US" sz="2000" dirty="0">
                    <a:latin typeface="Times New Roman" panose="02020603050405020304" pitchFamily="18" charset="0"/>
                    <a:cs typeface="Times New Roman" panose="02020603050405020304" pitchFamily="18" charset="0"/>
                  </a:rPr>
                  <a:t>The value of catalysts in the emulsion is </a:t>
                </a:r>
                <a:r>
                  <a:rPr lang="el-GR" sz="2000" dirty="0">
                    <a:latin typeface="Times New Roman" panose="02020603050405020304" pitchFamily="18" charset="0"/>
                    <a:cs typeface="Times New Roman" panose="02020603050405020304" pitchFamily="18" charset="0"/>
                  </a:rPr>
                  <a:t>γ</a:t>
                </a:r>
                <a:r>
                  <a:rPr lang="en-US" sz="2000" baseline="-25000" dirty="0">
                    <a:latin typeface="Times New Roman" panose="02020603050405020304" pitchFamily="18" charset="0"/>
                    <a:cs typeface="Times New Roman" panose="02020603050405020304" pitchFamily="18" charset="0"/>
                  </a:rPr>
                  <a:t>e</a:t>
                </a:r>
                <a:r>
                  <a:rPr lang="en-US" sz="2000" dirty="0">
                    <a:latin typeface="Times New Roman" panose="02020603050405020304" pitchFamily="18" charset="0"/>
                    <a:cs typeface="Times New Roman" panose="02020603050405020304" pitchFamily="18" charset="0"/>
                  </a:rPr>
                  <a:t>, which is expressed by:</a:t>
                </a:r>
              </a:p>
              <a:p>
                <a:pPr marL="0" indent="0">
                  <a:lnSpc>
                    <a:spcPct val="100000"/>
                  </a:lnSpc>
                  <a:buNone/>
                </a:pPr>
                <a14:m>
                  <m:oMath xmlns:m="http://schemas.openxmlformats.org/officeDocument/2006/math">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𝛾</m:t>
                        </m:r>
                      </m:e>
                      <m:sub>
                        <m:r>
                          <a:rPr lang="en-US" sz="2000" b="0" i="1" smtClean="0">
                            <a:latin typeface="Cambria Math" panose="02040503050406030204" pitchFamily="18" charset="0"/>
                            <a:cs typeface="Times New Roman" panose="02020603050405020304" pitchFamily="18" charset="0"/>
                          </a:rPr>
                          <m:t>𝑒</m:t>
                        </m:r>
                      </m:sub>
                    </m:sSub>
                    <m:r>
                      <a:rPr lang="en-US" sz="2000" b="0" i="1" smtClean="0">
                        <a:latin typeface="Cambria Math" panose="02040503050406030204" pitchFamily="18" charset="0"/>
                        <a:cs typeface="Times New Roman" panose="02020603050405020304" pitchFamily="18" charset="0"/>
                      </a:rPr>
                      <m:t>=(1−</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b="0" i="1" smtClean="0">
                            <a:latin typeface="Cambria Math" panose="02040503050406030204" pitchFamily="18" charset="0"/>
                            <a:cs typeface="Times New Roman" panose="02020603050405020304" pitchFamily="18" charset="0"/>
                          </a:rPr>
                          <m:t>𝑚𝑓</m:t>
                        </m:r>
                      </m:sub>
                    </m:sSub>
                    <m:r>
                      <a:rPr lang="en-US" sz="2000" b="0" i="1" smtClean="0">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a:t>
                </a:r>
                <a14:m>
                  <m:oMath xmlns:m="http://schemas.openxmlformats.org/officeDocument/2006/math">
                    <m:f>
                      <m:fPr>
                        <m:ctrlPr>
                          <a:rPr lang="en-US" sz="2000" i="1" dirty="0" smtClean="0">
                            <a:latin typeface="Cambria Math" panose="02040503050406030204" pitchFamily="18" charset="0"/>
                            <a:cs typeface="Times New Roman" panose="02020603050405020304" pitchFamily="18" charset="0"/>
                          </a:rPr>
                        </m:ctrlPr>
                      </m:fPr>
                      <m:num>
                        <m:r>
                          <a:rPr lang="en-US" sz="2000" b="0" i="1" dirty="0" smtClean="0">
                            <a:latin typeface="Cambria Math" panose="02040503050406030204" pitchFamily="18" charset="0"/>
                            <a:cs typeface="Times New Roman" panose="02020603050405020304" pitchFamily="18" charset="0"/>
                          </a:rPr>
                          <m:t>1−</m:t>
                        </m:r>
                        <m:r>
                          <a:rPr lang="en-US" sz="2000" b="0" i="1" dirty="0" smtClean="0">
                            <a:latin typeface="Cambria Math" panose="02040503050406030204" pitchFamily="18" charset="0"/>
                            <a:ea typeface="Cambria Math" panose="02040503050406030204" pitchFamily="18" charset="0"/>
                            <a:cs typeface="Times New Roman" panose="02020603050405020304" pitchFamily="18" charset="0"/>
                          </a:rPr>
                          <m:t>𝛿</m:t>
                        </m:r>
                      </m:num>
                      <m:den>
                        <m:r>
                          <a:rPr lang="en-US" sz="2000" i="1" dirty="0" smtClean="0">
                            <a:latin typeface="Cambria Math" panose="02040503050406030204" pitchFamily="18" charset="0"/>
                            <a:ea typeface="Cambria Math" panose="02040503050406030204" pitchFamily="18" charset="0"/>
                            <a:cs typeface="Times New Roman" panose="02020603050405020304" pitchFamily="18" charset="0"/>
                          </a:rPr>
                          <m:t>𝛿</m:t>
                        </m:r>
                      </m:den>
                    </m:f>
                  </m:oMath>
                </a14:m>
                <a:r>
                  <a:rPr lang="en-US" sz="2000" dirty="0">
                    <a:latin typeface="Times New Roman" panose="02020603050405020304" pitchFamily="18" charset="0"/>
                    <a:cs typeface="Times New Roman" panose="02020603050405020304" pitchFamily="18" charset="0"/>
                  </a:rPr>
                  <a:t>)</a:t>
                </a:r>
                <a:r>
                  <a:rPr lang="en-US" sz="2000" dirty="0">
                    <a:cs typeface="Times New Roman" panose="02020603050405020304" pitchFamily="18" charset="0"/>
                  </a:rPr>
                  <a:t> </a:t>
                </a:r>
                <a14:m>
                  <m:oMath xmlns:m="http://schemas.openxmlformats.org/officeDocument/2006/math">
                    <m:r>
                      <a:rPr lang="en-US" sz="2000" i="1" dirty="0">
                        <a:latin typeface="Cambria Math" panose="02040503050406030204" pitchFamily="18" charset="0"/>
                        <a:cs typeface="Times New Roman" panose="02020603050405020304" pitchFamily="18" charset="0"/>
                      </a:rPr>
                      <m:t>− </m:t>
                    </m:r>
                    <m:sSub>
                      <m:sSubPr>
                        <m:ctrlPr>
                          <a:rPr lang="en-US" sz="2000" i="1" dirty="0" smtClean="0">
                            <a:latin typeface="Cambria Math" panose="02040503050406030204" pitchFamily="18" charset="0"/>
                            <a:cs typeface="Times New Roman" panose="02020603050405020304" pitchFamily="18" charset="0"/>
                          </a:rPr>
                        </m:ctrlPr>
                      </m:sSubPr>
                      <m:e>
                        <m:r>
                          <a:rPr lang="en-US" sz="2000" i="1" dirty="0" smtClean="0">
                            <a:latin typeface="Cambria Math" panose="02040503050406030204" pitchFamily="18" charset="0"/>
                            <a:ea typeface="Cambria Math" panose="02040503050406030204" pitchFamily="18" charset="0"/>
                            <a:cs typeface="Times New Roman" panose="02020603050405020304" pitchFamily="18" charset="0"/>
                          </a:rPr>
                          <m:t>𝛾</m:t>
                        </m:r>
                      </m:e>
                      <m:sub>
                        <m:r>
                          <a:rPr lang="en-US" sz="2000" b="0" i="1" dirty="0" smtClean="0">
                            <a:latin typeface="Cambria Math" panose="02040503050406030204" pitchFamily="18" charset="0"/>
                            <a:cs typeface="Times New Roman" panose="02020603050405020304" pitchFamily="18" charset="0"/>
                          </a:rPr>
                          <m:t>𝑐</m:t>
                        </m:r>
                      </m:sub>
                    </m:sSub>
                    <m:r>
                      <a:rPr lang="en-US" sz="2000" b="0" i="1" dirty="0" smtClean="0">
                        <a:latin typeface="Cambria Math" panose="02040503050406030204" pitchFamily="18" charset="0"/>
                        <a:cs typeface="Times New Roman" panose="02020603050405020304" pitchFamily="18" charset="0"/>
                      </a:rPr>
                      <m:t>−</m:t>
                    </m:r>
                    <m:sSub>
                      <m:sSubPr>
                        <m:ctrlPr>
                          <a:rPr lang="en-US" sz="2000" b="0" i="1" dirty="0" smtClean="0">
                            <a:latin typeface="Cambria Math" panose="02040503050406030204" pitchFamily="18" charset="0"/>
                            <a:cs typeface="Times New Roman" panose="02020603050405020304" pitchFamily="18" charset="0"/>
                          </a:rPr>
                        </m:ctrlPr>
                      </m:sSubPr>
                      <m:e>
                        <m:r>
                          <a:rPr lang="en-US" sz="2000" b="0" i="1" dirty="0" smtClean="0">
                            <a:latin typeface="Cambria Math" panose="02040503050406030204" pitchFamily="18" charset="0"/>
                            <a:ea typeface="Cambria Math" panose="02040503050406030204" pitchFamily="18" charset="0"/>
                            <a:cs typeface="Times New Roman" panose="02020603050405020304" pitchFamily="18" charset="0"/>
                          </a:rPr>
                          <m:t>𝛾</m:t>
                        </m:r>
                      </m:e>
                      <m:sub>
                        <m:r>
                          <a:rPr lang="en-US" sz="2000" b="0" i="1" dirty="0" smtClean="0">
                            <a:latin typeface="Cambria Math" panose="02040503050406030204" pitchFamily="18" charset="0"/>
                            <a:cs typeface="Times New Roman" panose="02020603050405020304" pitchFamily="18" charset="0"/>
                          </a:rPr>
                          <m:t>𝑏</m:t>
                        </m:r>
                      </m:sub>
                    </m:sSub>
                  </m:oMath>
                </a14:m>
                <a:r>
                  <a:rPr lang="en-US" sz="2000" dirty="0">
                    <a:latin typeface="Times New Roman" panose="02020603050405020304" pitchFamily="18" charset="0"/>
                    <a:cs typeface="Times New Roman" panose="02020603050405020304" pitchFamily="18" charset="0"/>
                  </a:rPr>
                  <a:t>                                                                                                        (12.51)</a:t>
                </a:r>
              </a:p>
              <a:p>
                <a:pPr marL="0" indent="0">
                  <a:lnSpc>
                    <a:spcPct val="100000"/>
                  </a:lnSpc>
                  <a:buNone/>
                </a:pPr>
                <a:r>
                  <a:rPr lang="en-US" sz="2000" dirty="0">
                    <a:latin typeface="Times New Roman" panose="02020603050405020304" pitchFamily="18" charset="0"/>
                    <a:cs typeface="Times New Roman" panose="02020603050405020304" pitchFamily="18" charset="0"/>
                  </a:rPr>
                  <a:t>Typical values of </a:t>
                </a:r>
                <a:r>
                  <a:rPr lang="en-US" sz="2000" dirty="0" err="1">
                    <a:latin typeface="Times New Roman" panose="02020603050405020304" pitchFamily="18" charset="0"/>
                    <a:cs typeface="Times New Roman" panose="02020603050405020304" pitchFamily="18" charset="0"/>
                  </a:rPr>
                  <a:t>γ</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γ</a:t>
                </a:r>
                <a:r>
                  <a:rPr lang="en-US" sz="2000" baseline="-25000" dirty="0" err="1">
                    <a:latin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cs typeface="Times New Roman" panose="02020603050405020304" pitchFamily="18" charset="0"/>
                  </a:rPr>
                  <a:t>, and </a:t>
                </a:r>
                <a:r>
                  <a:rPr lang="en-US" sz="2000" dirty="0" err="1">
                    <a:latin typeface="Times New Roman" panose="02020603050405020304" pitchFamily="18" charset="0"/>
                    <a:cs typeface="Times New Roman" panose="02020603050405020304" pitchFamily="18" charset="0"/>
                  </a:rPr>
                  <a:t>γ</a:t>
                </a:r>
                <a:r>
                  <a:rPr lang="en-US" sz="2000" baseline="-25000" dirty="0" err="1">
                    <a:latin typeface="Times New Roman" panose="02020603050405020304" pitchFamily="18" charset="0"/>
                    <a:cs typeface="Times New Roman" panose="02020603050405020304" pitchFamily="18" charset="0"/>
                  </a:rPr>
                  <a:t>e</a:t>
                </a:r>
                <a:r>
                  <a:rPr lang="en-US" sz="2000" dirty="0">
                    <a:latin typeface="Times New Roman" panose="02020603050405020304" pitchFamily="18" charset="0"/>
                    <a:cs typeface="Times New Roman" panose="02020603050405020304" pitchFamily="18" charset="0"/>
                  </a:rPr>
                  <a:t> are 0.01, 0.2, and 2.0, respectively. </a:t>
                </a:r>
              </a:p>
              <a:p>
                <a:pPr marL="0" indent="0">
                  <a:lnSpc>
                    <a:spcPct val="100000"/>
                  </a:lnSpc>
                  <a:buNone/>
                </a:pPr>
                <a:r>
                  <a:rPr lang="en-US" sz="2000" dirty="0">
                    <a:latin typeface="Times New Roman" panose="02020603050405020304" pitchFamily="18" charset="0"/>
                    <a:cs typeface="Times New Roman" panose="02020603050405020304" pitchFamily="18" charset="0"/>
                  </a:rPr>
                  <a:t>Using the expressions given above, the three material balance equations become:</a:t>
                </a:r>
              </a:p>
              <a:p>
                <a:pPr marL="0" indent="0">
                  <a:lnSpc>
                    <a:spcPct val="100000"/>
                  </a:lnSpc>
                  <a:buNone/>
                </a:pPr>
                <a14:m>
                  <m:oMath xmlns:m="http://schemas.openxmlformats.org/officeDocument/2006/math">
                    <m:f>
                      <m:fPr>
                        <m:ctrlPr>
                          <a:rPr lang="en-US" sz="2000" b="1" i="1">
                            <a:solidFill>
                              <a:srgbClr val="0070C0"/>
                            </a:solidFill>
                            <a:latin typeface="Cambria Math" panose="02040503050406030204" pitchFamily="18" charset="0"/>
                            <a:cs typeface="Times New Roman" panose="02020603050405020304" pitchFamily="18" charset="0"/>
                          </a:rPr>
                        </m:ctrlPr>
                      </m:fPr>
                      <m:num>
                        <m:r>
                          <a:rPr lang="en-US" sz="2000" b="1" i="1">
                            <a:solidFill>
                              <a:srgbClr val="0070C0"/>
                            </a:solidFill>
                            <a:latin typeface="Cambria Math" panose="02040503050406030204" pitchFamily="18" charset="0"/>
                            <a:cs typeface="Times New Roman" panose="02020603050405020304" pitchFamily="18" charset="0"/>
                          </a:rPr>
                          <m:t>𝒅</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𝑪</m:t>
                            </m:r>
                          </m:e>
                          <m:sub>
                            <m:r>
                              <a:rPr lang="en-US" sz="2000" b="1" i="1">
                                <a:solidFill>
                                  <a:srgbClr val="0070C0"/>
                                </a:solidFill>
                                <a:latin typeface="Cambria Math" panose="02040503050406030204" pitchFamily="18" charset="0"/>
                                <a:cs typeface="Times New Roman" panose="02020603050405020304" pitchFamily="18" charset="0"/>
                              </a:rPr>
                              <m:t>𝑨𝒃</m:t>
                            </m:r>
                          </m:sub>
                        </m:sSub>
                      </m:num>
                      <m:den>
                        <m:r>
                          <a:rPr lang="en-US" sz="2000" b="1" i="1">
                            <a:solidFill>
                              <a:srgbClr val="0070C0"/>
                            </a:solidFill>
                            <a:latin typeface="Cambria Math" panose="02040503050406030204" pitchFamily="18" charset="0"/>
                            <a:cs typeface="Times New Roman" panose="02020603050405020304" pitchFamily="18" charset="0"/>
                          </a:rPr>
                          <m:t>𝒅𝒕</m:t>
                        </m:r>
                      </m:den>
                    </m:f>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smtClean="0">
                            <a:solidFill>
                              <a:srgbClr val="0070C0"/>
                            </a:solidFill>
                            <a:latin typeface="Cambria Math" panose="02040503050406030204" pitchFamily="18" charset="0"/>
                            <a:cs typeface="Times New Roman" panose="02020603050405020304" pitchFamily="18" charset="0"/>
                          </a:rPr>
                          <m:t>−(</m:t>
                        </m:r>
                        <m:r>
                          <a:rPr lang="en-US" sz="20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smtClean="0">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𝒃</m:t>
                        </m:r>
                      </m:sub>
                    </m:sSub>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a:solidFill>
                              <a:srgbClr val="0070C0"/>
                            </a:solidFill>
                            <a:latin typeface="Cambria Math" panose="02040503050406030204" pitchFamily="18" charset="0"/>
                            <a:cs typeface="Times New Roman" panose="02020603050405020304" pitchFamily="18" charset="0"/>
                          </a:rPr>
                          <m:t>𝐤</m:t>
                        </m:r>
                      </m:e>
                      <m:sub>
                        <m:r>
                          <a:rPr lang="en-US" sz="2000" b="1">
                            <a:solidFill>
                              <a:srgbClr val="0070C0"/>
                            </a:solidFill>
                            <a:latin typeface="Cambria Math" panose="02040503050406030204" pitchFamily="18" charset="0"/>
                            <a:cs typeface="Times New Roman" panose="02020603050405020304" pitchFamily="18" charset="0"/>
                          </a:rPr>
                          <m:t>𝐜</m:t>
                        </m:r>
                        <m:r>
                          <a:rPr lang="en-US" sz="2000" b="1" i="1">
                            <a:solidFill>
                              <a:srgbClr val="0070C0"/>
                            </a:solidFill>
                            <a:latin typeface="Cambria Math" panose="02040503050406030204" pitchFamily="18" charset="0"/>
                            <a:cs typeface="Times New Roman" panose="02020603050405020304" pitchFamily="18" charset="0"/>
                          </a:rPr>
                          <m:t>𝒂𝒕</m:t>
                        </m:r>
                      </m:sub>
                    </m:sSub>
                    <m:sSup>
                      <m:sSupPr>
                        <m:ctrlPr>
                          <a:rPr lang="en-US" sz="2000" b="1" i="1">
                            <a:solidFill>
                              <a:srgbClr val="0070C0"/>
                            </a:solidFill>
                            <a:latin typeface="Cambria Math" panose="02040503050406030204" pitchFamily="18" charset="0"/>
                            <a:cs typeface="Times New Roman" panose="02020603050405020304" pitchFamily="18" charset="0"/>
                          </a:rPr>
                        </m:ctrlPr>
                      </m:sSupPr>
                      <m:e>
                        <m:r>
                          <a:rPr lang="en-US" sz="2000" b="1" i="1">
                            <a:solidFill>
                              <a:srgbClr val="0070C0"/>
                            </a:solidFill>
                            <a:latin typeface="Cambria Math" panose="02040503050406030204" pitchFamily="18" charset="0"/>
                            <a:cs typeface="Times New Roman" panose="02020603050405020304" pitchFamily="18" charset="0"/>
                          </a:rPr>
                          <m:t>𝑪</m:t>
                        </m:r>
                        <m:r>
                          <a:rPr lang="en-US" sz="2000" b="1" i="1" baseline="-25000">
                            <a:solidFill>
                              <a:srgbClr val="0070C0"/>
                            </a:solidFill>
                            <a:latin typeface="Cambria Math" panose="02040503050406030204" pitchFamily="18" charset="0"/>
                            <a:cs typeface="Times New Roman" panose="02020603050405020304" pitchFamily="18" charset="0"/>
                          </a:rPr>
                          <m:t>𝑨𝒃</m:t>
                        </m:r>
                      </m:e>
                      <m:sup>
                        <m:r>
                          <a:rPr lang="en-US" sz="2000" b="1" i="1">
                            <a:solidFill>
                              <a:srgbClr val="0070C0"/>
                            </a:solidFill>
                            <a:latin typeface="Cambria Math" panose="02040503050406030204" pitchFamily="18" charset="0"/>
                            <a:cs typeface="Times New Roman" panose="02020603050405020304" pitchFamily="18" charset="0"/>
                          </a:rPr>
                          <m:t>𝒏</m:t>
                        </m:r>
                      </m:sup>
                    </m:sSup>
                    <m:r>
                      <a:rPr lang="en-US" sz="2000" b="1" i="1" smtClean="0">
                        <a:solidFill>
                          <a:srgbClr val="0070C0"/>
                        </a:solidFill>
                        <a:latin typeface="Cambria Math" panose="02040503050406030204" pitchFamily="18" charset="0"/>
                        <a:cs typeface="Times New Roman" panose="02020603050405020304" pitchFamily="18" charset="0"/>
                      </a:rPr>
                      <m:t>)</m:t>
                    </m:r>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𝑲</m:t>
                        </m:r>
                      </m:e>
                      <m:sub>
                        <m:r>
                          <a:rPr lang="en-US" sz="2000" b="1" i="1">
                            <a:solidFill>
                              <a:srgbClr val="0070C0"/>
                            </a:solidFill>
                            <a:latin typeface="Cambria Math" panose="02040503050406030204" pitchFamily="18" charset="0"/>
                            <a:cs typeface="Times New Roman" panose="02020603050405020304" pitchFamily="18" charset="0"/>
                          </a:rPr>
                          <m:t>𝒃𝒄</m:t>
                        </m:r>
                      </m:sub>
                    </m:sSub>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𝑪</m:t>
                        </m:r>
                      </m:e>
                      <m:sub>
                        <m:r>
                          <a:rPr lang="en-US" sz="2000" b="1" i="1">
                            <a:solidFill>
                              <a:srgbClr val="0070C0"/>
                            </a:solidFill>
                            <a:latin typeface="Cambria Math" panose="02040503050406030204" pitchFamily="18" charset="0"/>
                            <a:cs typeface="Times New Roman" panose="02020603050405020304" pitchFamily="18" charset="0"/>
                          </a:rPr>
                          <m:t>𝑨𝒃</m:t>
                        </m:r>
                      </m:sub>
                    </m:sSub>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𝑪</m:t>
                        </m:r>
                      </m:e>
                      <m:sub>
                        <m:r>
                          <a:rPr lang="en-US" sz="2000" b="1" i="1">
                            <a:solidFill>
                              <a:srgbClr val="0070C0"/>
                            </a:solidFill>
                            <a:latin typeface="Cambria Math" panose="02040503050406030204" pitchFamily="18" charset="0"/>
                            <a:cs typeface="Times New Roman" panose="02020603050405020304" pitchFamily="18" charset="0"/>
                          </a:rPr>
                          <m:t>𝑨𝒄</m:t>
                        </m:r>
                      </m:sub>
                    </m:sSub>
                    <m:r>
                      <a:rPr lang="en-US" sz="2000" b="1" i="1">
                        <a:solidFill>
                          <a:srgbClr val="0070C0"/>
                        </a:solidFill>
                        <a:latin typeface="Cambria Math" panose="02040503050406030204" pitchFamily="18" charset="0"/>
                        <a:cs typeface="Times New Roman" panose="02020603050405020304" pitchFamily="18" charset="0"/>
                      </a:rPr>
                      <m:t>)</m:t>
                    </m:r>
                  </m:oMath>
                </a14:m>
                <a:r>
                  <a:rPr lang="en-US" sz="2000" b="1" dirty="0">
                    <a:solidFill>
                      <a:srgbClr val="0070C0"/>
                    </a:solidFill>
                    <a:latin typeface="Times New Roman" panose="02020603050405020304" pitchFamily="18" charset="0"/>
                    <a:cs typeface="Times New Roman" panose="02020603050405020304" pitchFamily="18" charset="0"/>
                  </a:rPr>
                  <a:t>                                                                                      (12.52)</a:t>
                </a:r>
              </a:p>
              <a:p>
                <a:pPr marL="0" indent="0">
                  <a:lnSpc>
                    <a:spcPct val="100000"/>
                  </a:lnSpc>
                  <a:buNone/>
                </a:pPr>
                <a14:m>
                  <m:oMath xmlns:m="http://schemas.openxmlformats.org/officeDocument/2006/math">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a:solidFill>
                              <a:srgbClr val="0070C0"/>
                            </a:solidFill>
                            <a:latin typeface="Cambria Math" panose="02040503050406030204" pitchFamily="18" charset="0"/>
                            <a:cs typeface="Times New Roman" panose="02020603050405020304" pitchFamily="18" charset="0"/>
                          </a:rPr>
                          <m:t>𝐊</m:t>
                        </m:r>
                      </m:e>
                      <m:sub>
                        <m:r>
                          <a:rPr lang="en-US" sz="2000" b="1">
                            <a:solidFill>
                              <a:srgbClr val="0070C0"/>
                            </a:solidFill>
                            <a:latin typeface="Cambria Math" panose="02040503050406030204" pitchFamily="18" charset="0"/>
                            <a:cs typeface="Times New Roman" panose="02020603050405020304" pitchFamily="18" charset="0"/>
                          </a:rPr>
                          <m:t>𝐛𝐜</m:t>
                        </m:r>
                      </m:sub>
                    </m:sSub>
                    <m:d>
                      <m:dPr>
                        <m:ctrlPr>
                          <a:rPr lang="en-US" sz="2000" b="1" i="1">
                            <a:solidFill>
                              <a:srgbClr val="0070C0"/>
                            </a:solidFill>
                            <a:latin typeface="Cambria Math" panose="02040503050406030204" pitchFamily="18" charset="0"/>
                            <a:cs typeface="Times New Roman" panose="02020603050405020304" pitchFamily="18" charset="0"/>
                          </a:rPr>
                        </m:ctrlPr>
                      </m:dPr>
                      <m:e>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a:solidFill>
                                  <a:srgbClr val="0070C0"/>
                                </a:solidFill>
                                <a:latin typeface="Cambria Math" panose="02040503050406030204" pitchFamily="18" charset="0"/>
                                <a:cs typeface="Times New Roman" panose="02020603050405020304" pitchFamily="18" charset="0"/>
                              </a:rPr>
                              <m:t>𝐂</m:t>
                            </m:r>
                          </m:e>
                          <m:sub>
                            <m:r>
                              <a:rPr lang="en-US" sz="2000" b="1">
                                <a:solidFill>
                                  <a:srgbClr val="0070C0"/>
                                </a:solidFill>
                                <a:latin typeface="Cambria Math" panose="02040503050406030204" pitchFamily="18" charset="0"/>
                                <a:cs typeface="Times New Roman" panose="02020603050405020304" pitchFamily="18" charset="0"/>
                              </a:rPr>
                              <m:t>𝐀𝐛</m:t>
                            </m:r>
                          </m:sub>
                        </m:sSub>
                        <m:r>
                          <a:rPr lang="en-US" sz="2000" b="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a:solidFill>
                                  <a:srgbClr val="0070C0"/>
                                </a:solidFill>
                                <a:latin typeface="Cambria Math" panose="02040503050406030204" pitchFamily="18" charset="0"/>
                                <a:cs typeface="Times New Roman" panose="02020603050405020304" pitchFamily="18" charset="0"/>
                              </a:rPr>
                              <m:t>𝐂</m:t>
                            </m:r>
                          </m:e>
                          <m:sub>
                            <m:r>
                              <a:rPr lang="en-US" sz="2000" b="1">
                                <a:solidFill>
                                  <a:srgbClr val="0070C0"/>
                                </a:solidFill>
                                <a:latin typeface="Cambria Math" panose="02040503050406030204" pitchFamily="18" charset="0"/>
                                <a:cs typeface="Times New Roman" panose="02020603050405020304" pitchFamily="18" charset="0"/>
                              </a:rPr>
                              <m:t>𝐀𝐜</m:t>
                            </m:r>
                          </m:sub>
                        </m:sSub>
                      </m:e>
                    </m:d>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smtClean="0">
                            <a:solidFill>
                              <a:srgbClr val="0070C0"/>
                            </a:solidFill>
                            <a:latin typeface="Cambria Math" panose="02040503050406030204" pitchFamily="18" charset="0"/>
                            <a:cs typeface="Times New Roman" panose="02020603050405020304" pitchFamily="18" charset="0"/>
                          </a:rPr>
                        </m:ctrlPr>
                      </m:sSubPr>
                      <m:e>
                        <m:r>
                          <a:rPr lang="en-US" sz="2000" b="1" i="1" smtClean="0">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smtClean="0">
                            <a:solidFill>
                              <a:srgbClr val="0070C0"/>
                            </a:solidFill>
                            <a:latin typeface="Cambria Math" panose="02040503050406030204" pitchFamily="18" charset="0"/>
                            <a:cs typeface="Times New Roman" panose="02020603050405020304" pitchFamily="18" charset="0"/>
                          </a:rPr>
                          <m:t>𝒄</m:t>
                        </m:r>
                      </m:sub>
                    </m:sSub>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a:solidFill>
                              <a:srgbClr val="0070C0"/>
                            </a:solidFill>
                            <a:latin typeface="Cambria Math" panose="02040503050406030204" pitchFamily="18" charset="0"/>
                            <a:cs typeface="Times New Roman" panose="02020603050405020304" pitchFamily="18" charset="0"/>
                          </a:rPr>
                          <m:t>𝐤</m:t>
                        </m:r>
                      </m:e>
                      <m:sub>
                        <m:r>
                          <a:rPr lang="en-US" sz="2000" b="1">
                            <a:solidFill>
                              <a:srgbClr val="0070C0"/>
                            </a:solidFill>
                            <a:latin typeface="Cambria Math" panose="02040503050406030204" pitchFamily="18" charset="0"/>
                            <a:cs typeface="Times New Roman" panose="02020603050405020304" pitchFamily="18" charset="0"/>
                          </a:rPr>
                          <m:t>𝐜</m:t>
                        </m:r>
                        <m:r>
                          <a:rPr lang="en-US" sz="2000" b="1" i="1" smtClean="0">
                            <a:solidFill>
                              <a:srgbClr val="0070C0"/>
                            </a:solidFill>
                            <a:latin typeface="Cambria Math" panose="02040503050406030204" pitchFamily="18" charset="0"/>
                            <a:cs typeface="Times New Roman" panose="02020603050405020304" pitchFamily="18" charset="0"/>
                          </a:rPr>
                          <m:t>𝒂𝒕</m:t>
                        </m:r>
                      </m:sub>
                    </m:sSub>
                    <m:sSup>
                      <m:sSupPr>
                        <m:ctrlPr>
                          <a:rPr lang="en-US" sz="2000" b="1" i="1">
                            <a:solidFill>
                              <a:srgbClr val="0070C0"/>
                            </a:solidFill>
                            <a:latin typeface="Cambria Math" panose="02040503050406030204" pitchFamily="18" charset="0"/>
                            <a:cs typeface="Times New Roman" panose="02020603050405020304" pitchFamily="18" charset="0"/>
                          </a:rPr>
                        </m:ctrlPr>
                      </m:sSupPr>
                      <m:e>
                        <m:r>
                          <a:rPr lang="en-US" sz="2000" b="1">
                            <a:solidFill>
                              <a:srgbClr val="0070C0"/>
                            </a:solidFill>
                            <a:latin typeface="Cambria Math" panose="02040503050406030204" pitchFamily="18" charset="0"/>
                            <a:cs typeface="Times New Roman" panose="02020603050405020304" pitchFamily="18" charset="0"/>
                          </a:rPr>
                          <m:t>𝐂</m:t>
                        </m:r>
                        <m:r>
                          <a:rPr lang="en-US" sz="2000" b="1" baseline="-25000">
                            <a:solidFill>
                              <a:srgbClr val="0070C0"/>
                            </a:solidFill>
                            <a:latin typeface="Cambria Math" panose="02040503050406030204" pitchFamily="18" charset="0"/>
                            <a:cs typeface="Times New Roman" panose="02020603050405020304" pitchFamily="18" charset="0"/>
                          </a:rPr>
                          <m:t>𝐀𝐜</m:t>
                        </m:r>
                      </m:e>
                      <m:sup>
                        <m:r>
                          <a:rPr lang="en-US" sz="2000" b="1">
                            <a:solidFill>
                              <a:srgbClr val="0070C0"/>
                            </a:solidFill>
                            <a:latin typeface="Cambria Math" panose="02040503050406030204" pitchFamily="18" charset="0"/>
                            <a:cs typeface="Times New Roman" panose="02020603050405020304" pitchFamily="18" charset="0"/>
                          </a:rPr>
                          <m:t>𝐧</m:t>
                        </m:r>
                      </m:sup>
                    </m:sSup>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0" smtClean="0">
                            <a:solidFill>
                              <a:srgbClr val="0070C0"/>
                            </a:solidFill>
                            <a:latin typeface="Cambria Math" panose="02040503050406030204" pitchFamily="18" charset="0"/>
                            <a:cs typeface="Times New Roman" panose="02020603050405020304" pitchFamily="18" charset="0"/>
                          </a:rPr>
                          <m:t>+ </m:t>
                        </m:r>
                        <m:r>
                          <a:rPr lang="en-US" sz="2000" b="1">
                            <a:solidFill>
                              <a:srgbClr val="0070C0"/>
                            </a:solidFill>
                            <a:latin typeface="Cambria Math" panose="02040503050406030204" pitchFamily="18" charset="0"/>
                            <a:cs typeface="Times New Roman" panose="02020603050405020304" pitchFamily="18" charset="0"/>
                          </a:rPr>
                          <m:t>𝐊</m:t>
                        </m:r>
                      </m:e>
                      <m:sub>
                        <m:r>
                          <a:rPr lang="en-US" sz="2000" b="1">
                            <a:solidFill>
                              <a:srgbClr val="0070C0"/>
                            </a:solidFill>
                            <a:latin typeface="Cambria Math" panose="02040503050406030204" pitchFamily="18" charset="0"/>
                            <a:cs typeface="Times New Roman" panose="02020603050405020304" pitchFamily="18" charset="0"/>
                          </a:rPr>
                          <m:t>𝐜𝐞</m:t>
                        </m:r>
                      </m:sub>
                    </m:sSub>
                    <m:r>
                      <a:rPr lang="en-US" sz="2000" b="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a:solidFill>
                              <a:srgbClr val="0070C0"/>
                            </a:solidFill>
                            <a:latin typeface="Cambria Math" panose="02040503050406030204" pitchFamily="18" charset="0"/>
                            <a:cs typeface="Times New Roman" panose="02020603050405020304" pitchFamily="18" charset="0"/>
                          </a:rPr>
                          <m:t>𝐂</m:t>
                        </m:r>
                      </m:e>
                      <m:sub>
                        <m:r>
                          <a:rPr lang="en-US" sz="2000" b="1">
                            <a:solidFill>
                              <a:srgbClr val="0070C0"/>
                            </a:solidFill>
                            <a:latin typeface="Cambria Math" panose="02040503050406030204" pitchFamily="18" charset="0"/>
                            <a:cs typeface="Times New Roman" panose="02020603050405020304" pitchFamily="18" charset="0"/>
                          </a:rPr>
                          <m:t>𝐀𝐜</m:t>
                        </m:r>
                      </m:sub>
                    </m:sSub>
                    <m:r>
                      <a:rPr lang="en-US" sz="2000" b="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a:solidFill>
                              <a:srgbClr val="0070C0"/>
                            </a:solidFill>
                            <a:latin typeface="Cambria Math" panose="02040503050406030204" pitchFamily="18" charset="0"/>
                            <a:cs typeface="Times New Roman" panose="02020603050405020304" pitchFamily="18" charset="0"/>
                          </a:rPr>
                          <m:t>𝐂</m:t>
                        </m:r>
                      </m:e>
                      <m:sub>
                        <m:r>
                          <a:rPr lang="en-US" sz="2000" b="1">
                            <a:solidFill>
                              <a:srgbClr val="0070C0"/>
                            </a:solidFill>
                            <a:latin typeface="Cambria Math" panose="02040503050406030204" pitchFamily="18" charset="0"/>
                            <a:cs typeface="Times New Roman" panose="02020603050405020304" pitchFamily="18" charset="0"/>
                          </a:rPr>
                          <m:t>𝐀𝐞</m:t>
                        </m:r>
                      </m:sub>
                    </m:sSub>
                    <m:r>
                      <a:rPr lang="en-US" sz="2000" b="1">
                        <a:solidFill>
                          <a:srgbClr val="0070C0"/>
                        </a:solidFill>
                        <a:latin typeface="Cambria Math" panose="02040503050406030204" pitchFamily="18" charset="0"/>
                        <a:cs typeface="Times New Roman" panose="02020603050405020304" pitchFamily="18" charset="0"/>
                      </a:rPr>
                      <m:t>)</m:t>
                    </m:r>
                  </m:oMath>
                </a14:m>
                <a:r>
                  <a:rPr lang="en-US" sz="2000" b="1" dirty="0">
                    <a:solidFill>
                      <a:srgbClr val="0070C0"/>
                    </a:solidFill>
                    <a:latin typeface="Times New Roman" panose="02020603050405020304" pitchFamily="18" charset="0"/>
                    <a:cs typeface="Times New Roman" panose="02020603050405020304" pitchFamily="18" charset="0"/>
                  </a:rPr>
                  <a:t>                                                                         (12.53)</a:t>
                </a:r>
              </a:p>
              <a:p>
                <a:pPr marL="0" indent="0">
                  <a:lnSpc>
                    <a:spcPct val="100000"/>
                  </a:lnSpc>
                  <a:buNone/>
                </a:pPr>
                <a14:m>
                  <m:oMath xmlns:m="http://schemas.openxmlformats.org/officeDocument/2006/math">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𝑲</m:t>
                        </m:r>
                      </m:e>
                      <m:sub>
                        <m:r>
                          <a:rPr lang="en-US" sz="2000" b="1" i="1">
                            <a:solidFill>
                              <a:srgbClr val="0070C0"/>
                            </a:solidFill>
                            <a:latin typeface="Cambria Math" panose="02040503050406030204" pitchFamily="18" charset="0"/>
                            <a:cs typeface="Times New Roman" panose="02020603050405020304" pitchFamily="18" charset="0"/>
                          </a:rPr>
                          <m:t>𝒄𝒆</m:t>
                        </m:r>
                      </m:sub>
                    </m:sSub>
                    <m:d>
                      <m:dPr>
                        <m:ctrlPr>
                          <a:rPr lang="en-US" sz="2000" b="1" i="1">
                            <a:solidFill>
                              <a:srgbClr val="0070C0"/>
                            </a:solidFill>
                            <a:latin typeface="Cambria Math" panose="02040503050406030204" pitchFamily="18" charset="0"/>
                            <a:cs typeface="Times New Roman" panose="02020603050405020304" pitchFamily="18" charset="0"/>
                          </a:rPr>
                        </m:ctrlPr>
                      </m:dPr>
                      <m:e>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𝑪</m:t>
                            </m:r>
                          </m:e>
                          <m:sub>
                            <m:r>
                              <a:rPr lang="en-US" sz="2000" b="1" i="1">
                                <a:solidFill>
                                  <a:srgbClr val="0070C0"/>
                                </a:solidFill>
                                <a:latin typeface="Cambria Math" panose="02040503050406030204" pitchFamily="18" charset="0"/>
                                <a:cs typeface="Times New Roman" panose="02020603050405020304" pitchFamily="18" charset="0"/>
                              </a:rPr>
                              <m:t>𝑨𝒄</m:t>
                            </m:r>
                          </m:sub>
                        </m:sSub>
                        <m:r>
                          <a:rPr lang="en-US" sz="2000" b="1" i="1">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cs typeface="Times New Roman" panose="02020603050405020304" pitchFamily="18" charset="0"/>
                              </a:rPr>
                              <m:t>𝑪</m:t>
                            </m:r>
                          </m:e>
                          <m:sub>
                            <m:r>
                              <a:rPr lang="en-US" sz="2000" b="1" i="1">
                                <a:solidFill>
                                  <a:srgbClr val="0070C0"/>
                                </a:solidFill>
                                <a:latin typeface="Cambria Math" panose="02040503050406030204" pitchFamily="18" charset="0"/>
                                <a:cs typeface="Times New Roman" panose="02020603050405020304" pitchFamily="18" charset="0"/>
                              </a:rPr>
                              <m:t>𝑨𝒆</m:t>
                            </m:r>
                          </m:sub>
                        </m:sSub>
                      </m:e>
                    </m:d>
                    <m:r>
                      <a:rPr lang="en-US" sz="2000" b="1" i="1" smtClean="0">
                        <a:solidFill>
                          <a:srgbClr val="0070C0"/>
                        </a:solidFill>
                        <a:latin typeface="Cambria Math" panose="02040503050406030204" pitchFamily="18" charset="0"/>
                        <a:cs typeface="Times New Roman" panose="02020603050405020304" pitchFamily="18" charset="0"/>
                      </a:rPr>
                      <m:t>=</m:t>
                    </m:r>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smtClean="0">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𝒆</m:t>
                        </m:r>
                      </m:sub>
                    </m:sSub>
                    <m:sSub>
                      <m:sSubPr>
                        <m:ctrlPr>
                          <a:rPr lang="en-US" sz="2000" b="1" i="1">
                            <a:solidFill>
                              <a:srgbClr val="0070C0"/>
                            </a:solidFill>
                            <a:latin typeface="Cambria Math" panose="02040503050406030204" pitchFamily="18" charset="0"/>
                            <a:cs typeface="Times New Roman" panose="02020603050405020304" pitchFamily="18" charset="0"/>
                          </a:rPr>
                        </m:ctrlPr>
                      </m:sSubPr>
                      <m:e>
                        <m:r>
                          <a:rPr lang="en-US" sz="2000" b="1">
                            <a:solidFill>
                              <a:srgbClr val="0070C0"/>
                            </a:solidFill>
                            <a:latin typeface="Cambria Math" panose="02040503050406030204" pitchFamily="18" charset="0"/>
                            <a:cs typeface="Times New Roman" panose="02020603050405020304" pitchFamily="18" charset="0"/>
                          </a:rPr>
                          <m:t>𝐤</m:t>
                        </m:r>
                      </m:e>
                      <m:sub>
                        <m:r>
                          <a:rPr lang="en-US" sz="2000" b="1">
                            <a:solidFill>
                              <a:srgbClr val="0070C0"/>
                            </a:solidFill>
                            <a:latin typeface="Cambria Math" panose="02040503050406030204" pitchFamily="18" charset="0"/>
                            <a:cs typeface="Times New Roman" panose="02020603050405020304" pitchFamily="18" charset="0"/>
                          </a:rPr>
                          <m:t>𝐜</m:t>
                        </m:r>
                        <m:r>
                          <a:rPr lang="en-US" sz="2000" b="1" i="1">
                            <a:solidFill>
                              <a:srgbClr val="0070C0"/>
                            </a:solidFill>
                            <a:latin typeface="Cambria Math" panose="02040503050406030204" pitchFamily="18" charset="0"/>
                            <a:cs typeface="Times New Roman" panose="02020603050405020304" pitchFamily="18" charset="0"/>
                          </a:rPr>
                          <m:t>𝒂𝒕</m:t>
                        </m:r>
                      </m:sub>
                    </m:sSub>
                    <m:sSup>
                      <m:sSupPr>
                        <m:ctrlPr>
                          <a:rPr lang="en-US" sz="2000" b="1" i="1">
                            <a:solidFill>
                              <a:srgbClr val="0070C0"/>
                            </a:solidFill>
                            <a:latin typeface="Cambria Math" panose="02040503050406030204" pitchFamily="18" charset="0"/>
                            <a:cs typeface="Times New Roman" panose="02020603050405020304" pitchFamily="18" charset="0"/>
                          </a:rPr>
                        </m:ctrlPr>
                      </m:sSupPr>
                      <m:e>
                        <m:r>
                          <a:rPr lang="en-US" sz="2000" b="1" i="1">
                            <a:solidFill>
                              <a:srgbClr val="0070C0"/>
                            </a:solidFill>
                            <a:latin typeface="Cambria Math" panose="02040503050406030204" pitchFamily="18" charset="0"/>
                            <a:cs typeface="Times New Roman" panose="02020603050405020304" pitchFamily="18" charset="0"/>
                          </a:rPr>
                          <m:t>𝑪</m:t>
                        </m:r>
                        <m:r>
                          <a:rPr lang="en-US" sz="2000" b="1" i="1" baseline="-25000">
                            <a:solidFill>
                              <a:srgbClr val="0070C0"/>
                            </a:solidFill>
                            <a:latin typeface="Cambria Math" panose="02040503050406030204" pitchFamily="18" charset="0"/>
                            <a:cs typeface="Times New Roman" panose="02020603050405020304" pitchFamily="18" charset="0"/>
                          </a:rPr>
                          <m:t>𝑨𝒆</m:t>
                        </m:r>
                      </m:e>
                      <m:sup>
                        <m:r>
                          <a:rPr lang="en-US" sz="2000" b="1" i="1">
                            <a:solidFill>
                              <a:srgbClr val="0070C0"/>
                            </a:solidFill>
                            <a:latin typeface="Cambria Math" panose="02040503050406030204" pitchFamily="18" charset="0"/>
                            <a:cs typeface="Times New Roman" panose="02020603050405020304" pitchFamily="18" charset="0"/>
                          </a:rPr>
                          <m:t>𝒏</m:t>
                        </m:r>
                      </m:sup>
                    </m:sSup>
                  </m:oMath>
                </a14:m>
                <a:r>
                  <a:rPr lang="en-US" sz="2000" b="1" dirty="0">
                    <a:solidFill>
                      <a:srgbClr val="0070C0"/>
                    </a:solidFill>
                    <a:latin typeface="Times New Roman" panose="02020603050405020304" pitchFamily="18" charset="0"/>
                    <a:cs typeface="Times New Roman" panose="02020603050405020304" pitchFamily="18" charset="0"/>
                  </a:rPr>
                  <a:t>                                                                                                         (12.54)</a:t>
                </a:r>
              </a:p>
              <a:p>
                <a:pPr marL="0" indent="0">
                  <a:lnSpc>
                    <a:spcPct val="100000"/>
                  </a:lnSpc>
                  <a:buNone/>
                </a:pPr>
                <a:r>
                  <a:rPr lang="en-US" sz="2000" dirty="0">
                    <a:latin typeface="Times New Roman" panose="02020603050405020304" pitchFamily="18" charset="0"/>
                    <a:cs typeface="Times New Roman" panose="02020603050405020304" pitchFamily="18" charset="0"/>
                  </a:rPr>
                  <a:t>For reactors other than </a:t>
                </a:r>
                <a:r>
                  <a:rPr lang="en-US" sz="2000" b="1" dirty="0">
                    <a:latin typeface="Times New Roman" panose="02020603050405020304" pitchFamily="18" charset="0"/>
                    <a:cs typeface="Times New Roman" panose="02020603050405020304" pitchFamily="18" charset="0"/>
                  </a:rPr>
                  <a:t>first or zero order</a:t>
                </a:r>
                <a:r>
                  <a:rPr lang="en-US" sz="2000" dirty="0">
                    <a:latin typeface="Times New Roman" panose="02020603050405020304" pitchFamily="18" charset="0"/>
                    <a:cs typeface="Times New Roman" panose="02020603050405020304" pitchFamily="18" charset="0"/>
                  </a:rPr>
                  <a:t>, these equations must be solved numerically</a:t>
                </a:r>
                <a:endParaRPr lang="en-US" sz="2000" b="1" dirty="0">
                  <a:solidFill>
                    <a:srgbClr val="0070C0"/>
                  </a:solidFill>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a:p>
                <a:pPr marL="0" indent="0">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644A9CB-9A8A-BD67-3C2E-F4F9294D75BE}"/>
                  </a:ext>
                </a:extLst>
              </p:cNvPr>
              <p:cNvSpPr>
                <a:spLocks noGrp="1" noRot="1" noChangeAspect="1" noMove="1" noResize="1" noEditPoints="1" noAdjustHandles="1" noChangeArrowheads="1" noChangeShapeType="1" noTextEdit="1"/>
              </p:cNvSpPr>
              <p:nvPr>
                <p:ph idx="1"/>
              </p:nvPr>
            </p:nvSpPr>
            <p:spPr>
              <a:xfrm>
                <a:off x="248477" y="439946"/>
                <a:ext cx="11807688" cy="5737017"/>
              </a:xfrm>
              <a:blipFill>
                <a:blip r:embed="rId2"/>
                <a:stretch>
                  <a:fillRect l="-568" t="-53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AA7DF9D-3F79-6B48-B53C-4CABE4C25D05}"/>
              </a:ext>
            </a:extLst>
          </p:cNvPr>
          <p:cNvCxnSpPr>
            <a:cxnSpLocks/>
          </p:cNvCxnSpPr>
          <p:nvPr/>
        </p:nvCxnSpPr>
        <p:spPr>
          <a:xfrm>
            <a:off x="-96080" y="46976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1EEBB86-7FE6-287F-D1B1-AEF3DD72A7D8}"/>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4714193-4749-C764-9088-21C12F89344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8372483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1E865-B684-9717-469E-BFCB1772B95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F1CF55-3346-DE0A-69DD-2E64AB3137B0}"/>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B33BC57B-53D5-0312-9E4A-37270D9DE8FF}"/>
              </a:ext>
            </a:extLst>
          </p:cNvPr>
          <p:cNvSpPr>
            <a:spLocks noGrp="1"/>
          </p:cNvSpPr>
          <p:nvPr>
            <p:ph idx="1"/>
          </p:nvPr>
        </p:nvSpPr>
        <p:spPr>
          <a:xfrm>
            <a:off x="248477" y="805070"/>
            <a:ext cx="11807688" cy="5371893"/>
          </a:xfrm>
        </p:spPr>
        <p:txBody>
          <a:bodyPr>
            <a:normAutofit/>
          </a:bodyPr>
          <a:lstStyle/>
          <a:p>
            <a:pPr marL="0" indent="0">
              <a:lnSpc>
                <a:spcPct val="150000"/>
              </a:lnSpc>
              <a:buNone/>
            </a:pPr>
            <a:r>
              <a:rPr lang="en-US" sz="2400" b="1" dirty="0">
                <a:latin typeface="Times New Roman" panose="02020603050405020304" pitchFamily="18" charset="0"/>
                <a:cs typeface="Times New Roman" panose="02020603050405020304" pitchFamily="18" charset="0"/>
              </a:rPr>
              <a:t>12.3.5. Solution to the materials balance equations for a first order reaction</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If the reaction is </a:t>
            </a:r>
            <a:r>
              <a:rPr lang="en-US" sz="2000" b="1" dirty="0">
                <a:solidFill>
                  <a:srgbClr val="0070C0"/>
                </a:solidFill>
                <a:latin typeface="Times New Roman" panose="02020603050405020304" pitchFamily="18" charset="0"/>
                <a:cs typeface="Times New Roman" panose="02020603050405020304" pitchFamily="18" charset="0"/>
              </a:rPr>
              <a:t>first order</a:t>
            </a:r>
            <a:r>
              <a:rPr lang="en-US" sz="2000" dirty="0">
                <a:latin typeface="Times New Roman" panose="02020603050405020304" pitchFamily="18" charset="0"/>
                <a:cs typeface="Times New Roman" panose="02020603050405020304" pitchFamily="18" charset="0"/>
              </a:rPr>
              <a:t>, then the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Ac</a:t>
            </a:r>
            <a:r>
              <a:rPr lang="en-US" sz="2000" dirty="0">
                <a:latin typeface="Times New Roman" panose="02020603050405020304" pitchFamily="18" charset="0"/>
                <a:cs typeface="Times New Roman" panose="02020603050405020304" pitchFamily="18" charset="0"/>
              </a:rPr>
              <a:t> and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Ae</a:t>
            </a:r>
            <a:r>
              <a:rPr lang="en-US" sz="2000" dirty="0">
                <a:latin typeface="Times New Roman" panose="02020603050405020304" pitchFamily="18" charset="0"/>
                <a:cs typeface="Times New Roman" panose="02020603050405020304" pitchFamily="18" charset="0"/>
              </a:rPr>
              <a:t> can be eliminated using the two algebraic equations, and the differential equation can be solved analytically for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Ab</a:t>
            </a:r>
            <a:r>
              <a:rPr lang="en-US" sz="2000" dirty="0">
                <a:latin typeface="Times New Roman" panose="02020603050405020304" pitchFamily="18" charset="0"/>
                <a:cs typeface="Times New Roman" panose="02020603050405020304" pitchFamily="18" charset="0"/>
              </a:rPr>
              <a:t> as a function of t.</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For first-order reaction, we can combine the three balance equations into one differential equation, to determine the conversion achieved in a fluidized bed reactor.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In addition, it allows to determine which operating parameters are most influential in dictating bed performance.</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To arrive at our fluidized bed design equation for a first order reaction, we simply express both the concentration of A in the emulsion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Ae</a:t>
            </a:r>
            <a:r>
              <a:rPr lang="en-US" sz="2000" dirty="0">
                <a:latin typeface="Times New Roman" panose="02020603050405020304" pitchFamily="18" charset="0"/>
                <a:cs typeface="Times New Roman" panose="02020603050405020304" pitchFamily="18" charset="0"/>
              </a:rPr>
              <a:t>), and in the cloud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Ac</a:t>
            </a:r>
            <a:r>
              <a:rPr lang="en-US" sz="2000" dirty="0">
                <a:latin typeface="Times New Roman" panose="02020603050405020304" pitchFamily="18" charset="0"/>
                <a:cs typeface="Times New Roman" panose="02020603050405020304" pitchFamily="18" charset="0"/>
              </a:rPr>
              <a:t>), in terms of the bubble concentration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Ab</a:t>
            </a:r>
            <a:r>
              <a:rPr lang="en-US" sz="2000" dirty="0">
                <a:latin typeface="Times New Roman" panose="02020603050405020304" pitchFamily="18" charset="0"/>
                <a:cs typeface="Times New Roman" panose="02020603050405020304" pitchFamily="18" charset="0"/>
              </a:rPr>
              <a:t>).</a:t>
            </a:r>
            <a:endParaRPr lang="en-US" sz="18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FE9DAA2F-3B3A-1617-68B0-7C2CEDBFDB9D}"/>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CFB6769-4710-FA05-98BD-2CCDD82CF6AD}"/>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A9334DF-37C6-F950-2613-E2B088884C3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0897922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94965-4456-C34D-6DFB-38832B48B5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324E034-6990-EDB5-4C6A-38BF2EAB7629}"/>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6F5EEF9-61D9-CA7D-3339-D8C60AEFD0EA}"/>
                  </a:ext>
                </a:extLst>
              </p:cNvPr>
              <p:cNvSpPr>
                <a:spLocks noGrp="1"/>
              </p:cNvSpPr>
              <p:nvPr>
                <p:ph idx="1"/>
              </p:nvPr>
            </p:nvSpPr>
            <p:spPr>
              <a:xfrm>
                <a:off x="248477" y="805070"/>
                <a:ext cx="11807688" cy="5371893"/>
              </a:xfrm>
            </p:spPr>
            <p:txBody>
              <a:bodyPr>
                <a:norm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From material balance equation in emulsion, the concentration is given by:</a:t>
                </a:r>
              </a:p>
              <a:p>
                <a:pPr marL="0" indent="0" algn="just">
                  <a:lnSpc>
                    <a:spcPct val="10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𝐴𝑒</m:t>
                        </m:r>
                      </m:sub>
                    </m:sSub>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𝐾</m:t>
                            </m:r>
                          </m:e>
                          <m:sub>
                            <m:r>
                              <a:rPr lang="en-US" sz="2000" b="0" i="1" smtClean="0">
                                <a:latin typeface="Cambria Math" panose="02040503050406030204" pitchFamily="18" charset="0"/>
                                <a:cs typeface="Times New Roman" panose="02020603050405020304" pitchFamily="18" charset="0"/>
                              </a:rPr>
                              <m:t>𝑐𝑒</m:t>
                            </m:r>
                          </m:sub>
                        </m:sSub>
                      </m:num>
                      <m:den>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𝛾</m:t>
                            </m:r>
                          </m:e>
                          <m:sub>
                            <m:r>
                              <a:rPr lang="en-US" sz="2000" b="0" i="1" smtClean="0">
                                <a:latin typeface="Cambria Math" panose="02040503050406030204" pitchFamily="18" charset="0"/>
                                <a:cs typeface="Times New Roman" panose="02020603050405020304" pitchFamily="18" charset="0"/>
                              </a:rPr>
                              <m:t>𝑒</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𝑘</m:t>
                            </m:r>
                          </m:e>
                          <m:sub>
                            <m:r>
                              <a:rPr lang="en-US" sz="2000" b="0" i="1" smtClean="0">
                                <a:latin typeface="Cambria Math" panose="02040503050406030204" pitchFamily="18" charset="0"/>
                                <a:cs typeface="Times New Roman" panose="02020603050405020304" pitchFamily="18" charset="0"/>
                              </a:rPr>
                              <m:t>𝑐𝑎𝑡</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𝐾</m:t>
                            </m:r>
                          </m:e>
                          <m:sub>
                            <m:r>
                              <a:rPr lang="en-US" sz="2000" b="0" i="1" smtClean="0">
                                <a:latin typeface="Cambria Math" panose="02040503050406030204" pitchFamily="18" charset="0"/>
                                <a:cs typeface="Times New Roman" panose="02020603050405020304" pitchFamily="18" charset="0"/>
                              </a:rPr>
                              <m:t>𝑐𝑒</m:t>
                            </m:r>
                          </m:sub>
                        </m:sSub>
                      </m:den>
                    </m:f>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𝐴𝑐</m:t>
                        </m:r>
                      </m:sub>
                    </m:sSub>
                  </m:oMath>
                </a14:m>
                <a:r>
                  <a:rPr lang="en-US" sz="2000" dirty="0">
                    <a:latin typeface="Times New Roman" panose="02020603050405020304" pitchFamily="18" charset="0"/>
                    <a:cs typeface="Times New Roman" panose="02020603050405020304" pitchFamily="18" charset="0"/>
                  </a:rPr>
                  <a:t>                                                                                                                           (12.55)</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By substituting equation (12.55) into equation (12.53), the concentration on the cloud is given by:</a:t>
                </a:r>
              </a:p>
              <a:p>
                <a:pPr marL="0" indent="0" algn="just">
                  <a:lnSpc>
                    <a:spcPct val="10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𝐴𝑐</m:t>
                        </m:r>
                      </m:sub>
                    </m:sSub>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𝐾</m:t>
                            </m:r>
                          </m:e>
                          <m:sub>
                            <m:r>
                              <a:rPr lang="en-US" sz="2000" b="0" i="1" smtClean="0">
                                <a:latin typeface="Cambria Math" panose="02040503050406030204" pitchFamily="18" charset="0"/>
                                <a:cs typeface="Times New Roman" panose="02020603050405020304" pitchFamily="18" charset="0"/>
                              </a:rPr>
                              <m:t>𝑏𝑐</m:t>
                            </m:r>
                          </m:sub>
                        </m:sSub>
                      </m:num>
                      <m:den>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𝛾</m:t>
                            </m:r>
                          </m:e>
                          <m:sub>
                            <m:r>
                              <a:rPr lang="en-US" sz="2000" b="0" i="1" smtClean="0">
                                <a:latin typeface="Cambria Math" panose="02040503050406030204" pitchFamily="18" charset="0"/>
                                <a:cs typeface="Times New Roman" panose="02020603050405020304" pitchFamily="18" charset="0"/>
                              </a:rPr>
                              <m:t>𝑐</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𝑘</m:t>
                            </m:r>
                          </m:e>
                          <m:sub>
                            <m:r>
                              <a:rPr lang="en-US" sz="2000" b="0" i="1" smtClean="0">
                                <a:latin typeface="Cambria Math" panose="02040503050406030204" pitchFamily="18" charset="0"/>
                                <a:cs typeface="Times New Roman" panose="02020603050405020304" pitchFamily="18" charset="0"/>
                              </a:rPr>
                              <m:t>𝑐𝑎𝑡</m:t>
                            </m:r>
                          </m:sub>
                        </m:sSub>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𝐾</m:t>
                                </m:r>
                              </m:e>
                              <m:sub>
                                <m:r>
                                  <a:rPr lang="en-US" sz="2000" b="0" i="1" smtClean="0">
                                    <a:latin typeface="Cambria Math" panose="02040503050406030204" pitchFamily="18" charset="0"/>
                                    <a:cs typeface="Times New Roman" panose="02020603050405020304" pitchFamily="18" charset="0"/>
                                  </a:rPr>
                                  <m:t>𝑐𝑒</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𝛾</m:t>
                                </m:r>
                              </m:e>
                              <m:sub>
                                <m:r>
                                  <a:rPr lang="en-US" sz="2000" b="0" i="1" smtClean="0">
                                    <a:latin typeface="Cambria Math" panose="02040503050406030204" pitchFamily="18" charset="0"/>
                                    <a:cs typeface="Times New Roman" panose="02020603050405020304" pitchFamily="18" charset="0"/>
                                  </a:rPr>
                                  <m:t>𝑒</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𝑘</m:t>
                                </m:r>
                              </m:e>
                              <m:sub>
                                <m:r>
                                  <a:rPr lang="en-US" sz="2000" b="0" i="1" smtClean="0">
                                    <a:latin typeface="Cambria Math" panose="02040503050406030204" pitchFamily="18" charset="0"/>
                                    <a:cs typeface="Times New Roman" panose="02020603050405020304" pitchFamily="18" charset="0"/>
                                  </a:rPr>
                                  <m:t>𝑐𝑎𝑡</m:t>
                                </m:r>
                              </m:sub>
                            </m:sSub>
                          </m:num>
                          <m:den>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𝛾</m:t>
                                </m:r>
                              </m:e>
                              <m:sub>
                                <m:r>
                                  <a:rPr lang="en-US" sz="2000" b="0" i="1" smtClean="0">
                                    <a:latin typeface="Cambria Math" panose="02040503050406030204" pitchFamily="18" charset="0"/>
                                    <a:cs typeface="Times New Roman" panose="02020603050405020304" pitchFamily="18" charset="0"/>
                                  </a:rPr>
                                  <m:t>𝑐</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𝑘</m:t>
                                </m:r>
                              </m:e>
                              <m:sub>
                                <m:r>
                                  <a:rPr lang="en-US" sz="2000" b="0" i="1" smtClean="0">
                                    <a:latin typeface="Cambria Math" panose="02040503050406030204" pitchFamily="18" charset="0"/>
                                    <a:cs typeface="Times New Roman" panose="02020603050405020304" pitchFamily="18" charset="0"/>
                                  </a:rPr>
                                  <m:t>𝑐𝑎𝑡</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𝐾</m:t>
                                </m:r>
                              </m:e>
                              <m:sub>
                                <m:r>
                                  <a:rPr lang="en-US" sz="2000" b="0" i="1" smtClean="0">
                                    <a:latin typeface="Cambria Math" panose="02040503050406030204" pitchFamily="18" charset="0"/>
                                    <a:cs typeface="Times New Roman" panose="02020603050405020304" pitchFamily="18" charset="0"/>
                                  </a:rPr>
                                  <m:t>𝑐𝑒</m:t>
                                </m:r>
                              </m:sub>
                            </m:sSub>
                          </m:den>
                        </m:f>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𝐾</m:t>
                            </m:r>
                          </m:e>
                          <m:sub>
                            <m:r>
                              <a:rPr lang="en-US" sz="2000" b="0" i="1" smtClean="0">
                                <a:latin typeface="Cambria Math" panose="02040503050406030204" pitchFamily="18" charset="0"/>
                                <a:cs typeface="Times New Roman" panose="02020603050405020304" pitchFamily="18" charset="0"/>
                              </a:rPr>
                              <m:t>𝑏𝑐</m:t>
                            </m:r>
                          </m:sub>
                        </m:sSub>
                      </m:den>
                    </m:f>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𝐴𝑏</m:t>
                        </m:r>
                      </m:sub>
                    </m:sSub>
                  </m:oMath>
                </a14:m>
                <a:r>
                  <a:rPr lang="en-US" sz="2000" dirty="0">
                    <a:latin typeface="Times New Roman" panose="02020603050405020304" pitchFamily="18" charset="0"/>
                    <a:cs typeface="Times New Roman" panose="02020603050405020304" pitchFamily="18" charset="0"/>
                  </a:rPr>
                  <a:t>                                                                                                       (12.56)</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Again, by  substituting  equation (12.56) into equation (12.52), and re-arrangement, you get: </a:t>
                </a:r>
              </a:p>
              <a:p>
                <a:pPr marL="0" indent="0" algn="just">
                  <a:lnSpc>
                    <a:spcPct val="100000"/>
                  </a:lnSpc>
                  <a:buNone/>
                </a:pPr>
                <a14:m>
                  <m:oMath xmlns:m="http://schemas.openxmlformats.org/officeDocument/2006/math">
                    <m:f>
                      <m:fPr>
                        <m:ctrlPr>
                          <a:rPr lang="en-US" sz="2000" b="1" i="1" smtClean="0">
                            <a:solidFill>
                              <a:srgbClr val="002060"/>
                            </a:solidFill>
                            <a:latin typeface="Cambria Math" panose="02040503050406030204" pitchFamily="18" charset="0"/>
                            <a:cs typeface="Times New Roman" panose="02020603050405020304" pitchFamily="18" charset="0"/>
                          </a:rPr>
                        </m:ctrlPr>
                      </m:fPr>
                      <m:num>
                        <m:r>
                          <a:rPr lang="en-US" sz="2000" b="1" i="1">
                            <a:solidFill>
                              <a:srgbClr val="002060"/>
                            </a:solidFill>
                            <a:latin typeface="Cambria Math" panose="02040503050406030204" pitchFamily="18" charset="0"/>
                            <a:cs typeface="Times New Roman" panose="02020603050405020304" pitchFamily="18" charset="0"/>
                          </a:rPr>
                          <m:t>𝒅</m:t>
                        </m:r>
                        <m:sSub>
                          <m:sSubPr>
                            <m:ctrlPr>
                              <a:rPr lang="en-US" sz="2000" b="1" i="1">
                                <a:solidFill>
                                  <a:srgbClr val="002060"/>
                                </a:solidFill>
                                <a:latin typeface="Cambria Math" panose="02040503050406030204" pitchFamily="18" charset="0"/>
                                <a:cs typeface="Times New Roman" panose="02020603050405020304" pitchFamily="18" charset="0"/>
                              </a:rPr>
                            </m:ctrlPr>
                          </m:sSubPr>
                          <m:e>
                            <m:r>
                              <a:rPr lang="en-US" sz="2000" b="1" i="1">
                                <a:solidFill>
                                  <a:srgbClr val="002060"/>
                                </a:solidFill>
                                <a:latin typeface="Cambria Math" panose="02040503050406030204" pitchFamily="18" charset="0"/>
                                <a:cs typeface="Times New Roman" panose="02020603050405020304" pitchFamily="18" charset="0"/>
                              </a:rPr>
                              <m:t>𝑪</m:t>
                            </m:r>
                          </m:e>
                          <m:sub>
                            <m:r>
                              <a:rPr lang="en-US" sz="2000" b="1" i="1">
                                <a:solidFill>
                                  <a:srgbClr val="002060"/>
                                </a:solidFill>
                                <a:latin typeface="Cambria Math" panose="02040503050406030204" pitchFamily="18" charset="0"/>
                                <a:cs typeface="Times New Roman" panose="02020603050405020304" pitchFamily="18" charset="0"/>
                              </a:rPr>
                              <m:t>𝑨𝒃</m:t>
                            </m:r>
                          </m:sub>
                        </m:sSub>
                      </m:num>
                      <m:den>
                        <m:r>
                          <a:rPr lang="en-US" sz="2000" b="1" i="1">
                            <a:solidFill>
                              <a:srgbClr val="002060"/>
                            </a:solidFill>
                            <a:latin typeface="Cambria Math" panose="02040503050406030204" pitchFamily="18" charset="0"/>
                            <a:cs typeface="Times New Roman" panose="02020603050405020304" pitchFamily="18" charset="0"/>
                          </a:rPr>
                          <m:t>𝒅𝒕</m:t>
                        </m:r>
                      </m:den>
                    </m:f>
                    <m:r>
                      <a:rPr lang="en-US" sz="2000" b="1" i="1">
                        <a:solidFill>
                          <a:srgbClr val="002060"/>
                        </a:solidFill>
                        <a:latin typeface="Cambria Math" panose="02040503050406030204" pitchFamily="18" charset="0"/>
                        <a:cs typeface="Times New Roman" panose="02020603050405020304" pitchFamily="18" charset="0"/>
                      </a:rPr>
                      <m:t>=</m:t>
                    </m:r>
                    <m:sSub>
                      <m:sSubPr>
                        <m:ctrlPr>
                          <a:rPr lang="en-US" sz="2000" b="1" i="1">
                            <a:solidFill>
                              <a:srgbClr val="002060"/>
                            </a:solidFill>
                            <a:latin typeface="Cambria Math" panose="02040503050406030204" pitchFamily="18" charset="0"/>
                            <a:cs typeface="Times New Roman" panose="02020603050405020304" pitchFamily="18" charset="0"/>
                          </a:rPr>
                        </m:ctrlPr>
                      </m:sSubPr>
                      <m:e>
                        <m:r>
                          <a:rPr lang="en-US" sz="2000" b="1" i="1">
                            <a:solidFill>
                              <a:srgbClr val="002060"/>
                            </a:solidFill>
                            <a:latin typeface="Cambria Math" panose="02040503050406030204" pitchFamily="18" charset="0"/>
                            <a:cs typeface="Times New Roman" panose="02020603050405020304" pitchFamily="18" charset="0"/>
                          </a:rPr>
                          <m:t>𝒌</m:t>
                        </m:r>
                      </m:e>
                      <m:sub>
                        <m:r>
                          <a:rPr lang="en-US" sz="2000" b="1" i="1">
                            <a:solidFill>
                              <a:srgbClr val="002060"/>
                            </a:solidFill>
                            <a:latin typeface="Cambria Math" panose="02040503050406030204" pitchFamily="18" charset="0"/>
                            <a:cs typeface="Times New Roman" panose="02020603050405020304" pitchFamily="18" charset="0"/>
                          </a:rPr>
                          <m:t>𝒄𝒂𝒕</m:t>
                        </m:r>
                      </m:sub>
                    </m:sSub>
                    <m:sSub>
                      <m:sSubPr>
                        <m:ctrlPr>
                          <a:rPr lang="en-US" sz="2000" b="1" i="1">
                            <a:solidFill>
                              <a:srgbClr val="002060"/>
                            </a:solidFill>
                            <a:latin typeface="Cambria Math" panose="02040503050406030204" pitchFamily="18" charset="0"/>
                            <a:cs typeface="Times New Roman" panose="02020603050405020304" pitchFamily="18" charset="0"/>
                          </a:rPr>
                        </m:ctrlPr>
                      </m:sSubPr>
                      <m:e>
                        <m:r>
                          <a:rPr lang="en-US" sz="2000" b="1" i="1">
                            <a:solidFill>
                              <a:srgbClr val="002060"/>
                            </a:solidFill>
                            <a:latin typeface="Cambria Math" panose="02040503050406030204" pitchFamily="18" charset="0"/>
                            <a:cs typeface="Times New Roman" panose="02020603050405020304" pitchFamily="18" charset="0"/>
                          </a:rPr>
                          <m:t>𝑪</m:t>
                        </m:r>
                      </m:e>
                      <m:sub>
                        <m:r>
                          <a:rPr lang="en-US" sz="2000" b="1" i="1">
                            <a:solidFill>
                              <a:srgbClr val="002060"/>
                            </a:solidFill>
                            <a:latin typeface="Cambria Math" panose="02040503050406030204" pitchFamily="18" charset="0"/>
                            <a:cs typeface="Times New Roman" panose="02020603050405020304" pitchFamily="18" charset="0"/>
                          </a:rPr>
                          <m:t>𝑨𝒃</m:t>
                        </m:r>
                      </m:sub>
                    </m:sSub>
                    <m:r>
                      <a:rPr lang="en-US" sz="2000" b="1" i="1" smtClean="0">
                        <a:solidFill>
                          <a:srgbClr val="002060"/>
                        </a:solidFill>
                        <a:latin typeface="Cambria Math" panose="02040503050406030204" pitchFamily="18" charset="0"/>
                        <a:cs typeface="Times New Roman" panose="02020603050405020304" pitchFamily="18" charset="0"/>
                      </a:rPr>
                      <m:t>[</m:t>
                    </m:r>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cs typeface="Times New Roman" panose="02020603050405020304" pitchFamily="18" charset="0"/>
                            <a:sym typeface="Symbol" panose="05050102010706020507" pitchFamily="18" charset="2"/>
                          </a:rPr>
                          <m:t></m:t>
                        </m:r>
                      </m:e>
                      <m:sub>
                        <m:r>
                          <a:rPr lang="en-US" sz="2000" b="1" i="1" dirty="0" smtClean="0">
                            <a:solidFill>
                              <a:srgbClr val="002060"/>
                            </a:solidFill>
                            <a:latin typeface="Cambria Math" panose="02040503050406030204" pitchFamily="18" charset="0"/>
                            <a:cs typeface="Times New Roman" panose="02020603050405020304" pitchFamily="18" charset="0"/>
                          </a:rPr>
                          <m:t>𝒃</m:t>
                        </m:r>
                      </m:sub>
                    </m:sSub>
                    <m:r>
                      <a:rPr lang="en-US" sz="2000" b="1" i="1" dirty="0" smtClean="0">
                        <a:solidFill>
                          <a:srgbClr val="002060"/>
                        </a:solidFill>
                        <a:latin typeface="Cambria Math" panose="02040503050406030204" pitchFamily="18" charset="0"/>
                        <a:cs typeface="Times New Roman" panose="02020603050405020304" pitchFamily="18" charset="0"/>
                      </a:rPr>
                      <m:t>+</m:t>
                    </m:r>
                    <m:f>
                      <m:fPr>
                        <m:ctrlPr>
                          <a:rPr lang="en-US" sz="2000" b="1" i="1" dirty="0" smtClean="0">
                            <a:solidFill>
                              <a:srgbClr val="002060"/>
                            </a:solidFill>
                            <a:latin typeface="Cambria Math" panose="02040503050406030204" pitchFamily="18" charset="0"/>
                            <a:cs typeface="Times New Roman" panose="02020603050405020304" pitchFamily="18" charset="0"/>
                          </a:rPr>
                        </m:ctrlPr>
                      </m:fPr>
                      <m:num>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smtClean="0">
                                <a:solidFill>
                                  <a:srgbClr val="002060"/>
                                </a:solidFill>
                                <a:latin typeface="Cambria Math" panose="02040503050406030204" pitchFamily="18" charset="0"/>
                                <a:cs typeface="Times New Roman" panose="02020603050405020304" pitchFamily="18" charset="0"/>
                              </a:rPr>
                              <m:t>𝒆</m:t>
                            </m:r>
                          </m:sub>
                        </m:sSub>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smtClean="0">
                                <a:solidFill>
                                  <a:srgbClr val="002060"/>
                                </a:solidFill>
                                <a:latin typeface="Cambria Math" panose="02040503050406030204" pitchFamily="18" charset="0"/>
                                <a:cs typeface="Times New Roman" panose="02020603050405020304" pitchFamily="18" charset="0"/>
                              </a:rPr>
                              <m:t>𝒄</m:t>
                            </m:r>
                          </m:sub>
                        </m:sSub>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cs typeface="Times New Roman" panose="02020603050405020304" pitchFamily="18" charset="0"/>
                              </a:rPr>
                              <m:t>𝒌</m:t>
                            </m:r>
                          </m:e>
                          <m:sub>
                            <m:r>
                              <a:rPr lang="en-US" sz="2000" b="1" i="1" dirty="0" smtClean="0">
                                <a:solidFill>
                                  <a:srgbClr val="002060"/>
                                </a:solidFill>
                                <a:latin typeface="Cambria Math" panose="02040503050406030204" pitchFamily="18" charset="0"/>
                                <a:cs typeface="Times New Roman" panose="02020603050405020304" pitchFamily="18" charset="0"/>
                              </a:rPr>
                              <m:t>𝒄𝒂𝒕</m:t>
                            </m:r>
                          </m:sub>
                        </m:sSub>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cs typeface="Times New Roman" panose="02020603050405020304" pitchFamily="18" charset="0"/>
                              </a:rPr>
                              <m:t>𝑲</m:t>
                            </m:r>
                          </m:e>
                          <m:sub>
                            <m:r>
                              <a:rPr lang="en-US" sz="2000" b="1" i="1" dirty="0" smtClean="0">
                                <a:solidFill>
                                  <a:srgbClr val="002060"/>
                                </a:solidFill>
                                <a:latin typeface="Cambria Math" panose="02040503050406030204" pitchFamily="18" charset="0"/>
                                <a:cs typeface="Times New Roman" panose="02020603050405020304" pitchFamily="18" charset="0"/>
                              </a:rPr>
                              <m:t>𝒃𝒄</m:t>
                            </m:r>
                          </m:sub>
                        </m:sSub>
                        <m:r>
                          <a:rPr lang="en-US" sz="2000" b="1" i="1" dirty="0" smtClean="0">
                            <a:solidFill>
                              <a:srgbClr val="002060"/>
                            </a:solidFill>
                            <a:latin typeface="Cambria Math" panose="02040503050406030204" pitchFamily="18" charset="0"/>
                            <a:cs typeface="Times New Roman" panose="02020603050405020304" pitchFamily="18" charset="0"/>
                          </a:rPr>
                          <m:t>+</m:t>
                        </m:r>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smtClean="0">
                                <a:solidFill>
                                  <a:srgbClr val="002060"/>
                                </a:solidFill>
                                <a:latin typeface="Cambria Math" panose="02040503050406030204" pitchFamily="18" charset="0"/>
                                <a:cs typeface="Times New Roman" panose="02020603050405020304" pitchFamily="18" charset="0"/>
                              </a:rPr>
                              <m:t>𝒄</m:t>
                            </m:r>
                          </m:sub>
                        </m:sSub>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cs typeface="Times New Roman" panose="02020603050405020304" pitchFamily="18" charset="0"/>
                              </a:rPr>
                              <m:t>𝑲</m:t>
                            </m:r>
                          </m:e>
                          <m:sub>
                            <m:r>
                              <a:rPr lang="en-US" sz="2000" b="1" i="1" dirty="0" smtClean="0">
                                <a:solidFill>
                                  <a:srgbClr val="002060"/>
                                </a:solidFill>
                                <a:latin typeface="Cambria Math" panose="02040503050406030204" pitchFamily="18" charset="0"/>
                                <a:cs typeface="Times New Roman" panose="02020603050405020304" pitchFamily="18" charset="0"/>
                              </a:rPr>
                              <m:t>𝒃𝒄</m:t>
                            </m:r>
                          </m:sub>
                        </m:sSub>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cs typeface="Times New Roman" panose="02020603050405020304" pitchFamily="18" charset="0"/>
                              </a:rPr>
                              <m:t>𝑲</m:t>
                            </m:r>
                          </m:e>
                          <m:sub>
                            <m:r>
                              <a:rPr lang="en-US" sz="2000" b="1" i="1" dirty="0" smtClean="0">
                                <a:solidFill>
                                  <a:srgbClr val="002060"/>
                                </a:solidFill>
                                <a:latin typeface="Cambria Math" panose="02040503050406030204" pitchFamily="18" charset="0"/>
                                <a:cs typeface="Times New Roman" panose="02020603050405020304" pitchFamily="18" charset="0"/>
                              </a:rPr>
                              <m:t>𝒄𝒆</m:t>
                            </m:r>
                          </m:sub>
                        </m:sSub>
                        <m:r>
                          <a:rPr lang="en-US" sz="2000" b="1" i="1" dirty="0" smtClean="0">
                            <a:solidFill>
                              <a:srgbClr val="002060"/>
                            </a:solidFill>
                            <a:latin typeface="Cambria Math" panose="02040503050406030204" pitchFamily="18" charset="0"/>
                            <a:cs typeface="Times New Roman" panose="02020603050405020304" pitchFamily="18" charset="0"/>
                          </a:rPr>
                          <m:t>+</m:t>
                        </m:r>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cs typeface="Times New Roman" panose="02020603050405020304" pitchFamily="18" charset="0"/>
                              </a:rPr>
                              <m:t>𝑲</m:t>
                            </m:r>
                          </m:e>
                          <m:sub>
                            <m:r>
                              <a:rPr lang="en-US" sz="2000" b="1" i="1" dirty="0" smtClean="0">
                                <a:solidFill>
                                  <a:srgbClr val="002060"/>
                                </a:solidFill>
                                <a:latin typeface="Cambria Math" panose="02040503050406030204" pitchFamily="18" charset="0"/>
                                <a:cs typeface="Times New Roman" panose="02020603050405020304" pitchFamily="18" charset="0"/>
                              </a:rPr>
                              <m:t>𝒄𝒆</m:t>
                            </m:r>
                          </m:sub>
                        </m:sSub>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smtClean="0">
                                <a:solidFill>
                                  <a:srgbClr val="002060"/>
                                </a:solidFill>
                                <a:latin typeface="Cambria Math" panose="02040503050406030204" pitchFamily="18" charset="0"/>
                                <a:cs typeface="Times New Roman" panose="02020603050405020304" pitchFamily="18" charset="0"/>
                              </a:rPr>
                              <m:t>𝒆</m:t>
                            </m:r>
                          </m:sub>
                        </m:sSub>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cs typeface="Times New Roman" panose="02020603050405020304" pitchFamily="18" charset="0"/>
                              </a:rPr>
                              <m:t>𝑲</m:t>
                            </m:r>
                          </m:e>
                          <m:sub>
                            <m:r>
                              <a:rPr lang="en-US" sz="2000" b="1" i="1" dirty="0" smtClean="0">
                                <a:solidFill>
                                  <a:srgbClr val="002060"/>
                                </a:solidFill>
                                <a:latin typeface="Cambria Math" panose="02040503050406030204" pitchFamily="18" charset="0"/>
                                <a:cs typeface="Times New Roman" panose="02020603050405020304" pitchFamily="18" charset="0"/>
                              </a:rPr>
                              <m:t>𝒃𝒄</m:t>
                            </m:r>
                          </m:sub>
                        </m:sSub>
                      </m:num>
                      <m:den>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smtClean="0">
                                <a:solidFill>
                                  <a:srgbClr val="002060"/>
                                </a:solidFill>
                                <a:latin typeface="Cambria Math" panose="02040503050406030204" pitchFamily="18" charset="0"/>
                                <a:cs typeface="Times New Roman" panose="02020603050405020304" pitchFamily="18" charset="0"/>
                              </a:rPr>
                              <m:t>𝒆</m:t>
                            </m:r>
                          </m:sub>
                        </m:sSub>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smtClean="0">
                                <a:solidFill>
                                  <a:srgbClr val="002060"/>
                                </a:solidFill>
                                <a:latin typeface="Cambria Math" panose="02040503050406030204" pitchFamily="18" charset="0"/>
                                <a:cs typeface="Times New Roman" panose="02020603050405020304" pitchFamily="18" charset="0"/>
                              </a:rPr>
                              <m:t>𝒄</m:t>
                            </m:r>
                          </m:sub>
                        </m:sSub>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cs typeface="Times New Roman" panose="02020603050405020304" pitchFamily="18" charset="0"/>
                              </a:rPr>
                              <m:t>𝒌</m:t>
                            </m:r>
                            <m:r>
                              <a:rPr lang="en-US" sz="2000" b="1" i="1" baseline="30000" dirty="0" smtClean="0">
                                <a:solidFill>
                                  <a:srgbClr val="002060"/>
                                </a:solidFill>
                                <a:latin typeface="Cambria Math" panose="02040503050406030204" pitchFamily="18" charset="0"/>
                                <a:cs typeface="Times New Roman" panose="02020603050405020304" pitchFamily="18" charset="0"/>
                              </a:rPr>
                              <m:t>𝟐</m:t>
                            </m:r>
                          </m:e>
                          <m:sub>
                            <m:r>
                              <a:rPr lang="en-US" sz="2000" b="1" i="1" dirty="0" smtClean="0">
                                <a:solidFill>
                                  <a:srgbClr val="002060"/>
                                </a:solidFill>
                                <a:latin typeface="Cambria Math" panose="02040503050406030204" pitchFamily="18" charset="0"/>
                                <a:cs typeface="Times New Roman" panose="02020603050405020304" pitchFamily="18" charset="0"/>
                              </a:rPr>
                              <m:t>𝒄𝒂𝒕</m:t>
                            </m:r>
                          </m:sub>
                        </m:sSub>
                        <m:r>
                          <a:rPr lang="en-US" sz="2000" b="1" i="1" dirty="0" smtClean="0">
                            <a:solidFill>
                              <a:srgbClr val="002060"/>
                            </a:solidFill>
                            <a:latin typeface="Cambria Math" panose="02040503050406030204" pitchFamily="18" charset="0"/>
                            <a:cs typeface="Times New Roman" panose="02020603050405020304" pitchFamily="18" charset="0"/>
                          </a:rPr>
                          <m:t>+</m:t>
                        </m:r>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cs typeface="Times New Roman" panose="02020603050405020304" pitchFamily="18" charset="0"/>
                              </a:rPr>
                              <m:t>𝑲</m:t>
                            </m:r>
                          </m:e>
                          <m:sub>
                            <m:r>
                              <a:rPr lang="en-US" sz="2000" b="1" i="1" dirty="0" smtClean="0">
                                <a:solidFill>
                                  <a:srgbClr val="002060"/>
                                </a:solidFill>
                                <a:latin typeface="Cambria Math" panose="02040503050406030204" pitchFamily="18" charset="0"/>
                                <a:cs typeface="Times New Roman" panose="02020603050405020304" pitchFamily="18" charset="0"/>
                              </a:rPr>
                              <m:t>𝒄𝒆</m:t>
                            </m:r>
                          </m:sub>
                        </m:sSub>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smtClean="0">
                                <a:solidFill>
                                  <a:srgbClr val="002060"/>
                                </a:solidFill>
                                <a:latin typeface="Cambria Math" panose="02040503050406030204" pitchFamily="18" charset="0"/>
                                <a:cs typeface="Times New Roman" panose="02020603050405020304" pitchFamily="18" charset="0"/>
                              </a:rPr>
                              <m:t>𝒄</m:t>
                            </m:r>
                          </m:sub>
                        </m:sSub>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cs typeface="Times New Roman" panose="02020603050405020304" pitchFamily="18" charset="0"/>
                              </a:rPr>
                              <m:t>𝒌</m:t>
                            </m:r>
                          </m:e>
                          <m:sub>
                            <m:r>
                              <a:rPr lang="en-US" sz="2000" b="1" i="1" dirty="0" smtClean="0">
                                <a:solidFill>
                                  <a:srgbClr val="002060"/>
                                </a:solidFill>
                                <a:latin typeface="Cambria Math" panose="02040503050406030204" pitchFamily="18" charset="0"/>
                                <a:cs typeface="Times New Roman" panose="02020603050405020304" pitchFamily="18" charset="0"/>
                              </a:rPr>
                              <m:t>𝒄𝒂𝒕</m:t>
                            </m:r>
                          </m:sub>
                        </m:sSub>
                        <m:r>
                          <a:rPr lang="en-US" sz="2000" b="1" i="1" dirty="0" smtClean="0">
                            <a:solidFill>
                              <a:srgbClr val="002060"/>
                            </a:solidFill>
                            <a:latin typeface="Cambria Math" panose="02040503050406030204" pitchFamily="18" charset="0"/>
                            <a:cs typeface="Times New Roman" panose="02020603050405020304" pitchFamily="18" charset="0"/>
                          </a:rPr>
                          <m:t>+</m:t>
                        </m:r>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cs typeface="Times New Roman" panose="02020603050405020304" pitchFamily="18" charset="0"/>
                              </a:rPr>
                              <m:t>𝑲</m:t>
                            </m:r>
                          </m:e>
                          <m:sub>
                            <m:r>
                              <a:rPr lang="en-US" sz="2000" b="1" i="1" dirty="0" smtClean="0">
                                <a:solidFill>
                                  <a:srgbClr val="002060"/>
                                </a:solidFill>
                                <a:latin typeface="Cambria Math" panose="02040503050406030204" pitchFamily="18" charset="0"/>
                                <a:cs typeface="Times New Roman" panose="02020603050405020304" pitchFamily="18" charset="0"/>
                              </a:rPr>
                              <m:t>𝒃𝒄</m:t>
                            </m:r>
                          </m:sub>
                        </m:sSub>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smtClean="0">
                                <a:solidFill>
                                  <a:srgbClr val="002060"/>
                                </a:solidFill>
                                <a:latin typeface="Cambria Math" panose="02040503050406030204" pitchFamily="18" charset="0"/>
                                <a:cs typeface="Times New Roman" panose="02020603050405020304" pitchFamily="18" charset="0"/>
                              </a:rPr>
                              <m:t>𝒆</m:t>
                            </m:r>
                          </m:sub>
                        </m:sSub>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cs typeface="Times New Roman" panose="02020603050405020304" pitchFamily="18" charset="0"/>
                              </a:rPr>
                              <m:t>𝒌</m:t>
                            </m:r>
                          </m:e>
                          <m:sub>
                            <m:r>
                              <a:rPr lang="en-US" sz="2000" b="1" i="1" dirty="0" smtClean="0">
                                <a:solidFill>
                                  <a:srgbClr val="002060"/>
                                </a:solidFill>
                                <a:latin typeface="Cambria Math" panose="02040503050406030204" pitchFamily="18" charset="0"/>
                                <a:cs typeface="Times New Roman" panose="02020603050405020304" pitchFamily="18" charset="0"/>
                              </a:rPr>
                              <m:t>𝒄𝒂𝒕</m:t>
                            </m:r>
                          </m:sub>
                        </m:sSub>
                        <m:r>
                          <a:rPr lang="en-US" sz="2000" b="1" i="1" dirty="0" smtClean="0">
                            <a:solidFill>
                              <a:srgbClr val="002060"/>
                            </a:solidFill>
                            <a:latin typeface="Cambria Math" panose="02040503050406030204" pitchFamily="18" charset="0"/>
                            <a:cs typeface="Times New Roman" panose="02020603050405020304" pitchFamily="18" charset="0"/>
                          </a:rPr>
                          <m:t>+</m:t>
                        </m:r>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cs typeface="Times New Roman" panose="02020603050405020304" pitchFamily="18" charset="0"/>
                              </a:rPr>
                              <m:t>𝑲</m:t>
                            </m:r>
                          </m:e>
                          <m:sub>
                            <m:r>
                              <a:rPr lang="en-US" sz="2000" b="1" i="1" dirty="0" smtClean="0">
                                <a:solidFill>
                                  <a:srgbClr val="002060"/>
                                </a:solidFill>
                                <a:latin typeface="Cambria Math" panose="02040503050406030204" pitchFamily="18" charset="0"/>
                                <a:cs typeface="Times New Roman" panose="02020603050405020304" pitchFamily="18" charset="0"/>
                              </a:rPr>
                              <m:t>𝒄𝒆</m:t>
                            </m:r>
                          </m:sub>
                        </m:sSub>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cs typeface="Times New Roman" panose="02020603050405020304" pitchFamily="18" charset="0"/>
                              </a:rPr>
                              <m:t>𝑲</m:t>
                            </m:r>
                          </m:e>
                          <m:sub>
                            <m:r>
                              <a:rPr lang="en-US" sz="2000" b="1" i="1" dirty="0" smtClean="0">
                                <a:solidFill>
                                  <a:srgbClr val="002060"/>
                                </a:solidFill>
                                <a:latin typeface="Cambria Math" panose="02040503050406030204" pitchFamily="18" charset="0"/>
                                <a:cs typeface="Times New Roman" panose="02020603050405020304" pitchFamily="18" charset="0"/>
                              </a:rPr>
                              <m:t>𝒃𝒄</m:t>
                            </m:r>
                          </m:sub>
                        </m:sSub>
                        <m:r>
                          <a:rPr lang="en-US" sz="2000" b="1" i="1" dirty="0" smtClean="0">
                            <a:solidFill>
                              <a:srgbClr val="002060"/>
                            </a:solidFill>
                            <a:latin typeface="Cambria Math" panose="02040503050406030204" pitchFamily="18" charset="0"/>
                            <a:cs typeface="Times New Roman" panose="02020603050405020304" pitchFamily="18" charset="0"/>
                          </a:rPr>
                          <m:t>+</m:t>
                        </m:r>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cs typeface="Times New Roman" panose="02020603050405020304" pitchFamily="18" charset="0"/>
                              </a:rPr>
                              <m:t>𝑲</m:t>
                            </m:r>
                          </m:e>
                          <m:sub>
                            <m:r>
                              <a:rPr lang="en-US" sz="2000" b="1" i="1" dirty="0" smtClean="0">
                                <a:solidFill>
                                  <a:srgbClr val="002060"/>
                                </a:solidFill>
                                <a:latin typeface="Cambria Math" panose="02040503050406030204" pitchFamily="18" charset="0"/>
                                <a:cs typeface="Times New Roman" panose="02020603050405020304" pitchFamily="18" charset="0"/>
                              </a:rPr>
                              <m:t>𝒄𝒆</m:t>
                            </m:r>
                          </m:sub>
                        </m:sSub>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smtClean="0">
                                <a:solidFill>
                                  <a:srgbClr val="002060"/>
                                </a:solidFill>
                                <a:latin typeface="Cambria Math" panose="02040503050406030204" pitchFamily="18" charset="0"/>
                                <a:cs typeface="Times New Roman" panose="02020603050405020304" pitchFamily="18" charset="0"/>
                              </a:rPr>
                              <m:t>𝒆</m:t>
                            </m:r>
                          </m:sub>
                        </m:sSub>
                        <m:sSub>
                          <m:sSubPr>
                            <m:ctrlPr>
                              <a:rPr lang="en-US" sz="2000" b="1" i="1" dirty="0" smtClean="0">
                                <a:solidFill>
                                  <a:srgbClr val="002060"/>
                                </a:solidFill>
                                <a:latin typeface="Cambria Math" panose="02040503050406030204" pitchFamily="18" charset="0"/>
                                <a:cs typeface="Times New Roman" panose="02020603050405020304" pitchFamily="18" charset="0"/>
                              </a:rPr>
                            </m:ctrlPr>
                          </m:sSubPr>
                          <m:e>
                            <m:r>
                              <a:rPr lang="en-US" sz="2000" b="1" i="1" dirty="0" smtClean="0">
                                <a:solidFill>
                                  <a:srgbClr val="002060"/>
                                </a:solidFill>
                                <a:latin typeface="Cambria Math" panose="02040503050406030204" pitchFamily="18" charset="0"/>
                                <a:cs typeface="Times New Roman" panose="02020603050405020304" pitchFamily="18" charset="0"/>
                              </a:rPr>
                              <m:t>𝒌</m:t>
                            </m:r>
                          </m:e>
                          <m:sub>
                            <m:r>
                              <a:rPr lang="en-US" sz="2000" b="1" i="1" dirty="0" smtClean="0">
                                <a:solidFill>
                                  <a:srgbClr val="002060"/>
                                </a:solidFill>
                                <a:latin typeface="Cambria Math" panose="02040503050406030204" pitchFamily="18" charset="0"/>
                                <a:cs typeface="Times New Roman" panose="02020603050405020304" pitchFamily="18" charset="0"/>
                              </a:rPr>
                              <m:t>𝒄𝒂𝒕</m:t>
                            </m:r>
                          </m:sub>
                        </m:sSub>
                      </m:den>
                    </m:f>
                    <m:r>
                      <a:rPr lang="en-US" sz="2000" b="1" i="0" smtClean="0">
                        <a:solidFill>
                          <a:srgbClr val="002060"/>
                        </a:solidFill>
                        <a:latin typeface="Cambria Math" panose="02040503050406030204" pitchFamily="18" charset="0"/>
                        <a:cs typeface="Times New Roman" panose="02020603050405020304" pitchFamily="18" charset="0"/>
                      </a:rPr>
                      <m:t>]</m:t>
                    </m:r>
                  </m:oMath>
                </a14:m>
                <a:r>
                  <a:rPr lang="en-US" sz="2000" b="1" dirty="0">
                    <a:solidFill>
                      <a:srgbClr val="002060"/>
                    </a:solidFill>
                    <a:latin typeface="Times New Roman" panose="02020603050405020304" pitchFamily="18" charset="0"/>
                    <a:cs typeface="Times New Roman" panose="02020603050405020304" pitchFamily="18" charset="0"/>
                  </a:rPr>
                  <a:t>                                              (12.57)</a:t>
                </a:r>
              </a:p>
              <a:p>
                <a:pPr marL="0" indent="0" algn="just">
                  <a:lnSpc>
                    <a:spcPct val="100000"/>
                  </a:lnSpc>
                  <a:buNone/>
                </a:pPr>
                <a14:m>
                  <m:oMath xmlns:m="http://schemas.openxmlformats.org/officeDocument/2006/math">
                    <m:sSub>
                      <m:sSubPr>
                        <m:ctrlPr>
                          <a:rPr lang="en-US" sz="2000" b="1" i="1">
                            <a:solidFill>
                              <a:srgbClr val="002060"/>
                            </a:solidFill>
                            <a:latin typeface="Cambria Math" panose="02040503050406030204" pitchFamily="18" charset="0"/>
                            <a:cs typeface="Times New Roman" panose="02020603050405020304" pitchFamily="18" charset="0"/>
                          </a:rPr>
                        </m:ctrlPr>
                      </m:sSubPr>
                      <m:e>
                        <m:r>
                          <a:rPr lang="en-US" sz="2000" b="1" i="1" smtClean="0">
                            <a:solidFill>
                              <a:srgbClr val="002060"/>
                            </a:solidFill>
                            <a:latin typeface="Cambria Math" panose="02040503050406030204" pitchFamily="18" charset="0"/>
                            <a:cs typeface="Times New Roman" panose="02020603050405020304" pitchFamily="18" charset="0"/>
                          </a:rPr>
                          <m:t>𝑲</m:t>
                        </m:r>
                      </m:e>
                      <m:sub>
                        <m:r>
                          <a:rPr lang="en-US" sz="2000" b="1" i="1" smtClean="0">
                            <a:solidFill>
                              <a:srgbClr val="002060"/>
                            </a:solidFill>
                            <a:latin typeface="Cambria Math" panose="02040503050406030204" pitchFamily="18" charset="0"/>
                            <a:cs typeface="Times New Roman" panose="02020603050405020304" pitchFamily="18" charset="0"/>
                          </a:rPr>
                          <m:t>𝑹</m:t>
                        </m:r>
                      </m:sub>
                    </m:sSub>
                    <m:r>
                      <a:rPr lang="en-US" sz="2000" b="1" i="1" smtClean="0">
                        <a:solidFill>
                          <a:srgbClr val="002060"/>
                        </a:solidFill>
                        <a:latin typeface="Cambria Math" panose="02040503050406030204" pitchFamily="18" charset="0"/>
                        <a:cs typeface="Times New Roman" panose="02020603050405020304" pitchFamily="18" charset="0"/>
                      </a:rPr>
                      <m:t>=</m:t>
                    </m:r>
                    <m:r>
                      <a:rPr lang="en-US" sz="2000" b="1" i="1">
                        <a:solidFill>
                          <a:srgbClr val="002060"/>
                        </a:solidFill>
                        <a:latin typeface="Cambria Math" panose="02040503050406030204" pitchFamily="18" charset="0"/>
                        <a:cs typeface="Times New Roman" panose="02020603050405020304" pitchFamily="18" charset="0"/>
                      </a:rPr>
                      <m:t>[</m:t>
                    </m:r>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cs typeface="Times New Roman" panose="02020603050405020304" pitchFamily="18" charset="0"/>
                            <a:sym typeface="Symbol" panose="05050102010706020507" pitchFamily="18" charset="2"/>
                          </a:rPr>
                          <m:t></m:t>
                        </m:r>
                      </m:e>
                      <m:sub>
                        <m:r>
                          <a:rPr lang="en-US" sz="2000" b="1" i="1" dirty="0">
                            <a:solidFill>
                              <a:srgbClr val="002060"/>
                            </a:solidFill>
                            <a:latin typeface="Cambria Math" panose="02040503050406030204" pitchFamily="18" charset="0"/>
                            <a:cs typeface="Times New Roman" panose="02020603050405020304" pitchFamily="18" charset="0"/>
                          </a:rPr>
                          <m:t>𝒃</m:t>
                        </m:r>
                      </m:sub>
                    </m:sSub>
                    <m:r>
                      <a:rPr lang="en-US" sz="2000" b="1" i="1" dirty="0">
                        <a:solidFill>
                          <a:srgbClr val="002060"/>
                        </a:solidFill>
                        <a:latin typeface="Cambria Math" panose="02040503050406030204" pitchFamily="18" charset="0"/>
                        <a:cs typeface="Times New Roman" panose="02020603050405020304" pitchFamily="18" charset="0"/>
                      </a:rPr>
                      <m:t>+</m:t>
                    </m:r>
                    <m:f>
                      <m:fPr>
                        <m:ctrlPr>
                          <a:rPr lang="en-US" sz="2000" b="1" i="1" dirty="0">
                            <a:solidFill>
                              <a:srgbClr val="002060"/>
                            </a:solidFill>
                            <a:latin typeface="Cambria Math" panose="02040503050406030204" pitchFamily="18" charset="0"/>
                            <a:cs typeface="Times New Roman" panose="02020603050405020304" pitchFamily="18" charset="0"/>
                          </a:rPr>
                        </m:ctrlPr>
                      </m:fPr>
                      <m:num>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a:solidFill>
                                  <a:srgbClr val="002060"/>
                                </a:solidFill>
                                <a:latin typeface="Cambria Math" panose="02040503050406030204" pitchFamily="18" charset="0"/>
                                <a:cs typeface="Times New Roman" panose="02020603050405020304" pitchFamily="18" charset="0"/>
                              </a:rPr>
                              <m:t>𝒆</m:t>
                            </m:r>
                          </m:sub>
                        </m:sSub>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a:solidFill>
                                  <a:srgbClr val="002060"/>
                                </a:solidFill>
                                <a:latin typeface="Cambria Math" panose="02040503050406030204" pitchFamily="18" charset="0"/>
                                <a:cs typeface="Times New Roman" panose="02020603050405020304" pitchFamily="18" charset="0"/>
                              </a:rPr>
                              <m:t>𝒄</m:t>
                            </m:r>
                          </m:sub>
                        </m:sSub>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cs typeface="Times New Roman" panose="02020603050405020304" pitchFamily="18" charset="0"/>
                              </a:rPr>
                              <m:t>𝒌</m:t>
                            </m:r>
                          </m:e>
                          <m:sub>
                            <m:r>
                              <a:rPr lang="en-US" sz="2000" b="1" i="1" dirty="0">
                                <a:solidFill>
                                  <a:srgbClr val="002060"/>
                                </a:solidFill>
                                <a:latin typeface="Cambria Math" panose="02040503050406030204" pitchFamily="18" charset="0"/>
                                <a:cs typeface="Times New Roman" panose="02020603050405020304" pitchFamily="18" charset="0"/>
                              </a:rPr>
                              <m:t>𝒄𝒂𝒕</m:t>
                            </m:r>
                          </m:sub>
                        </m:sSub>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cs typeface="Times New Roman" panose="02020603050405020304" pitchFamily="18" charset="0"/>
                              </a:rPr>
                              <m:t>𝑲</m:t>
                            </m:r>
                          </m:e>
                          <m:sub>
                            <m:r>
                              <a:rPr lang="en-US" sz="2000" b="1" i="1" dirty="0">
                                <a:solidFill>
                                  <a:srgbClr val="002060"/>
                                </a:solidFill>
                                <a:latin typeface="Cambria Math" panose="02040503050406030204" pitchFamily="18" charset="0"/>
                                <a:cs typeface="Times New Roman" panose="02020603050405020304" pitchFamily="18" charset="0"/>
                              </a:rPr>
                              <m:t>𝒃𝒄</m:t>
                            </m:r>
                          </m:sub>
                        </m:sSub>
                        <m:r>
                          <a:rPr lang="en-US" sz="2000" b="1" i="1" dirty="0">
                            <a:solidFill>
                              <a:srgbClr val="002060"/>
                            </a:solidFill>
                            <a:latin typeface="Cambria Math" panose="02040503050406030204" pitchFamily="18" charset="0"/>
                            <a:cs typeface="Times New Roman" panose="02020603050405020304" pitchFamily="18" charset="0"/>
                          </a:rPr>
                          <m:t>+</m:t>
                        </m:r>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a:solidFill>
                                  <a:srgbClr val="002060"/>
                                </a:solidFill>
                                <a:latin typeface="Cambria Math" panose="02040503050406030204" pitchFamily="18" charset="0"/>
                                <a:cs typeface="Times New Roman" panose="02020603050405020304" pitchFamily="18" charset="0"/>
                              </a:rPr>
                              <m:t>𝒄</m:t>
                            </m:r>
                          </m:sub>
                        </m:sSub>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cs typeface="Times New Roman" panose="02020603050405020304" pitchFamily="18" charset="0"/>
                              </a:rPr>
                              <m:t>𝑲</m:t>
                            </m:r>
                          </m:e>
                          <m:sub>
                            <m:r>
                              <a:rPr lang="en-US" sz="2000" b="1" i="1" dirty="0">
                                <a:solidFill>
                                  <a:srgbClr val="002060"/>
                                </a:solidFill>
                                <a:latin typeface="Cambria Math" panose="02040503050406030204" pitchFamily="18" charset="0"/>
                                <a:cs typeface="Times New Roman" panose="02020603050405020304" pitchFamily="18" charset="0"/>
                              </a:rPr>
                              <m:t>𝒃𝒄</m:t>
                            </m:r>
                          </m:sub>
                        </m:sSub>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cs typeface="Times New Roman" panose="02020603050405020304" pitchFamily="18" charset="0"/>
                              </a:rPr>
                              <m:t>𝑲</m:t>
                            </m:r>
                          </m:e>
                          <m:sub>
                            <m:r>
                              <a:rPr lang="en-US" sz="2000" b="1" i="1" dirty="0">
                                <a:solidFill>
                                  <a:srgbClr val="002060"/>
                                </a:solidFill>
                                <a:latin typeface="Cambria Math" panose="02040503050406030204" pitchFamily="18" charset="0"/>
                                <a:cs typeface="Times New Roman" panose="02020603050405020304" pitchFamily="18" charset="0"/>
                              </a:rPr>
                              <m:t>𝒄𝒆</m:t>
                            </m:r>
                          </m:sub>
                        </m:sSub>
                        <m:r>
                          <a:rPr lang="en-US" sz="2000" b="1" i="1" dirty="0">
                            <a:solidFill>
                              <a:srgbClr val="002060"/>
                            </a:solidFill>
                            <a:latin typeface="Cambria Math" panose="02040503050406030204" pitchFamily="18" charset="0"/>
                            <a:cs typeface="Times New Roman" panose="02020603050405020304" pitchFamily="18" charset="0"/>
                          </a:rPr>
                          <m:t>+</m:t>
                        </m:r>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cs typeface="Times New Roman" panose="02020603050405020304" pitchFamily="18" charset="0"/>
                              </a:rPr>
                              <m:t>𝑲</m:t>
                            </m:r>
                          </m:e>
                          <m:sub>
                            <m:r>
                              <a:rPr lang="en-US" sz="2000" b="1" i="1" dirty="0">
                                <a:solidFill>
                                  <a:srgbClr val="002060"/>
                                </a:solidFill>
                                <a:latin typeface="Cambria Math" panose="02040503050406030204" pitchFamily="18" charset="0"/>
                                <a:cs typeface="Times New Roman" panose="02020603050405020304" pitchFamily="18" charset="0"/>
                              </a:rPr>
                              <m:t>𝒄𝒆</m:t>
                            </m:r>
                          </m:sub>
                        </m:sSub>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a:solidFill>
                                  <a:srgbClr val="002060"/>
                                </a:solidFill>
                                <a:latin typeface="Cambria Math" panose="02040503050406030204" pitchFamily="18" charset="0"/>
                                <a:cs typeface="Times New Roman" panose="02020603050405020304" pitchFamily="18" charset="0"/>
                              </a:rPr>
                              <m:t>𝒆</m:t>
                            </m:r>
                          </m:sub>
                        </m:sSub>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cs typeface="Times New Roman" panose="02020603050405020304" pitchFamily="18" charset="0"/>
                              </a:rPr>
                              <m:t>𝑲</m:t>
                            </m:r>
                          </m:e>
                          <m:sub>
                            <m:r>
                              <a:rPr lang="en-US" sz="2000" b="1" i="1" dirty="0">
                                <a:solidFill>
                                  <a:srgbClr val="002060"/>
                                </a:solidFill>
                                <a:latin typeface="Cambria Math" panose="02040503050406030204" pitchFamily="18" charset="0"/>
                                <a:cs typeface="Times New Roman" panose="02020603050405020304" pitchFamily="18" charset="0"/>
                              </a:rPr>
                              <m:t>𝒃𝒄</m:t>
                            </m:r>
                          </m:sub>
                        </m:sSub>
                      </m:num>
                      <m:den>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a:solidFill>
                                  <a:srgbClr val="002060"/>
                                </a:solidFill>
                                <a:latin typeface="Cambria Math" panose="02040503050406030204" pitchFamily="18" charset="0"/>
                                <a:cs typeface="Times New Roman" panose="02020603050405020304" pitchFamily="18" charset="0"/>
                              </a:rPr>
                              <m:t>𝒆</m:t>
                            </m:r>
                          </m:sub>
                        </m:sSub>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a:solidFill>
                                  <a:srgbClr val="002060"/>
                                </a:solidFill>
                                <a:latin typeface="Cambria Math" panose="02040503050406030204" pitchFamily="18" charset="0"/>
                                <a:cs typeface="Times New Roman" panose="02020603050405020304" pitchFamily="18" charset="0"/>
                              </a:rPr>
                              <m:t>𝒄</m:t>
                            </m:r>
                          </m:sub>
                        </m:sSub>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cs typeface="Times New Roman" panose="02020603050405020304" pitchFamily="18" charset="0"/>
                              </a:rPr>
                              <m:t>𝒌</m:t>
                            </m:r>
                            <m:r>
                              <a:rPr lang="en-US" sz="2000" b="1" i="1" baseline="30000" dirty="0">
                                <a:solidFill>
                                  <a:srgbClr val="002060"/>
                                </a:solidFill>
                                <a:latin typeface="Cambria Math" panose="02040503050406030204" pitchFamily="18" charset="0"/>
                                <a:cs typeface="Times New Roman" panose="02020603050405020304" pitchFamily="18" charset="0"/>
                              </a:rPr>
                              <m:t>𝟐</m:t>
                            </m:r>
                          </m:e>
                          <m:sub>
                            <m:r>
                              <a:rPr lang="en-US" sz="2000" b="1" i="1" dirty="0">
                                <a:solidFill>
                                  <a:srgbClr val="002060"/>
                                </a:solidFill>
                                <a:latin typeface="Cambria Math" panose="02040503050406030204" pitchFamily="18" charset="0"/>
                                <a:cs typeface="Times New Roman" panose="02020603050405020304" pitchFamily="18" charset="0"/>
                              </a:rPr>
                              <m:t>𝒄𝒂𝒕</m:t>
                            </m:r>
                          </m:sub>
                        </m:sSub>
                        <m:r>
                          <a:rPr lang="en-US" sz="2000" b="1" i="1" dirty="0">
                            <a:solidFill>
                              <a:srgbClr val="002060"/>
                            </a:solidFill>
                            <a:latin typeface="Cambria Math" panose="02040503050406030204" pitchFamily="18" charset="0"/>
                            <a:cs typeface="Times New Roman" panose="02020603050405020304" pitchFamily="18" charset="0"/>
                          </a:rPr>
                          <m:t>+</m:t>
                        </m:r>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cs typeface="Times New Roman" panose="02020603050405020304" pitchFamily="18" charset="0"/>
                              </a:rPr>
                              <m:t>𝑲</m:t>
                            </m:r>
                          </m:e>
                          <m:sub>
                            <m:r>
                              <a:rPr lang="en-US" sz="2000" b="1" i="1" dirty="0">
                                <a:solidFill>
                                  <a:srgbClr val="002060"/>
                                </a:solidFill>
                                <a:latin typeface="Cambria Math" panose="02040503050406030204" pitchFamily="18" charset="0"/>
                                <a:cs typeface="Times New Roman" panose="02020603050405020304" pitchFamily="18" charset="0"/>
                              </a:rPr>
                              <m:t>𝒄𝒆</m:t>
                            </m:r>
                          </m:sub>
                        </m:sSub>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a:solidFill>
                                  <a:srgbClr val="002060"/>
                                </a:solidFill>
                                <a:latin typeface="Cambria Math" panose="02040503050406030204" pitchFamily="18" charset="0"/>
                                <a:cs typeface="Times New Roman" panose="02020603050405020304" pitchFamily="18" charset="0"/>
                              </a:rPr>
                              <m:t>𝒄</m:t>
                            </m:r>
                          </m:sub>
                        </m:sSub>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cs typeface="Times New Roman" panose="02020603050405020304" pitchFamily="18" charset="0"/>
                              </a:rPr>
                              <m:t>𝒌</m:t>
                            </m:r>
                          </m:e>
                          <m:sub>
                            <m:r>
                              <a:rPr lang="en-US" sz="2000" b="1" i="1" dirty="0">
                                <a:solidFill>
                                  <a:srgbClr val="002060"/>
                                </a:solidFill>
                                <a:latin typeface="Cambria Math" panose="02040503050406030204" pitchFamily="18" charset="0"/>
                                <a:cs typeface="Times New Roman" panose="02020603050405020304" pitchFamily="18" charset="0"/>
                              </a:rPr>
                              <m:t>𝒄𝒂𝒕</m:t>
                            </m:r>
                          </m:sub>
                        </m:sSub>
                        <m:r>
                          <a:rPr lang="en-US" sz="2000" b="1" i="1" dirty="0">
                            <a:solidFill>
                              <a:srgbClr val="002060"/>
                            </a:solidFill>
                            <a:latin typeface="Cambria Math" panose="02040503050406030204" pitchFamily="18" charset="0"/>
                            <a:cs typeface="Times New Roman" panose="02020603050405020304" pitchFamily="18" charset="0"/>
                          </a:rPr>
                          <m:t>+</m:t>
                        </m:r>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cs typeface="Times New Roman" panose="02020603050405020304" pitchFamily="18" charset="0"/>
                              </a:rPr>
                              <m:t>𝑲</m:t>
                            </m:r>
                          </m:e>
                          <m:sub>
                            <m:r>
                              <a:rPr lang="en-US" sz="2000" b="1" i="1" dirty="0">
                                <a:solidFill>
                                  <a:srgbClr val="002060"/>
                                </a:solidFill>
                                <a:latin typeface="Cambria Math" panose="02040503050406030204" pitchFamily="18" charset="0"/>
                                <a:cs typeface="Times New Roman" panose="02020603050405020304" pitchFamily="18" charset="0"/>
                              </a:rPr>
                              <m:t>𝒃𝒄</m:t>
                            </m:r>
                          </m:sub>
                        </m:sSub>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a:solidFill>
                                  <a:srgbClr val="002060"/>
                                </a:solidFill>
                                <a:latin typeface="Cambria Math" panose="02040503050406030204" pitchFamily="18" charset="0"/>
                                <a:cs typeface="Times New Roman" panose="02020603050405020304" pitchFamily="18" charset="0"/>
                              </a:rPr>
                              <m:t>𝒆</m:t>
                            </m:r>
                          </m:sub>
                        </m:sSub>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cs typeface="Times New Roman" panose="02020603050405020304" pitchFamily="18" charset="0"/>
                              </a:rPr>
                              <m:t>𝒌</m:t>
                            </m:r>
                          </m:e>
                          <m:sub>
                            <m:r>
                              <a:rPr lang="en-US" sz="2000" b="1" i="1" dirty="0">
                                <a:solidFill>
                                  <a:srgbClr val="002060"/>
                                </a:solidFill>
                                <a:latin typeface="Cambria Math" panose="02040503050406030204" pitchFamily="18" charset="0"/>
                                <a:cs typeface="Times New Roman" panose="02020603050405020304" pitchFamily="18" charset="0"/>
                              </a:rPr>
                              <m:t>𝒄𝒂𝒕</m:t>
                            </m:r>
                          </m:sub>
                        </m:sSub>
                        <m:r>
                          <a:rPr lang="en-US" sz="2000" b="1" i="1" dirty="0">
                            <a:solidFill>
                              <a:srgbClr val="002060"/>
                            </a:solidFill>
                            <a:latin typeface="Cambria Math" panose="02040503050406030204" pitchFamily="18" charset="0"/>
                            <a:cs typeface="Times New Roman" panose="02020603050405020304" pitchFamily="18" charset="0"/>
                          </a:rPr>
                          <m:t>+</m:t>
                        </m:r>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cs typeface="Times New Roman" panose="02020603050405020304" pitchFamily="18" charset="0"/>
                              </a:rPr>
                              <m:t>𝑲</m:t>
                            </m:r>
                          </m:e>
                          <m:sub>
                            <m:r>
                              <a:rPr lang="en-US" sz="2000" b="1" i="1" dirty="0">
                                <a:solidFill>
                                  <a:srgbClr val="002060"/>
                                </a:solidFill>
                                <a:latin typeface="Cambria Math" panose="02040503050406030204" pitchFamily="18" charset="0"/>
                                <a:cs typeface="Times New Roman" panose="02020603050405020304" pitchFamily="18" charset="0"/>
                              </a:rPr>
                              <m:t>𝒄𝒆</m:t>
                            </m:r>
                          </m:sub>
                        </m:sSub>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cs typeface="Times New Roman" panose="02020603050405020304" pitchFamily="18" charset="0"/>
                              </a:rPr>
                              <m:t>𝑲</m:t>
                            </m:r>
                          </m:e>
                          <m:sub>
                            <m:r>
                              <a:rPr lang="en-US" sz="2000" b="1" i="1" dirty="0">
                                <a:solidFill>
                                  <a:srgbClr val="002060"/>
                                </a:solidFill>
                                <a:latin typeface="Cambria Math" panose="02040503050406030204" pitchFamily="18" charset="0"/>
                                <a:cs typeface="Times New Roman" panose="02020603050405020304" pitchFamily="18" charset="0"/>
                              </a:rPr>
                              <m:t>𝒃𝒄</m:t>
                            </m:r>
                          </m:sub>
                        </m:sSub>
                        <m:r>
                          <a:rPr lang="en-US" sz="2000" b="1" i="1" dirty="0">
                            <a:solidFill>
                              <a:srgbClr val="002060"/>
                            </a:solidFill>
                            <a:latin typeface="Cambria Math" panose="02040503050406030204" pitchFamily="18" charset="0"/>
                            <a:cs typeface="Times New Roman" panose="02020603050405020304" pitchFamily="18" charset="0"/>
                          </a:rPr>
                          <m:t>+</m:t>
                        </m:r>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cs typeface="Times New Roman" panose="02020603050405020304" pitchFamily="18" charset="0"/>
                              </a:rPr>
                              <m:t>𝑲</m:t>
                            </m:r>
                          </m:e>
                          <m:sub>
                            <m:r>
                              <a:rPr lang="en-US" sz="2000" b="1" i="1" dirty="0">
                                <a:solidFill>
                                  <a:srgbClr val="002060"/>
                                </a:solidFill>
                                <a:latin typeface="Cambria Math" panose="02040503050406030204" pitchFamily="18" charset="0"/>
                                <a:cs typeface="Times New Roman" panose="02020603050405020304" pitchFamily="18" charset="0"/>
                              </a:rPr>
                              <m:t>𝒄𝒆</m:t>
                            </m:r>
                          </m:sub>
                        </m:sSub>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𝜸</m:t>
                            </m:r>
                          </m:e>
                          <m:sub>
                            <m:r>
                              <a:rPr lang="en-US" sz="2000" b="1" i="1" dirty="0">
                                <a:solidFill>
                                  <a:srgbClr val="002060"/>
                                </a:solidFill>
                                <a:latin typeface="Cambria Math" panose="02040503050406030204" pitchFamily="18" charset="0"/>
                                <a:cs typeface="Times New Roman" panose="02020603050405020304" pitchFamily="18" charset="0"/>
                              </a:rPr>
                              <m:t>𝒆</m:t>
                            </m:r>
                          </m:sub>
                        </m:sSub>
                        <m:sSub>
                          <m:sSubPr>
                            <m:ctrlPr>
                              <a:rPr lang="en-US" sz="2000" b="1" i="1" dirty="0">
                                <a:solidFill>
                                  <a:srgbClr val="002060"/>
                                </a:solidFill>
                                <a:latin typeface="Cambria Math" panose="02040503050406030204" pitchFamily="18" charset="0"/>
                                <a:cs typeface="Times New Roman" panose="02020603050405020304" pitchFamily="18" charset="0"/>
                              </a:rPr>
                            </m:ctrlPr>
                          </m:sSubPr>
                          <m:e>
                            <m:r>
                              <a:rPr lang="en-US" sz="2000" b="1" i="1" dirty="0">
                                <a:solidFill>
                                  <a:srgbClr val="002060"/>
                                </a:solidFill>
                                <a:latin typeface="Cambria Math" panose="02040503050406030204" pitchFamily="18" charset="0"/>
                                <a:cs typeface="Times New Roman" panose="02020603050405020304" pitchFamily="18" charset="0"/>
                              </a:rPr>
                              <m:t>𝒌</m:t>
                            </m:r>
                          </m:e>
                          <m:sub>
                            <m:r>
                              <a:rPr lang="en-US" sz="2000" b="1" i="1" dirty="0">
                                <a:solidFill>
                                  <a:srgbClr val="002060"/>
                                </a:solidFill>
                                <a:latin typeface="Cambria Math" panose="02040503050406030204" pitchFamily="18" charset="0"/>
                                <a:cs typeface="Times New Roman" panose="02020603050405020304" pitchFamily="18" charset="0"/>
                              </a:rPr>
                              <m:t>𝒄𝒂𝒕</m:t>
                            </m:r>
                          </m:sub>
                        </m:sSub>
                      </m:den>
                    </m:f>
                    <m:r>
                      <a:rPr lang="en-US" sz="2000" b="1">
                        <a:solidFill>
                          <a:srgbClr val="002060"/>
                        </a:solidFill>
                        <a:latin typeface="Cambria Math" panose="02040503050406030204" pitchFamily="18" charset="0"/>
                        <a:cs typeface="Times New Roman" panose="02020603050405020304" pitchFamily="18" charset="0"/>
                      </a:rPr>
                      <m:t>]</m:t>
                    </m:r>
                  </m:oMath>
                </a14:m>
                <a:r>
                  <a:rPr lang="en-US" sz="2000" b="1" dirty="0">
                    <a:solidFill>
                      <a:srgbClr val="002060"/>
                    </a:solidFill>
                    <a:latin typeface="Times New Roman" panose="02020603050405020304" pitchFamily="18" charset="0"/>
                    <a:cs typeface="Times New Roman" panose="02020603050405020304" pitchFamily="18" charset="0"/>
                  </a:rPr>
                  <a:t>                                                            (12.58)</a:t>
                </a:r>
              </a:p>
              <a:p>
                <a:pPr marL="0" indent="0" algn="just">
                  <a:lnSpc>
                    <a:spcPct val="100000"/>
                  </a:lnSpc>
                  <a:buNone/>
                </a:pPr>
                <a14:m>
                  <m:oMath xmlns:m="http://schemas.openxmlformats.org/officeDocument/2006/math">
                    <m:f>
                      <m:fPr>
                        <m:ctrlPr>
                          <a:rPr lang="en-US" sz="2000" b="1" i="1" smtClean="0">
                            <a:solidFill>
                              <a:schemeClr val="tx1"/>
                            </a:solidFill>
                            <a:latin typeface="Cambria Math" panose="02040503050406030204" pitchFamily="18" charset="0"/>
                            <a:cs typeface="Times New Roman" panose="02020603050405020304" pitchFamily="18" charset="0"/>
                          </a:rPr>
                        </m:ctrlPr>
                      </m:fPr>
                      <m:num>
                        <m:r>
                          <a:rPr lang="en-US" sz="2000" b="1" i="1">
                            <a:solidFill>
                              <a:schemeClr val="tx1"/>
                            </a:solidFill>
                            <a:latin typeface="Cambria Math" panose="02040503050406030204" pitchFamily="18" charset="0"/>
                            <a:cs typeface="Times New Roman" panose="02020603050405020304" pitchFamily="18" charset="0"/>
                          </a:rPr>
                          <m:t>𝒅</m:t>
                        </m:r>
                        <m:sSub>
                          <m:sSubPr>
                            <m:ctrlPr>
                              <a:rPr lang="en-US" sz="2000" b="1" i="1">
                                <a:solidFill>
                                  <a:schemeClr val="tx1"/>
                                </a:solidFill>
                                <a:latin typeface="Cambria Math" panose="02040503050406030204" pitchFamily="18" charset="0"/>
                                <a:cs typeface="Times New Roman" panose="02020603050405020304" pitchFamily="18" charset="0"/>
                              </a:rPr>
                            </m:ctrlPr>
                          </m:sSubPr>
                          <m:e>
                            <m:r>
                              <a:rPr lang="en-US" sz="2000" b="1" i="1">
                                <a:solidFill>
                                  <a:schemeClr val="tx1"/>
                                </a:solidFill>
                                <a:latin typeface="Cambria Math" panose="02040503050406030204" pitchFamily="18" charset="0"/>
                                <a:cs typeface="Times New Roman" panose="02020603050405020304" pitchFamily="18" charset="0"/>
                              </a:rPr>
                              <m:t>𝑪</m:t>
                            </m:r>
                          </m:e>
                          <m:sub>
                            <m:r>
                              <a:rPr lang="en-US" sz="2000" b="1" i="1">
                                <a:solidFill>
                                  <a:schemeClr val="tx1"/>
                                </a:solidFill>
                                <a:latin typeface="Cambria Math" panose="02040503050406030204" pitchFamily="18" charset="0"/>
                                <a:cs typeface="Times New Roman" panose="02020603050405020304" pitchFamily="18" charset="0"/>
                              </a:rPr>
                              <m:t>𝑨𝒃</m:t>
                            </m:r>
                          </m:sub>
                        </m:sSub>
                      </m:num>
                      <m:den>
                        <m:r>
                          <a:rPr lang="en-US" sz="2000" b="1" i="1">
                            <a:solidFill>
                              <a:schemeClr val="tx1"/>
                            </a:solidFill>
                            <a:latin typeface="Cambria Math" panose="02040503050406030204" pitchFamily="18" charset="0"/>
                            <a:cs typeface="Times New Roman" panose="02020603050405020304" pitchFamily="18" charset="0"/>
                          </a:rPr>
                          <m:t>𝒅𝒕</m:t>
                        </m:r>
                      </m:den>
                    </m:f>
                    <m:r>
                      <a:rPr lang="en-US" sz="2000" b="1" i="1">
                        <a:solidFill>
                          <a:schemeClr val="tx1"/>
                        </a:solidFill>
                        <a:latin typeface="Cambria Math" panose="02040503050406030204" pitchFamily="18" charset="0"/>
                        <a:cs typeface="Times New Roman" panose="02020603050405020304" pitchFamily="18" charset="0"/>
                      </a:rPr>
                      <m:t>=</m:t>
                    </m:r>
                    <m:sSub>
                      <m:sSubPr>
                        <m:ctrlPr>
                          <a:rPr lang="en-US" sz="2000" b="1" i="1">
                            <a:solidFill>
                              <a:schemeClr val="tx1"/>
                            </a:solidFill>
                            <a:latin typeface="Cambria Math" panose="02040503050406030204" pitchFamily="18" charset="0"/>
                            <a:cs typeface="Times New Roman" panose="02020603050405020304" pitchFamily="18" charset="0"/>
                          </a:rPr>
                        </m:ctrlPr>
                      </m:sSubPr>
                      <m:e>
                        <m:r>
                          <a:rPr lang="en-US" sz="2000" b="1" i="1">
                            <a:solidFill>
                              <a:schemeClr val="tx1"/>
                            </a:solidFill>
                            <a:latin typeface="Cambria Math" panose="02040503050406030204" pitchFamily="18" charset="0"/>
                            <a:cs typeface="Times New Roman" panose="02020603050405020304" pitchFamily="18" charset="0"/>
                          </a:rPr>
                          <m:t>𝒌</m:t>
                        </m:r>
                      </m:e>
                      <m:sub>
                        <m:r>
                          <a:rPr lang="en-US" sz="2000" b="1" i="1">
                            <a:solidFill>
                              <a:schemeClr val="tx1"/>
                            </a:solidFill>
                            <a:latin typeface="Cambria Math" panose="02040503050406030204" pitchFamily="18" charset="0"/>
                            <a:cs typeface="Times New Roman" panose="02020603050405020304" pitchFamily="18" charset="0"/>
                          </a:rPr>
                          <m:t>𝒄𝒂𝒕</m:t>
                        </m:r>
                      </m:sub>
                    </m:sSub>
                    <m:sSub>
                      <m:sSubPr>
                        <m:ctrlPr>
                          <a:rPr lang="en-US" sz="2000" b="1" i="1">
                            <a:solidFill>
                              <a:schemeClr val="tx1"/>
                            </a:solidFill>
                            <a:latin typeface="Cambria Math" panose="02040503050406030204" pitchFamily="18" charset="0"/>
                            <a:cs typeface="Times New Roman" panose="02020603050405020304" pitchFamily="18" charset="0"/>
                          </a:rPr>
                        </m:ctrlPr>
                      </m:sSubPr>
                      <m:e>
                        <m:sSub>
                          <m:sSubPr>
                            <m:ctrlPr>
                              <a:rPr lang="en-US" sz="2000" b="1" i="1" smtClean="0">
                                <a:solidFill>
                                  <a:schemeClr val="tx1"/>
                                </a:solidFill>
                                <a:latin typeface="Cambria Math" panose="02040503050406030204" pitchFamily="18" charset="0"/>
                                <a:cs typeface="Times New Roman" panose="02020603050405020304" pitchFamily="18" charset="0"/>
                              </a:rPr>
                            </m:ctrlPr>
                          </m:sSubPr>
                          <m:e>
                            <m:r>
                              <a:rPr lang="en-US" sz="2000" b="1" i="1" smtClean="0">
                                <a:solidFill>
                                  <a:schemeClr val="tx1"/>
                                </a:solidFill>
                                <a:latin typeface="Cambria Math" panose="02040503050406030204" pitchFamily="18" charset="0"/>
                                <a:cs typeface="Times New Roman" panose="02020603050405020304" pitchFamily="18" charset="0"/>
                              </a:rPr>
                              <m:t>𝑲</m:t>
                            </m:r>
                          </m:e>
                          <m:sub>
                            <m:r>
                              <a:rPr lang="en-US" sz="2000" b="1" i="1" smtClean="0">
                                <a:solidFill>
                                  <a:schemeClr val="tx1"/>
                                </a:solidFill>
                                <a:latin typeface="Cambria Math" panose="02040503050406030204" pitchFamily="18" charset="0"/>
                                <a:cs typeface="Times New Roman" panose="02020603050405020304" pitchFamily="18" charset="0"/>
                              </a:rPr>
                              <m:t>𝑹</m:t>
                            </m:r>
                          </m:sub>
                        </m:sSub>
                        <m:r>
                          <a:rPr lang="en-US" sz="2000" b="1" i="1">
                            <a:solidFill>
                              <a:schemeClr val="tx1"/>
                            </a:solidFill>
                            <a:latin typeface="Cambria Math" panose="02040503050406030204" pitchFamily="18" charset="0"/>
                            <a:cs typeface="Times New Roman" panose="02020603050405020304" pitchFamily="18" charset="0"/>
                          </a:rPr>
                          <m:t>𝑪</m:t>
                        </m:r>
                      </m:e>
                      <m:sub>
                        <m:r>
                          <a:rPr lang="en-US" sz="2000" b="1" i="1">
                            <a:solidFill>
                              <a:schemeClr val="tx1"/>
                            </a:solidFill>
                            <a:latin typeface="Cambria Math" panose="02040503050406030204" pitchFamily="18" charset="0"/>
                            <a:cs typeface="Times New Roman" panose="02020603050405020304" pitchFamily="18" charset="0"/>
                          </a:rPr>
                          <m:t>𝑨𝒃</m:t>
                        </m:r>
                      </m:sub>
                    </m:sSub>
                  </m:oMath>
                </a14:m>
                <a:r>
                  <a:rPr lang="en-US" sz="2000" b="1" dirty="0">
                    <a:solidFill>
                      <a:schemeClr val="tx1"/>
                    </a:solidFill>
                    <a:latin typeface="Times New Roman" panose="02020603050405020304" pitchFamily="18" charset="0"/>
                    <a:cs typeface="Times New Roman" panose="02020603050405020304" pitchFamily="18" charset="0"/>
                  </a:rPr>
                  <a:t>                                                                                                                           (12.59)</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Where: K</a:t>
                </a:r>
                <a:r>
                  <a:rPr lang="en-US" sz="2000" baseline="-25000" dirty="0">
                    <a:latin typeface="Times New Roman" panose="02020603050405020304" pitchFamily="18" charset="0"/>
                    <a:cs typeface="Times New Roman" panose="02020603050405020304" pitchFamily="18" charset="0"/>
                  </a:rPr>
                  <a:t>R</a:t>
                </a:r>
                <a:r>
                  <a:rPr lang="en-US" sz="2000" dirty="0">
                    <a:latin typeface="Times New Roman" panose="02020603050405020304" pitchFamily="18" charset="0"/>
                    <a:cs typeface="Times New Roman" panose="02020603050405020304" pitchFamily="18" charset="0"/>
                  </a:rPr>
                  <a:t> is the overall transport coefficient for first order reaction.</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26F5EEF9-61D9-CA7D-3339-D8C60AEFD0EA}"/>
                  </a:ext>
                </a:extLst>
              </p:cNvPr>
              <p:cNvSpPr>
                <a:spLocks noGrp="1" noRot="1" noChangeAspect="1" noMove="1" noResize="1" noEditPoints="1" noAdjustHandles="1" noChangeArrowheads="1" noChangeShapeType="1" noTextEdit="1"/>
              </p:cNvSpPr>
              <p:nvPr>
                <p:ph idx="1"/>
              </p:nvPr>
            </p:nvSpPr>
            <p:spPr>
              <a:xfrm>
                <a:off x="248477" y="805070"/>
                <a:ext cx="11807688" cy="5371893"/>
              </a:xfrm>
              <a:blipFill>
                <a:blip r:embed="rId2"/>
                <a:stretch>
                  <a:fillRect l="-568" t="-56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C8975ECB-32FB-D4C0-33F4-E92D20EE26F8}"/>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A850D33-908A-3612-DD65-1770E8C6CD65}"/>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D5964BF4-11B3-3864-4B0E-29B5AC55471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724948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99669D-FD15-CF4B-42DF-63EB414F1F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D9B3BA-1DB2-E9BF-7D0F-2136EE5ACA15}"/>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43FDF30-53BB-70F1-005D-1254385D1426}"/>
                  </a:ext>
                </a:extLst>
              </p:cNvPr>
              <p:cNvSpPr>
                <a:spLocks noGrp="1"/>
              </p:cNvSpPr>
              <p:nvPr>
                <p:ph idx="1"/>
              </p:nvPr>
            </p:nvSpPr>
            <p:spPr>
              <a:xfrm>
                <a:off x="192156" y="805070"/>
                <a:ext cx="11807688" cy="5371893"/>
              </a:xfrm>
            </p:spPr>
            <p:txBody>
              <a:bodyPr>
                <a:norm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The concentration in the bubble is related with conversion.</a:t>
                </a:r>
              </a:p>
              <a:p>
                <a:pPr marL="0" indent="0" algn="just">
                  <a:lnSpc>
                    <a:spcPct val="10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𝐴𝑏</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𝐴𝑜</m:t>
                        </m:r>
                      </m:sub>
                    </m:sSub>
                    <m:r>
                      <a:rPr lang="en-US" sz="2000" b="0" i="1" smtClean="0">
                        <a:latin typeface="Cambria Math" panose="02040503050406030204" pitchFamily="18" charset="0"/>
                        <a:cs typeface="Times New Roman" panose="02020603050405020304" pitchFamily="18" charset="0"/>
                      </a:rPr>
                      <m:t>(1−</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𝑋</m:t>
                        </m:r>
                      </m:e>
                      <m:sub>
                        <m:r>
                          <a:rPr lang="en-US" sz="2000" b="0" i="1" smtClean="0">
                            <a:latin typeface="Cambria Math" panose="02040503050406030204" pitchFamily="18" charset="0"/>
                            <a:cs typeface="Times New Roman" panose="02020603050405020304" pitchFamily="18" charset="0"/>
                          </a:rPr>
                          <m:t>𝐴</m:t>
                        </m:r>
                      </m:sub>
                    </m:sSub>
                    <m:r>
                      <a:rPr lang="en-US" sz="2000" b="0" i="1" smtClean="0">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                                                                                                            (12.60)</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By differentiating equation (12.60), you get:</a:t>
                </a:r>
              </a:p>
              <a:p>
                <a:pPr marL="0" indent="0" algn="just">
                  <a:lnSpc>
                    <a:spcPct val="10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𝑑</m:t>
                        </m:r>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𝐴𝑏</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𝐴𝑜</m:t>
                        </m:r>
                      </m:sub>
                    </m:sSub>
                    <m:sSub>
                      <m:sSubPr>
                        <m:ctrlPr>
                          <a:rPr lang="en-US" sz="2000" i="1">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𝑑</m:t>
                        </m:r>
                        <m:r>
                          <a:rPr lang="en-US" sz="2000" i="1">
                            <a:latin typeface="Cambria Math" panose="02040503050406030204" pitchFamily="18" charset="0"/>
                            <a:cs typeface="Times New Roman" panose="02020603050405020304" pitchFamily="18" charset="0"/>
                          </a:rPr>
                          <m:t>𝑋</m:t>
                        </m:r>
                      </m:e>
                      <m:sub>
                        <m:r>
                          <a:rPr lang="en-US" sz="2000" i="1">
                            <a:latin typeface="Cambria Math" panose="02040503050406030204" pitchFamily="18" charset="0"/>
                            <a:cs typeface="Times New Roman" panose="02020603050405020304" pitchFamily="18" charset="0"/>
                          </a:rPr>
                          <m:t>𝐴</m:t>
                        </m:r>
                      </m:sub>
                    </m:sSub>
                  </m:oMath>
                </a14:m>
                <a:r>
                  <a:rPr lang="en-US" sz="2000" dirty="0">
                    <a:latin typeface="Times New Roman" panose="02020603050405020304" pitchFamily="18" charset="0"/>
                    <a:cs typeface="Times New Roman" panose="02020603050405020304" pitchFamily="18" charset="0"/>
                  </a:rPr>
                  <a:t>                                                                                                               (12.61)</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By substituting equation (12.61) into equation (12.59), and integrating, you get:</a:t>
                </a:r>
              </a:p>
              <a:p>
                <a:pPr marL="0" indent="0" algn="just">
                  <a:lnSpc>
                    <a:spcPct val="100000"/>
                  </a:lnSpc>
                  <a:buNone/>
                </a:pPr>
                <a14:m>
                  <m:oMath xmlns:m="http://schemas.openxmlformats.org/officeDocument/2006/math">
                    <m:func>
                      <m:funcPr>
                        <m:ctrlPr>
                          <a:rPr lang="en-US" sz="2000" b="0" i="1" smtClean="0">
                            <a:latin typeface="Cambria Math" panose="02040503050406030204" pitchFamily="18" charset="0"/>
                            <a:cs typeface="Times New Roman" panose="02020603050405020304" pitchFamily="18" charset="0"/>
                          </a:rPr>
                        </m:ctrlPr>
                      </m:funcPr>
                      <m:fName>
                        <m:r>
                          <m:rPr>
                            <m:sty m:val="p"/>
                          </m:rPr>
                          <a:rPr lang="en-US" sz="2000" b="0" i="0" smtClean="0">
                            <a:latin typeface="Cambria Math" panose="02040503050406030204" pitchFamily="18" charset="0"/>
                            <a:cs typeface="Times New Roman" panose="02020603050405020304" pitchFamily="18" charset="0"/>
                          </a:rPr>
                          <m:t>ln</m:t>
                        </m:r>
                      </m:fName>
                      <m:e>
                        <m:d>
                          <m:dPr>
                            <m:ctrlPr>
                              <a:rPr lang="en-US" sz="2000" b="0" i="1" smtClean="0">
                                <a:latin typeface="Cambria Math" panose="02040503050406030204" pitchFamily="18" charset="0"/>
                                <a:cs typeface="Times New Roman" panose="02020603050405020304" pitchFamily="18" charset="0"/>
                              </a:rPr>
                            </m:ctrlPr>
                          </m:dPr>
                          <m:e>
                            <m:f>
                              <m:fPr>
                                <m:ctrlPr>
                                  <a:rPr lang="en-US" sz="2000" i="1" dirty="0" smtClean="0">
                                    <a:latin typeface="Cambria Math" panose="02040503050406030204" pitchFamily="18" charset="0"/>
                                    <a:cs typeface="Times New Roman" panose="02020603050405020304" pitchFamily="18" charset="0"/>
                                  </a:rPr>
                                </m:ctrlPr>
                              </m:fPr>
                              <m:num>
                                <m:r>
                                  <a:rPr lang="en-US" sz="2000" b="0" i="1" dirty="0" smtClean="0">
                                    <a:latin typeface="Cambria Math" panose="02040503050406030204" pitchFamily="18" charset="0"/>
                                    <a:cs typeface="Times New Roman" panose="02020603050405020304" pitchFamily="18" charset="0"/>
                                  </a:rPr>
                                  <m:t>1</m:t>
                                </m:r>
                              </m:num>
                              <m:den>
                                <m:r>
                                  <a:rPr lang="en-US" sz="2000" b="0" i="1" dirty="0" smtClean="0">
                                    <a:latin typeface="Cambria Math" panose="02040503050406030204" pitchFamily="18" charset="0"/>
                                    <a:cs typeface="Times New Roman" panose="02020603050405020304" pitchFamily="18" charset="0"/>
                                  </a:rPr>
                                  <m:t>1−</m:t>
                                </m:r>
                                <m:sSub>
                                  <m:sSubPr>
                                    <m:ctrlPr>
                                      <a:rPr lang="en-US" sz="2000" b="0" i="1" dirty="0" smtClean="0">
                                        <a:latin typeface="Cambria Math" panose="02040503050406030204" pitchFamily="18" charset="0"/>
                                        <a:cs typeface="Times New Roman" panose="02020603050405020304" pitchFamily="18" charset="0"/>
                                      </a:rPr>
                                    </m:ctrlPr>
                                  </m:sSubPr>
                                  <m:e>
                                    <m:r>
                                      <a:rPr lang="en-US" sz="2000" b="0" i="1" dirty="0" smtClean="0">
                                        <a:latin typeface="Cambria Math" panose="02040503050406030204" pitchFamily="18" charset="0"/>
                                        <a:cs typeface="Times New Roman" panose="02020603050405020304" pitchFamily="18" charset="0"/>
                                      </a:rPr>
                                      <m:t>𝑋</m:t>
                                    </m:r>
                                  </m:e>
                                  <m:sub>
                                    <m:r>
                                      <a:rPr lang="en-US" sz="2000" b="0" i="1" dirty="0" smtClean="0">
                                        <a:latin typeface="Cambria Math" panose="02040503050406030204" pitchFamily="18" charset="0"/>
                                        <a:cs typeface="Times New Roman" panose="02020603050405020304" pitchFamily="18" charset="0"/>
                                      </a:rPr>
                                      <m:t>𝐴</m:t>
                                    </m:r>
                                  </m:sub>
                                </m:sSub>
                              </m:den>
                            </m:f>
                          </m:e>
                        </m:d>
                      </m:e>
                    </m:func>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𝑘</m:t>
                        </m:r>
                      </m:e>
                      <m:sub>
                        <m:r>
                          <a:rPr lang="en-US" sz="2000" b="0" i="1" smtClean="0">
                            <a:latin typeface="Cambria Math" panose="02040503050406030204" pitchFamily="18" charset="0"/>
                            <a:cs typeface="Times New Roman" panose="02020603050405020304" pitchFamily="18" charset="0"/>
                          </a:rPr>
                          <m:t>𝑐𝑎𝑡</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𝐾</m:t>
                        </m:r>
                      </m:e>
                      <m:sub>
                        <m:r>
                          <a:rPr lang="en-US" sz="2000" b="0" i="1" smtClean="0">
                            <a:latin typeface="Cambria Math" panose="02040503050406030204" pitchFamily="18" charset="0"/>
                            <a:cs typeface="Times New Roman" panose="02020603050405020304" pitchFamily="18" charset="0"/>
                          </a:rPr>
                          <m:t>𝑅</m:t>
                        </m:r>
                      </m:sub>
                    </m:sSub>
                    <m:r>
                      <a:rPr lang="en-US" sz="2000" b="0" i="1" smtClean="0">
                        <a:latin typeface="Cambria Math" panose="02040503050406030204" pitchFamily="18" charset="0"/>
                        <a:cs typeface="Times New Roman" panose="02020603050405020304" pitchFamily="18" charset="0"/>
                      </a:rPr>
                      <m:t>𝑡</m:t>
                    </m:r>
                  </m:oMath>
                </a14:m>
                <a:r>
                  <a:rPr lang="en-US" sz="2000" dirty="0">
                    <a:latin typeface="Times New Roman" panose="02020603050405020304" pitchFamily="18" charset="0"/>
                    <a:cs typeface="Times New Roman" panose="02020603050405020304" pitchFamily="18" charset="0"/>
                  </a:rPr>
                  <a:t>                                                                                                        (12.62)</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height of the bed(h) necessary to achieve this conversion is  </a:t>
                </a:r>
                <a14:m>
                  <m:oMath xmlns:m="http://schemas.openxmlformats.org/officeDocument/2006/math">
                    <m:r>
                      <a:rPr lang="en-US" sz="2000" b="0" i="1" smtClean="0">
                        <a:latin typeface="Cambria Math" panose="02040503050406030204" pitchFamily="18" charset="0"/>
                        <a:cs typeface="Times New Roman" panose="02020603050405020304" pitchFamily="18" charset="0"/>
                      </a:rPr>
                      <m:t>h</m:t>
                    </m:r>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𝑏</m:t>
                        </m:r>
                      </m:sub>
                    </m:sSub>
                    <m:r>
                      <a:rPr lang="en-US" sz="2000" b="0" i="1" smtClean="0">
                        <a:latin typeface="Cambria Math" panose="02040503050406030204" pitchFamily="18" charset="0"/>
                        <a:cs typeface="Times New Roman" panose="02020603050405020304" pitchFamily="18" charset="0"/>
                      </a:rPr>
                      <m:t>𝑡</m:t>
                    </m:r>
                    <m:r>
                      <a:rPr lang="en-US" sz="2000" b="0" i="0" smtClean="0">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 </a:t>
                </a:r>
                <a14:m>
                  <m:oMath xmlns:m="http://schemas.openxmlformats.org/officeDocument/2006/math">
                    <m:func>
                      <m:funcPr>
                        <m:ctrlPr>
                          <a:rPr lang="en-US" sz="2000" i="1">
                            <a:latin typeface="Cambria Math" panose="02040503050406030204" pitchFamily="18" charset="0"/>
                            <a:cs typeface="Times New Roman" panose="02020603050405020304" pitchFamily="18" charset="0"/>
                          </a:rPr>
                        </m:ctrlPr>
                      </m:funcPr>
                      <m:fName>
                        <m:r>
                          <m:rPr>
                            <m:sty m:val="p"/>
                          </m:rPr>
                          <a:rPr lang="en-US" sz="2000" b="0" i="0" smtClean="0">
                            <a:latin typeface="Cambria Math" panose="02040503050406030204" pitchFamily="18" charset="0"/>
                            <a:cs typeface="Times New Roman" panose="02020603050405020304" pitchFamily="18" charset="0"/>
                          </a:rPr>
                          <m:t>h</m:t>
                        </m:r>
                        <m:r>
                          <a:rPr lang="en-US" sz="2000" b="0" i="0"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𝑢</m:t>
                                </m:r>
                              </m:e>
                              <m:sub>
                                <m:r>
                                  <a:rPr lang="en-US" sz="2000" b="0" i="1" smtClean="0">
                                    <a:latin typeface="Cambria Math" panose="02040503050406030204" pitchFamily="18" charset="0"/>
                                    <a:cs typeface="Times New Roman" panose="02020603050405020304" pitchFamily="18" charset="0"/>
                                  </a:rPr>
                                  <m:t>𝑏</m:t>
                                </m:r>
                              </m:sub>
                            </m:sSub>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𝑘</m:t>
                                </m:r>
                              </m:e>
                              <m:sub>
                                <m:r>
                                  <a:rPr lang="en-US" sz="2000" b="0" i="1" smtClean="0">
                                    <a:latin typeface="Cambria Math" panose="02040503050406030204" pitchFamily="18" charset="0"/>
                                    <a:cs typeface="Times New Roman" panose="02020603050405020304" pitchFamily="18" charset="0"/>
                                  </a:rPr>
                                  <m:t>𝑐𝑎𝑡</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𝐾</m:t>
                                </m:r>
                              </m:e>
                              <m:sub>
                                <m:r>
                                  <a:rPr lang="en-US" sz="2000" i="1">
                                    <a:latin typeface="Cambria Math" panose="02040503050406030204" pitchFamily="18" charset="0"/>
                                    <a:cs typeface="Times New Roman" panose="02020603050405020304" pitchFamily="18" charset="0"/>
                                  </a:rPr>
                                  <m:t>𝑅</m:t>
                                </m:r>
                              </m:sub>
                            </m:sSub>
                          </m:den>
                        </m:f>
                        <m:r>
                          <m:rPr>
                            <m:sty m:val="p"/>
                          </m:rPr>
                          <a:rPr lang="en-US" sz="2000">
                            <a:latin typeface="Cambria Math" panose="02040503050406030204" pitchFamily="18" charset="0"/>
                            <a:cs typeface="Times New Roman" panose="02020603050405020304" pitchFamily="18" charset="0"/>
                          </a:rPr>
                          <m:t>ln</m:t>
                        </m:r>
                      </m:fName>
                      <m:e>
                        <m:d>
                          <m:dPr>
                            <m:ctrlPr>
                              <a:rPr lang="en-US" sz="2000" i="1">
                                <a:latin typeface="Cambria Math" panose="02040503050406030204" pitchFamily="18" charset="0"/>
                                <a:cs typeface="Times New Roman" panose="02020603050405020304" pitchFamily="18" charset="0"/>
                              </a:rPr>
                            </m:ctrlPr>
                          </m:dPr>
                          <m:e>
                            <m:f>
                              <m:fPr>
                                <m:ctrlPr>
                                  <a:rPr lang="en-US" sz="2000" i="1" dirty="0">
                                    <a:latin typeface="Cambria Math" panose="02040503050406030204" pitchFamily="18" charset="0"/>
                                    <a:cs typeface="Times New Roman" panose="02020603050405020304" pitchFamily="18" charset="0"/>
                                  </a:rPr>
                                </m:ctrlPr>
                              </m:fPr>
                              <m:num>
                                <m:r>
                                  <a:rPr lang="en-US" sz="2000" i="1" dirty="0">
                                    <a:latin typeface="Cambria Math" panose="02040503050406030204" pitchFamily="18" charset="0"/>
                                    <a:cs typeface="Times New Roman" panose="02020603050405020304" pitchFamily="18" charset="0"/>
                                  </a:rPr>
                                  <m:t>1</m:t>
                                </m:r>
                              </m:num>
                              <m:den>
                                <m:r>
                                  <a:rPr lang="en-US" sz="2000" i="1" dirty="0">
                                    <a:latin typeface="Cambria Math" panose="02040503050406030204" pitchFamily="18" charset="0"/>
                                    <a:cs typeface="Times New Roman" panose="02020603050405020304" pitchFamily="18" charset="0"/>
                                  </a:rPr>
                                  <m:t>1−</m:t>
                                </m:r>
                                <m:sSub>
                                  <m:sSubPr>
                                    <m:ctrlPr>
                                      <a:rPr lang="en-US" sz="2000" i="1" dirty="0">
                                        <a:latin typeface="Cambria Math" panose="02040503050406030204" pitchFamily="18" charset="0"/>
                                        <a:cs typeface="Times New Roman" panose="02020603050405020304" pitchFamily="18" charset="0"/>
                                      </a:rPr>
                                    </m:ctrlPr>
                                  </m:sSubPr>
                                  <m:e>
                                    <m:r>
                                      <a:rPr lang="en-US" sz="2000" i="1" dirty="0">
                                        <a:latin typeface="Cambria Math" panose="02040503050406030204" pitchFamily="18" charset="0"/>
                                        <a:cs typeface="Times New Roman" panose="02020603050405020304" pitchFamily="18" charset="0"/>
                                      </a:rPr>
                                      <m:t>𝑋</m:t>
                                    </m:r>
                                  </m:e>
                                  <m:sub>
                                    <m:r>
                                      <a:rPr lang="en-US" sz="2000" i="1" dirty="0">
                                        <a:latin typeface="Cambria Math" panose="02040503050406030204" pitchFamily="18" charset="0"/>
                                        <a:cs typeface="Times New Roman" panose="02020603050405020304" pitchFamily="18" charset="0"/>
                                      </a:rPr>
                                      <m:t>𝐴</m:t>
                                    </m:r>
                                  </m:sub>
                                </m:sSub>
                              </m:den>
                            </m:f>
                          </m:e>
                        </m:d>
                      </m:e>
                    </m:func>
                  </m:oMath>
                </a14:m>
                <a:r>
                  <a:rPr lang="en-US" sz="2000" dirty="0">
                    <a:latin typeface="Times New Roman" panose="02020603050405020304" pitchFamily="18" charset="0"/>
                    <a:cs typeface="Times New Roman" panose="02020603050405020304" pitchFamily="18" charset="0"/>
                  </a:rPr>
                  <a:t>                                                                                                       (12.63)</a:t>
                </a: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43FDF30-53BB-70F1-005D-1254385D1426}"/>
                  </a:ext>
                </a:extLst>
              </p:cNvPr>
              <p:cNvSpPr>
                <a:spLocks noGrp="1" noRot="1" noChangeAspect="1" noMove="1" noResize="1" noEditPoints="1" noAdjustHandles="1" noChangeArrowheads="1" noChangeShapeType="1" noTextEdit="1"/>
              </p:cNvSpPr>
              <p:nvPr>
                <p:ph idx="1"/>
              </p:nvPr>
            </p:nvSpPr>
            <p:spPr>
              <a:xfrm>
                <a:off x="192156" y="805070"/>
                <a:ext cx="11807688" cy="5371893"/>
              </a:xfrm>
              <a:blipFill>
                <a:blip r:embed="rId2"/>
                <a:stretch>
                  <a:fillRect l="-568" t="-56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C6F661F-1745-B250-310B-616454DCFC2F}"/>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778B341-F038-DE1D-190F-862260E0183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BFDAA68-6C47-1C54-2067-1B45A38EB0D4}"/>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25281402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0BF62-4112-5DF2-8494-60E5ACD173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1C684F-5547-78AB-4B07-86541D05EC18}"/>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1F81B24-9C6C-B66E-1080-160E171A90E1}"/>
                  </a:ext>
                </a:extLst>
              </p:cNvPr>
              <p:cNvSpPr>
                <a:spLocks noGrp="1"/>
              </p:cNvSpPr>
              <p:nvPr>
                <p:ph idx="1"/>
              </p:nvPr>
            </p:nvSpPr>
            <p:spPr>
              <a:xfrm>
                <a:off x="192156" y="805070"/>
                <a:ext cx="11807688" cy="5371893"/>
              </a:xfrm>
            </p:spPr>
            <p:txBody>
              <a:bodyPr>
                <a:norm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The corresponding catalyst weight is:</a:t>
                </a:r>
              </a:p>
              <a:p>
                <a:pPr marL="0" indent="0" algn="just">
                  <a:lnSpc>
                    <a:spcPct val="100000"/>
                  </a:lnSpc>
                  <a:buNone/>
                </a:pPr>
                <a14:m>
                  <m:oMath xmlns:m="http://schemas.openxmlformats.org/officeDocument/2006/math">
                    <m:r>
                      <a:rPr lang="en-US" sz="2000" b="0" i="1" smtClean="0">
                        <a:latin typeface="Cambria Math" panose="02040503050406030204" pitchFamily="18" charset="0"/>
                        <a:cs typeface="Times New Roman" panose="02020603050405020304" pitchFamily="18" charset="0"/>
                      </a:rPr>
                      <m:t>𝑊</m:t>
                    </m:r>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r>
                      <a:rPr lang="en-US" sz="2000" i="1">
                        <a:latin typeface="Cambria Math" panose="02040503050406030204" pitchFamily="18" charset="0"/>
                        <a:cs typeface="Times New Roman" panose="02020603050405020304" pitchFamily="18" charset="0"/>
                      </a:rPr>
                      <m:t>h</m:t>
                    </m:r>
                    <m:r>
                      <a:rPr lang="en-US" sz="2000" i="1">
                        <a:latin typeface="Cambria Math" panose="02040503050406030204" pitchFamily="18" charset="0"/>
                        <a:cs typeface="Times New Roman" panose="02020603050405020304" pitchFamily="18" charset="0"/>
                      </a:rPr>
                      <m:t>(1−</m:t>
                    </m:r>
                    <m:sSub>
                      <m:sSubPr>
                        <m:ctrlPr>
                          <a:rPr lang="en-US" sz="2000" i="1" smtClean="0">
                            <a:latin typeface="Cambria Math" panose="02040503050406030204" pitchFamily="18" charset="0"/>
                            <a:cs typeface="Times New Roman" panose="02020603050405020304" pitchFamily="18" charset="0"/>
                          </a:rPr>
                        </m:ctrlPr>
                      </m:sSubPr>
                      <m:e>
                        <m:r>
                          <a:rPr lang="en-US" sz="2000" i="1" smtClean="0">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b="0" i="1" smtClean="0">
                            <a:latin typeface="Cambria Math" panose="02040503050406030204" pitchFamily="18" charset="0"/>
                            <a:cs typeface="Times New Roman" panose="02020603050405020304" pitchFamily="18" charset="0"/>
                          </a:rPr>
                          <m:t>𝑚𝑓</m:t>
                        </m:r>
                      </m:sub>
                    </m:sSub>
                    <m:r>
                      <a:rPr lang="en-US" sz="2000" i="1">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(1−</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𝛿</m:t>
                    </m:r>
                    <m:r>
                      <a:rPr lang="en-US" sz="2000" b="0" i="1" smtClean="0">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                                                                                                 (12.64)</a:t>
                </a:r>
              </a:p>
              <a:p>
                <a:pPr marL="0" indent="0" algn="just">
                  <a:lnSpc>
                    <a:spcPct val="100000"/>
                  </a:lnSpc>
                  <a:buNone/>
                </a:pPr>
                <a14:m>
                  <m:oMath xmlns:m="http://schemas.openxmlformats.org/officeDocument/2006/math">
                    <m:r>
                      <a:rPr lang="en-US" sz="2000" b="0" i="1" smtClean="0">
                        <a:latin typeface="Cambria Math" panose="02040503050406030204" pitchFamily="18" charset="0"/>
                        <a:cs typeface="Times New Roman" panose="02020603050405020304" pitchFamily="18" charset="0"/>
                      </a:rPr>
                      <m:t>h</m:t>
                    </m:r>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𝑊</m:t>
                        </m:r>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r>
                          <a:rPr lang="en-US" sz="2000" i="1">
                            <a:latin typeface="Cambria Math" panose="02040503050406030204" pitchFamily="18" charset="0"/>
                            <a:cs typeface="Times New Roman" panose="02020603050405020304" pitchFamily="18" charset="0"/>
                          </a:rPr>
                          <m:t>(1−</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i="1">
                                <a:latin typeface="Cambria Math" panose="02040503050406030204" pitchFamily="18" charset="0"/>
                                <a:cs typeface="Times New Roman" panose="02020603050405020304" pitchFamily="18" charset="0"/>
                              </a:rPr>
                              <m:t>𝑚𝑓</m:t>
                            </m:r>
                          </m:sub>
                        </m:sSub>
                        <m:r>
                          <a:rPr lang="en-US" sz="2000" i="1">
                            <a:latin typeface="Cambria Math" panose="02040503050406030204" pitchFamily="18" charset="0"/>
                            <a:cs typeface="Times New Roman" panose="02020603050405020304" pitchFamily="18" charset="0"/>
                          </a:rPr>
                          <m:t>)(1−</m:t>
                        </m:r>
                        <m:r>
                          <a:rPr lang="en-US" sz="2000" i="1">
                            <a:latin typeface="Cambria Math" panose="02040503050406030204" pitchFamily="18" charset="0"/>
                            <a:ea typeface="Cambria Math" panose="02040503050406030204" pitchFamily="18" charset="0"/>
                            <a:cs typeface="Times New Roman" panose="02020603050405020304" pitchFamily="18" charset="0"/>
                          </a:rPr>
                          <m:t>𝛿</m:t>
                        </m:r>
                        <m:r>
                          <a:rPr lang="en-US" sz="2000" i="1">
                            <a:latin typeface="Cambria Math" panose="02040503050406030204" pitchFamily="18" charset="0"/>
                            <a:cs typeface="Times New Roman" panose="02020603050405020304" pitchFamily="18" charset="0"/>
                          </a:rPr>
                          <m:t>)</m:t>
                        </m:r>
                      </m:den>
                    </m:f>
                  </m:oMath>
                </a14:m>
                <a:r>
                  <a:rPr lang="en-US" sz="2000" dirty="0">
                    <a:latin typeface="Times New Roman" panose="02020603050405020304" pitchFamily="18" charset="0"/>
                    <a:cs typeface="Times New Roman" panose="02020603050405020304" pitchFamily="18" charset="0"/>
                  </a:rPr>
                  <a:t>                                                                                                                 (12.65)</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By substituting equation (12.65) into equation (12.63), and solve for the weight of the catalyst can be written as:</a:t>
                </a:r>
              </a:p>
              <a:p>
                <a:pPr marL="0" indent="0" algn="just">
                  <a:lnSpc>
                    <a:spcPct val="100000"/>
                  </a:lnSpc>
                  <a:buNone/>
                </a:pPr>
                <a14:m>
                  <m:oMath xmlns:m="http://schemas.openxmlformats.org/officeDocument/2006/math">
                    <m:func>
                      <m:funcPr>
                        <m:ctrlPr>
                          <a:rPr lang="en-US" sz="2000" i="1">
                            <a:latin typeface="Cambria Math" panose="02040503050406030204" pitchFamily="18" charset="0"/>
                            <a:cs typeface="Times New Roman" panose="02020603050405020304" pitchFamily="18" charset="0"/>
                          </a:rPr>
                        </m:ctrlPr>
                      </m:funcPr>
                      <m:fName>
                        <m:r>
                          <m:rPr>
                            <m:sty m:val="p"/>
                          </m:rPr>
                          <a:rPr lang="en-US" sz="2000" b="0" i="0" smtClean="0">
                            <a:latin typeface="Cambria Math" panose="02040503050406030204" pitchFamily="18" charset="0"/>
                            <a:cs typeface="Times New Roman" panose="02020603050405020304" pitchFamily="18" charset="0"/>
                          </a:rPr>
                          <m:t>W</m:t>
                        </m:r>
                        <m:r>
                          <a:rPr lang="en-US" sz="2000">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𝑏</m:t>
                                </m:r>
                              </m:sub>
                            </m:sSub>
                            <m:r>
                              <a:rPr lang="en-US" sz="2000" i="1">
                                <a:latin typeface="Cambria Math" panose="02040503050406030204" pitchFamily="18" charset="0"/>
                                <a:cs typeface="Times New Roman" panose="02020603050405020304" pitchFamily="18" charset="0"/>
                              </a:rPr>
                              <m:t>(1−</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i="1">
                                    <a:latin typeface="Cambria Math" panose="02040503050406030204" pitchFamily="18" charset="0"/>
                                    <a:cs typeface="Times New Roman" panose="02020603050405020304" pitchFamily="18" charset="0"/>
                                  </a:rPr>
                                  <m:t>𝑚𝑓</m:t>
                                </m:r>
                              </m:sub>
                            </m:sSub>
                            <m:r>
                              <a:rPr lang="en-US" sz="2000" i="1">
                                <a:latin typeface="Cambria Math" panose="02040503050406030204" pitchFamily="18" charset="0"/>
                                <a:cs typeface="Times New Roman" panose="02020603050405020304" pitchFamily="18" charset="0"/>
                              </a:rPr>
                              <m:t>)(1−</m:t>
                            </m:r>
                            <m:r>
                              <a:rPr lang="en-US" sz="2000" i="1">
                                <a:latin typeface="Cambria Math" panose="02040503050406030204" pitchFamily="18" charset="0"/>
                                <a:ea typeface="Cambria Math" panose="02040503050406030204" pitchFamily="18" charset="0"/>
                                <a:cs typeface="Times New Roman" panose="02020603050405020304" pitchFamily="18" charset="0"/>
                              </a:rPr>
                              <m:t>𝛿</m:t>
                            </m:r>
                            <m:r>
                              <a:rPr lang="en-US" sz="2000" i="1">
                                <a:latin typeface="Cambria Math" panose="02040503050406030204" pitchFamily="18" charset="0"/>
                                <a:ea typeface="Cambria Math" panose="020405030504060302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 </m:t>
                            </m:r>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𝑘</m:t>
                                </m:r>
                              </m:e>
                              <m:sub>
                                <m:r>
                                  <a:rPr lang="en-US" sz="2000" b="0" i="1" smtClean="0">
                                    <a:latin typeface="Cambria Math" panose="02040503050406030204" pitchFamily="18" charset="0"/>
                                    <a:cs typeface="Times New Roman" panose="02020603050405020304" pitchFamily="18" charset="0"/>
                                  </a:rPr>
                                  <m:t>𝑐𝑎𝑡</m:t>
                                </m:r>
                              </m:sub>
                            </m:sSub>
                            <m:sSub>
                              <m:sSubPr>
                                <m:ctrlPr>
                                  <a:rPr lang="en-US" sz="2000" i="1">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 </m:t>
                                </m:r>
                                <m:r>
                                  <a:rPr lang="en-US" sz="2000" i="1">
                                    <a:latin typeface="Cambria Math" panose="02040503050406030204" pitchFamily="18" charset="0"/>
                                    <a:cs typeface="Times New Roman" panose="02020603050405020304" pitchFamily="18" charset="0"/>
                                  </a:rPr>
                                  <m:t>𝐾</m:t>
                                </m:r>
                              </m:e>
                              <m:sub>
                                <m:r>
                                  <a:rPr lang="en-US" sz="2000" i="1">
                                    <a:latin typeface="Cambria Math" panose="02040503050406030204" pitchFamily="18" charset="0"/>
                                    <a:cs typeface="Times New Roman" panose="02020603050405020304" pitchFamily="18" charset="0"/>
                                  </a:rPr>
                                  <m:t>𝑅</m:t>
                                </m:r>
                              </m:sub>
                            </m:sSub>
                          </m:den>
                        </m:f>
                        <m:r>
                          <m:rPr>
                            <m:sty m:val="p"/>
                          </m:rPr>
                          <a:rPr lang="en-US" sz="2000">
                            <a:latin typeface="Cambria Math" panose="02040503050406030204" pitchFamily="18" charset="0"/>
                            <a:cs typeface="Times New Roman" panose="02020603050405020304" pitchFamily="18" charset="0"/>
                          </a:rPr>
                          <m:t>ln</m:t>
                        </m:r>
                      </m:fName>
                      <m:e>
                        <m:d>
                          <m:dPr>
                            <m:ctrlPr>
                              <a:rPr lang="en-US" sz="2000" i="1">
                                <a:latin typeface="Cambria Math" panose="02040503050406030204" pitchFamily="18" charset="0"/>
                                <a:cs typeface="Times New Roman" panose="02020603050405020304" pitchFamily="18" charset="0"/>
                              </a:rPr>
                            </m:ctrlPr>
                          </m:dPr>
                          <m:e>
                            <m:f>
                              <m:fPr>
                                <m:ctrlPr>
                                  <a:rPr lang="en-US" sz="2000" i="1" dirty="0">
                                    <a:latin typeface="Cambria Math" panose="02040503050406030204" pitchFamily="18" charset="0"/>
                                    <a:cs typeface="Times New Roman" panose="02020603050405020304" pitchFamily="18" charset="0"/>
                                  </a:rPr>
                                </m:ctrlPr>
                              </m:fPr>
                              <m:num>
                                <m:r>
                                  <a:rPr lang="en-US" sz="2000" i="1" dirty="0">
                                    <a:latin typeface="Cambria Math" panose="02040503050406030204" pitchFamily="18" charset="0"/>
                                    <a:cs typeface="Times New Roman" panose="02020603050405020304" pitchFamily="18" charset="0"/>
                                  </a:rPr>
                                  <m:t>1</m:t>
                                </m:r>
                              </m:num>
                              <m:den>
                                <m:r>
                                  <a:rPr lang="en-US" sz="2000" i="1" dirty="0">
                                    <a:latin typeface="Cambria Math" panose="02040503050406030204" pitchFamily="18" charset="0"/>
                                    <a:cs typeface="Times New Roman" panose="02020603050405020304" pitchFamily="18" charset="0"/>
                                  </a:rPr>
                                  <m:t>1−</m:t>
                                </m:r>
                                <m:sSub>
                                  <m:sSubPr>
                                    <m:ctrlPr>
                                      <a:rPr lang="en-US" sz="2000" i="1" dirty="0">
                                        <a:latin typeface="Cambria Math" panose="02040503050406030204" pitchFamily="18" charset="0"/>
                                        <a:cs typeface="Times New Roman" panose="02020603050405020304" pitchFamily="18" charset="0"/>
                                      </a:rPr>
                                    </m:ctrlPr>
                                  </m:sSubPr>
                                  <m:e>
                                    <m:r>
                                      <a:rPr lang="en-US" sz="2000" i="1" dirty="0">
                                        <a:latin typeface="Cambria Math" panose="02040503050406030204" pitchFamily="18" charset="0"/>
                                        <a:cs typeface="Times New Roman" panose="02020603050405020304" pitchFamily="18" charset="0"/>
                                      </a:rPr>
                                      <m:t>𝑋</m:t>
                                    </m:r>
                                  </m:e>
                                  <m:sub>
                                    <m:r>
                                      <a:rPr lang="en-US" sz="2000" i="1" dirty="0">
                                        <a:latin typeface="Cambria Math" panose="02040503050406030204" pitchFamily="18" charset="0"/>
                                        <a:cs typeface="Times New Roman" panose="02020603050405020304" pitchFamily="18" charset="0"/>
                                      </a:rPr>
                                      <m:t>𝐴</m:t>
                                    </m:r>
                                  </m:sub>
                                </m:sSub>
                              </m:den>
                            </m:f>
                          </m:e>
                        </m:d>
                      </m:e>
                    </m:func>
                  </m:oMath>
                </a14:m>
                <a:r>
                  <a:rPr lang="en-US" sz="2000" dirty="0">
                    <a:latin typeface="Times New Roman" panose="02020603050405020304" pitchFamily="18" charset="0"/>
                    <a:cs typeface="Times New Roman" panose="02020603050405020304" pitchFamily="18" charset="0"/>
                  </a:rPr>
                  <a:t>                                                                                            (12.66)</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Where: W is weight of catalyst, p</a:t>
                </a:r>
                <a:r>
                  <a:rPr lang="en-US" sz="2000" baseline="-25000" dirty="0">
                    <a:latin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cs typeface="Times New Roman" panose="02020603050405020304" pitchFamily="18" charset="0"/>
                  </a:rPr>
                  <a:t> is density of catalyst, A</a:t>
                </a:r>
                <a:r>
                  <a:rPr lang="en-US" sz="2000" baseline="-25000" dirty="0">
                    <a:latin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cs typeface="Times New Roman" panose="02020603050405020304" pitchFamily="18" charset="0"/>
                  </a:rPr>
                  <a:t> is cross-sectional area of bed,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is velocity of bubbles,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mf</a:t>
                </a:r>
                <a:r>
                  <a:rPr lang="en-US" sz="2000" dirty="0">
                    <a:latin typeface="Times New Roman" panose="02020603050405020304" pitchFamily="18" charset="0"/>
                    <a:cs typeface="Times New Roman" panose="02020603050405020304" pitchFamily="18" charset="0"/>
                  </a:rPr>
                  <a:t> is porosity at minimum fluidized velocity,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cs typeface="Times New Roman" panose="02020603050405020304" pitchFamily="18" charset="0"/>
                  </a:rPr>
                  <a:t> is volume fraction of bubble, </a:t>
                </a:r>
                <a:r>
                  <a:rPr lang="en-US" sz="2000" dirty="0" err="1">
                    <a:latin typeface="Times New Roman" panose="02020603050405020304" pitchFamily="18" charset="0"/>
                    <a:cs typeface="Times New Roman" panose="02020603050405020304" pitchFamily="18" charset="0"/>
                  </a:rPr>
                  <a:t>k</a:t>
                </a:r>
                <a:r>
                  <a:rPr lang="en-US" sz="2000" baseline="-25000" dirty="0" err="1">
                    <a:latin typeface="Times New Roman" panose="02020603050405020304" pitchFamily="18" charset="0"/>
                    <a:cs typeface="Times New Roman" panose="02020603050405020304" pitchFamily="18" charset="0"/>
                  </a:rPr>
                  <a:t>cat</a:t>
                </a:r>
                <a:r>
                  <a:rPr lang="en-US" sz="2000" dirty="0">
                    <a:latin typeface="Times New Roman" panose="02020603050405020304" pitchFamily="18" charset="0"/>
                    <a:cs typeface="Times New Roman" panose="02020603050405020304" pitchFamily="18" charset="0"/>
                  </a:rPr>
                  <a:t> is specific rate of catalyst, K</a:t>
                </a:r>
                <a:r>
                  <a:rPr lang="en-US" sz="2000" baseline="-25000" dirty="0">
                    <a:latin typeface="Times New Roman" panose="02020603050405020304" pitchFamily="18" charset="0"/>
                    <a:cs typeface="Times New Roman" panose="02020603050405020304" pitchFamily="18" charset="0"/>
                  </a:rPr>
                  <a:t>R</a:t>
                </a:r>
                <a:r>
                  <a:rPr lang="en-US" sz="2000" dirty="0">
                    <a:latin typeface="Times New Roman" panose="02020603050405020304" pitchFamily="18" charset="0"/>
                    <a:cs typeface="Times New Roman" panose="02020603050405020304" pitchFamily="18" charset="0"/>
                  </a:rPr>
                  <a:t> is overall transport coefficient, and X</a:t>
                </a:r>
                <a:r>
                  <a:rPr lang="en-US" sz="2000" baseline="-25000" dirty="0">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is conversion of reactant A.</a:t>
                </a:r>
              </a:p>
            </p:txBody>
          </p:sp>
        </mc:Choice>
        <mc:Fallback xmlns="">
          <p:sp>
            <p:nvSpPr>
              <p:cNvPr id="3" name="Content Placeholder 2">
                <a:extLst>
                  <a:ext uri="{FF2B5EF4-FFF2-40B4-BE49-F238E27FC236}">
                    <a16:creationId xmlns:a16="http://schemas.microsoft.com/office/drawing/2014/main" id="{01F81B24-9C6C-B66E-1080-160E171A90E1}"/>
                  </a:ext>
                </a:extLst>
              </p:cNvPr>
              <p:cNvSpPr>
                <a:spLocks noGrp="1" noRot="1" noChangeAspect="1" noMove="1" noResize="1" noEditPoints="1" noAdjustHandles="1" noChangeArrowheads="1" noChangeShapeType="1" noTextEdit="1"/>
              </p:cNvSpPr>
              <p:nvPr>
                <p:ph idx="1"/>
              </p:nvPr>
            </p:nvSpPr>
            <p:spPr>
              <a:xfrm>
                <a:off x="192156" y="805070"/>
                <a:ext cx="11807688" cy="5371893"/>
              </a:xfrm>
              <a:blipFill>
                <a:blip r:embed="rId2"/>
                <a:stretch>
                  <a:fillRect l="-568" t="-568" r="-56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7F2C28B-3012-7DC8-FAAD-6893FDB647C7}"/>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F9ECA29-B436-B210-5668-48D291424BF0}"/>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BA71A276-DE29-02A9-8161-9C2A5D73863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3613043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6B237-F610-B2C7-7596-73585C4003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44253A-F4BF-D1DA-1009-0BAB1E91C209}"/>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Activity 12.2</a:t>
            </a:r>
          </a:p>
        </p:txBody>
      </p:sp>
      <p:sp>
        <p:nvSpPr>
          <p:cNvPr id="3" name="Content Placeholder 2">
            <a:extLst>
              <a:ext uri="{FF2B5EF4-FFF2-40B4-BE49-F238E27FC236}">
                <a16:creationId xmlns:a16="http://schemas.microsoft.com/office/drawing/2014/main" id="{8BBFAB79-15BB-CCBF-D944-C4BCD8339D95}"/>
              </a:ext>
            </a:extLst>
          </p:cNvPr>
          <p:cNvSpPr>
            <a:spLocks noGrp="1"/>
          </p:cNvSpPr>
          <p:nvPr>
            <p:ph idx="1"/>
          </p:nvPr>
        </p:nvSpPr>
        <p:spPr>
          <a:xfrm>
            <a:off x="192156" y="805070"/>
            <a:ext cx="11807688" cy="5371893"/>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A researcher plans to study the catalytic oxidation of ammonia in a fluidized bed reactor at 1 atm and 520K. Under his/her experimental conditions, the reaction is first order. For this fluidized bed reactor, 8,000g of catalyst is used with a gas volumetric flow rate of 810 cm</a:t>
            </a:r>
            <a:r>
              <a:rPr lang="en-US" sz="2000" baseline="30000" dirty="0">
                <a:latin typeface="Times New Roman" panose="02020603050405020304" pitchFamily="18" charset="0"/>
                <a:cs typeface="Times New Roman" panose="02020603050405020304" pitchFamily="18" charset="0"/>
              </a:rPr>
              <a:t>3</a:t>
            </a:r>
            <a:r>
              <a:rPr lang="en-US" sz="2000" dirty="0">
                <a:latin typeface="Times New Roman" panose="02020603050405020304" pitchFamily="18" charset="0"/>
                <a:cs typeface="Times New Roman" panose="02020603050405020304" pitchFamily="18" charset="0"/>
              </a:rPr>
              <a:t>/s at reaction conditions. The diameter of the bed is 12 cm. The minimum fluidized velocity and porosity at minimum fluidized velocity are 1.48 cm/s and 0.65, respectively.  The overall transport rate and the specific reaction rate of solid catalyst are 2.1 and 0.086 s</a:t>
            </a:r>
            <a:r>
              <a:rPr lang="en-US" sz="2000" baseline="30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 respectively.  The diameter of bubble is 5 cm, and the density of solid catalyst is 2.06 g/cm</a:t>
            </a:r>
            <a:r>
              <a:rPr lang="en-US" sz="2000" baseline="30000" dirty="0">
                <a:latin typeface="Times New Roman" panose="02020603050405020304" pitchFamily="18" charset="0"/>
                <a:cs typeface="Times New Roman" panose="02020603050405020304" pitchFamily="18" charset="0"/>
              </a:rPr>
              <a:t>3</a:t>
            </a:r>
            <a:r>
              <a:rPr lang="en-US" sz="2000" dirty="0">
                <a:latin typeface="Times New Roman" panose="02020603050405020304" pitchFamily="18" charset="0"/>
                <a:cs typeface="Times New Roman" panose="02020603050405020304" pitchFamily="18" charset="0"/>
              </a:rPr>
              <a:t>. Determine the conversion using the Kunii-</a:t>
            </a:r>
            <a:r>
              <a:rPr lang="en-US" sz="2000" dirty="0" err="1">
                <a:latin typeface="Times New Roman" panose="02020603050405020304" pitchFamily="18" charset="0"/>
                <a:cs typeface="Times New Roman" panose="02020603050405020304" pitchFamily="18" charset="0"/>
              </a:rPr>
              <a:t>Levenspiel</a:t>
            </a:r>
            <a:r>
              <a:rPr lang="en-US" sz="2000" dirty="0">
                <a:latin typeface="Times New Roman" panose="02020603050405020304" pitchFamily="18" charset="0"/>
                <a:cs typeface="Times New Roman" panose="02020603050405020304" pitchFamily="18" charset="0"/>
              </a:rPr>
              <a:t> model.</a:t>
            </a:r>
          </a:p>
          <a:p>
            <a:pPr marL="0" indent="0" algn="just">
              <a:lnSpc>
                <a:spcPct val="100000"/>
              </a:lnSpc>
              <a:buNone/>
            </a:pPr>
            <a:r>
              <a:rPr lang="en-US" sz="2000" b="1" dirty="0">
                <a:latin typeface="Times New Roman" panose="02020603050405020304" pitchFamily="18" charset="0"/>
                <a:cs typeface="Times New Roman" panose="02020603050405020304" pitchFamily="18" charset="0"/>
              </a:rPr>
              <a:t>Given:  </a:t>
            </a:r>
            <a:r>
              <a:rPr lang="en-US" sz="2000" dirty="0">
                <a:latin typeface="Times New Roman" panose="02020603050405020304" pitchFamily="18" charset="0"/>
                <a:cs typeface="Times New Roman" panose="02020603050405020304" pitchFamily="18" charset="0"/>
              </a:rPr>
              <a:t>Catalytic fluidized bed reactor, first order reaction</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W= 8, 000g;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cs typeface="Times New Roman" panose="02020603050405020304" pitchFamily="18" charset="0"/>
              </a:rPr>
              <a:t>= 810 cm</a:t>
            </a:r>
            <a:r>
              <a:rPr lang="en-US" sz="2000" baseline="30000" dirty="0">
                <a:latin typeface="Times New Roman" panose="02020603050405020304" pitchFamily="18" charset="0"/>
                <a:cs typeface="Times New Roman" panose="02020603050405020304" pitchFamily="18" charset="0"/>
              </a:rPr>
              <a:t>3</a:t>
            </a:r>
            <a:r>
              <a:rPr lang="en-US" sz="2000" dirty="0">
                <a:latin typeface="Times New Roman" panose="02020603050405020304" pitchFamily="18" charset="0"/>
                <a:cs typeface="Times New Roman" panose="02020603050405020304" pitchFamily="18" charset="0"/>
              </a:rPr>
              <a:t>; D = 12 cm; g = 980 cm/s</a:t>
            </a:r>
            <a:r>
              <a:rPr lang="en-US" sz="2000" baseline="30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c</a:t>
            </a:r>
            <a:r>
              <a:rPr lang="en-US" sz="2000" dirty="0">
                <a:latin typeface="Times New Roman" panose="02020603050405020304" pitchFamily="18" charset="0"/>
                <a:cs typeface="Times New Roman" panose="02020603050405020304" pitchFamily="18" charset="0"/>
              </a:rPr>
              <a:t>= 2.06g/cm</a:t>
            </a:r>
            <a:r>
              <a:rPr lang="en-US" sz="2000" baseline="30000" dirty="0">
                <a:latin typeface="Times New Roman" panose="02020603050405020304" pitchFamily="18" charset="0"/>
                <a:cs typeface="Times New Roman" panose="02020603050405020304" pitchFamily="18" charset="0"/>
              </a:rPr>
              <a:t>3</a:t>
            </a:r>
            <a:r>
              <a:rPr lang="en-US" sz="2000" dirty="0">
                <a:latin typeface="Times New Roman" panose="02020603050405020304" pitchFamily="18" charset="0"/>
                <a:cs typeface="Times New Roman" panose="02020603050405020304" pitchFamily="18" charset="0"/>
              </a:rPr>
              <a:t>; K</a:t>
            </a:r>
            <a:r>
              <a:rPr lang="en-US" sz="2000" baseline="-25000" dirty="0">
                <a:latin typeface="Times New Roman" panose="02020603050405020304" pitchFamily="18" charset="0"/>
                <a:cs typeface="Times New Roman" panose="02020603050405020304" pitchFamily="18" charset="0"/>
              </a:rPr>
              <a:t>R</a:t>
            </a:r>
            <a:r>
              <a:rPr lang="en-US" sz="2000" dirty="0">
                <a:latin typeface="Times New Roman" panose="02020603050405020304" pitchFamily="18" charset="0"/>
                <a:cs typeface="Times New Roman" panose="02020603050405020304" pitchFamily="18" charset="0"/>
              </a:rPr>
              <a:t>= 2.1;k</a:t>
            </a:r>
            <a:r>
              <a:rPr lang="en-US" sz="2000" baseline="-25000" dirty="0">
                <a:latin typeface="Times New Roman" panose="02020603050405020304" pitchFamily="18" charset="0"/>
                <a:cs typeface="Times New Roman" panose="02020603050405020304" pitchFamily="18" charset="0"/>
              </a:rPr>
              <a:t>cat</a:t>
            </a:r>
            <a:r>
              <a:rPr lang="en-US" sz="2000" dirty="0">
                <a:latin typeface="Times New Roman" panose="02020603050405020304" pitchFamily="18" charset="0"/>
                <a:cs typeface="Times New Roman" panose="02020603050405020304" pitchFamily="18" charset="0"/>
              </a:rPr>
              <a:t>=0.085 s</a:t>
            </a:r>
            <a:r>
              <a:rPr lang="en-US" sz="2000" baseline="30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a:t>
            </a:r>
            <a:r>
              <a:rPr lang="en-US" sz="2000" baseline="-25000" dirty="0" err="1">
                <a:latin typeface="Times New Roman" panose="02020603050405020304" pitchFamily="18" charset="0"/>
                <a:cs typeface="Times New Roman" panose="02020603050405020304" pitchFamily="18" charset="0"/>
              </a:rPr>
              <a:t>mf</a:t>
            </a:r>
            <a:r>
              <a:rPr lang="en-US" sz="2000" baseline="-25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1.48 cm/s;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a:latin typeface="Times New Roman" panose="02020603050405020304" pitchFamily="18" charset="0"/>
                <a:cs typeface="Times New Roman" panose="02020603050405020304" pitchFamily="18" charset="0"/>
              </a:rPr>
              <a:t>mf </a:t>
            </a:r>
            <a:r>
              <a:rPr lang="en-US" sz="2000" dirty="0">
                <a:latin typeface="Times New Roman" panose="02020603050405020304" pitchFamily="18" charset="0"/>
                <a:cs typeface="Times New Roman" panose="02020603050405020304" pitchFamily="18" charset="0"/>
              </a:rPr>
              <a:t>= 0.65; </a:t>
            </a:r>
            <a:r>
              <a:rPr lang="en-US" sz="2000" dirty="0" err="1">
                <a:latin typeface="Times New Roman" panose="02020603050405020304" pitchFamily="18" charset="0"/>
                <a:cs typeface="Times New Roman" panose="02020603050405020304" pitchFamily="18" charset="0"/>
              </a:rPr>
              <a:t>d</a:t>
            </a:r>
            <a:r>
              <a:rPr lang="en-US" sz="2000" baseline="-25000" dirty="0" err="1">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cs typeface="Times New Roman" panose="02020603050405020304" pitchFamily="18" charset="0"/>
              </a:rPr>
              <a:t>= 5cm</a:t>
            </a:r>
          </a:p>
          <a:p>
            <a:pPr marL="0" indent="0" algn="just">
              <a:lnSpc>
                <a:spcPct val="100000"/>
              </a:lnSpc>
              <a:buNone/>
            </a:pPr>
            <a:r>
              <a:rPr lang="en-US" sz="2000" b="1" dirty="0">
                <a:latin typeface="Times New Roman" panose="02020603050405020304" pitchFamily="18" charset="0"/>
                <a:cs typeface="Times New Roman" panose="02020603050405020304" pitchFamily="18" charset="0"/>
              </a:rPr>
              <a:t>Required:</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X</a:t>
            </a:r>
            <a:r>
              <a:rPr lang="en-US" sz="2000" baseline="-25000" dirty="0">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 ? </a:t>
            </a:r>
          </a:p>
        </p:txBody>
      </p:sp>
      <p:cxnSp>
        <p:nvCxnSpPr>
          <p:cNvPr id="4" name="Straight Connector 3">
            <a:extLst>
              <a:ext uri="{FF2B5EF4-FFF2-40B4-BE49-F238E27FC236}">
                <a16:creationId xmlns:a16="http://schemas.microsoft.com/office/drawing/2014/main" id="{551C375D-414E-2DD0-9198-D3CA1CC76CD3}"/>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393A32E-3860-7C77-9778-0BA9F43D840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C1AC806-666F-6CC6-C876-D1D37564C35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5978530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BFD5CC-C885-4A6D-DD2D-58B059EA32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49D6DE-8FB0-593A-8EED-6A869F0AA7F5}"/>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3AD46F1-6EF9-7E7E-6507-8E850FBFDD65}"/>
                  </a:ext>
                </a:extLst>
              </p:cNvPr>
              <p:cNvSpPr>
                <a:spLocks noGrp="1"/>
              </p:cNvSpPr>
              <p:nvPr>
                <p:ph idx="1"/>
              </p:nvPr>
            </p:nvSpPr>
            <p:spPr>
              <a:xfrm>
                <a:off x="192156" y="805070"/>
                <a:ext cx="11807688" cy="5371893"/>
              </a:xfrm>
            </p:spPr>
            <p:txBody>
              <a:bodyPr>
                <a:normAutofit/>
              </a:bodyPr>
              <a:lstStyle/>
              <a:p>
                <a:pPr marL="0" indent="0" algn="just">
                  <a:lnSpc>
                    <a:spcPct val="100000"/>
                  </a:lnSpc>
                  <a:buNone/>
                </a:pPr>
                <a:r>
                  <a:rPr lang="en-US" sz="2400" b="1" dirty="0">
                    <a:latin typeface="Times New Roman" panose="02020603050405020304" pitchFamily="18" charset="0"/>
                    <a:cs typeface="Times New Roman" panose="02020603050405020304" pitchFamily="18" charset="0"/>
                  </a:rPr>
                  <a:t>Solution:</a:t>
                </a:r>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r>
                  <a:rPr lang="en-US" sz="2000" dirty="0">
                    <a:latin typeface="Times New Roman" panose="02020603050405020304" pitchFamily="18" charset="0"/>
                    <a:cs typeface="Times New Roman" panose="02020603050405020304" pitchFamily="18" charset="0"/>
                  </a:rPr>
                  <a:t>A</a:t>
                </a:r>
                <a:r>
                  <a:rPr lang="en-US" sz="2000" baseline="-25000" dirty="0">
                    <a:latin typeface="Times New Roman" panose="02020603050405020304" pitchFamily="18" charset="0"/>
                    <a:cs typeface="Times New Roman" panose="02020603050405020304" pitchFamily="18" charset="0"/>
                  </a:rPr>
                  <a:t>c</a:t>
                </a:r>
                <a14:m>
                  <m:oMath xmlns:m="http://schemas.openxmlformats.org/officeDocument/2006/math">
                    <m:r>
                      <a:rPr lang="en-US" sz="2000" i="1">
                        <a:latin typeface="Cambria Math" panose="02040503050406030204" pitchFamily="18" charset="0"/>
                        <a:cs typeface="Times New Roman" panose="02020603050405020304" pitchFamily="18" charset="0"/>
                      </a:rPr>
                      <m:t>=</m:t>
                    </m:r>
                    <m:r>
                      <a:rPr lang="el-GR" sz="2000" i="1">
                        <a:latin typeface="Cambria Math" panose="02040503050406030204" pitchFamily="18" charset="0"/>
                        <a:cs typeface="Times New Roman" panose="02020603050405020304" pitchFamily="18" charset="0"/>
                      </a:rPr>
                      <m:t>𝜋</m:t>
                    </m:r>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𝐷</m:t>
                        </m:r>
                      </m:e>
                      <m:sup>
                        <m:r>
                          <a:rPr lang="en-US" sz="2000" i="1">
                            <a:latin typeface="Cambria Math" panose="02040503050406030204" pitchFamily="18" charset="0"/>
                            <a:cs typeface="Times New Roman" panose="02020603050405020304" pitchFamily="18" charset="0"/>
                          </a:rPr>
                          <m:t>2</m:t>
                        </m:r>
                      </m:sup>
                    </m:sSup>
                  </m:oMath>
                </a14:m>
                <a:r>
                  <a:rPr lang="en-US" sz="2000" dirty="0">
                    <a:latin typeface="Times New Roman" panose="02020603050405020304" pitchFamily="18" charset="0"/>
                    <a:cs typeface="Times New Roman" panose="02020603050405020304" pitchFamily="18" charset="0"/>
                  </a:rPr>
                  <a:t>/4=</a:t>
                </a:r>
                <a:r>
                  <a:rPr lang="el-GR" sz="2000" dirty="0">
                    <a:cs typeface="Times New Roman" panose="02020603050405020304" pitchFamily="18" charset="0"/>
                  </a:rPr>
                  <a:t> </a:t>
                </a:r>
                <a14:m>
                  <m:oMath xmlns:m="http://schemas.openxmlformats.org/officeDocument/2006/math">
                    <m:r>
                      <a:rPr lang="el-GR" sz="2000" i="1">
                        <a:latin typeface="Cambria Math" panose="02040503050406030204" pitchFamily="18" charset="0"/>
                        <a:cs typeface="Times New Roman" panose="02020603050405020304" pitchFamily="18" charset="0"/>
                      </a:rPr>
                      <m:t>𝜋</m:t>
                    </m:r>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d>
                          <m:dPr>
                            <m:ctrlPr>
                              <a:rPr lang="en-US" sz="2000" i="1" smtClean="0">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12</m:t>
                            </m:r>
                          </m:e>
                        </m:d>
                        <m:r>
                          <a:rPr lang="en-US" sz="2000" i="1">
                            <a:latin typeface="Cambria Math" panose="02040503050406030204" pitchFamily="18" charset="0"/>
                            <a:cs typeface="Times New Roman" panose="02020603050405020304" pitchFamily="18" charset="0"/>
                          </a:rPr>
                          <m:t>2</m:t>
                        </m:r>
                      </m:num>
                      <m:den>
                        <m:r>
                          <a:rPr lang="en-US" sz="2000" i="1">
                            <a:latin typeface="Cambria Math" panose="02040503050406030204" pitchFamily="18" charset="0"/>
                            <a:cs typeface="Times New Roman" panose="02020603050405020304" pitchFamily="18" charset="0"/>
                          </a:rPr>
                          <m:t>4</m:t>
                        </m:r>
                      </m:den>
                    </m:f>
                    <m:r>
                      <a:rPr lang="en-US" sz="2000" i="1">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113 </m:t>
                    </m:r>
                    <m:r>
                      <a:rPr lang="en-US" sz="2000" i="1">
                        <a:latin typeface="Cambria Math" panose="02040503050406030204" pitchFamily="18" charset="0"/>
                        <a:cs typeface="Times New Roman" panose="02020603050405020304" pitchFamily="18" charset="0"/>
                      </a:rPr>
                      <m:t>𝑐𝑚</m:t>
                    </m:r>
                    <m:r>
                      <a:rPr lang="en-US" sz="2000" i="1" baseline="30000">
                        <a:latin typeface="Cambria Math" panose="02040503050406030204" pitchFamily="18" charset="0"/>
                        <a:cs typeface="Times New Roman" panose="02020603050405020304" pitchFamily="18" charset="0"/>
                      </a:rPr>
                      <m:t>2</m:t>
                    </m:r>
                  </m:oMath>
                </a14:m>
                <a:endParaRPr lang="en-US" sz="2000" baseline="30000" dirty="0">
                  <a:latin typeface="Times New Roman" panose="02020603050405020304" pitchFamily="18" charset="0"/>
                  <a:cs typeface="Times New Roman" panose="02020603050405020304" pitchFamily="18" charset="0"/>
                </a:endParaRPr>
              </a:p>
              <a:p>
                <a:pPr marL="0" indent="0" algn="just">
                  <a:lnSpc>
                    <a:spcPct val="10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𝑜</m:t>
                        </m:r>
                      </m:sub>
                    </m:sSub>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sym typeface="Symbol" panose="05050102010706020507" pitchFamily="18" charset="2"/>
                          </a:rPr>
                          <m:t></m:t>
                        </m:r>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den>
                    </m:f>
                    <m:r>
                      <a:rPr lang="en-US" sz="2000">
                        <a:latin typeface="Cambria Math" panose="02040503050406030204" pitchFamily="18" charset="0"/>
                        <a:cs typeface="Times New Roman" panose="02020603050405020304" pitchFamily="18" charset="0"/>
                      </a:rPr>
                      <m:t>=</m:t>
                    </m:r>
                    <m:f>
                      <m:fPr>
                        <m:ctrlPr>
                          <a:rPr lang="en-US" sz="200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810</m:t>
                        </m:r>
                      </m:num>
                      <m:den>
                        <m:r>
                          <a:rPr lang="en-US" sz="2000" b="0" i="1" smtClean="0">
                            <a:latin typeface="Cambria Math" panose="02040503050406030204" pitchFamily="18" charset="0"/>
                            <a:cs typeface="Times New Roman" panose="02020603050405020304" pitchFamily="18" charset="0"/>
                          </a:rPr>
                          <m:t>113</m:t>
                        </m:r>
                      </m:den>
                    </m:f>
                    <m:r>
                      <a:rPr lang="en-US" sz="2000" i="1">
                        <a:latin typeface="Cambria Math" panose="02040503050406030204" pitchFamily="18" charset="0"/>
                        <a:cs typeface="Times New Roman" panose="02020603050405020304" pitchFamily="18" charset="0"/>
                      </a:rPr>
                      <m:t>= </m:t>
                    </m:r>
                  </m:oMath>
                </a14:m>
                <a:r>
                  <a:rPr lang="en-US" sz="2000" dirty="0">
                    <a:latin typeface="Times New Roman" panose="02020603050405020304" pitchFamily="18" charset="0"/>
                    <a:cs typeface="Times New Roman" panose="02020603050405020304" pitchFamily="18" charset="0"/>
                  </a:rPr>
                  <a:t>7.2 cm/s</a:t>
                </a:r>
              </a:p>
              <a:p>
                <a:pPr marL="0" indent="0" algn="just">
                  <a:lnSpc>
                    <a:spcPct val="10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𝑏</m:t>
                        </m:r>
                      </m:sub>
                    </m:sSub>
                  </m:oMath>
                </a14:m>
                <a:r>
                  <a:rPr lang="en-US" sz="2000" dirty="0">
                    <a:cs typeface="Times New Roman" panose="02020603050405020304" pitchFamily="18" charset="0"/>
                  </a:rPr>
                  <a:t>= </a:t>
                </a: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𝑜</m:t>
                        </m:r>
                      </m:sub>
                    </m:sSub>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𝑚𝑓</m:t>
                        </m:r>
                      </m:sub>
                    </m:sSub>
                    <m:r>
                      <a:rPr lang="en-US" sz="2000" i="1">
                        <a:latin typeface="Cambria Math" panose="02040503050406030204" pitchFamily="18" charset="0"/>
                        <a:cs typeface="Times New Roman" panose="02020603050405020304" pitchFamily="18" charset="0"/>
                      </a:rPr>
                      <m:t>+0.71</m:t>
                    </m:r>
                    <m:sSup>
                      <m:sSupPr>
                        <m:ctrlPr>
                          <a:rPr lang="en-US" sz="2000" i="1">
                            <a:latin typeface="Cambria Math" panose="02040503050406030204" pitchFamily="18" charset="0"/>
                            <a:cs typeface="Times New Roman" panose="02020603050405020304" pitchFamily="18" charset="0"/>
                          </a:rPr>
                        </m:ctrlPr>
                      </m:sSupPr>
                      <m:e>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𝑔</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𝑑</m:t>
                                </m:r>
                              </m:e>
                              <m:sub>
                                <m:r>
                                  <a:rPr lang="en-US" sz="2000" i="1">
                                    <a:latin typeface="Cambria Math" panose="02040503050406030204" pitchFamily="18" charset="0"/>
                                    <a:cs typeface="Times New Roman" panose="02020603050405020304" pitchFamily="18" charset="0"/>
                                  </a:rPr>
                                  <m:t>𝑏</m:t>
                                </m:r>
                              </m:sub>
                            </m:sSub>
                          </m:e>
                        </m:d>
                      </m:e>
                      <m:sup>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1</m:t>
                            </m:r>
                          </m:num>
                          <m:den>
                            <m:r>
                              <a:rPr lang="en-US" sz="2000" i="1">
                                <a:latin typeface="Cambria Math" panose="02040503050406030204" pitchFamily="18" charset="0"/>
                                <a:cs typeface="Times New Roman" panose="02020603050405020304" pitchFamily="18" charset="0"/>
                              </a:rPr>
                              <m:t>2</m:t>
                            </m:r>
                          </m:den>
                        </m:f>
                      </m:sup>
                    </m:sSup>
                    <m:r>
                      <a:rPr lang="en-US" sz="2000" b="0" i="1" smtClean="0">
                        <a:latin typeface="Cambria Math" panose="02040503050406030204" pitchFamily="18" charset="0"/>
                        <a:cs typeface="Times New Roman" panose="02020603050405020304" pitchFamily="18" charset="0"/>
                      </a:rPr>
                      <m:t>=</m:t>
                    </m:r>
                    <m:r>
                      <m:rPr>
                        <m:nor/>
                      </m:rPr>
                      <a:rPr lang="en-US" sz="2000" dirty="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7.2</m:t>
                    </m:r>
                    <m:r>
                      <a:rPr lang="en-US" sz="2000" i="1">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1.48</m:t>
                    </m:r>
                    <m:r>
                      <a:rPr lang="en-US" sz="2000" i="1">
                        <a:latin typeface="Cambria Math" panose="02040503050406030204" pitchFamily="18" charset="0"/>
                        <a:cs typeface="Times New Roman" panose="02020603050405020304" pitchFamily="18" charset="0"/>
                      </a:rPr>
                      <m:t>+0.71</m:t>
                    </m:r>
                    <m:sSup>
                      <m:sSupPr>
                        <m:ctrlPr>
                          <a:rPr lang="en-US" sz="2000" i="1">
                            <a:latin typeface="Cambria Math" panose="02040503050406030204" pitchFamily="18" charset="0"/>
                            <a:cs typeface="Times New Roman" panose="02020603050405020304" pitchFamily="18" charset="0"/>
                          </a:rPr>
                        </m:ctrlPr>
                      </m:sSupPr>
                      <m:e>
                        <m:d>
                          <m:dPr>
                            <m:ctrlPr>
                              <a:rPr lang="en-US" sz="2000" i="1">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980∗5</m:t>
                            </m:r>
                          </m:e>
                        </m:d>
                      </m:e>
                      <m:sup>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1</m:t>
                            </m:r>
                          </m:num>
                          <m:den>
                            <m:r>
                              <a:rPr lang="en-US" sz="2000" i="1">
                                <a:latin typeface="Cambria Math" panose="02040503050406030204" pitchFamily="18" charset="0"/>
                                <a:cs typeface="Times New Roman" panose="02020603050405020304" pitchFamily="18" charset="0"/>
                              </a:rPr>
                              <m:t>2</m:t>
                            </m:r>
                          </m:den>
                        </m:f>
                      </m:sup>
                    </m:sSup>
                    <m:r>
                      <a:rPr lang="en-US" sz="2000" b="0" i="1" smtClean="0">
                        <a:latin typeface="Cambria Math" panose="02040503050406030204" pitchFamily="18" charset="0"/>
                        <a:cs typeface="Times New Roman" panose="02020603050405020304" pitchFamily="18" charset="0"/>
                      </a:rPr>
                      <m:t>=55.42 </m:t>
                    </m:r>
                    <m:r>
                      <a:rPr lang="en-US" sz="2000" b="0" i="1" smtClean="0">
                        <a:latin typeface="Cambria Math" panose="02040503050406030204" pitchFamily="18" charset="0"/>
                        <a:cs typeface="Times New Roman" panose="02020603050405020304" pitchFamily="18" charset="0"/>
                      </a:rPr>
                      <m:t>𝑐𝑚</m:t>
                    </m:r>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𝑠</m:t>
                    </m:r>
                  </m:oMath>
                </a14:m>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14:m>
                  <m:oMathPara xmlns:m="http://schemas.openxmlformats.org/officeDocument/2006/math">
                    <m:oMathParaPr>
                      <m:jc m:val="left"/>
                    </m:oMathParaPr>
                    <m:oMath xmlns:m="http://schemas.openxmlformats.org/officeDocument/2006/math">
                      <m:r>
                        <a:rPr lang="en-US" sz="2000" i="1">
                          <a:latin typeface="Cambria Math" panose="02040503050406030204" pitchFamily="18" charset="0"/>
                          <a:ea typeface="Cambria Math" panose="02040503050406030204" pitchFamily="18" charset="0"/>
                          <a:cs typeface="Times New Roman" panose="02020603050405020304" pitchFamily="18" charset="0"/>
                        </a:rPr>
                        <m:t>𝛿</m:t>
                      </m:r>
                      <m:r>
                        <a:rPr lang="en-US" sz="20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𝑜</m:t>
                              </m:r>
                            </m:sub>
                          </m:sSub>
                          <m:r>
                            <a:rPr lang="en-US" sz="20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𝑚𝑓</m:t>
                              </m:r>
                            </m:sub>
                          </m:sSub>
                        </m:num>
                        <m:den>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𝑏</m:t>
                              </m:r>
                            </m:sub>
                          </m:sSub>
                        </m:den>
                      </m:f>
                      <m:r>
                        <a:rPr lang="en-US" sz="2000" b="1">
                          <a:latin typeface="Cambria Math" panose="02040503050406030204" pitchFamily="18" charset="0"/>
                          <a:ea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ea typeface="Cambria Math" panose="02040503050406030204" pitchFamily="18" charset="0"/>
                              <a:cs typeface="Times New Roman" panose="02020603050405020304" pitchFamily="18" charset="0"/>
                            </a:rPr>
                            <m:t>7.2</m:t>
                          </m:r>
                          <m:r>
                            <a:rPr lang="en-US" sz="2000" i="1">
                              <a:latin typeface="Cambria Math" panose="02040503050406030204" pitchFamily="18" charset="0"/>
                              <a:ea typeface="Cambria Math" panose="02040503050406030204" pitchFamily="18" charset="0"/>
                              <a:cs typeface="Times New Roman" panose="02020603050405020304" pitchFamily="18" charset="0"/>
                            </a:rPr>
                            <m:t>−1.</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48</m:t>
                          </m:r>
                        </m:num>
                        <m:den>
                          <m:r>
                            <a:rPr lang="en-US" sz="2000" i="1">
                              <a:latin typeface="Cambria Math" panose="02040503050406030204" pitchFamily="18" charset="0"/>
                              <a:ea typeface="Cambria Math" panose="02040503050406030204" pitchFamily="18" charset="0"/>
                              <a:cs typeface="Times New Roman" panose="02020603050405020304" pitchFamily="18" charset="0"/>
                            </a:rPr>
                            <m:t>5</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5.42</m:t>
                          </m:r>
                        </m:den>
                      </m:f>
                      <m:r>
                        <a:rPr lang="en-US" sz="2000" b="1">
                          <a:latin typeface="Cambria Math" panose="02040503050406030204" pitchFamily="18" charset="0"/>
                          <a:ea typeface="Cambria Math" panose="02040503050406030204" pitchFamily="18" charset="0"/>
                          <a:cs typeface="Times New Roman" panose="02020603050405020304" pitchFamily="18" charset="0"/>
                        </a:rPr>
                        <m:t>=</m:t>
                      </m:r>
                      <m:r>
                        <a:rPr lang="en-US" sz="2000" b="1">
                          <a:latin typeface="Cambria Math" panose="02040503050406030204" pitchFamily="18" charset="0"/>
                          <a:ea typeface="Cambria Math" panose="02040503050406030204" pitchFamily="18" charset="0"/>
                          <a:cs typeface="Times New Roman" panose="02020603050405020304" pitchFamily="18" charset="0"/>
                        </a:rPr>
                        <m:t>𝟎</m:t>
                      </m:r>
                      <m:r>
                        <a:rPr lang="en-US" sz="2000" b="1">
                          <a:latin typeface="Cambria Math" panose="02040503050406030204" pitchFamily="18" charset="0"/>
                          <a:ea typeface="Cambria Math" panose="02040503050406030204" pitchFamily="18" charset="0"/>
                          <a:cs typeface="Times New Roman" panose="02020603050405020304" pitchFamily="18" charset="0"/>
                        </a:rPr>
                        <m:t>.</m:t>
                      </m:r>
                      <m:r>
                        <a:rPr lang="en-US" sz="2000" b="1" i="0" smtClean="0">
                          <a:latin typeface="Cambria Math" panose="02040503050406030204" pitchFamily="18" charset="0"/>
                          <a:ea typeface="Cambria Math" panose="02040503050406030204" pitchFamily="18" charset="0"/>
                          <a:cs typeface="Times New Roman" panose="02020603050405020304" pitchFamily="18" charset="0"/>
                        </a:rPr>
                        <m:t>𝟏𝟎</m:t>
                      </m:r>
                    </m:oMath>
                  </m:oMathPara>
                </a14:m>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14:m>
                  <m:oMathPara xmlns:m="http://schemas.openxmlformats.org/officeDocument/2006/math">
                    <m:oMathParaPr>
                      <m:jc m:val="left"/>
                    </m:oMathParaPr>
                    <m:oMath xmlns:m="http://schemas.openxmlformats.org/officeDocument/2006/math">
                      <m:func>
                        <m:funcPr>
                          <m:ctrlPr>
                            <a:rPr lang="en-US" sz="2000" i="1">
                              <a:latin typeface="Cambria Math" panose="02040503050406030204" pitchFamily="18" charset="0"/>
                              <a:cs typeface="Times New Roman" panose="02020603050405020304" pitchFamily="18" charset="0"/>
                            </a:rPr>
                          </m:ctrlPr>
                        </m:funcPr>
                        <m:fName>
                          <m:r>
                            <m:rPr>
                              <m:sty m:val="p"/>
                            </m:rPr>
                            <a:rPr lang="en-US" sz="2000">
                              <a:latin typeface="Cambria Math" panose="02040503050406030204" pitchFamily="18" charset="0"/>
                              <a:cs typeface="Times New Roman" panose="02020603050405020304" pitchFamily="18" charset="0"/>
                            </a:rPr>
                            <m:t>W</m:t>
                          </m:r>
                          <m:r>
                            <a:rPr lang="en-US" sz="2000">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𝑢</m:t>
                                  </m:r>
                                </m:e>
                                <m:sub>
                                  <m:r>
                                    <a:rPr lang="en-US" sz="2000" i="1">
                                      <a:latin typeface="Cambria Math" panose="02040503050406030204" pitchFamily="18" charset="0"/>
                                      <a:cs typeface="Times New Roman" panose="02020603050405020304" pitchFamily="18" charset="0"/>
                                    </a:rPr>
                                    <m:t>𝑏</m:t>
                                  </m:r>
                                </m:sub>
                              </m:sSub>
                              <m:r>
                                <a:rPr lang="en-US" sz="2000" i="1">
                                  <a:latin typeface="Cambria Math" panose="02040503050406030204" pitchFamily="18" charset="0"/>
                                  <a:cs typeface="Times New Roman" panose="02020603050405020304" pitchFamily="18" charset="0"/>
                                </a:rPr>
                                <m:t>(1−</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i="1">
                                      <a:latin typeface="Cambria Math" panose="02040503050406030204" pitchFamily="18" charset="0"/>
                                      <a:cs typeface="Times New Roman" panose="02020603050405020304" pitchFamily="18" charset="0"/>
                                    </a:rPr>
                                    <m:t>𝑚𝑓</m:t>
                                  </m:r>
                                </m:sub>
                              </m:sSub>
                              <m:r>
                                <a:rPr lang="en-US" sz="2000" i="1">
                                  <a:latin typeface="Cambria Math" panose="02040503050406030204" pitchFamily="18" charset="0"/>
                                  <a:cs typeface="Times New Roman" panose="02020603050405020304" pitchFamily="18" charset="0"/>
                                </a:rPr>
                                <m:t>)(1−</m:t>
                              </m:r>
                              <m:r>
                                <a:rPr lang="en-US" sz="2000" i="1">
                                  <a:latin typeface="Cambria Math" panose="02040503050406030204" pitchFamily="18" charset="0"/>
                                  <a:ea typeface="Cambria Math" panose="02040503050406030204" pitchFamily="18" charset="0"/>
                                  <a:cs typeface="Times New Roman" panose="02020603050405020304" pitchFamily="18" charset="0"/>
                                </a:rPr>
                                <m:t>𝛿</m:t>
                              </m:r>
                              <m:r>
                                <a:rPr lang="en-US" sz="2000" i="1">
                                  <a:latin typeface="Cambria Math" panose="02040503050406030204" pitchFamily="18" charset="0"/>
                                  <a:ea typeface="Cambria Math" panose="020405030504060302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 </m:t>
                              </m:r>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𝑘</m:t>
                                  </m:r>
                                </m:e>
                                <m:sub>
                                  <m:r>
                                    <a:rPr lang="en-US" sz="2000" i="1">
                                      <a:latin typeface="Cambria Math" panose="02040503050406030204" pitchFamily="18" charset="0"/>
                                      <a:cs typeface="Times New Roman" panose="02020603050405020304" pitchFamily="18" charset="0"/>
                                    </a:rPr>
                                    <m:t>𝑐𝑎𝑡</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 </m:t>
                                  </m:r>
                                  <m:r>
                                    <a:rPr lang="en-US" sz="2000" i="1">
                                      <a:latin typeface="Cambria Math" panose="02040503050406030204" pitchFamily="18" charset="0"/>
                                      <a:cs typeface="Times New Roman" panose="02020603050405020304" pitchFamily="18" charset="0"/>
                                    </a:rPr>
                                    <m:t>𝐾</m:t>
                                  </m:r>
                                </m:e>
                                <m:sub>
                                  <m:r>
                                    <a:rPr lang="en-US" sz="2000" i="1">
                                      <a:latin typeface="Cambria Math" panose="02040503050406030204" pitchFamily="18" charset="0"/>
                                      <a:cs typeface="Times New Roman" panose="02020603050405020304" pitchFamily="18" charset="0"/>
                                    </a:rPr>
                                    <m:t>𝑅</m:t>
                                  </m:r>
                                </m:sub>
                              </m:sSub>
                            </m:den>
                          </m:f>
                          <m:r>
                            <m:rPr>
                              <m:sty m:val="p"/>
                            </m:rPr>
                            <a:rPr lang="en-US" sz="2000">
                              <a:latin typeface="Cambria Math" panose="02040503050406030204" pitchFamily="18" charset="0"/>
                              <a:cs typeface="Times New Roman" panose="02020603050405020304" pitchFamily="18" charset="0"/>
                            </a:rPr>
                            <m:t>ln</m:t>
                          </m:r>
                        </m:fName>
                        <m:e>
                          <m:d>
                            <m:dPr>
                              <m:ctrlPr>
                                <a:rPr lang="en-US" sz="2000" i="1">
                                  <a:latin typeface="Cambria Math" panose="02040503050406030204" pitchFamily="18" charset="0"/>
                                  <a:cs typeface="Times New Roman" panose="02020603050405020304" pitchFamily="18" charset="0"/>
                                </a:rPr>
                              </m:ctrlPr>
                            </m:dPr>
                            <m:e>
                              <m:f>
                                <m:fPr>
                                  <m:ctrlPr>
                                    <a:rPr lang="en-US" sz="2000" i="1" dirty="0">
                                      <a:latin typeface="Cambria Math" panose="02040503050406030204" pitchFamily="18" charset="0"/>
                                      <a:cs typeface="Times New Roman" panose="02020603050405020304" pitchFamily="18" charset="0"/>
                                    </a:rPr>
                                  </m:ctrlPr>
                                </m:fPr>
                                <m:num>
                                  <m:r>
                                    <a:rPr lang="en-US" sz="2000" i="1" dirty="0">
                                      <a:latin typeface="Cambria Math" panose="02040503050406030204" pitchFamily="18" charset="0"/>
                                      <a:cs typeface="Times New Roman" panose="02020603050405020304" pitchFamily="18" charset="0"/>
                                    </a:rPr>
                                    <m:t>1</m:t>
                                  </m:r>
                                </m:num>
                                <m:den>
                                  <m:r>
                                    <a:rPr lang="en-US" sz="2000" i="1" dirty="0">
                                      <a:latin typeface="Cambria Math" panose="02040503050406030204" pitchFamily="18" charset="0"/>
                                      <a:cs typeface="Times New Roman" panose="02020603050405020304" pitchFamily="18" charset="0"/>
                                    </a:rPr>
                                    <m:t>1−</m:t>
                                  </m:r>
                                  <m:sSub>
                                    <m:sSubPr>
                                      <m:ctrlPr>
                                        <a:rPr lang="en-US" sz="2000" i="1" dirty="0">
                                          <a:latin typeface="Cambria Math" panose="02040503050406030204" pitchFamily="18" charset="0"/>
                                          <a:cs typeface="Times New Roman" panose="02020603050405020304" pitchFamily="18" charset="0"/>
                                        </a:rPr>
                                      </m:ctrlPr>
                                    </m:sSubPr>
                                    <m:e>
                                      <m:r>
                                        <a:rPr lang="en-US" sz="2000" i="1" dirty="0">
                                          <a:latin typeface="Cambria Math" panose="02040503050406030204" pitchFamily="18" charset="0"/>
                                          <a:cs typeface="Times New Roman" panose="02020603050405020304" pitchFamily="18" charset="0"/>
                                        </a:rPr>
                                        <m:t>𝑋</m:t>
                                      </m:r>
                                    </m:e>
                                    <m:sub>
                                      <m:r>
                                        <a:rPr lang="en-US" sz="2000" i="1" dirty="0">
                                          <a:latin typeface="Cambria Math" panose="02040503050406030204" pitchFamily="18" charset="0"/>
                                          <a:cs typeface="Times New Roman" panose="02020603050405020304" pitchFamily="18" charset="0"/>
                                        </a:rPr>
                                        <m:t>𝐴</m:t>
                                      </m:r>
                                    </m:sub>
                                  </m:sSub>
                                </m:den>
                              </m:f>
                            </m:e>
                          </m:d>
                        </m:e>
                      </m:func>
                    </m:oMath>
                  </m:oMathPara>
                </a14:m>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r>
                  <a:rPr lang="en-US" sz="2000" dirty="0">
                    <a:solidFill>
                      <a:srgbClr val="0070C0"/>
                    </a:solidFill>
                    <a:cs typeface="Times New Roman" panose="02020603050405020304" pitchFamily="18" charset="0"/>
                  </a:rPr>
                  <a:t>ln</a:t>
                </a:r>
                <a14:m>
                  <m:oMath xmlns:m="http://schemas.openxmlformats.org/officeDocument/2006/math">
                    <m:func>
                      <m:funcPr>
                        <m:ctrlPr>
                          <a:rPr lang="en-US" sz="2000" i="1" smtClean="0">
                            <a:solidFill>
                              <a:srgbClr val="0070C0"/>
                            </a:solidFill>
                            <a:latin typeface="Cambria Math" panose="02040503050406030204" pitchFamily="18" charset="0"/>
                            <a:cs typeface="Times New Roman" panose="02020603050405020304" pitchFamily="18" charset="0"/>
                          </a:rPr>
                        </m:ctrlPr>
                      </m:funcPr>
                      <m:fName>
                        <m:d>
                          <m:dPr>
                            <m:ctrlPr>
                              <a:rPr lang="en-US" sz="2000" i="1">
                                <a:solidFill>
                                  <a:srgbClr val="0070C0"/>
                                </a:solidFill>
                                <a:latin typeface="Cambria Math" panose="02040503050406030204" pitchFamily="18" charset="0"/>
                                <a:cs typeface="Times New Roman" panose="02020603050405020304" pitchFamily="18" charset="0"/>
                              </a:rPr>
                            </m:ctrlPr>
                          </m:dPr>
                          <m:e>
                            <m:f>
                              <m:fPr>
                                <m:ctrlPr>
                                  <a:rPr lang="en-US" sz="2000" i="1" dirty="0">
                                    <a:solidFill>
                                      <a:srgbClr val="0070C0"/>
                                    </a:solidFill>
                                    <a:latin typeface="Cambria Math" panose="02040503050406030204" pitchFamily="18" charset="0"/>
                                    <a:cs typeface="Times New Roman" panose="02020603050405020304" pitchFamily="18" charset="0"/>
                                  </a:rPr>
                                </m:ctrlPr>
                              </m:fPr>
                              <m:num>
                                <m:r>
                                  <a:rPr lang="en-US" sz="2000" i="1" dirty="0">
                                    <a:solidFill>
                                      <a:srgbClr val="0070C0"/>
                                    </a:solidFill>
                                    <a:latin typeface="Cambria Math" panose="02040503050406030204" pitchFamily="18" charset="0"/>
                                    <a:cs typeface="Times New Roman" panose="02020603050405020304" pitchFamily="18" charset="0"/>
                                  </a:rPr>
                                  <m:t>1</m:t>
                                </m:r>
                              </m:num>
                              <m:den>
                                <m:r>
                                  <a:rPr lang="en-US" sz="2000" i="1" dirty="0">
                                    <a:solidFill>
                                      <a:srgbClr val="0070C0"/>
                                    </a:solidFill>
                                    <a:latin typeface="Cambria Math" panose="02040503050406030204" pitchFamily="18" charset="0"/>
                                    <a:cs typeface="Times New Roman" panose="02020603050405020304" pitchFamily="18" charset="0"/>
                                  </a:rPr>
                                  <m:t>1−</m:t>
                                </m:r>
                                <m:sSub>
                                  <m:sSubPr>
                                    <m:ctrlPr>
                                      <a:rPr lang="en-US" sz="2000" i="1" dirty="0">
                                        <a:solidFill>
                                          <a:srgbClr val="0070C0"/>
                                        </a:solidFill>
                                        <a:latin typeface="Cambria Math" panose="02040503050406030204" pitchFamily="18" charset="0"/>
                                        <a:cs typeface="Times New Roman" panose="02020603050405020304" pitchFamily="18" charset="0"/>
                                      </a:rPr>
                                    </m:ctrlPr>
                                  </m:sSubPr>
                                  <m:e>
                                    <m:r>
                                      <a:rPr lang="en-US" sz="2000" i="1" dirty="0">
                                        <a:solidFill>
                                          <a:srgbClr val="0070C0"/>
                                        </a:solidFill>
                                        <a:latin typeface="Cambria Math" panose="02040503050406030204" pitchFamily="18" charset="0"/>
                                        <a:cs typeface="Times New Roman" panose="02020603050405020304" pitchFamily="18" charset="0"/>
                                      </a:rPr>
                                      <m:t>𝑋</m:t>
                                    </m:r>
                                  </m:e>
                                  <m:sub>
                                    <m:r>
                                      <a:rPr lang="en-US" sz="2000" i="1" dirty="0">
                                        <a:solidFill>
                                          <a:srgbClr val="0070C0"/>
                                        </a:solidFill>
                                        <a:latin typeface="Cambria Math" panose="02040503050406030204" pitchFamily="18" charset="0"/>
                                        <a:cs typeface="Times New Roman" panose="02020603050405020304" pitchFamily="18" charset="0"/>
                                      </a:rPr>
                                      <m:t>𝐴</m:t>
                                    </m:r>
                                  </m:sub>
                                </m:sSub>
                              </m:den>
                            </m:f>
                          </m:e>
                        </m:d>
                        <m:r>
                          <a:rPr lang="en-US" sz="2000" b="0" i="1" smtClean="0">
                            <a:solidFill>
                              <a:srgbClr val="0070C0"/>
                            </a:solidFill>
                            <a:latin typeface="Cambria Math" panose="02040503050406030204" pitchFamily="18" charset="0"/>
                            <a:cs typeface="Times New Roman" panose="02020603050405020304" pitchFamily="18" charset="0"/>
                          </a:rPr>
                          <m:t>=</m:t>
                        </m:r>
                        <m:f>
                          <m:fPr>
                            <m:ctrlPr>
                              <a:rPr lang="en-US" sz="2000" i="1" smtClean="0">
                                <a:solidFill>
                                  <a:srgbClr val="0070C0"/>
                                </a:solidFill>
                                <a:latin typeface="Cambria Math" panose="02040503050406030204" pitchFamily="18" charset="0"/>
                                <a:cs typeface="Times New Roman" panose="02020603050405020304" pitchFamily="18" charset="0"/>
                              </a:rPr>
                            </m:ctrlPr>
                          </m:fPr>
                          <m:num>
                            <m:r>
                              <m:rPr>
                                <m:sty m:val="p"/>
                              </m:rPr>
                              <a:rPr lang="en-US" sz="2000">
                                <a:solidFill>
                                  <a:srgbClr val="0070C0"/>
                                </a:solidFill>
                                <a:latin typeface="Cambria Math" panose="02040503050406030204" pitchFamily="18" charset="0"/>
                                <a:cs typeface="Times New Roman" panose="02020603050405020304" pitchFamily="18" charset="0"/>
                              </a:rPr>
                              <m:t>W</m:t>
                            </m:r>
                            <m:sSub>
                              <m:sSubPr>
                                <m:ctrlPr>
                                  <a:rPr lang="en-US" sz="2000" i="1">
                                    <a:solidFill>
                                      <a:srgbClr val="0070C0"/>
                                    </a:solidFill>
                                    <a:latin typeface="Cambria Math" panose="02040503050406030204" pitchFamily="18" charset="0"/>
                                    <a:cs typeface="Times New Roman" panose="02020603050405020304" pitchFamily="18" charset="0"/>
                                  </a:rPr>
                                </m:ctrlPr>
                              </m:sSubPr>
                              <m:e>
                                <m:r>
                                  <a:rPr lang="en-US" sz="2000" i="1">
                                    <a:solidFill>
                                      <a:srgbClr val="0070C0"/>
                                    </a:solidFill>
                                    <a:latin typeface="Cambria Math" panose="02040503050406030204" pitchFamily="18" charset="0"/>
                                    <a:cs typeface="Times New Roman" panose="02020603050405020304" pitchFamily="18" charset="0"/>
                                  </a:rPr>
                                  <m:t>𝑘</m:t>
                                </m:r>
                              </m:e>
                              <m:sub>
                                <m:r>
                                  <a:rPr lang="en-US" sz="2000" i="1">
                                    <a:solidFill>
                                      <a:srgbClr val="0070C0"/>
                                    </a:solidFill>
                                    <a:latin typeface="Cambria Math" panose="02040503050406030204" pitchFamily="18" charset="0"/>
                                    <a:cs typeface="Times New Roman" panose="02020603050405020304" pitchFamily="18" charset="0"/>
                                  </a:rPr>
                                  <m:t>𝑐𝑎𝑡</m:t>
                                </m:r>
                              </m:sub>
                            </m:sSub>
                            <m:sSub>
                              <m:sSubPr>
                                <m:ctrlPr>
                                  <a:rPr lang="en-US" sz="2000" i="1">
                                    <a:solidFill>
                                      <a:srgbClr val="0070C0"/>
                                    </a:solidFill>
                                    <a:latin typeface="Cambria Math" panose="02040503050406030204" pitchFamily="18" charset="0"/>
                                    <a:cs typeface="Times New Roman" panose="02020603050405020304" pitchFamily="18" charset="0"/>
                                  </a:rPr>
                                </m:ctrlPr>
                              </m:sSubPr>
                              <m:e>
                                <m:r>
                                  <a:rPr lang="en-US" sz="2000" i="1">
                                    <a:solidFill>
                                      <a:srgbClr val="0070C0"/>
                                    </a:solidFill>
                                    <a:latin typeface="Cambria Math" panose="02040503050406030204" pitchFamily="18" charset="0"/>
                                    <a:cs typeface="Times New Roman" panose="02020603050405020304" pitchFamily="18" charset="0"/>
                                  </a:rPr>
                                  <m:t> </m:t>
                                </m:r>
                                <m:r>
                                  <a:rPr lang="en-US" sz="2000" i="1">
                                    <a:solidFill>
                                      <a:srgbClr val="0070C0"/>
                                    </a:solidFill>
                                    <a:latin typeface="Cambria Math" panose="02040503050406030204" pitchFamily="18" charset="0"/>
                                    <a:cs typeface="Times New Roman" panose="02020603050405020304" pitchFamily="18" charset="0"/>
                                  </a:rPr>
                                  <m:t>𝐾</m:t>
                                </m:r>
                              </m:e>
                              <m:sub>
                                <m:r>
                                  <a:rPr lang="en-US" sz="2000" i="1">
                                    <a:solidFill>
                                      <a:srgbClr val="0070C0"/>
                                    </a:solidFill>
                                    <a:latin typeface="Cambria Math" panose="02040503050406030204" pitchFamily="18" charset="0"/>
                                    <a:cs typeface="Times New Roman" panose="02020603050405020304" pitchFamily="18" charset="0"/>
                                  </a:rPr>
                                  <m:t>𝑅</m:t>
                                </m:r>
                              </m:sub>
                            </m:sSub>
                          </m:num>
                          <m:den>
                            <m:sSub>
                              <m:sSubPr>
                                <m:ctrlPr>
                                  <a:rPr lang="en-US" sz="2000" i="1">
                                    <a:solidFill>
                                      <a:srgbClr val="0070C0"/>
                                    </a:solidFill>
                                    <a:latin typeface="Cambria Math" panose="02040503050406030204" pitchFamily="18" charset="0"/>
                                    <a:cs typeface="Times New Roman" panose="02020603050405020304" pitchFamily="18" charset="0"/>
                                  </a:rPr>
                                </m:ctrlPr>
                              </m:sSubPr>
                              <m:e>
                                <m:r>
                                  <a:rPr lang="en-US" sz="2000"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𝜌</m:t>
                                </m:r>
                              </m:e>
                              <m:sub>
                                <m:r>
                                  <a:rPr lang="en-US" sz="2000" i="1">
                                    <a:solidFill>
                                      <a:srgbClr val="0070C0"/>
                                    </a:solidFill>
                                    <a:latin typeface="Cambria Math" panose="02040503050406030204" pitchFamily="18" charset="0"/>
                                    <a:cs typeface="Times New Roman" panose="02020603050405020304" pitchFamily="18" charset="0"/>
                                  </a:rPr>
                                  <m:t>𝑐</m:t>
                                </m:r>
                              </m:sub>
                            </m:sSub>
                            <m:sSub>
                              <m:sSubPr>
                                <m:ctrlPr>
                                  <a:rPr lang="en-US" sz="2000" i="1">
                                    <a:solidFill>
                                      <a:srgbClr val="0070C0"/>
                                    </a:solidFill>
                                    <a:latin typeface="Cambria Math" panose="02040503050406030204" pitchFamily="18" charset="0"/>
                                    <a:cs typeface="Times New Roman" panose="02020603050405020304" pitchFamily="18" charset="0"/>
                                  </a:rPr>
                                </m:ctrlPr>
                              </m:sSubPr>
                              <m:e>
                                <m:r>
                                  <a:rPr lang="en-US" sz="2000" i="1">
                                    <a:solidFill>
                                      <a:srgbClr val="0070C0"/>
                                    </a:solidFill>
                                    <a:latin typeface="Cambria Math" panose="02040503050406030204" pitchFamily="18" charset="0"/>
                                    <a:cs typeface="Times New Roman" panose="02020603050405020304" pitchFamily="18" charset="0"/>
                                  </a:rPr>
                                  <m:t>𝐴</m:t>
                                </m:r>
                              </m:e>
                              <m:sub>
                                <m:r>
                                  <a:rPr lang="en-US" sz="2000" i="1">
                                    <a:solidFill>
                                      <a:srgbClr val="0070C0"/>
                                    </a:solidFill>
                                    <a:latin typeface="Cambria Math" panose="02040503050406030204" pitchFamily="18" charset="0"/>
                                    <a:cs typeface="Times New Roman" panose="02020603050405020304" pitchFamily="18" charset="0"/>
                                  </a:rPr>
                                  <m:t>𝑐</m:t>
                                </m:r>
                              </m:sub>
                            </m:sSub>
                            <m:sSub>
                              <m:sSubPr>
                                <m:ctrlPr>
                                  <a:rPr lang="en-US" sz="2000" i="1">
                                    <a:solidFill>
                                      <a:srgbClr val="0070C0"/>
                                    </a:solidFill>
                                    <a:latin typeface="Cambria Math" panose="02040503050406030204" pitchFamily="18" charset="0"/>
                                    <a:cs typeface="Times New Roman" panose="02020603050405020304" pitchFamily="18" charset="0"/>
                                  </a:rPr>
                                </m:ctrlPr>
                              </m:sSubPr>
                              <m:e>
                                <m:r>
                                  <a:rPr lang="en-US" sz="2000" i="1">
                                    <a:solidFill>
                                      <a:srgbClr val="0070C0"/>
                                    </a:solidFill>
                                    <a:latin typeface="Cambria Math" panose="02040503050406030204" pitchFamily="18" charset="0"/>
                                    <a:cs typeface="Times New Roman" panose="02020603050405020304" pitchFamily="18" charset="0"/>
                                  </a:rPr>
                                  <m:t>𝑢</m:t>
                                </m:r>
                              </m:e>
                              <m:sub>
                                <m:r>
                                  <a:rPr lang="en-US" sz="2000" i="1">
                                    <a:solidFill>
                                      <a:srgbClr val="0070C0"/>
                                    </a:solidFill>
                                    <a:latin typeface="Cambria Math" panose="02040503050406030204" pitchFamily="18" charset="0"/>
                                    <a:cs typeface="Times New Roman" panose="02020603050405020304" pitchFamily="18" charset="0"/>
                                  </a:rPr>
                                  <m:t>𝑏</m:t>
                                </m:r>
                              </m:sub>
                            </m:sSub>
                            <m:r>
                              <a:rPr lang="en-US" sz="2000" i="1">
                                <a:solidFill>
                                  <a:srgbClr val="0070C0"/>
                                </a:solidFill>
                                <a:latin typeface="Cambria Math" panose="02040503050406030204" pitchFamily="18" charset="0"/>
                                <a:cs typeface="Times New Roman" panose="02020603050405020304" pitchFamily="18" charset="0"/>
                              </a:rPr>
                              <m:t>(1−</m:t>
                            </m:r>
                            <m:sSub>
                              <m:sSubPr>
                                <m:ctrlPr>
                                  <a:rPr lang="en-US" sz="2000" i="1">
                                    <a:solidFill>
                                      <a:srgbClr val="0070C0"/>
                                    </a:solidFill>
                                    <a:latin typeface="Cambria Math" panose="02040503050406030204" pitchFamily="18" charset="0"/>
                                    <a:cs typeface="Times New Roman" panose="02020603050405020304" pitchFamily="18" charset="0"/>
                                  </a:rPr>
                                </m:ctrlPr>
                              </m:sSubPr>
                              <m:e>
                                <m:r>
                                  <a:rPr lang="en-US" sz="2000"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𝜀</m:t>
                                </m:r>
                              </m:e>
                              <m:sub>
                                <m:r>
                                  <a:rPr lang="en-US" sz="2000" i="1">
                                    <a:solidFill>
                                      <a:srgbClr val="0070C0"/>
                                    </a:solidFill>
                                    <a:latin typeface="Cambria Math" panose="02040503050406030204" pitchFamily="18" charset="0"/>
                                    <a:cs typeface="Times New Roman" panose="02020603050405020304" pitchFamily="18" charset="0"/>
                                  </a:rPr>
                                  <m:t>𝑚𝑓</m:t>
                                </m:r>
                              </m:sub>
                            </m:sSub>
                            <m:r>
                              <a:rPr lang="en-US" sz="2000" i="1">
                                <a:solidFill>
                                  <a:srgbClr val="0070C0"/>
                                </a:solidFill>
                                <a:latin typeface="Cambria Math" panose="02040503050406030204" pitchFamily="18" charset="0"/>
                                <a:cs typeface="Times New Roman" panose="02020603050405020304" pitchFamily="18" charset="0"/>
                              </a:rPr>
                              <m:t>)(1−</m:t>
                            </m:r>
                            <m:r>
                              <a:rPr lang="en-US" sz="2000"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𝛿</m:t>
                            </m:r>
                            <m:r>
                              <a:rPr lang="en-US" sz="2000" i="1">
                                <a:solidFill>
                                  <a:srgbClr val="0070C0"/>
                                </a:solidFill>
                                <a:latin typeface="Cambria Math" panose="02040503050406030204" pitchFamily="18" charset="0"/>
                                <a:ea typeface="Cambria Math" panose="02040503050406030204" pitchFamily="18" charset="0"/>
                                <a:cs typeface="Times New Roman" panose="02020603050405020304" pitchFamily="18" charset="0"/>
                              </a:rPr>
                              <m:t>)</m:t>
                            </m:r>
                          </m:den>
                        </m:f>
                        <m:r>
                          <a:rPr lang="en-US" sz="2000">
                            <a:solidFill>
                              <a:srgbClr val="0070C0"/>
                            </a:solidFill>
                            <a:latin typeface="Cambria Math" panose="02040503050406030204" pitchFamily="18" charset="0"/>
                            <a:cs typeface="Times New Roman" panose="02020603050405020304" pitchFamily="18" charset="0"/>
                          </a:rPr>
                          <m:t>=</m:t>
                        </m:r>
                        <m:r>
                          <a:rPr lang="en-US" sz="2000" b="0" i="0" smtClean="0">
                            <a:solidFill>
                              <a:srgbClr val="0070C0"/>
                            </a:solidFill>
                            <a:latin typeface="Cambria Math" panose="02040503050406030204" pitchFamily="18" charset="0"/>
                            <a:cs typeface="Times New Roman" panose="02020603050405020304" pitchFamily="18" charset="0"/>
                          </a:rPr>
                          <m:t> </m:t>
                        </m:r>
                      </m:fName>
                      <m:e>
                        <m:f>
                          <m:fPr>
                            <m:ctrlPr>
                              <a:rPr lang="en-US" sz="2000" i="1" smtClean="0">
                                <a:solidFill>
                                  <a:srgbClr val="0070C0"/>
                                </a:solidFill>
                                <a:latin typeface="Cambria Math" panose="02040503050406030204" pitchFamily="18" charset="0"/>
                                <a:cs typeface="Times New Roman" panose="02020603050405020304" pitchFamily="18" charset="0"/>
                              </a:rPr>
                            </m:ctrlPr>
                          </m:fPr>
                          <m:num>
                            <m:r>
                              <a:rPr lang="en-US" sz="2000" b="0" i="1" smtClean="0">
                                <a:solidFill>
                                  <a:srgbClr val="0070C0"/>
                                </a:solidFill>
                                <a:latin typeface="Cambria Math" panose="02040503050406030204" pitchFamily="18" charset="0"/>
                                <a:cs typeface="Times New Roman" panose="02020603050405020304" pitchFamily="18" charset="0"/>
                              </a:rPr>
                              <m:t>8000∗2.1∗0.085</m:t>
                            </m:r>
                          </m:num>
                          <m:den>
                            <m:r>
                              <a:rPr lang="en-US" sz="2000" b="0" i="1" smtClean="0">
                                <a:solidFill>
                                  <a:srgbClr val="0070C0"/>
                                </a:solidFill>
                                <a:latin typeface="Cambria Math" panose="02040503050406030204" pitchFamily="18" charset="0"/>
                                <a:cs typeface="Times New Roman" panose="02020603050405020304" pitchFamily="18" charset="0"/>
                              </a:rPr>
                              <m:t>2.06∗113∗55.42(1−0.65)(1−0.10)</m:t>
                            </m:r>
                          </m:den>
                        </m:f>
                        <m:r>
                          <a:rPr lang="en-US" sz="2000" b="0" i="1" smtClean="0">
                            <a:solidFill>
                              <a:srgbClr val="0070C0"/>
                            </a:solidFill>
                            <a:latin typeface="Cambria Math" panose="02040503050406030204" pitchFamily="18" charset="0"/>
                            <a:cs typeface="Times New Roman" panose="02020603050405020304" pitchFamily="18" charset="0"/>
                          </a:rPr>
                          <m:t>=0.35</m:t>
                        </m:r>
                      </m:e>
                    </m:func>
                  </m:oMath>
                </a14:m>
                <a:endParaRPr lang="en-US" sz="2000" dirty="0">
                  <a:solidFill>
                    <a:srgbClr val="0070C0"/>
                  </a:solidFill>
                  <a:latin typeface="Times New Roman" panose="02020603050405020304" pitchFamily="18" charset="0"/>
                  <a:cs typeface="Times New Roman" panose="02020603050405020304" pitchFamily="18" charset="0"/>
                </a:endParaRPr>
              </a:p>
              <a:p>
                <a:pPr marL="0" indent="0" algn="just">
                  <a:lnSpc>
                    <a:spcPct val="100000"/>
                  </a:lnSpc>
                  <a:buNone/>
                </a:pPr>
                <a:r>
                  <a:rPr lang="en-US" sz="2000" b="1" dirty="0">
                    <a:solidFill>
                      <a:srgbClr val="002060"/>
                    </a:solidFill>
                    <a:latin typeface="Times New Roman" panose="02020603050405020304" pitchFamily="18" charset="0"/>
                    <a:cs typeface="Times New Roman" panose="02020603050405020304" pitchFamily="18" charset="0"/>
                  </a:rPr>
                  <a:t>X</a:t>
                </a:r>
                <a:r>
                  <a:rPr lang="en-US" sz="2000" b="1" baseline="-25000" dirty="0">
                    <a:solidFill>
                      <a:srgbClr val="002060"/>
                    </a:solidFill>
                    <a:latin typeface="Times New Roman" panose="02020603050405020304" pitchFamily="18" charset="0"/>
                    <a:cs typeface="Times New Roman" panose="02020603050405020304" pitchFamily="18" charset="0"/>
                  </a:rPr>
                  <a:t>A</a:t>
                </a:r>
                <a:r>
                  <a:rPr lang="en-US" sz="2000" b="1" dirty="0">
                    <a:solidFill>
                      <a:srgbClr val="002060"/>
                    </a:solidFill>
                    <a:latin typeface="Times New Roman" panose="02020603050405020304" pitchFamily="18" charset="0"/>
                    <a:cs typeface="Times New Roman" panose="02020603050405020304" pitchFamily="18" charset="0"/>
                  </a:rPr>
                  <a:t>= 0.30</a:t>
                </a:r>
              </a:p>
            </p:txBody>
          </p:sp>
        </mc:Choice>
        <mc:Fallback xmlns="">
          <p:sp>
            <p:nvSpPr>
              <p:cNvPr id="3" name="Content Placeholder 2">
                <a:extLst>
                  <a:ext uri="{FF2B5EF4-FFF2-40B4-BE49-F238E27FC236}">
                    <a16:creationId xmlns:a16="http://schemas.microsoft.com/office/drawing/2014/main" id="{53AD46F1-6EF9-7E7E-6507-8E850FBFDD65}"/>
                  </a:ext>
                </a:extLst>
              </p:cNvPr>
              <p:cNvSpPr>
                <a:spLocks noGrp="1" noRot="1" noChangeAspect="1" noMove="1" noResize="1" noEditPoints="1" noAdjustHandles="1" noChangeArrowheads="1" noChangeShapeType="1" noTextEdit="1"/>
              </p:cNvSpPr>
              <p:nvPr>
                <p:ph idx="1"/>
              </p:nvPr>
            </p:nvSpPr>
            <p:spPr>
              <a:xfrm>
                <a:off x="192156" y="805070"/>
                <a:ext cx="11807688" cy="5371893"/>
              </a:xfrm>
              <a:blipFill>
                <a:blip r:embed="rId2"/>
                <a:stretch>
                  <a:fillRect l="-826" t="-90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9F007C1-4A46-3252-2353-F5543CA2C51E}"/>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E77D820-2E83-B5B0-2CA0-CB47AEF08E2A}"/>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F6451D9-8E51-836F-ABF2-992FF8925E3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76125982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6AB82-A9AC-6AA0-9F63-8D9551D11E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20DFD5B-E5B2-678F-131F-1FD168B573C8}"/>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12.4. Summary</a:t>
            </a:r>
          </a:p>
        </p:txBody>
      </p:sp>
      <p:sp>
        <p:nvSpPr>
          <p:cNvPr id="3" name="Content Placeholder 2">
            <a:extLst>
              <a:ext uri="{FF2B5EF4-FFF2-40B4-BE49-F238E27FC236}">
                <a16:creationId xmlns:a16="http://schemas.microsoft.com/office/drawing/2014/main" id="{65F41FB9-2F7C-30BE-228D-8BC5EF954995}"/>
              </a:ext>
            </a:extLst>
          </p:cNvPr>
          <p:cNvSpPr>
            <a:spLocks noGrp="1"/>
          </p:cNvSpPr>
          <p:nvPr>
            <p:ph idx="1"/>
          </p:nvPr>
        </p:nvSpPr>
        <p:spPr>
          <a:xfrm>
            <a:off x="248477" y="805070"/>
            <a:ext cx="11807688" cy="5371893"/>
          </a:xfrm>
        </p:spPr>
        <p:txBody>
          <a:bodyPr>
            <a:normAutofit fontScale="85000" lnSpcReduction="10000"/>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 catalytic fluidized bed reactor is a type of reactor that combines the principles of fluidization with catalysis to enhance chemical reactions.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characteristics and behavior of a fluidized bed are strongly dependent on both the solid catalyst and fluid properties.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FBR is effective to control </a:t>
            </a:r>
            <a:r>
              <a:rPr lang="en-US" sz="2400" dirty="0">
                <a:solidFill>
                  <a:srgbClr val="C00000"/>
                </a:solidFill>
                <a:latin typeface="Times New Roman" panose="02020603050405020304" pitchFamily="18" charset="0"/>
                <a:cs typeface="Times New Roman" panose="02020603050405020304" pitchFamily="18" charset="0"/>
              </a:rPr>
              <a:t>temperature</a:t>
            </a:r>
            <a:r>
              <a:rPr lang="en-US" sz="2400" dirty="0">
                <a:latin typeface="Times New Roman" panose="02020603050405020304" pitchFamily="18" charset="0"/>
                <a:cs typeface="Times New Roman" panose="02020603050405020304" pitchFamily="18" charset="0"/>
              </a:rPr>
              <a:t> for </a:t>
            </a:r>
            <a:r>
              <a:rPr lang="en-US" sz="2400" dirty="0">
                <a:solidFill>
                  <a:srgbClr val="C00000"/>
                </a:solidFill>
                <a:latin typeface="Times New Roman" panose="02020603050405020304" pitchFamily="18" charset="0"/>
                <a:cs typeface="Times New Roman" panose="02020603050405020304" pitchFamily="18" charset="0"/>
              </a:rPr>
              <a:t>exothermic </a:t>
            </a:r>
            <a:r>
              <a:rPr lang="en-US" sz="2400" dirty="0">
                <a:latin typeface="Times New Roman" panose="02020603050405020304" pitchFamily="18" charset="0"/>
                <a:cs typeface="Times New Roman" panose="02020603050405020304" pitchFamily="18" charset="0"/>
              </a:rPr>
              <a:t>reactions  that prevents </a:t>
            </a:r>
            <a:r>
              <a:rPr lang="en-US" sz="2400" b="1" dirty="0">
                <a:solidFill>
                  <a:srgbClr val="C00000"/>
                </a:solidFill>
                <a:latin typeface="Times New Roman" panose="02020603050405020304" pitchFamily="18" charset="0"/>
                <a:cs typeface="Times New Roman" panose="02020603050405020304" pitchFamily="18" charset="0"/>
              </a:rPr>
              <a:t>hotspots</a:t>
            </a:r>
            <a:r>
              <a:rPr lang="en-US" sz="2400" dirty="0">
                <a:solidFill>
                  <a:srgbClr val="C0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or </a:t>
            </a:r>
            <a:r>
              <a:rPr lang="en-US" sz="2400" b="1" dirty="0">
                <a:latin typeface="Times New Roman" panose="02020603050405020304" pitchFamily="18" charset="0"/>
                <a:cs typeface="Times New Roman" panose="02020603050405020304" pitchFamily="18" charset="0"/>
              </a:rPr>
              <a:t>collapse</a:t>
            </a:r>
            <a:r>
              <a:rPr lang="en-US" sz="2400" dirty="0">
                <a:latin typeface="Times New Roman" panose="02020603050405020304" pitchFamily="18" charset="0"/>
                <a:cs typeface="Times New Roman" panose="02020603050405020304" pitchFamily="18" charset="0"/>
              </a:rPr>
              <a:t> of  the catalyst </a:t>
            </a:r>
            <a:r>
              <a:rPr lang="en-US" sz="2400" b="1" dirty="0">
                <a:solidFill>
                  <a:srgbClr val="0070C0"/>
                </a:solidFill>
                <a:latin typeface="Times New Roman" panose="02020603050405020304" pitchFamily="18" charset="0"/>
                <a:cs typeface="Times New Roman" panose="02020603050405020304" pitchFamily="18" charset="0"/>
              </a:rPr>
              <a:t>due to rapid mixing </a:t>
            </a:r>
            <a:r>
              <a:rPr lang="en-US" sz="2400" dirty="0">
                <a:latin typeface="Times New Roman" panose="02020603050405020304" pitchFamily="18" charset="0"/>
                <a:cs typeface="Times New Roman" panose="02020603050405020304" pitchFamily="18" charset="0"/>
              </a:rPr>
              <a:t>of solids in fluidized beds.</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design of FBR is not as easy as PBR since  FBR incorporates </a:t>
            </a:r>
            <a:r>
              <a:rPr lang="en-US" sz="2400" b="1" dirty="0">
                <a:latin typeface="Times New Roman" panose="02020603050405020304" pitchFamily="18" charset="0"/>
                <a:cs typeface="Times New Roman" panose="02020603050405020304" pitchFamily="18" charset="0"/>
              </a:rPr>
              <a:t>three broad concepts</a:t>
            </a:r>
            <a:r>
              <a:rPr lang="en-US" sz="2400" dirty="0">
                <a:solidFill>
                  <a:srgbClr val="3628E6"/>
                </a:solidFill>
                <a:latin typeface="Times New Roman" panose="02020603050405020304" pitchFamily="18" charset="0"/>
                <a:cs typeface="Times New Roman" panose="02020603050405020304" pitchFamily="18" charset="0"/>
              </a:rPr>
              <a:t>: </a:t>
            </a:r>
            <a:r>
              <a:rPr lang="en-US" sz="2400" b="1" dirty="0">
                <a:solidFill>
                  <a:srgbClr val="C00000"/>
                </a:solidFill>
                <a:latin typeface="Times New Roman" panose="02020603050405020304" pitchFamily="18" charset="0"/>
                <a:cs typeface="Times New Roman" panose="02020603050405020304" pitchFamily="18" charset="0"/>
              </a:rPr>
              <a:t>the mechanics of fluidized bed, </a:t>
            </a:r>
            <a:r>
              <a:rPr lang="en-US" sz="2400" b="1" dirty="0">
                <a:solidFill>
                  <a:srgbClr val="00B050"/>
                </a:solidFill>
                <a:latin typeface="Times New Roman" panose="02020603050405020304" pitchFamily="18" charset="0"/>
                <a:cs typeface="Times New Roman" panose="02020603050405020304" pitchFamily="18" charset="0"/>
              </a:rPr>
              <a:t>mass transfer in fluidized bed</a:t>
            </a:r>
            <a:r>
              <a:rPr lang="en-US" sz="2400" b="1" dirty="0">
                <a:solidFill>
                  <a:srgbClr val="C0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a:t>
            </a:r>
            <a:r>
              <a:rPr lang="en-US" sz="2400" b="1" dirty="0">
                <a:solidFill>
                  <a:srgbClr val="C00000"/>
                </a:solidFill>
                <a:latin typeface="Times New Roman" panose="02020603050405020304" pitchFamily="18" charset="0"/>
                <a:cs typeface="Times New Roman" panose="02020603050405020304" pitchFamily="18" charset="0"/>
              </a:rPr>
              <a:t> </a:t>
            </a:r>
            <a:r>
              <a:rPr lang="en-US" sz="2400" dirty="0">
                <a:solidFill>
                  <a:srgbClr val="7030A0"/>
                </a:solidFill>
                <a:latin typeface="Times New Roman" panose="02020603050405020304" pitchFamily="18" charset="0"/>
                <a:cs typeface="Times New Roman" panose="02020603050405020304" pitchFamily="18" charset="0"/>
              </a:rPr>
              <a:t>reaction behavior in a fluidized bed.</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Catalytic fluidized bed </a:t>
            </a:r>
            <a:r>
              <a:rPr lang="en-US" sz="2400">
                <a:latin typeface="Times New Roman" panose="02020603050405020304" pitchFamily="18" charset="0"/>
                <a:cs typeface="Times New Roman" panose="02020603050405020304" pitchFamily="18" charset="0"/>
              </a:rPr>
              <a:t>reactor is designed </a:t>
            </a:r>
            <a:r>
              <a:rPr lang="en-US" sz="2400" dirty="0">
                <a:latin typeface="Times New Roman" panose="02020603050405020304" pitchFamily="18" charset="0"/>
                <a:cs typeface="Times New Roman" panose="02020603050405020304" pitchFamily="18" charset="0"/>
              </a:rPr>
              <a:t>using </a:t>
            </a:r>
            <a:r>
              <a:rPr lang="en-US" sz="2400" b="1" dirty="0">
                <a:latin typeface="Times New Roman" panose="02020603050405020304" pitchFamily="18" charset="0"/>
                <a:cs typeface="Times New Roman" panose="02020603050405020304" pitchFamily="18" charset="0"/>
              </a:rPr>
              <a:t>Kunii-</a:t>
            </a:r>
            <a:r>
              <a:rPr lang="en-US" sz="2400" b="1" dirty="0" err="1">
                <a:latin typeface="Times New Roman" panose="02020603050405020304" pitchFamily="18" charset="0"/>
                <a:cs typeface="Times New Roman" panose="02020603050405020304" pitchFamily="18" charset="0"/>
              </a:rPr>
              <a:t>Levenspiel</a:t>
            </a:r>
            <a:r>
              <a:rPr lang="en-US" sz="2400" b="1" dirty="0">
                <a:latin typeface="Times New Roman" panose="02020603050405020304" pitchFamily="18" charset="0"/>
                <a:cs typeface="Times New Roman" panose="02020603050405020304" pitchFamily="18" charset="0"/>
              </a:rPr>
              <a:t> bubbling bed model </a:t>
            </a:r>
            <a:r>
              <a:rPr lang="en-US" sz="2400" dirty="0">
                <a:latin typeface="Times New Roman" panose="02020603050405020304" pitchFamily="18" charset="0"/>
                <a:cs typeface="Times New Roman" panose="02020603050405020304" pitchFamily="18" charset="0"/>
              </a:rPr>
              <a:t>to describe reactions in fluidized beds.</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A1956BFB-F79B-584A-6519-5D6B72E7F317}"/>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73E7CD6-3281-DBBB-D730-B8E549D5FD4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0748F58E-5570-5B51-6037-CC0FC520866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9797402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D8CA63-093B-981A-4306-13F4379411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CECCA1-7059-5FD9-AA88-B28D7B2C4DDE}"/>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E2004B36-C40D-548F-909C-4804A81D22F6}"/>
              </a:ext>
            </a:extLst>
          </p:cNvPr>
          <p:cNvSpPr>
            <a:spLocks noGrp="1"/>
          </p:cNvSpPr>
          <p:nvPr>
            <p:ph idx="1"/>
          </p:nvPr>
        </p:nvSpPr>
        <p:spPr>
          <a:xfrm>
            <a:off x="337930" y="929103"/>
            <a:ext cx="11489635" cy="5123828"/>
          </a:xfrm>
        </p:spPr>
        <p:txBody>
          <a:bodyPr>
            <a:normAutofit/>
          </a:bodyPr>
          <a:lstStyle/>
          <a:p>
            <a:pPr algn="just">
              <a:lnSpc>
                <a:spcPct val="150000"/>
              </a:lnSpc>
            </a:pPr>
            <a:r>
              <a:rPr lang="en-US" sz="2000" dirty="0">
                <a:latin typeface="Times New Roman" panose="02020603050405020304" pitchFamily="18" charset="0"/>
                <a:cs typeface="Times New Roman" panose="02020603050405020304" pitchFamily="18" charset="0"/>
              </a:rPr>
              <a:t>Chemical Reaction Engineering, </a:t>
            </a:r>
            <a:r>
              <a:rPr lang="en-US" sz="2000" dirty="0" err="1">
                <a:latin typeface="Times New Roman" panose="02020603050405020304" pitchFamily="18" charset="0"/>
                <a:cs typeface="Times New Roman" panose="02020603050405020304" pitchFamily="18" charset="0"/>
              </a:rPr>
              <a:t>Levenspiel</a:t>
            </a:r>
            <a:r>
              <a:rPr lang="en-US" sz="2000" dirty="0">
                <a:latin typeface="Times New Roman" panose="02020603050405020304" pitchFamily="18" charset="0"/>
                <a:cs typeface="Times New Roman" panose="02020603050405020304" pitchFamily="18" charset="0"/>
              </a:rPr>
              <a:t>, O John </a:t>
            </a:r>
            <a:r>
              <a:rPr lang="en-US" sz="2000" dirty="0" err="1">
                <a:latin typeface="Times New Roman" panose="02020603050405020304" pitchFamily="18" charset="0"/>
                <a:cs typeface="Times New Roman" panose="02020603050405020304" pitchFamily="18" charset="0"/>
              </a:rPr>
              <a:t>Wiely</a:t>
            </a:r>
            <a:r>
              <a:rPr lang="en-US" sz="2000" dirty="0">
                <a:latin typeface="Times New Roman" panose="02020603050405020304" pitchFamily="18" charset="0"/>
                <a:cs typeface="Times New Roman" panose="02020603050405020304" pitchFamily="18" charset="0"/>
              </a:rPr>
              <a:t> &amp; Sons, 3</a:t>
            </a:r>
            <a:r>
              <a:rPr lang="en-US" sz="2000" baseline="30000" dirty="0">
                <a:latin typeface="Times New Roman" panose="02020603050405020304" pitchFamily="18" charset="0"/>
                <a:cs typeface="Times New Roman" panose="02020603050405020304" pitchFamily="18" charset="0"/>
              </a:rPr>
              <a:t>rd</a:t>
            </a:r>
            <a:r>
              <a:rPr lang="en-US" sz="2000" dirty="0">
                <a:latin typeface="Times New Roman" panose="02020603050405020304" pitchFamily="18" charset="0"/>
                <a:cs typeface="Times New Roman" panose="02020603050405020304" pitchFamily="18" charset="0"/>
              </a:rPr>
              <a:t> edition, 2011.</a:t>
            </a:r>
          </a:p>
          <a:p>
            <a:pPr algn="just">
              <a:lnSpc>
                <a:spcPct val="150000"/>
              </a:lnSpc>
            </a:pPr>
            <a:r>
              <a:rPr lang="en-US" sz="2000" dirty="0">
                <a:latin typeface="Times New Roman" panose="02020603050405020304" pitchFamily="18" charset="0"/>
                <a:cs typeface="Times New Roman" panose="02020603050405020304" pitchFamily="18" charset="0"/>
              </a:rPr>
              <a:t>Elements of Chemical Engineering, Fogler, HS Prentice- Hall Inc Prentice- Hall Inc, 5</a:t>
            </a:r>
            <a:r>
              <a:rPr lang="en-US" sz="2000" baseline="30000" dirty="0">
                <a:latin typeface="Times New Roman" panose="02020603050405020304" pitchFamily="18" charset="0"/>
                <a:cs typeface="Times New Roman" panose="02020603050405020304" pitchFamily="18" charset="0"/>
              </a:rPr>
              <a:t>th</a:t>
            </a:r>
            <a:r>
              <a:rPr lang="en-US" sz="2000" dirty="0">
                <a:latin typeface="Times New Roman" panose="02020603050405020304" pitchFamily="18" charset="0"/>
                <a:cs typeface="Times New Roman" panose="02020603050405020304" pitchFamily="18" charset="0"/>
              </a:rPr>
              <a:t> edition, 2015.</a:t>
            </a:r>
          </a:p>
          <a:p>
            <a:pPr algn="just">
              <a:lnSpc>
                <a:spcPct val="150000"/>
              </a:lnSpc>
            </a:pPr>
            <a:r>
              <a:rPr lang="en-US" sz="2000" dirty="0">
                <a:latin typeface="Times New Roman" panose="02020603050405020304" pitchFamily="18" charset="0"/>
                <a:cs typeface="Times New Roman" panose="02020603050405020304" pitchFamily="18" charset="0"/>
              </a:rPr>
              <a:t>Kunii-</a:t>
            </a:r>
            <a:r>
              <a:rPr lang="en-US" sz="2000" dirty="0" err="1">
                <a:latin typeface="Times New Roman" panose="02020603050405020304" pitchFamily="18" charset="0"/>
                <a:cs typeface="Times New Roman" panose="02020603050405020304" pitchFamily="18" charset="0"/>
              </a:rPr>
              <a:t>Levenspiel</a:t>
            </a:r>
            <a:r>
              <a:rPr lang="en-US" sz="2000" dirty="0">
                <a:latin typeface="Times New Roman" panose="02020603050405020304" pitchFamily="18" charset="0"/>
                <a:cs typeface="Times New Roman" panose="02020603050405020304" pitchFamily="18" charset="0"/>
              </a:rPr>
              <a:t> model for fluidization, 3rd Edition, CD-Ch12FluidizedBed.doc, Professional Reference Shelf (i.e. CD ROM Shelf).</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a:t>
            </a:r>
            <a:r>
              <a:rPr lang="en-US" sz="2000" u="sng" dirty="0">
                <a:latin typeface="Times New Roman" panose="02020603050405020304" pitchFamily="18" charset="0"/>
                <a:cs typeface="Times New Roman" panose="02020603050405020304" pitchFamily="18" charset="0"/>
                <a:hlinkClick r:id="rId2"/>
              </a:rPr>
              <a:t>https://www.coursehero.com/file/6953251/FluidizedBed/</a:t>
            </a:r>
            <a:r>
              <a:rPr lang="en-US" sz="2000" u="sng" dirty="0">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 </a:t>
            </a:r>
          </a:p>
        </p:txBody>
      </p:sp>
      <p:cxnSp>
        <p:nvCxnSpPr>
          <p:cNvPr id="4" name="Straight Connector 3">
            <a:extLst>
              <a:ext uri="{FF2B5EF4-FFF2-40B4-BE49-F238E27FC236}">
                <a16:creationId xmlns:a16="http://schemas.microsoft.com/office/drawing/2014/main" id="{6C2A64AC-446B-423C-EA7F-CFEFA655A2AB}"/>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AE39586-0782-7ACB-FEDA-D6ACD8D4A87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88023935-8A97-058B-D52A-EB38424A963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85239667-2959-37F7-B1A3-292BF5EC56F8}"/>
              </a:ext>
            </a:extLst>
          </p:cNvPr>
          <p:cNvSpPr txBox="1">
            <a:spLocks/>
          </p:cNvSpPr>
          <p:nvPr/>
        </p:nvSpPr>
        <p:spPr>
          <a:xfrm>
            <a:off x="2781300" y="3886202"/>
            <a:ext cx="6172200" cy="800099"/>
          </a:xfrm>
          <a:prstGeom prst="rect">
            <a:avLst/>
          </a:prstGeom>
        </p:spPr>
        <p:txBody>
          <a:bodyPr vert="horz" lIns="68580" tIns="34290" rIns="68580" bIns="3429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sz="54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381408231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1214</TotalTime>
  <Words>6582</Words>
  <Application>Microsoft Office PowerPoint</Application>
  <PresentationFormat>Widescreen</PresentationFormat>
  <Paragraphs>458</Paragraphs>
  <Slides>55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55</vt:i4>
      </vt:variant>
    </vt:vector>
  </HeadingPairs>
  <TitlesOfParts>
    <vt:vector size="63" baseType="lpstr">
      <vt:lpstr>Arial</vt:lpstr>
      <vt:lpstr>Calibri</vt:lpstr>
      <vt:lpstr>Calibri Light</vt:lpstr>
      <vt:lpstr>Cambria Math</vt:lpstr>
      <vt:lpstr>Symbol</vt:lpstr>
      <vt:lpstr>Times New Roman</vt:lpstr>
      <vt:lpstr>Wingdings</vt:lpstr>
      <vt:lpstr>1_Office Theme</vt:lpstr>
      <vt:lpstr>PowerPoint Presentation</vt:lpstr>
      <vt:lpstr>Lecture learning outcomes</vt:lpstr>
      <vt:lpstr>Presentation outlines</vt:lpstr>
      <vt:lpstr>12.1. Introduction to fluidized bed reactor</vt:lpstr>
      <vt:lpstr>Cont’d</vt:lpstr>
      <vt:lpstr>Cont’d</vt:lpstr>
      <vt:lpstr>Cont’d</vt:lpstr>
      <vt:lpstr>12.2. Fluidized bed reactor design parameters</vt:lpstr>
      <vt:lpstr>Cont’d</vt:lpstr>
      <vt:lpstr>12.3. Design of fluidized bed reactor</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Activity 12.1</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Activity 12.2</vt:lpstr>
      <vt:lpstr>Cont’d</vt:lpstr>
      <vt:lpstr>12.4. Summary</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lenovo</dc:creator>
  <cp:lastModifiedBy>lenovo</cp:lastModifiedBy>
  <cp:revision>315</cp:revision>
  <dcterms:created xsi:type="dcterms:W3CDTF">2025-10-31T04:13:54Z</dcterms:created>
  <dcterms:modified xsi:type="dcterms:W3CDTF">2025-11-07T09:10:40Z</dcterms:modified>
</cp:coreProperties>
</file>