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2"/>
  </p:notesMasterIdLst>
  <p:sldIdLst>
    <p:sldId id="258" r:id="rId2"/>
    <p:sldId id="408" r:id="rId3"/>
    <p:sldId id="409" r:id="rId4"/>
    <p:sldId id="410" r:id="rId5"/>
    <p:sldId id="433" r:id="rId6"/>
    <p:sldId id="434" r:id="rId7"/>
    <p:sldId id="449" r:id="rId8"/>
    <p:sldId id="450" r:id="rId9"/>
    <p:sldId id="451" r:id="rId10"/>
    <p:sldId id="452" r:id="rId11"/>
    <p:sldId id="453" r:id="rId12"/>
    <p:sldId id="454" r:id="rId13"/>
    <p:sldId id="455" r:id="rId14"/>
    <p:sldId id="456" r:id="rId15"/>
    <p:sldId id="458" r:id="rId16"/>
    <p:sldId id="457" r:id="rId17"/>
    <p:sldId id="465" r:id="rId18"/>
    <p:sldId id="413" r:id="rId19"/>
    <p:sldId id="412" r:id="rId20"/>
    <p:sldId id="411" r:id="rId21"/>
    <p:sldId id="414" r:id="rId22"/>
    <p:sldId id="415" r:id="rId23"/>
    <p:sldId id="416" r:id="rId24"/>
    <p:sldId id="417" r:id="rId25"/>
    <p:sldId id="418" r:id="rId26"/>
    <p:sldId id="419" r:id="rId27"/>
    <p:sldId id="420" r:id="rId28"/>
    <p:sldId id="421" r:id="rId29"/>
    <p:sldId id="422" r:id="rId30"/>
    <p:sldId id="423" r:id="rId31"/>
    <p:sldId id="424" r:id="rId32"/>
    <p:sldId id="425" r:id="rId33"/>
    <p:sldId id="426" r:id="rId34"/>
    <p:sldId id="432" r:id="rId35"/>
    <p:sldId id="430" r:id="rId36"/>
    <p:sldId id="431" r:id="rId37"/>
    <p:sldId id="429" r:id="rId38"/>
    <p:sldId id="447" r:id="rId39"/>
    <p:sldId id="427" r:id="rId40"/>
    <p:sldId id="440" r:id="rId41"/>
    <p:sldId id="466" r:id="rId42"/>
    <p:sldId id="438" r:id="rId43"/>
    <p:sldId id="437" r:id="rId44"/>
    <p:sldId id="460" r:id="rId45"/>
    <p:sldId id="461" r:id="rId46"/>
    <p:sldId id="436" r:id="rId47"/>
    <p:sldId id="462" r:id="rId48"/>
    <p:sldId id="463" r:id="rId49"/>
    <p:sldId id="446" r:id="rId50"/>
    <p:sldId id="467"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C8B892-6DE9-4704-96F3-6A395A1A907E}" type="datetimeFigureOut">
              <a:rPr lang="en-US" smtClean="0"/>
              <a:t>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9AD89B-FFD9-4713-A9CE-75BE0883F23C}" type="slidenum">
              <a:rPr lang="en-US" smtClean="0"/>
              <a:t>‹#›</a:t>
            </a:fld>
            <a:endParaRPr lang="en-US"/>
          </a:p>
        </p:txBody>
      </p:sp>
    </p:spTree>
    <p:extLst>
      <p:ext uri="{BB962C8B-B14F-4D97-AF65-F5344CB8AC3E}">
        <p14:creationId xmlns:p14="http://schemas.microsoft.com/office/powerpoint/2010/main" val="39754201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89AD89B-FFD9-4713-A9CE-75BE0883F23C}" type="slidenum">
              <a:rPr lang="en-US" smtClean="0"/>
              <a:t>44</a:t>
            </a:fld>
            <a:endParaRPr lang="en-US"/>
          </a:p>
        </p:txBody>
      </p:sp>
    </p:spTree>
    <p:extLst>
      <p:ext uri="{BB962C8B-B14F-4D97-AF65-F5344CB8AC3E}">
        <p14:creationId xmlns:p14="http://schemas.microsoft.com/office/powerpoint/2010/main" val="1567325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3390C-0007-A84E-0AEC-74647610DC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540F0F-5B02-AF1E-0E9B-641DC6EBE1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BAE587-C788-751B-2BA4-6B12C9EAC0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752CD0-D684-1073-4B51-BBCEB7A13E39}"/>
              </a:ext>
            </a:extLst>
          </p:cNvPr>
          <p:cNvSpPr>
            <a:spLocks noGrp="1"/>
          </p:cNvSpPr>
          <p:nvPr>
            <p:ph type="sldNum" sz="quarter" idx="5"/>
          </p:nvPr>
        </p:nvSpPr>
        <p:spPr/>
        <p:txBody>
          <a:bodyPr/>
          <a:lstStyle/>
          <a:p>
            <a:fld id="{089AD89B-FFD9-4713-A9CE-75BE0883F23C}" type="slidenum">
              <a:rPr lang="en-US" smtClean="0"/>
              <a:t>45</a:t>
            </a:fld>
            <a:endParaRPr lang="en-US"/>
          </a:p>
        </p:txBody>
      </p:sp>
    </p:spTree>
    <p:extLst>
      <p:ext uri="{BB962C8B-B14F-4D97-AF65-F5344CB8AC3E}">
        <p14:creationId xmlns:p14="http://schemas.microsoft.com/office/powerpoint/2010/main" val="42378763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EEBDC-A126-A2FF-56A1-E284E1BD5C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52568F6-BC6A-5F71-17E2-D1C51F1E85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111FDB-5859-D4A6-3328-0F7C5700DFE7}"/>
              </a:ext>
            </a:extLst>
          </p:cNvPr>
          <p:cNvSpPr>
            <a:spLocks noGrp="1"/>
          </p:cNvSpPr>
          <p:nvPr>
            <p:ph type="dt" sz="half" idx="10"/>
          </p:nvPr>
        </p:nvSpPr>
        <p:spPr/>
        <p:txBody>
          <a:bodyPr/>
          <a:lstStyle/>
          <a:p>
            <a:fld id="{785C0333-C32C-4892-985A-E50102DB431C}" type="datetime1">
              <a:rPr lang="en-US" smtClean="0"/>
              <a:t>11/7/2025</a:t>
            </a:fld>
            <a:endParaRPr lang="en-US"/>
          </a:p>
        </p:txBody>
      </p:sp>
      <p:sp>
        <p:nvSpPr>
          <p:cNvPr id="5" name="Footer Placeholder 4">
            <a:extLst>
              <a:ext uri="{FF2B5EF4-FFF2-40B4-BE49-F238E27FC236}">
                <a16:creationId xmlns:a16="http://schemas.microsoft.com/office/drawing/2014/main" id="{76BFE243-16A0-0FB1-D864-74CA2E5CC9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3609EF-9A70-7A89-D60C-1AB918B7EDC8}"/>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839230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E0B51-EAB1-C221-3CA2-D374A52163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DDA9D97-55D5-8F04-8424-A0D6875179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8B2320-27DD-3DC8-CDBB-872CD23D6096}"/>
              </a:ext>
            </a:extLst>
          </p:cNvPr>
          <p:cNvSpPr>
            <a:spLocks noGrp="1"/>
          </p:cNvSpPr>
          <p:nvPr>
            <p:ph type="dt" sz="half" idx="10"/>
          </p:nvPr>
        </p:nvSpPr>
        <p:spPr/>
        <p:txBody>
          <a:bodyPr/>
          <a:lstStyle/>
          <a:p>
            <a:fld id="{011442AE-379B-4A11-81FE-5135E47DCAE5}" type="datetime1">
              <a:rPr lang="en-US" smtClean="0"/>
              <a:t>11/7/2025</a:t>
            </a:fld>
            <a:endParaRPr lang="en-US"/>
          </a:p>
        </p:txBody>
      </p:sp>
      <p:sp>
        <p:nvSpPr>
          <p:cNvPr id="5" name="Footer Placeholder 4">
            <a:extLst>
              <a:ext uri="{FF2B5EF4-FFF2-40B4-BE49-F238E27FC236}">
                <a16:creationId xmlns:a16="http://schemas.microsoft.com/office/drawing/2014/main" id="{BE29F811-3C51-13FD-570A-EC696C49C9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655509-FFD7-2A52-27CB-F435A32AED53}"/>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3245291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14D68-F27E-D56F-772C-7FA8EC70E8A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925BC61-149F-4630-1EBA-92911C9507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CE1FF5-E9BA-CFF7-929E-8F61ACBD68DB}"/>
              </a:ext>
            </a:extLst>
          </p:cNvPr>
          <p:cNvSpPr>
            <a:spLocks noGrp="1"/>
          </p:cNvSpPr>
          <p:nvPr>
            <p:ph type="dt" sz="half" idx="10"/>
          </p:nvPr>
        </p:nvSpPr>
        <p:spPr/>
        <p:txBody>
          <a:bodyPr/>
          <a:lstStyle/>
          <a:p>
            <a:fld id="{87B89AD9-CB11-4F50-AF18-37B97E019424}" type="datetime1">
              <a:rPr lang="en-US" smtClean="0"/>
              <a:t>11/7/2025</a:t>
            </a:fld>
            <a:endParaRPr lang="en-US"/>
          </a:p>
        </p:txBody>
      </p:sp>
      <p:sp>
        <p:nvSpPr>
          <p:cNvPr id="5" name="Footer Placeholder 4">
            <a:extLst>
              <a:ext uri="{FF2B5EF4-FFF2-40B4-BE49-F238E27FC236}">
                <a16:creationId xmlns:a16="http://schemas.microsoft.com/office/drawing/2014/main" id="{CEC8EF7B-1765-931D-D47E-E9267C5AF9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55D26D-ADE0-7A70-BA7B-1A5EEC788CFC}"/>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436325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75950-0FC1-FFC3-228F-DB8CB0EF0D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04D0399-C2BD-B3D1-BA70-D3E1EF8B4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EFF4B67-6D54-2D84-C4EF-958110288D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7BA636F-794F-F5EA-D112-E3F56D12C7EC}"/>
              </a:ext>
            </a:extLst>
          </p:cNvPr>
          <p:cNvSpPr>
            <a:spLocks noGrp="1"/>
          </p:cNvSpPr>
          <p:nvPr>
            <p:ph type="dt" sz="half" idx="10"/>
          </p:nvPr>
        </p:nvSpPr>
        <p:spPr/>
        <p:txBody>
          <a:bodyPr/>
          <a:lstStyle/>
          <a:p>
            <a:fld id="{9B3E1DE8-BE45-4773-AE07-F587B36CDBD0}" type="datetime1">
              <a:rPr lang="en-US" smtClean="0"/>
              <a:t>11/7/2025</a:t>
            </a:fld>
            <a:endParaRPr lang="en-US"/>
          </a:p>
        </p:txBody>
      </p:sp>
      <p:sp>
        <p:nvSpPr>
          <p:cNvPr id="6" name="Footer Placeholder 5">
            <a:extLst>
              <a:ext uri="{FF2B5EF4-FFF2-40B4-BE49-F238E27FC236}">
                <a16:creationId xmlns:a16="http://schemas.microsoft.com/office/drawing/2014/main" id="{F493083A-5214-C857-5795-6F2E3B0B8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00DEEF-0261-5968-6345-54345E422D53}"/>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4138842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D0402-EAF9-3BD7-AD43-8AD2A6BE1A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F0E2CCE-FB5D-380A-2F0E-8D0D99D90F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8C0DF1-7F6C-EF48-A006-D5EC355B68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0E5F2EB-7439-5AAA-FEDF-3971C6E443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D714C1-2134-F41C-D6EC-60AB876B63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A5C900F-6A85-7BDE-BC09-23BADE2029C4}"/>
              </a:ext>
            </a:extLst>
          </p:cNvPr>
          <p:cNvSpPr>
            <a:spLocks noGrp="1"/>
          </p:cNvSpPr>
          <p:nvPr>
            <p:ph type="dt" sz="half" idx="10"/>
          </p:nvPr>
        </p:nvSpPr>
        <p:spPr/>
        <p:txBody>
          <a:bodyPr/>
          <a:lstStyle/>
          <a:p>
            <a:fld id="{7F4FA4A9-7AA4-41BF-904D-CD8F106DC5C5}" type="datetime1">
              <a:rPr lang="en-US" smtClean="0"/>
              <a:t>11/7/2025</a:t>
            </a:fld>
            <a:endParaRPr lang="en-US"/>
          </a:p>
        </p:txBody>
      </p:sp>
      <p:sp>
        <p:nvSpPr>
          <p:cNvPr id="8" name="Footer Placeholder 7">
            <a:extLst>
              <a:ext uri="{FF2B5EF4-FFF2-40B4-BE49-F238E27FC236}">
                <a16:creationId xmlns:a16="http://schemas.microsoft.com/office/drawing/2014/main" id="{1FD7EEEC-5366-32F5-E744-6E753D20A69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913E684-FD73-7D78-8226-19E660EA8DA9}"/>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4212433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21FE9-A4B3-E273-AB62-155791061A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DB43F6-4B37-AAE8-C544-13D6C7101A90}"/>
              </a:ext>
            </a:extLst>
          </p:cNvPr>
          <p:cNvSpPr>
            <a:spLocks noGrp="1"/>
          </p:cNvSpPr>
          <p:nvPr>
            <p:ph type="dt" sz="half" idx="10"/>
          </p:nvPr>
        </p:nvSpPr>
        <p:spPr/>
        <p:txBody>
          <a:bodyPr/>
          <a:lstStyle/>
          <a:p>
            <a:fld id="{A8E9BE14-1F64-4B09-B482-CF7347032902}" type="datetime1">
              <a:rPr lang="en-US" smtClean="0"/>
              <a:t>11/7/2025</a:t>
            </a:fld>
            <a:endParaRPr lang="en-US"/>
          </a:p>
        </p:txBody>
      </p:sp>
      <p:sp>
        <p:nvSpPr>
          <p:cNvPr id="4" name="Footer Placeholder 3">
            <a:extLst>
              <a:ext uri="{FF2B5EF4-FFF2-40B4-BE49-F238E27FC236}">
                <a16:creationId xmlns:a16="http://schemas.microsoft.com/office/drawing/2014/main" id="{12A21EF8-7F7C-6E6A-130B-ABB12FF051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E5E6356-2745-021B-8F0E-16B4872C064C}"/>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0195808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0D75EB-416B-6CED-B620-A59940E5074B}"/>
              </a:ext>
            </a:extLst>
          </p:cNvPr>
          <p:cNvSpPr>
            <a:spLocks noGrp="1"/>
          </p:cNvSpPr>
          <p:nvPr>
            <p:ph type="dt" sz="half" idx="10"/>
          </p:nvPr>
        </p:nvSpPr>
        <p:spPr/>
        <p:txBody>
          <a:bodyPr/>
          <a:lstStyle/>
          <a:p>
            <a:fld id="{BF36A918-C177-4900-904C-8D1C243CB3A3}" type="datetime1">
              <a:rPr lang="en-US" smtClean="0"/>
              <a:t>11/7/2025</a:t>
            </a:fld>
            <a:endParaRPr lang="en-US"/>
          </a:p>
        </p:txBody>
      </p:sp>
      <p:sp>
        <p:nvSpPr>
          <p:cNvPr id="3" name="Footer Placeholder 2">
            <a:extLst>
              <a:ext uri="{FF2B5EF4-FFF2-40B4-BE49-F238E27FC236}">
                <a16:creationId xmlns:a16="http://schemas.microsoft.com/office/drawing/2014/main" id="{B838D5B2-57CF-77ED-0F19-721616AE2D0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CA5B4A-DFC0-3F6D-1ED2-57A8C93DFAD9}"/>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6303963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CA41A-9A81-206F-505D-7575F32906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F263795-6922-CC14-EEAC-DEE23BC475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AEA7236-1C5F-57F3-7F14-0018D22738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F1904B-962D-BEBD-47C6-EC48FDB6DD0B}"/>
              </a:ext>
            </a:extLst>
          </p:cNvPr>
          <p:cNvSpPr>
            <a:spLocks noGrp="1"/>
          </p:cNvSpPr>
          <p:nvPr>
            <p:ph type="dt" sz="half" idx="10"/>
          </p:nvPr>
        </p:nvSpPr>
        <p:spPr/>
        <p:txBody>
          <a:bodyPr/>
          <a:lstStyle/>
          <a:p>
            <a:fld id="{031B7332-7D3C-474C-8789-B774BC21F9AA}" type="datetime1">
              <a:rPr lang="en-US" smtClean="0"/>
              <a:t>11/7/2025</a:t>
            </a:fld>
            <a:endParaRPr lang="en-US"/>
          </a:p>
        </p:txBody>
      </p:sp>
      <p:sp>
        <p:nvSpPr>
          <p:cNvPr id="6" name="Footer Placeholder 5">
            <a:extLst>
              <a:ext uri="{FF2B5EF4-FFF2-40B4-BE49-F238E27FC236}">
                <a16:creationId xmlns:a16="http://schemas.microsoft.com/office/drawing/2014/main" id="{46C79DC6-D89C-479B-2AC3-C680151DF06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DD64EC-5449-D43C-EBA6-52BF5DCFB81E}"/>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8922356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98655-688E-8117-3944-5A3308403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8F9C7FC-085F-1E96-FB0A-9E7628A2AD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6FD8189-3E08-DC7D-0098-4490390DE3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C4D0C-37D1-CD22-92E8-0299D4743DC6}"/>
              </a:ext>
            </a:extLst>
          </p:cNvPr>
          <p:cNvSpPr>
            <a:spLocks noGrp="1"/>
          </p:cNvSpPr>
          <p:nvPr>
            <p:ph type="dt" sz="half" idx="10"/>
          </p:nvPr>
        </p:nvSpPr>
        <p:spPr/>
        <p:txBody>
          <a:bodyPr/>
          <a:lstStyle/>
          <a:p>
            <a:fld id="{C3A4AE0E-D6C8-475C-94C8-8445587C3760}" type="datetime1">
              <a:rPr lang="en-US" smtClean="0"/>
              <a:t>11/7/2025</a:t>
            </a:fld>
            <a:endParaRPr lang="en-US"/>
          </a:p>
        </p:txBody>
      </p:sp>
      <p:sp>
        <p:nvSpPr>
          <p:cNvPr id="6" name="Footer Placeholder 5">
            <a:extLst>
              <a:ext uri="{FF2B5EF4-FFF2-40B4-BE49-F238E27FC236}">
                <a16:creationId xmlns:a16="http://schemas.microsoft.com/office/drawing/2014/main" id="{AAE400F0-83BD-5F5D-3554-E938225F7F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48ABDB-02FC-5332-7C20-7076C8453CFE}"/>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102000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EB447-B690-5C3F-D588-6935C14E5FB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088A023-CC87-0F95-0F1D-53737D412A0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B7D63C-ECD1-98B5-EBAA-55B7706941D5}"/>
              </a:ext>
            </a:extLst>
          </p:cNvPr>
          <p:cNvSpPr>
            <a:spLocks noGrp="1"/>
          </p:cNvSpPr>
          <p:nvPr>
            <p:ph type="dt" sz="half" idx="10"/>
          </p:nvPr>
        </p:nvSpPr>
        <p:spPr/>
        <p:txBody>
          <a:bodyPr/>
          <a:lstStyle/>
          <a:p>
            <a:fld id="{994ADFCE-90A6-4808-935D-9199AB561545}" type="datetime1">
              <a:rPr lang="en-US" smtClean="0"/>
              <a:t>11/7/2025</a:t>
            </a:fld>
            <a:endParaRPr lang="en-US"/>
          </a:p>
        </p:txBody>
      </p:sp>
      <p:sp>
        <p:nvSpPr>
          <p:cNvPr id="5" name="Footer Placeholder 4">
            <a:extLst>
              <a:ext uri="{FF2B5EF4-FFF2-40B4-BE49-F238E27FC236}">
                <a16:creationId xmlns:a16="http://schemas.microsoft.com/office/drawing/2014/main" id="{FED34A1A-FA29-059B-828A-77B546A1EA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F91474-130E-A2F7-7FF1-95B9FB7F9E22}"/>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793634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A15E47-60BB-F3B0-ED0D-3D9A954F86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72479B-4077-E7F3-7EF8-8689D57329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18753B-958E-9C6A-FD34-E22191AC5FB9}"/>
              </a:ext>
            </a:extLst>
          </p:cNvPr>
          <p:cNvSpPr>
            <a:spLocks noGrp="1"/>
          </p:cNvSpPr>
          <p:nvPr>
            <p:ph type="dt" sz="half" idx="10"/>
          </p:nvPr>
        </p:nvSpPr>
        <p:spPr/>
        <p:txBody>
          <a:bodyPr/>
          <a:lstStyle/>
          <a:p>
            <a:fld id="{6DCAFA0B-3884-4532-A0A5-1A8F8EE41C14}" type="datetime1">
              <a:rPr lang="en-US" smtClean="0"/>
              <a:t>11/7/2025</a:t>
            </a:fld>
            <a:endParaRPr lang="en-US"/>
          </a:p>
        </p:txBody>
      </p:sp>
      <p:sp>
        <p:nvSpPr>
          <p:cNvPr id="5" name="Footer Placeholder 4">
            <a:extLst>
              <a:ext uri="{FF2B5EF4-FFF2-40B4-BE49-F238E27FC236}">
                <a16:creationId xmlns:a16="http://schemas.microsoft.com/office/drawing/2014/main" id="{96823FE4-CC3C-409A-F489-B0C9B1B68D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14AC3D-6DB1-4468-BA39-37DC4CF9767F}"/>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449832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D1CE50-574E-0DCA-C872-C4F991C0AD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1C7DC73-44AB-F5C4-1404-D3EDB98A97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2906-5596-40D1-04E5-192D1E7990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A4AC09-798D-4E14-B3CC-21F24F46394D}" type="datetime1">
              <a:rPr lang="en-US" smtClean="0"/>
              <a:t>11/7/2025</a:t>
            </a:fld>
            <a:endParaRPr lang="en-US"/>
          </a:p>
        </p:txBody>
      </p:sp>
      <p:sp>
        <p:nvSpPr>
          <p:cNvPr id="5" name="Footer Placeholder 4">
            <a:extLst>
              <a:ext uri="{FF2B5EF4-FFF2-40B4-BE49-F238E27FC236}">
                <a16:creationId xmlns:a16="http://schemas.microsoft.com/office/drawing/2014/main" id="{8EAA69E1-5277-3A2C-08C4-5D85136EFB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ECC8EEB-5177-4D87-66CE-36783EE2B3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2E34D4-5ECB-4DB6-A989-DF5F8453723B}" type="slidenum">
              <a:rPr lang="en-US" smtClean="0"/>
              <a:t>‹#›</a:t>
            </a:fld>
            <a:endParaRPr lang="en-US"/>
          </a:p>
        </p:txBody>
      </p:sp>
    </p:spTree>
    <p:extLst>
      <p:ext uri="{BB962C8B-B14F-4D97-AF65-F5344CB8AC3E}">
        <p14:creationId xmlns:p14="http://schemas.microsoft.com/office/powerpoint/2010/main" val="27029988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0.emf"/></Relationships>
</file>

<file path=ppt/slides/_rels/slide4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2D7C513-1EB8-B463-ABA3-7E3BCAC2DD1B}"/>
              </a:ext>
            </a:extLst>
          </p:cNvPr>
          <p:cNvSpPr>
            <a:spLocks noGrp="1"/>
          </p:cNvSpPr>
          <p:nvPr>
            <p:ph type="subTitle" idx="1"/>
          </p:nvPr>
        </p:nvSpPr>
        <p:spPr>
          <a:xfrm>
            <a:off x="347871" y="493643"/>
            <a:ext cx="11569146" cy="5231293"/>
          </a:xfrm>
        </p:spPr>
        <p:txBody>
          <a:bodyPr>
            <a:normAutofit/>
          </a:bodyPr>
          <a:lstStyle/>
          <a:p>
            <a:pPr>
              <a:lnSpc>
                <a:spcPct val="150000"/>
              </a:lnSpc>
              <a:defRPr/>
            </a:pPr>
            <a:r>
              <a:rPr lang="en-US" altLang="en-US" b="1" dirty="0">
                <a:solidFill>
                  <a:srgbClr val="7030A0"/>
                </a:solidFill>
                <a:latin typeface="Times New Roman" panose="02020603050405020304" pitchFamily="18" charset="0"/>
                <a:cs typeface="Times New Roman" panose="02020603050405020304" pitchFamily="18" charset="0"/>
              </a:rPr>
              <a:t>Chemical Reaction Engineering II- Reactor Design (</a:t>
            </a:r>
            <a:r>
              <a:rPr lang="en-US" altLang="en-US" b="1" dirty="0" err="1">
                <a:solidFill>
                  <a:srgbClr val="7030A0"/>
                </a:solidFill>
                <a:latin typeface="Times New Roman" panose="02020603050405020304" pitchFamily="18" charset="0"/>
                <a:cs typeface="Times New Roman" panose="02020603050405020304" pitchFamily="18" charset="0"/>
              </a:rPr>
              <a:t>ChEg</a:t>
            </a:r>
            <a:r>
              <a:rPr lang="en-US" altLang="en-US" b="1" dirty="0">
                <a:solidFill>
                  <a:srgbClr val="7030A0"/>
                </a:solidFill>
                <a:latin typeface="Times New Roman" panose="02020603050405020304" pitchFamily="18" charset="0"/>
                <a:cs typeface="Times New Roman" panose="02020603050405020304" pitchFamily="18" charset="0"/>
              </a:rPr>
              <a:t> 4101)</a:t>
            </a:r>
          </a:p>
          <a:p>
            <a:pPr>
              <a:lnSpc>
                <a:spcPct val="150000"/>
              </a:lnSpc>
              <a:defRPr/>
            </a:pPr>
            <a:r>
              <a:rPr lang="en-US" b="1" dirty="0">
                <a:solidFill>
                  <a:srgbClr val="FF0000"/>
                </a:solidFill>
                <a:latin typeface="Times New Roman" panose="02020603050405020304" pitchFamily="18" charset="0"/>
                <a:cs typeface="Times New Roman" panose="02020603050405020304" pitchFamily="18" charset="0"/>
              </a:rPr>
              <a:t>Prerequisite:</a:t>
            </a:r>
            <a:r>
              <a:rPr lang="en-US" dirty="0">
                <a:solidFill>
                  <a:srgbClr val="FF0000"/>
                </a:solidFill>
                <a:latin typeface="Times New Roman" panose="02020603050405020304" pitchFamily="18" charset="0"/>
                <a:cs typeface="Times New Roman" panose="02020603050405020304" pitchFamily="18" charset="0"/>
              </a:rPr>
              <a:t> </a:t>
            </a:r>
            <a:r>
              <a:rPr lang="en-US" b="1" dirty="0">
                <a:solidFill>
                  <a:srgbClr val="FF0000"/>
                </a:solidFill>
                <a:latin typeface="Times New Roman" panose="02020603050405020304" pitchFamily="18" charset="0"/>
                <a:cs typeface="Times New Roman" panose="02020603050405020304" pitchFamily="18" charset="0"/>
              </a:rPr>
              <a:t>Chemical Reaction Engineering I-Reaction Kinetics (ChEg3104)</a:t>
            </a:r>
            <a:endParaRPr lang="en-US" altLang="en-US" b="1" dirty="0">
              <a:solidFill>
                <a:srgbClr val="FF0000"/>
              </a:solidFill>
              <a:latin typeface="Times New Roman" panose="02020603050405020304" pitchFamily="18" charset="0"/>
              <a:cs typeface="Times New Roman" panose="02020603050405020304" pitchFamily="18" charset="0"/>
            </a:endParaRPr>
          </a:p>
          <a:p>
            <a:pPr>
              <a:lnSpc>
                <a:spcPct val="150000"/>
              </a:lnSpc>
              <a:defRPr/>
            </a:pPr>
            <a:r>
              <a:rPr lang="en-US"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Lecture 13</a:t>
            </a:r>
            <a:r>
              <a:rPr lang="en-US" b="1" dirty="0">
                <a:solidFill>
                  <a:srgbClr val="0070C0"/>
                </a:solidFill>
                <a:latin typeface="Times New Roman" panose="02020603050405020304" pitchFamily="18" charset="0"/>
                <a:ea typeface="SimSun" panose="02010600030101010101" pitchFamily="2" charset="-122"/>
                <a:cs typeface="Times New Roman" panose="02020603050405020304" pitchFamily="18" charset="0"/>
              </a:rPr>
              <a:t>: Non-Ideal Flows of Fluids and Reactor Models: </a:t>
            </a:r>
            <a:r>
              <a:rPr lang="en-US"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Non-ideal Flows of Fluids</a:t>
            </a:r>
          </a:p>
          <a:p>
            <a:pPr>
              <a:lnSpc>
                <a:spcPct val="150000"/>
              </a:lnSpc>
              <a:defRPr/>
            </a:pPr>
            <a:r>
              <a:rPr lang="en-US" altLang="en-US" b="1" dirty="0">
                <a:latin typeface="Times New Roman" panose="02020603050405020304" pitchFamily="18" charset="0"/>
                <a:ea typeface="SimSun" panose="02010600030101010101" pitchFamily="2" charset="-122"/>
                <a:cs typeface="Times New Roman" panose="02020603050405020304" pitchFamily="18" charset="0"/>
              </a:rPr>
              <a:t>Week 13</a:t>
            </a:r>
            <a:endParaRPr lang="en-US" altLang="en-US" dirty="0">
              <a:latin typeface="Times New Roman" panose="02020603050405020304" pitchFamily="18" charset="0"/>
              <a:cs typeface="Times New Roman" panose="02020603050405020304" pitchFamily="18" charset="0"/>
            </a:endParaRPr>
          </a:p>
          <a:p>
            <a:pPr>
              <a:lnSpc>
                <a:spcPct val="150000"/>
              </a:lnSpc>
              <a:defRPr/>
            </a:pPr>
            <a:r>
              <a:rPr lang="en-US" altLang="en-US" b="1" dirty="0">
                <a:solidFill>
                  <a:srgbClr val="0070C0"/>
                </a:solidFill>
                <a:latin typeface="Times New Roman" panose="02020603050405020304" pitchFamily="18" charset="0"/>
                <a:cs typeface="Times New Roman" panose="02020603050405020304" pitchFamily="18" charset="0"/>
              </a:rPr>
              <a:t>Lecturer: Adamu </a:t>
            </a:r>
            <a:r>
              <a:rPr lang="en-US" altLang="en-US" b="1" dirty="0" err="1">
                <a:solidFill>
                  <a:srgbClr val="0070C0"/>
                </a:solidFill>
                <a:latin typeface="Times New Roman" panose="02020603050405020304" pitchFamily="18" charset="0"/>
                <a:cs typeface="Times New Roman" panose="02020603050405020304" pitchFamily="18" charset="0"/>
              </a:rPr>
              <a:t>Esubalew</a:t>
            </a:r>
            <a:r>
              <a:rPr lang="en-US" altLang="en-US" b="1" dirty="0">
                <a:solidFill>
                  <a:srgbClr val="0070C0"/>
                </a:solidFill>
                <a:latin typeface="Times New Roman" panose="02020603050405020304" pitchFamily="18" charset="0"/>
                <a:cs typeface="Times New Roman" panose="02020603050405020304" pitchFamily="18" charset="0"/>
              </a:rPr>
              <a:t> (PhD, </a:t>
            </a:r>
            <a:r>
              <a:rPr lang="en-US" altLang="en-US" b="1" dirty="0" err="1">
                <a:solidFill>
                  <a:srgbClr val="0070C0"/>
                </a:solidFill>
                <a:latin typeface="Times New Roman" panose="02020603050405020304" pitchFamily="18" charset="0"/>
                <a:cs typeface="Times New Roman" panose="02020603050405020304" pitchFamily="18" charset="0"/>
              </a:rPr>
              <a:t>ChEg</a:t>
            </a:r>
            <a:r>
              <a:rPr lang="en-US" altLang="en-US" b="1" dirty="0">
                <a:solidFill>
                  <a:srgbClr val="0070C0"/>
                </a:solidFill>
                <a:latin typeface="Times New Roman" panose="02020603050405020304" pitchFamily="18" charset="0"/>
                <a:cs typeface="Times New Roman" panose="02020603050405020304" pitchFamily="18" charset="0"/>
              </a:rPr>
              <a:t>)  </a:t>
            </a:r>
          </a:p>
          <a:p>
            <a:pPr>
              <a:lnSpc>
                <a:spcPct val="150000"/>
              </a:lnSpc>
              <a:defRPr/>
            </a:pPr>
            <a:r>
              <a:rPr lang="en-US" altLang="en-US" b="1" dirty="0">
                <a:solidFill>
                  <a:prstClr val="black"/>
                </a:solidFill>
                <a:latin typeface="Times New Roman" panose="02020603050405020304" pitchFamily="18" charset="0"/>
                <a:cs typeface="Times New Roman" panose="02020603050405020304" pitchFamily="18" charset="0"/>
              </a:rPr>
              <a:t>Addis Ababa,  Ethiopia </a:t>
            </a:r>
            <a:endParaRPr lang="en-US" altLang="en-US" dirty="0">
              <a:solidFill>
                <a:srgbClr val="002060"/>
              </a:solidFill>
              <a:latin typeface="Times New Roman" panose="02020603050405020304" pitchFamily="18" charset="0"/>
              <a:cs typeface="Times New Roman" panose="02020603050405020304" pitchFamily="18" charset="0"/>
            </a:endParaRPr>
          </a:p>
          <a:p>
            <a:endParaRPr lang="en-US" dirty="0"/>
          </a:p>
        </p:txBody>
      </p:sp>
      <p:cxnSp>
        <p:nvCxnSpPr>
          <p:cNvPr id="4" name="Straight Connector 3">
            <a:extLst>
              <a:ext uri="{FF2B5EF4-FFF2-40B4-BE49-F238E27FC236}">
                <a16:creationId xmlns:a16="http://schemas.microsoft.com/office/drawing/2014/main" id="{7BCC49C2-D77D-9890-72AD-22181D93933D}"/>
              </a:ext>
            </a:extLst>
          </p:cNvPr>
          <p:cNvCxnSpPr>
            <a:cxnSpLocks/>
          </p:cNvCxnSpPr>
          <p:nvPr/>
        </p:nvCxnSpPr>
        <p:spPr>
          <a:xfrm>
            <a:off x="-96079" y="6115878"/>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5" name="Slide Number Placeholder 5">
            <a:extLst>
              <a:ext uri="{FF2B5EF4-FFF2-40B4-BE49-F238E27FC236}">
                <a16:creationId xmlns:a16="http://schemas.microsoft.com/office/drawing/2014/main" id="{D8D9AEC3-A6E3-885E-1472-BCFF74839D8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2" name="Straight Connector 1">
            <a:extLst>
              <a:ext uri="{FF2B5EF4-FFF2-40B4-BE49-F238E27FC236}">
                <a16:creationId xmlns:a16="http://schemas.microsoft.com/office/drawing/2014/main" id="{3363EC7A-0BE5-5C49-6F3E-F5CBA24B5983}"/>
              </a:ext>
            </a:extLst>
          </p:cNvPr>
          <p:cNvCxnSpPr>
            <a:cxnSpLocks/>
          </p:cNvCxnSpPr>
          <p:nvPr/>
        </p:nvCxnSpPr>
        <p:spPr>
          <a:xfrm>
            <a:off x="-96079" y="49364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6241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9814D-A162-3824-E71B-B132B44FC931}"/>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Lecture learning outcomes</a:t>
            </a:r>
          </a:p>
        </p:txBody>
      </p:sp>
      <p:sp>
        <p:nvSpPr>
          <p:cNvPr id="3" name="Content Placeholder 2">
            <a:extLst>
              <a:ext uri="{FF2B5EF4-FFF2-40B4-BE49-F238E27FC236}">
                <a16:creationId xmlns:a16="http://schemas.microsoft.com/office/drawing/2014/main" id="{17EFA2FD-B482-A259-3AC3-268B57B54017}"/>
              </a:ext>
            </a:extLst>
          </p:cNvPr>
          <p:cNvSpPr>
            <a:spLocks noGrp="1"/>
          </p:cNvSpPr>
          <p:nvPr>
            <p:ph idx="1"/>
          </p:nvPr>
        </p:nvSpPr>
        <p:spPr>
          <a:xfrm>
            <a:off x="477077" y="821634"/>
            <a:ext cx="11330609" cy="5355329"/>
          </a:xfrm>
        </p:spPr>
        <p:txBody>
          <a:bodyPr>
            <a:normAutofit/>
          </a:bodyPr>
          <a:lstStyle/>
          <a:p>
            <a:pPr marL="0" indent="0">
              <a:lnSpc>
                <a:spcPct val="150000"/>
              </a:lnSpc>
              <a:buNone/>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identify non-ideal flows of fluids, </a:t>
            </a:r>
          </a:p>
          <a:p>
            <a:pPr>
              <a:lnSpc>
                <a:spcPct val="150000"/>
              </a:lnSpc>
            </a:pPr>
            <a:r>
              <a:rPr lang="en-US" sz="2400" dirty="0">
                <a:latin typeface="Times New Roman" panose="02020603050405020304" pitchFamily="18" charset="0"/>
                <a:cs typeface="Times New Roman" panose="02020603050405020304" pitchFamily="18" charset="0"/>
              </a:rPr>
              <a:t>describe fluid flow residence time distribution (RTD), </a:t>
            </a:r>
          </a:p>
          <a:p>
            <a:pPr>
              <a:lnSpc>
                <a:spcPct val="150000"/>
              </a:lnSpc>
            </a:pPr>
            <a:r>
              <a:rPr lang="en-US" sz="2400" dirty="0">
                <a:latin typeface="Times New Roman" panose="02020603050405020304" pitchFamily="18" charset="0"/>
                <a:cs typeface="Times New Roman" panose="02020603050405020304" pitchFamily="18" charset="0"/>
              </a:rPr>
              <a:t>explain characteristics of tracers for RTD measurement,</a:t>
            </a:r>
          </a:p>
          <a:p>
            <a:pPr>
              <a:lnSpc>
                <a:spcPct val="150000"/>
              </a:lnSpc>
            </a:pPr>
            <a:r>
              <a:rPr lang="en-US" sz="2400" dirty="0">
                <a:latin typeface="Times New Roman" panose="02020603050405020304" pitchFamily="18" charset="0"/>
                <a:cs typeface="Times New Roman" panose="02020603050405020304" pitchFamily="18" charset="0"/>
              </a:rPr>
              <a:t>construct the curves for C(t), E(t) and F(t) using tracer test responses, and</a:t>
            </a:r>
          </a:p>
          <a:p>
            <a:pPr>
              <a:lnSpc>
                <a:spcPct val="150000"/>
              </a:lnSpc>
            </a:pPr>
            <a:r>
              <a:rPr lang="en-US" sz="2400" dirty="0">
                <a:latin typeface="Times New Roman" panose="02020603050405020304" pitchFamily="18" charset="0"/>
                <a:cs typeface="Times New Roman" panose="02020603050405020304" pitchFamily="18" charset="0"/>
              </a:rPr>
              <a:t>determine the mean residence time (t</a:t>
            </a:r>
            <a:r>
              <a:rPr lang="en-US" sz="2400" baseline="-25000" dirty="0">
                <a:latin typeface="Times New Roman" panose="02020603050405020304" pitchFamily="18" charset="0"/>
                <a:cs typeface="Times New Roman" panose="02020603050405020304" pitchFamily="18" charset="0"/>
              </a:rPr>
              <a:t>m</a:t>
            </a:r>
            <a:r>
              <a:rPr lang="en-US" sz="2400" dirty="0">
                <a:latin typeface="Times New Roman" panose="02020603050405020304" pitchFamily="18" charset="0"/>
                <a:cs typeface="Times New Roman" panose="02020603050405020304" pitchFamily="18" charset="0"/>
              </a:rPr>
              <a:t>).</a:t>
            </a:r>
          </a:p>
          <a:p>
            <a:pPr>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EF7B6E7-C706-6612-CF23-25679C2496B0}"/>
              </a:ext>
            </a:extLst>
          </p:cNvPr>
          <p:cNvCxnSpPr>
            <a:cxnSpLocks/>
          </p:cNvCxnSpPr>
          <p:nvPr/>
        </p:nvCxnSpPr>
        <p:spPr>
          <a:xfrm>
            <a:off x="0" y="82163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63FE9DD-03C6-7713-477F-8C7D2397CF0D}"/>
              </a:ext>
            </a:extLst>
          </p:cNvPr>
          <p:cNvCxnSpPr>
            <a:cxnSpLocks/>
          </p:cNvCxnSpPr>
          <p:nvPr/>
        </p:nvCxnSpPr>
        <p:spPr>
          <a:xfrm>
            <a:off x="-96079" y="6384235"/>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2BE8592-823C-716D-5BFB-4968BC298D9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93964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E2BA4-4DC9-2977-BABF-4E7EF54BF7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D3497B-3967-B3D4-95D7-A231D751EB52}"/>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Presentation outlines</a:t>
            </a:r>
          </a:p>
        </p:txBody>
      </p:sp>
      <p:sp>
        <p:nvSpPr>
          <p:cNvPr id="3" name="Content Placeholder 2">
            <a:extLst>
              <a:ext uri="{FF2B5EF4-FFF2-40B4-BE49-F238E27FC236}">
                <a16:creationId xmlns:a16="http://schemas.microsoft.com/office/drawing/2014/main" id="{197659D8-7295-C470-D3C3-073973BC70AB}"/>
              </a:ext>
            </a:extLst>
          </p:cNvPr>
          <p:cNvSpPr>
            <a:spLocks noGrp="1"/>
          </p:cNvSpPr>
          <p:nvPr>
            <p:ph idx="1"/>
          </p:nvPr>
        </p:nvSpPr>
        <p:spPr>
          <a:xfrm>
            <a:off x="838200" y="929103"/>
            <a:ext cx="10515600" cy="5247860"/>
          </a:xfrm>
        </p:spPr>
        <p:txBody>
          <a:bodyPr>
            <a:normAutofit/>
          </a:bodyPr>
          <a:lstStyle/>
          <a:p>
            <a:pPr>
              <a:lnSpc>
                <a:spcPct val="150000"/>
              </a:lnSpc>
              <a:buFont typeface="Wingdings" panose="05000000000000000000" pitchFamily="2" charset="2"/>
              <a:buChar char="§"/>
            </a:pPr>
            <a:r>
              <a:rPr lang="en-US" dirty="0">
                <a:solidFill>
                  <a:srgbClr val="0070C0"/>
                </a:solidFill>
                <a:latin typeface="Times New Roman" panose="02020603050405020304" pitchFamily="18" charset="0"/>
                <a:cs typeface="Times New Roman" panose="02020603050405020304" pitchFamily="18" charset="0"/>
              </a:rPr>
              <a:t> </a:t>
            </a:r>
            <a:r>
              <a:rPr lang="en-US" b="1" dirty="0">
                <a:solidFill>
                  <a:srgbClr val="0070C0"/>
                </a:solidFill>
                <a:latin typeface="Times New Roman" panose="02020603050405020304" pitchFamily="18" charset="0"/>
                <a:cs typeface="Times New Roman" panose="02020603050405020304" pitchFamily="18" charset="0"/>
              </a:rPr>
              <a:t>Introduction to non-ideal flows of fluids</a:t>
            </a:r>
          </a:p>
          <a:p>
            <a:pPr>
              <a:lnSpc>
                <a:spcPct val="150000"/>
              </a:lnSpc>
              <a:buFont typeface="Wingdings" panose="05000000000000000000" pitchFamily="2" charset="2"/>
              <a:buChar char="§"/>
            </a:pPr>
            <a:r>
              <a:rPr lang="en-US" b="1" dirty="0">
                <a:solidFill>
                  <a:srgbClr val="0070C0"/>
                </a:solidFill>
                <a:latin typeface="Times New Roman" panose="02020603050405020304" pitchFamily="18" charset="0"/>
                <a:cs typeface="Times New Roman" panose="02020603050405020304" pitchFamily="18" charset="0"/>
              </a:rPr>
              <a:t>State of aggregation of the flowing stream</a:t>
            </a:r>
          </a:p>
          <a:p>
            <a:pPr>
              <a:lnSpc>
                <a:spcPct val="150000"/>
              </a:lnSpc>
              <a:buFont typeface="Wingdings" panose="05000000000000000000" pitchFamily="2" charset="2"/>
              <a:buChar char="§"/>
            </a:pPr>
            <a:r>
              <a:rPr lang="en-US" b="1" dirty="0">
                <a:solidFill>
                  <a:srgbClr val="0070C0"/>
                </a:solidFill>
                <a:latin typeface="Times New Roman" panose="02020603050405020304" pitchFamily="18" charset="0"/>
                <a:cs typeface="Times New Roman" panose="02020603050405020304" pitchFamily="18" charset="0"/>
              </a:rPr>
              <a:t>Earliness or lateness of mixing of fluids</a:t>
            </a:r>
          </a:p>
          <a:p>
            <a:pPr>
              <a:lnSpc>
                <a:spcPct val="150000"/>
              </a:lnSpc>
              <a:buFont typeface="Wingdings" panose="05000000000000000000" pitchFamily="2" charset="2"/>
              <a:buChar char="§"/>
            </a:pPr>
            <a:r>
              <a:rPr lang="en-US" b="1" dirty="0">
                <a:solidFill>
                  <a:srgbClr val="0070C0"/>
                </a:solidFill>
                <a:latin typeface="Times New Roman" panose="02020603050405020304" pitchFamily="18" charset="0"/>
                <a:ea typeface="SimSun" panose="02010600030101010101" pitchFamily="2" charset="-122"/>
                <a:cs typeface="Arial" panose="020B0604020202020204" pitchFamily="34" charset="0"/>
              </a:rPr>
              <a:t>Residence time distribution (RTD) in reactors</a:t>
            </a:r>
          </a:p>
          <a:p>
            <a:pPr>
              <a:lnSpc>
                <a:spcPct val="150000"/>
              </a:lnSpc>
              <a:buFont typeface="Wingdings" panose="05000000000000000000" pitchFamily="2" charset="2"/>
              <a:buChar char="§"/>
            </a:pPr>
            <a:r>
              <a:rPr lang="en-US" b="1" dirty="0">
                <a:solidFill>
                  <a:srgbClr val="0070C0"/>
                </a:solidFill>
                <a:latin typeface="Times New Roman" panose="02020603050405020304" pitchFamily="18" charset="0"/>
                <a:ea typeface="SimSun" panose="02010600030101010101" pitchFamily="2" charset="-122"/>
                <a:cs typeface="Arial" panose="020B0604020202020204" pitchFamily="34" charset="0"/>
              </a:rPr>
              <a:t>Summary</a:t>
            </a:r>
          </a:p>
          <a:p>
            <a:pPr>
              <a:lnSpc>
                <a:spcPct val="150000"/>
              </a:lnSpc>
              <a:buFont typeface="Wingdings" panose="05000000000000000000" pitchFamily="2" charset="2"/>
              <a:buChar char="§"/>
            </a:pPr>
            <a:endParaRPr lang="en-US" b="1"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endParaRPr lang="en-US" b="1"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34A8D74-18AA-2AF2-871E-84BC014BDA59}"/>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5B8F466-65EF-EC74-C9FF-150795B0212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2D32C1C-D19D-1983-2AAE-8A18C46E010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42972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DA718-CA2B-544D-CB6C-B4D5122B37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395453-8D22-3C4B-5F0F-8EB93B8A5E62}"/>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13.1. Introduction to non-ideal flows of fluids</a:t>
            </a:r>
          </a:p>
        </p:txBody>
      </p:sp>
      <p:sp>
        <p:nvSpPr>
          <p:cNvPr id="3" name="Content Placeholder 2">
            <a:extLst>
              <a:ext uri="{FF2B5EF4-FFF2-40B4-BE49-F238E27FC236}">
                <a16:creationId xmlns:a16="http://schemas.microsoft.com/office/drawing/2014/main" id="{9A2A30DD-2995-3969-181A-C1D110493CF8}"/>
              </a:ext>
            </a:extLst>
          </p:cNvPr>
          <p:cNvSpPr>
            <a:spLocks noGrp="1"/>
          </p:cNvSpPr>
          <p:nvPr>
            <p:ph idx="1"/>
          </p:nvPr>
        </p:nvSpPr>
        <p:spPr>
          <a:xfrm>
            <a:off x="228600" y="805070"/>
            <a:ext cx="11608904" cy="5371893"/>
          </a:xfrm>
        </p:spPr>
        <p:txBody>
          <a:bodyPr>
            <a:normAutofit fontScale="70000" lnSpcReduction="20000"/>
          </a:bodyPr>
          <a:lstStyle/>
          <a:p>
            <a:pPr marL="0" indent="0">
              <a:lnSpc>
                <a:spcPct val="170000"/>
              </a:lnSpc>
              <a:buNone/>
            </a:pPr>
            <a:r>
              <a:rPr lang="en-US" dirty="0">
                <a:latin typeface="Times New Roman" panose="02020603050405020304" pitchFamily="18" charset="0"/>
                <a:ea typeface="Tahoma" pitchFamily="34" charset="0"/>
                <a:cs typeface="Times New Roman" panose="02020603050405020304" pitchFamily="18" charset="0"/>
              </a:rPr>
              <a:t>In </a:t>
            </a:r>
            <a:r>
              <a:rPr lang="en-US" dirty="0">
                <a:solidFill>
                  <a:srgbClr val="002060"/>
                </a:solidFill>
                <a:latin typeface="Times New Roman" panose="02020603050405020304" pitchFamily="18" charset="0"/>
                <a:ea typeface="Tahoma" pitchFamily="34" charset="0"/>
                <a:cs typeface="Times New Roman" panose="02020603050405020304" pitchFamily="18" charset="0"/>
              </a:rPr>
              <a:t>ideal reactors,</a:t>
            </a:r>
            <a:r>
              <a:rPr lang="en-US" dirty="0">
                <a:latin typeface="Times New Roman" panose="02020603050405020304" pitchFamily="18" charset="0"/>
                <a:ea typeface="Tahoma" pitchFamily="34" charset="0"/>
                <a:cs typeface="Times New Roman" panose="02020603050405020304" pitchFamily="18" charset="0"/>
              </a:rPr>
              <a:t> fluid flow patterns can be  categorized into  </a:t>
            </a:r>
            <a:r>
              <a:rPr lang="en-US" b="1" dirty="0">
                <a:latin typeface="Times New Roman" panose="02020603050405020304" pitchFamily="18" charset="0"/>
                <a:ea typeface="Tahoma" pitchFamily="34" charset="0"/>
                <a:cs typeface="Times New Roman" panose="02020603050405020304" pitchFamily="18" charset="0"/>
              </a:rPr>
              <a:t>plug flow and mixed </a:t>
            </a:r>
            <a:r>
              <a:rPr lang="en-US" dirty="0">
                <a:latin typeface="Times New Roman" panose="02020603050405020304" pitchFamily="18" charset="0"/>
                <a:ea typeface="Tahoma" pitchFamily="34" charset="0"/>
                <a:cs typeface="Times New Roman" panose="02020603050405020304" pitchFamily="18" charset="0"/>
              </a:rPr>
              <a:t>flow on the basis of  size of reactor, mixing, and  distribution of concentration. </a:t>
            </a:r>
          </a:p>
          <a:p>
            <a:pPr marL="0" indent="0">
              <a:lnSpc>
                <a:spcPct val="170000"/>
              </a:lnSpc>
              <a:buNone/>
            </a:pPr>
            <a:r>
              <a:rPr lang="en-US" dirty="0">
                <a:latin typeface="Times New Roman" panose="02020603050405020304" pitchFamily="18" charset="0"/>
                <a:ea typeface="Tahoma" pitchFamily="34" charset="0"/>
                <a:cs typeface="Times New Roman" panose="02020603050405020304" pitchFamily="18" charset="0"/>
              </a:rPr>
              <a:t>But, in real reactors the fluid flow pattern deviates from these ideal reactors.</a:t>
            </a:r>
          </a:p>
          <a:p>
            <a:pPr marL="0" indent="0">
              <a:lnSpc>
                <a:spcPct val="170000"/>
              </a:lnSpc>
              <a:buNone/>
            </a:pPr>
            <a:r>
              <a:rPr lang="en-US" dirty="0">
                <a:latin typeface="Times New Roman" panose="02020603050405020304" pitchFamily="18" charset="0"/>
                <a:ea typeface="Tahoma" pitchFamily="34" charset="0"/>
                <a:cs typeface="Times New Roman" panose="02020603050405020304" pitchFamily="18" charset="0"/>
              </a:rPr>
              <a:t>There are </a:t>
            </a:r>
            <a:r>
              <a:rPr lang="en-US" b="1" dirty="0">
                <a:latin typeface="Times New Roman" panose="02020603050405020304" pitchFamily="18" charset="0"/>
                <a:ea typeface="Tahoma" pitchFamily="34" charset="0"/>
                <a:cs typeface="Times New Roman" panose="02020603050405020304" pitchFamily="18" charset="0"/>
              </a:rPr>
              <a:t>three factors </a:t>
            </a:r>
            <a:r>
              <a:rPr lang="en-US" dirty="0">
                <a:latin typeface="Times New Roman" panose="02020603050405020304" pitchFamily="18" charset="0"/>
                <a:ea typeface="Tahoma" pitchFamily="34" charset="0"/>
                <a:cs typeface="Times New Roman" panose="02020603050405020304" pitchFamily="18" charset="0"/>
              </a:rPr>
              <a:t>that affect the </a:t>
            </a:r>
            <a:r>
              <a:rPr lang="en-US" b="1" dirty="0">
                <a:latin typeface="Times New Roman" panose="02020603050405020304" pitchFamily="18" charset="0"/>
                <a:ea typeface="Tahoma" pitchFamily="34" charset="0"/>
                <a:cs typeface="Times New Roman" panose="02020603050405020304" pitchFamily="18" charset="0"/>
              </a:rPr>
              <a:t>contact </a:t>
            </a:r>
            <a:r>
              <a:rPr lang="en-US" dirty="0">
                <a:latin typeface="Times New Roman" panose="02020603050405020304" pitchFamily="18" charset="0"/>
                <a:ea typeface="Tahoma" pitchFamily="34" charset="0"/>
                <a:cs typeface="Times New Roman" panose="02020603050405020304" pitchFamily="18" charset="0"/>
              </a:rPr>
              <a:t>or  </a:t>
            </a:r>
            <a:r>
              <a:rPr lang="en-US" b="1" dirty="0">
                <a:latin typeface="Times New Roman" panose="02020603050405020304" pitchFamily="18" charset="0"/>
                <a:ea typeface="Tahoma" pitchFamily="34" charset="0"/>
                <a:cs typeface="Times New Roman" panose="02020603050405020304" pitchFamily="18" charset="0"/>
              </a:rPr>
              <a:t>flow pattern </a:t>
            </a:r>
            <a:r>
              <a:rPr lang="en-US" dirty="0">
                <a:latin typeface="Times New Roman" panose="02020603050405020304" pitchFamily="18" charset="0"/>
                <a:ea typeface="Tahoma" pitchFamily="34" charset="0"/>
                <a:cs typeface="Times New Roman" panose="02020603050405020304" pitchFamily="18" charset="0"/>
              </a:rPr>
              <a:t>of fluids in real reactors.  </a:t>
            </a:r>
          </a:p>
          <a:p>
            <a:pPr marL="0" indent="0">
              <a:lnSpc>
                <a:spcPct val="170000"/>
              </a:lnSpc>
              <a:buNone/>
            </a:pPr>
            <a:r>
              <a:rPr lang="en-US" dirty="0">
                <a:solidFill>
                  <a:srgbClr val="C00000"/>
                </a:solidFill>
                <a:latin typeface="Times New Roman" panose="02020603050405020304" pitchFamily="18" charset="0"/>
                <a:ea typeface="Tahoma" pitchFamily="34" charset="0"/>
                <a:cs typeface="Times New Roman" panose="02020603050405020304" pitchFamily="18" charset="0"/>
              </a:rPr>
              <a:t>These factors are:</a:t>
            </a:r>
          </a:p>
          <a:p>
            <a:pPr algn="just">
              <a:lnSpc>
                <a:spcPct val="170000"/>
              </a:lnSpc>
              <a:buFont typeface="Wingdings" panose="05000000000000000000" pitchFamily="2" charset="2"/>
              <a:buChar char="§"/>
            </a:pPr>
            <a:r>
              <a:rPr lang="en-US" dirty="0">
                <a:solidFill>
                  <a:srgbClr val="C00000"/>
                </a:solidFill>
                <a:latin typeface="Times New Roman" panose="02020603050405020304" pitchFamily="18" charset="0"/>
                <a:ea typeface="Tahoma" pitchFamily="34" charset="0"/>
                <a:cs typeface="Times New Roman" panose="02020603050405020304" pitchFamily="18" charset="0"/>
              </a:rPr>
              <a:t> t</a:t>
            </a:r>
            <a:r>
              <a:rPr lang="en-US" dirty="0">
                <a:latin typeface="Times New Roman" panose="02020603050405020304" pitchFamily="18" charset="0"/>
                <a:ea typeface="Tahoma" pitchFamily="34" charset="0"/>
                <a:cs typeface="Times New Roman" panose="02020603050405020304" pitchFamily="18" charset="0"/>
              </a:rPr>
              <a:t>he state of segregation of the flowing material, its tendency to clump and for a group of molecules to move about together, </a:t>
            </a:r>
          </a:p>
          <a:p>
            <a:pPr algn="just">
              <a:lnSpc>
                <a:spcPct val="170000"/>
              </a:lnSpc>
              <a:buFont typeface="Wingdings" panose="05000000000000000000" pitchFamily="2" charset="2"/>
              <a:buChar char="§"/>
            </a:pPr>
            <a:r>
              <a:rPr lang="en-US" dirty="0">
                <a:latin typeface="Times New Roman" panose="02020603050405020304" pitchFamily="18" charset="0"/>
                <a:ea typeface="Tahoma" pitchFamily="34" charset="0"/>
                <a:cs typeface="Times New Roman" panose="02020603050405020304" pitchFamily="18" charset="0"/>
              </a:rPr>
              <a:t>the earliness and lateness of mixing of material in the vessel,  and </a:t>
            </a:r>
          </a:p>
          <a:p>
            <a:pPr algn="just">
              <a:lnSpc>
                <a:spcPct val="170000"/>
              </a:lnSpc>
              <a:buFont typeface="Wingdings" panose="05000000000000000000" pitchFamily="2" charset="2"/>
              <a:buChar char="§"/>
            </a:pPr>
            <a:r>
              <a:rPr lang="en-US" dirty="0">
                <a:latin typeface="Times New Roman" panose="02020603050405020304" pitchFamily="18" charset="0"/>
                <a:ea typeface="Tahoma" pitchFamily="34" charset="0"/>
                <a:cs typeface="Times New Roman" panose="02020603050405020304" pitchFamily="18" charset="0"/>
              </a:rPr>
              <a:t>the residence time distribution (RTD) of material which is flowing through the vessel.</a:t>
            </a:r>
          </a:p>
          <a:p>
            <a:pPr algn="just">
              <a:lnSpc>
                <a:spcPct val="170000"/>
              </a:lnSpc>
            </a:pPr>
            <a:endParaRPr lang="en-US" dirty="0">
              <a:latin typeface="Times New Roman" panose="02020603050405020304" pitchFamily="18" charset="0"/>
              <a:ea typeface="Tahoma" pitchFamily="34"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918DD812-5261-5337-9D00-CEF47810988A}"/>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FCC14EA-3035-4BC7-7B63-5BC9FE9D6B18}"/>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E3C7089-9658-CD39-ABF3-891FDE45A61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104456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E5B00-7BD5-2463-BCA5-B07C1BA9D4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243C06-0C79-D5CF-8F93-2B1C0FED309B}"/>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CE07DFA-16AE-19E6-C648-E44B4C08F51D}"/>
              </a:ext>
            </a:extLst>
          </p:cNvPr>
          <p:cNvSpPr>
            <a:spLocks noGrp="1"/>
          </p:cNvSpPr>
          <p:nvPr>
            <p:ph idx="1"/>
          </p:nvPr>
        </p:nvSpPr>
        <p:spPr>
          <a:xfrm>
            <a:off x="228600" y="805070"/>
            <a:ext cx="11608904" cy="537189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Deviation from the two ideal flow patterns can be caused by channeling of fluid, by recycling of fluid, or by creation of stagnant regions in the vessel. </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Figure 13.1 </a:t>
            </a:r>
            <a:r>
              <a:rPr lang="en-US" sz="2000" dirty="0">
                <a:latin typeface="Times New Roman" panose="02020603050405020304" pitchFamily="18" charset="0"/>
                <a:cs typeface="Times New Roman" panose="02020603050405020304" pitchFamily="18" charset="0"/>
              </a:rPr>
              <a:t>shows this behavior </a:t>
            </a:r>
            <a:r>
              <a:rPr lang="en-US" sz="2000" b="1" dirty="0">
                <a:solidFill>
                  <a:srgbClr val="0070C0"/>
                </a:solidFill>
                <a:latin typeface="Times New Roman" panose="02020603050405020304" pitchFamily="18" charset="0"/>
                <a:cs typeface="Times New Roman" panose="02020603050405020304" pitchFamily="18" charset="0"/>
              </a:rPr>
              <a:t>(</a:t>
            </a:r>
            <a:r>
              <a:rPr lang="en-US" sz="2000" b="1" dirty="0" err="1">
                <a:solidFill>
                  <a:srgbClr val="0070C0"/>
                </a:solidFill>
                <a:latin typeface="Times New Roman" panose="02020603050405020304" pitchFamily="18" charset="0"/>
                <a:cs typeface="Times New Roman" panose="02020603050405020304" pitchFamily="18" charset="0"/>
              </a:rPr>
              <a:t>Levenspiel</a:t>
            </a:r>
            <a:r>
              <a:rPr lang="en-US" sz="2000" b="1" dirty="0">
                <a:solidFill>
                  <a:srgbClr val="0070C0"/>
                </a:solidFill>
                <a:latin typeface="Times New Roman" panose="02020603050405020304" pitchFamily="18" charset="0"/>
                <a:cs typeface="Times New Roman" panose="02020603050405020304" pitchFamily="18" charset="0"/>
              </a:rPr>
              <a:t>, 2011, pg.258)</a:t>
            </a:r>
          </a:p>
        </p:txBody>
      </p:sp>
      <p:cxnSp>
        <p:nvCxnSpPr>
          <p:cNvPr id="4" name="Straight Connector 3">
            <a:extLst>
              <a:ext uri="{FF2B5EF4-FFF2-40B4-BE49-F238E27FC236}">
                <a16:creationId xmlns:a16="http://schemas.microsoft.com/office/drawing/2014/main" id="{CE385EFF-B4F0-42BF-E138-65AB78CA1CF4}"/>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4B9E957-9B3E-C5DA-B85D-CA0C25B708A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0457ABB1-D0AF-7ED5-8AAE-29702C47B29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87404302-820F-1E53-6282-02866262EBE9}"/>
              </a:ext>
            </a:extLst>
          </p:cNvPr>
          <p:cNvPicPr>
            <a:picLocks noChangeAspect="1"/>
          </p:cNvPicPr>
          <p:nvPr/>
        </p:nvPicPr>
        <p:blipFill>
          <a:blip r:embed="rId2"/>
          <a:srcRect l="10575" t="2663" r="1617"/>
          <a:stretch>
            <a:fillRect/>
          </a:stretch>
        </p:blipFill>
        <p:spPr>
          <a:xfrm>
            <a:off x="610460" y="2526253"/>
            <a:ext cx="3634900" cy="3657600"/>
          </a:xfrm>
          <a:prstGeom prst="rect">
            <a:avLst/>
          </a:prstGeom>
        </p:spPr>
      </p:pic>
      <p:sp>
        <p:nvSpPr>
          <p:cNvPr id="9" name="TextBox 8">
            <a:extLst>
              <a:ext uri="{FF2B5EF4-FFF2-40B4-BE49-F238E27FC236}">
                <a16:creationId xmlns:a16="http://schemas.microsoft.com/office/drawing/2014/main" id="{0A0164EA-5846-53A0-4DE8-B505B8B187B5}"/>
              </a:ext>
            </a:extLst>
          </p:cNvPr>
          <p:cNvSpPr txBox="1"/>
          <p:nvPr/>
        </p:nvSpPr>
        <p:spPr>
          <a:xfrm>
            <a:off x="4695934" y="3182318"/>
            <a:ext cx="6953279"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13.1. </a:t>
            </a:r>
            <a:r>
              <a:rPr lang="en-US" sz="2400" dirty="0">
                <a:latin typeface="Times New Roman" panose="02020603050405020304" pitchFamily="18" charset="0"/>
                <a:cs typeface="Times New Roman" panose="02020603050405020304" pitchFamily="18" charset="0"/>
              </a:rPr>
              <a:t>Non-ideal flow patterns which may exist in process equipment</a:t>
            </a:r>
          </a:p>
        </p:txBody>
      </p:sp>
    </p:spTree>
    <p:extLst>
      <p:ext uri="{BB962C8B-B14F-4D97-AF65-F5344CB8AC3E}">
        <p14:creationId xmlns:p14="http://schemas.microsoft.com/office/powerpoint/2010/main" val="2919743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4EEF7-F07C-EB33-D17A-AF70E20B01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039BA7-C8BA-0908-ADB8-A9AF816DEF76}"/>
              </a:ext>
            </a:extLst>
          </p:cNvPr>
          <p:cNvSpPr>
            <a:spLocks noGrp="1"/>
          </p:cNvSpPr>
          <p:nvPr>
            <p:ph type="title"/>
          </p:nvPr>
        </p:nvSpPr>
        <p:spPr>
          <a:xfrm>
            <a:off x="559904"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DCCD72A8-B0FC-3CD1-AEB3-286252603995}"/>
              </a:ext>
            </a:extLst>
          </p:cNvPr>
          <p:cNvSpPr>
            <a:spLocks noGrp="1"/>
          </p:cNvSpPr>
          <p:nvPr>
            <p:ph idx="1"/>
          </p:nvPr>
        </p:nvSpPr>
        <p:spPr>
          <a:xfrm>
            <a:off x="228600" y="560052"/>
            <a:ext cx="11608904" cy="5616911"/>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In all types of reactors, this type of flow should be avoided since it always lowers the performance of the reactors.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If we know precisely what is happening within the vessel and we have a complete velocity distribution map for the fluid in the vessel, then we will, in principle, be able to predict the behavior of a vessel as a reactor.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Let’s be less ambitious and see what it is that we actually need to know how long the individual molecules stay in the vessel, the distribution of residence times of the flowing fluid.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This information can be determined easily and directly by a widely used method of inquiry, the stimulus-response experiment.</a:t>
            </a:r>
          </a:p>
        </p:txBody>
      </p:sp>
      <p:cxnSp>
        <p:nvCxnSpPr>
          <p:cNvPr id="4" name="Straight Connector 3">
            <a:extLst>
              <a:ext uri="{FF2B5EF4-FFF2-40B4-BE49-F238E27FC236}">
                <a16:creationId xmlns:a16="http://schemas.microsoft.com/office/drawing/2014/main" id="{8B61CFDA-509F-8287-4B46-6CEDF249A62F}"/>
              </a:ext>
            </a:extLst>
          </p:cNvPr>
          <p:cNvCxnSpPr>
            <a:cxnSpLocks/>
          </p:cNvCxnSpPr>
          <p:nvPr/>
        </p:nvCxnSpPr>
        <p:spPr>
          <a:xfrm>
            <a:off x="-192157" y="56005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10E4F4A-F54B-ADE0-6E9B-641390A212E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1CB0F1D-A36C-0671-11FA-FB6D88F99F9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12842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868FB-EC72-62B6-754B-E41E2F7F83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E61359-7C6F-70C4-DF2E-57EFCDF0532A}"/>
              </a:ext>
            </a:extLst>
          </p:cNvPr>
          <p:cNvSpPr>
            <a:spLocks noGrp="1"/>
          </p:cNvSpPr>
          <p:nvPr>
            <p:ph type="title"/>
          </p:nvPr>
        </p:nvSpPr>
        <p:spPr>
          <a:xfrm>
            <a:off x="669234"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13.2 Segregation of the flow stream</a:t>
            </a:r>
          </a:p>
        </p:txBody>
      </p:sp>
      <p:sp>
        <p:nvSpPr>
          <p:cNvPr id="3" name="Content Placeholder 2">
            <a:extLst>
              <a:ext uri="{FF2B5EF4-FFF2-40B4-BE49-F238E27FC236}">
                <a16:creationId xmlns:a16="http://schemas.microsoft.com/office/drawing/2014/main" id="{3F9D49F2-1838-3678-E31B-62CC6521082D}"/>
              </a:ext>
            </a:extLst>
          </p:cNvPr>
          <p:cNvSpPr>
            <a:spLocks noGrp="1"/>
          </p:cNvSpPr>
          <p:nvPr>
            <p:ph idx="1"/>
          </p:nvPr>
        </p:nvSpPr>
        <p:spPr>
          <a:xfrm>
            <a:off x="218661" y="601822"/>
            <a:ext cx="11728174" cy="5575141"/>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Flowing material is in some particular state of aggregation, depending on its nature.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In the extremes these states can be called </a:t>
            </a:r>
            <a:r>
              <a:rPr lang="en-US" sz="2400" i="1" dirty="0">
                <a:latin typeface="Times New Roman" panose="02020603050405020304" pitchFamily="18" charset="0"/>
                <a:cs typeface="Times New Roman" panose="02020603050405020304" pitchFamily="18" charset="0"/>
              </a:rPr>
              <a:t>microfluids </a:t>
            </a:r>
            <a:r>
              <a:rPr lang="en-US" sz="2400" dirty="0">
                <a:latin typeface="Times New Roman" panose="02020603050405020304" pitchFamily="18" charset="0"/>
                <a:cs typeface="Times New Roman" panose="02020603050405020304" pitchFamily="18" charset="0"/>
              </a:rPr>
              <a:t>and </a:t>
            </a:r>
            <a:r>
              <a:rPr lang="en-US" sz="2400" i="1" dirty="0" err="1">
                <a:latin typeface="Times New Roman" panose="02020603050405020304" pitchFamily="18" charset="0"/>
                <a:cs typeface="Times New Roman" panose="02020603050405020304" pitchFamily="18" charset="0"/>
              </a:rPr>
              <a:t>macrofluids</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as sketched in </a:t>
            </a:r>
            <a:r>
              <a:rPr lang="en-US" sz="2400" b="1" dirty="0">
                <a:latin typeface="Times New Roman" panose="02020603050405020304" pitchFamily="18" charset="0"/>
                <a:cs typeface="Times New Roman" panose="02020603050405020304" pitchFamily="18" charset="0"/>
              </a:rPr>
              <a:t>Figure 13.2 </a:t>
            </a:r>
            <a:r>
              <a:rPr lang="en-US" sz="2400" b="1" dirty="0">
                <a:solidFill>
                  <a:srgbClr val="00B0F0"/>
                </a:solidFill>
                <a:latin typeface="Times New Roman" panose="02020603050405020304" pitchFamily="18" charset="0"/>
                <a:cs typeface="Times New Roman" panose="02020603050405020304" pitchFamily="18" charset="0"/>
              </a:rPr>
              <a:t>(</a:t>
            </a:r>
            <a:r>
              <a:rPr lang="en-US" sz="2400" b="1" dirty="0" err="1">
                <a:solidFill>
                  <a:srgbClr val="00B0F0"/>
                </a:solidFill>
                <a:latin typeface="Times New Roman" panose="02020603050405020304" pitchFamily="18" charset="0"/>
                <a:cs typeface="Times New Roman" panose="02020603050405020304" pitchFamily="18" charset="0"/>
              </a:rPr>
              <a:t>Levenspiel</a:t>
            </a:r>
            <a:r>
              <a:rPr lang="en-US" sz="2400" b="1" dirty="0">
                <a:solidFill>
                  <a:srgbClr val="00B0F0"/>
                </a:solidFill>
                <a:latin typeface="Times New Roman" panose="02020603050405020304" pitchFamily="18" charset="0"/>
                <a:cs typeface="Times New Roman" panose="02020603050405020304" pitchFamily="18" charset="0"/>
              </a:rPr>
              <a:t>, 2011, pg. 259).</a:t>
            </a:r>
            <a:endParaRPr lang="en-US" sz="2000" b="1" dirty="0">
              <a:solidFill>
                <a:srgbClr val="00B0F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D96CB59-E814-5B3F-0D63-F2640AD64340}"/>
              </a:ext>
            </a:extLst>
          </p:cNvPr>
          <p:cNvCxnSpPr>
            <a:cxnSpLocks/>
          </p:cNvCxnSpPr>
          <p:nvPr/>
        </p:nvCxnSpPr>
        <p:spPr>
          <a:xfrm>
            <a:off x="-109331" y="5898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0439358-3990-973C-7FE1-EBDEF64CF6E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1EB4049-D406-63E0-2421-C5315BEDFBA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0F498715-1F8D-FA65-5B7D-E73E066E8F74}"/>
              </a:ext>
            </a:extLst>
          </p:cNvPr>
          <p:cNvPicPr>
            <a:picLocks noChangeAspect="1"/>
          </p:cNvPicPr>
          <p:nvPr/>
        </p:nvPicPr>
        <p:blipFill>
          <a:blip r:embed="rId2"/>
          <a:srcRect l="4080" t="6383"/>
          <a:stretch>
            <a:fillRect/>
          </a:stretch>
        </p:blipFill>
        <p:spPr>
          <a:xfrm>
            <a:off x="768624" y="3101009"/>
            <a:ext cx="6664569" cy="2522551"/>
          </a:xfrm>
          <a:prstGeom prst="rect">
            <a:avLst/>
          </a:prstGeom>
        </p:spPr>
      </p:pic>
      <p:sp>
        <p:nvSpPr>
          <p:cNvPr id="9" name="TextBox 8">
            <a:extLst>
              <a:ext uri="{FF2B5EF4-FFF2-40B4-BE49-F238E27FC236}">
                <a16:creationId xmlns:a16="http://schemas.microsoft.com/office/drawing/2014/main" id="{AE2AB45B-8113-A9BB-0B6F-65629D616565}"/>
              </a:ext>
            </a:extLst>
          </p:cNvPr>
          <p:cNvSpPr txBox="1"/>
          <p:nvPr/>
        </p:nvSpPr>
        <p:spPr>
          <a:xfrm>
            <a:off x="1315277" y="5780759"/>
            <a:ext cx="808051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13.2.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Two extremes of aggregation of fluid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77199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BFAAF-B8A4-6C52-CF99-E667263516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19219E-FC6A-E627-6C42-183C06F80953}"/>
              </a:ext>
            </a:extLst>
          </p:cNvPr>
          <p:cNvSpPr>
            <a:spLocks noGrp="1"/>
          </p:cNvSpPr>
          <p:nvPr>
            <p:ph type="title"/>
          </p:nvPr>
        </p:nvSpPr>
        <p:spPr>
          <a:xfrm>
            <a:off x="51020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C936C7C-8DC7-0991-6499-B30837685982}"/>
              </a:ext>
            </a:extLst>
          </p:cNvPr>
          <p:cNvSpPr>
            <a:spLocks noGrp="1"/>
          </p:cNvSpPr>
          <p:nvPr>
            <p:ph idx="1"/>
          </p:nvPr>
        </p:nvSpPr>
        <p:spPr>
          <a:xfrm>
            <a:off x="437322" y="560052"/>
            <a:ext cx="11559208" cy="5616911"/>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For two-phase systems, a stream of solids always behaves as a </a:t>
            </a:r>
            <a:r>
              <a:rPr lang="en-US" sz="2000" dirty="0" err="1">
                <a:latin typeface="Times New Roman" panose="02020603050405020304" pitchFamily="18" charset="0"/>
                <a:cs typeface="Times New Roman" panose="02020603050405020304" pitchFamily="18" charset="0"/>
              </a:rPr>
              <a:t>macrofluid</a:t>
            </a:r>
            <a:r>
              <a:rPr lang="en-US" sz="2000" dirty="0">
                <a:latin typeface="Times New Roman" panose="02020603050405020304" pitchFamily="18" charset="0"/>
                <a:cs typeface="Times New Roman" panose="02020603050405020304" pitchFamily="18" charset="0"/>
              </a:rPr>
              <a:t>, but for gas reacting with liquid, either phase can be a macro- or microfluid depending on the contacting scheme being used.</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sketches of </a:t>
            </a:r>
            <a:r>
              <a:rPr lang="en-US" sz="2000" b="1" dirty="0">
                <a:latin typeface="Times New Roman" panose="02020603050405020304" pitchFamily="18" charset="0"/>
                <a:cs typeface="Times New Roman" panose="02020603050405020304" pitchFamily="18" charset="0"/>
              </a:rPr>
              <a:t>Figure 13. 3 </a:t>
            </a:r>
            <a:r>
              <a:rPr lang="en-US" sz="2000" b="1" dirty="0">
                <a:solidFill>
                  <a:srgbClr val="00B0F0"/>
                </a:solidFill>
                <a:latin typeface="Times New Roman" panose="02020603050405020304" pitchFamily="18" charset="0"/>
                <a:cs typeface="Times New Roman" panose="02020603050405020304" pitchFamily="18" charset="0"/>
              </a:rPr>
              <a:t>(</a:t>
            </a:r>
            <a:r>
              <a:rPr lang="en-US" sz="2000" b="1" dirty="0" err="1">
                <a:solidFill>
                  <a:srgbClr val="00B0F0"/>
                </a:solidFill>
                <a:latin typeface="Times New Roman" panose="02020603050405020304" pitchFamily="18" charset="0"/>
                <a:cs typeface="Times New Roman" panose="02020603050405020304" pitchFamily="18" charset="0"/>
              </a:rPr>
              <a:t>Levenspiel</a:t>
            </a:r>
            <a:r>
              <a:rPr lang="en-US" sz="2000" b="1" dirty="0">
                <a:solidFill>
                  <a:srgbClr val="00B0F0"/>
                </a:solidFill>
                <a:latin typeface="Times New Roman" panose="02020603050405020304" pitchFamily="18" charset="0"/>
                <a:cs typeface="Times New Roman" panose="02020603050405020304" pitchFamily="18" charset="0"/>
              </a:rPr>
              <a:t>, 2011, pg. 259) </a:t>
            </a:r>
            <a:r>
              <a:rPr lang="en-US" sz="2000" dirty="0">
                <a:latin typeface="Times New Roman" panose="02020603050405020304" pitchFamily="18" charset="0"/>
                <a:cs typeface="Times New Roman" panose="02020603050405020304" pitchFamily="18" charset="0"/>
              </a:rPr>
              <a:t>show completely opposite behavior.</a:t>
            </a:r>
          </a:p>
        </p:txBody>
      </p:sp>
      <p:cxnSp>
        <p:nvCxnSpPr>
          <p:cNvPr id="4" name="Straight Connector 3">
            <a:extLst>
              <a:ext uri="{FF2B5EF4-FFF2-40B4-BE49-F238E27FC236}">
                <a16:creationId xmlns:a16="http://schemas.microsoft.com/office/drawing/2014/main" id="{BAB0D64B-0829-3EF9-5BC5-F0DDBE616C8E}"/>
              </a:ext>
            </a:extLst>
          </p:cNvPr>
          <p:cNvCxnSpPr>
            <a:cxnSpLocks/>
          </p:cNvCxnSpPr>
          <p:nvPr/>
        </p:nvCxnSpPr>
        <p:spPr>
          <a:xfrm>
            <a:off x="-192157" y="56005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747CFF1-82C4-C5EB-6985-7D6F92185A5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54983E1-F5A6-E405-1536-B0FE7F1F6E2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1B3912CA-DB19-9C19-39C3-DA0CBA06147F}"/>
              </a:ext>
            </a:extLst>
          </p:cNvPr>
          <p:cNvPicPr>
            <a:picLocks noChangeAspect="1"/>
          </p:cNvPicPr>
          <p:nvPr/>
        </p:nvPicPr>
        <p:blipFill>
          <a:blip r:embed="rId2"/>
          <a:srcRect t="4307"/>
          <a:stretch>
            <a:fillRect/>
          </a:stretch>
        </p:blipFill>
        <p:spPr>
          <a:xfrm>
            <a:off x="828604" y="2256188"/>
            <a:ext cx="5657992" cy="3291840"/>
          </a:xfrm>
          <a:prstGeom prst="rect">
            <a:avLst/>
          </a:prstGeom>
        </p:spPr>
      </p:pic>
      <p:sp>
        <p:nvSpPr>
          <p:cNvPr id="9" name="TextBox 8">
            <a:extLst>
              <a:ext uri="{FF2B5EF4-FFF2-40B4-BE49-F238E27FC236}">
                <a16:creationId xmlns:a16="http://schemas.microsoft.com/office/drawing/2014/main" id="{B65EC376-C5F1-1D35-8458-FDF30BE9B3E7}"/>
              </a:ext>
            </a:extLst>
          </p:cNvPr>
          <p:cNvSpPr txBox="1"/>
          <p:nvPr/>
        </p:nvSpPr>
        <p:spPr>
          <a:xfrm>
            <a:off x="1321904" y="5548028"/>
            <a:ext cx="939247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13.3.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Examples of macro- and microfluid behavior</a:t>
            </a:r>
          </a:p>
        </p:txBody>
      </p:sp>
    </p:spTree>
    <p:extLst>
      <p:ext uri="{BB962C8B-B14F-4D97-AF65-F5344CB8AC3E}">
        <p14:creationId xmlns:p14="http://schemas.microsoft.com/office/powerpoint/2010/main" val="2750637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D73BDA-61D7-8DBD-DD73-8A163FCB14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2C2868-C514-1454-91BB-0BF396CA5014}"/>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55042FB-EDA6-9EB4-195D-C69977CB51C5}"/>
              </a:ext>
            </a:extLst>
          </p:cNvPr>
          <p:cNvSpPr>
            <a:spLocks noGrp="1"/>
          </p:cNvSpPr>
          <p:nvPr>
            <p:ph idx="1"/>
          </p:nvPr>
        </p:nvSpPr>
        <p:spPr>
          <a:xfrm>
            <a:off x="427383" y="805070"/>
            <a:ext cx="11628782" cy="537189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problem associated with the mixing of fluids during reaction is important for extremely fast reactions in homogeneous systems, as well as for all heterogeneous systems. </a:t>
            </a:r>
          </a:p>
          <a:p>
            <a:pPr marL="0" indent="0">
              <a:lnSpc>
                <a:spcPct val="150000"/>
              </a:lnSpc>
              <a:buNone/>
            </a:pPr>
            <a:r>
              <a:rPr lang="en-US" sz="2400" dirty="0">
                <a:latin typeface="Times New Roman" panose="02020603050405020304" pitchFamily="18" charset="0"/>
                <a:cs typeface="Times New Roman" panose="02020603050405020304" pitchFamily="18" charset="0"/>
              </a:rPr>
              <a:t>This problem has two overlapping aspects: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degree of segregation of the fluid, or whether mixing occurs on the microscopic level (mixing of individual molecules) or the macroscopic level (mixing of clumps, groups, or aggregates of molecules), and</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earliness of mixing, or whether fluid mixes early or late as it flows through the vessel.</a:t>
            </a:r>
          </a:p>
        </p:txBody>
      </p:sp>
      <p:cxnSp>
        <p:nvCxnSpPr>
          <p:cNvPr id="4" name="Straight Connector 3">
            <a:extLst>
              <a:ext uri="{FF2B5EF4-FFF2-40B4-BE49-F238E27FC236}">
                <a16:creationId xmlns:a16="http://schemas.microsoft.com/office/drawing/2014/main" id="{4B6A238F-059A-7F71-95C8-B4AB3F1E7B61}"/>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3FC98D6-928B-ADE1-855B-7C7D069AB29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95F2EA3-3821-16F3-663A-EF7D9F0747A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739180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4021B-4478-AE51-6D57-9572E6DE1A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93C280-9F27-AB97-F28F-5B0091F39D2E}"/>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r>
              <a:rPr lang="en-US" sz="3200" b="1" dirty="0">
                <a:solidFill>
                  <a:srgbClr val="0070C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EBC97DF0-73E3-EBF4-807C-8D4A6247FB8B}"/>
              </a:ext>
            </a:extLst>
          </p:cNvPr>
          <p:cNvSpPr>
            <a:spLocks noGrp="1"/>
          </p:cNvSpPr>
          <p:nvPr>
            <p:ph idx="1"/>
          </p:nvPr>
        </p:nvSpPr>
        <p:spPr>
          <a:xfrm>
            <a:off x="427383" y="805070"/>
            <a:ext cx="11628782" cy="537189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When a microfluid containing reactant A is treated  in mixed flow reactor as shown in </a:t>
            </a:r>
            <a:r>
              <a:rPr lang="en-US" sz="2400" b="1" dirty="0" err="1">
                <a:latin typeface="Times New Roman" panose="02020603050405020304" pitchFamily="18" charset="0"/>
                <a:cs typeface="Times New Roman" panose="02020603050405020304" pitchFamily="18" charset="0"/>
              </a:rPr>
              <a:t>Figuree</a:t>
            </a:r>
            <a:r>
              <a:rPr lang="en-US" sz="2400" b="1" dirty="0">
                <a:latin typeface="Times New Roman" panose="02020603050405020304" pitchFamily="18" charset="0"/>
                <a:cs typeface="Times New Roman" panose="02020603050405020304" pitchFamily="18" charset="0"/>
              </a:rPr>
              <a:t> 13. 4 </a:t>
            </a:r>
            <a:r>
              <a:rPr lang="en-US" sz="2400" b="1" dirty="0">
                <a:solidFill>
                  <a:srgbClr val="00B0F0"/>
                </a:solidFill>
                <a:latin typeface="Times New Roman" panose="02020603050405020304" pitchFamily="18" charset="0"/>
                <a:cs typeface="Times New Roman" panose="02020603050405020304" pitchFamily="18" charset="0"/>
              </a:rPr>
              <a:t>(</a:t>
            </a:r>
            <a:r>
              <a:rPr lang="en-US" sz="2400" b="1" dirty="0" err="1">
                <a:solidFill>
                  <a:srgbClr val="00B0F0"/>
                </a:solidFill>
                <a:latin typeface="Times New Roman" panose="02020603050405020304" pitchFamily="18" charset="0"/>
                <a:cs typeface="Times New Roman" panose="02020603050405020304" pitchFamily="18" charset="0"/>
              </a:rPr>
              <a:t>Levenspiel</a:t>
            </a:r>
            <a:r>
              <a:rPr lang="en-US" sz="2400" b="1" dirty="0">
                <a:solidFill>
                  <a:srgbClr val="00B0F0"/>
                </a:solidFill>
                <a:latin typeface="Times New Roman" panose="02020603050405020304" pitchFamily="18" charset="0"/>
                <a:cs typeface="Times New Roman" panose="02020603050405020304" pitchFamily="18" charset="0"/>
              </a:rPr>
              <a:t>, 2011, pg. 351), </a:t>
            </a:r>
            <a:r>
              <a:rPr lang="en-US" sz="2400" dirty="0">
                <a:latin typeface="Times New Roman" panose="02020603050405020304" pitchFamily="18" charset="0"/>
                <a:cs typeface="Times New Roman" panose="02020603050405020304" pitchFamily="18" charset="0"/>
              </a:rPr>
              <a:t>the reactant concentration everywhere drops to the low value prevailing in the reactor.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904185A-C214-603E-1D6C-4A919330C5C5}"/>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39D1608-FCDF-1FA7-1E43-68E1DB67A1C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82F1F70-8B90-8F9D-5F17-93B7AAB40BFD}"/>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25E7993C-96AA-CBB1-6A2E-A79654D58A3A}"/>
              </a:ext>
            </a:extLst>
          </p:cNvPr>
          <p:cNvPicPr>
            <a:picLocks noChangeAspect="1"/>
          </p:cNvPicPr>
          <p:nvPr/>
        </p:nvPicPr>
        <p:blipFill>
          <a:blip r:embed="rId2"/>
          <a:srcRect l="3093"/>
          <a:stretch>
            <a:fillRect/>
          </a:stretch>
        </p:blipFill>
        <p:spPr>
          <a:xfrm>
            <a:off x="427383" y="2756277"/>
            <a:ext cx="7267032" cy="2743200"/>
          </a:xfrm>
          <a:prstGeom prst="rect">
            <a:avLst/>
          </a:prstGeom>
        </p:spPr>
      </p:pic>
      <p:sp>
        <p:nvSpPr>
          <p:cNvPr id="9" name="TextBox 8">
            <a:extLst>
              <a:ext uri="{FF2B5EF4-FFF2-40B4-BE49-F238E27FC236}">
                <a16:creationId xmlns:a16="http://schemas.microsoft.com/office/drawing/2014/main" id="{94B55BC6-F7C9-3FF7-6A67-E55BC254D134}"/>
              </a:ext>
            </a:extLst>
          </p:cNvPr>
          <p:cNvSpPr txBox="1"/>
          <p:nvPr/>
        </p:nvSpPr>
        <p:spPr>
          <a:xfrm>
            <a:off x="586409" y="5703627"/>
            <a:ext cx="10389704" cy="40011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13.4.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 in behavior of microfluids and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macrofluids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 mixed</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flow reactors</a:t>
            </a:r>
          </a:p>
        </p:txBody>
      </p:sp>
    </p:spTree>
    <p:extLst>
      <p:ext uri="{BB962C8B-B14F-4D97-AF65-F5344CB8AC3E}">
        <p14:creationId xmlns:p14="http://schemas.microsoft.com/office/powerpoint/2010/main" val="28052882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1EBDC-3E75-7C99-D52C-C2989208C6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9F11C9-368F-7FEA-9720-98BA72DA7182}"/>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83C86D6-5469-E65B-266C-E48F4A9B0C17}"/>
              </a:ext>
            </a:extLst>
          </p:cNvPr>
          <p:cNvSpPr>
            <a:spLocks noGrp="1"/>
          </p:cNvSpPr>
          <p:nvPr>
            <p:ph idx="1"/>
          </p:nvPr>
        </p:nvSpPr>
        <p:spPr>
          <a:xfrm>
            <a:off x="427383" y="805070"/>
            <a:ext cx="11628782" cy="5371893"/>
          </a:xfrm>
        </p:spPr>
        <p:txBody>
          <a:bodyPr>
            <a:norm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When a microfluid containing reactant A is treated  in mixed flow reactor as shown in </a:t>
            </a:r>
            <a:r>
              <a:rPr lang="en-US" sz="2400" dirty="0" err="1">
                <a:latin typeface="Times New Roman" panose="02020603050405020304" pitchFamily="18" charset="0"/>
                <a:cs typeface="Times New Roman" panose="02020603050405020304" pitchFamily="18" charset="0"/>
              </a:rPr>
              <a:t>Figuree</a:t>
            </a:r>
            <a:r>
              <a:rPr lang="en-US" sz="2400" dirty="0">
                <a:latin typeface="Times New Roman" panose="02020603050405020304" pitchFamily="18" charset="0"/>
                <a:cs typeface="Times New Roman" panose="02020603050405020304" pitchFamily="18" charset="0"/>
              </a:rPr>
              <a:t> 13.4, the reactant concentration everywhere drops to the low value prevailing in the reactor.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No clump of molecules retains its high initial concentration of A.</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We may characterize this by saying that each molecule loses its identity and has no determinable past history.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In other words, by examining its neighbors we cannot tell whether a molecule is a newcomer or an old-timer in the reactor.</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For this system the conversion of reactant is found by the usual methods for homogeneous reactions.</a:t>
            </a:r>
          </a:p>
        </p:txBody>
      </p:sp>
      <p:cxnSp>
        <p:nvCxnSpPr>
          <p:cNvPr id="4" name="Straight Connector 3">
            <a:extLst>
              <a:ext uri="{FF2B5EF4-FFF2-40B4-BE49-F238E27FC236}">
                <a16:creationId xmlns:a16="http://schemas.microsoft.com/office/drawing/2014/main" id="{88B75F0F-9330-39C1-7D99-18B41C3A2ABA}"/>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7C40F27-E73E-751F-B7DD-A92DA77C915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06B34267-2420-43A3-1CB0-D2978005464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165539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4A8C5-04D2-5F7C-FAE3-7E05FBFF9A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B9EAFA-CD81-3DE5-5CBE-FB3E89E5E670}"/>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r>
              <a:rPr lang="en-US" sz="3200" b="1" dirty="0">
                <a:solidFill>
                  <a:srgbClr val="0070C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ADBC1CB9-C3A1-5C81-1E82-BEF8F4F540C6}"/>
              </a:ext>
            </a:extLst>
          </p:cNvPr>
          <p:cNvSpPr>
            <a:spLocks noGrp="1"/>
          </p:cNvSpPr>
          <p:nvPr>
            <p:ph idx="1"/>
          </p:nvPr>
        </p:nvSpPr>
        <p:spPr>
          <a:xfrm>
            <a:off x="427383" y="805070"/>
            <a:ext cx="11628782" cy="537189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When a </a:t>
            </a:r>
            <a:r>
              <a:rPr lang="en-US" sz="2400" dirty="0" err="1">
                <a:latin typeface="Times New Roman" panose="02020603050405020304" pitchFamily="18" charset="0"/>
                <a:cs typeface="Times New Roman" panose="02020603050405020304" pitchFamily="18" charset="0"/>
              </a:rPr>
              <a:t>macrofluid</a:t>
            </a:r>
            <a:r>
              <a:rPr lang="en-US" sz="2400" dirty="0">
                <a:latin typeface="Times New Roman" panose="02020603050405020304" pitchFamily="18" charset="0"/>
                <a:cs typeface="Times New Roman" panose="02020603050405020304" pitchFamily="18" charset="0"/>
              </a:rPr>
              <a:t> enters a mixed flow reactor, the reactant concentration in an aggregate does not drop immediately to a low value, but decreases in the same way as it would in a batch reactor.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Thus, a molecule in a </a:t>
            </a:r>
            <a:r>
              <a:rPr lang="en-US" sz="2400" dirty="0" err="1">
                <a:latin typeface="Times New Roman" panose="02020603050405020304" pitchFamily="18" charset="0"/>
                <a:cs typeface="Times New Roman" panose="02020603050405020304" pitchFamily="18" charset="0"/>
              </a:rPr>
              <a:t>macrofluid</a:t>
            </a:r>
            <a:r>
              <a:rPr lang="en-US" sz="2400" dirty="0">
                <a:latin typeface="Times New Roman" panose="02020603050405020304" pitchFamily="18" charset="0"/>
                <a:cs typeface="Times New Roman" panose="02020603050405020304" pitchFamily="18" charset="0"/>
              </a:rPr>
              <a:t> does not lose its identity, its past history is not unknown, and its age can be estimated by examining its neighboring molecules.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this system, the conversion of reactant is found by considering the effect of aggregates of molecules in </a:t>
            </a:r>
            <a:r>
              <a:rPr lang="en-US" sz="2400" dirty="0" err="1">
                <a:latin typeface="Times New Roman" panose="02020603050405020304" pitchFamily="18" charset="0"/>
                <a:cs typeface="Times New Roman" panose="02020603050405020304" pitchFamily="18" charset="0"/>
              </a:rPr>
              <a:t>macrofluids</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AB5562A6-BB7D-B90D-280D-DF54F924B432}"/>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2521774-4041-0676-8133-0B7A9E093A3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9A76D9C-A40D-7522-9EF4-43E911781A9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06535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CEEB1-D4CE-FDAF-F746-B26367B6DD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14C378-171A-7AB4-6C0C-6D305D3881B1}"/>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r>
              <a:rPr lang="en-US" sz="3200" b="1" dirty="0">
                <a:solidFill>
                  <a:srgbClr val="0070C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D753E6FC-2D05-17F3-5FF7-6AB18867F729}"/>
              </a:ext>
            </a:extLst>
          </p:cNvPr>
          <p:cNvSpPr>
            <a:spLocks noGrp="1"/>
          </p:cNvSpPr>
          <p:nvPr>
            <p:ph idx="1"/>
          </p:nvPr>
        </p:nvSpPr>
        <p:spPr>
          <a:xfrm>
            <a:off x="427383" y="805070"/>
            <a:ext cx="11628782" cy="5371893"/>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The difference in behavior of microfluids and </a:t>
            </a:r>
            <a:r>
              <a:rPr lang="en-US" sz="2000" dirty="0" err="1">
                <a:latin typeface="Times New Roman" panose="02020603050405020304" pitchFamily="18" charset="0"/>
                <a:cs typeface="Times New Roman" panose="02020603050405020304" pitchFamily="18" charset="0"/>
              </a:rPr>
              <a:t>macrofluids</a:t>
            </a:r>
            <a:r>
              <a:rPr lang="en-US" sz="2000" dirty="0">
                <a:latin typeface="Times New Roman" panose="02020603050405020304" pitchFamily="18" charset="0"/>
                <a:cs typeface="Times New Roman" panose="02020603050405020304" pitchFamily="18" charset="0"/>
              </a:rPr>
              <a:t> in the reaction of A and B is shown in </a:t>
            </a:r>
            <a:r>
              <a:rPr lang="en-US" sz="2000" b="1" dirty="0">
                <a:latin typeface="Times New Roman" panose="02020603050405020304" pitchFamily="18" charset="0"/>
                <a:cs typeface="Times New Roman" panose="02020603050405020304" pitchFamily="18" charset="0"/>
              </a:rPr>
              <a:t>Figure 13.5 </a:t>
            </a:r>
            <a:r>
              <a:rPr lang="en-US" sz="2000" b="1" dirty="0">
                <a:solidFill>
                  <a:srgbClr val="00B0F0"/>
                </a:solidFill>
                <a:latin typeface="Times New Roman" panose="02020603050405020304" pitchFamily="18" charset="0"/>
                <a:cs typeface="Times New Roman" panose="02020603050405020304" pitchFamily="18" charset="0"/>
              </a:rPr>
              <a:t>(</a:t>
            </a:r>
            <a:r>
              <a:rPr lang="en-US" sz="2000" b="1" dirty="0" err="1">
                <a:solidFill>
                  <a:srgbClr val="0070C0"/>
                </a:solidFill>
                <a:latin typeface="Times New Roman" panose="02020603050405020304" pitchFamily="18" charset="0"/>
                <a:cs typeface="Times New Roman" panose="02020603050405020304" pitchFamily="18" charset="0"/>
              </a:rPr>
              <a:t>Levenspiel</a:t>
            </a:r>
            <a:r>
              <a:rPr lang="en-US" sz="2000" b="1" dirty="0">
                <a:solidFill>
                  <a:srgbClr val="0070C0"/>
                </a:solidFill>
                <a:latin typeface="Times New Roman" panose="02020603050405020304" pitchFamily="18" charset="0"/>
                <a:cs typeface="Times New Roman" panose="02020603050405020304" pitchFamily="18" charset="0"/>
              </a:rPr>
              <a:t>, 2011, pg. 362).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When two miscible fluids A and B are mixed; we normally assume that they first form a homogeneous mixture which then reacts.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However, when the time required for A and B to become homogeneous is not short with respect to the time for reaction to take place, reaction occurs during the mixing process, and the problem of mixing becomes important.</a:t>
            </a:r>
          </a:p>
        </p:txBody>
      </p:sp>
      <p:cxnSp>
        <p:nvCxnSpPr>
          <p:cNvPr id="4" name="Straight Connector 3">
            <a:extLst>
              <a:ext uri="{FF2B5EF4-FFF2-40B4-BE49-F238E27FC236}">
                <a16:creationId xmlns:a16="http://schemas.microsoft.com/office/drawing/2014/main" id="{415D02FB-D9CC-D6E7-93EF-1BD16A651595}"/>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32F82ED-DE98-2BAE-EA3B-57FE01A477B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0E628F92-CA69-2011-7578-88E831DA5A0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F16D1411-547B-732A-44FC-44FCE33CB91E}"/>
              </a:ext>
            </a:extLst>
          </p:cNvPr>
          <p:cNvPicPr>
            <a:picLocks noChangeAspect="1"/>
          </p:cNvPicPr>
          <p:nvPr/>
        </p:nvPicPr>
        <p:blipFill>
          <a:blip r:embed="rId2"/>
          <a:srcRect t="6339"/>
          <a:stretch>
            <a:fillRect/>
          </a:stretch>
        </p:blipFill>
        <p:spPr>
          <a:xfrm>
            <a:off x="838200" y="3240156"/>
            <a:ext cx="5738340" cy="2398009"/>
          </a:xfrm>
          <a:prstGeom prst="rect">
            <a:avLst/>
          </a:prstGeom>
        </p:spPr>
      </p:pic>
      <p:sp>
        <p:nvSpPr>
          <p:cNvPr id="9" name="TextBox 8">
            <a:extLst>
              <a:ext uri="{FF2B5EF4-FFF2-40B4-BE49-F238E27FC236}">
                <a16:creationId xmlns:a16="http://schemas.microsoft.com/office/drawing/2014/main" id="{9CCE708B-05BA-9BFA-90D5-4EA7FEE64B70}"/>
              </a:ext>
            </a:extLst>
          </p:cNvPr>
          <p:cNvSpPr txBox="1"/>
          <p:nvPr/>
        </p:nvSpPr>
        <p:spPr>
          <a:xfrm>
            <a:off x="586409" y="5703627"/>
            <a:ext cx="1038970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13.5.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 in behavior of microfluids and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macrofluids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 the reaction of A and B</a:t>
            </a:r>
          </a:p>
        </p:txBody>
      </p:sp>
    </p:spTree>
    <p:extLst>
      <p:ext uri="{BB962C8B-B14F-4D97-AF65-F5344CB8AC3E}">
        <p14:creationId xmlns:p14="http://schemas.microsoft.com/office/powerpoint/2010/main" val="19752562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CC7D19-ACB2-7DD1-D79A-C52FFA9123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3C999A-A816-06A9-5F61-14C4C7489EAD}"/>
              </a:ext>
            </a:extLst>
          </p:cNvPr>
          <p:cNvSpPr>
            <a:spLocks noGrp="1"/>
          </p:cNvSpPr>
          <p:nvPr>
            <p:ph type="title"/>
          </p:nvPr>
        </p:nvSpPr>
        <p:spPr>
          <a:xfrm>
            <a:off x="838200" y="184989"/>
            <a:ext cx="10515600" cy="554619"/>
          </a:xfrm>
        </p:spPr>
        <p:txBody>
          <a:bodyPr>
            <a:noAutofit/>
          </a:bodyPr>
          <a:lstStyle/>
          <a:p>
            <a:br>
              <a:rPr lang="en-US" sz="2800" b="1" dirty="0">
                <a:solidFill>
                  <a:srgbClr val="0070C0"/>
                </a:solidFill>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13.3. Earliness or lateness of mixing of fluids</a:t>
            </a:r>
            <a:br>
              <a:rPr lang="en-US" sz="3200" b="1" dirty="0">
                <a:latin typeface="Times New Roman" panose="02020603050405020304" pitchFamily="18" charset="0"/>
                <a:cs typeface="Times New Roman" panose="02020603050405020304" pitchFamily="18" charset="0"/>
              </a:rPr>
            </a:b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E187D65-ECDF-B72B-2AA6-399576CCB09D}"/>
              </a:ext>
            </a:extLst>
          </p:cNvPr>
          <p:cNvSpPr>
            <a:spLocks noGrp="1"/>
          </p:cNvSpPr>
          <p:nvPr>
            <p:ph idx="1"/>
          </p:nvPr>
        </p:nvSpPr>
        <p:spPr>
          <a:xfrm>
            <a:off x="437321" y="805070"/>
            <a:ext cx="11396869" cy="537189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The fluid elements of a single flowing stream can mix with each other either early or late in their flow through the vessel, as shown in </a:t>
            </a:r>
            <a:r>
              <a:rPr lang="en-US" sz="2000" b="1" dirty="0">
                <a:latin typeface="Times New Roman" panose="02020603050405020304" pitchFamily="18" charset="0"/>
                <a:cs typeface="Times New Roman" panose="02020603050405020304" pitchFamily="18" charset="0"/>
              </a:rPr>
              <a:t>Figure 13.6 </a:t>
            </a:r>
            <a:r>
              <a:rPr lang="en-US" sz="2000" b="1" dirty="0">
                <a:solidFill>
                  <a:srgbClr val="7030A0"/>
                </a:solidFill>
                <a:latin typeface="Times New Roman" panose="02020603050405020304" pitchFamily="18" charset="0"/>
                <a:cs typeface="Times New Roman" panose="02020603050405020304" pitchFamily="18" charset="0"/>
              </a:rPr>
              <a:t>(</a:t>
            </a:r>
            <a:r>
              <a:rPr lang="en-US" sz="2000" b="1" dirty="0" err="1">
                <a:solidFill>
                  <a:srgbClr val="7030A0"/>
                </a:solidFill>
                <a:latin typeface="Times New Roman" panose="02020603050405020304" pitchFamily="18" charset="0"/>
                <a:cs typeface="Times New Roman" panose="02020603050405020304" pitchFamily="18" charset="0"/>
              </a:rPr>
              <a:t>Levenspiel</a:t>
            </a:r>
            <a:r>
              <a:rPr lang="en-US" sz="2000" b="1" dirty="0">
                <a:solidFill>
                  <a:srgbClr val="7030A0"/>
                </a:solidFill>
                <a:latin typeface="Times New Roman" panose="02020603050405020304" pitchFamily="18" charset="0"/>
                <a:cs typeface="Times New Roman" panose="02020603050405020304" pitchFamily="18" charset="0"/>
              </a:rPr>
              <a:t>, 2011, pg. 260).</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Usually, this factor has little effect on overall behavior for a single flowing fluid. </a:t>
            </a:r>
          </a:p>
        </p:txBody>
      </p:sp>
      <p:cxnSp>
        <p:nvCxnSpPr>
          <p:cNvPr id="4" name="Straight Connector 3">
            <a:extLst>
              <a:ext uri="{FF2B5EF4-FFF2-40B4-BE49-F238E27FC236}">
                <a16:creationId xmlns:a16="http://schemas.microsoft.com/office/drawing/2014/main" id="{146D6674-66B6-F8C9-DDD4-5070A7FB1C09}"/>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4D08A15-4876-8B9E-2ACB-93658AD9DB3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18C4DE8-EF3D-4E75-DAE9-53EFB67991E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 name="Picture 9">
            <a:extLst>
              <a:ext uri="{FF2B5EF4-FFF2-40B4-BE49-F238E27FC236}">
                <a16:creationId xmlns:a16="http://schemas.microsoft.com/office/drawing/2014/main" id="{0C2E3E49-973F-DC0E-510C-D8A71913C9B6}"/>
              </a:ext>
            </a:extLst>
          </p:cNvPr>
          <p:cNvPicPr>
            <a:picLocks noChangeAspect="1"/>
          </p:cNvPicPr>
          <p:nvPr/>
        </p:nvPicPr>
        <p:blipFill>
          <a:blip r:embed="rId2"/>
          <a:stretch>
            <a:fillRect/>
          </a:stretch>
        </p:blipFill>
        <p:spPr>
          <a:xfrm>
            <a:off x="357809" y="2782958"/>
            <a:ext cx="8519056" cy="2487918"/>
          </a:xfrm>
          <a:prstGeom prst="rect">
            <a:avLst/>
          </a:prstGeom>
        </p:spPr>
      </p:pic>
      <p:sp>
        <p:nvSpPr>
          <p:cNvPr id="11" name="TextBox 10">
            <a:extLst>
              <a:ext uri="{FF2B5EF4-FFF2-40B4-BE49-F238E27FC236}">
                <a16:creationId xmlns:a16="http://schemas.microsoft.com/office/drawing/2014/main" id="{6EA282FD-7AB4-47DE-E3AB-99D28E4DF7E0}"/>
              </a:ext>
            </a:extLst>
          </p:cNvPr>
          <p:cNvSpPr txBox="1"/>
          <p:nvPr/>
        </p:nvSpPr>
        <p:spPr>
          <a:xfrm>
            <a:off x="914399" y="5780759"/>
            <a:ext cx="829917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13.6.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Examples of early and of late mixing of fluid</a:t>
            </a:r>
          </a:p>
        </p:txBody>
      </p:sp>
    </p:spTree>
    <p:extLst>
      <p:ext uri="{BB962C8B-B14F-4D97-AF65-F5344CB8AC3E}">
        <p14:creationId xmlns:p14="http://schemas.microsoft.com/office/powerpoint/2010/main" val="3610675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F6869-ACDA-EB46-6E8D-80BBE4B13E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5C01C4-F4B8-B23D-4294-F032B08B51CA}"/>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r>
              <a:rPr lang="en-US" sz="3200" b="1" dirty="0">
                <a:solidFill>
                  <a:srgbClr val="0070C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9A0A9738-3551-33BB-5811-BC022C222CE6}"/>
              </a:ext>
            </a:extLst>
          </p:cNvPr>
          <p:cNvSpPr>
            <a:spLocks noGrp="1"/>
          </p:cNvSpPr>
          <p:nvPr>
            <p:ph idx="1"/>
          </p:nvPr>
        </p:nvSpPr>
        <p:spPr>
          <a:xfrm>
            <a:off x="437322" y="805070"/>
            <a:ext cx="11469756" cy="537189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However, for a system with two entering reactant streams, early or late mixing affects reactor behavior can be very important on overall behavior, as depicted in </a:t>
            </a:r>
            <a:r>
              <a:rPr lang="en-US" sz="2400" b="1" dirty="0">
                <a:latin typeface="Times New Roman" panose="02020603050405020304" pitchFamily="18" charset="0"/>
                <a:cs typeface="Times New Roman" panose="02020603050405020304" pitchFamily="18" charset="0"/>
              </a:rPr>
              <a:t>Figure 13.7 </a:t>
            </a:r>
            <a:r>
              <a:rPr lang="en-US" sz="2400" b="1" dirty="0">
                <a:solidFill>
                  <a:srgbClr val="002060"/>
                </a:solidFill>
                <a:latin typeface="Times New Roman" panose="02020603050405020304" pitchFamily="18" charset="0"/>
                <a:cs typeface="Times New Roman" panose="02020603050405020304" pitchFamily="18" charset="0"/>
              </a:rPr>
              <a:t>(</a:t>
            </a:r>
            <a:r>
              <a:rPr lang="en-US" sz="2400" b="1" dirty="0" err="1">
                <a:solidFill>
                  <a:srgbClr val="002060"/>
                </a:solidFill>
                <a:latin typeface="Times New Roman" panose="02020603050405020304" pitchFamily="18" charset="0"/>
                <a:cs typeface="Times New Roman" panose="02020603050405020304" pitchFamily="18" charset="0"/>
              </a:rPr>
              <a:t>Levenspiel</a:t>
            </a:r>
            <a:r>
              <a:rPr lang="en-US" sz="2400" b="1" dirty="0">
                <a:solidFill>
                  <a:srgbClr val="002060"/>
                </a:solidFill>
                <a:latin typeface="Times New Roman" panose="02020603050405020304" pitchFamily="18" charset="0"/>
                <a:cs typeface="Times New Roman" panose="02020603050405020304" pitchFamily="18" charset="0"/>
              </a:rPr>
              <a:t>, 2011, pg. 260).</a:t>
            </a:r>
            <a:endParaRPr lang="en-US" sz="2400" dirty="0">
              <a:solidFill>
                <a:srgbClr val="00206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1820E30-C4B6-1B18-33D6-49003075CEE3}"/>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0E4F75A-C729-FFF5-0D02-E0EFC66D9A3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C9B40AD-D70F-2EEE-1ED1-AAB8E05B920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4A02B016-CD88-0FF9-BF35-A91BD06D95FC}"/>
              </a:ext>
            </a:extLst>
          </p:cNvPr>
          <p:cNvPicPr>
            <a:picLocks noChangeAspect="1"/>
          </p:cNvPicPr>
          <p:nvPr/>
        </p:nvPicPr>
        <p:blipFill>
          <a:blip r:embed="rId2"/>
          <a:stretch>
            <a:fillRect/>
          </a:stretch>
        </p:blipFill>
        <p:spPr>
          <a:xfrm>
            <a:off x="284922" y="2979624"/>
            <a:ext cx="8837824" cy="2377440"/>
          </a:xfrm>
          <a:prstGeom prst="rect">
            <a:avLst/>
          </a:prstGeom>
        </p:spPr>
      </p:pic>
      <p:sp>
        <p:nvSpPr>
          <p:cNvPr id="7" name="TextBox 6">
            <a:extLst>
              <a:ext uri="{FF2B5EF4-FFF2-40B4-BE49-F238E27FC236}">
                <a16:creationId xmlns:a16="http://schemas.microsoft.com/office/drawing/2014/main" id="{F261DA54-5966-CB32-8AA1-4195EFAC6D95}"/>
              </a:ext>
            </a:extLst>
          </p:cNvPr>
          <p:cNvSpPr txBox="1"/>
          <p:nvPr/>
        </p:nvSpPr>
        <p:spPr>
          <a:xfrm>
            <a:off x="596348" y="5715298"/>
            <a:ext cx="829917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13.7.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Early or late mixing affects reactor behavior</a:t>
            </a:r>
          </a:p>
        </p:txBody>
      </p:sp>
    </p:spTree>
    <p:extLst>
      <p:ext uri="{BB962C8B-B14F-4D97-AF65-F5344CB8AC3E}">
        <p14:creationId xmlns:p14="http://schemas.microsoft.com/office/powerpoint/2010/main" val="1703393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1A12F-824F-8AA7-7560-428F1BBD51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15FCB7-E1F5-C7E4-CA4F-2C55352673B5}"/>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Activity 13.1. </a:t>
            </a:r>
          </a:p>
        </p:txBody>
      </p:sp>
      <p:sp>
        <p:nvSpPr>
          <p:cNvPr id="3" name="Content Placeholder 2">
            <a:extLst>
              <a:ext uri="{FF2B5EF4-FFF2-40B4-BE49-F238E27FC236}">
                <a16:creationId xmlns:a16="http://schemas.microsoft.com/office/drawing/2014/main" id="{92D78FCB-3975-22FA-13F4-26ED8A655D96}"/>
              </a:ext>
            </a:extLst>
          </p:cNvPr>
          <p:cNvSpPr>
            <a:spLocks noGrp="1"/>
          </p:cNvSpPr>
          <p:nvPr>
            <p:ph idx="1"/>
          </p:nvPr>
        </p:nvSpPr>
        <p:spPr>
          <a:xfrm>
            <a:off x="437322" y="805070"/>
            <a:ext cx="11469756" cy="5371893"/>
          </a:xfrm>
        </p:spPr>
        <p:txBody>
          <a:bodyPr>
            <a:normAutofit/>
          </a:bodyPr>
          <a:lstStyle/>
          <a:p>
            <a:pPr marL="457200" indent="-457200">
              <a:lnSpc>
                <a:spcPct val="170000"/>
              </a:lnSpc>
              <a:buFont typeface="+mj-lt"/>
              <a:buAutoNum type="arabicPeriod"/>
            </a:pPr>
            <a:r>
              <a:rPr lang="en-US" sz="2400" b="1" dirty="0">
                <a:solidFill>
                  <a:srgbClr val="002060"/>
                </a:solidFill>
                <a:latin typeface="Times New Roman" panose="02020603050405020304" pitchFamily="18" charset="0"/>
                <a:ea typeface="Tahoma" pitchFamily="34" charset="0"/>
                <a:cs typeface="Times New Roman" panose="02020603050405020304" pitchFamily="18" charset="0"/>
              </a:rPr>
              <a:t>What are the factors that affect the contact or flow pattern of fluids in real reactors?</a:t>
            </a:r>
          </a:p>
          <a:p>
            <a:pPr marL="457200" indent="-457200">
              <a:lnSpc>
                <a:spcPct val="170000"/>
              </a:lnSpc>
              <a:buFont typeface="+mj-lt"/>
              <a:buAutoNum type="arabicPeriod"/>
            </a:pPr>
            <a:r>
              <a:rPr lang="en-US" sz="2400" b="1" dirty="0">
                <a:solidFill>
                  <a:srgbClr val="002060"/>
                </a:solidFill>
                <a:latin typeface="Times New Roman" panose="02020603050405020304" pitchFamily="18" charset="0"/>
                <a:ea typeface="Tahoma" pitchFamily="34" charset="0"/>
                <a:cs typeface="Times New Roman" panose="02020603050405020304" pitchFamily="18" charset="0"/>
              </a:rPr>
              <a:t> How does the real flow pattern of  fluids deviate from two ideal  flow (CSTR &amp; PFR) patterns?</a:t>
            </a:r>
          </a:p>
          <a:p>
            <a:pPr marL="0" indent="0">
              <a:lnSpc>
                <a:spcPct val="170000"/>
              </a:lnSpc>
              <a:buNone/>
            </a:pPr>
            <a:r>
              <a:rPr lang="en-US" sz="2400" b="1" dirty="0">
                <a:solidFill>
                  <a:srgbClr val="002060"/>
                </a:solidFill>
                <a:latin typeface="Times New Roman" panose="02020603050405020304" pitchFamily="18" charset="0"/>
                <a:ea typeface="Tahoma" pitchFamily="34"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32541C5-E26C-AA80-BE95-C10D0F2AD7A8}"/>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E92D86D-E2FE-0D79-372E-F105597259C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0634835-3D25-3E5C-594E-DA95129F653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23430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3D20E-FCCB-E04B-D2EC-88B95B26B2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A095E7-72EF-938B-1BB1-97E63215D887}"/>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BFCCFE2-0EE2-D095-B5AC-31D5DD1C133A}"/>
              </a:ext>
            </a:extLst>
          </p:cNvPr>
          <p:cNvSpPr>
            <a:spLocks noGrp="1"/>
          </p:cNvSpPr>
          <p:nvPr>
            <p:ph idx="1"/>
          </p:nvPr>
        </p:nvSpPr>
        <p:spPr>
          <a:xfrm>
            <a:off x="437322" y="805070"/>
            <a:ext cx="11469756" cy="5371893"/>
          </a:xfrm>
        </p:spPr>
        <p:txBody>
          <a:bodyPr>
            <a:normAutofit/>
          </a:bodyPr>
          <a:lstStyle/>
          <a:p>
            <a:pPr marL="0" indent="0">
              <a:lnSpc>
                <a:spcPct val="110000"/>
              </a:lnSpc>
              <a:buNone/>
            </a:pPr>
            <a:r>
              <a:rPr lang="en-US" sz="2400" b="1" dirty="0">
                <a:solidFill>
                  <a:srgbClr val="002060"/>
                </a:solidFill>
                <a:latin typeface="Times New Roman" panose="02020603050405020304" pitchFamily="18" charset="0"/>
                <a:ea typeface="Tahoma" pitchFamily="34" charset="0"/>
                <a:cs typeface="Times New Roman" panose="02020603050405020304" pitchFamily="18" charset="0"/>
              </a:rPr>
              <a:t>Answers:</a:t>
            </a:r>
          </a:p>
          <a:p>
            <a:pPr marL="0" indent="0">
              <a:lnSpc>
                <a:spcPct val="110000"/>
              </a:lnSpc>
              <a:buNone/>
            </a:pPr>
            <a:r>
              <a:rPr lang="en-US" sz="2000" b="1" dirty="0">
                <a:solidFill>
                  <a:srgbClr val="002060"/>
                </a:solidFill>
                <a:latin typeface="Times New Roman" panose="02020603050405020304" pitchFamily="18" charset="0"/>
                <a:ea typeface="Tahoma" pitchFamily="34" charset="0"/>
                <a:cs typeface="Times New Roman" panose="02020603050405020304" pitchFamily="18" charset="0"/>
              </a:rPr>
              <a:t>1. What are the factors  that affect the contact or  flow pattern of fluids in real reactors?</a:t>
            </a:r>
          </a:p>
          <a:p>
            <a:pPr marL="0" indent="0">
              <a:lnSpc>
                <a:spcPct val="110000"/>
              </a:lnSpc>
              <a:buNone/>
            </a:pPr>
            <a:r>
              <a:rPr lang="en-US" sz="2000" dirty="0">
                <a:latin typeface="Times New Roman" panose="02020603050405020304" pitchFamily="18" charset="0"/>
                <a:ea typeface="Tahoma" pitchFamily="34" charset="0"/>
                <a:cs typeface="Times New Roman" panose="02020603050405020304" pitchFamily="18" charset="0"/>
              </a:rPr>
              <a:t>The </a:t>
            </a:r>
            <a:r>
              <a:rPr lang="en-US" sz="2000" b="1" dirty="0">
                <a:latin typeface="Times New Roman" panose="02020603050405020304" pitchFamily="18" charset="0"/>
                <a:ea typeface="Tahoma" pitchFamily="34" charset="0"/>
                <a:cs typeface="Times New Roman" panose="02020603050405020304" pitchFamily="18" charset="0"/>
              </a:rPr>
              <a:t>factors </a:t>
            </a:r>
            <a:r>
              <a:rPr lang="en-US" sz="2000" dirty="0">
                <a:latin typeface="Times New Roman" panose="02020603050405020304" pitchFamily="18" charset="0"/>
                <a:ea typeface="Tahoma" pitchFamily="34" charset="0"/>
                <a:cs typeface="Times New Roman" panose="02020603050405020304" pitchFamily="18" charset="0"/>
              </a:rPr>
              <a:t>that affect the </a:t>
            </a:r>
            <a:r>
              <a:rPr lang="en-US" sz="2000" b="1" dirty="0">
                <a:latin typeface="Times New Roman" panose="02020603050405020304" pitchFamily="18" charset="0"/>
                <a:ea typeface="Tahoma" pitchFamily="34" charset="0"/>
                <a:cs typeface="Times New Roman" panose="02020603050405020304" pitchFamily="18" charset="0"/>
              </a:rPr>
              <a:t>contact </a:t>
            </a:r>
            <a:r>
              <a:rPr lang="en-US" sz="2000" dirty="0">
                <a:latin typeface="Times New Roman" panose="02020603050405020304" pitchFamily="18" charset="0"/>
                <a:ea typeface="Tahoma" pitchFamily="34" charset="0"/>
                <a:cs typeface="Times New Roman" panose="02020603050405020304" pitchFamily="18" charset="0"/>
              </a:rPr>
              <a:t>or  </a:t>
            </a:r>
            <a:r>
              <a:rPr lang="en-US" sz="2000" b="1" dirty="0">
                <a:latin typeface="Times New Roman" panose="02020603050405020304" pitchFamily="18" charset="0"/>
                <a:ea typeface="Tahoma" pitchFamily="34" charset="0"/>
                <a:cs typeface="Times New Roman" panose="02020603050405020304" pitchFamily="18" charset="0"/>
              </a:rPr>
              <a:t>flow pattern </a:t>
            </a:r>
            <a:r>
              <a:rPr lang="en-US" sz="2000" dirty="0">
                <a:latin typeface="Times New Roman" panose="02020603050405020304" pitchFamily="18" charset="0"/>
                <a:ea typeface="Tahoma" pitchFamily="34" charset="0"/>
                <a:cs typeface="Times New Roman" panose="02020603050405020304" pitchFamily="18" charset="0"/>
              </a:rPr>
              <a:t>of fluids in real reactors are: </a:t>
            </a:r>
          </a:p>
          <a:p>
            <a:pPr>
              <a:lnSpc>
                <a:spcPct val="110000"/>
              </a:lnSpc>
              <a:buFont typeface="Wingdings" panose="05000000000000000000" pitchFamily="2" charset="2"/>
              <a:buChar char="§"/>
            </a:pPr>
            <a:r>
              <a:rPr lang="en-US" sz="2000" dirty="0">
                <a:solidFill>
                  <a:srgbClr val="C00000"/>
                </a:solidFill>
                <a:latin typeface="Times New Roman" panose="02020603050405020304" pitchFamily="18" charset="0"/>
                <a:ea typeface="Tahoma" pitchFamily="34" charset="0"/>
                <a:cs typeface="Times New Roman" panose="02020603050405020304" pitchFamily="18" charset="0"/>
              </a:rPr>
              <a:t>t</a:t>
            </a:r>
            <a:r>
              <a:rPr lang="en-US" sz="2000" dirty="0">
                <a:latin typeface="Times New Roman" panose="02020603050405020304" pitchFamily="18" charset="0"/>
                <a:ea typeface="Tahoma" pitchFamily="34" charset="0"/>
                <a:cs typeface="Times New Roman" panose="02020603050405020304" pitchFamily="18" charset="0"/>
              </a:rPr>
              <a:t>he state of segregation of the flowing material, its tendency to clump and for a group of molecules to move about together, </a:t>
            </a:r>
          </a:p>
          <a:p>
            <a:pPr algn="just">
              <a:lnSpc>
                <a:spcPct val="110000"/>
              </a:lnSpc>
              <a:buFont typeface="Wingdings" panose="05000000000000000000" pitchFamily="2" charset="2"/>
              <a:buChar char="§"/>
            </a:pPr>
            <a:r>
              <a:rPr lang="en-US" sz="2000" dirty="0">
                <a:latin typeface="Times New Roman" panose="02020603050405020304" pitchFamily="18" charset="0"/>
                <a:ea typeface="Tahoma" pitchFamily="34" charset="0"/>
                <a:cs typeface="Times New Roman" panose="02020603050405020304" pitchFamily="18" charset="0"/>
              </a:rPr>
              <a:t>the earliness and lateness of mixing of material in the vessel,  and </a:t>
            </a:r>
          </a:p>
          <a:p>
            <a:pPr algn="just">
              <a:lnSpc>
                <a:spcPct val="110000"/>
              </a:lnSpc>
              <a:buFont typeface="Wingdings" panose="05000000000000000000" pitchFamily="2" charset="2"/>
              <a:buChar char="§"/>
            </a:pPr>
            <a:r>
              <a:rPr lang="en-US" sz="2000" dirty="0">
                <a:latin typeface="Times New Roman" panose="02020603050405020304" pitchFamily="18" charset="0"/>
                <a:ea typeface="Tahoma" pitchFamily="34" charset="0"/>
                <a:cs typeface="Times New Roman" panose="02020603050405020304" pitchFamily="18" charset="0"/>
              </a:rPr>
              <a:t>the residence time distribution (RTD) of material which is flowing through the vessel.</a:t>
            </a:r>
          </a:p>
          <a:p>
            <a:pPr marL="0" indent="0" algn="just">
              <a:lnSpc>
                <a:spcPct val="110000"/>
              </a:lnSpc>
              <a:buNone/>
            </a:pPr>
            <a:r>
              <a:rPr lang="en-US" sz="2000" b="1" dirty="0">
                <a:solidFill>
                  <a:srgbClr val="002060"/>
                </a:solidFill>
                <a:latin typeface="Times New Roman" panose="02020603050405020304" pitchFamily="18" charset="0"/>
                <a:ea typeface="Tahoma" pitchFamily="34" charset="0"/>
                <a:cs typeface="Times New Roman" panose="02020603050405020304" pitchFamily="18" charset="0"/>
              </a:rPr>
              <a:t>2. How does the real flow pattern of  fluids deviate from two ideal  flow (CSTR&amp; PFR) patterns?</a:t>
            </a:r>
            <a:endParaRPr lang="en-US" sz="2000" dirty="0">
              <a:latin typeface="Times New Roman" panose="02020603050405020304" pitchFamily="18" charset="0"/>
              <a:ea typeface="Tahoma" pitchFamily="34" charset="0"/>
              <a:cs typeface="Times New Roman" panose="02020603050405020304" pitchFamily="18" charset="0"/>
            </a:endParaRPr>
          </a:p>
          <a:p>
            <a:pPr marL="0" indent="0" algn="just">
              <a:lnSpc>
                <a:spcPct val="110000"/>
              </a:lnSpc>
              <a:buNone/>
            </a:pPr>
            <a:r>
              <a:rPr lang="en-US" sz="2000" dirty="0">
                <a:latin typeface="Times New Roman" panose="02020603050405020304" pitchFamily="18" charset="0"/>
                <a:cs typeface="Times New Roman" panose="02020603050405020304" pitchFamily="18" charset="0"/>
              </a:rPr>
              <a:t>The deviation from the two ideal flow patterns can be caused by channeling of fluid, by recycling of fluid, or by creation of stagnant regions in the vessel.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A165C17-A659-A38B-6F24-409E98136B6E}"/>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512A937-74B3-AE1F-2C7E-73567031C64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61C7236-0C39-5558-4890-74E64BC674C2}"/>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115585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E5322-CB08-FB5B-77DE-C8EE69882A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4B9A57-737F-B380-B4B7-4B9BF2E10458}"/>
              </a:ext>
            </a:extLst>
          </p:cNvPr>
          <p:cNvSpPr>
            <a:spLocks noGrp="1"/>
          </p:cNvSpPr>
          <p:nvPr>
            <p:ph type="title"/>
          </p:nvPr>
        </p:nvSpPr>
        <p:spPr>
          <a:xfrm>
            <a:off x="838200" y="365126"/>
            <a:ext cx="10515600" cy="315912"/>
          </a:xfrm>
        </p:spPr>
        <p:txBody>
          <a:bodyPr>
            <a:noAutofit/>
          </a:bodyPr>
          <a:lstStyle/>
          <a:p>
            <a:br>
              <a:rPr lang="en-US" sz="3200" b="1" dirty="0">
                <a:solidFill>
                  <a:srgbClr val="0070C0"/>
                </a:solidFill>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13.4. </a:t>
            </a:r>
            <a:r>
              <a:rPr lang="en-US" sz="3200" b="1" dirty="0">
                <a:latin typeface="Times New Roman" panose="02020603050405020304" pitchFamily="18" charset="0"/>
                <a:ea typeface="SimSun" panose="02010600030101010101" pitchFamily="2" charset="-122"/>
                <a:cs typeface="Arial" panose="020B0604020202020204" pitchFamily="34" charset="0"/>
              </a:rPr>
              <a:t>Residence time distribution (RTD) in reactors</a:t>
            </a:r>
            <a:br>
              <a:rPr lang="en-US" sz="3200" b="1" dirty="0">
                <a:solidFill>
                  <a:srgbClr val="7030A0"/>
                </a:solidFill>
                <a:latin typeface="Times New Roman" panose="02020603050405020304" pitchFamily="18" charset="0"/>
                <a:ea typeface="SimSun" panose="02010600030101010101" pitchFamily="2" charset="-122"/>
                <a:cs typeface="Arial" panose="020B0604020202020204" pitchFamily="34" charset="0"/>
              </a:rPr>
            </a:b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A3CC782-A5DD-F7EB-2A21-DD22A19AEBAD}"/>
              </a:ext>
            </a:extLst>
          </p:cNvPr>
          <p:cNvSpPr>
            <a:spLocks noGrp="1"/>
          </p:cNvSpPr>
          <p:nvPr>
            <p:ph idx="1"/>
          </p:nvPr>
        </p:nvSpPr>
        <p:spPr>
          <a:xfrm>
            <a:off x="218661" y="805070"/>
            <a:ext cx="11767929" cy="5371893"/>
          </a:xfrm>
        </p:spPr>
        <p:txBody>
          <a:bodyPr>
            <a:normAutofit/>
          </a:bodyPr>
          <a:lstStyle/>
          <a:p>
            <a:pPr marL="0" indent="0" algn="just">
              <a:lnSpc>
                <a:spcPct val="120000"/>
              </a:lnSpc>
              <a:buNone/>
            </a:pPr>
            <a:r>
              <a:rPr lang="en-US" sz="2000" dirty="0">
                <a:latin typeface="Times New Roman" panose="02020603050405020304" pitchFamily="18" charset="0"/>
                <a:ea typeface="Tahoma" pitchFamily="34" charset="0"/>
                <a:cs typeface="Times New Roman" panose="02020603050405020304" pitchFamily="18" charset="0"/>
              </a:rPr>
              <a:t>The </a:t>
            </a:r>
            <a:r>
              <a:rPr lang="en-US" sz="2000" b="1" dirty="0">
                <a:latin typeface="Times New Roman" panose="02020603050405020304" pitchFamily="18" charset="0"/>
                <a:ea typeface="Tahoma" pitchFamily="34" charset="0"/>
                <a:cs typeface="Times New Roman" panose="02020603050405020304" pitchFamily="18" charset="0"/>
              </a:rPr>
              <a:t>residence time distribution </a:t>
            </a:r>
            <a:r>
              <a:rPr lang="en-US" sz="2000" dirty="0">
                <a:latin typeface="Times New Roman" panose="02020603050405020304" pitchFamily="18" charset="0"/>
                <a:ea typeface="Tahoma" pitchFamily="34" charset="0"/>
                <a:cs typeface="Times New Roman" panose="02020603050405020304" pitchFamily="18" charset="0"/>
              </a:rPr>
              <a:t>(RTD) of a chemical reactor is a</a:t>
            </a:r>
            <a:r>
              <a:rPr lang="en-US" sz="2000" b="1" dirty="0">
                <a:latin typeface="Times New Roman" panose="02020603050405020304" pitchFamily="18" charset="0"/>
                <a:ea typeface="Tahoma" pitchFamily="34" charset="0"/>
                <a:cs typeface="Times New Roman" panose="02020603050405020304" pitchFamily="18" charset="0"/>
              </a:rPr>
              <a:t> probability distribution function </a:t>
            </a:r>
            <a:r>
              <a:rPr lang="en-US" sz="2000" dirty="0">
                <a:latin typeface="Times New Roman" panose="02020603050405020304" pitchFamily="18" charset="0"/>
                <a:ea typeface="Tahoma" pitchFamily="34" charset="0"/>
                <a:cs typeface="Times New Roman" panose="02020603050405020304" pitchFamily="18" charset="0"/>
              </a:rPr>
              <a:t>which  describes the </a:t>
            </a:r>
            <a:r>
              <a:rPr lang="en-US" sz="2000" b="1" dirty="0">
                <a:latin typeface="Times New Roman" panose="02020603050405020304" pitchFamily="18" charset="0"/>
                <a:ea typeface="Tahoma" pitchFamily="34" charset="0"/>
                <a:cs typeface="Times New Roman" panose="02020603050405020304" pitchFamily="18" charset="0"/>
              </a:rPr>
              <a:t>amount of time </a:t>
            </a:r>
            <a:r>
              <a:rPr lang="en-US" sz="2000" dirty="0">
                <a:latin typeface="Times New Roman" panose="02020603050405020304" pitchFamily="18" charset="0"/>
                <a:ea typeface="Tahoma" pitchFamily="34" charset="0"/>
                <a:cs typeface="Times New Roman" panose="02020603050405020304" pitchFamily="18" charset="0"/>
              </a:rPr>
              <a:t>that a fluid element could </a:t>
            </a:r>
            <a:r>
              <a:rPr lang="en-US" sz="2000" b="1" dirty="0">
                <a:latin typeface="Times New Roman" panose="02020603050405020304" pitchFamily="18" charset="0"/>
                <a:ea typeface="Tahoma" pitchFamily="34" charset="0"/>
                <a:cs typeface="Times New Roman" panose="02020603050405020304" pitchFamily="18" charset="0"/>
              </a:rPr>
              <a:t>spend inside </a:t>
            </a:r>
            <a:r>
              <a:rPr lang="en-US" sz="2000" dirty="0">
                <a:latin typeface="Times New Roman" panose="02020603050405020304" pitchFamily="18" charset="0"/>
                <a:ea typeface="Tahoma" pitchFamily="34" charset="0"/>
                <a:cs typeface="Times New Roman" panose="02020603050405020304" pitchFamily="18" charset="0"/>
              </a:rPr>
              <a:t>the reactor.</a:t>
            </a:r>
          </a:p>
          <a:p>
            <a:pPr marL="0" indent="0" algn="just">
              <a:lnSpc>
                <a:spcPct val="120000"/>
              </a:lnSpc>
              <a:buNone/>
            </a:pPr>
            <a:r>
              <a:rPr lang="en-US" sz="2000" dirty="0">
                <a:latin typeface="Times New Roman" panose="02020603050405020304" pitchFamily="18" charset="0"/>
                <a:ea typeface="Tahoma" pitchFamily="34" charset="0"/>
                <a:cs typeface="Times New Roman" panose="02020603050405020304" pitchFamily="18" charset="0"/>
              </a:rPr>
              <a:t>The distribution of these times for the stream of fluid leaving the vessel is called the </a:t>
            </a:r>
            <a:r>
              <a:rPr lang="en-US" sz="2000" b="1" dirty="0">
                <a:solidFill>
                  <a:srgbClr val="C00000"/>
                </a:solidFill>
                <a:latin typeface="Times New Roman" panose="02020603050405020304" pitchFamily="18" charset="0"/>
                <a:ea typeface="Tahoma" pitchFamily="34" charset="0"/>
                <a:cs typeface="Times New Roman" panose="02020603050405020304" pitchFamily="18" charset="0"/>
              </a:rPr>
              <a:t>exit age distribution </a:t>
            </a:r>
            <a:r>
              <a:rPr lang="en-US" sz="2000" b="1" dirty="0">
                <a:latin typeface="Times New Roman" panose="02020603050405020304" pitchFamily="18" charset="0"/>
                <a:ea typeface="Tahoma" pitchFamily="34" charset="0"/>
                <a:cs typeface="Times New Roman" panose="02020603050405020304" pitchFamily="18" charset="0"/>
              </a:rPr>
              <a:t>E</a:t>
            </a:r>
            <a:r>
              <a:rPr lang="en-US" sz="2000" dirty="0">
                <a:latin typeface="Times New Roman" panose="02020603050405020304" pitchFamily="18" charset="0"/>
                <a:ea typeface="Tahoma" pitchFamily="34" charset="0"/>
                <a:cs typeface="Times New Roman" panose="02020603050405020304" pitchFamily="18" charset="0"/>
              </a:rPr>
              <a:t>, or the </a:t>
            </a:r>
            <a:r>
              <a:rPr lang="en-US" sz="2000" dirty="0">
                <a:solidFill>
                  <a:srgbClr val="7030A0"/>
                </a:solidFill>
                <a:latin typeface="Times New Roman" panose="02020603050405020304" pitchFamily="18" charset="0"/>
                <a:ea typeface="Tahoma" pitchFamily="34" charset="0"/>
                <a:cs typeface="Times New Roman" panose="02020603050405020304" pitchFamily="18" charset="0"/>
              </a:rPr>
              <a:t>residence time distribution </a:t>
            </a:r>
            <a:r>
              <a:rPr lang="en-US" sz="2000" dirty="0">
                <a:latin typeface="Times New Roman" panose="02020603050405020304" pitchFamily="18" charset="0"/>
                <a:ea typeface="Tahoma" pitchFamily="34" charset="0"/>
                <a:cs typeface="Times New Roman" panose="02020603050405020304" pitchFamily="18" charset="0"/>
              </a:rPr>
              <a:t>RTD of fluid. </a:t>
            </a:r>
          </a:p>
          <a:p>
            <a:pPr marL="0" indent="0" algn="just">
              <a:lnSpc>
                <a:spcPct val="120000"/>
              </a:lnSpc>
              <a:buNone/>
            </a:pPr>
            <a:r>
              <a:rPr lang="en-US" sz="2000" dirty="0">
                <a:latin typeface="Times New Roman" panose="02020603050405020304" pitchFamily="18" charset="0"/>
                <a:ea typeface="Tahoma" pitchFamily="34" charset="0"/>
                <a:cs typeface="Times New Roman" panose="02020603050405020304" pitchFamily="18" charset="0"/>
              </a:rPr>
              <a:t>The </a:t>
            </a:r>
            <a:r>
              <a:rPr lang="en-US" sz="2000" b="1" dirty="0">
                <a:solidFill>
                  <a:srgbClr val="C00000"/>
                </a:solidFill>
                <a:latin typeface="Times New Roman" panose="02020603050405020304" pitchFamily="18" charset="0"/>
                <a:ea typeface="Tahoma" pitchFamily="34" charset="0"/>
                <a:cs typeface="Times New Roman" panose="02020603050405020304" pitchFamily="18" charset="0"/>
              </a:rPr>
              <a:t>exit age distribution (</a:t>
            </a:r>
            <a:r>
              <a:rPr lang="en-US" sz="2000" dirty="0">
                <a:latin typeface="Times New Roman" panose="02020603050405020304" pitchFamily="18" charset="0"/>
                <a:ea typeface="Tahoma" pitchFamily="34" charset="0"/>
                <a:cs typeface="Times New Roman" panose="02020603050405020304" pitchFamily="18" charset="0"/>
              </a:rPr>
              <a:t>E) has the units of time</a:t>
            </a:r>
            <a:r>
              <a:rPr lang="en-US" sz="2000" baseline="30000" dirty="0">
                <a:latin typeface="Times New Roman" panose="02020603050405020304" pitchFamily="18" charset="0"/>
                <a:ea typeface="Tahoma" pitchFamily="34" charset="0"/>
                <a:cs typeface="Times New Roman" panose="02020603050405020304" pitchFamily="18" charset="0"/>
              </a:rPr>
              <a:t>-1</a:t>
            </a:r>
            <a:r>
              <a:rPr lang="en-US" sz="2000" dirty="0">
                <a:latin typeface="Times New Roman" panose="02020603050405020304" pitchFamily="18" charset="0"/>
                <a:ea typeface="Tahoma" pitchFamily="34" charset="0"/>
                <a:cs typeface="Times New Roman" panose="02020603050405020304" pitchFamily="18" charset="0"/>
              </a:rPr>
              <a:t>.</a:t>
            </a:r>
          </a:p>
          <a:p>
            <a:pPr marL="82296" indent="0" algn="just">
              <a:lnSpc>
                <a:spcPct val="120000"/>
              </a:lnSpc>
              <a:buNone/>
            </a:pPr>
            <a:r>
              <a:rPr lang="en-US" sz="2000" dirty="0">
                <a:latin typeface="Times New Roman" panose="02020603050405020304" pitchFamily="18" charset="0"/>
                <a:cs typeface="Times New Roman" panose="02020603050405020304" pitchFamily="18" charset="0"/>
              </a:rPr>
              <a:t>The </a:t>
            </a:r>
            <a:r>
              <a:rPr lang="en-US" sz="2000" b="1" dirty="0">
                <a:latin typeface="Times New Roman" panose="02020603050405020304" pitchFamily="18" charset="0"/>
                <a:cs typeface="Times New Roman" panose="02020603050405020304" pitchFamily="18" charset="0"/>
              </a:rPr>
              <a:t>two major uses </a:t>
            </a:r>
            <a:r>
              <a:rPr lang="en-US" sz="2000" dirty="0">
                <a:latin typeface="Times New Roman" panose="02020603050405020304" pitchFamily="18" charset="0"/>
                <a:cs typeface="Times New Roman" panose="02020603050405020304" pitchFamily="18" charset="0"/>
              </a:rPr>
              <a:t>of the </a:t>
            </a:r>
            <a:r>
              <a:rPr lang="en-US" sz="2000" b="1" dirty="0">
                <a:latin typeface="Times New Roman" panose="02020603050405020304" pitchFamily="18" charset="0"/>
                <a:cs typeface="Times New Roman" panose="02020603050405020304" pitchFamily="18" charset="0"/>
              </a:rPr>
              <a:t>residence time distribution </a:t>
            </a:r>
            <a:r>
              <a:rPr lang="en-US" sz="2000" dirty="0">
                <a:latin typeface="Times New Roman" panose="02020603050405020304" pitchFamily="18" charset="0"/>
                <a:cs typeface="Times New Roman" panose="02020603050405020304" pitchFamily="18" charset="0"/>
              </a:rPr>
              <a:t>to characterize non-ideal reactors are:</a:t>
            </a:r>
          </a:p>
          <a:p>
            <a:pPr algn="just">
              <a:lnSpc>
                <a:spcPct val="120000"/>
              </a:lnSpc>
              <a:buFont typeface="Wingdings" panose="05000000000000000000" pitchFamily="2" charset="2"/>
              <a:buChar char="ü"/>
            </a:pPr>
            <a:r>
              <a:rPr lang="en-US" sz="2000" b="1" dirty="0">
                <a:solidFill>
                  <a:srgbClr val="7030A0"/>
                </a:solidFill>
                <a:latin typeface="Times New Roman" panose="02020603050405020304" pitchFamily="18" charset="0"/>
                <a:cs typeface="Times New Roman" panose="02020603050405020304" pitchFamily="18" charset="0"/>
              </a:rPr>
              <a:t>to diagnose problems of reactors in operation.</a:t>
            </a:r>
          </a:p>
          <a:p>
            <a:pPr algn="just">
              <a:lnSpc>
                <a:spcPct val="120000"/>
              </a:lnSpc>
              <a:buFont typeface="Wingdings" panose="05000000000000000000" pitchFamily="2" charset="2"/>
              <a:buChar char="ü"/>
            </a:pPr>
            <a:r>
              <a:rPr lang="en-US" sz="2000" b="1" dirty="0">
                <a:solidFill>
                  <a:srgbClr val="7030A0"/>
                </a:solidFill>
                <a:latin typeface="Times New Roman" panose="02020603050405020304" pitchFamily="18" charset="0"/>
                <a:cs typeface="Times New Roman" panose="02020603050405020304" pitchFamily="18" charset="0"/>
              </a:rPr>
              <a:t>to predict conversion or effluent concentrations in existing/available reactors when a new chemical reaction is used in the reactor.</a:t>
            </a:r>
          </a:p>
          <a:p>
            <a:pPr marL="0" indent="0" algn="just">
              <a:lnSpc>
                <a:spcPct val="200000"/>
              </a:lnSpc>
              <a:buNone/>
            </a:pPr>
            <a:endParaRPr lang="en-US" sz="2200" dirty="0">
              <a:latin typeface="Times New Roman" panose="02020603050405020304" pitchFamily="18" charset="0"/>
              <a:ea typeface="Tahoma" pitchFamily="34"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8212086-141B-DF0D-E758-BEDDF51A6F4B}"/>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456CA4B-D6E8-7D81-E8CD-6ECF4B0314B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312E0ED-A272-AB44-EF4A-FB7E34DEB73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765002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E9D8D-03EE-98D2-B784-51072D77EB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D1E18D-9D0B-85AF-09EA-18DA3C1994B4}"/>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r>
              <a:rPr lang="en-US" sz="3200" b="1" dirty="0">
                <a:solidFill>
                  <a:srgbClr val="0070C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73DBE8D0-BE89-AEC1-B222-BEF3A32403D0}"/>
              </a:ext>
            </a:extLst>
          </p:cNvPr>
          <p:cNvSpPr>
            <a:spLocks noGrp="1"/>
          </p:cNvSpPr>
          <p:nvPr>
            <p:ph idx="1"/>
          </p:nvPr>
        </p:nvSpPr>
        <p:spPr>
          <a:xfrm>
            <a:off x="407503" y="805070"/>
            <a:ext cx="11539331" cy="5371893"/>
          </a:xfrm>
        </p:spPr>
        <p:txBody>
          <a:bodyPr>
            <a:normAutofit/>
          </a:bodyPr>
          <a:lstStyle/>
          <a:p>
            <a:pPr marL="0" indent="0" algn="just">
              <a:lnSpc>
                <a:spcPct val="110000"/>
              </a:lnSpc>
              <a:buNone/>
            </a:pPr>
            <a:r>
              <a:rPr lang="en-US" sz="2000" dirty="0">
                <a:latin typeface="Times New Roman" panose="02020603050405020304" pitchFamily="18" charset="0"/>
                <a:cs typeface="Times New Roman" panose="02020603050405020304" pitchFamily="18" charset="0"/>
              </a:rPr>
              <a:t>The </a:t>
            </a:r>
            <a:r>
              <a:rPr lang="en-US" sz="2000" i="1" dirty="0">
                <a:latin typeface="Times New Roman" panose="02020603050405020304" pitchFamily="18" charset="0"/>
                <a:cs typeface="Times New Roman" panose="02020603050405020304" pitchFamily="18" charset="0"/>
              </a:rPr>
              <a:t>residence time distribution </a:t>
            </a:r>
            <a:r>
              <a:rPr lang="en-US" sz="2000" dirty="0">
                <a:latin typeface="Times New Roman" panose="02020603050405020304" pitchFamily="18" charset="0"/>
                <a:cs typeface="Times New Roman" panose="02020603050405020304" pitchFamily="18" charset="0"/>
              </a:rPr>
              <a:t>(RTD) of a reactor is a </a:t>
            </a:r>
            <a:r>
              <a:rPr lang="en-US" sz="2000" b="1" dirty="0">
                <a:latin typeface="Times New Roman" panose="02020603050405020304" pitchFamily="18" charset="0"/>
                <a:cs typeface="Times New Roman" panose="02020603050405020304" pitchFamily="18" charset="0"/>
              </a:rPr>
              <a:t>characteristic of the mixing </a:t>
            </a:r>
            <a:r>
              <a:rPr lang="en-US" sz="2000" dirty="0">
                <a:latin typeface="Times New Roman" panose="02020603050405020304" pitchFamily="18" charset="0"/>
                <a:cs typeface="Times New Roman" panose="02020603050405020304" pitchFamily="18" charset="0"/>
              </a:rPr>
              <a:t>that occurs in the chemical reactor</a:t>
            </a:r>
            <a:endParaRPr lang="en-US" sz="2000" b="1" dirty="0">
              <a:solidFill>
                <a:srgbClr val="7030A0"/>
              </a:solidFill>
              <a:latin typeface="Times New Roman" panose="02020603050405020304" pitchFamily="18" charset="0"/>
              <a:cs typeface="Times New Roman" panose="02020603050405020304" pitchFamily="18" charset="0"/>
            </a:endParaRPr>
          </a:p>
          <a:p>
            <a:pPr marL="0" indent="0" algn="just">
              <a:lnSpc>
                <a:spcPct val="110000"/>
              </a:lnSpc>
              <a:buNone/>
            </a:pPr>
            <a:r>
              <a:rPr lang="en-US" sz="2000" dirty="0">
                <a:latin typeface="Times New Roman" panose="02020603050405020304" pitchFamily="18" charset="0"/>
                <a:ea typeface="Tahoma" pitchFamily="34" charset="0"/>
                <a:cs typeface="Times New Roman" panose="02020603050405020304" pitchFamily="18" charset="0"/>
              </a:rPr>
              <a:t>The RTD function, residence time distribution, </a:t>
            </a:r>
            <a:r>
              <a:rPr lang="en-US" sz="2000" i="1" dirty="0">
                <a:latin typeface="Times New Roman" panose="02020603050405020304" pitchFamily="18" charset="0"/>
                <a:ea typeface="Tahoma" pitchFamily="34" charset="0"/>
                <a:cs typeface="Times New Roman" panose="02020603050405020304" pitchFamily="18" charset="0"/>
              </a:rPr>
              <a:t>E</a:t>
            </a:r>
            <a:r>
              <a:rPr lang="en-US" sz="2000" dirty="0">
                <a:latin typeface="Times New Roman" panose="02020603050405020304" pitchFamily="18" charset="0"/>
                <a:ea typeface="Tahoma" pitchFamily="34" charset="0"/>
                <a:cs typeface="Times New Roman" panose="02020603050405020304" pitchFamily="18" charset="0"/>
              </a:rPr>
              <a:t>(</a:t>
            </a:r>
            <a:r>
              <a:rPr lang="en-US" sz="2000" i="1" dirty="0">
                <a:latin typeface="Times New Roman" panose="02020603050405020304" pitchFamily="18" charset="0"/>
                <a:ea typeface="Tahoma" pitchFamily="34" charset="0"/>
                <a:cs typeface="Times New Roman" panose="02020603050405020304" pitchFamily="18" charset="0"/>
              </a:rPr>
              <a:t>t</a:t>
            </a:r>
            <a:r>
              <a:rPr lang="en-US" sz="2000" dirty="0">
                <a:latin typeface="Times New Roman" panose="02020603050405020304" pitchFamily="18" charset="0"/>
                <a:ea typeface="Tahoma" pitchFamily="34" charset="0"/>
                <a:cs typeface="Times New Roman" panose="02020603050405020304" pitchFamily="18" charset="0"/>
              </a:rPr>
              <a:t>), </a:t>
            </a:r>
            <a:r>
              <a:rPr lang="en-US" sz="2000" b="1" dirty="0">
                <a:latin typeface="Times New Roman" panose="02020603050405020304" pitchFamily="18" charset="0"/>
                <a:ea typeface="Tahoma" pitchFamily="34" charset="0"/>
                <a:cs typeface="Times New Roman" panose="02020603050405020304" pitchFamily="18" charset="0"/>
              </a:rPr>
              <a:t>measures the time</a:t>
            </a:r>
            <a:r>
              <a:rPr lang="en-US" sz="2000" dirty="0">
                <a:latin typeface="Times New Roman" panose="02020603050405020304" pitchFamily="18" charset="0"/>
                <a:ea typeface="Tahoma" pitchFamily="34" charset="0"/>
                <a:cs typeface="Times New Roman" panose="02020603050405020304" pitchFamily="18" charset="0"/>
              </a:rPr>
              <a:t> that </a:t>
            </a:r>
            <a:r>
              <a:rPr lang="en-US" sz="2000" b="1" dirty="0">
                <a:latin typeface="Times New Roman" panose="02020603050405020304" pitchFamily="18" charset="0"/>
                <a:ea typeface="Tahoma" pitchFamily="34" charset="0"/>
                <a:cs typeface="Times New Roman" panose="02020603050405020304" pitchFamily="18" charset="0"/>
              </a:rPr>
              <a:t>various fractions </a:t>
            </a:r>
            <a:r>
              <a:rPr lang="en-US" sz="2000" dirty="0">
                <a:latin typeface="Times New Roman" panose="02020603050405020304" pitchFamily="18" charset="0"/>
                <a:ea typeface="Tahoma" pitchFamily="34" charset="0"/>
                <a:cs typeface="Times New Roman" panose="02020603050405020304" pitchFamily="18" charset="0"/>
              </a:rPr>
              <a:t>of `</a:t>
            </a:r>
            <a:r>
              <a:rPr lang="en-US" sz="2000" b="1" dirty="0">
                <a:latin typeface="Times New Roman" panose="02020603050405020304" pitchFamily="18" charset="0"/>
                <a:ea typeface="Tahoma" pitchFamily="34" charset="0"/>
                <a:cs typeface="Times New Roman" panose="02020603050405020304" pitchFamily="18" charset="0"/>
              </a:rPr>
              <a:t>fluid element' reside </a:t>
            </a:r>
            <a:r>
              <a:rPr lang="en-US" sz="2000" dirty="0">
                <a:latin typeface="Times New Roman" panose="02020603050405020304" pitchFamily="18" charset="0"/>
                <a:ea typeface="Tahoma" pitchFamily="34" charset="0"/>
                <a:cs typeface="Times New Roman" panose="02020603050405020304" pitchFamily="18" charset="0"/>
              </a:rPr>
              <a:t>in the reactor (macro mixing).</a:t>
            </a:r>
          </a:p>
          <a:p>
            <a:pPr marL="0" indent="0" algn="just">
              <a:lnSpc>
                <a:spcPct val="110000"/>
              </a:lnSpc>
              <a:buNone/>
            </a:pPr>
            <a:r>
              <a:rPr lang="en-US" sz="2000" dirty="0">
                <a:latin typeface="Times New Roman" panose="02020603050405020304" pitchFamily="18" charset="0"/>
                <a:ea typeface="Tahoma" pitchFamily="34" charset="0"/>
                <a:cs typeface="Times New Roman" panose="02020603050405020304" pitchFamily="18" charset="0"/>
              </a:rPr>
              <a:t>It gives no information about the mixing details at a molecular level (micro mixing).</a:t>
            </a:r>
          </a:p>
          <a:p>
            <a:pPr marL="0" indent="0" algn="just">
              <a:lnSpc>
                <a:spcPct val="110000"/>
              </a:lnSpc>
              <a:buNone/>
            </a:pPr>
            <a:r>
              <a:rPr lang="en-US" sz="2000" dirty="0">
                <a:latin typeface="Times New Roman" panose="02020603050405020304" pitchFamily="18" charset="0"/>
                <a:ea typeface="Tahoma" pitchFamily="34" charset="0"/>
                <a:cs typeface="Times New Roman" panose="02020603050405020304" pitchFamily="18" charset="0"/>
              </a:rPr>
              <a:t>Chemical Engineers employ the RTD to </a:t>
            </a:r>
            <a:r>
              <a:rPr lang="en-US" sz="2000" b="1" dirty="0">
                <a:latin typeface="Times New Roman" panose="02020603050405020304" pitchFamily="18" charset="0"/>
                <a:ea typeface="Tahoma" pitchFamily="34" charset="0"/>
                <a:cs typeface="Times New Roman" panose="02020603050405020304" pitchFamily="18" charset="0"/>
              </a:rPr>
              <a:t>characterize the mixing </a:t>
            </a:r>
            <a:r>
              <a:rPr lang="en-US" sz="2000" dirty="0">
                <a:latin typeface="Times New Roman" panose="02020603050405020304" pitchFamily="18" charset="0"/>
                <a:ea typeface="Tahoma" pitchFamily="34" charset="0"/>
                <a:cs typeface="Times New Roman" panose="02020603050405020304" pitchFamily="18" charset="0"/>
              </a:rPr>
              <a:t>and </a:t>
            </a:r>
            <a:r>
              <a:rPr lang="en-US" sz="2000" b="1" dirty="0">
                <a:latin typeface="Times New Roman" panose="02020603050405020304" pitchFamily="18" charset="0"/>
                <a:ea typeface="Tahoma" pitchFamily="34" charset="0"/>
                <a:cs typeface="Times New Roman" panose="02020603050405020304" pitchFamily="18" charset="0"/>
              </a:rPr>
              <a:t>flow within reactors, </a:t>
            </a:r>
            <a:r>
              <a:rPr lang="en-US" sz="2000" dirty="0">
                <a:latin typeface="Times New Roman" panose="02020603050405020304" pitchFamily="18" charset="0"/>
                <a:ea typeface="Tahoma" pitchFamily="34" charset="0"/>
                <a:cs typeface="Times New Roman" panose="02020603050405020304" pitchFamily="18" charset="0"/>
              </a:rPr>
              <a:t>and to </a:t>
            </a:r>
            <a:r>
              <a:rPr lang="en-US" sz="2000" b="1" dirty="0">
                <a:latin typeface="Times New Roman" panose="02020603050405020304" pitchFamily="18" charset="0"/>
                <a:ea typeface="Tahoma" pitchFamily="34" charset="0"/>
                <a:cs typeface="Times New Roman" panose="02020603050405020304" pitchFamily="18" charset="0"/>
              </a:rPr>
              <a:t>compare the behavior of real reactors </a:t>
            </a:r>
            <a:r>
              <a:rPr lang="en-US" sz="2000" dirty="0">
                <a:latin typeface="Times New Roman" panose="02020603050405020304" pitchFamily="18" charset="0"/>
                <a:ea typeface="Tahoma" pitchFamily="34" charset="0"/>
                <a:cs typeface="Times New Roman" panose="02020603050405020304" pitchFamily="18" charset="0"/>
              </a:rPr>
              <a:t>to their </a:t>
            </a:r>
            <a:r>
              <a:rPr lang="en-US" sz="2000" b="1" dirty="0">
                <a:latin typeface="Times New Roman" panose="02020603050405020304" pitchFamily="18" charset="0"/>
                <a:ea typeface="Tahoma" pitchFamily="34" charset="0"/>
                <a:cs typeface="Times New Roman" panose="02020603050405020304" pitchFamily="18" charset="0"/>
              </a:rPr>
              <a:t>ideal models</a:t>
            </a:r>
            <a:r>
              <a:rPr lang="en-US" sz="2000" dirty="0">
                <a:latin typeface="Times New Roman" panose="02020603050405020304" pitchFamily="18" charset="0"/>
                <a:ea typeface="Tahoma" pitchFamily="34" charset="0"/>
                <a:cs typeface="Times New Roman" panose="02020603050405020304" pitchFamily="18" charset="0"/>
              </a:rPr>
              <a:t>.</a:t>
            </a:r>
          </a:p>
          <a:p>
            <a:pPr marL="82296" indent="0" algn="just">
              <a:lnSpc>
                <a:spcPct val="110000"/>
              </a:lnSpc>
              <a:buNone/>
            </a:pPr>
            <a:r>
              <a:rPr lang="en-US" sz="2000" b="1" dirty="0">
                <a:solidFill>
                  <a:srgbClr val="7030A0"/>
                </a:solidFill>
                <a:latin typeface="Times New Roman" panose="02020603050405020304" pitchFamily="18" charset="0"/>
                <a:cs typeface="Times New Roman" panose="02020603050405020304" pitchFamily="18" charset="0"/>
              </a:rPr>
              <a:t>Measurement of RTD using tracers</a:t>
            </a:r>
            <a:endParaRPr lang="en-US" sz="2000" dirty="0">
              <a:latin typeface="Times New Roman" panose="02020603050405020304" pitchFamily="18" charset="0"/>
              <a:cs typeface="Times New Roman" panose="02020603050405020304" pitchFamily="18" charset="0"/>
            </a:endParaRPr>
          </a:p>
          <a:p>
            <a:pPr marL="82296" indent="0" algn="just">
              <a:lnSpc>
                <a:spcPct val="110000"/>
              </a:lnSpc>
              <a:buNone/>
            </a:pPr>
            <a:r>
              <a:rPr lang="en-US" sz="2000" dirty="0">
                <a:latin typeface="Times New Roman" panose="02020603050405020304" pitchFamily="18" charset="0"/>
                <a:cs typeface="Times New Roman" panose="02020603050405020304" pitchFamily="18" charset="0"/>
              </a:rPr>
              <a:t>The RTD is determined experimentally by injecting an inert chemical, molecule, or atom, called a </a:t>
            </a:r>
            <a:r>
              <a:rPr lang="en-US" sz="2000" b="1" i="1" dirty="0">
                <a:latin typeface="Times New Roman" panose="02020603050405020304" pitchFamily="18" charset="0"/>
                <a:cs typeface="Times New Roman" panose="02020603050405020304" pitchFamily="18" charset="0"/>
              </a:rPr>
              <a:t>tracer</a:t>
            </a:r>
            <a:r>
              <a:rPr lang="en-US" sz="2000" dirty="0">
                <a:latin typeface="Times New Roman" panose="02020603050405020304" pitchFamily="18" charset="0"/>
                <a:cs typeface="Times New Roman" panose="02020603050405020304" pitchFamily="18" charset="0"/>
              </a:rPr>
              <a:t>, into the reactor at some time </a:t>
            </a:r>
            <a:r>
              <a:rPr lang="en-US" sz="2000" i="1" dirty="0">
                <a:latin typeface="Times New Roman" panose="02020603050405020304" pitchFamily="18" charset="0"/>
                <a:cs typeface="Times New Roman" panose="02020603050405020304" pitchFamily="18" charset="0"/>
              </a:rPr>
              <a:t>t =</a:t>
            </a:r>
            <a:r>
              <a:rPr lang="en-US" sz="2000" dirty="0">
                <a:latin typeface="Times New Roman" panose="02020603050405020304" pitchFamily="18" charset="0"/>
                <a:cs typeface="Times New Roman" panose="02020603050405020304" pitchFamily="18" charset="0"/>
              </a:rPr>
              <a:t> 0 and then measuring the </a:t>
            </a:r>
            <a:r>
              <a:rPr lang="en-US" sz="2000" b="1" dirty="0">
                <a:latin typeface="Times New Roman" panose="02020603050405020304" pitchFamily="18" charset="0"/>
                <a:cs typeface="Times New Roman" panose="02020603050405020304" pitchFamily="18" charset="0"/>
              </a:rPr>
              <a:t>tracer concentration, </a:t>
            </a:r>
            <a:r>
              <a:rPr lang="en-US" sz="2000" b="1" i="1" dirty="0">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in the effluent stream as a function of time. </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D7098E8-7C13-9622-3D9A-CDACF5AD3D49}"/>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617C9A8-6E2B-5DF9-789E-1F5EB4A73A3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260C54C-1A0F-871C-683C-5679ADA87C6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84743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8887F-4643-15D5-E602-B5BA376709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C2D0A2-3988-20EB-0FB4-3DF06BF4686B}"/>
              </a:ext>
            </a:extLst>
          </p:cNvPr>
          <p:cNvSpPr>
            <a:spLocks noGrp="1"/>
          </p:cNvSpPr>
          <p:nvPr>
            <p:ph type="title"/>
          </p:nvPr>
        </p:nvSpPr>
        <p:spPr>
          <a:xfrm>
            <a:off x="440634" y="234201"/>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A251235-9058-06B6-BD3E-96A1C4A38E51}"/>
              </a:ext>
            </a:extLst>
          </p:cNvPr>
          <p:cNvSpPr>
            <a:spLocks noGrp="1"/>
          </p:cNvSpPr>
          <p:nvPr>
            <p:ph idx="1"/>
          </p:nvPr>
        </p:nvSpPr>
        <p:spPr>
          <a:xfrm>
            <a:off x="337929" y="646044"/>
            <a:ext cx="11509513" cy="5530920"/>
          </a:xfrm>
        </p:spPr>
        <p:txBody>
          <a:bodyPr>
            <a:normAutofit/>
          </a:bodyPr>
          <a:lstStyle/>
          <a:p>
            <a:pPr marL="82296" indent="0" algn="just">
              <a:lnSpc>
                <a:spcPct val="120000"/>
              </a:lnSpc>
              <a:buNone/>
            </a:pPr>
            <a:r>
              <a:rPr lang="en-US" sz="2000" dirty="0">
                <a:latin typeface="Times New Roman" panose="02020603050405020304" pitchFamily="18" charset="0"/>
                <a:cs typeface="Times New Roman" panose="02020603050405020304" pitchFamily="18" charset="0"/>
              </a:rPr>
              <a:t>The basic requirements of tractors are the followings: </a:t>
            </a:r>
          </a:p>
          <a:p>
            <a:pPr algn="just">
              <a:lnSpc>
                <a:spcPct val="120000"/>
              </a:lnSpc>
            </a:pPr>
            <a:r>
              <a:rPr lang="en-US" sz="2000" dirty="0">
                <a:latin typeface="Times New Roman" panose="02020603050405020304" pitchFamily="18" charset="0"/>
                <a:cs typeface="Times New Roman" panose="02020603050405020304" pitchFamily="18" charset="0"/>
              </a:rPr>
              <a:t>Tracers should  be </a:t>
            </a:r>
            <a:r>
              <a:rPr lang="en-US" sz="2000" b="1" dirty="0">
                <a:latin typeface="Times New Roman" panose="02020603050405020304" pitchFamily="18" charset="0"/>
                <a:cs typeface="Times New Roman" panose="02020603050405020304" pitchFamily="18" charset="0"/>
              </a:rPr>
              <a:t>non-reactive;</a:t>
            </a:r>
            <a:r>
              <a:rPr lang="en-US" sz="2000" dirty="0">
                <a:latin typeface="Times New Roman" panose="02020603050405020304" pitchFamily="18" charset="0"/>
                <a:cs typeface="Times New Roman" panose="02020603050405020304" pitchFamily="18" charset="0"/>
              </a:rPr>
              <a:t> </a:t>
            </a:r>
          </a:p>
          <a:p>
            <a:pPr algn="just">
              <a:lnSpc>
                <a:spcPct val="120000"/>
              </a:lnSpc>
            </a:pPr>
            <a:r>
              <a:rPr lang="en-US" sz="2000" dirty="0">
                <a:latin typeface="Times New Roman" panose="02020603050405020304" pitchFamily="18" charset="0"/>
                <a:cs typeface="Times New Roman" panose="02020603050405020304" pitchFamily="18" charset="0"/>
              </a:rPr>
              <a:t>The tracers should be </a:t>
            </a:r>
            <a:r>
              <a:rPr lang="en-US" sz="2000" b="1" dirty="0">
                <a:latin typeface="Times New Roman" panose="02020603050405020304" pitchFamily="18" charset="0"/>
                <a:cs typeface="Times New Roman" panose="02020603050405020304" pitchFamily="18" charset="0"/>
              </a:rPr>
              <a:t>easily detectable;</a:t>
            </a:r>
            <a:endParaRPr lang="en-US" sz="2000" dirty="0">
              <a:latin typeface="Times New Roman" panose="02020603050405020304" pitchFamily="18" charset="0"/>
              <a:cs typeface="Times New Roman" panose="02020603050405020304" pitchFamily="18" charset="0"/>
            </a:endParaRPr>
          </a:p>
          <a:p>
            <a:pPr algn="just">
              <a:lnSpc>
                <a:spcPct val="120000"/>
              </a:lnSpc>
            </a:pPr>
            <a:r>
              <a:rPr lang="en-US" sz="2000" dirty="0">
                <a:latin typeface="Times New Roman" panose="02020603050405020304" pitchFamily="18" charset="0"/>
                <a:cs typeface="Times New Roman" panose="02020603050405020304" pitchFamily="18" charset="0"/>
              </a:rPr>
              <a:t>Tracers  </a:t>
            </a:r>
            <a:r>
              <a:rPr lang="en-US" sz="2000" b="1" dirty="0">
                <a:latin typeface="Times New Roman" panose="02020603050405020304" pitchFamily="18" charset="0"/>
                <a:cs typeface="Times New Roman" panose="02020603050405020304" pitchFamily="18" charset="0"/>
              </a:rPr>
              <a:t>should not be adsorbed </a:t>
            </a:r>
            <a:r>
              <a:rPr lang="en-US" sz="2000" dirty="0">
                <a:latin typeface="Times New Roman" panose="02020603050405020304" pitchFamily="18" charset="0"/>
                <a:cs typeface="Times New Roman" panose="02020603050405020304" pitchFamily="18" charset="0"/>
              </a:rPr>
              <a:t>on the walls or other surfaces in the reactor; and </a:t>
            </a:r>
          </a:p>
          <a:p>
            <a:pPr algn="just">
              <a:lnSpc>
                <a:spcPct val="120000"/>
              </a:lnSpc>
            </a:pPr>
            <a:r>
              <a:rPr lang="en-US" sz="2000" dirty="0">
                <a:latin typeface="Times New Roman" panose="02020603050405020304" pitchFamily="18" charset="0"/>
                <a:cs typeface="Times New Roman" panose="02020603050405020304" pitchFamily="18" charset="0"/>
              </a:rPr>
              <a:t>Tracer should be </a:t>
            </a:r>
            <a:r>
              <a:rPr lang="en-US" sz="2000" b="1" dirty="0">
                <a:latin typeface="Times New Roman" panose="02020603050405020304" pitchFamily="18" charset="0"/>
                <a:cs typeface="Times New Roman" panose="02020603050405020304" pitchFamily="18" charset="0"/>
              </a:rPr>
              <a:t>completely soluble in the mixture </a:t>
            </a:r>
            <a:r>
              <a:rPr lang="en-US" sz="2000" dirty="0">
                <a:latin typeface="Times New Roman" panose="02020603050405020304" pitchFamily="18" charset="0"/>
                <a:cs typeface="Times New Roman" panose="02020603050405020304" pitchFamily="18" charset="0"/>
              </a:rPr>
              <a:t>and have </a:t>
            </a:r>
            <a:r>
              <a:rPr lang="en-US" sz="2000" b="1" dirty="0">
                <a:latin typeface="Times New Roman" panose="02020603050405020304" pitchFamily="18" charset="0"/>
                <a:cs typeface="Times New Roman" panose="02020603050405020304" pitchFamily="18" charset="0"/>
              </a:rPr>
              <a:t>physical properties similar to those of the reacting mixture.</a:t>
            </a:r>
            <a:r>
              <a:rPr lang="en-US" sz="2000" dirty="0">
                <a:latin typeface="Times New Roman" panose="02020603050405020304" pitchFamily="18" charset="0"/>
                <a:cs typeface="Times New Roman" panose="02020603050405020304" pitchFamily="18" charset="0"/>
              </a:rPr>
              <a:t> </a:t>
            </a:r>
          </a:p>
          <a:p>
            <a:pPr marL="0" indent="0" algn="just">
              <a:lnSpc>
                <a:spcPct val="120000"/>
              </a:lnSpc>
              <a:buNone/>
            </a:pPr>
            <a:r>
              <a:rPr lang="en-US" sz="2000" dirty="0">
                <a:latin typeface="Times New Roman" panose="02020603050405020304" pitchFamily="18" charset="0"/>
                <a:cs typeface="Times New Roman" panose="02020603050405020304" pitchFamily="18" charset="0"/>
              </a:rPr>
              <a:t>The latter requirements are needed to ensure that the tracer’s behavior will reliably reflect that of the material flowing through the reactor. </a:t>
            </a:r>
          </a:p>
          <a:p>
            <a:pPr marL="0" indent="0" algn="just">
              <a:lnSpc>
                <a:spcPct val="120000"/>
              </a:lnSpc>
              <a:buNone/>
            </a:pPr>
            <a:r>
              <a:rPr lang="en-US" sz="2000" dirty="0">
                <a:latin typeface="Times New Roman" panose="02020603050405020304" pitchFamily="18" charset="0"/>
                <a:cs typeface="Times New Roman" panose="02020603050405020304" pitchFamily="18" charset="0"/>
              </a:rPr>
              <a:t>Colored and radioactive materials along with inert gases are the most common types of tracers. </a:t>
            </a: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C2D0891-5CC8-D9CC-E0E7-545C6BFDBAE3}"/>
              </a:ext>
            </a:extLst>
          </p:cNvPr>
          <p:cNvCxnSpPr>
            <a:cxnSpLocks/>
          </p:cNvCxnSpPr>
          <p:nvPr/>
        </p:nvCxnSpPr>
        <p:spPr>
          <a:xfrm>
            <a:off x="-99394"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5E8F812-53D1-C4DB-A334-5F53F09B86E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5BAFF00-C7DC-A6F5-7A3B-3C13D512D37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226994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CAAD2E-5956-F1CF-62E5-DBA966048B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C9B999-A329-E323-F45A-EC0797804901}"/>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54679FB-125E-D710-2EBB-F18CCF9F8EC0}"/>
              </a:ext>
            </a:extLst>
          </p:cNvPr>
          <p:cNvSpPr>
            <a:spLocks noGrp="1"/>
          </p:cNvSpPr>
          <p:nvPr>
            <p:ph idx="1"/>
          </p:nvPr>
        </p:nvSpPr>
        <p:spPr>
          <a:xfrm>
            <a:off x="258417" y="805070"/>
            <a:ext cx="11095383" cy="5371893"/>
          </a:xfrm>
        </p:spPr>
        <p:txBody>
          <a:bodyPr>
            <a:normAutofit/>
          </a:bodyPr>
          <a:lstStyle/>
          <a:p>
            <a:pPr marL="82296" indent="0" algn="just">
              <a:buNone/>
            </a:pPr>
            <a:r>
              <a:rPr lang="en-US" sz="2000" dirty="0">
                <a:latin typeface="Times New Roman" panose="02020603050405020304" pitchFamily="18" charset="0"/>
                <a:cs typeface="Times New Roman" panose="02020603050405020304" pitchFamily="18" charset="0"/>
              </a:rPr>
              <a:t>The two most commonly  used methods of injection are </a:t>
            </a:r>
            <a:r>
              <a:rPr lang="en-US" sz="2000" b="1" i="1" dirty="0">
                <a:latin typeface="Times New Roman" panose="02020603050405020304" pitchFamily="18" charset="0"/>
                <a:cs typeface="Times New Roman" panose="02020603050405020304" pitchFamily="18" charset="0"/>
              </a:rPr>
              <a:t>pulse input </a:t>
            </a:r>
            <a:r>
              <a:rPr lang="en-US" sz="2000" b="1" dirty="0">
                <a:latin typeface="Times New Roman" panose="02020603050405020304" pitchFamily="18" charset="0"/>
                <a:cs typeface="Times New Roman" panose="02020603050405020304" pitchFamily="18" charset="0"/>
              </a:rPr>
              <a:t>and </a:t>
            </a:r>
            <a:r>
              <a:rPr lang="en-US" sz="2000" b="1" i="1" dirty="0">
                <a:latin typeface="Times New Roman" panose="02020603050405020304" pitchFamily="18" charset="0"/>
                <a:cs typeface="Times New Roman" panose="02020603050405020304" pitchFamily="18" charset="0"/>
              </a:rPr>
              <a:t>step input</a:t>
            </a:r>
            <a:r>
              <a:rPr lang="en-US" sz="2000" b="1"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marL="82296" indent="0" algn="just">
              <a:buNone/>
            </a:pPr>
            <a:r>
              <a:rPr lang="en-US" sz="2000" dirty="0">
                <a:latin typeface="Times New Roman" panose="02020603050405020304" pitchFamily="18" charset="0"/>
                <a:cs typeface="Times New Roman" panose="02020603050405020304" pitchFamily="18" charset="0"/>
              </a:rPr>
              <a:t>Typical concentration–time curves at the inlet and outlet of an arbitrary reactor are shown in </a:t>
            </a:r>
            <a:r>
              <a:rPr lang="en-US" sz="2000" b="1" dirty="0">
                <a:latin typeface="Times New Roman" panose="02020603050405020304" pitchFamily="18" charset="0"/>
                <a:cs typeface="Times New Roman" panose="02020603050405020304" pitchFamily="18" charset="0"/>
              </a:rPr>
              <a:t>Figure 13.8 </a:t>
            </a:r>
            <a:r>
              <a:rPr lang="en-US" sz="2000" b="1" dirty="0">
                <a:solidFill>
                  <a:schemeClr val="accent1"/>
                </a:solidFill>
                <a:latin typeface="Times New Roman" panose="02020603050405020304" pitchFamily="18" charset="0"/>
                <a:cs typeface="Times New Roman" panose="02020603050405020304" pitchFamily="18" charset="0"/>
              </a:rPr>
              <a:t>(Fogler, 2015, pg.772).</a:t>
            </a:r>
            <a:endParaRPr lang="en-US" sz="2000" dirty="0">
              <a:solidFill>
                <a:schemeClr val="accent1"/>
              </a:solidFill>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3806E31-A52A-5297-2888-25FA6AD4CF9A}"/>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ABB5AC2-9722-351F-A043-FCDC6F91F21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03F4344-E67C-655B-34E6-C1297040358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5B5D4AF2-121E-299E-6A3D-5B588193D7FF}"/>
              </a:ext>
            </a:extLst>
          </p:cNvPr>
          <p:cNvPicPr>
            <a:picLocks noChangeAspect="1"/>
          </p:cNvPicPr>
          <p:nvPr/>
        </p:nvPicPr>
        <p:blipFill>
          <a:blip r:embed="rId2"/>
          <a:stretch>
            <a:fillRect/>
          </a:stretch>
        </p:blipFill>
        <p:spPr>
          <a:xfrm>
            <a:off x="1275522" y="2126142"/>
            <a:ext cx="5490725" cy="3657600"/>
          </a:xfrm>
          <a:prstGeom prst="rect">
            <a:avLst/>
          </a:prstGeom>
        </p:spPr>
      </p:pic>
      <p:sp>
        <p:nvSpPr>
          <p:cNvPr id="8" name="TextBox 7">
            <a:extLst>
              <a:ext uri="{FF2B5EF4-FFF2-40B4-BE49-F238E27FC236}">
                <a16:creationId xmlns:a16="http://schemas.microsoft.com/office/drawing/2014/main" id="{E30B8C17-F26D-D545-4B43-9B34A82AD898}"/>
              </a:ext>
            </a:extLst>
          </p:cNvPr>
          <p:cNvSpPr txBox="1"/>
          <p:nvPr/>
        </p:nvSpPr>
        <p:spPr>
          <a:xfrm>
            <a:off x="1146314" y="5783743"/>
            <a:ext cx="8534399"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13.8  </a:t>
            </a:r>
            <a:r>
              <a:rPr lang="en-US" sz="2000" dirty="0">
                <a:latin typeface="Times New Roman" panose="02020603050405020304" pitchFamily="18" charset="0"/>
                <a:cs typeface="Times New Roman" panose="02020603050405020304" pitchFamily="18" charset="0"/>
              </a:rPr>
              <a:t>RTD measurements</a:t>
            </a:r>
          </a:p>
        </p:txBody>
      </p:sp>
    </p:spTree>
    <p:extLst>
      <p:ext uri="{BB962C8B-B14F-4D97-AF65-F5344CB8AC3E}">
        <p14:creationId xmlns:p14="http://schemas.microsoft.com/office/powerpoint/2010/main" val="1426815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5EB63-F4FC-9237-6B73-9C2F6EA7FA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F3CE49-A512-BAE3-D65B-8BE31D82FCFD}"/>
              </a:ext>
            </a:extLst>
          </p:cNvPr>
          <p:cNvSpPr>
            <a:spLocks noGrp="1"/>
          </p:cNvSpPr>
          <p:nvPr>
            <p:ph type="title"/>
          </p:nvPr>
        </p:nvSpPr>
        <p:spPr>
          <a:xfrm>
            <a:off x="838200" y="365126"/>
            <a:ext cx="10515600" cy="315912"/>
          </a:xfrm>
        </p:spPr>
        <p:txBody>
          <a:bodyPr>
            <a:noAutofit/>
          </a:bodyPr>
          <a:lstStyle/>
          <a:p>
            <a:br>
              <a:rPr lang="en-US" sz="32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13.4.1. Pulse input experiment</a:t>
            </a:r>
            <a:br>
              <a:rPr lang="en-US" sz="3200" dirty="0">
                <a:latin typeface="Times New Roman" panose="02020603050405020304" pitchFamily="18" charset="0"/>
                <a:cs typeface="Times New Roman" panose="02020603050405020304" pitchFamily="18" charset="0"/>
              </a:rPr>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F8B0A66-6F1B-2B03-D822-DF79131D9059}"/>
              </a:ext>
            </a:extLst>
          </p:cNvPr>
          <p:cNvSpPr>
            <a:spLocks noGrp="1"/>
          </p:cNvSpPr>
          <p:nvPr>
            <p:ph idx="1"/>
          </p:nvPr>
        </p:nvSpPr>
        <p:spPr>
          <a:xfrm>
            <a:off x="327991" y="805070"/>
            <a:ext cx="11638722" cy="537189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In a pulse input, an amount of tracer </a:t>
            </a:r>
            <a:r>
              <a:rPr lang="en-US" sz="2000" b="1" i="1" dirty="0">
                <a:latin typeface="Times New Roman" panose="02020603050405020304" pitchFamily="18" charset="0"/>
                <a:cs typeface="Times New Roman" panose="02020603050405020304" pitchFamily="18" charset="0"/>
              </a:rPr>
              <a:t>N</a:t>
            </a:r>
            <a:r>
              <a:rPr lang="en-US" sz="2000" b="1" baseline="-25000" dirty="0">
                <a:latin typeface="Times New Roman" panose="02020603050405020304" pitchFamily="18" charset="0"/>
                <a:cs typeface="Times New Roman" panose="02020603050405020304" pitchFamily="18" charset="0"/>
              </a:rPr>
              <a:t>0</a:t>
            </a:r>
            <a:r>
              <a:rPr lang="en-US" sz="2000" b="1" dirty="0">
                <a:latin typeface="Times New Roman" panose="02020603050405020304" pitchFamily="18" charset="0"/>
                <a:cs typeface="Times New Roman" panose="02020603050405020304" pitchFamily="18" charset="0"/>
              </a:rPr>
              <a:t> is suddenly </a:t>
            </a:r>
            <a:r>
              <a:rPr lang="en-US" sz="2000" dirty="0">
                <a:latin typeface="Times New Roman" panose="02020603050405020304" pitchFamily="18" charset="0"/>
                <a:cs typeface="Times New Roman" panose="02020603050405020304" pitchFamily="18" charset="0"/>
              </a:rPr>
              <a:t>injected in </a:t>
            </a:r>
            <a:r>
              <a:rPr lang="en-US" sz="2000" b="1" dirty="0">
                <a:latin typeface="Times New Roman" panose="02020603050405020304" pitchFamily="18" charset="0"/>
                <a:cs typeface="Times New Roman" panose="02020603050405020304" pitchFamily="18" charset="0"/>
              </a:rPr>
              <a:t>one shot </a:t>
            </a:r>
            <a:r>
              <a:rPr lang="en-US" sz="2000" dirty="0">
                <a:latin typeface="Times New Roman" panose="02020603050405020304" pitchFamily="18" charset="0"/>
                <a:cs typeface="Times New Roman" panose="02020603050405020304" pitchFamily="18" charset="0"/>
              </a:rPr>
              <a:t>into the feed stream which is entering into the reactor in  a short a time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outlet concentration is then measured as a function of time.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effluent of the tracer concentration versus time curve is referred to as </a:t>
            </a:r>
            <a:r>
              <a:rPr lang="en-US" sz="2000" b="1" dirty="0">
                <a:latin typeface="Times New Roman" panose="02020603050405020304" pitchFamily="18" charset="0"/>
                <a:cs typeface="Times New Roman" panose="02020603050405020304" pitchFamily="18" charset="0"/>
              </a:rPr>
              <a:t>the </a:t>
            </a:r>
            <a:r>
              <a:rPr lang="en-US" sz="2000" b="1" i="1" dirty="0">
                <a:latin typeface="Times New Roman" panose="02020603050405020304" pitchFamily="18" charset="0"/>
                <a:cs typeface="Times New Roman" panose="02020603050405020304" pitchFamily="18" charset="0"/>
              </a:rPr>
              <a:t>C</a:t>
            </a:r>
            <a:r>
              <a:rPr lang="en-US" sz="2000" b="1" dirty="0">
                <a:latin typeface="Times New Roman" panose="02020603050405020304" pitchFamily="18" charset="0"/>
                <a:cs typeface="Times New Roman" panose="02020603050405020304" pitchFamily="18" charset="0"/>
              </a:rPr>
              <a:t>-curve </a:t>
            </a:r>
            <a:r>
              <a:rPr lang="en-US" sz="2000" dirty="0">
                <a:latin typeface="Times New Roman" panose="02020603050405020304" pitchFamily="18" charset="0"/>
                <a:cs typeface="Times New Roman" panose="02020603050405020304" pitchFamily="18" charset="0"/>
              </a:rPr>
              <a:t>in RTD analysis.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Firstly, the injection of a tracer pulse for a </a:t>
            </a:r>
            <a:r>
              <a:rPr lang="en-US" sz="2000" b="1" dirty="0">
                <a:latin typeface="Times New Roman" panose="02020603050405020304" pitchFamily="18" charset="0"/>
                <a:cs typeface="Times New Roman" panose="02020603050405020304" pitchFamily="18" charset="0"/>
              </a:rPr>
              <a:t>single-input and single-output system </a:t>
            </a:r>
            <a:r>
              <a:rPr lang="en-US" sz="2000" dirty="0">
                <a:latin typeface="Times New Roman" panose="02020603050405020304" pitchFamily="18" charset="0"/>
                <a:cs typeface="Times New Roman" panose="02020603050405020304" pitchFamily="18" charset="0"/>
              </a:rPr>
              <a:t>shall be analyzed in which </a:t>
            </a:r>
            <a:r>
              <a:rPr lang="en-US" sz="2000" i="1" dirty="0">
                <a:latin typeface="Times New Roman" panose="02020603050405020304" pitchFamily="18" charset="0"/>
                <a:cs typeface="Times New Roman" panose="02020603050405020304" pitchFamily="18" charset="0"/>
              </a:rPr>
              <a:t>only flow </a:t>
            </a:r>
            <a:r>
              <a:rPr lang="en-US" sz="2000" dirty="0">
                <a:latin typeface="Times New Roman" panose="02020603050405020304" pitchFamily="18" charset="0"/>
                <a:cs typeface="Times New Roman" panose="02020603050405020304" pitchFamily="18" charset="0"/>
              </a:rPr>
              <a:t>carries the tracer material across system boundaries. i.e., no dispersion.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It is chosen  an increment of time </a:t>
            </a:r>
            <a:r>
              <a:rPr lang="en-US" sz="2000" i="1" dirty="0">
                <a:latin typeface="Times New Roman" panose="02020603050405020304" pitchFamily="18" charset="0"/>
                <a:cs typeface="Times New Roman" panose="02020603050405020304" pitchFamily="18" charset="0"/>
              </a:rPr>
              <a:t>t </a:t>
            </a:r>
            <a:r>
              <a:rPr lang="en-US" sz="2000" dirty="0">
                <a:latin typeface="Times New Roman" panose="02020603050405020304" pitchFamily="18" charset="0"/>
                <a:cs typeface="Times New Roman" panose="02020603050405020304" pitchFamily="18" charset="0"/>
              </a:rPr>
              <a:t>sufficiently small that the concentration of tracer, </a:t>
            </a:r>
            <a:r>
              <a:rPr lang="en-US" sz="2000" i="1" dirty="0">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exiting between time </a:t>
            </a:r>
            <a:r>
              <a:rPr lang="en-US" sz="2000" i="1" dirty="0">
                <a:latin typeface="Times New Roman" panose="02020603050405020304" pitchFamily="18" charset="0"/>
                <a:cs typeface="Times New Roman" panose="02020603050405020304" pitchFamily="18" charset="0"/>
              </a:rPr>
              <a:t>t </a:t>
            </a:r>
            <a:r>
              <a:rPr lang="en-US" sz="2000" dirty="0">
                <a:latin typeface="Times New Roman" panose="02020603050405020304" pitchFamily="18" charset="0"/>
                <a:cs typeface="Times New Roman" panose="02020603050405020304" pitchFamily="18" charset="0"/>
              </a:rPr>
              <a:t>and time (</a:t>
            </a:r>
            <a:r>
              <a:rPr lang="en-US" sz="2000" i="1" dirty="0">
                <a:latin typeface="Times New Roman" panose="02020603050405020304" pitchFamily="18" charset="0"/>
                <a:cs typeface="Times New Roman" panose="02020603050405020304" pitchFamily="18" charset="0"/>
              </a:rPr>
              <a:t>t +∆t</a:t>
            </a:r>
            <a:r>
              <a:rPr lang="en-US" sz="2000" dirty="0">
                <a:latin typeface="Times New Roman" panose="02020603050405020304" pitchFamily="18" charset="0"/>
                <a:cs typeface="Times New Roman" panose="02020603050405020304" pitchFamily="18" charset="0"/>
              </a:rPr>
              <a:t>) is essentially the same. </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9FB7D037-FB5B-A0CD-10CB-E449E53310CC}"/>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E438D7D-D953-A927-EBDC-18530257A6A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3A6343C-FA80-085D-9276-148F841E59E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919790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502EEA-0E98-8D48-4FD8-69478788C2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6FBB3B-2D7F-745C-8F3D-3B5CB56BDAE4}"/>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FB927CD-04A9-78F4-2B48-B658C4E01E40}"/>
                  </a:ext>
                </a:extLst>
              </p:cNvPr>
              <p:cNvSpPr>
                <a:spLocks noGrp="1"/>
              </p:cNvSpPr>
              <p:nvPr>
                <p:ph idx="1"/>
              </p:nvPr>
            </p:nvSpPr>
            <p:spPr>
              <a:xfrm>
                <a:off x="308112" y="805070"/>
                <a:ext cx="11698357" cy="5371893"/>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 amount of tracer material, ∆</a:t>
                </a:r>
                <a:r>
                  <a:rPr lang="en-US" sz="2200" i="1" dirty="0">
                    <a:latin typeface="Times New Roman" panose="02020603050405020304" pitchFamily="18" charset="0"/>
                    <a:cs typeface="Times New Roman" panose="02020603050405020304" pitchFamily="18" charset="0"/>
                  </a:rPr>
                  <a:t>N</a:t>
                </a:r>
                <a:r>
                  <a:rPr lang="en-US" sz="2200" dirty="0">
                    <a:latin typeface="Times New Roman" panose="02020603050405020304" pitchFamily="18" charset="0"/>
                    <a:cs typeface="Times New Roman" panose="02020603050405020304" pitchFamily="18" charset="0"/>
                  </a:rPr>
                  <a:t>, leaving the reactor between time </a:t>
                </a:r>
                <a:r>
                  <a:rPr lang="en-US" sz="2200" i="1" dirty="0">
                    <a:latin typeface="Times New Roman" panose="02020603050405020304" pitchFamily="18" charset="0"/>
                    <a:cs typeface="Times New Roman" panose="02020603050405020304" pitchFamily="18" charset="0"/>
                  </a:rPr>
                  <a:t>t </a:t>
                </a:r>
                <a:r>
                  <a:rPr lang="en-US" sz="2200" dirty="0">
                    <a:latin typeface="Times New Roman" panose="02020603050405020304" pitchFamily="18" charset="0"/>
                    <a:cs typeface="Times New Roman" panose="02020603050405020304" pitchFamily="18" charset="0"/>
                  </a:rPr>
                  <a:t>and </a:t>
                </a:r>
                <a:r>
                  <a:rPr lang="en-US" sz="2200" i="1" dirty="0">
                    <a:latin typeface="Times New Roman" panose="02020603050405020304" pitchFamily="18" charset="0"/>
                    <a:cs typeface="Times New Roman" panose="02020603050405020304" pitchFamily="18" charset="0"/>
                  </a:rPr>
                  <a:t>t+∆t </a:t>
                </a:r>
                <a:r>
                  <a:rPr lang="en-US" sz="2200" dirty="0">
                    <a:latin typeface="Times New Roman" panose="02020603050405020304" pitchFamily="18" charset="0"/>
                    <a:cs typeface="Times New Roman" panose="02020603050405020304" pitchFamily="18" charset="0"/>
                  </a:rPr>
                  <a:t>is given by:</a:t>
                </a:r>
              </a:p>
              <a:p>
                <a:pPr marL="0" indent="0" algn="just">
                  <a:lnSpc>
                    <a:spcPct val="150000"/>
                  </a:lnSpc>
                  <a:buNone/>
                </a:pPr>
                <a:r>
                  <a:rPr lang="en-US" sz="2200" dirty="0">
                    <a:latin typeface="Times New Roman" panose="02020603050405020304" pitchFamily="18" charset="0"/>
                    <a:cs typeface="Times New Roman" panose="02020603050405020304" pitchFamily="18" charset="0"/>
                    <a:sym typeface="Symbol" panose="05050102010706020507" pitchFamily="18" charset="2"/>
                  </a:rPr>
                  <a:t>N= C(t)t</a:t>
                </a:r>
                <a:r>
                  <a:rPr lang="en-US" sz="2200" dirty="0">
                    <a:latin typeface="Times New Roman" panose="02020603050405020304" pitchFamily="18" charset="0"/>
                    <a:cs typeface="Times New Roman" panose="02020603050405020304" pitchFamily="18" charset="0"/>
                  </a:rPr>
                  <a:t>                                                                                                                     (13.1)</a:t>
                </a:r>
              </a:p>
              <a:p>
                <a:pPr marL="82296" indent="0" algn="just">
                  <a:buNone/>
                </a:pPr>
                <a:r>
                  <a:rPr lang="en-US" sz="2200" dirty="0">
                    <a:latin typeface="Times New Roman" panose="02020603050405020304" pitchFamily="18" charset="0"/>
                    <a:cs typeface="Times New Roman" panose="02020603050405020304" pitchFamily="18" charset="0"/>
                  </a:rPr>
                  <a:t>If we now divide the amount of material exiting the reactor by the total amount of material that was injected into the reactor, </a:t>
                </a:r>
                <a:r>
                  <a:rPr lang="en-US" sz="2200" i="1" dirty="0">
                    <a:latin typeface="Times New Roman" panose="02020603050405020304" pitchFamily="18" charset="0"/>
                    <a:cs typeface="Times New Roman" panose="02020603050405020304" pitchFamily="18" charset="0"/>
                  </a:rPr>
                  <a:t>N</a:t>
                </a:r>
                <a:r>
                  <a:rPr lang="en-US" sz="2200" baseline="-25000" dirty="0">
                    <a:latin typeface="Times New Roman" panose="02020603050405020304" pitchFamily="18" charset="0"/>
                    <a:cs typeface="Times New Roman" panose="02020603050405020304" pitchFamily="18" charset="0"/>
                  </a:rPr>
                  <a:t>0</a:t>
                </a:r>
                <a:r>
                  <a:rPr lang="en-US" sz="2200" dirty="0">
                    <a:latin typeface="Times New Roman" panose="02020603050405020304" pitchFamily="18" charset="0"/>
                    <a:cs typeface="Times New Roman" panose="02020603050405020304" pitchFamily="18" charset="0"/>
                  </a:rPr>
                  <a:t>, we obtain,</a:t>
                </a:r>
              </a:p>
              <a:p>
                <a:pPr marL="82296" indent="0" algn="just">
                  <a:buNone/>
                </a:pPr>
                <a:r>
                  <a:rPr lang="en-US" sz="22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200" i="1" smtClean="0">
                            <a:latin typeface="Cambria Math" panose="02040503050406030204" pitchFamily="18" charset="0"/>
                            <a:cs typeface="Times New Roman" panose="02020603050405020304" pitchFamily="18" charset="0"/>
                          </a:rPr>
                        </m:ctrlPr>
                      </m:fPr>
                      <m:num>
                        <m:r>
                          <a:rPr lang="en-US" sz="2200" i="1" smtClean="0">
                            <a:latin typeface="Cambria Math" panose="02040503050406030204" pitchFamily="18" charset="0"/>
                            <a:ea typeface="Cambria Math" panose="02040503050406030204" pitchFamily="18" charset="0"/>
                            <a:cs typeface="Times New Roman" panose="02020603050405020304" pitchFamily="18" charset="0"/>
                          </a:rPr>
                          <m:t>∆</m:t>
                        </m:r>
                        <m:r>
                          <a:rPr lang="en-US" sz="2200" b="0" i="1" smtClean="0">
                            <a:latin typeface="Cambria Math" panose="02040503050406030204" pitchFamily="18" charset="0"/>
                            <a:ea typeface="Cambria Math" panose="02040503050406030204" pitchFamily="18" charset="0"/>
                            <a:cs typeface="Times New Roman" panose="02020603050405020304" pitchFamily="18" charset="0"/>
                          </a:rPr>
                          <m:t>𝑁</m:t>
                        </m:r>
                      </m:num>
                      <m:den>
                        <m:sSub>
                          <m:sSubPr>
                            <m:ctrlPr>
                              <a:rPr lang="en-US" sz="2200" i="1" smtClean="0">
                                <a:latin typeface="Cambria Math" panose="02040503050406030204" pitchFamily="18" charset="0"/>
                                <a:cs typeface="Times New Roman" panose="02020603050405020304" pitchFamily="18" charset="0"/>
                              </a:rPr>
                            </m:ctrlPr>
                          </m:sSubPr>
                          <m:e>
                            <m:r>
                              <a:rPr lang="en-US" sz="2200" b="0" i="1" smtClean="0">
                                <a:latin typeface="Cambria Math" panose="02040503050406030204" pitchFamily="18" charset="0"/>
                                <a:cs typeface="Times New Roman" panose="02020603050405020304" pitchFamily="18" charset="0"/>
                              </a:rPr>
                              <m:t>𝑁</m:t>
                            </m:r>
                          </m:e>
                          <m:sub>
                            <m:r>
                              <a:rPr lang="en-US" sz="2200" b="0" i="1" smtClean="0">
                                <a:latin typeface="Cambria Math" panose="02040503050406030204" pitchFamily="18" charset="0"/>
                                <a:cs typeface="Times New Roman" panose="02020603050405020304" pitchFamily="18" charset="0"/>
                              </a:rPr>
                              <m:t>𝑜</m:t>
                            </m:r>
                          </m:sub>
                        </m:sSub>
                      </m:den>
                    </m:f>
                    <m:r>
                      <a:rPr lang="en-US" sz="2200" b="0" i="1" smtClean="0">
                        <a:latin typeface="Cambria Math" panose="02040503050406030204" pitchFamily="18" charset="0"/>
                        <a:cs typeface="Times New Roman" panose="02020603050405020304" pitchFamily="18" charset="0"/>
                      </a:rPr>
                      <m:t>=</m:t>
                    </m:r>
                    <m:f>
                      <m:fPr>
                        <m:ctrlPr>
                          <a:rPr lang="en-US" sz="2200" b="0" i="1" smtClean="0">
                            <a:latin typeface="Cambria Math" panose="02040503050406030204" pitchFamily="18" charset="0"/>
                            <a:cs typeface="Times New Roman" panose="02020603050405020304" pitchFamily="18" charset="0"/>
                          </a:rPr>
                        </m:ctrlPr>
                      </m:fPr>
                      <m:num>
                        <m:r>
                          <a:rPr lang="en-US" sz="2200" b="0" i="1" smtClean="0">
                            <a:latin typeface="Cambria Math" panose="02040503050406030204" pitchFamily="18" charset="0"/>
                            <a:cs typeface="Times New Roman" panose="02020603050405020304" pitchFamily="18" charset="0"/>
                            <a:sym typeface="Symbol" panose="05050102010706020507" pitchFamily="18" charset="2"/>
                          </a:rPr>
                          <m:t></m:t>
                        </m:r>
                        <m:r>
                          <a:rPr lang="en-US" sz="2200" b="0" i="1" smtClean="0">
                            <a:latin typeface="Cambria Math" panose="02040503050406030204" pitchFamily="18" charset="0"/>
                            <a:cs typeface="Times New Roman" panose="02020603050405020304" pitchFamily="18" charset="0"/>
                            <a:sym typeface="Symbol" panose="05050102010706020507" pitchFamily="18" charset="2"/>
                          </a:rPr>
                          <m:t>𝐶</m:t>
                        </m:r>
                        <m:r>
                          <a:rPr lang="en-US" sz="2200" b="0" i="1" smtClean="0">
                            <a:latin typeface="Cambria Math" panose="02040503050406030204" pitchFamily="18" charset="0"/>
                            <a:cs typeface="Times New Roman" panose="02020603050405020304" pitchFamily="18" charset="0"/>
                            <a:sym typeface="Symbol" panose="05050102010706020507" pitchFamily="18" charset="2"/>
                          </a:rPr>
                          <m:t>(</m:t>
                        </m:r>
                        <m:r>
                          <a:rPr lang="en-US" sz="2200" b="0" i="1" smtClean="0">
                            <a:latin typeface="Cambria Math" panose="02040503050406030204" pitchFamily="18" charset="0"/>
                            <a:cs typeface="Times New Roman" panose="02020603050405020304" pitchFamily="18" charset="0"/>
                            <a:sym typeface="Symbol" panose="05050102010706020507" pitchFamily="18" charset="2"/>
                          </a:rPr>
                          <m:t>𝑡</m:t>
                        </m:r>
                        <m:r>
                          <a:rPr lang="en-US" sz="2200" b="0" i="1" smtClean="0">
                            <a:latin typeface="Cambria Math" panose="02040503050406030204" pitchFamily="18" charset="0"/>
                            <a:cs typeface="Times New Roman" panose="02020603050405020304" pitchFamily="18" charset="0"/>
                            <a:sym typeface="Symbol" panose="05050102010706020507" pitchFamily="18" charset="2"/>
                          </a:rPr>
                          <m:t>)</m:t>
                        </m:r>
                      </m:num>
                      <m:den>
                        <m:sSub>
                          <m:sSubPr>
                            <m:ctrlPr>
                              <a:rPr lang="en-US" sz="2200" b="0" i="1" smtClean="0">
                                <a:latin typeface="Cambria Math" panose="02040503050406030204" pitchFamily="18" charset="0"/>
                                <a:cs typeface="Times New Roman" panose="02020603050405020304" pitchFamily="18" charset="0"/>
                              </a:rPr>
                            </m:ctrlPr>
                          </m:sSubPr>
                          <m:e>
                            <m:r>
                              <a:rPr lang="en-US" sz="2200" b="0" i="1" smtClean="0">
                                <a:latin typeface="Cambria Math" panose="02040503050406030204" pitchFamily="18" charset="0"/>
                                <a:cs typeface="Times New Roman" panose="02020603050405020304" pitchFamily="18" charset="0"/>
                              </a:rPr>
                              <m:t>𝑁</m:t>
                            </m:r>
                          </m:e>
                          <m:sub>
                            <m:r>
                              <a:rPr lang="en-US" sz="2200" b="0" i="1" smtClean="0">
                                <a:latin typeface="Cambria Math" panose="02040503050406030204" pitchFamily="18" charset="0"/>
                                <a:cs typeface="Times New Roman" panose="02020603050405020304" pitchFamily="18" charset="0"/>
                              </a:rPr>
                              <m:t>𝑜</m:t>
                            </m:r>
                          </m:sub>
                        </m:sSub>
                      </m:den>
                    </m:f>
                    <m:r>
                      <a:rPr lang="en-US" sz="22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200" b="0" i="1" smtClean="0">
                        <a:latin typeface="Cambria Math" panose="02040503050406030204" pitchFamily="18" charset="0"/>
                        <a:ea typeface="Cambria Math" panose="02040503050406030204" pitchFamily="18" charset="0"/>
                        <a:cs typeface="Times New Roman" panose="02020603050405020304" pitchFamily="18" charset="0"/>
                      </a:rPr>
                      <m:t>𝑡</m:t>
                    </m:r>
                  </m:oMath>
                </a14:m>
                <a:r>
                  <a:rPr lang="en-US" sz="2200" dirty="0">
                    <a:latin typeface="Times New Roman" panose="02020603050405020304" pitchFamily="18" charset="0"/>
                    <a:cs typeface="Times New Roman" panose="02020603050405020304" pitchFamily="18" charset="0"/>
                  </a:rPr>
                  <a:t>                                                                                                            (13.2)</a:t>
                </a:r>
              </a:p>
              <a:p>
                <a:pPr marL="82296" indent="0" algn="just">
                  <a:buNone/>
                </a:pPr>
                <a:r>
                  <a:rPr lang="en-US" sz="2200" dirty="0">
                    <a:latin typeface="Times New Roman" panose="02020603050405020304" pitchFamily="18" charset="0"/>
                    <a:cs typeface="Times New Roman" panose="02020603050405020304" pitchFamily="18" charset="0"/>
                  </a:rPr>
                  <a:t>Where:  N</a:t>
                </a:r>
                <a:r>
                  <a:rPr lang="en-US" sz="2200" baseline="-25000" dirty="0">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 is initially injected tracer, ʋ is the effluent volumetric flow rate; ∆</a:t>
                </a:r>
                <a:r>
                  <a:rPr lang="en-US" sz="2200" i="1" dirty="0">
                    <a:latin typeface="Times New Roman" panose="02020603050405020304" pitchFamily="18" charset="0"/>
                    <a:cs typeface="Times New Roman" panose="02020603050405020304" pitchFamily="18" charset="0"/>
                  </a:rPr>
                  <a:t>N </a:t>
                </a:r>
                <a:r>
                  <a:rPr lang="en-US" sz="2200" dirty="0">
                    <a:latin typeface="Times New Roman" panose="02020603050405020304" pitchFamily="18" charset="0"/>
                    <a:cs typeface="Times New Roman" panose="02020603050405020304" pitchFamily="18" charset="0"/>
                  </a:rPr>
                  <a:t>is the amount of material exiting the reactor that has spent an amount of time between </a:t>
                </a:r>
                <a:r>
                  <a:rPr lang="en-US" sz="2200" i="1" dirty="0">
                    <a:latin typeface="Times New Roman" panose="02020603050405020304" pitchFamily="18" charset="0"/>
                    <a:cs typeface="Times New Roman" panose="02020603050405020304" pitchFamily="18" charset="0"/>
                  </a:rPr>
                  <a:t>t </a:t>
                </a:r>
                <a:r>
                  <a:rPr lang="en-US" sz="2200" dirty="0">
                    <a:latin typeface="Times New Roman" panose="02020603050405020304" pitchFamily="18" charset="0"/>
                    <a:cs typeface="Times New Roman" panose="02020603050405020304" pitchFamily="18" charset="0"/>
                  </a:rPr>
                  <a:t>and </a:t>
                </a:r>
                <a:r>
                  <a:rPr lang="en-US" sz="2200" i="1" dirty="0">
                    <a:latin typeface="Times New Roman" panose="02020603050405020304" pitchFamily="18" charset="0"/>
                    <a:cs typeface="Times New Roman" panose="02020603050405020304" pitchFamily="18" charset="0"/>
                  </a:rPr>
                  <a:t>t+</a:t>
                </a:r>
                <a:r>
                  <a:rPr lang="en-US" sz="2200" dirty="0">
                    <a:latin typeface="Times New Roman" panose="02020603050405020304" pitchFamily="18" charset="0"/>
                    <a:cs typeface="Times New Roman" panose="02020603050405020304" pitchFamily="18" charset="0"/>
                  </a:rPr>
                  <a:t>∆</a:t>
                </a:r>
                <a:r>
                  <a:rPr lang="en-US" sz="2200" i="1" dirty="0">
                    <a:latin typeface="Times New Roman" panose="02020603050405020304" pitchFamily="18" charset="0"/>
                    <a:cs typeface="Times New Roman" panose="02020603050405020304" pitchFamily="18" charset="0"/>
                  </a:rPr>
                  <a:t>t </a:t>
                </a:r>
                <a:r>
                  <a:rPr lang="en-US" sz="2200" dirty="0">
                    <a:latin typeface="Times New Roman" panose="02020603050405020304" pitchFamily="18" charset="0"/>
                    <a:cs typeface="Times New Roman" panose="02020603050405020304" pitchFamily="18" charset="0"/>
                  </a:rPr>
                  <a:t>in the reactor, and t is time.</a:t>
                </a:r>
              </a:p>
              <a:p>
                <a:pPr marL="82296" indent="0" algn="just">
                  <a:lnSpc>
                    <a:spcPct val="170000"/>
                  </a:lnSpc>
                  <a:buNone/>
                </a:pPr>
                <a:r>
                  <a:rPr lang="en-US" sz="2200" dirty="0">
                    <a:latin typeface="Times New Roman" panose="02020603050405020304" pitchFamily="18" charset="0"/>
                    <a:cs typeface="Times New Roman" panose="02020603050405020304" pitchFamily="18" charset="0"/>
                  </a:rPr>
                  <a:t>Thus, equation (13.2) which represents </a:t>
                </a:r>
                <a:r>
                  <a:rPr lang="en-US" sz="2200" i="1" dirty="0">
                    <a:latin typeface="Times New Roman" panose="02020603050405020304" pitchFamily="18" charset="0"/>
                    <a:cs typeface="Times New Roman" panose="02020603050405020304" pitchFamily="18" charset="0"/>
                  </a:rPr>
                  <a:t>the </a:t>
                </a:r>
                <a:r>
                  <a:rPr lang="en-US" sz="2200" b="1" i="1" dirty="0">
                    <a:latin typeface="Times New Roman" panose="02020603050405020304" pitchFamily="18" charset="0"/>
                    <a:cs typeface="Times New Roman" panose="02020603050405020304" pitchFamily="18" charset="0"/>
                  </a:rPr>
                  <a:t>fraction of material </a:t>
                </a:r>
                <a:r>
                  <a:rPr lang="en-US" sz="2200" i="1" dirty="0">
                    <a:latin typeface="Times New Roman" panose="02020603050405020304" pitchFamily="18" charset="0"/>
                    <a:cs typeface="Times New Roman" panose="02020603050405020304" pitchFamily="18" charset="0"/>
                  </a:rPr>
                  <a:t>that has a residence time in the reactor between time t and t +</a:t>
                </a:r>
                <a:r>
                  <a:rPr lang="en-US" sz="2200"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t</a:t>
                </a:r>
                <a:r>
                  <a:rPr lang="en-US" sz="2200" dirty="0">
                    <a:latin typeface="Times New Roman" panose="02020603050405020304" pitchFamily="18" charset="0"/>
                    <a:cs typeface="Times New Roman" panose="02020603050405020304" pitchFamily="18" charset="0"/>
                  </a:rPr>
                  <a:t>.</a:t>
                </a:r>
              </a:p>
              <a:p>
                <a:pPr marL="0" indent="0">
                  <a:lnSpc>
                    <a:spcPct val="150000"/>
                  </a:lnSpc>
                  <a:buNone/>
                </a:pPr>
                <a:endParaRPr lang="en-US" dirty="0">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FB927CD-04A9-78F4-2B48-B658C4E01E40}"/>
                  </a:ext>
                </a:extLst>
              </p:cNvPr>
              <p:cNvSpPr>
                <a:spLocks noGrp="1" noRot="1" noChangeAspect="1" noMove="1" noResize="1" noEditPoints="1" noAdjustHandles="1" noChangeArrowheads="1" noChangeShapeType="1" noTextEdit="1"/>
              </p:cNvSpPr>
              <p:nvPr>
                <p:ph idx="1"/>
              </p:nvPr>
            </p:nvSpPr>
            <p:spPr>
              <a:xfrm>
                <a:off x="308112" y="805070"/>
                <a:ext cx="11698357" cy="5371893"/>
              </a:xfrm>
              <a:blipFill>
                <a:blip r:embed="rId2"/>
                <a:stretch>
                  <a:fillRect l="-677" r="-67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0AB54E6-FAD6-C294-45C8-DA2127F8D165}"/>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8CCC93A-5127-B314-BF4C-4EF7740629A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F0FC9B4-4B59-B33E-F0F9-C6AC2F0AD33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660544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F5372-54C4-EDF1-25CE-2CE4E4DC8D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135596-23A3-29F7-24DE-1D299D21B15C}"/>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EF4ED94-F761-6B00-504D-6BFE7E33B299}"/>
                  </a:ext>
                </a:extLst>
              </p:cNvPr>
              <p:cNvSpPr>
                <a:spLocks noGrp="1"/>
              </p:cNvSpPr>
              <p:nvPr>
                <p:ph idx="1"/>
              </p:nvPr>
            </p:nvSpPr>
            <p:spPr>
              <a:xfrm>
                <a:off x="238539" y="805070"/>
                <a:ext cx="11668539" cy="5371893"/>
              </a:xfrm>
            </p:spPr>
            <p:txBody>
              <a:bodyPr>
                <a:normAutofit/>
              </a:bodyPr>
              <a:lstStyle/>
              <a:p>
                <a:pPr marL="82296" indent="0" algn="just">
                  <a:buNone/>
                </a:pPr>
                <a:r>
                  <a:rPr lang="en-US" sz="2000" dirty="0">
                    <a:latin typeface="Times New Roman" panose="02020603050405020304" pitchFamily="18" charset="0"/>
                    <a:cs typeface="Times New Roman" panose="02020603050405020304" pitchFamily="18" charset="0"/>
                  </a:rPr>
                  <a:t>For pulse injection, RTD function is  defined as:</a:t>
                </a:r>
              </a:p>
              <a:p>
                <a:pPr marL="82296" indent="0" algn="just">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𝐸</m:t>
                    </m:r>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𝑡</m:t>
                        </m:r>
                      </m:e>
                    </m:d>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r>
                          <a:rPr lang="en-US" sz="2000" b="0" i="1" smtClean="0">
                            <a:latin typeface="Cambria Math" panose="02040503050406030204" pitchFamily="18" charset="0"/>
                            <a:cs typeface="Times New Roman" panose="02020603050405020304" pitchFamily="18" charset="0"/>
                            <a:sym typeface="Symbol" panose="05050102010706020507" pitchFamily="18" charset="2"/>
                          </a:rPr>
                          <m:t>𝐶</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r>
                          <a:rPr lang="en-US" sz="2000" b="0" i="1" smtClean="0">
                            <a:latin typeface="Cambria Math" panose="02040503050406030204" pitchFamily="18" charset="0"/>
                            <a:cs typeface="Times New Roman" panose="02020603050405020304" pitchFamily="18" charset="0"/>
                            <a:sym typeface="Symbol" panose="05050102010706020507" pitchFamily="18" charset="2"/>
                          </a:rPr>
                          <m:t>𝑡</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num>
                      <m:den>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𝑁</m:t>
                            </m:r>
                          </m:e>
                          <m:sub>
                            <m:r>
                              <a:rPr lang="en-US" sz="2000" b="0" i="1" smtClean="0">
                                <a:latin typeface="Cambria Math" panose="02040503050406030204" pitchFamily="18" charset="0"/>
                                <a:cs typeface="Times New Roman" panose="02020603050405020304" pitchFamily="18" charset="0"/>
                              </a:rPr>
                              <m:t>𝑜</m:t>
                            </m:r>
                          </m:sub>
                        </m:sSub>
                      </m:den>
                    </m:f>
                  </m:oMath>
                </a14:m>
                <a:r>
                  <a:rPr lang="en-US" sz="2000" dirty="0">
                    <a:latin typeface="Times New Roman" panose="02020603050405020304" pitchFamily="18" charset="0"/>
                    <a:cs typeface="Times New Roman" panose="02020603050405020304" pitchFamily="18" charset="0"/>
                  </a:rPr>
                  <a:t>                                                                                                                                                 (13.3)</a:t>
                </a:r>
              </a:p>
              <a:p>
                <a:pPr marL="82296" indent="0" algn="just">
                  <a:buNone/>
                </a:pPr>
                <a:r>
                  <a:rPr lang="en-US" sz="2000" dirty="0">
                    <a:latin typeface="Times New Roman" panose="02020603050405020304" pitchFamily="18" charset="0"/>
                    <a:cs typeface="Times New Roman" panose="02020603050405020304" pitchFamily="18" charset="0"/>
                  </a:rPr>
                  <a:t>By substituting equation (13.3) into equation (13.2), you get:</a:t>
                </a:r>
              </a:p>
              <a:p>
                <a:pPr marL="82296" indent="0" algn="just">
                  <a:buNone/>
                </a:pPr>
                <a:r>
                  <a:rPr lang="en-US" sz="20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ea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𝑁</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𝑁</m:t>
                            </m:r>
                          </m:e>
                          <m:sub>
                            <m:r>
                              <a:rPr lang="en-US" sz="2000" i="1">
                                <a:latin typeface="Cambria Math" panose="02040503050406030204" pitchFamily="18" charset="0"/>
                                <a:cs typeface="Times New Roman" panose="02020603050405020304" pitchFamily="18" charset="0"/>
                              </a:rPr>
                              <m:t>𝑜</m:t>
                            </m:r>
                          </m:sub>
                        </m:sSub>
                      </m:den>
                    </m:f>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𝐸</m:t>
                    </m:r>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𝑡</m:t>
                    </m:r>
                    <m:r>
                      <a:rPr lang="en-US" sz="2000" b="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𝑡</m:t>
                    </m:r>
                  </m:oMath>
                </a14:m>
                <a:r>
                  <a:rPr lang="en-US" sz="2000" dirty="0">
                    <a:latin typeface="Times New Roman" panose="02020603050405020304" pitchFamily="18" charset="0"/>
                    <a:cs typeface="Times New Roman" panose="02020603050405020304" pitchFamily="18" charset="0"/>
                  </a:rPr>
                  <a:t>                                                                                                                                                (13.4)</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quantity </a:t>
                </a:r>
                <a:r>
                  <a:rPr lang="en-US" sz="2000" b="1" i="1" dirty="0">
                    <a:latin typeface="Times New Roman" panose="02020603050405020304" pitchFamily="18" charset="0"/>
                    <a:cs typeface="Times New Roman" panose="02020603050405020304" pitchFamily="18" charset="0"/>
                  </a:rPr>
                  <a:t>E</a:t>
                </a:r>
                <a:r>
                  <a:rPr lang="en-US" sz="2000" b="1" dirty="0">
                    <a:latin typeface="Times New Roman" panose="02020603050405020304" pitchFamily="18" charset="0"/>
                    <a:cs typeface="Times New Roman" panose="02020603050405020304" pitchFamily="18" charset="0"/>
                  </a:rPr>
                  <a:t>(</a:t>
                </a:r>
                <a:r>
                  <a:rPr lang="en-US" sz="2000" b="1" i="1" dirty="0">
                    <a:latin typeface="Times New Roman" panose="02020603050405020304" pitchFamily="18" charset="0"/>
                    <a:cs typeface="Times New Roman" panose="02020603050405020304" pitchFamily="18" charset="0"/>
                  </a:rPr>
                  <a:t>t</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 called the </a:t>
                </a:r>
                <a:r>
                  <a:rPr lang="en-US" sz="2000" b="1" i="1" dirty="0">
                    <a:latin typeface="Times New Roman" panose="02020603050405020304" pitchFamily="18" charset="0"/>
                    <a:cs typeface="Times New Roman" panose="02020603050405020304" pitchFamily="18" charset="0"/>
                  </a:rPr>
                  <a:t>residence time distribution function</a:t>
                </a:r>
                <a:r>
                  <a:rPr lang="en-US" sz="20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 It is the function that describes in a quantitative manner how much time different fluid elements have spent in the reactor.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quantity </a:t>
                </a:r>
                <a:r>
                  <a:rPr lang="en-US" sz="2000" b="1" i="1" dirty="0">
                    <a:latin typeface="Times New Roman" panose="02020603050405020304" pitchFamily="18" charset="0"/>
                    <a:cs typeface="Times New Roman" panose="02020603050405020304" pitchFamily="18" charset="0"/>
                  </a:rPr>
                  <a:t>E</a:t>
                </a:r>
                <a:r>
                  <a:rPr lang="en-US" sz="2000" b="1" dirty="0">
                    <a:latin typeface="Times New Roman" panose="02020603050405020304" pitchFamily="18" charset="0"/>
                    <a:cs typeface="Times New Roman" panose="02020603050405020304" pitchFamily="18" charset="0"/>
                  </a:rPr>
                  <a:t>(</a:t>
                </a:r>
                <a:r>
                  <a:rPr lang="en-US" sz="2000" b="1" i="1" dirty="0">
                    <a:latin typeface="Times New Roman" panose="02020603050405020304" pitchFamily="18" charset="0"/>
                    <a:cs typeface="Times New Roman" panose="02020603050405020304" pitchFamily="18" charset="0"/>
                  </a:rPr>
                  <a:t>t</a:t>
                </a:r>
                <a:r>
                  <a:rPr lang="en-US" sz="2000" b="1" dirty="0">
                    <a:latin typeface="Times New Roman" panose="02020603050405020304" pitchFamily="18" charset="0"/>
                    <a:cs typeface="Times New Roman" panose="02020603050405020304" pitchFamily="18" charset="0"/>
                  </a:rPr>
                  <a:t>)</a:t>
                </a:r>
                <a:r>
                  <a:rPr lang="en-US" sz="2000" b="1" i="1" dirty="0">
                    <a:latin typeface="Times New Roman" panose="02020603050405020304" pitchFamily="18" charset="0"/>
                    <a:cs typeface="Times New Roman" panose="02020603050405020304" pitchFamily="18" charset="0"/>
                  </a:rPr>
                  <a:t>dt </a:t>
                </a:r>
                <a:r>
                  <a:rPr lang="en-US" sz="2000" dirty="0">
                    <a:latin typeface="Times New Roman" panose="02020603050405020304" pitchFamily="18" charset="0"/>
                    <a:cs typeface="Times New Roman" panose="02020603050405020304" pitchFamily="18" charset="0"/>
                  </a:rPr>
                  <a:t>is the </a:t>
                </a:r>
                <a:r>
                  <a:rPr lang="en-US" sz="2000" b="1" dirty="0">
                    <a:latin typeface="Times New Roman" panose="02020603050405020304" pitchFamily="18" charset="0"/>
                    <a:cs typeface="Times New Roman" panose="02020603050405020304" pitchFamily="18" charset="0"/>
                  </a:rPr>
                  <a:t>fraction of fluid exiting the reactor </a:t>
                </a:r>
                <a:r>
                  <a:rPr lang="en-US" sz="2000" dirty="0">
                    <a:latin typeface="Times New Roman" panose="02020603050405020304" pitchFamily="18" charset="0"/>
                    <a:cs typeface="Times New Roman" panose="02020603050405020304" pitchFamily="18" charset="0"/>
                  </a:rPr>
                  <a:t>that has spent between </a:t>
                </a:r>
                <a:r>
                  <a:rPr lang="en-US" sz="2000" b="1" dirty="0">
                    <a:latin typeface="Times New Roman" panose="02020603050405020304" pitchFamily="18" charset="0"/>
                    <a:cs typeface="Times New Roman" panose="02020603050405020304" pitchFamily="18" charset="0"/>
                  </a:rPr>
                  <a:t>time </a:t>
                </a:r>
                <a:r>
                  <a:rPr lang="en-US" sz="2000" b="1" i="1" dirty="0">
                    <a:latin typeface="Times New Roman" panose="02020603050405020304" pitchFamily="18" charset="0"/>
                    <a:cs typeface="Times New Roman" panose="02020603050405020304" pitchFamily="18" charset="0"/>
                  </a:rPr>
                  <a:t>t </a:t>
                </a:r>
                <a:r>
                  <a:rPr lang="en-US" sz="2000" b="1" dirty="0">
                    <a:latin typeface="Times New Roman" panose="02020603050405020304" pitchFamily="18" charset="0"/>
                    <a:cs typeface="Times New Roman" panose="02020603050405020304" pitchFamily="18" charset="0"/>
                  </a:rPr>
                  <a:t>and </a:t>
                </a:r>
                <a:r>
                  <a:rPr lang="en-US" sz="2000" b="1" i="1" dirty="0">
                    <a:latin typeface="Times New Roman" panose="02020603050405020304" pitchFamily="18" charset="0"/>
                    <a:cs typeface="Times New Roman" panose="02020603050405020304" pitchFamily="18" charset="0"/>
                  </a:rPr>
                  <a:t>t </a:t>
                </a:r>
                <a:r>
                  <a:rPr lang="en-US" sz="2000" b="1" dirty="0">
                    <a:latin typeface="Times New Roman" panose="02020603050405020304" pitchFamily="18" charset="0"/>
                    <a:cs typeface="Times New Roman" panose="02020603050405020304" pitchFamily="18" charset="0"/>
                  </a:rPr>
                  <a:t>+ </a:t>
                </a:r>
                <a:r>
                  <a:rPr lang="en-US" sz="2000" b="1" i="1" dirty="0">
                    <a:latin typeface="Times New Roman" panose="02020603050405020304" pitchFamily="18" charset="0"/>
                    <a:cs typeface="Times New Roman" panose="02020603050405020304" pitchFamily="18" charset="0"/>
                  </a:rPr>
                  <a:t>dt </a:t>
                </a:r>
                <a:r>
                  <a:rPr lang="en-US" sz="2000" dirty="0">
                    <a:latin typeface="Times New Roman" panose="02020603050405020304" pitchFamily="18" charset="0"/>
                    <a:cs typeface="Times New Roman" panose="02020603050405020304" pitchFamily="18" charset="0"/>
                  </a:rPr>
                  <a:t>inside the reactor.</a:t>
                </a: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EF4ED94-F761-6B00-504D-6BFE7E33B299}"/>
                  </a:ext>
                </a:extLst>
              </p:cNvPr>
              <p:cNvSpPr>
                <a:spLocks noGrp="1" noRot="1" noChangeAspect="1" noMove="1" noResize="1" noEditPoints="1" noAdjustHandles="1" noChangeArrowheads="1" noChangeShapeType="1" noTextEdit="1"/>
              </p:cNvSpPr>
              <p:nvPr>
                <p:ph idx="1"/>
              </p:nvPr>
            </p:nvSpPr>
            <p:spPr>
              <a:xfrm>
                <a:off x="238539" y="805070"/>
                <a:ext cx="11668539" cy="5371893"/>
              </a:xfrm>
              <a:blipFill>
                <a:blip r:embed="rId2"/>
                <a:stretch>
                  <a:fillRect l="-522" t="-1135" r="-57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FCC533A-8E2C-F92C-B238-481119C65525}"/>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CA76802-0026-A79F-34C0-CF26EA57CD8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C814CFB-6B9A-5F06-6634-0434082239D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13274115"/>
      </p:ext>
    </p:extLst>
  </p:cSld>
  <p:clrMapOvr>
    <a:masterClrMapping/>
  </p:clrMapOvr>
  <mc:AlternateContent xmlns:mc="http://schemas.openxmlformats.org/markup-compatibility/2006" xmlns:p14="http://schemas.microsoft.com/office/powerpoint/2010/main">
    <mc:Choice Requires="p14">
      <p:transition spd="slow" p14:dur="2000" advTm="70186"/>
    </mc:Choice>
    <mc:Fallback xmlns="">
      <p:transition spd="slow" advTm="7018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028D0-B514-F9DD-EA7E-0D0989007E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4740C9-1D32-E6BD-0F5B-332B3A911F51}"/>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5DCBE2A-66AC-38C2-7ED6-24AB32D20F06}"/>
              </a:ext>
            </a:extLst>
          </p:cNvPr>
          <p:cNvSpPr>
            <a:spLocks noGrp="1"/>
          </p:cNvSpPr>
          <p:nvPr>
            <p:ph idx="1"/>
          </p:nvPr>
        </p:nvSpPr>
        <p:spPr>
          <a:xfrm>
            <a:off x="238539" y="805070"/>
            <a:ext cx="11115261" cy="5371893"/>
          </a:xfrm>
        </p:spPr>
        <p:txBody>
          <a:bodyPr>
            <a:normAutofit/>
          </a:bodyPr>
          <a:lstStyle/>
          <a:p>
            <a:pPr marL="0" indent="0">
              <a:lnSpc>
                <a:spcPct val="100000"/>
              </a:lnSpc>
              <a:buNone/>
            </a:pPr>
            <a:r>
              <a:rPr lang="en-US" sz="2400" dirty="0">
                <a:latin typeface="Times New Roman" panose="02020603050405020304" pitchFamily="18" charset="0"/>
                <a:cs typeface="Times New Roman" panose="02020603050405020304" pitchFamily="18" charset="0"/>
              </a:rPr>
              <a:t>The experimental set up  to determine E(t) is shown in </a:t>
            </a:r>
            <a:r>
              <a:rPr lang="en-US" sz="2400" b="1" dirty="0">
                <a:latin typeface="Times New Roman" panose="02020603050405020304" pitchFamily="18" charset="0"/>
                <a:cs typeface="Times New Roman" panose="02020603050405020304" pitchFamily="18" charset="0"/>
              </a:rPr>
              <a:t>Figure 13.9 </a:t>
            </a:r>
            <a:r>
              <a:rPr lang="en-US" sz="2400" b="1" dirty="0">
                <a:solidFill>
                  <a:schemeClr val="accent1"/>
                </a:solidFill>
                <a:latin typeface="Times New Roman" panose="02020603050405020304" pitchFamily="18" charset="0"/>
                <a:cs typeface="Times New Roman" panose="02020603050405020304" pitchFamily="18" charset="0"/>
              </a:rPr>
              <a:t>(Fogler, 2015, pg.771).</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If </a:t>
            </a:r>
            <a:r>
              <a:rPr lang="en-US" sz="2400" i="1"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 is not known directly, it can be obtained from the outlet concentration measurements by summing up all the amounts of materials, ∆</a:t>
            </a:r>
            <a:r>
              <a:rPr lang="en-US" sz="2400"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between time equal to zero and infinity.</a:t>
            </a:r>
          </a:p>
          <a:p>
            <a:pPr marL="0" indent="0">
              <a:lnSpc>
                <a:spcPct val="150000"/>
              </a:lnSpc>
              <a:buNone/>
            </a:pPr>
            <a:endParaRPr lang="en-US" dirty="0">
              <a:highlight>
                <a:srgbClr val="FFFF00"/>
              </a:highlight>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5970C21-4545-E6D2-77E9-F4C7A6F29A76}"/>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73DD50A-27AA-2427-1CD0-D898A74002D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CC1EF05-D566-4F3A-4BB2-69A892FC095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F280A90C-D9C2-75A4-9243-D18391E1CCD1}"/>
              </a:ext>
            </a:extLst>
          </p:cNvPr>
          <p:cNvPicPr>
            <a:picLocks noChangeAspect="1"/>
          </p:cNvPicPr>
          <p:nvPr/>
        </p:nvPicPr>
        <p:blipFill>
          <a:blip r:embed="rId2"/>
          <a:stretch>
            <a:fillRect/>
          </a:stretch>
        </p:blipFill>
        <p:spPr>
          <a:xfrm>
            <a:off x="465938" y="3619075"/>
            <a:ext cx="5630061" cy="1276528"/>
          </a:xfrm>
          <a:prstGeom prst="rect">
            <a:avLst/>
          </a:prstGeom>
        </p:spPr>
      </p:pic>
      <p:sp>
        <p:nvSpPr>
          <p:cNvPr id="8" name="TextBox 7">
            <a:extLst>
              <a:ext uri="{FF2B5EF4-FFF2-40B4-BE49-F238E27FC236}">
                <a16:creationId xmlns:a16="http://schemas.microsoft.com/office/drawing/2014/main" id="{78CAAD5A-5698-AB6E-1C46-06FC01E0F7E1}"/>
              </a:ext>
            </a:extLst>
          </p:cNvPr>
          <p:cNvSpPr txBox="1"/>
          <p:nvPr/>
        </p:nvSpPr>
        <p:spPr>
          <a:xfrm>
            <a:off x="695723" y="5753890"/>
            <a:ext cx="6540759" cy="369332"/>
          </a:xfrm>
          <a:prstGeom prst="rect">
            <a:avLst/>
          </a:prstGeom>
          <a:noFill/>
        </p:spPr>
        <p:txBody>
          <a:bodyPr wrap="square" rtlCol="0">
            <a:spAutoFit/>
          </a:bodyPr>
          <a:lstStyle/>
          <a:p>
            <a:r>
              <a:rPr lang="en-US" sz="1800" b="1" i="0" u="none" strike="noStrike" baseline="0" dirty="0">
                <a:latin typeface="Times-Roman"/>
              </a:rPr>
              <a:t>Figure 13.9</a:t>
            </a:r>
            <a:r>
              <a:rPr lang="en-US" sz="1800" b="0" i="0" u="none" strike="noStrike" baseline="0" dirty="0">
                <a:latin typeface="Times-Roman"/>
              </a:rPr>
              <a:t>. Experimental set up to determine </a:t>
            </a:r>
            <a:r>
              <a:rPr lang="en-US" sz="1800" b="0" i="1" u="none" strike="noStrike" baseline="0" dirty="0">
                <a:latin typeface="Times-Italic"/>
              </a:rPr>
              <a:t>E</a:t>
            </a:r>
            <a:r>
              <a:rPr lang="en-US" sz="1800" b="0" i="0" u="none" strike="noStrike" baseline="0" dirty="0">
                <a:latin typeface="Times-Roman"/>
              </a:rPr>
              <a:t>(t)</a:t>
            </a:r>
            <a:endParaRPr lang="en-US" dirty="0"/>
          </a:p>
        </p:txBody>
      </p:sp>
    </p:spTree>
    <p:extLst>
      <p:ext uri="{BB962C8B-B14F-4D97-AF65-F5344CB8AC3E}">
        <p14:creationId xmlns:p14="http://schemas.microsoft.com/office/powerpoint/2010/main" val="1021780256"/>
      </p:ext>
    </p:extLst>
  </p:cSld>
  <p:clrMapOvr>
    <a:masterClrMapping/>
  </p:clrMapOvr>
  <mc:AlternateContent xmlns:mc="http://schemas.openxmlformats.org/markup-compatibility/2006" xmlns:p14="http://schemas.microsoft.com/office/powerpoint/2010/main">
    <mc:Choice Requires="p14">
      <p:transition spd="slow" p14:dur="2000" advTm="78997"/>
    </mc:Choice>
    <mc:Fallback xmlns="">
      <p:transition spd="slow" advTm="7899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9CB08D-90F0-32EE-C730-B4165B40A0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4CCFDD-FC24-1370-D27F-E6A20AEBC291}"/>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3D2DFCE-16E7-823B-B8A4-220107A5BC8B}"/>
                  </a:ext>
                </a:extLst>
              </p:cNvPr>
              <p:cNvSpPr>
                <a:spLocks noGrp="1"/>
              </p:cNvSpPr>
              <p:nvPr>
                <p:ph idx="1"/>
              </p:nvPr>
            </p:nvSpPr>
            <p:spPr>
              <a:xfrm>
                <a:off x="268357" y="805070"/>
                <a:ext cx="11688417" cy="5371893"/>
              </a:xfrm>
            </p:spPr>
            <p:txBody>
              <a:bodyPr>
                <a:normAutofit/>
              </a:bodyPr>
              <a:lstStyle/>
              <a:p>
                <a:pPr marL="0" indent="0">
                  <a:lnSpc>
                    <a:spcPct val="100000"/>
                  </a:lnSpc>
                  <a:buNone/>
                </a:pPr>
                <a:r>
                  <a:rPr lang="en-US" sz="2000" dirty="0">
                    <a:latin typeface="Times New Roman" panose="02020603050405020304" pitchFamily="18" charset="0"/>
                    <a:cs typeface="Times New Roman" panose="02020603050405020304" pitchFamily="18" charset="0"/>
                  </a:rPr>
                  <a:t>The differential  form of equation (13.2) can be written as:</a:t>
                </a:r>
              </a:p>
              <a:p>
                <a:pPr marL="0" indent="0">
                  <a:lnSpc>
                    <a:spcPct val="100000"/>
                  </a:lnSpc>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𝑑𝑁</m:t>
                    </m:r>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sym typeface="Symbol" panose="05050102010706020507" pitchFamily="18" charset="2"/>
                      </a:rPr>
                      <m:t>𝐶</m:t>
                    </m:r>
                    <m:d>
                      <m:dPr>
                        <m:ctrlPr>
                          <a:rPr lang="en-US" sz="2000" i="1">
                            <a:latin typeface="Cambria Math" panose="02040503050406030204" pitchFamily="18" charset="0"/>
                            <a:cs typeface="Times New Roman" panose="02020603050405020304" pitchFamily="18" charset="0"/>
                            <a:sym typeface="Symbol" panose="05050102010706020507" pitchFamily="18" charset="2"/>
                          </a:rPr>
                        </m:ctrlPr>
                      </m:dPr>
                      <m:e>
                        <m:r>
                          <a:rPr lang="en-US" sz="2000" i="1">
                            <a:latin typeface="Cambria Math" panose="02040503050406030204" pitchFamily="18" charset="0"/>
                            <a:cs typeface="Times New Roman" panose="02020603050405020304" pitchFamily="18" charset="0"/>
                            <a:sym typeface="Symbol" panose="05050102010706020507" pitchFamily="18" charset="2"/>
                          </a:rPr>
                          <m:t>𝑡</m:t>
                        </m:r>
                      </m:e>
                    </m:d>
                    <m:r>
                      <a:rPr lang="en-US" sz="2000" b="0" i="1" smtClean="0">
                        <a:latin typeface="Cambria Math" panose="02040503050406030204" pitchFamily="18" charset="0"/>
                        <a:cs typeface="Times New Roman" panose="02020603050405020304" pitchFamily="18" charset="0"/>
                        <a:sym typeface="Symbol" panose="05050102010706020507" pitchFamily="18" charset="2"/>
                      </a:rPr>
                      <m:t>𝑑𝑡</m:t>
                    </m:r>
                  </m:oMath>
                </a14:m>
                <a:r>
                  <a:rPr lang="en-US" sz="2000" dirty="0">
                    <a:latin typeface="Times New Roman" panose="02020603050405020304" pitchFamily="18" charset="0"/>
                    <a:cs typeface="Times New Roman" panose="02020603050405020304" pitchFamily="18" charset="0"/>
                  </a:rPr>
                  <a:t>                                                                                                                                             (13.5)</a:t>
                </a:r>
              </a:p>
              <a:p>
                <a:pPr marL="0" indent="0">
                  <a:lnSpc>
                    <a:spcPct val="100000"/>
                  </a:lnSpc>
                  <a:buNone/>
                </a:pPr>
                <a:r>
                  <a:rPr lang="en-US" sz="2000" dirty="0">
                    <a:latin typeface="Times New Roman" panose="02020603050405020304" pitchFamily="18" charset="0"/>
                    <a:cs typeface="Times New Roman" panose="02020603050405020304" pitchFamily="18" charset="0"/>
                  </a:rPr>
                  <a:t>By  integrating  of equation (13.5), you get:</a:t>
                </a:r>
              </a:p>
              <a:p>
                <a:pPr marL="0" indent="0">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𝑁</m:t>
                        </m:r>
                      </m:e>
                      <m:sub>
                        <m:r>
                          <a:rPr lang="en-US" sz="2000" b="0" i="1" smtClean="0">
                            <a:latin typeface="Cambria Math" panose="02040503050406030204" pitchFamily="18" charset="0"/>
                            <a:cs typeface="Times New Roman" panose="02020603050405020304" pitchFamily="18" charset="0"/>
                          </a:rPr>
                          <m:t>𝑜</m:t>
                        </m:r>
                      </m:sub>
                    </m:sSub>
                    <m:r>
                      <a:rPr lang="en-US" sz="2000" b="0" i="1" smtClean="0">
                        <a:latin typeface="Cambria Math" panose="02040503050406030204" pitchFamily="18" charset="0"/>
                        <a:cs typeface="Times New Roman" panose="02020603050405020304" pitchFamily="18" charset="0"/>
                      </a:rPr>
                      <m:t>=</m:t>
                    </m:r>
                    <m:nary>
                      <m:naryPr>
                        <m:ctrlPr>
                          <a:rPr lang="en-US" sz="2000" b="0" i="1" smtClean="0">
                            <a:latin typeface="Cambria Math" panose="02040503050406030204" pitchFamily="18" charset="0"/>
                            <a:cs typeface="Times New Roman" panose="02020603050405020304" pitchFamily="18" charset="0"/>
                          </a:rPr>
                        </m:ctrlPr>
                      </m:naryPr>
                      <m:sub>
                        <m:r>
                          <m:rPr>
                            <m:brk m:alnAt="23"/>
                          </m:rPr>
                          <a:rPr lang="en-US" sz="2000" b="0" i="1" smtClean="0">
                            <a:latin typeface="Cambria Math" panose="02040503050406030204" pitchFamily="18" charset="0"/>
                            <a:cs typeface="Times New Roman" panose="02020603050405020304" pitchFamily="18" charset="0"/>
                          </a:rPr>
                          <m:t>0</m:t>
                        </m:r>
                      </m:sub>
                      <m:sup>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sup>
                      <m:e>
                        <m:r>
                          <a:rPr lang="en-US" sz="2000" i="1">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sym typeface="Symbol" panose="05050102010706020507" pitchFamily="18" charset="2"/>
                          </a:rPr>
                          <m:t>𝐶</m:t>
                        </m:r>
                        <m:d>
                          <m:dPr>
                            <m:ctrlPr>
                              <a:rPr lang="en-US" sz="2000" i="1">
                                <a:latin typeface="Cambria Math" panose="02040503050406030204" pitchFamily="18" charset="0"/>
                                <a:cs typeface="Times New Roman" panose="02020603050405020304" pitchFamily="18" charset="0"/>
                                <a:sym typeface="Symbol" panose="05050102010706020507" pitchFamily="18" charset="2"/>
                              </a:rPr>
                            </m:ctrlPr>
                          </m:dPr>
                          <m:e>
                            <m:r>
                              <a:rPr lang="en-US" sz="2000" i="1">
                                <a:latin typeface="Cambria Math" panose="02040503050406030204" pitchFamily="18" charset="0"/>
                                <a:cs typeface="Times New Roman" panose="02020603050405020304" pitchFamily="18" charset="0"/>
                                <a:sym typeface="Symbol" panose="05050102010706020507" pitchFamily="18" charset="2"/>
                              </a:rPr>
                              <m:t>𝑡</m:t>
                            </m:r>
                          </m:e>
                        </m:d>
                        <m:r>
                          <a:rPr lang="en-US" sz="2000" i="1">
                            <a:latin typeface="Cambria Math" panose="02040503050406030204" pitchFamily="18" charset="0"/>
                            <a:cs typeface="Times New Roman" panose="02020603050405020304" pitchFamily="18" charset="0"/>
                            <a:sym typeface="Symbol" panose="05050102010706020507" pitchFamily="18" charset="2"/>
                          </a:rPr>
                          <m:t>𝑑𝑡</m:t>
                        </m:r>
                      </m:e>
                    </m:nary>
                  </m:oMath>
                </a14:m>
                <a:r>
                  <a:rPr lang="en-US" sz="2000" dirty="0">
                    <a:latin typeface="Times New Roman" panose="02020603050405020304" pitchFamily="18" charset="0"/>
                    <a:cs typeface="Times New Roman" panose="02020603050405020304" pitchFamily="18" charset="0"/>
                  </a:rPr>
                  <a:t>                                                                                                                                        (13.6)</a:t>
                </a:r>
              </a:p>
              <a:p>
                <a:pPr marL="0" indent="0">
                  <a:lnSpc>
                    <a:spcPct val="100000"/>
                  </a:lnSpc>
                  <a:buNone/>
                </a:pPr>
                <a:r>
                  <a:rPr lang="en-US" sz="2000" dirty="0">
                    <a:latin typeface="Times New Roman" panose="02020603050405020304" pitchFamily="18" charset="0"/>
                    <a:cs typeface="Times New Roman" panose="02020603050405020304" pitchFamily="18" charset="0"/>
                  </a:rPr>
                  <a:t>The volumetric flow rate is usually constant; it can be out of the integration, and equation (13.6) can be written as:</a:t>
                </a:r>
              </a:p>
              <a:p>
                <a:pPr marL="0" indent="0">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𝑁</m:t>
                        </m:r>
                      </m:e>
                      <m:sub>
                        <m:r>
                          <a:rPr lang="en-US" sz="2000" i="1">
                            <a:latin typeface="Cambria Math" panose="02040503050406030204" pitchFamily="18" charset="0"/>
                            <a:cs typeface="Times New Roman" panose="02020603050405020304" pitchFamily="18" charset="0"/>
                          </a:rPr>
                          <m:t>𝑜</m:t>
                        </m:r>
                      </m:sub>
                    </m:sSub>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sym typeface="Symbol" panose="05050102010706020507" pitchFamily="18" charset="2"/>
                      </a:rPr>
                      <m:t></m:t>
                    </m:r>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r>
                          <a:rPr lang="en-US" sz="2000" i="1">
                            <a:latin typeface="Cambria Math" panose="02040503050406030204" pitchFamily="18" charset="0"/>
                            <a:cs typeface="Times New Roman" panose="02020603050405020304" pitchFamily="18" charset="0"/>
                            <a:sym typeface="Symbol" panose="05050102010706020507" pitchFamily="18" charset="2"/>
                          </a:rPr>
                          <m:t>𝐶</m:t>
                        </m:r>
                        <m:d>
                          <m:dPr>
                            <m:ctrlPr>
                              <a:rPr lang="en-US" sz="2000" i="1">
                                <a:latin typeface="Cambria Math" panose="02040503050406030204" pitchFamily="18" charset="0"/>
                                <a:cs typeface="Times New Roman" panose="02020603050405020304" pitchFamily="18" charset="0"/>
                                <a:sym typeface="Symbol" panose="05050102010706020507" pitchFamily="18" charset="2"/>
                              </a:rPr>
                            </m:ctrlPr>
                          </m:dPr>
                          <m:e>
                            <m:r>
                              <a:rPr lang="en-US" sz="2000" i="1">
                                <a:latin typeface="Cambria Math" panose="02040503050406030204" pitchFamily="18" charset="0"/>
                                <a:cs typeface="Times New Roman" panose="02020603050405020304" pitchFamily="18" charset="0"/>
                                <a:sym typeface="Symbol" panose="05050102010706020507" pitchFamily="18" charset="2"/>
                              </a:rPr>
                              <m:t>𝑡</m:t>
                            </m:r>
                          </m:e>
                        </m:d>
                        <m:r>
                          <a:rPr lang="en-US" sz="2000" i="1">
                            <a:latin typeface="Cambria Math" panose="02040503050406030204" pitchFamily="18" charset="0"/>
                            <a:cs typeface="Times New Roman" panose="02020603050405020304" pitchFamily="18" charset="0"/>
                            <a:sym typeface="Symbol" panose="05050102010706020507" pitchFamily="18" charset="2"/>
                          </a:rPr>
                          <m:t>𝑑𝑡</m:t>
                        </m:r>
                      </m:e>
                    </m:nary>
                  </m:oMath>
                </a14:m>
                <a:r>
                  <a:rPr lang="en-US" sz="2000" dirty="0">
                    <a:latin typeface="Times New Roman" panose="02020603050405020304" pitchFamily="18" charset="0"/>
                    <a:cs typeface="Times New Roman" panose="02020603050405020304" pitchFamily="18" charset="0"/>
                  </a:rPr>
                  <a:t>                                                                                                                                         (13.7)</a:t>
                </a:r>
              </a:p>
              <a:p>
                <a:pPr marL="0" indent="0">
                  <a:lnSpc>
                    <a:spcPct val="100000"/>
                  </a:lnSpc>
                  <a:buNone/>
                </a:pPr>
                <a:r>
                  <a:rPr lang="en-US" sz="2000" dirty="0">
                    <a:latin typeface="Times New Roman" panose="02020603050405020304" pitchFamily="18" charset="0"/>
                    <a:cs typeface="Times New Roman" panose="02020603050405020304" pitchFamily="18" charset="0"/>
                  </a:rPr>
                  <a:t>The area under the curve of C(t) versus t is the  ratio of initial tracer to volumetric flow rate. i.e. initial concentration of tracer.</a:t>
                </a:r>
              </a:p>
              <a:p>
                <a:pPr marL="0" indent="0">
                  <a:lnSpc>
                    <a:spcPct val="100000"/>
                  </a:lnSpc>
                  <a:buNone/>
                </a:pPr>
                <a:r>
                  <a:rPr lang="en-US" sz="2000" dirty="0">
                    <a:latin typeface="Times New Roman" panose="02020603050405020304" pitchFamily="18" charset="0"/>
                    <a:cs typeface="Times New Roman" panose="02020603050405020304" pitchFamily="18" charset="0"/>
                  </a:rPr>
                  <a:t>The plot of </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C-curve and  E-curve  is shown in </a:t>
                </a:r>
                <a:r>
                  <a:rPr lang="en-US" sz="2000" b="1" dirty="0">
                    <a:latin typeface="Times New Roman" panose="02020603050405020304" pitchFamily="18" charset="0"/>
                    <a:cs typeface="Times New Roman" panose="02020603050405020304" pitchFamily="18" charset="0"/>
                  </a:rPr>
                  <a:t>Figure 13.10 </a:t>
                </a:r>
                <a:r>
                  <a:rPr lang="en-US" sz="2000" b="1" dirty="0">
                    <a:solidFill>
                      <a:schemeClr val="accent1"/>
                    </a:solidFill>
                    <a:latin typeface="Times New Roman" panose="02020603050405020304" pitchFamily="18" charset="0"/>
                    <a:cs typeface="Times New Roman" panose="02020603050405020304" pitchFamily="18" charset="0"/>
                  </a:rPr>
                  <a:t>(Fogler, 2015, pg. 772).</a:t>
                </a:r>
              </a:p>
              <a:p>
                <a:pPr marL="0" indent="0">
                  <a:lnSpc>
                    <a:spcPct val="150000"/>
                  </a:lnSpc>
                  <a:buNone/>
                </a:pPr>
                <a:r>
                  <a:rPr lang="en-US" sz="2000" dirty="0">
                    <a:latin typeface="Times New Roman" panose="02020603050405020304" pitchFamily="18" charset="0"/>
                    <a:cs typeface="Times New Roman" panose="02020603050405020304" pitchFamily="18" charset="0"/>
                  </a:rPr>
                  <a:t>The plot of C(t) versus t is called the C-curve, it is depicted in </a:t>
                </a:r>
                <a:r>
                  <a:rPr lang="en-US" sz="2000" b="1" dirty="0">
                    <a:latin typeface="Times New Roman" panose="02020603050405020304" pitchFamily="18" charset="0"/>
                    <a:cs typeface="Times New Roman" panose="02020603050405020304" pitchFamily="18" charset="0"/>
                  </a:rPr>
                  <a:t>Figure 13.10a</a:t>
                </a:r>
                <a:r>
                  <a:rPr lang="en-US" sz="2000" dirty="0">
                    <a:latin typeface="Times New Roman" panose="02020603050405020304" pitchFamily="18" charset="0"/>
                    <a:cs typeface="Times New Roman" panose="02020603050405020304" pitchFamily="18" charset="0"/>
                  </a:rPr>
                  <a:t>.</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3D2DFCE-16E7-823B-B8A4-220107A5BC8B}"/>
                  </a:ext>
                </a:extLst>
              </p:cNvPr>
              <p:cNvSpPr>
                <a:spLocks noGrp="1" noRot="1" noChangeAspect="1" noMove="1" noResize="1" noEditPoints="1" noAdjustHandles="1" noChangeArrowheads="1" noChangeShapeType="1" noTextEdit="1"/>
              </p:cNvSpPr>
              <p:nvPr>
                <p:ph idx="1"/>
              </p:nvPr>
            </p:nvSpPr>
            <p:spPr>
              <a:xfrm>
                <a:off x="268357" y="805070"/>
                <a:ext cx="11688417" cy="5371893"/>
              </a:xfrm>
              <a:blipFill>
                <a:blip r:embed="rId2"/>
                <a:stretch>
                  <a:fillRect l="-522" t="-5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18F982C-6CD9-2864-C41A-147C1F8B0BBD}"/>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9F16B1E-33D3-A637-2153-FCC9E364AD1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3781A8B-63F4-3D9B-C958-720B1540981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42696246"/>
      </p:ext>
    </p:extLst>
  </p:cSld>
  <p:clrMapOvr>
    <a:masterClrMapping/>
  </p:clrMapOvr>
  <mc:AlternateContent xmlns:mc="http://schemas.openxmlformats.org/markup-compatibility/2006" xmlns:p14="http://schemas.microsoft.com/office/powerpoint/2010/main">
    <mc:Choice Requires="p14">
      <p:transition spd="slow" p14:dur="2000" advTm="95667"/>
    </mc:Choice>
    <mc:Fallback xmlns="">
      <p:transition spd="slow" advTm="9566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56F72-EDD0-FAB5-0F63-34555DA559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8EECAA-07A7-946D-93CC-5092CB8CAE79}"/>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cxnSp>
        <p:nvCxnSpPr>
          <p:cNvPr id="4" name="Straight Connector 3">
            <a:extLst>
              <a:ext uri="{FF2B5EF4-FFF2-40B4-BE49-F238E27FC236}">
                <a16:creationId xmlns:a16="http://schemas.microsoft.com/office/drawing/2014/main" id="{CC030169-DCAA-91AB-3937-FD52975C4417}"/>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92BF6B9-9536-D5D1-C6D8-3673E75C87F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743227C-7E2E-E2DB-0275-13663B08155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92F1BFCC-9BB4-9C8F-B7EA-9AD7138E42DB}"/>
              </a:ext>
            </a:extLst>
          </p:cNvPr>
          <p:cNvSpPr txBox="1"/>
          <p:nvPr/>
        </p:nvSpPr>
        <p:spPr>
          <a:xfrm>
            <a:off x="838200" y="5773662"/>
            <a:ext cx="5105399"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13.10 </a:t>
            </a:r>
            <a:r>
              <a:rPr lang="en-US" sz="2000" dirty="0">
                <a:latin typeface="Times New Roman" panose="02020603050405020304" pitchFamily="18" charset="0"/>
                <a:cs typeface="Times New Roman" panose="02020603050405020304" pitchFamily="18" charset="0"/>
              </a:rPr>
              <a:t>(a) C-curve, and (b) E-curve </a:t>
            </a:r>
          </a:p>
        </p:txBody>
      </p:sp>
      <p:pic>
        <p:nvPicPr>
          <p:cNvPr id="13" name="Picture 12">
            <a:extLst>
              <a:ext uri="{FF2B5EF4-FFF2-40B4-BE49-F238E27FC236}">
                <a16:creationId xmlns:a16="http://schemas.microsoft.com/office/drawing/2014/main" id="{3A70497F-12C4-A207-4511-CDB030B024FF}"/>
              </a:ext>
            </a:extLst>
          </p:cNvPr>
          <p:cNvPicPr>
            <a:picLocks noChangeAspect="1"/>
          </p:cNvPicPr>
          <p:nvPr/>
        </p:nvPicPr>
        <p:blipFill>
          <a:blip r:embed="rId2"/>
          <a:srcRect t="18555"/>
          <a:stretch>
            <a:fillRect/>
          </a:stretch>
        </p:blipFill>
        <p:spPr>
          <a:xfrm>
            <a:off x="556591" y="3279912"/>
            <a:ext cx="6792273" cy="2490559"/>
          </a:xfrm>
          <a:prstGeom prst="rect">
            <a:avLst/>
          </a:prstGeom>
        </p:spPr>
      </p:pic>
      <mc:AlternateContent xmlns:mc="http://schemas.openxmlformats.org/markup-compatibility/2006" xmlns:a14="http://schemas.microsoft.com/office/drawing/2010/main">
        <mc:Choice Requires="a14">
          <p:sp>
            <p:nvSpPr>
              <p:cNvPr id="19" name="Content Placeholder 18">
                <a:extLst>
                  <a:ext uri="{FF2B5EF4-FFF2-40B4-BE49-F238E27FC236}">
                    <a16:creationId xmlns:a16="http://schemas.microsoft.com/office/drawing/2014/main" id="{FA4AD53E-22B6-E220-9573-B9CF026A31C3}"/>
                  </a:ext>
                </a:extLst>
              </p:cNvPr>
              <p:cNvSpPr>
                <a:spLocks noGrp="1"/>
              </p:cNvSpPr>
              <p:nvPr>
                <p:ph idx="1"/>
              </p:nvPr>
            </p:nvSpPr>
            <p:spPr>
              <a:xfrm>
                <a:off x="427383" y="939186"/>
                <a:ext cx="11499574" cy="4831286"/>
              </a:xfrm>
            </p:spPr>
            <p:txBody>
              <a:bodyPr>
                <a:normAutofit/>
              </a:bodyPr>
              <a:lstStyle/>
              <a:p>
                <a:pPr marL="0" indent="0">
                  <a:lnSpc>
                    <a:spcPct val="100000"/>
                  </a:lnSpc>
                  <a:buNone/>
                </a:pPr>
                <a:r>
                  <a:rPr lang="en-US" sz="2000" dirty="0">
                    <a:latin typeface="Times New Roman" panose="02020603050405020304" pitchFamily="18" charset="0"/>
                    <a:cs typeface="Times New Roman" panose="02020603050405020304" pitchFamily="18" charset="0"/>
                  </a:rPr>
                  <a:t>For constant volumetric flow rate, E(t) is defined as:</a:t>
                </a:r>
              </a:p>
              <a:p>
                <a:pPr marL="0" indent="0">
                  <a:lnSpc>
                    <a:spcPct val="100000"/>
                  </a:lnSpc>
                  <a:buNone/>
                </a:pPr>
                <a14:m>
                  <m:oMath xmlns:m="http://schemas.openxmlformats.org/officeDocument/2006/math">
                    <m:r>
                      <a:rPr lang="en-US" sz="2000" b="0" i="1" smtClean="0">
                        <a:latin typeface="Cambria Math" panose="02040503050406030204" pitchFamily="18" charset="0"/>
                      </a:rPr>
                      <m:t>𝐸</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𝑡</m:t>
                        </m:r>
                      </m:e>
                    </m:d>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𝐶</m:t>
                        </m:r>
                        <m:r>
                          <a:rPr lang="en-US" sz="2000" b="0" i="1" smtClean="0">
                            <a:latin typeface="Cambria Math" panose="02040503050406030204" pitchFamily="18" charset="0"/>
                          </a:rPr>
                          <m:t>(</m:t>
                        </m:r>
                        <m:r>
                          <a:rPr lang="en-US" sz="2000" b="0" i="1" smtClean="0">
                            <a:latin typeface="Cambria Math" panose="02040503050406030204" pitchFamily="18" charset="0"/>
                          </a:rPr>
                          <m:t>𝑡</m:t>
                        </m:r>
                        <m:r>
                          <a:rPr lang="en-US" sz="2000" b="0" i="1" smtClean="0">
                            <a:latin typeface="Cambria Math" panose="02040503050406030204" pitchFamily="18" charset="0"/>
                          </a:rPr>
                          <m:t>)</m:t>
                        </m:r>
                      </m:num>
                      <m:den>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r>
                              <a:rPr lang="en-US" sz="2000" i="1">
                                <a:latin typeface="Cambria Math" panose="02040503050406030204" pitchFamily="18" charset="0"/>
                                <a:cs typeface="Times New Roman" panose="02020603050405020304" pitchFamily="18" charset="0"/>
                                <a:sym typeface="Symbol" panose="05050102010706020507" pitchFamily="18" charset="2"/>
                              </a:rPr>
                              <m:t>𝐶</m:t>
                            </m:r>
                            <m:d>
                              <m:dPr>
                                <m:ctrlPr>
                                  <a:rPr lang="en-US" sz="2000" i="1">
                                    <a:latin typeface="Cambria Math" panose="02040503050406030204" pitchFamily="18" charset="0"/>
                                    <a:cs typeface="Times New Roman" panose="02020603050405020304" pitchFamily="18" charset="0"/>
                                    <a:sym typeface="Symbol" panose="05050102010706020507" pitchFamily="18" charset="2"/>
                                  </a:rPr>
                                </m:ctrlPr>
                              </m:dPr>
                              <m:e>
                                <m:r>
                                  <a:rPr lang="en-US" sz="2000" i="1">
                                    <a:latin typeface="Cambria Math" panose="02040503050406030204" pitchFamily="18" charset="0"/>
                                    <a:cs typeface="Times New Roman" panose="02020603050405020304" pitchFamily="18" charset="0"/>
                                    <a:sym typeface="Symbol" panose="05050102010706020507" pitchFamily="18" charset="2"/>
                                  </a:rPr>
                                  <m:t>𝑡</m:t>
                                </m:r>
                              </m:e>
                            </m:d>
                            <m:r>
                              <a:rPr lang="en-US" sz="2000" i="1">
                                <a:latin typeface="Cambria Math" panose="02040503050406030204" pitchFamily="18" charset="0"/>
                                <a:cs typeface="Times New Roman" panose="02020603050405020304" pitchFamily="18" charset="0"/>
                                <a:sym typeface="Symbol" panose="05050102010706020507" pitchFamily="18" charset="2"/>
                              </a:rPr>
                              <m:t>𝑑𝑡</m:t>
                            </m:r>
                          </m:e>
                        </m:nary>
                      </m:den>
                    </m:f>
                  </m:oMath>
                </a14:m>
                <a:r>
                  <a:rPr lang="en-US" sz="2000" i="1" dirty="0">
                    <a:latin typeface="Times-Italic"/>
                  </a:rPr>
                  <a:t>                                                                                                                                            </a:t>
                </a:r>
                <a:r>
                  <a:rPr lang="en-US" sz="2000" dirty="0">
                    <a:latin typeface="Times New Roman" panose="02020603050405020304" pitchFamily="18" charset="0"/>
                    <a:cs typeface="Times New Roman" panose="02020603050405020304" pitchFamily="18" charset="0"/>
                  </a:rPr>
                  <a:t>(13.8)</a:t>
                </a:r>
                <a:endParaRPr lang="en-US" sz="2000" i="1" dirty="0">
                  <a:latin typeface="Times-Italic"/>
                </a:endParaRPr>
              </a:p>
              <a:p>
                <a:pPr marL="0" indent="0">
                  <a:lnSpc>
                    <a:spcPct val="100000"/>
                  </a:lnSpc>
                  <a:buNone/>
                </a:pPr>
                <a:r>
                  <a:rPr lang="en-US" sz="2000" dirty="0">
                    <a:latin typeface="Times New Roman" panose="02020603050405020304" pitchFamily="18" charset="0"/>
                    <a:cs typeface="Times New Roman" panose="02020603050405020304" pitchFamily="18" charset="0"/>
                  </a:rPr>
                  <a:t>For constant volumetric flow rate, the E-curve is just the C-curve divided by the area under the C-curve as shown in </a:t>
                </a:r>
                <a:r>
                  <a:rPr lang="en-US" sz="2000" b="1" dirty="0">
                    <a:latin typeface="Times New Roman" panose="02020603050405020304" pitchFamily="18" charset="0"/>
                    <a:cs typeface="Times New Roman" panose="02020603050405020304" pitchFamily="18" charset="0"/>
                  </a:rPr>
                  <a:t>Figure 13.10b.</a:t>
                </a:r>
                <a:endParaRPr lang="en-US" sz="2000" dirty="0">
                  <a:latin typeface="Times New Roman" panose="02020603050405020304" pitchFamily="18" charset="0"/>
                  <a:cs typeface="Times New Roman" panose="02020603050405020304" pitchFamily="18" charset="0"/>
                </a:endParaRPr>
              </a:p>
            </p:txBody>
          </p:sp>
        </mc:Choice>
        <mc:Fallback xmlns="">
          <p:sp>
            <p:nvSpPr>
              <p:cNvPr id="19" name="Content Placeholder 18">
                <a:extLst>
                  <a:ext uri="{FF2B5EF4-FFF2-40B4-BE49-F238E27FC236}">
                    <a16:creationId xmlns:a16="http://schemas.microsoft.com/office/drawing/2014/main" id="{FA4AD53E-22B6-E220-9573-B9CF026A31C3}"/>
                  </a:ext>
                </a:extLst>
              </p:cNvPr>
              <p:cNvSpPr>
                <a:spLocks noGrp="1" noRot="1" noChangeAspect="1" noMove="1" noResize="1" noEditPoints="1" noAdjustHandles="1" noChangeArrowheads="1" noChangeShapeType="1" noTextEdit="1"/>
              </p:cNvSpPr>
              <p:nvPr>
                <p:ph idx="1"/>
              </p:nvPr>
            </p:nvSpPr>
            <p:spPr>
              <a:xfrm>
                <a:off x="427383" y="939186"/>
                <a:ext cx="11499574" cy="4831286"/>
              </a:xfrm>
              <a:blipFill>
                <a:blip r:embed="rId3"/>
                <a:stretch>
                  <a:fillRect l="-530" t="-631"/>
                </a:stretch>
              </a:blipFill>
            </p:spPr>
            <p:txBody>
              <a:bodyPr/>
              <a:lstStyle/>
              <a:p>
                <a:r>
                  <a:rPr lang="en-US">
                    <a:noFill/>
                  </a:rPr>
                  <a:t> </a:t>
                </a:r>
              </a:p>
            </p:txBody>
          </p:sp>
        </mc:Fallback>
      </mc:AlternateContent>
    </p:spTree>
    <p:extLst>
      <p:ext uri="{BB962C8B-B14F-4D97-AF65-F5344CB8AC3E}">
        <p14:creationId xmlns:p14="http://schemas.microsoft.com/office/powerpoint/2010/main" val="3207609122"/>
      </p:ext>
    </p:extLst>
  </p:cSld>
  <p:clrMapOvr>
    <a:masterClrMapping/>
  </p:clrMapOvr>
  <mc:AlternateContent xmlns:mc="http://schemas.openxmlformats.org/markup-compatibility/2006" xmlns:p14="http://schemas.microsoft.com/office/powerpoint/2010/main">
    <mc:Choice Requires="p14">
      <p:transition spd="slow" p14:dur="2000" advTm="72702"/>
    </mc:Choice>
    <mc:Fallback xmlns="">
      <p:transition spd="slow" advTm="7270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685C0-574E-3FF9-4F60-75B8B175B8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474D4C-981B-BA0C-76D7-CCBF519A0A44}"/>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r>
              <a:rPr lang="en-US" sz="3200" b="1" dirty="0">
                <a:solidFill>
                  <a:srgbClr val="0070C0"/>
                </a:solidFill>
                <a:latin typeface="Times New Roman" panose="02020603050405020304" pitchFamily="18" charset="0"/>
                <a:cs typeface="Times New Roman" panose="02020603050405020304" pitchFamily="18" charset="0"/>
              </a:rPr>
              <a:t>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414DD82-F5A0-17D2-9A08-A942A470CC1D}"/>
                  </a:ext>
                </a:extLst>
              </p:cNvPr>
              <p:cNvSpPr>
                <a:spLocks noGrp="1"/>
              </p:cNvSpPr>
              <p:nvPr>
                <p:ph idx="1"/>
              </p:nvPr>
            </p:nvSpPr>
            <p:spPr>
              <a:xfrm>
                <a:off x="427383" y="805070"/>
                <a:ext cx="11449878" cy="5371893"/>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The RTD function, </a:t>
                </a:r>
                <a:r>
                  <a:rPr lang="en-US" sz="2400" b="1" i="1" dirty="0">
                    <a:latin typeface="Times New Roman" panose="02020603050405020304" pitchFamily="18" charset="0"/>
                    <a:cs typeface="Times New Roman" panose="02020603050405020304" pitchFamily="18" charset="0"/>
                  </a:rPr>
                  <a:t>E(t)</a:t>
                </a:r>
                <a:r>
                  <a:rPr lang="en-US" sz="2400" dirty="0">
                    <a:latin typeface="Times New Roman" panose="02020603050405020304" pitchFamily="18" charset="0"/>
                    <a:cs typeface="Times New Roman" panose="02020603050405020304" pitchFamily="18" charset="0"/>
                  </a:rPr>
                  <a:t>, is found from the tracer concentration </a:t>
                </a:r>
                <a:r>
                  <a:rPr lang="en-US" sz="2400" b="1" i="1" dirty="0">
                    <a:latin typeface="Times New Roman" panose="02020603050405020304" pitchFamily="18" charset="0"/>
                    <a:cs typeface="Times New Roman" panose="02020603050405020304" pitchFamily="18" charset="0"/>
                  </a:rPr>
                  <a:t>C(t).</a:t>
                </a:r>
              </a:p>
              <a:p>
                <a:pPr marL="0" indent="0" algn="just">
                  <a:buNone/>
                </a:pPr>
                <a:r>
                  <a:rPr lang="en-US" sz="2400" dirty="0">
                    <a:latin typeface="Times New Roman" panose="02020603050405020304" pitchFamily="18" charset="0"/>
                    <a:cs typeface="Times New Roman" panose="02020603050405020304" pitchFamily="18" charset="0"/>
                  </a:rPr>
                  <a:t>An alternative way of interpreting the residence time function is in its integral form:</a:t>
                </a:r>
              </a:p>
              <a:p>
                <a:pPr marL="0" indent="0">
                  <a:lnSpc>
                    <a:spcPct val="150000"/>
                  </a:lnSpc>
                  <a:buNone/>
                </a:pPr>
                <a14:m>
                  <m:oMath xmlns:m="http://schemas.openxmlformats.org/officeDocument/2006/math">
                    <m:r>
                      <m:rPr>
                        <m:nor/>
                      </m:rPr>
                      <a:rPr lang="en-US" sz="2000" dirty="0">
                        <a:latin typeface="Times New Roman" panose="02020603050405020304" pitchFamily="18" charset="0"/>
                        <a:cs typeface="Times New Roman" panose="02020603050405020304" pitchFamily="18" charset="0"/>
                      </a:rPr>
                      <m:t>Fraction</m:t>
                    </m:r>
                    <m:r>
                      <m:rPr>
                        <m:nor/>
                      </m:rPr>
                      <a:rPr lang="en-US" sz="2000" dirty="0">
                        <a:latin typeface="Times New Roman" panose="02020603050405020304" pitchFamily="18" charset="0"/>
                        <a:cs typeface="Times New Roman" panose="02020603050405020304" pitchFamily="18" charset="0"/>
                      </a:rPr>
                      <m:t> </m:t>
                    </m:r>
                    <m:r>
                      <m:rPr>
                        <m:nor/>
                      </m:rPr>
                      <a:rPr lang="en-US" sz="2000" dirty="0">
                        <a:latin typeface="Times New Roman" panose="02020603050405020304" pitchFamily="18" charset="0"/>
                        <a:cs typeface="Times New Roman" panose="02020603050405020304" pitchFamily="18" charset="0"/>
                      </a:rPr>
                      <m:t>of</m:t>
                    </m:r>
                    <m:r>
                      <m:rPr>
                        <m:nor/>
                      </m:rPr>
                      <a:rPr lang="en-US" sz="2000" dirty="0">
                        <a:latin typeface="Times New Roman" panose="02020603050405020304" pitchFamily="18" charset="0"/>
                        <a:cs typeface="Times New Roman" panose="02020603050405020304" pitchFamily="18" charset="0"/>
                      </a:rPr>
                      <m:t> </m:t>
                    </m:r>
                    <m:r>
                      <m:rPr>
                        <m:nor/>
                      </m:rPr>
                      <a:rPr lang="en-US" sz="2000" dirty="0">
                        <a:latin typeface="Times New Roman" panose="02020603050405020304" pitchFamily="18" charset="0"/>
                        <a:cs typeface="Times New Roman" panose="02020603050405020304" pitchFamily="18" charset="0"/>
                      </a:rPr>
                      <m:t>material</m:t>
                    </m:r>
                    <m:r>
                      <m:rPr>
                        <m:nor/>
                      </m:rPr>
                      <a:rPr lang="en-US" sz="2000" dirty="0">
                        <a:latin typeface="Times New Roman" panose="02020603050405020304" pitchFamily="18" charset="0"/>
                        <a:cs typeface="Times New Roman" panose="02020603050405020304" pitchFamily="18" charset="0"/>
                      </a:rPr>
                      <m:t> </m:t>
                    </m:r>
                    <m:r>
                      <m:rPr>
                        <m:nor/>
                      </m:rPr>
                      <a:rPr lang="en-US" sz="2000" dirty="0">
                        <a:latin typeface="Times New Roman" panose="02020603050405020304" pitchFamily="18" charset="0"/>
                        <a:cs typeface="Times New Roman" panose="02020603050405020304" pitchFamily="18" charset="0"/>
                      </a:rPr>
                      <m:t>leaving</m:t>
                    </m:r>
                    <m:r>
                      <m:rPr>
                        <m:nor/>
                      </m:rPr>
                      <a:rPr lang="en-US" sz="2000" dirty="0">
                        <a:latin typeface="Times New Roman" panose="02020603050405020304" pitchFamily="18" charset="0"/>
                        <a:cs typeface="Times New Roman" panose="02020603050405020304" pitchFamily="18" charset="0"/>
                      </a:rPr>
                      <m:t> </m:t>
                    </m:r>
                    <m:r>
                      <m:rPr>
                        <m:nor/>
                      </m:rPr>
                      <a:rPr lang="en-US" sz="2000" dirty="0">
                        <a:latin typeface="Times New Roman" panose="02020603050405020304" pitchFamily="18" charset="0"/>
                        <a:cs typeface="Times New Roman" panose="02020603050405020304" pitchFamily="18" charset="0"/>
                      </a:rPr>
                      <m:t>the</m:t>
                    </m:r>
                    <m:r>
                      <m:rPr>
                        <m:nor/>
                      </m:rPr>
                      <a:rPr lang="en-US" sz="2000" dirty="0">
                        <a:latin typeface="Times New Roman" panose="02020603050405020304" pitchFamily="18" charset="0"/>
                        <a:cs typeface="Times New Roman" panose="02020603050405020304" pitchFamily="18" charset="0"/>
                      </a:rPr>
                      <m:t> </m:t>
                    </m:r>
                    <m:r>
                      <m:rPr>
                        <m:nor/>
                      </m:rPr>
                      <a:rPr lang="en-US" sz="2000" dirty="0">
                        <a:latin typeface="Times New Roman" panose="02020603050405020304" pitchFamily="18" charset="0"/>
                        <a:cs typeface="Times New Roman" panose="02020603050405020304" pitchFamily="18" charset="0"/>
                      </a:rPr>
                      <m:t>reactor</m:t>
                    </m:r>
                    <m:r>
                      <m:rPr>
                        <m:nor/>
                      </m:rPr>
                      <a:rPr lang="en-US" sz="2000" dirty="0">
                        <a:latin typeface="Times New Roman" panose="02020603050405020304" pitchFamily="18" charset="0"/>
                        <a:cs typeface="Times New Roman" panose="02020603050405020304" pitchFamily="18" charset="0"/>
                      </a:rPr>
                      <m:t> </m:t>
                    </m:r>
                    <m:r>
                      <m:rPr>
                        <m:nor/>
                      </m:rPr>
                      <a:rPr lang="en-US" sz="2000" dirty="0">
                        <a:latin typeface="Times New Roman" panose="02020603050405020304" pitchFamily="18" charset="0"/>
                        <a:cs typeface="Times New Roman" panose="02020603050405020304" pitchFamily="18" charset="0"/>
                      </a:rPr>
                      <m:t>for</m:t>
                    </m:r>
                    <m:r>
                      <m:rPr>
                        <m:nor/>
                      </m:rPr>
                      <a:rPr lang="en-US" sz="2000" dirty="0">
                        <a:latin typeface="Times New Roman" panose="02020603050405020304" pitchFamily="18" charset="0"/>
                        <a:cs typeface="Times New Roman" panose="02020603050405020304" pitchFamily="18" charset="0"/>
                      </a:rPr>
                      <m:t> </m:t>
                    </m:r>
                    <m:r>
                      <m:rPr>
                        <m:nor/>
                      </m:rPr>
                      <a:rPr lang="en-US" sz="2000" dirty="0">
                        <a:latin typeface="Times New Roman" panose="02020603050405020304" pitchFamily="18" charset="0"/>
                        <a:cs typeface="Times New Roman" panose="02020603050405020304" pitchFamily="18" charset="0"/>
                      </a:rPr>
                      <m:t>a</m:t>
                    </m:r>
                    <m:r>
                      <m:rPr>
                        <m:nor/>
                      </m:rPr>
                      <a:rPr lang="en-US" sz="2000" dirty="0">
                        <a:latin typeface="Times New Roman" panose="02020603050405020304" pitchFamily="18" charset="0"/>
                        <a:cs typeface="Times New Roman" panose="02020603050405020304" pitchFamily="18" charset="0"/>
                      </a:rPr>
                      <m:t> </m:t>
                    </m:r>
                    <m:r>
                      <m:rPr>
                        <m:nor/>
                      </m:rPr>
                      <a:rPr lang="en-US" sz="2000" dirty="0">
                        <a:latin typeface="Times New Roman" panose="02020603050405020304" pitchFamily="18" charset="0"/>
                        <a:cs typeface="Times New Roman" panose="02020603050405020304" pitchFamily="18" charset="0"/>
                      </a:rPr>
                      <m:t>time</m:t>
                    </m:r>
                    <m:r>
                      <m:rPr>
                        <m:nor/>
                      </m:rPr>
                      <a:rPr lang="en-US" sz="2000" dirty="0">
                        <a:latin typeface="Times New Roman" panose="02020603050405020304" pitchFamily="18" charset="0"/>
                        <a:cs typeface="Times New Roman" panose="02020603050405020304" pitchFamily="18" charset="0"/>
                      </a:rPr>
                      <m:t>  </m:t>
                    </m:r>
                    <m:r>
                      <m:rPr>
                        <m:nor/>
                      </m:rPr>
                      <a:rPr lang="en-US" sz="2000" dirty="0">
                        <a:latin typeface="Times New Roman" panose="02020603050405020304" pitchFamily="18" charset="0"/>
                        <a:cs typeface="Times New Roman" panose="02020603050405020304" pitchFamily="18" charset="0"/>
                      </a:rPr>
                      <m:t>between</m:t>
                    </m:r>
                    <m:r>
                      <m:rPr>
                        <m:nor/>
                      </m:rPr>
                      <a:rPr lang="en-US" sz="2000" dirty="0">
                        <a:latin typeface="Times New Roman" panose="02020603050405020304" pitchFamily="18" charset="0"/>
                        <a:cs typeface="Times New Roman" panose="02020603050405020304" pitchFamily="18" charset="0"/>
                      </a:rPr>
                      <m:t> </m:t>
                    </m:r>
                    <m:r>
                      <m:rPr>
                        <m:nor/>
                      </m:rPr>
                      <a:rPr lang="en-US" sz="2000" dirty="0">
                        <a:latin typeface="Times New Roman" panose="02020603050405020304" pitchFamily="18" charset="0"/>
                        <a:cs typeface="Times New Roman" panose="02020603050405020304" pitchFamily="18" charset="0"/>
                      </a:rPr>
                      <m:t>t</m:t>
                    </m:r>
                    <m:r>
                      <m:rPr>
                        <m:nor/>
                      </m:rPr>
                      <a:rPr lang="en-US" sz="2000" baseline="-25000" dirty="0">
                        <a:latin typeface="Times New Roman" panose="02020603050405020304" pitchFamily="18" charset="0"/>
                        <a:cs typeface="Times New Roman" panose="02020603050405020304" pitchFamily="18" charset="0"/>
                      </a:rPr>
                      <m:t>1</m:t>
                    </m:r>
                    <m:r>
                      <m:rPr>
                        <m:nor/>
                      </m:rPr>
                      <a:rPr lang="en-US" sz="2000" dirty="0">
                        <a:latin typeface="Times New Roman" panose="02020603050405020304" pitchFamily="18" charset="0"/>
                        <a:cs typeface="Times New Roman" panose="02020603050405020304" pitchFamily="18" charset="0"/>
                      </a:rPr>
                      <m:t> </m:t>
                    </m:r>
                    <m:r>
                      <m:rPr>
                        <m:nor/>
                      </m:rPr>
                      <a:rPr lang="en-US" sz="2000" dirty="0">
                        <a:latin typeface="Times New Roman" panose="02020603050405020304" pitchFamily="18" charset="0"/>
                        <a:cs typeface="Times New Roman" panose="02020603050405020304" pitchFamily="18" charset="0"/>
                      </a:rPr>
                      <m:t>and</m:t>
                    </m:r>
                    <m:r>
                      <m:rPr>
                        <m:nor/>
                      </m:rPr>
                      <a:rPr lang="en-US" sz="2000" dirty="0">
                        <a:latin typeface="Times New Roman" panose="02020603050405020304" pitchFamily="18" charset="0"/>
                        <a:cs typeface="Times New Roman" panose="02020603050405020304" pitchFamily="18" charset="0"/>
                      </a:rPr>
                      <m:t> </m:t>
                    </m:r>
                    <m:sSub>
                      <m:sSubPr>
                        <m:ctrlPr>
                          <a:rPr lang="en-US" sz="2000" i="1" dirty="0" smtClean="0">
                            <a:latin typeface="Cambria Math" panose="02040503050406030204" pitchFamily="18" charset="0"/>
                            <a:cs typeface="Times New Roman" panose="02020603050405020304" pitchFamily="18" charset="0"/>
                          </a:rPr>
                        </m:ctrlPr>
                      </m:sSubPr>
                      <m:e>
                        <m:r>
                          <a:rPr lang="en-US" sz="2000" b="0" i="1" dirty="0" smtClean="0">
                            <a:latin typeface="Cambria Math" panose="02040503050406030204" pitchFamily="18" charset="0"/>
                            <a:cs typeface="Times New Roman" panose="02020603050405020304" pitchFamily="18" charset="0"/>
                          </a:rPr>
                          <m:t>𝑡</m:t>
                        </m:r>
                      </m:e>
                      <m:sub>
                        <m:r>
                          <a:rPr lang="en-US" sz="2000" b="0" i="1" dirty="0" smtClean="0">
                            <a:latin typeface="Cambria Math" panose="02040503050406030204" pitchFamily="18" charset="0"/>
                            <a:cs typeface="Times New Roman" panose="02020603050405020304" pitchFamily="18" charset="0"/>
                          </a:rPr>
                          <m:t>2</m:t>
                        </m:r>
                      </m:sub>
                    </m:sSub>
                    <m:r>
                      <a:rPr lang="en-US" sz="2000" b="0" i="1" smtClean="0">
                        <a:latin typeface="Cambria Math" panose="02040503050406030204" pitchFamily="18" charset="0"/>
                        <a:cs typeface="Times New Roman" panose="02020603050405020304" pitchFamily="18" charset="0"/>
                      </a:rPr>
                      <m:t>=</m:t>
                    </m:r>
                    <m:nary>
                      <m:naryPr>
                        <m:ctrlPr>
                          <a:rPr lang="en-US" sz="2000" b="0" i="1" smtClean="0">
                            <a:latin typeface="Cambria Math" panose="02040503050406030204" pitchFamily="18" charset="0"/>
                            <a:cs typeface="Times New Roman" panose="02020603050405020304" pitchFamily="18" charset="0"/>
                          </a:rPr>
                        </m:ctrlPr>
                      </m:naryPr>
                      <m: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𝑡</m:t>
                            </m:r>
                          </m:e>
                          <m:sub>
                            <m:r>
                              <a:rPr lang="en-US" sz="2000" b="0" i="1" smtClean="0">
                                <a:latin typeface="Cambria Math" panose="02040503050406030204" pitchFamily="18" charset="0"/>
                                <a:cs typeface="Times New Roman" panose="02020603050405020304" pitchFamily="18" charset="0"/>
                              </a:rPr>
                              <m:t>1</m:t>
                            </m:r>
                          </m:sub>
                        </m:sSub>
                      </m:sub>
                      <m:sup>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𝑡</m:t>
                            </m:r>
                          </m:e>
                          <m:sub>
                            <m:r>
                              <a:rPr lang="en-US" sz="2000" b="0" i="1" smtClean="0">
                                <a:latin typeface="Cambria Math" panose="02040503050406030204" pitchFamily="18" charset="0"/>
                                <a:cs typeface="Times New Roman" panose="02020603050405020304" pitchFamily="18" charset="0"/>
                              </a:rPr>
                              <m:t>2</m:t>
                            </m:r>
                          </m:sub>
                        </m:sSub>
                      </m:sup>
                      <m:e>
                        <m:r>
                          <a:rPr lang="en-US" sz="2000" b="0" i="1" smtClean="0">
                            <a:latin typeface="Cambria Math" panose="02040503050406030204" pitchFamily="18" charset="0"/>
                            <a:cs typeface="Times New Roman" panose="02020603050405020304" pitchFamily="18" charset="0"/>
                          </a:rPr>
                          <m:t>𝐸</m:t>
                        </m:r>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𝑡</m:t>
                            </m:r>
                          </m:e>
                        </m:d>
                        <m:r>
                          <a:rPr lang="en-US" sz="2000" b="0" i="1" smtClean="0">
                            <a:latin typeface="Cambria Math" panose="02040503050406030204" pitchFamily="18" charset="0"/>
                            <a:cs typeface="Times New Roman" panose="02020603050405020304" pitchFamily="18" charset="0"/>
                          </a:rPr>
                          <m:t>𝑑𝑡</m:t>
                        </m:r>
                      </m:e>
                    </m:nary>
                  </m:oMath>
                </a14:m>
                <a:r>
                  <a:rPr lang="en-US" sz="2000" dirty="0">
                    <a:latin typeface="Times New Roman" panose="02020603050405020304" pitchFamily="18" charset="0"/>
                    <a:cs typeface="Times New Roman" panose="02020603050405020304" pitchFamily="18" charset="0"/>
                  </a:rPr>
                  <a:t>                              (13.9)</a:t>
                </a:r>
              </a:p>
              <a:p>
                <a:pPr marL="82296" indent="0">
                  <a:buNone/>
                </a:pPr>
                <a:r>
                  <a:rPr lang="en-US" sz="2000" dirty="0">
                    <a:latin typeface="Times-Roman"/>
                  </a:rPr>
                  <a:t>Eventually all guests must leave.</a:t>
                </a:r>
              </a:p>
              <a:p>
                <a:pPr marL="82296" indent="0">
                  <a:buNone/>
                </a:pPr>
                <a:r>
                  <a:rPr lang="en-US" sz="2000" dirty="0">
                    <a:latin typeface="Times-Roman"/>
                  </a:rPr>
                  <a:t>We know that the fraction of all the material that has resided for a time </a:t>
                </a:r>
                <a:r>
                  <a:rPr lang="en-US" sz="2000" i="1" dirty="0">
                    <a:latin typeface="Times-Italic"/>
                  </a:rPr>
                  <a:t>t </a:t>
                </a:r>
                <a:r>
                  <a:rPr lang="en-US" sz="2000" dirty="0">
                    <a:latin typeface="Times-Roman"/>
                  </a:rPr>
                  <a:t>in the reactor between </a:t>
                </a:r>
                <a:r>
                  <a:rPr lang="en-US" sz="2000" i="1" dirty="0">
                    <a:latin typeface="Times-Italic"/>
                  </a:rPr>
                  <a:t>t =</a:t>
                </a:r>
                <a:r>
                  <a:rPr lang="en-US" sz="2000" dirty="0">
                    <a:latin typeface="MathematicalPi-One"/>
                  </a:rPr>
                  <a:t> </a:t>
                </a:r>
                <a:r>
                  <a:rPr lang="en-US" sz="2000" dirty="0">
                    <a:latin typeface="Times-Roman"/>
                  </a:rPr>
                  <a:t>0 and </a:t>
                </a:r>
                <a:r>
                  <a:rPr lang="en-US" sz="2000" i="1" dirty="0">
                    <a:latin typeface="Times-Italic"/>
                  </a:rPr>
                  <a:t>t =</a:t>
                </a:r>
                <a:r>
                  <a:rPr lang="en-US" sz="2000" i="1"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a:t>
                </a:r>
                <a:r>
                  <a:rPr lang="en-US" sz="2000" b="1" dirty="0">
                    <a:solidFill>
                      <a:srgbClr val="202122"/>
                    </a:solidFill>
                    <a:latin typeface="Arial" panose="020B0604020202020204" pitchFamily="34" charset="0"/>
                  </a:rPr>
                  <a:t>  </a:t>
                </a:r>
                <a:r>
                  <a:rPr lang="en-US" sz="2000" dirty="0">
                    <a:latin typeface="Times-Roman"/>
                  </a:rPr>
                  <a:t>is 1; therefore</a:t>
                </a:r>
              </a:p>
              <a:p>
                <a:pPr marL="0" indent="0">
                  <a:lnSpc>
                    <a:spcPct val="150000"/>
                  </a:lnSpc>
                  <a:buNone/>
                </a:pPr>
                <a14:m>
                  <m:oMath xmlns:m="http://schemas.openxmlformats.org/officeDocument/2006/math">
                    <m:nary>
                      <m:naryPr>
                        <m:ctrlPr>
                          <a:rPr lang="en-US" sz="2000" i="1" smtClean="0">
                            <a:latin typeface="Cambria Math" panose="02040503050406030204" pitchFamily="18" charset="0"/>
                            <a:cs typeface="Times New Roman" panose="02020603050405020304" pitchFamily="18" charset="0"/>
                          </a:rPr>
                        </m:ctrlPr>
                      </m:naryPr>
                      <m:sub>
                        <m:r>
                          <m:rPr>
                            <m:brk m:alnAt="23"/>
                          </m:rPr>
                          <a:rPr lang="en-US" sz="2000" b="0" i="1" smtClean="0">
                            <a:latin typeface="Cambria Math" panose="02040503050406030204" pitchFamily="18" charset="0"/>
                            <a:cs typeface="Times New Roman" panose="02020603050405020304" pitchFamily="18" charset="0"/>
                          </a:rPr>
                          <m:t>0</m:t>
                        </m:r>
                      </m:sub>
                      <m:sup>
                        <m:r>
                          <a:rPr lang="en-US" sz="2000" i="1" smtClean="0">
                            <a:latin typeface="Cambria Math" panose="02040503050406030204" pitchFamily="18" charset="0"/>
                            <a:ea typeface="Cambria Math" panose="02040503050406030204" pitchFamily="18" charset="0"/>
                            <a:cs typeface="Times New Roman" panose="02020603050405020304" pitchFamily="18" charset="0"/>
                          </a:rPr>
                          <m:t>∞</m:t>
                        </m:r>
                      </m:sup>
                      <m:e>
                        <m:r>
                          <a:rPr lang="en-US" sz="2000" b="0" i="1" smtClean="0">
                            <a:latin typeface="Cambria Math" panose="02040503050406030204" pitchFamily="18" charset="0"/>
                            <a:cs typeface="Times New Roman" panose="02020603050405020304" pitchFamily="18" charset="0"/>
                          </a:rPr>
                          <m:t>𝐸</m:t>
                        </m:r>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𝑡</m:t>
                            </m:r>
                          </m:e>
                        </m:d>
                        <m:r>
                          <a:rPr lang="en-US" sz="2000" b="0" i="1" smtClean="0">
                            <a:latin typeface="Cambria Math" panose="02040503050406030204" pitchFamily="18" charset="0"/>
                            <a:cs typeface="Times New Roman" panose="02020603050405020304" pitchFamily="18" charset="0"/>
                          </a:rPr>
                          <m:t>𝑑𝑡</m:t>
                        </m:r>
                        <m:r>
                          <a:rPr lang="en-US" sz="2000" b="0" i="1" smtClean="0">
                            <a:latin typeface="Cambria Math" panose="02040503050406030204" pitchFamily="18" charset="0"/>
                            <a:cs typeface="Times New Roman" panose="02020603050405020304" pitchFamily="18" charset="0"/>
                          </a:rPr>
                          <m:t>=1</m:t>
                        </m:r>
                      </m:e>
                    </m:nary>
                  </m:oMath>
                </a14:m>
                <a:r>
                  <a:rPr lang="en-US" sz="2000" dirty="0">
                    <a:latin typeface="Times New Roman" panose="02020603050405020304" pitchFamily="18" charset="0"/>
                    <a:cs typeface="Times New Roman" panose="02020603050405020304" pitchFamily="18" charset="0"/>
                  </a:rPr>
                  <a:t>                                                                                                                                        (13.10)</a:t>
                </a:r>
              </a:p>
            </p:txBody>
          </p:sp>
        </mc:Choice>
        <mc:Fallback xmlns="">
          <p:sp>
            <p:nvSpPr>
              <p:cNvPr id="3" name="Content Placeholder 2">
                <a:extLst>
                  <a:ext uri="{FF2B5EF4-FFF2-40B4-BE49-F238E27FC236}">
                    <a16:creationId xmlns:a16="http://schemas.microsoft.com/office/drawing/2014/main" id="{2414DD82-F5A0-17D2-9A08-A942A470CC1D}"/>
                  </a:ext>
                </a:extLst>
              </p:cNvPr>
              <p:cNvSpPr>
                <a:spLocks noGrp="1" noRot="1" noChangeAspect="1" noMove="1" noResize="1" noEditPoints="1" noAdjustHandles="1" noChangeArrowheads="1" noChangeShapeType="1" noTextEdit="1"/>
              </p:cNvSpPr>
              <p:nvPr>
                <p:ph idx="1"/>
              </p:nvPr>
            </p:nvSpPr>
            <p:spPr>
              <a:xfrm>
                <a:off x="427383" y="805070"/>
                <a:ext cx="11449878" cy="5371893"/>
              </a:xfrm>
              <a:blipFill>
                <a:blip r:embed="rId2"/>
                <a:stretch>
                  <a:fillRect l="-4100" t="-158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9B3646A-1E46-DAB5-0C34-E60799159B26}"/>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59661FF-4386-C66F-C7A5-50CD9FDA183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6B85FC0-B26F-F68C-AEBF-B8EADA7695FD}"/>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25769450"/>
      </p:ext>
    </p:extLst>
  </p:cSld>
  <p:clrMapOvr>
    <a:masterClrMapping/>
  </p:clrMapOvr>
  <mc:AlternateContent xmlns:mc="http://schemas.openxmlformats.org/markup-compatibility/2006" xmlns:p14="http://schemas.microsoft.com/office/powerpoint/2010/main">
    <mc:Choice Requires="p14">
      <p:transition spd="slow" p14:dur="2000" advTm="66447"/>
    </mc:Choice>
    <mc:Fallback xmlns="">
      <p:transition spd="slow" advTm="6644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F1804-E20A-C846-C6A8-7EB0D7B831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EBA339-A3E7-93E6-BC8E-53AE8F6D9366}"/>
              </a:ext>
            </a:extLst>
          </p:cNvPr>
          <p:cNvSpPr>
            <a:spLocks noGrp="1"/>
          </p:cNvSpPr>
          <p:nvPr>
            <p:ph type="title"/>
          </p:nvPr>
        </p:nvSpPr>
        <p:spPr>
          <a:xfrm>
            <a:off x="838200" y="184989"/>
            <a:ext cx="10515600" cy="496049"/>
          </a:xfrm>
        </p:spPr>
        <p:txBody>
          <a:bodyPr>
            <a:noAutofit/>
          </a:bodyPr>
          <a:lstStyle/>
          <a:p>
            <a:br>
              <a:rPr lang="en-US" sz="2800" b="1" dirty="0">
                <a:solidFill>
                  <a:srgbClr val="0070C0"/>
                </a:solidFill>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13.4.2. Step tracer experiment</a:t>
            </a:r>
            <a:br>
              <a:rPr lang="en-US" sz="3200" b="1" dirty="0">
                <a:latin typeface="Times-Roman"/>
              </a:rPr>
            </a:b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7B5CB39-8091-5359-53D6-D0DB7E160B8C}"/>
              </a:ext>
            </a:extLst>
          </p:cNvPr>
          <p:cNvSpPr>
            <a:spLocks noGrp="1"/>
          </p:cNvSpPr>
          <p:nvPr>
            <p:ph idx="1"/>
          </p:nvPr>
        </p:nvSpPr>
        <p:spPr>
          <a:xfrm>
            <a:off x="318052" y="805070"/>
            <a:ext cx="11509513" cy="537189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The inlet concentration most often takes the form of either a perfect pulse input (Dirac delta function), imperfect pulse injection (</a:t>
            </a:r>
            <a:r>
              <a:rPr lang="en-US" sz="2000" b="1" dirty="0">
                <a:latin typeface="Times New Roman" panose="02020603050405020304" pitchFamily="18" charset="0"/>
                <a:cs typeface="Times New Roman" panose="02020603050405020304" pitchFamily="18" charset="0"/>
              </a:rPr>
              <a:t>Figure 13.8), </a:t>
            </a:r>
            <a:r>
              <a:rPr lang="en-US" sz="2000" dirty="0">
                <a:latin typeface="Times New Roman" panose="02020603050405020304" pitchFamily="18" charset="0"/>
                <a:cs typeface="Times New Roman" panose="02020603050405020304" pitchFamily="18" charset="0"/>
              </a:rPr>
              <a:t>or a step input.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Just as the RTD function E(t) can be determined directly from a pulse input, the cumulative distribution F(t) can be determined directly from a step input.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cumulative distribution gives the fraction of material F(t) that has been in the reactor at time t or less.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Consider a constant rate of tracer addition to a feed that is initiated at time t= 0.</a:t>
            </a:r>
          </a:p>
          <a:p>
            <a:pPr marL="0" indent="0">
              <a:lnSpc>
                <a:spcPct val="150000"/>
              </a:lnSpc>
              <a:buNone/>
            </a:pPr>
            <a:r>
              <a:rPr lang="en-US" sz="2000" dirty="0">
                <a:latin typeface="Times New Roman" panose="02020603050405020304" pitchFamily="18" charset="0"/>
                <a:cs typeface="Times New Roman" panose="02020603050405020304" pitchFamily="18" charset="0"/>
              </a:rPr>
              <a:t>Before this time, no tracer is added to the feed.  </a:t>
            </a: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05FC3484-1440-69A9-5FDE-0E15D49BDC5B}"/>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9AC70A8-1F38-55C4-40E0-F6D7D0C4CE6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C5C6BFA-6A4B-ADC8-2839-0BFA34F3823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272762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6E45F-AC78-81B1-7E28-6B400360C0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F36A89-FB66-8BD8-C4F6-B42FFC97DEE6}"/>
              </a:ext>
            </a:extLst>
          </p:cNvPr>
          <p:cNvSpPr>
            <a:spLocks noGrp="1"/>
          </p:cNvSpPr>
          <p:nvPr>
            <p:ph type="title"/>
          </p:nvPr>
        </p:nvSpPr>
        <p:spPr>
          <a:xfrm>
            <a:off x="559905" y="124033"/>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r>
              <a:rPr lang="en-US" sz="3200" b="1" dirty="0">
                <a:solidFill>
                  <a:srgbClr val="0070C0"/>
                </a:solidFill>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BC5178D4-3071-C0EE-639C-41F4857E8824}"/>
              </a:ext>
            </a:extLst>
          </p:cNvPr>
          <p:cNvCxnSpPr>
            <a:cxnSpLocks/>
          </p:cNvCxnSpPr>
          <p:nvPr/>
        </p:nvCxnSpPr>
        <p:spPr>
          <a:xfrm>
            <a:off x="-96079" y="542797"/>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4070A8E-A400-AEDD-1D0E-75C0C0A9ECF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47029AC-5942-A045-E756-2A112DF803B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mc:AlternateContent xmlns:mc="http://schemas.openxmlformats.org/markup-compatibility/2006" xmlns:a14="http://schemas.microsoft.com/office/drawing/2010/main">
        <mc:Choice Requires="a14">
          <p:sp>
            <p:nvSpPr>
              <p:cNvPr id="9" name="Content Placeholder 8">
                <a:extLst>
                  <a:ext uri="{FF2B5EF4-FFF2-40B4-BE49-F238E27FC236}">
                    <a16:creationId xmlns:a16="http://schemas.microsoft.com/office/drawing/2014/main" id="{1F9FA801-8F4C-A038-9123-8DB607410C5A}"/>
                  </a:ext>
                </a:extLst>
              </p:cNvPr>
              <p:cNvSpPr>
                <a:spLocks noGrp="1"/>
              </p:cNvSpPr>
              <p:nvPr>
                <p:ph idx="1"/>
              </p:nvPr>
            </p:nvSpPr>
            <p:spPr>
              <a:xfrm>
                <a:off x="266699" y="542797"/>
                <a:ext cx="11658600" cy="5765088"/>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The concentration of tracer in the feed to the reactor is kept at this level until the concentration in the effluent is indistinguishable from that in the feed; the test may then be discontinued. </a:t>
                </a:r>
              </a:p>
              <a:p>
                <a:pPr marL="0" indent="0" algn="just">
                  <a:lnSpc>
                    <a:spcPct val="150000"/>
                  </a:lnSpc>
                  <a:buNone/>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1">
                            <a:latin typeface="Cambria Math" panose="02040503050406030204" pitchFamily="18" charset="0"/>
                          </a:rPr>
                          <m:t>𝑜𝑢𝑡</m:t>
                        </m:r>
                      </m:sub>
                    </m:sSub>
                    <m:d>
                      <m:dPr>
                        <m:ctrlPr>
                          <a:rPr lang="en-US" sz="2000" i="1">
                            <a:latin typeface="Cambria Math" panose="02040503050406030204" pitchFamily="18" charset="0"/>
                          </a:rPr>
                        </m:ctrlPr>
                      </m:dPr>
                      <m:e>
                        <m:r>
                          <a:rPr lang="en-US" sz="2000" i="1">
                            <a:latin typeface="Cambria Math" panose="02040503050406030204" pitchFamily="18" charset="0"/>
                          </a:rPr>
                          <m:t>𝑡</m:t>
                        </m:r>
                      </m:e>
                    </m:d>
                    <m:r>
                      <a:rPr lang="en-US" sz="2000" i="1">
                        <a:latin typeface="Cambria Math" panose="02040503050406030204" pitchFamily="18" charset="0"/>
                      </a:rPr>
                      <m:t>={</m:t>
                    </m:r>
                    <m:m>
                      <m:mPr>
                        <m:mcs>
                          <m:mc>
                            <m:mcPr>
                              <m:count m:val="1"/>
                              <m:mcJc m:val="center"/>
                            </m:mcPr>
                          </m:mc>
                        </m:mcs>
                        <m:ctrlPr>
                          <a:rPr lang="en-US" sz="2000" i="1">
                            <a:latin typeface="Cambria Math" panose="02040503050406030204" pitchFamily="18" charset="0"/>
                          </a:rPr>
                        </m:ctrlPr>
                      </m:mPr>
                      <m:mr>
                        <m:e>
                          <m:r>
                            <m:rPr>
                              <m:brk m:alnAt="7"/>
                            </m:rPr>
                            <a:rPr lang="en-US" sz="2000" i="1">
                              <a:latin typeface="Cambria Math" panose="02040503050406030204" pitchFamily="18" charset="0"/>
                            </a:rPr>
                            <m:t>0</m:t>
                          </m:r>
                        </m:e>
                      </m:mr>
                      <m:mr>
                        <m:e>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1">
                                  <a:latin typeface="Cambria Math" panose="02040503050406030204" pitchFamily="18" charset="0"/>
                                </a:rPr>
                                <m:t>𝑜</m:t>
                              </m:r>
                            </m:sub>
                          </m:sSub>
                        </m:e>
                      </m:mr>
                    </m:m>
                  </m:oMath>
                </a14:m>
                <a:r>
                  <a:rPr lang="en-US" sz="2000" dirty="0">
                    <a:latin typeface="Times New Roman" panose="02020603050405020304" pitchFamily="18" charset="0"/>
                    <a:cs typeface="Times New Roman" panose="02020603050405020304" pitchFamily="18" charset="0"/>
                  </a:rPr>
                  <a:t>    </a:t>
                </a:r>
                <a14:m>
                  <m:oMath xmlns:m="http://schemas.openxmlformats.org/officeDocument/2006/math">
                    <m:m>
                      <m:mPr>
                        <m:mcs>
                          <m:mc>
                            <m:mcPr>
                              <m:count m:val="1"/>
                              <m:mcJc m:val="center"/>
                            </m:mcPr>
                          </m:mc>
                        </m:mcs>
                        <m:ctrlPr>
                          <a:rPr lang="en-US" sz="2000" i="1" dirty="0">
                            <a:latin typeface="Cambria Math" panose="02040503050406030204" pitchFamily="18" charset="0"/>
                          </a:rPr>
                        </m:ctrlPr>
                      </m:mPr>
                      <m:mr>
                        <m:e>
                          <m:r>
                            <m:rPr>
                              <m:brk m:alnAt="7"/>
                            </m:rPr>
                            <a:rPr lang="en-US" sz="2000" i="1" dirty="0">
                              <a:latin typeface="Cambria Math" panose="02040503050406030204" pitchFamily="18" charset="0"/>
                            </a:rPr>
                            <m:t>𝑡</m:t>
                          </m:r>
                          <m:r>
                            <a:rPr lang="en-US" sz="2000" i="1" dirty="0">
                              <a:latin typeface="Cambria Math" panose="02040503050406030204" pitchFamily="18" charset="0"/>
                            </a:rPr>
                            <m:t>&lt;0</m:t>
                          </m:r>
                        </m:e>
                      </m:mr>
                      <m:mr>
                        <m:e>
                          <m:r>
                            <a:rPr lang="en-US" sz="2000" i="1" dirty="0">
                              <a:latin typeface="Cambria Math" panose="02040503050406030204" pitchFamily="18" charset="0"/>
                            </a:rPr>
                            <m:t>𝑡</m:t>
                          </m:r>
                          <m:r>
                            <a:rPr lang="en-US" sz="2000" i="1" dirty="0">
                              <a:latin typeface="Cambria Math" panose="02040503050406030204" pitchFamily="18" charset="0"/>
                              <a:ea typeface="Cambria Math" panose="02040503050406030204" pitchFamily="18" charset="0"/>
                            </a:rPr>
                            <m:t>≥</m:t>
                          </m:r>
                          <m:r>
                            <a:rPr lang="en-US" sz="2000" i="1" dirty="0">
                              <a:latin typeface="Cambria Math" panose="02040503050406030204" pitchFamily="18" charset="0"/>
                            </a:rPr>
                            <m:t>0</m:t>
                          </m:r>
                        </m:e>
                      </m:mr>
                    </m:m>
                  </m:oMath>
                </a14:m>
                <a:r>
                  <a:rPr lang="en-US" sz="2000" dirty="0">
                    <a:latin typeface="Times New Roman" panose="02020603050405020304" pitchFamily="18" charset="0"/>
                    <a:cs typeface="Times New Roman" panose="02020603050405020304" pitchFamily="18" charset="0"/>
                  </a:rPr>
                  <a:t>                                                                                                                               (13.11)</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Because the inlet concentration is a constant with time, </a:t>
                </a:r>
                <a:r>
                  <a:rPr lang="en-US" sz="2000" i="1" dirty="0">
                    <a:latin typeface="Times New Roman" panose="02020603050405020304" pitchFamily="18" charset="0"/>
                    <a:cs typeface="Times New Roman" panose="02020603050405020304" pitchFamily="18" charset="0"/>
                  </a:rPr>
                  <a:t>C</a:t>
                </a:r>
                <a:r>
                  <a:rPr lang="en-US" sz="2000" baseline="-25000" dirty="0">
                    <a:latin typeface="Times New Roman" panose="02020603050405020304" pitchFamily="18" charset="0"/>
                    <a:cs typeface="Times New Roman" panose="02020603050405020304" pitchFamily="18" charset="0"/>
                  </a:rPr>
                  <a:t>0</a:t>
                </a:r>
                <a:r>
                  <a:rPr lang="en-US" sz="2000" dirty="0">
                    <a:latin typeface="Times New Roman" panose="02020603050405020304" pitchFamily="18" charset="0"/>
                    <a:cs typeface="Times New Roman" panose="02020603050405020304" pitchFamily="18" charset="0"/>
                  </a:rPr>
                  <a:t>, we can take it outside the integral sign; that is</a:t>
                </a:r>
              </a:p>
              <a:p>
                <a:pPr marL="0" indent="0">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𝑜𝑢𝑡</m:t>
                        </m:r>
                      </m:sub>
                    </m:sSub>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𝑡</m:t>
                        </m:r>
                      </m:e>
                    </m:d>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𝑜</m:t>
                        </m:r>
                      </m:sub>
                    </m:sSub>
                    <m:nary>
                      <m:naryPr>
                        <m:ctrlPr>
                          <a:rPr lang="en-US" sz="2000" b="0" i="1" smtClean="0">
                            <a:latin typeface="Cambria Math" panose="02040503050406030204" pitchFamily="18" charset="0"/>
                            <a:cs typeface="Times New Roman" panose="02020603050405020304" pitchFamily="18" charset="0"/>
                          </a:rPr>
                        </m:ctrlPr>
                      </m:naryPr>
                      <m:sub>
                        <m:r>
                          <m:rPr>
                            <m:brk m:alnAt="23"/>
                          </m:rPr>
                          <a:rPr lang="en-US" sz="2000" b="0" i="1" smtClean="0">
                            <a:latin typeface="Cambria Math" panose="02040503050406030204" pitchFamily="18" charset="0"/>
                            <a:cs typeface="Times New Roman" panose="02020603050405020304" pitchFamily="18" charset="0"/>
                          </a:rPr>
                          <m:t>𝑜</m:t>
                        </m:r>
                      </m:sub>
                      <m:sup>
                        <m:r>
                          <a:rPr lang="en-US" sz="2000" b="0" i="1" smtClean="0">
                            <a:latin typeface="Cambria Math" panose="02040503050406030204" pitchFamily="18" charset="0"/>
                            <a:cs typeface="Times New Roman" panose="02020603050405020304" pitchFamily="18" charset="0"/>
                          </a:rPr>
                          <m:t>𝑡</m:t>
                        </m:r>
                      </m:sup>
                      <m:e>
                        <m:r>
                          <a:rPr lang="en-US" sz="2000" b="0" i="1" smtClean="0">
                            <a:latin typeface="Cambria Math" panose="02040503050406030204" pitchFamily="18" charset="0"/>
                            <a:cs typeface="Times New Roman" panose="02020603050405020304" pitchFamily="18" charset="0"/>
                          </a:rPr>
                          <m:t>𝐸</m:t>
                        </m:r>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𝑡</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e>
                        </m:d>
                        <m:r>
                          <a:rPr lang="en-US" sz="2000" b="0" i="1" smtClean="0">
                            <a:latin typeface="Cambria Math" panose="02040503050406030204" pitchFamily="18" charset="0"/>
                            <a:cs typeface="Times New Roman" panose="02020603050405020304" pitchFamily="18" charset="0"/>
                          </a:rPr>
                          <m:t>𝑑𝑡</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e>
                    </m:nary>
                  </m:oMath>
                </a14:m>
                <a:r>
                  <a:rPr lang="en-US" sz="2000" dirty="0">
                    <a:latin typeface="Times New Roman" panose="02020603050405020304" pitchFamily="18" charset="0"/>
                    <a:cs typeface="Times New Roman" panose="02020603050405020304" pitchFamily="18" charset="0"/>
                  </a:rPr>
                  <a:t>                                                                                                                            (13.12)</a:t>
                </a:r>
              </a:p>
              <a:p>
                <a:pPr marL="0" indent="0">
                  <a:lnSpc>
                    <a:spcPct val="100000"/>
                  </a:lnSpc>
                  <a:buNone/>
                </a:pPr>
                <a:r>
                  <a:rPr lang="en-US" sz="2000" dirty="0">
                    <a:latin typeface="Times New Roman" panose="02020603050405020304" pitchFamily="18" charset="0"/>
                    <a:cs typeface="Times New Roman" panose="02020603050405020304" pitchFamily="18" charset="0"/>
                  </a:rPr>
                  <a:t>By dividing equation </a:t>
                </a:r>
                <a:r>
                  <a:rPr lang="en-US" sz="2000">
                    <a:latin typeface="Times New Roman" panose="02020603050405020304" pitchFamily="18" charset="0"/>
                    <a:cs typeface="Times New Roman" panose="02020603050405020304" pitchFamily="18" charset="0"/>
                  </a:rPr>
                  <a:t>(13.12</a:t>
                </a:r>
                <a:r>
                  <a:rPr lang="en-US" sz="2000" dirty="0">
                    <a:latin typeface="Times New Roman" panose="02020603050405020304" pitchFamily="18" charset="0"/>
                    <a:cs typeface="Times New Roman" panose="02020603050405020304" pitchFamily="18" charset="0"/>
                  </a:rPr>
                  <a:t>) by C</a:t>
                </a:r>
                <a:r>
                  <a:rPr lang="en-US" sz="2000" baseline="-25000" dirty="0">
                    <a:latin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cs typeface="Times New Roman" panose="02020603050405020304" pitchFamily="18" charset="0"/>
                  </a:rPr>
                  <a:t>, you get:</a:t>
                </a:r>
              </a:p>
              <a:p>
                <a:pPr marL="0" indent="0">
                  <a:buNone/>
                </a:pPr>
                <a:r>
                  <a:rPr lang="en-US" sz="2000" dirty="0">
                    <a:cs typeface="Times New Roman" panose="02020603050405020304" pitchFamily="18" charset="0"/>
                  </a:rPr>
                  <a:t>[</a:t>
                </a:r>
                <a14:m>
                  <m:oMath xmlns:m="http://schemas.openxmlformats.org/officeDocument/2006/math">
                    <m:f>
                      <m:fPr>
                        <m:ctrlPr>
                          <a:rPr lang="en-US" sz="2000" i="1" smtClean="0">
                            <a:latin typeface="Cambria Math" panose="02040503050406030204" pitchFamily="18" charset="0"/>
                            <a:cs typeface="Times New Roman" panose="02020603050405020304" pitchFamily="18" charset="0"/>
                          </a:rPr>
                        </m:ctrlPr>
                      </m:fPr>
                      <m:num>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𝑜𝑢𝑡</m:t>
                            </m:r>
                          </m:sub>
                        </m:sSub>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𝑡</m:t>
                        </m:r>
                        <m:r>
                          <a:rPr lang="en-US" sz="2000" b="0" i="1" smtClean="0">
                            <a:latin typeface="Cambria Math" panose="02040503050406030204" pitchFamily="18" charset="0"/>
                            <a:cs typeface="Times New Roman" panose="02020603050405020304" pitchFamily="18" charset="0"/>
                          </a:rPr>
                          <m:t>)</m:t>
                        </m:r>
                      </m:num>
                      <m:den>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𝑜</m:t>
                            </m:r>
                          </m:sub>
                        </m:sSub>
                      </m:den>
                    </m:f>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m:t>
                        </m:r>
                      </m:e>
                      <m:sub>
                        <m:r>
                          <a:rPr lang="en-US" sz="2000" b="0" i="1" smtClean="0">
                            <a:latin typeface="Cambria Math" panose="02040503050406030204" pitchFamily="18" charset="0"/>
                            <a:cs typeface="Times New Roman" panose="02020603050405020304" pitchFamily="18" charset="0"/>
                          </a:rPr>
                          <m:t>𝑠𝑡𝑒𝑝</m:t>
                        </m:r>
                      </m:sub>
                    </m:sSub>
                  </m:oMath>
                </a14:m>
                <a:r>
                  <a:rPr lang="en-US" sz="2000" dirty="0">
                    <a:latin typeface="Times New Roman" panose="02020603050405020304" pitchFamily="18" charset="0"/>
                    <a:cs typeface="Times New Roman" panose="02020603050405020304" pitchFamily="18" charset="0"/>
                  </a:rPr>
                  <a:t>=</a:t>
                </a:r>
                <a:r>
                  <a:rPr lang="en-US" sz="2000" dirty="0">
                    <a:cs typeface="Times New Roman" panose="02020603050405020304" pitchFamily="18" charset="0"/>
                  </a:rPr>
                  <a:t> </a:t>
                </a:r>
                <a14:m>
                  <m:oMath xmlns:m="http://schemas.openxmlformats.org/officeDocument/2006/math">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𝑜</m:t>
                        </m:r>
                      </m:sub>
                      <m:sup>
                        <m:r>
                          <a:rPr lang="en-US" sz="2000" i="1">
                            <a:latin typeface="Cambria Math" panose="02040503050406030204" pitchFamily="18" charset="0"/>
                            <a:cs typeface="Times New Roman" panose="02020603050405020304" pitchFamily="18" charset="0"/>
                          </a:rPr>
                          <m:t>𝑡</m:t>
                        </m:r>
                      </m:sup>
                      <m:e>
                        <m:r>
                          <a:rPr lang="en-US" sz="2000" i="1">
                            <a:latin typeface="Cambria Math" panose="02040503050406030204" pitchFamily="18" charset="0"/>
                            <a:cs typeface="Times New Roman" panose="02020603050405020304" pitchFamily="18" charset="0"/>
                          </a:rPr>
                          <m:t>𝐸</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𝑡</m:t>
                            </m:r>
                            <m:r>
                              <a:rPr lang="en-US" sz="2000" i="1">
                                <a:latin typeface="Cambria Math" panose="02040503050406030204" pitchFamily="18" charset="0"/>
                                <a:cs typeface="Times New Roman" panose="02020603050405020304" pitchFamily="18" charset="0"/>
                                <a:sym typeface="Symbol" panose="05050102010706020507" pitchFamily="18" charset="2"/>
                              </a:rPr>
                              <m:t></m:t>
                            </m:r>
                          </m:e>
                        </m:d>
                        <m:r>
                          <a:rPr lang="en-US" sz="2000" i="1">
                            <a:latin typeface="Cambria Math" panose="02040503050406030204" pitchFamily="18" charset="0"/>
                            <a:cs typeface="Times New Roman" panose="02020603050405020304" pitchFamily="18" charset="0"/>
                          </a:rPr>
                          <m:t>𝑑𝑡</m:t>
                        </m:r>
                        <m:r>
                          <a:rPr lang="en-US" sz="2000" i="1">
                            <a:latin typeface="Cambria Math" panose="02040503050406030204" pitchFamily="18" charset="0"/>
                            <a:cs typeface="Times New Roman" panose="02020603050405020304" pitchFamily="18" charset="0"/>
                            <a:sym typeface="Symbol" panose="05050102010706020507" pitchFamily="18" charset="2"/>
                          </a:rPr>
                          <m:t></m:t>
                        </m:r>
                      </m:e>
                    </m:nary>
                  </m:oMath>
                </a14:m>
                <a:r>
                  <a:rPr lang="en-US" sz="2000" dirty="0">
                    <a:latin typeface="Times New Roman" panose="02020603050405020304" pitchFamily="18" charset="0"/>
                    <a:cs typeface="Times New Roman" panose="02020603050405020304" pitchFamily="18" charset="0"/>
                  </a:rPr>
                  <a:t> =F(t)                                                                                                                   (13.13)</a:t>
                </a:r>
              </a:p>
              <a:p>
                <a:pPr marL="0" indent="0">
                  <a:buNone/>
                </a:pPr>
                <a:r>
                  <a:rPr lang="en-US" sz="2000" dirty="0">
                    <a:latin typeface="Times New Roman" panose="02020603050405020304" pitchFamily="18" charset="0"/>
                    <a:cs typeface="Times New Roman" panose="02020603050405020304" pitchFamily="18" charset="0"/>
                  </a:rPr>
                  <a:t>By differentiating equation (13.13) with respect to time, you can obtain RTD function E(t):</a:t>
                </a:r>
              </a:p>
              <a:p>
                <a:pPr marL="0" indent="0">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𝐸</m:t>
                    </m:r>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𝑡</m:t>
                        </m:r>
                      </m:e>
                    </m:d>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𝑑𝐹</m:t>
                        </m:r>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𝑡</m:t>
                        </m:r>
                        <m:r>
                          <a:rPr lang="en-US" sz="2000" b="0" i="1" smtClean="0">
                            <a:latin typeface="Cambria Math" panose="02040503050406030204" pitchFamily="18" charset="0"/>
                            <a:cs typeface="Times New Roman" panose="02020603050405020304" pitchFamily="18" charset="0"/>
                          </a:rPr>
                          <m:t>)</m:t>
                        </m:r>
                      </m:num>
                      <m:den>
                        <m:r>
                          <a:rPr lang="en-US" sz="2000" b="0" i="1" smtClean="0">
                            <a:latin typeface="Cambria Math" panose="02040503050406030204" pitchFamily="18" charset="0"/>
                            <a:cs typeface="Times New Roman" panose="02020603050405020304" pitchFamily="18" charset="0"/>
                          </a:rPr>
                          <m:t>𝑑𝑡</m:t>
                        </m:r>
                      </m:den>
                    </m:f>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𝑑</m:t>
                        </m:r>
                      </m:num>
                      <m:den>
                        <m:r>
                          <a:rPr lang="en-US" sz="2000" b="0" i="1" smtClean="0">
                            <a:latin typeface="Cambria Math" panose="02040503050406030204" pitchFamily="18" charset="0"/>
                            <a:cs typeface="Times New Roman" panose="02020603050405020304" pitchFamily="18" charset="0"/>
                          </a:rPr>
                          <m:t>𝑑𝑡</m:t>
                        </m:r>
                      </m:den>
                    </m:f>
                  </m:oMath>
                </a14:m>
                <a:r>
                  <a:rPr lang="en-US" sz="2000" dirty="0">
                    <a:cs typeface="Times New Roman" panose="02020603050405020304" pitchFamily="18" charset="0"/>
                  </a:rPr>
                  <a:t> [</a:t>
                </a: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𝑜𝑢𝑡</m:t>
                            </m:r>
                          </m:sub>
                        </m:sSub>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𝑡</m:t>
                        </m:r>
                        <m:r>
                          <a:rPr lang="en-US" sz="2000" i="1">
                            <a:latin typeface="Cambria Math" panose="02040503050406030204" pitchFamily="18" charset="0"/>
                            <a:cs typeface="Times New Roman" panose="02020603050405020304" pitchFamily="18" charset="0"/>
                          </a:rPr>
                          <m:t>)</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𝑜</m:t>
                            </m:r>
                          </m:sub>
                        </m:sSub>
                      </m:den>
                    </m:f>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m:t>
                        </m:r>
                      </m:e>
                      <m:sub>
                        <m:r>
                          <a:rPr lang="en-US" sz="2000" i="1">
                            <a:latin typeface="Cambria Math" panose="02040503050406030204" pitchFamily="18" charset="0"/>
                            <a:cs typeface="Times New Roman" panose="02020603050405020304" pitchFamily="18" charset="0"/>
                          </a:rPr>
                          <m:t>𝑠𝑡𝑒𝑝</m:t>
                        </m:r>
                      </m:sub>
                    </m:sSub>
                  </m:oMath>
                </a14:m>
                <a:r>
                  <a:rPr lang="en-US" sz="2000" dirty="0">
                    <a:latin typeface="Times New Roman" panose="02020603050405020304" pitchFamily="18" charset="0"/>
                    <a:cs typeface="Times New Roman" panose="02020603050405020304" pitchFamily="18" charset="0"/>
                  </a:rPr>
                  <a:t>                                                                                                                    (13.14)</a:t>
                </a:r>
              </a:p>
            </p:txBody>
          </p:sp>
        </mc:Choice>
        <mc:Fallback xmlns="">
          <p:sp>
            <p:nvSpPr>
              <p:cNvPr id="9" name="Content Placeholder 8">
                <a:extLst>
                  <a:ext uri="{FF2B5EF4-FFF2-40B4-BE49-F238E27FC236}">
                    <a16:creationId xmlns:a16="http://schemas.microsoft.com/office/drawing/2014/main" id="{1F9FA801-8F4C-A038-9123-8DB607410C5A}"/>
                  </a:ext>
                </a:extLst>
              </p:cNvPr>
              <p:cNvSpPr>
                <a:spLocks noGrp="1" noRot="1" noChangeAspect="1" noMove="1" noResize="1" noEditPoints="1" noAdjustHandles="1" noChangeArrowheads="1" noChangeShapeType="1" noTextEdit="1"/>
              </p:cNvSpPr>
              <p:nvPr>
                <p:ph idx="1"/>
              </p:nvPr>
            </p:nvSpPr>
            <p:spPr>
              <a:xfrm>
                <a:off x="266699" y="542797"/>
                <a:ext cx="11658600" cy="5765088"/>
              </a:xfrm>
              <a:blipFill>
                <a:blip r:embed="rId2"/>
                <a:stretch>
                  <a:fillRect l="-575" t="-529" r="-523"/>
                </a:stretch>
              </a:blipFill>
            </p:spPr>
            <p:txBody>
              <a:bodyPr/>
              <a:lstStyle/>
              <a:p>
                <a:r>
                  <a:rPr lang="en-US">
                    <a:noFill/>
                  </a:rPr>
                  <a:t> </a:t>
                </a:r>
              </a:p>
            </p:txBody>
          </p:sp>
        </mc:Fallback>
      </mc:AlternateContent>
    </p:spTree>
    <p:extLst>
      <p:ext uri="{BB962C8B-B14F-4D97-AF65-F5344CB8AC3E}">
        <p14:creationId xmlns:p14="http://schemas.microsoft.com/office/powerpoint/2010/main" val="4099712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7C478-837F-44B2-4689-6A96CDB01C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31D188-0874-A4F8-F5E0-6A7649F2BA58}"/>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698FB0D-9F77-1182-39A9-ABE19DC5AF41}"/>
              </a:ext>
            </a:extLst>
          </p:cNvPr>
          <p:cNvSpPr>
            <a:spLocks noGrp="1"/>
          </p:cNvSpPr>
          <p:nvPr>
            <p:ph idx="1"/>
          </p:nvPr>
        </p:nvSpPr>
        <p:spPr>
          <a:xfrm>
            <a:off x="417443" y="805069"/>
            <a:ext cx="11499574" cy="5371894"/>
          </a:xfrm>
        </p:spPr>
        <p:txBody>
          <a:bodyPr>
            <a:normAutofit/>
          </a:bodyPr>
          <a:lstStyle/>
          <a:p>
            <a:pPr marL="82296" indent="0" algn="just">
              <a:lnSpc>
                <a:spcPct val="120000"/>
              </a:lnSpc>
              <a:buNone/>
            </a:pPr>
            <a:r>
              <a:rPr lang="en-US" sz="2000" b="1" dirty="0">
                <a:latin typeface="Times New Roman" panose="02020603050405020304" pitchFamily="18" charset="0"/>
                <a:cs typeface="Times New Roman" panose="02020603050405020304" pitchFamily="18" charset="0"/>
              </a:rPr>
              <a:t>Advantages of step input over pulse input</a:t>
            </a:r>
            <a:endParaRPr lang="en-US" sz="2000" dirty="0">
              <a:latin typeface="Times New Roman" panose="02020603050405020304" pitchFamily="18" charset="0"/>
              <a:cs typeface="Times New Roman" panose="02020603050405020304" pitchFamily="18" charset="0"/>
            </a:endParaRPr>
          </a:p>
          <a:p>
            <a:pPr algn="just">
              <a:lnSpc>
                <a:spcPct val="120000"/>
              </a:lnSpc>
            </a:pPr>
            <a:r>
              <a:rPr lang="en-US" sz="2000" dirty="0">
                <a:latin typeface="Times New Roman" panose="02020603050405020304" pitchFamily="18" charset="0"/>
                <a:cs typeface="Times New Roman" panose="02020603050405020304" pitchFamily="18" charset="0"/>
              </a:rPr>
              <a:t>The positive step is usually easier to carry out experimentally than the pulse test. </a:t>
            </a:r>
          </a:p>
          <a:p>
            <a:pPr algn="just">
              <a:lnSpc>
                <a:spcPct val="120000"/>
              </a:lnSpc>
            </a:pPr>
            <a:r>
              <a:rPr lang="en-US" sz="2000" dirty="0">
                <a:latin typeface="Times New Roman" panose="02020603050405020304" pitchFamily="18" charset="0"/>
                <a:cs typeface="Times New Roman" panose="02020603050405020304" pitchFamily="18" charset="0"/>
              </a:rPr>
              <a:t>In step input experiment, the total amount of tracer in the feed over the period of the test does not have to be known as it does in the pulse test.</a:t>
            </a:r>
          </a:p>
          <a:p>
            <a:pPr marL="82296" indent="0" algn="just">
              <a:lnSpc>
                <a:spcPct val="120000"/>
              </a:lnSpc>
              <a:buNone/>
            </a:pPr>
            <a:r>
              <a:rPr lang="en-US" sz="2000" b="1" dirty="0">
                <a:latin typeface="Times New Roman" panose="02020603050405020304" pitchFamily="18" charset="0"/>
                <a:cs typeface="Times New Roman" panose="02020603050405020304" pitchFamily="18" charset="0"/>
              </a:rPr>
              <a:t>Disadvantages of step input tracer experiment</a:t>
            </a:r>
            <a:endParaRPr lang="en-US" sz="2000" dirty="0">
              <a:latin typeface="Times New Roman" panose="02020603050405020304" pitchFamily="18" charset="0"/>
              <a:cs typeface="Times New Roman" panose="02020603050405020304" pitchFamily="18" charset="0"/>
            </a:endParaRPr>
          </a:p>
          <a:p>
            <a:pPr algn="just">
              <a:lnSpc>
                <a:spcPct val="120000"/>
              </a:lnSpc>
            </a:pPr>
            <a:r>
              <a:rPr lang="en-US" sz="2000" dirty="0">
                <a:latin typeface="Times New Roman" panose="02020603050405020304" pitchFamily="18" charset="0"/>
                <a:cs typeface="Times New Roman" panose="02020603050405020304" pitchFamily="18" charset="0"/>
              </a:rPr>
              <a:t>It is sometimes difficult to maintain a constant tracer concentration in the feed. </a:t>
            </a:r>
          </a:p>
          <a:p>
            <a:pPr algn="just">
              <a:lnSpc>
                <a:spcPct val="120000"/>
              </a:lnSpc>
            </a:pPr>
            <a:r>
              <a:rPr lang="en-US" sz="2000" dirty="0">
                <a:latin typeface="Times New Roman" panose="02020603050405020304" pitchFamily="18" charset="0"/>
                <a:cs typeface="Times New Roman" panose="02020603050405020304" pitchFamily="18" charset="0"/>
              </a:rPr>
              <a:t>To find RTD, it involves differentiation of the data and lead to large errors.</a:t>
            </a:r>
          </a:p>
          <a:p>
            <a:pPr algn="just">
              <a:lnSpc>
                <a:spcPct val="120000"/>
              </a:lnSpc>
            </a:pPr>
            <a:r>
              <a:rPr lang="en-US" sz="2000" dirty="0">
                <a:latin typeface="Times New Roman" panose="02020603050405020304" pitchFamily="18" charset="0"/>
                <a:cs typeface="Times New Roman" panose="02020603050405020304" pitchFamily="18" charset="0"/>
              </a:rPr>
              <a:t> It requires large amount of tracer which increases cost of experiment. </a:t>
            </a:r>
          </a:p>
          <a:p>
            <a:pPr marL="82296" indent="0" algn="just">
              <a:lnSpc>
                <a:spcPct val="120000"/>
              </a:lnSpc>
              <a:buNone/>
            </a:pPr>
            <a:r>
              <a:rPr lang="en-US" sz="2000" dirty="0">
                <a:latin typeface="Times New Roman" panose="02020603050405020304" pitchFamily="18" charset="0"/>
                <a:cs typeface="Times New Roman" panose="02020603050405020304" pitchFamily="18" charset="0"/>
              </a:rPr>
              <a:t>Therefore, if the tracer is very expensive, a pulse test is  used to minimize the cost.</a:t>
            </a: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6D70363-A265-DB46-5C1E-D6CEABCE42A1}"/>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593FECE-BD21-AEEA-ECBF-6A2CD7E0318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F943BFC-6365-E6AC-CBD6-EA0E2BFFBE0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541215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6BA01-5C42-13AC-4BDF-9776308EF4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655331-C245-7023-1523-5478167DDF07}"/>
              </a:ext>
            </a:extLst>
          </p:cNvPr>
          <p:cNvSpPr>
            <a:spLocks noGrp="1"/>
          </p:cNvSpPr>
          <p:nvPr>
            <p:ph type="title"/>
          </p:nvPr>
        </p:nvSpPr>
        <p:spPr>
          <a:xfrm>
            <a:off x="838200" y="184989"/>
            <a:ext cx="10515600" cy="496049"/>
          </a:xfrm>
        </p:spPr>
        <p:txBody>
          <a:bodyPr>
            <a:noAutofit/>
          </a:bodyPr>
          <a:lstStyle/>
          <a:p>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13.4.3. Characteristics of the RTD</a:t>
            </a:r>
            <a:br>
              <a:rPr lang="en-US" sz="3200" dirty="0">
                <a:latin typeface="Times New Roman" panose="02020603050405020304" pitchFamily="18" charset="0"/>
                <a:cs typeface="Times New Roman" panose="02020603050405020304" pitchFamily="18" charset="0"/>
              </a:rPr>
            </a:br>
            <a:endParaRPr lang="en-US" sz="3200" b="1" dirty="0">
              <a:solidFill>
                <a:srgbClr val="0070C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2DB2581-A787-E150-CB7D-CED235EC210B}"/>
                  </a:ext>
                </a:extLst>
              </p:cNvPr>
              <p:cNvSpPr>
                <a:spLocks noGrp="1"/>
              </p:cNvSpPr>
              <p:nvPr>
                <p:ph idx="1"/>
              </p:nvPr>
            </p:nvSpPr>
            <p:spPr>
              <a:xfrm>
                <a:off x="397565" y="805070"/>
                <a:ext cx="11618844" cy="5371893"/>
              </a:xfrm>
            </p:spPr>
            <p:txBody>
              <a:bodyPr>
                <a:norm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It is the distribution functions connected with reactor analysis because it characterizes the lengths of time various atoms spend at reaction conditions.</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fraction of the exit stream that has resided in the reactor for a period of time shorter than a given value </a:t>
                </a:r>
                <a:r>
                  <a:rPr lang="en-US" sz="2400" i="1" dirty="0">
                    <a:latin typeface="Times New Roman" panose="02020603050405020304" pitchFamily="18" charset="0"/>
                    <a:cs typeface="Times New Roman" panose="02020603050405020304" pitchFamily="18" charset="0"/>
                  </a:rPr>
                  <a:t>t </a:t>
                </a:r>
                <a:r>
                  <a:rPr lang="en-US" sz="2400" dirty="0">
                    <a:latin typeface="Times New Roman" panose="02020603050405020304" pitchFamily="18" charset="0"/>
                    <a:cs typeface="Times New Roman" panose="02020603050405020304" pitchFamily="18" charset="0"/>
                  </a:rPr>
                  <a:t>is equal to the sum over all times less than </a:t>
                </a:r>
                <a:r>
                  <a:rPr lang="en-US" sz="2400" i="1" dirty="0">
                    <a:latin typeface="Times New Roman" panose="02020603050405020304" pitchFamily="18" charset="0"/>
                    <a:cs typeface="Times New Roman" panose="02020603050405020304" pitchFamily="18" charset="0"/>
                  </a:rPr>
                  <a:t>t </a:t>
                </a:r>
                <a:r>
                  <a:rPr lang="en-US" sz="2400" dirty="0">
                    <a:latin typeface="Times New Roman" panose="02020603050405020304" pitchFamily="18" charset="0"/>
                    <a:cs typeface="Times New Roman" panose="02020603050405020304" pitchFamily="18" charset="0"/>
                  </a:rPr>
                  <a:t>of </a:t>
                </a:r>
                <a:r>
                  <a:rPr lang="en-US" sz="2400" i="1"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 or expressed continuously, by integrating </a:t>
                </a:r>
                <a:r>
                  <a:rPr lang="en-US" sz="2400" i="1"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 between time </a:t>
                </a:r>
                <a:r>
                  <a:rPr lang="en-US" sz="2400" i="1" dirty="0">
                    <a:latin typeface="Times New Roman" panose="02020603050405020304" pitchFamily="18" charset="0"/>
                    <a:cs typeface="Times New Roman" panose="02020603050405020304" pitchFamily="18" charset="0"/>
                  </a:rPr>
                  <a:t>t =</a:t>
                </a:r>
                <a:r>
                  <a:rPr lang="en-US" sz="2400" dirty="0">
                    <a:latin typeface="Times New Roman" panose="02020603050405020304" pitchFamily="18" charset="0"/>
                    <a:cs typeface="Times New Roman" panose="02020603050405020304" pitchFamily="18" charset="0"/>
                  </a:rPr>
                  <a:t> 0 and time, </a:t>
                </a:r>
                <a:r>
                  <a:rPr lang="en-US" sz="2400" i="1"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a:t>
                </a:r>
              </a:p>
              <a:p>
                <a:pPr marL="82296" indent="0" algn="just">
                  <a:lnSpc>
                    <a:spcPct val="100000"/>
                  </a:lnSpc>
                  <a:buNone/>
                </a:pPr>
                <a:r>
                  <a:rPr lang="en-US" sz="2400" dirty="0">
                    <a:latin typeface="Times-Roman"/>
                  </a:rPr>
                  <a:t>The cumulative RTD function </a:t>
                </a:r>
                <a:r>
                  <a:rPr lang="en-US" sz="2400" i="1" dirty="0">
                    <a:latin typeface="Times-Italic"/>
                  </a:rPr>
                  <a:t>F</a:t>
                </a:r>
                <a:r>
                  <a:rPr lang="en-US" sz="2400" dirty="0">
                    <a:latin typeface="Times-Roman"/>
                  </a:rPr>
                  <a:t>(</a:t>
                </a:r>
                <a:r>
                  <a:rPr lang="en-US" sz="2400" i="1" dirty="0">
                    <a:latin typeface="Times-Italic"/>
                  </a:rPr>
                  <a:t>t</a:t>
                </a:r>
                <a:r>
                  <a:rPr lang="en-US" sz="2400" dirty="0">
                    <a:latin typeface="Times-Roman"/>
                  </a:rPr>
                  <a:t>) is given by:</a:t>
                </a:r>
              </a:p>
              <a:p>
                <a:pPr marL="0" indent="0" algn="just">
                  <a:lnSpc>
                    <a:spcPct val="10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𝐹</m:t>
                    </m:r>
                    <m:d>
                      <m:dPr>
                        <m:ctrlPr>
                          <a:rPr lang="en-US" sz="2400" b="0" i="1" smtClean="0">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𝑡</m:t>
                        </m:r>
                      </m:e>
                    </m:d>
                    <m:r>
                      <a:rPr lang="en-US" sz="2400" b="0" i="1" smtClean="0">
                        <a:latin typeface="Cambria Math" panose="02040503050406030204" pitchFamily="18" charset="0"/>
                        <a:cs typeface="Times New Roman" panose="02020603050405020304" pitchFamily="18" charset="0"/>
                      </a:rPr>
                      <m:t>=</m:t>
                    </m:r>
                    <m:nary>
                      <m:naryPr>
                        <m:ctrlPr>
                          <a:rPr lang="en-US" sz="2400" b="0" i="1" smtClean="0">
                            <a:latin typeface="Cambria Math" panose="02040503050406030204" pitchFamily="18" charset="0"/>
                            <a:cs typeface="Times New Roman" panose="02020603050405020304" pitchFamily="18" charset="0"/>
                          </a:rPr>
                        </m:ctrlPr>
                      </m:naryPr>
                      <m:sub>
                        <m:r>
                          <m:rPr>
                            <m:brk m:alnAt="23"/>
                          </m:rPr>
                          <a:rPr lang="en-US" sz="2400" b="0" i="1" smtClean="0">
                            <a:latin typeface="Cambria Math" panose="02040503050406030204" pitchFamily="18" charset="0"/>
                            <a:cs typeface="Times New Roman" panose="02020603050405020304" pitchFamily="18" charset="0"/>
                          </a:rPr>
                          <m:t>0</m:t>
                        </m:r>
                      </m:sub>
                      <m:sup>
                        <m:r>
                          <a:rPr lang="en-US" sz="2400" b="0" i="1" smtClean="0">
                            <a:latin typeface="Cambria Math" panose="02040503050406030204" pitchFamily="18" charset="0"/>
                            <a:cs typeface="Times New Roman" panose="02020603050405020304" pitchFamily="18" charset="0"/>
                          </a:rPr>
                          <m:t>𝑡</m:t>
                        </m:r>
                      </m:sup>
                      <m:e>
                        <m:r>
                          <a:rPr lang="en-US" sz="2400" b="0" i="1" smtClean="0">
                            <a:latin typeface="Cambria Math" panose="02040503050406030204" pitchFamily="18" charset="0"/>
                            <a:cs typeface="Times New Roman" panose="02020603050405020304" pitchFamily="18" charset="0"/>
                          </a:rPr>
                          <m:t>𝐸</m:t>
                        </m:r>
                        <m:d>
                          <m:dPr>
                            <m:ctrlPr>
                              <a:rPr lang="en-US" sz="2400" b="0" i="1" smtClean="0">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𝑡</m:t>
                            </m:r>
                          </m:e>
                        </m:d>
                        <m:r>
                          <a:rPr lang="en-US" sz="2400" b="0" i="1" smtClean="0">
                            <a:latin typeface="Cambria Math" panose="02040503050406030204" pitchFamily="18" charset="0"/>
                            <a:cs typeface="Times New Roman" panose="02020603050405020304" pitchFamily="18" charset="0"/>
                          </a:rPr>
                          <m:t>𝑑𝑡</m:t>
                        </m:r>
                      </m:e>
                    </m:nary>
                  </m:oMath>
                </a14:m>
                <a:r>
                  <a:rPr lang="en-US" sz="2400" dirty="0">
                    <a:latin typeface="Times New Roman" panose="02020603050405020304" pitchFamily="18" charset="0"/>
                    <a:cs typeface="Times New Roman" panose="02020603050405020304" pitchFamily="18" charset="0"/>
                  </a:rPr>
                  <a:t>                                                                                                          (13.15)</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Where: F(t) is the fraction of effluent that has been in reactor for less that time t.</a:t>
                </a:r>
              </a:p>
            </p:txBody>
          </p:sp>
        </mc:Choice>
        <mc:Fallback xmlns="">
          <p:sp>
            <p:nvSpPr>
              <p:cNvPr id="3" name="Content Placeholder 2">
                <a:extLst>
                  <a:ext uri="{FF2B5EF4-FFF2-40B4-BE49-F238E27FC236}">
                    <a16:creationId xmlns:a16="http://schemas.microsoft.com/office/drawing/2014/main" id="{92DB2581-A787-E150-CB7D-CED235EC210B}"/>
                  </a:ext>
                </a:extLst>
              </p:cNvPr>
              <p:cNvSpPr>
                <a:spLocks noGrp="1" noRot="1" noChangeAspect="1" noMove="1" noResize="1" noEditPoints="1" noAdjustHandles="1" noChangeArrowheads="1" noChangeShapeType="1" noTextEdit="1"/>
              </p:cNvSpPr>
              <p:nvPr>
                <p:ph idx="1"/>
              </p:nvPr>
            </p:nvSpPr>
            <p:spPr>
              <a:xfrm>
                <a:off x="397565" y="805070"/>
                <a:ext cx="11618844" cy="5371893"/>
              </a:xfrm>
              <a:blipFill>
                <a:blip r:embed="rId2"/>
                <a:stretch>
                  <a:fillRect l="-787" t="-908" r="-83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55F27F0-7238-BB04-C88F-478B888E30A6}"/>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3C77BDF-2AFF-6668-B9B9-D34D6776B37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A9638B6-F0A1-B371-6505-AEE36EF3164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012858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FFAC0-8844-E93F-04A6-1E1FE7F7965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635F70-2732-4E9F-74DA-0929B6F13C1E}"/>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874A641-1E2A-6410-A8A4-FBBD70849631}"/>
                  </a:ext>
                </a:extLst>
              </p:cNvPr>
              <p:cNvSpPr>
                <a:spLocks noGrp="1"/>
              </p:cNvSpPr>
              <p:nvPr>
                <p:ph idx="1"/>
              </p:nvPr>
            </p:nvSpPr>
            <p:spPr>
              <a:xfrm>
                <a:off x="178904" y="805070"/>
                <a:ext cx="11708296" cy="5371893"/>
              </a:xfrm>
            </p:spPr>
            <p:txBody>
              <a:bodyPr>
                <a:norm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The fraction of effluent that has been in reactor for longer than time t is given by:</a:t>
                </a:r>
              </a:p>
              <a:p>
                <a:pPr marL="0" indent="0" algn="just">
                  <a:lnSpc>
                    <a:spcPct val="100000"/>
                  </a:lnSpc>
                  <a:buNone/>
                </a:pPr>
                <a14:m>
                  <m:oMath xmlns:m="http://schemas.openxmlformats.org/officeDocument/2006/math">
                    <m:r>
                      <a:rPr lang="en-US" sz="2400" i="1">
                        <a:latin typeface="Cambria Math" panose="02040503050406030204" pitchFamily="18" charset="0"/>
                        <a:cs typeface="Times New Roman" panose="02020603050405020304" pitchFamily="18" charset="0"/>
                      </a:rPr>
                      <m:t>1−</m:t>
                    </m:r>
                    <m:r>
                      <a:rPr lang="en-US" sz="2400" i="1">
                        <a:latin typeface="Cambria Math" panose="02040503050406030204" pitchFamily="18" charset="0"/>
                        <a:cs typeface="Times New Roman" panose="02020603050405020304" pitchFamily="18" charset="0"/>
                      </a:rPr>
                      <m:t>𝐹</m:t>
                    </m:r>
                    <m:d>
                      <m:dPr>
                        <m:ctrlPr>
                          <a:rPr lang="en-US" sz="2400" i="1">
                            <a:latin typeface="Cambria Math" panose="02040503050406030204" pitchFamily="18" charset="0"/>
                            <a:cs typeface="Times New Roman" panose="02020603050405020304" pitchFamily="18" charset="0"/>
                          </a:rPr>
                        </m:ctrlPr>
                      </m:dPr>
                      <m:e>
                        <m:r>
                          <a:rPr lang="en-US" sz="2400" i="1">
                            <a:latin typeface="Cambria Math" panose="02040503050406030204" pitchFamily="18" charset="0"/>
                            <a:cs typeface="Times New Roman" panose="02020603050405020304" pitchFamily="18" charset="0"/>
                          </a:rPr>
                          <m:t>𝑡</m:t>
                        </m:r>
                      </m:e>
                    </m:d>
                    <m:r>
                      <a:rPr lang="en-US" sz="2400" i="1">
                        <a:latin typeface="Cambria Math" panose="02040503050406030204" pitchFamily="18" charset="0"/>
                        <a:cs typeface="Times New Roman" panose="02020603050405020304" pitchFamily="18" charset="0"/>
                      </a:rPr>
                      <m:t>=</m:t>
                    </m:r>
                    <m:nary>
                      <m:naryPr>
                        <m:ctrlPr>
                          <a:rPr lang="en-US" sz="2400" i="1">
                            <a:latin typeface="Cambria Math" panose="02040503050406030204" pitchFamily="18" charset="0"/>
                            <a:cs typeface="Times New Roman" panose="02020603050405020304" pitchFamily="18" charset="0"/>
                          </a:rPr>
                        </m:ctrlPr>
                      </m:naryPr>
                      <m:sub>
                        <m:r>
                          <a:rPr lang="en-US" sz="2400" i="1">
                            <a:latin typeface="Cambria Math" panose="02040503050406030204" pitchFamily="18" charset="0"/>
                            <a:cs typeface="Times New Roman" panose="02020603050405020304" pitchFamily="18" charset="0"/>
                          </a:rPr>
                          <m:t>𝑡</m:t>
                        </m:r>
                      </m:sub>
                      <m:sup>
                        <m:r>
                          <a:rPr lang="en-US" sz="2400" i="1">
                            <a:latin typeface="Cambria Math" panose="02040503050406030204" pitchFamily="18" charset="0"/>
                            <a:ea typeface="Cambria Math" panose="02040503050406030204" pitchFamily="18" charset="0"/>
                            <a:cs typeface="Times New Roman" panose="02020603050405020304" pitchFamily="18" charset="0"/>
                          </a:rPr>
                          <m:t>∞</m:t>
                        </m:r>
                      </m:sup>
                      <m:e>
                        <m:r>
                          <a:rPr lang="en-US" sz="2400" i="1">
                            <a:latin typeface="Cambria Math" panose="02040503050406030204" pitchFamily="18" charset="0"/>
                            <a:cs typeface="Times New Roman" panose="02020603050405020304" pitchFamily="18" charset="0"/>
                          </a:rPr>
                          <m:t>𝐸</m:t>
                        </m:r>
                        <m:d>
                          <m:dPr>
                            <m:ctrlPr>
                              <a:rPr lang="en-US" sz="2400" i="1">
                                <a:latin typeface="Cambria Math" panose="02040503050406030204" pitchFamily="18" charset="0"/>
                                <a:cs typeface="Times New Roman" panose="02020603050405020304" pitchFamily="18" charset="0"/>
                              </a:rPr>
                            </m:ctrlPr>
                          </m:dPr>
                          <m:e>
                            <m:r>
                              <a:rPr lang="en-US" sz="2400" i="1">
                                <a:latin typeface="Cambria Math" panose="02040503050406030204" pitchFamily="18" charset="0"/>
                                <a:cs typeface="Times New Roman" panose="02020603050405020304" pitchFamily="18" charset="0"/>
                              </a:rPr>
                              <m:t>𝑡</m:t>
                            </m:r>
                          </m:e>
                        </m:d>
                        <m:r>
                          <a:rPr lang="en-US" sz="2400" i="1">
                            <a:latin typeface="Cambria Math" panose="02040503050406030204" pitchFamily="18" charset="0"/>
                            <a:cs typeface="Times New Roman" panose="02020603050405020304" pitchFamily="18" charset="0"/>
                          </a:rPr>
                          <m:t>𝑑𝑡</m:t>
                        </m:r>
                      </m:e>
                    </m:nary>
                  </m:oMath>
                </a14:m>
                <a:r>
                  <a:rPr lang="en-US" sz="2400" dirty="0">
                    <a:latin typeface="Times New Roman" panose="02020603050405020304" pitchFamily="18" charset="0"/>
                    <a:cs typeface="Times New Roman" panose="02020603050405020304" pitchFamily="18" charset="0"/>
                  </a:rPr>
                  <a:t>                                                                                                     (13.16)</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Because </a:t>
                </a:r>
                <a:r>
                  <a:rPr lang="en-US" sz="2400" i="1" dirty="0">
                    <a:latin typeface="Times New Roman" panose="02020603050405020304" pitchFamily="18" charset="0"/>
                    <a:cs typeface="Times New Roman" panose="02020603050405020304" pitchFamily="18" charset="0"/>
                  </a:rPr>
                  <a:t>t </a:t>
                </a:r>
                <a:r>
                  <a:rPr lang="en-US" sz="2400" dirty="0">
                    <a:latin typeface="Times New Roman" panose="02020603050405020304" pitchFamily="18" charset="0"/>
                    <a:cs typeface="Times New Roman" panose="02020603050405020304" pitchFamily="18" charset="0"/>
                  </a:rPr>
                  <a:t>appears in the integration limits of these two expressions, equations (13.15) and (13.16) are both functions of time. </a:t>
                </a:r>
              </a:p>
              <a:p>
                <a:pPr marL="0" indent="0" algn="just">
                  <a:lnSpc>
                    <a:spcPct val="150000"/>
                  </a:lnSpc>
                  <a:buNone/>
                </a:pPr>
                <a:r>
                  <a:rPr lang="en-US" sz="2400" i="1" dirty="0" err="1">
                    <a:latin typeface="Times New Roman" panose="02020603050405020304" pitchFamily="18" charset="0"/>
                    <a:cs typeface="Times New Roman" panose="02020603050405020304" pitchFamily="18" charset="0"/>
                  </a:rPr>
                  <a:t>Danckwerts</a:t>
                </a:r>
                <a:r>
                  <a:rPr lang="en-US" sz="2400" i="1" dirty="0">
                    <a:latin typeface="Times New Roman" panose="02020603050405020304" pitchFamily="18" charset="0"/>
                    <a:cs typeface="Times New Roman" panose="02020603050405020304" pitchFamily="18" charset="0"/>
                  </a:rPr>
                  <a:t> defined equation (13.15) as a cumulative distribution function, F(t).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cumulative distribution function, </a:t>
                </a:r>
                <a:r>
                  <a:rPr lang="en-US" sz="2400" i="1"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 is calculated at various times </a:t>
                </a:r>
                <a:r>
                  <a:rPr lang="en-US" sz="2400" i="1" dirty="0">
                    <a:latin typeface="Times New Roman" panose="02020603050405020304" pitchFamily="18" charset="0"/>
                    <a:cs typeface="Times New Roman" panose="02020603050405020304" pitchFamily="18" charset="0"/>
                  </a:rPr>
                  <a:t>t </a:t>
                </a:r>
                <a:r>
                  <a:rPr lang="en-US" sz="2400" dirty="0">
                    <a:latin typeface="Times New Roman" panose="02020603050405020304" pitchFamily="18" charset="0"/>
                    <a:cs typeface="Times New Roman" panose="02020603050405020304" pitchFamily="18" charset="0"/>
                  </a:rPr>
                  <a:t>from the area under the curve of a plot of </a:t>
                </a:r>
                <a:r>
                  <a:rPr lang="en-US" sz="2400" i="1"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 versus </a:t>
                </a:r>
                <a:r>
                  <a:rPr lang="en-US" sz="2400" i="1" dirty="0">
                    <a:latin typeface="Times New Roman" panose="02020603050405020304" pitchFamily="18" charset="0"/>
                    <a:cs typeface="Times New Roman" panose="02020603050405020304" pitchFamily="18" charset="0"/>
                  </a:rPr>
                  <a:t>t. </a:t>
                </a:r>
                <a:r>
                  <a:rPr lang="en-US" sz="2400" dirty="0">
                    <a:latin typeface="Times New Roman" panose="02020603050405020304" pitchFamily="18" charset="0"/>
                    <a:cs typeface="Times New Roman" panose="02020603050405020304" pitchFamily="18" charset="0"/>
                  </a:rPr>
                  <a:t> i.e. the </a:t>
                </a:r>
                <a:r>
                  <a:rPr lang="en-US" sz="2400" i="1"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-curve. </a:t>
                </a:r>
              </a:p>
              <a:p>
                <a:pPr marL="0" indent="0" algn="just">
                  <a:lnSpc>
                    <a:spcPct val="100000"/>
                  </a:lnSpc>
                  <a:buNone/>
                </a:pPr>
                <a:endParaRPr lang="en-US" sz="2000" b="1" dirty="0">
                  <a:solidFill>
                    <a:schemeClr val="accent1"/>
                  </a:solidFill>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874A641-1E2A-6410-A8A4-FBBD70849631}"/>
                  </a:ext>
                </a:extLst>
              </p:cNvPr>
              <p:cNvSpPr>
                <a:spLocks noGrp="1" noRot="1" noChangeAspect="1" noMove="1" noResize="1" noEditPoints="1" noAdjustHandles="1" noChangeArrowheads="1" noChangeShapeType="1" noTextEdit="1"/>
              </p:cNvSpPr>
              <p:nvPr>
                <p:ph idx="1"/>
              </p:nvPr>
            </p:nvSpPr>
            <p:spPr>
              <a:xfrm>
                <a:off x="178904" y="805070"/>
                <a:ext cx="11708296" cy="5371893"/>
              </a:xfrm>
              <a:blipFill>
                <a:blip r:embed="rId2"/>
                <a:stretch>
                  <a:fillRect l="-781" t="-908" r="-83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075B549-9516-8682-6F34-82E4CA80C8FA}"/>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DE42A7D-FC53-97B5-4863-C062C99762F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0876061-03BE-14C1-36FB-683C03A41C8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385011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415A9-F06B-9316-8C95-28F5289E4F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5302A2-2F44-6C4A-0198-221C0318030B}"/>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0824772-A3FD-83EC-4FB7-C6188DBD6C1F}"/>
              </a:ext>
            </a:extLst>
          </p:cNvPr>
          <p:cNvSpPr>
            <a:spLocks noGrp="1"/>
          </p:cNvSpPr>
          <p:nvPr>
            <p:ph idx="1"/>
          </p:nvPr>
        </p:nvSpPr>
        <p:spPr>
          <a:xfrm>
            <a:off x="178904" y="805070"/>
            <a:ext cx="11708296" cy="5371893"/>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A typical shape of the </a:t>
            </a:r>
            <a:r>
              <a:rPr lang="en-US" sz="2000" i="1" dirty="0">
                <a:latin typeface="Times New Roman" panose="02020603050405020304" pitchFamily="18" charset="0"/>
                <a:cs typeface="Times New Roman" panose="02020603050405020304" pitchFamily="18" charset="0"/>
              </a:rPr>
              <a:t>F</a:t>
            </a:r>
            <a:r>
              <a:rPr lang="en-US" sz="2000" dirty="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curve is shown in </a:t>
            </a:r>
            <a:r>
              <a:rPr lang="en-US" sz="2000" b="1" dirty="0">
                <a:latin typeface="Times New Roman" panose="02020603050405020304" pitchFamily="18" charset="0"/>
                <a:cs typeface="Times New Roman" panose="02020603050405020304" pitchFamily="18" charset="0"/>
              </a:rPr>
              <a:t>Figure 13</a:t>
            </a:r>
            <a:r>
              <a:rPr lang="en-US" sz="2000" dirty="0">
                <a:latin typeface="Times New Roman" panose="02020603050405020304" pitchFamily="18" charset="0"/>
                <a:cs typeface="Times New Roman" panose="02020603050405020304" pitchFamily="18" charset="0"/>
              </a:rPr>
              <a:t>.</a:t>
            </a:r>
            <a:r>
              <a:rPr lang="en-US" sz="2000" b="1" dirty="0">
                <a:latin typeface="Times New Roman" panose="02020603050405020304" pitchFamily="18" charset="0"/>
                <a:cs typeface="Times New Roman" panose="02020603050405020304" pitchFamily="18" charset="0"/>
              </a:rPr>
              <a:t>11</a:t>
            </a:r>
            <a:r>
              <a:rPr lang="en-US" sz="2000" dirty="0">
                <a:latin typeface="Times New Roman" panose="02020603050405020304" pitchFamily="18" charset="0"/>
                <a:cs typeface="Times New Roman" panose="02020603050405020304" pitchFamily="18" charset="0"/>
              </a:rPr>
              <a:t> </a:t>
            </a:r>
            <a:r>
              <a:rPr lang="en-US" sz="2000" b="1" dirty="0">
                <a:solidFill>
                  <a:schemeClr val="accent1"/>
                </a:solidFill>
                <a:latin typeface="Times New Roman" panose="02020603050405020304" pitchFamily="18" charset="0"/>
                <a:cs typeface="Times New Roman" panose="02020603050405020304" pitchFamily="18" charset="0"/>
              </a:rPr>
              <a:t>(Fogler, 2015, pg. 778).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It depicts that </a:t>
            </a:r>
            <a:r>
              <a:rPr lang="en-US" sz="2000" i="1" dirty="0">
                <a:latin typeface="Times New Roman" panose="02020603050405020304" pitchFamily="18" charset="0"/>
                <a:cs typeface="Times New Roman" panose="02020603050405020304" pitchFamily="18" charset="0"/>
              </a:rPr>
              <a:t>F</a:t>
            </a:r>
            <a:r>
              <a:rPr lang="en-US" sz="2000" dirty="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 0.8 means that 80% of the molecules spend 8 minutes or less in the reactor, and 20% of the molecules [1-  </a:t>
            </a:r>
            <a:r>
              <a:rPr lang="en-US" sz="2000" i="1" dirty="0">
                <a:latin typeface="Times New Roman" panose="02020603050405020304" pitchFamily="18" charset="0"/>
                <a:cs typeface="Times New Roman" panose="02020603050405020304" pitchFamily="18" charset="0"/>
              </a:rPr>
              <a:t>F</a:t>
            </a:r>
            <a:r>
              <a:rPr lang="en-US" sz="2000" dirty="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spend longer than 8 minutes in the reactor.</a:t>
            </a:r>
          </a:p>
          <a:p>
            <a:pPr marL="0" indent="0" algn="just">
              <a:lnSpc>
                <a:spcPct val="100000"/>
              </a:lnSpc>
              <a:buNone/>
            </a:pPr>
            <a:endParaRPr lang="en-US" sz="2000" b="1" dirty="0">
              <a:solidFill>
                <a:schemeClr val="accent1"/>
              </a:solidFill>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6A5E7AB-F56C-AFC4-5FBD-BC28C9C47FB8}"/>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F4CBF3C-EC78-AD09-9281-0B132F6C3E1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BF09EB1-9753-22E3-C325-7FFAA3C536D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03034DBC-02A2-C8AF-3876-AB09262E0F02}"/>
              </a:ext>
            </a:extLst>
          </p:cNvPr>
          <p:cNvPicPr>
            <a:picLocks noChangeAspect="1"/>
          </p:cNvPicPr>
          <p:nvPr/>
        </p:nvPicPr>
        <p:blipFill>
          <a:blip r:embed="rId2"/>
          <a:stretch>
            <a:fillRect/>
          </a:stretch>
        </p:blipFill>
        <p:spPr>
          <a:xfrm>
            <a:off x="933416" y="1967947"/>
            <a:ext cx="5251219" cy="3600428"/>
          </a:xfrm>
          <a:prstGeom prst="rect">
            <a:avLst/>
          </a:prstGeom>
        </p:spPr>
      </p:pic>
      <p:sp>
        <p:nvSpPr>
          <p:cNvPr id="8" name="TextBox 7">
            <a:extLst>
              <a:ext uri="{FF2B5EF4-FFF2-40B4-BE49-F238E27FC236}">
                <a16:creationId xmlns:a16="http://schemas.microsoft.com/office/drawing/2014/main" id="{9E0BEFC1-6287-CBB4-F189-744EB574E4F7}"/>
              </a:ext>
            </a:extLst>
          </p:cNvPr>
          <p:cNvSpPr txBox="1"/>
          <p:nvPr/>
        </p:nvSpPr>
        <p:spPr>
          <a:xfrm>
            <a:off x="1040296" y="5772486"/>
            <a:ext cx="5321137" cy="400110"/>
          </a:xfrm>
          <a:prstGeom prst="rect">
            <a:avLst/>
          </a:prstGeom>
          <a:noFill/>
        </p:spPr>
        <p:txBody>
          <a:bodyPr wrap="none" rtlCol="0">
            <a:spAutoFit/>
          </a:bodyPr>
          <a:lstStyle/>
          <a:p>
            <a:r>
              <a:rPr lang="fr-FR" sz="2000" b="1" i="0" u="none" strike="noStrike" baseline="0" dirty="0">
                <a:latin typeface="Times New Roman" panose="02020603050405020304" pitchFamily="18" charset="0"/>
                <a:cs typeface="Times New Roman" panose="02020603050405020304" pitchFamily="18" charset="0"/>
              </a:rPr>
              <a:t>Figure 13.11.  </a:t>
            </a:r>
            <a:r>
              <a:rPr lang="fr-FR" sz="2000" b="0" i="0" u="none" strike="noStrike" baseline="0" dirty="0">
                <a:latin typeface="Times New Roman" panose="02020603050405020304" pitchFamily="18" charset="0"/>
                <a:cs typeface="Times New Roman" panose="02020603050405020304" pitchFamily="18" charset="0"/>
              </a:rPr>
              <a:t>Cumulative distribution curve, </a:t>
            </a:r>
            <a:r>
              <a:rPr lang="fr-FR" sz="2000" b="0" i="1" u="none" strike="noStrike" baseline="0" dirty="0">
                <a:latin typeface="Times New Roman" panose="02020603050405020304" pitchFamily="18" charset="0"/>
                <a:cs typeface="Times New Roman" panose="02020603050405020304" pitchFamily="18" charset="0"/>
              </a:rPr>
              <a:t>F</a:t>
            </a:r>
            <a:r>
              <a:rPr lang="fr-FR" sz="2000" b="0" i="0" u="none" strike="noStrike" baseline="0" dirty="0">
                <a:latin typeface="Times New Roman" panose="02020603050405020304" pitchFamily="18" charset="0"/>
                <a:cs typeface="Times New Roman" panose="02020603050405020304" pitchFamily="18" charset="0"/>
              </a:rPr>
              <a:t>(</a:t>
            </a:r>
            <a:r>
              <a:rPr lang="fr-FR" sz="2000" b="0" i="1" u="none" strike="noStrike" baseline="0" dirty="0">
                <a:latin typeface="Times New Roman" panose="02020603050405020304" pitchFamily="18" charset="0"/>
                <a:cs typeface="Times New Roman" panose="02020603050405020304" pitchFamily="18" charset="0"/>
              </a:rPr>
              <a:t>t</a:t>
            </a:r>
            <a:r>
              <a:rPr lang="fr-FR" sz="2000" b="0" i="0" u="none" strike="noStrike" baseline="0"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51915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D5C9B-5841-328F-C420-D3F09D1972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E1F10A-C828-C82B-7FC9-E7DE49141547}"/>
              </a:ext>
            </a:extLst>
          </p:cNvPr>
          <p:cNvSpPr>
            <a:spLocks noGrp="1"/>
          </p:cNvSpPr>
          <p:nvPr>
            <p:ph type="title"/>
          </p:nvPr>
        </p:nvSpPr>
        <p:spPr>
          <a:xfrm>
            <a:off x="619539" y="184989"/>
            <a:ext cx="10515600" cy="315912"/>
          </a:xfrm>
        </p:spPr>
        <p:txBody>
          <a:bodyPr>
            <a:noAutofit/>
          </a:bodyPr>
          <a:lstStyle/>
          <a:p>
            <a:pPr marL="82296" algn="just">
              <a:lnSpc>
                <a:spcPct val="150000"/>
              </a:lnSpc>
            </a:pPr>
            <a:r>
              <a:rPr lang="en-US" sz="2800" b="1" dirty="0">
                <a:latin typeface="Times New Roman" panose="02020603050405020304" pitchFamily="18" charset="0"/>
                <a:cs typeface="Times New Roman" panose="02020603050405020304" pitchFamily="18" charset="0"/>
              </a:rPr>
              <a:t>13.4.4. Mean residence time (t</a:t>
            </a:r>
            <a:r>
              <a:rPr lang="en-US" sz="2800" b="1" baseline="-25000" dirty="0">
                <a:latin typeface="Times New Roman" panose="02020603050405020304" pitchFamily="18" charset="0"/>
                <a:cs typeface="Times New Roman" panose="02020603050405020304" pitchFamily="18" charset="0"/>
              </a:rPr>
              <a:t>m</a:t>
            </a:r>
            <a:r>
              <a:rPr lang="en-US" sz="2800" b="1"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C01192B-801E-3E88-A363-CCC3863E38F0}"/>
                  </a:ext>
                </a:extLst>
              </p:cNvPr>
              <p:cNvSpPr>
                <a:spLocks noGrp="1"/>
              </p:cNvSpPr>
              <p:nvPr>
                <p:ph idx="1"/>
              </p:nvPr>
            </p:nvSpPr>
            <p:spPr>
              <a:xfrm>
                <a:off x="238538" y="854765"/>
                <a:ext cx="11718235" cy="5322198"/>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In previous chapters treating ideal reactors, a parameter frequently used was the space time, τ, which was defined as being equal to (</a:t>
                </a:r>
                <a:r>
                  <a:rPr lang="en-US" sz="2000" i="1" dirty="0">
                    <a:latin typeface="Times New Roman" panose="02020603050405020304" pitchFamily="18" charset="0"/>
                    <a:cs typeface="Times New Roman" panose="02020603050405020304" pitchFamily="18" charset="0"/>
                  </a:rPr>
                  <a:t>V</a:t>
                </a:r>
                <a:r>
                  <a:rPr lang="en-US" sz="2000" dirty="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v</a:t>
                </a:r>
                <a:r>
                  <a:rPr lang="en-US" sz="20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In the absence of dispersion, and for constant volumetric flow (</a:t>
                </a:r>
                <a:r>
                  <a:rPr lang="en-US" sz="2000" i="1" dirty="0">
                    <a:latin typeface="Times New Roman" panose="02020603050405020304" pitchFamily="18" charset="0"/>
                    <a:cs typeface="Times New Roman" panose="02020603050405020304" pitchFamily="18" charset="0"/>
                  </a:rPr>
                  <a:t>v </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v</a:t>
                </a:r>
                <a:r>
                  <a:rPr lang="en-US" sz="2000" baseline="-25000" dirty="0">
                    <a:latin typeface="Times New Roman" panose="02020603050405020304" pitchFamily="18" charset="0"/>
                    <a:cs typeface="Times New Roman" panose="02020603050405020304" pitchFamily="18" charset="0"/>
                  </a:rPr>
                  <a:t>0</a:t>
                </a:r>
                <a:r>
                  <a:rPr lang="en-US" sz="2000" dirty="0">
                    <a:latin typeface="Times New Roman" panose="02020603050405020304" pitchFamily="18" charset="0"/>
                    <a:cs typeface="Times New Roman" panose="02020603050405020304" pitchFamily="18" charset="0"/>
                  </a:rPr>
                  <a:t>),  no matter what RTD exists for a particular reactor, ideal or non-ideal, this nominal space time, τ, is equal to the </a:t>
                </a:r>
                <a:r>
                  <a:rPr lang="en-US" sz="2000" i="1" dirty="0">
                    <a:latin typeface="Times New Roman" panose="02020603050405020304" pitchFamily="18" charset="0"/>
                    <a:cs typeface="Times New Roman" panose="02020603050405020304" pitchFamily="18" charset="0"/>
                  </a:rPr>
                  <a:t>mean residence time</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t</a:t>
                </a:r>
                <a:r>
                  <a:rPr lang="en-US" sz="2000" i="1" baseline="-25000" dirty="0">
                    <a:latin typeface="Times New Roman" panose="02020603050405020304" pitchFamily="18" charset="0"/>
                    <a:cs typeface="Times New Roman" panose="02020603050405020304" pitchFamily="18" charset="0"/>
                  </a:rPr>
                  <a:t>m</a:t>
                </a:r>
                <a:r>
                  <a:rPr lang="en-US" sz="2000" dirty="0">
                    <a:latin typeface="Times New Roman" panose="02020603050405020304" pitchFamily="18" charset="0"/>
                    <a:cs typeface="Times New Roman" panose="02020603050405020304" pitchFamily="18" charset="0"/>
                  </a:rPr>
                  <a:t>.</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Mean residence time in real reactors is the average time a fluid element spends inside the reactor, which accounts fluid flow irregularities and mixing.</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mean residence time is the first moment of RTD function.</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mean value of the variable is equal to the first moment of the RTD function, </a:t>
                </a:r>
                <a:r>
                  <a:rPr lang="en-US" sz="2000" i="1" dirty="0">
                    <a:latin typeface="Times New Roman" panose="02020603050405020304" pitchFamily="18" charset="0"/>
                    <a:cs typeface="Times New Roman" panose="02020603050405020304" pitchFamily="18" charset="0"/>
                  </a:rPr>
                  <a:t>E</a:t>
                </a:r>
                <a:r>
                  <a:rPr lang="en-US" sz="2000" dirty="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Thus, the mean residence time  is given by:</a:t>
                </a:r>
              </a:p>
              <a:p>
                <a:pPr marL="0" indent="0">
                  <a:lnSpc>
                    <a:spcPct val="15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𝑡</m:t>
                        </m:r>
                      </m:e>
                      <m:sub>
                        <m:r>
                          <a:rPr lang="en-US" sz="2000" b="0" i="1" smtClean="0">
                            <a:latin typeface="Cambria Math" panose="02040503050406030204" pitchFamily="18" charset="0"/>
                            <a:cs typeface="Times New Roman" panose="02020603050405020304" pitchFamily="18" charset="0"/>
                          </a:rPr>
                          <m:t>𝑚</m:t>
                        </m:r>
                      </m:sub>
                    </m:sSub>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nary>
                          <m:naryPr>
                            <m:ctrlPr>
                              <a:rPr lang="en-US" sz="2000" b="0" i="1" smtClean="0">
                                <a:latin typeface="Cambria Math" panose="02040503050406030204" pitchFamily="18" charset="0"/>
                                <a:cs typeface="Times New Roman" panose="02020603050405020304" pitchFamily="18" charset="0"/>
                              </a:rPr>
                            </m:ctrlPr>
                          </m:naryPr>
                          <m:sub>
                            <m:r>
                              <m:rPr>
                                <m:brk m:alnAt="23"/>
                              </m:rPr>
                              <a:rPr lang="en-US" sz="2000" b="0" i="1" smtClean="0">
                                <a:latin typeface="Cambria Math" panose="02040503050406030204" pitchFamily="18" charset="0"/>
                                <a:cs typeface="Times New Roman" panose="02020603050405020304" pitchFamily="18" charset="0"/>
                              </a:rPr>
                              <m:t>0</m:t>
                            </m:r>
                          </m:sub>
                          <m:sup>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sup>
                          <m:e>
                            <m:r>
                              <a:rPr lang="en-US" sz="2000" b="0" i="1" smtClean="0">
                                <a:latin typeface="Cambria Math" panose="02040503050406030204" pitchFamily="18" charset="0"/>
                                <a:cs typeface="Times New Roman" panose="02020603050405020304" pitchFamily="18" charset="0"/>
                              </a:rPr>
                              <m:t>𝑡𝐸</m:t>
                            </m:r>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𝑡</m:t>
                                </m:r>
                              </m:e>
                            </m:d>
                            <m:r>
                              <a:rPr lang="en-US" sz="2000" b="0" i="1" smtClean="0">
                                <a:latin typeface="Cambria Math" panose="02040503050406030204" pitchFamily="18" charset="0"/>
                                <a:cs typeface="Times New Roman" panose="02020603050405020304" pitchFamily="18" charset="0"/>
                              </a:rPr>
                              <m:t>𝑑𝑡</m:t>
                            </m:r>
                          </m:e>
                        </m:nary>
                      </m:num>
                      <m:den>
                        <m:nary>
                          <m:naryPr>
                            <m:ctrlPr>
                              <a:rPr lang="en-US" sz="2000" b="0" i="1" smtClean="0">
                                <a:latin typeface="Cambria Math" panose="02040503050406030204" pitchFamily="18" charset="0"/>
                                <a:cs typeface="Times New Roman" panose="02020603050405020304" pitchFamily="18" charset="0"/>
                              </a:rPr>
                            </m:ctrlPr>
                          </m:naryPr>
                          <m:sub>
                            <m:r>
                              <m:rPr>
                                <m:brk m:alnAt="23"/>
                              </m:rPr>
                              <a:rPr lang="en-US" sz="2000" b="0" i="1" smtClean="0">
                                <a:latin typeface="Cambria Math" panose="02040503050406030204" pitchFamily="18" charset="0"/>
                                <a:cs typeface="Times New Roman" panose="02020603050405020304" pitchFamily="18" charset="0"/>
                              </a:rPr>
                              <m:t>0</m:t>
                            </m:r>
                          </m:sub>
                          <m:sup>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sup>
                          <m:e>
                            <m:r>
                              <a:rPr lang="en-US" sz="2000" b="0" i="1" smtClean="0">
                                <a:latin typeface="Cambria Math" panose="02040503050406030204" pitchFamily="18" charset="0"/>
                                <a:cs typeface="Times New Roman" panose="02020603050405020304" pitchFamily="18" charset="0"/>
                              </a:rPr>
                              <m:t>𝐸</m:t>
                            </m:r>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𝑡</m:t>
                                </m:r>
                              </m:e>
                            </m:d>
                            <m:r>
                              <a:rPr lang="en-US" sz="2000" b="0" i="1" smtClean="0">
                                <a:latin typeface="Cambria Math" panose="02040503050406030204" pitchFamily="18" charset="0"/>
                                <a:cs typeface="Times New Roman" panose="02020603050405020304" pitchFamily="18" charset="0"/>
                              </a:rPr>
                              <m:t>𝑑𝑡</m:t>
                            </m:r>
                          </m:e>
                        </m:nary>
                      </m:den>
                    </m:f>
                    <m:r>
                      <a:rPr lang="en-US" sz="2000" b="0" i="1" smtClean="0">
                        <a:latin typeface="Cambria Math" panose="02040503050406030204" pitchFamily="18" charset="0"/>
                        <a:cs typeface="Times New Roman" panose="02020603050405020304" pitchFamily="18" charset="0"/>
                      </a:rPr>
                      <m:t>=</m:t>
                    </m:r>
                  </m:oMath>
                </a14:m>
                <a:r>
                  <a:rPr lang="en-US" sz="2000" dirty="0">
                    <a:cs typeface="Times New Roman" panose="02020603050405020304" pitchFamily="18" charset="0"/>
                  </a:rPr>
                  <a:t> </a:t>
                </a:r>
                <a14:m>
                  <m:oMath xmlns:m="http://schemas.openxmlformats.org/officeDocument/2006/math">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r>
                          <a:rPr lang="en-US" sz="2000" i="1">
                            <a:latin typeface="Cambria Math" panose="02040503050406030204" pitchFamily="18" charset="0"/>
                            <a:cs typeface="Times New Roman" panose="02020603050405020304" pitchFamily="18" charset="0"/>
                          </a:rPr>
                          <m:t>𝑡𝐸</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𝑡</m:t>
                            </m:r>
                          </m:e>
                        </m:d>
                        <m:r>
                          <a:rPr lang="en-US" sz="2000" i="1">
                            <a:latin typeface="Cambria Math" panose="02040503050406030204" pitchFamily="18" charset="0"/>
                            <a:cs typeface="Times New Roman" panose="02020603050405020304" pitchFamily="18" charset="0"/>
                          </a:rPr>
                          <m:t>𝑑𝑡</m:t>
                        </m:r>
                      </m:e>
                    </m:nary>
                  </m:oMath>
                </a14:m>
                <a:r>
                  <a:rPr lang="en-US" sz="2000" dirty="0">
                    <a:latin typeface="Times New Roman" panose="02020603050405020304" pitchFamily="18" charset="0"/>
                    <a:cs typeface="Times New Roman" panose="02020603050405020304" pitchFamily="18" charset="0"/>
                  </a:rPr>
                  <a:t>                                                                                                                  (13.17)</a:t>
                </a:r>
              </a:p>
            </p:txBody>
          </p:sp>
        </mc:Choice>
        <mc:Fallback xmlns="">
          <p:sp>
            <p:nvSpPr>
              <p:cNvPr id="3" name="Content Placeholder 2">
                <a:extLst>
                  <a:ext uri="{FF2B5EF4-FFF2-40B4-BE49-F238E27FC236}">
                    <a16:creationId xmlns:a16="http://schemas.microsoft.com/office/drawing/2014/main" id="{AC01192B-801E-3E88-A363-CCC3863E38F0}"/>
                  </a:ext>
                </a:extLst>
              </p:cNvPr>
              <p:cNvSpPr>
                <a:spLocks noGrp="1" noRot="1" noChangeAspect="1" noMove="1" noResize="1" noEditPoints="1" noAdjustHandles="1" noChangeArrowheads="1" noChangeShapeType="1" noTextEdit="1"/>
              </p:cNvSpPr>
              <p:nvPr>
                <p:ph idx="1"/>
              </p:nvPr>
            </p:nvSpPr>
            <p:spPr>
              <a:xfrm>
                <a:off x="238538" y="854765"/>
                <a:ext cx="11718235" cy="5322198"/>
              </a:xfrm>
              <a:blipFill>
                <a:blip r:embed="rId2"/>
                <a:stretch>
                  <a:fillRect l="-520" t="-573" r="-57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FCD86CB-449E-2D11-7492-5F88C667FDFE}"/>
              </a:ext>
            </a:extLst>
          </p:cNvPr>
          <p:cNvCxnSpPr>
            <a:cxnSpLocks/>
          </p:cNvCxnSpPr>
          <p:nvPr/>
        </p:nvCxnSpPr>
        <p:spPr>
          <a:xfrm>
            <a:off x="-192157" y="76877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08EDD71-4DE0-58CC-8B28-41A3778EBFE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BF0CBE6-7A89-5DDC-1E5D-A31944913E8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974264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6E5F1-FAE1-21EF-DC9A-182AA7DED6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D6E254-6CF7-59CB-CC4A-F82D886EE126}"/>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F871EF6-1A8A-4ADD-1CB9-398D1882BCEC}"/>
                  </a:ext>
                </a:extLst>
              </p:cNvPr>
              <p:cNvSpPr>
                <a:spLocks noGrp="1"/>
              </p:cNvSpPr>
              <p:nvPr>
                <p:ph idx="1"/>
              </p:nvPr>
            </p:nvSpPr>
            <p:spPr>
              <a:xfrm>
                <a:off x="357809" y="805070"/>
                <a:ext cx="11439939" cy="5371893"/>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From equation (12.10), </a:t>
                </a:r>
                <a14:m>
                  <m:oMath xmlns:m="http://schemas.openxmlformats.org/officeDocument/2006/math">
                    <m:nary>
                      <m:naryPr>
                        <m:ctrlPr>
                          <a:rPr lang="en-US" sz="2400" i="1">
                            <a:latin typeface="Cambria Math" panose="02040503050406030204" pitchFamily="18" charset="0"/>
                            <a:cs typeface="Times New Roman" panose="02020603050405020304" pitchFamily="18" charset="0"/>
                          </a:rPr>
                        </m:ctrlPr>
                      </m:naryPr>
                      <m:sub>
                        <m:r>
                          <m:rPr>
                            <m:brk m:alnAt="23"/>
                          </m:rPr>
                          <a:rPr lang="en-US" sz="2400" i="1">
                            <a:latin typeface="Cambria Math" panose="02040503050406030204" pitchFamily="18" charset="0"/>
                            <a:cs typeface="Times New Roman" panose="02020603050405020304" pitchFamily="18" charset="0"/>
                          </a:rPr>
                          <m:t>0</m:t>
                        </m:r>
                      </m:sub>
                      <m:sup>
                        <m:r>
                          <a:rPr lang="en-US" sz="2400" i="1">
                            <a:latin typeface="Cambria Math" panose="02040503050406030204" pitchFamily="18" charset="0"/>
                            <a:ea typeface="Cambria Math" panose="02040503050406030204" pitchFamily="18" charset="0"/>
                            <a:cs typeface="Times New Roman" panose="02020603050405020304" pitchFamily="18" charset="0"/>
                          </a:rPr>
                          <m:t>∞</m:t>
                        </m:r>
                      </m:sup>
                      <m:e>
                        <m:r>
                          <a:rPr lang="en-US" sz="2400" i="1">
                            <a:latin typeface="Cambria Math" panose="02040503050406030204" pitchFamily="18" charset="0"/>
                            <a:cs typeface="Times New Roman" panose="02020603050405020304" pitchFamily="18" charset="0"/>
                          </a:rPr>
                          <m:t>𝐸</m:t>
                        </m:r>
                        <m:d>
                          <m:dPr>
                            <m:ctrlPr>
                              <a:rPr lang="en-US" sz="2400" i="1">
                                <a:latin typeface="Cambria Math" panose="02040503050406030204" pitchFamily="18" charset="0"/>
                                <a:cs typeface="Times New Roman" panose="02020603050405020304" pitchFamily="18" charset="0"/>
                              </a:rPr>
                            </m:ctrlPr>
                          </m:dPr>
                          <m:e>
                            <m:r>
                              <a:rPr lang="en-US" sz="2400" i="1">
                                <a:latin typeface="Cambria Math" panose="02040503050406030204" pitchFamily="18" charset="0"/>
                                <a:cs typeface="Times New Roman" panose="02020603050405020304" pitchFamily="18" charset="0"/>
                              </a:rPr>
                              <m:t>𝑡</m:t>
                            </m:r>
                          </m:e>
                        </m:d>
                        <m:r>
                          <a:rPr lang="en-US" sz="2400" i="1">
                            <a:latin typeface="Cambria Math" panose="02040503050406030204" pitchFamily="18" charset="0"/>
                            <a:cs typeface="Times New Roman" panose="02020603050405020304" pitchFamily="18" charset="0"/>
                          </a:rPr>
                          <m:t>𝑑𝑡</m:t>
                        </m:r>
                      </m:e>
                    </m:nary>
                    <m:r>
                      <a:rPr lang="en-US" sz="2400" i="1">
                        <a:latin typeface="Cambria Math" panose="02040503050406030204" pitchFamily="18" charset="0"/>
                        <a:cs typeface="Times New Roman" panose="02020603050405020304" pitchFamily="18" charset="0"/>
                      </a:rPr>
                      <m:t>=1</m:t>
                    </m:r>
                  </m:oMath>
                </a14:m>
                <a:r>
                  <a:rPr lang="en-US" sz="2400" dirty="0">
                    <a:latin typeface="Times New Roman" panose="02020603050405020304" pitchFamily="18" charset="0"/>
                    <a:cs typeface="Times New Roman" panose="02020603050405020304" pitchFamily="18" charset="0"/>
                  </a:rPr>
                  <a:t>          </a:t>
                </a:r>
              </a:p>
              <a:p>
                <a:pPr marL="0" indent="0">
                  <a:lnSpc>
                    <a:spcPct val="150000"/>
                  </a:lnSpc>
                  <a:buNone/>
                </a:pPr>
                <a:r>
                  <a:rPr lang="en-US" sz="2400" dirty="0">
                    <a:latin typeface="Times New Roman" panose="02020603050405020304" pitchFamily="18" charset="0"/>
                    <a:cs typeface="Times New Roman" panose="02020603050405020304" pitchFamily="18" charset="0"/>
                  </a:rPr>
                  <a:t>Where: t</a:t>
                </a:r>
                <a:r>
                  <a:rPr lang="en-US" sz="2400" baseline="-25000" dirty="0">
                    <a:latin typeface="Times New Roman" panose="02020603050405020304" pitchFamily="18" charset="0"/>
                    <a:cs typeface="Times New Roman" panose="02020603050405020304" pitchFamily="18" charset="0"/>
                  </a:rPr>
                  <a:t>m</a:t>
                </a:r>
                <a:r>
                  <a:rPr lang="en-US" sz="2400" dirty="0">
                    <a:latin typeface="Times New Roman" panose="02020603050405020304" pitchFamily="18" charset="0"/>
                    <a:cs typeface="Times New Roman" panose="02020603050405020304" pitchFamily="18" charset="0"/>
                  </a:rPr>
                  <a:t> is mean residence time, t is  any time t, E(t) is RTD function.     </a:t>
                </a:r>
              </a:p>
              <a:p>
                <a:pPr marL="0" indent="0" algn="just">
                  <a:buNone/>
                </a:pPr>
                <a:r>
                  <a:rPr lang="en-US" sz="2400" dirty="0">
                    <a:latin typeface="Times New Roman" panose="02020603050405020304" pitchFamily="18" charset="0"/>
                    <a:cs typeface="Times New Roman" panose="02020603050405020304" pitchFamily="18" charset="0"/>
                  </a:rPr>
                  <a:t>The first moment gives the average time the effluent molecules spent in the reactor.</a:t>
                </a:r>
              </a:p>
              <a:p>
                <a:pPr marL="0" indent="0">
                  <a:buNone/>
                </a:pPr>
                <a:r>
                  <a:rPr lang="en-US" sz="2400" dirty="0">
                    <a:latin typeface="Times New Roman" panose="02020603050405020304" pitchFamily="18" charset="0"/>
                    <a:cs typeface="Times New Roman" panose="02020603050405020304" pitchFamily="18" charset="0"/>
                  </a:rPr>
                  <a:t>For constant volumetric flow rate, the mean residence time is equal to the space time.</a:t>
                </a:r>
              </a:p>
              <a:p>
                <a:pPr marL="0" indent="0">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𝑡</m:t>
                        </m:r>
                      </m:e>
                      <m:sub>
                        <m:r>
                          <a:rPr lang="en-US" sz="2400" b="0" i="1" smtClean="0">
                            <a:latin typeface="Cambria Math" panose="02040503050406030204" pitchFamily="18" charset="0"/>
                            <a:cs typeface="Times New Roman" panose="02020603050405020304" pitchFamily="18" charset="0"/>
                          </a:rPr>
                          <m:t>𝑚</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(13.18)</a:t>
                </a:r>
              </a:p>
              <a:p>
                <a:pPr marL="0" indent="0">
                  <a:buNone/>
                </a:pPr>
                <a:r>
                  <a:rPr lang="en-US" sz="2400" dirty="0">
                    <a:latin typeface="Times New Roman" panose="02020603050405020304" pitchFamily="18" charset="0"/>
                    <a:cs typeface="Times New Roman" panose="02020603050405020304" pitchFamily="18" charset="0"/>
                  </a:rPr>
                  <a:t>This result is true only for a closed system. i.e. no dispersion across boundaries.</a:t>
                </a:r>
              </a:p>
              <a:p>
                <a:pPr marL="0" indent="0">
                  <a:buNone/>
                </a:pPr>
                <a:r>
                  <a:rPr lang="en-US" sz="2400" dirty="0">
                    <a:latin typeface="Times New Roman" panose="02020603050405020304" pitchFamily="18" charset="0"/>
                    <a:cs typeface="Times New Roman" panose="02020603050405020304" pitchFamily="18" charset="0"/>
                  </a:rPr>
                  <a:t>The exact reactor volume is determined from the equation:</a:t>
                </a:r>
              </a:p>
              <a:p>
                <a:pPr marL="0" indent="0">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𝑉</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𝑣</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𝑡</m:t>
                        </m:r>
                      </m:e>
                      <m:sub>
                        <m:r>
                          <a:rPr lang="en-US" sz="2400" b="0" i="1" smtClean="0">
                            <a:latin typeface="Cambria Math" panose="02040503050406030204" pitchFamily="18" charset="0"/>
                            <a:cs typeface="Times New Roman" panose="02020603050405020304" pitchFamily="18" charset="0"/>
                          </a:rPr>
                          <m:t>𝑚</m:t>
                        </m:r>
                      </m:sub>
                    </m:sSub>
                  </m:oMath>
                </a14:m>
                <a:r>
                  <a:rPr lang="en-US" sz="2400" dirty="0">
                    <a:latin typeface="Times New Roman" panose="02020603050405020304" pitchFamily="18" charset="0"/>
                    <a:cs typeface="Times New Roman" panose="02020603050405020304" pitchFamily="18" charset="0"/>
                  </a:rPr>
                  <a:t>                                                                                                                (13.19</a:t>
                </a:r>
                <a:r>
                  <a:rPr lang="en-US" sz="2000" dirty="0">
                    <a:latin typeface="Times New Roman" panose="02020603050405020304" pitchFamily="18" charset="0"/>
                    <a:cs typeface="Times New Roman" panose="02020603050405020304" pitchFamily="18" charset="0"/>
                  </a:rPr>
                  <a:t>)</a:t>
                </a:r>
              </a:p>
              <a:p>
                <a:pPr marL="0" indent="0" algn="just">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F871EF6-1A8A-4ADD-1CB9-398D1882BCEC}"/>
                  </a:ext>
                </a:extLst>
              </p:cNvPr>
              <p:cNvSpPr>
                <a:spLocks noGrp="1" noRot="1" noChangeAspect="1" noMove="1" noResize="1" noEditPoints="1" noAdjustHandles="1" noChangeArrowheads="1" noChangeShapeType="1" noTextEdit="1"/>
              </p:cNvSpPr>
              <p:nvPr>
                <p:ph idx="1"/>
              </p:nvPr>
            </p:nvSpPr>
            <p:spPr>
              <a:xfrm>
                <a:off x="357809" y="805070"/>
                <a:ext cx="11439939" cy="5371893"/>
              </a:xfrm>
              <a:blipFill>
                <a:blip r:embed="rId2"/>
                <a:stretch>
                  <a:fillRect l="-85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12D9568-D8CD-47FE-039C-0D14BB30CAB8}"/>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E1ADFB3-0442-9BC1-5C55-BBC5DA0E1EB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8A48CBF-B03B-A089-ABD6-7E463C1F3F2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204754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658FC9-195F-4371-F707-DA3A5B4D1C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4864C6-F61B-5D86-5F11-8A382FBFAB62}"/>
              </a:ext>
            </a:extLst>
          </p:cNvPr>
          <p:cNvSpPr>
            <a:spLocks noGrp="1"/>
          </p:cNvSpPr>
          <p:nvPr>
            <p:ph type="title"/>
          </p:nvPr>
        </p:nvSpPr>
        <p:spPr>
          <a:xfrm>
            <a:off x="569843" y="124034"/>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9B1E13B-C35C-E886-FF14-AB70447BB5EC}"/>
                  </a:ext>
                </a:extLst>
              </p:cNvPr>
              <p:cNvSpPr>
                <a:spLocks noGrp="1"/>
              </p:cNvSpPr>
              <p:nvPr>
                <p:ph idx="1"/>
              </p:nvPr>
            </p:nvSpPr>
            <p:spPr>
              <a:xfrm>
                <a:off x="288235" y="499583"/>
                <a:ext cx="11668539" cy="5808302"/>
              </a:xfrm>
            </p:spPr>
            <p:txBody>
              <a:bodyPr>
                <a:normAutofit/>
              </a:bodyPr>
              <a:lstStyle/>
              <a:p>
                <a:pPr marL="82296" indent="0">
                  <a:buNone/>
                </a:pPr>
                <a:r>
                  <a:rPr lang="en-US" sz="2200" b="1" dirty="0">
                    <a:latin typeface="Times New Roman" panose="02020603050405020304" pitchFamily="18" charset="0"/>
                    <a:cs typeface="Times New Roman" panose="02020603050405020304" pitchFamily="18" charset="0"/>
                  </a:rPr>
                  <a:t>Other moments of the RTD</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Variance(</a:t>
                </a:r>
                <a:r>
                  <a:rPr lang="en-US" sz="2400" dirty="0">
                    <a:latin typeface="Times New Roman" panose="02020603050405020304" pitchFamily="18" charset="0"/>
                    <a:cs typeface="Times New Roman" panose="02020603050405020304" pitchFamily="18" charset="0"/>
                  </a:rPr>
                  <a:t>σ</a:t>
                </a:r>
                <a:r>
                  <a:rPr lang="en-US" sz="2200" b="1" baseline="30000" dirty="0">
                    <a:latin typeface="Times New Roman" panose="02020603050405020304" pitchFamily="18" charset="0"/>
                    <a:cs typeface="Times New Roman" panose="02020603050405020304" pitchFamily="18" charset="0"/>
                  </a:rPr>
                  <a:t>2</a:t>
                </a:r>
                <a:r>
                  <a:rPr lang="en-US" sz="2200" b="1"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It is the second moment of the RTD.</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a:t>
                </a:r>
                <a:r>
                  <a:rPr lang="en-US" sz="2200" b="1"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variance</a:t>
                </a:r>
                <a:r>
                  <a:rPr lang="en-US" sz="2200" dirty="0">
                    <a:latin typeface="Times New Roman" panose="02020603050405020304" pitchFamily="18" charset="0"/>
                    <a:cs typeface="Times New Roman" panose="02020603050405020304" pitchFamily="18" charset="0"/>
                  </a:rPr>
                  <a:t>,</a:t>
                </a:r>
                <a:r>
                  <a:rPr lang="en-US" sz="22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σ</a:t>
                </a:r>
                <a:r>
                  <a:rPr lang="en-US" sz="2200" baseline="30000" dirty="0">
                    <a:latin typeface="Times New Roman" panose="02020603050405020304" pitchFamily="18" charset="0"/>
                    <a:cs typeface="Times New Roman" panose="02020603050405020304" pitchFamily="18" charset="0"/>
                  </a:rPr>
                  <a:t>2 </a:t>
                </a:r>
                <a:r>
                  <a:rPr lang="en-US" sz="2200" dirty="0">
                    <a:latin typeface="Times New Roman" panose="02020603050405020304" pitchFamily="18" charset="0"/>
                    <a:cs typeface="Times New Roman" panose="02020603050405020304" pitchFamily="18" charset="0"/>
                  </a:rPr>
                  <a:t>is</a:t>
                </a:r>
                <a:r>
                  <a:rPr lang="en-US" sz="2200" baseline="30000"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square of the standard deviation.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magnitude of this moment is an indication of the “spread” of the distribution; the greater the value of this moment is, the greater a distribution’s spread will be.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variance is defined as:</a:t>
                </a:r>
              </a:p>
              <a:p>
                <a:pPr marL="0" indent="0" algn="just">
                  <a:lnSpc>
                    <a:spcPct val="150000"/>
                  </a:lnSpc>
                  <a:buNone/>
                </a:pPr>
                <a14:m>
                  <m:oMath xmlns:m="http://schemas.openxmlformats.org/officeDocument/2006/math">
                    <m:sSup>
                      <m:sSupPr>
                        <m:ctrlPr>
                          <a:rPr lang="en-US" sz="2200" i="1" smtClean="0">
                            <a:latin typeface="Cambria Math" panose="02040503050406030204" pitchFamily="18" charset="0"/>
                            <a:cs typeface="Times New Roman" panose="02020603050405020304" pitchFamily="18" charset="0"/>
                          </a:rPr>
                        </m:ctrlPr>
                      </m:sSupPr>
                      <m:e>
                        <m:r>
                          <m:rPr>
                            <m:nor/>
                          </m:rPr>
                          <a:rPr lang="en-US" sz="2400" dirty="0">
                            <a:latin typeface="Times New Roman" panose="02020603050405020304" pitchFamily="18" charset="0"/>
                            <a:cs typeface="Times New Roman" panose="02020603050405020304" pitchFamily="18" charset="0"/>
                          </a:rPr>
                          <m:t>σ</m:t>
                        </m:r>
                      </m:e>
                      <m:sup>
                        <m:r>
                          <a:rPr lang="en-US" sz="2200" b="0" i="1" smtClean="0">
                            <a:latin typeface="Cambria Math" panose="02040503050406030204" pitchFamily="18" charset="0"/>
                            <a:cs typeface="Times New Roman" panose="02020603050405020304" pitchFamily="18" charset="0"/>
                          </a:rPr>
                          <m:t>2</m:t>
                        </m:r>
                      </m:sup>
                    </m:sSup>
                    <m:r>
                      <a:rPr lang="en-US" sz="2200" b="0" i="1" smtClean="0">
                        <a:latin typeface="Cambria Math" panose="02040503050406030204" pitchFamily="18" charset="0"/>
                        <a:cs typeface="Times New Roman" panose="02020603050405020304" pitchFamily="18" charset="0"/>
                      </a:rPr>
                      <m:t>=</m:t>
                    </m:r>
                    <m:nary>
                      <m:naryPr>
                        <m:ctrlPr>
                          <a:rPr lang="en-US" sz="2200" b="0" i="1" smtClean="0">
                            <a:latin typeface="Cambria Math" panose="02040503050406030204" pitchFamily="18" charset="0"/>
                            <a:cs typeface="Times New Roman" panose="02020603050405020304" pitchFamily="18" charset="0"/>
                          </a:rPr>
                        </m:ctrlPr>
                      </m:naryPr>
                      <m:sub>
                        <m:r>
                          <m:rPr>
                            <m:brk m:alnAt="23"/>
                          </m:rPr>
                          <a:rPr lang="en-US" sz="2200" b="0" i="1" smtClean="0">
                            <a:latin typeface="Cambria Math" panose="02040503050406030204" pitchFamily="18" charset="0"/>
                            <a:cs typeface="Times New Roman" panose="02020603050405020304" pitchFamily="18" charset="0"/>
                          </a:rPr>
                          <m:t>0</m:t>
                        </m:r>
                      </m:sub>
                      <m:sup>
                        <m:r>
                          <a:rPr lang="en-US" sz="2200" b="0" i="1" smtClean="0">
                            <a:latin typeface="Cambria Math" panose="02040503050406030204" pitchFamily="18" charset="0"/>
                            <a:ea typeface="Cambria Math" panose="02040503050406030204" pitchFamily="18" charset="0"/>
                            <a:cs typeface="Times New Roman" panose="02020603050405020304" pitchFamily="18" charset="0"/>
                          </a:rPr>
                          <m:t>∞</m:t>
                        </m:r>
                      </m:sup>
                      <m:e>
                        <m:sSup>
                          <m:sSupPr>
                            <m:ctrlPr>
                              <a:rPr lang="en-US" sz="2200" b="0" i="1" smtClean="0">
                                <a:latin typeface="Cambria Math" panose="02040503050406030204" pitchFamily="18" charset="0"/>
                                <a:cs typeface="Times New Roman" panose="02020603050405020304" pitchFamily="18" charset="0"/>
                              </a:rPr>
                            </m:ctrlPr>
                          </m:sSupPr>
                          <m:e>
                            <m:r>
                              <a:rPr lang="en-US" sz="2200" b="0" i="1" smtClean="0">
                                <a:latin typeface="Cambria Math" panose="02040503050406030204" pitchFamily="18" charset="0"/>
                                <a:cs typeface="Times New Roman" panose="02020603050405020304" pitchFamily="18" charset="0"/>
                              </a:rPr>
                              <m:t>(</m:t>
                            </m:r>
                            <m:r>
                              <a:rPr lang="en-US" sz="2200" b="0" i="1" smtClean="0">
                                <a:latin typeface="Cambria Math" panose="02040503050406030204" pitchFamily="18" charset="0"/>
                                <a:cs typeface="Times New Roman" panose="02020603050405020304" pitchFamily="18" charset="0"/>
                              </a:rPr>
                              <m:t>𝑡</m:t>
                            </m:r>
                            <m:r>
                              <a:rPr lang="en-US" sz="2200" b="0" i="1" smtClean="0">
                                <a:latin typeface="Cambria Math" panose="02040503050406030204" pitchFamily="18" charset="0"/>
                                <a:cs typeface="Times New Roman" panose="02020603050405020304" pitchFamily="18" charset="0"/>
                              </a:rPr>
                              <m:t>−</m:t>
                            </m:r>
                            <m:r>
                              <a:rPr lang="en-US" sz="2200" b="0" i="1" smtClean="0">
                                <a:latin typeface="Cambria Math" panose="02040503050406030204" pitchFamily="18" charset="0"/>
                                <a:cs typeface="Times New Roman" panose="02020603050405020304" pitchFamily="18" charset="0"/>
                              </a:rPr>
                              <m:t>𝑡𝑚</m:t>
                            </m:r>
                            <m:r>
                              <a:rPr lang="en-US" sz="2200" b="0" i="1" smtClean="0">
                                <a:latin typeface="Cambria Math" panose="02040503050406030204" pitchFamily="18" charset="0"/>
                                <a:cs typeface="Times New Roman" panose="02020603050405020304" pitchFamily="18" charset="0"/>
                              </a:rPr>
                              <m:t>)</m:t>
                            </m:r>
                          </m:e>
                          <m:sup>
                            <m:r>
                              <a:rPr lang="en-US" sz="2200" b="0" i="1" smtClean="0">
                                <a:latin typeface="Cambria Math" panose="02040503050406030204" pitchFamily="18" charset="0"/>
                                <a:cs typeface="Times New Roman" panose="02020603050405020304" pitchFamily="18" charset="0"/>
                              </a:rPr>
                              <m:t>2</m:t>
                            </m:r>
                          </m:sup>
                        </m:sSup>
                      </m:e>
                    </m:nary>
                  </m:oMath>
                </a14:m>
                <a:r>
                  <a:rPr lang="en-US" sz="2200" dirty="0">
                    <a:latin typeface="Times New Roman" panose="02020603050405020304" pitchFamily="18" charset="0"/>
                    <a:cs typeface="Times New Roman" panose="02020603050405020304" pitchFamily="18" charset="0"/>
                  </a:rPr>
                  <a:t>E(t)dt                                                                                                            (13.20)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cs typeface="Times New Roman" panose="02020603050405020304" pitchFamily="18" charset="0"/>
                  </a:rPr>
                  <a:t>σ</a:t>
                </a:r>
                <a:r>
                  <a:rPr lang="en-US" sz="2200" baseline="30000" dirty="0">
                    <a:latin typeface="Times New Roman" panose="02020603050405020304" pitchFamily="18" charset="0"/>
                    <a:cs typeface="Times New Roman" panose="02020603050405020304" pitchFamily="18" charset="0"/>
                  </a:rPr>
                  <a:t>2</a:t>
                </a:r>
                <a:r>
                  <a:rPr lang="en-US" sz="2200" dirty="0">
                    <a:latin typeface="Times New Roman" panose="02020603050405020304" pitchFamily="18" charset="0"/>
                    <a:cs typeface="Times New Roman" panose="02020603050405020304" pitchFamily="18" charset="0"/>
                  </a:rPr>
                  <a:t> is variance, t is time, t</a:t>
                </a:r>
                <a:r>
                  <a:rPr lang="en-US" sz="2200" baseline="-25000" dirty="0">
                    <a:latin typeface="Times New Roman" panose="02020603050405020304" pitchFamily="18" charset="0"/>
                    <a:cs typeface="Times New Roman" panose="02020603050405020304" pitchFamily="18" charset="0"/>
                  </a:rPr>
                  <a:t>m</a:t>
                </a:r>
                <a:r>
                  <a:rPr lang="en-US" sz="2200" dirty="0">
                    <a:latin typeface="Times New Roman" panose="02020603050405020304" pitchFamily="18" charset="0"/>
                    <a:cs typeface="Times New Roman" panose="02020603050405020304" pitchFamily="18" charset="0"/>
                  </a:rPr>
                  <a:t> is mean residence time, and E(t) is RTD function.</a:t>
                </a: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9B1E13B-C35C-E886-FF14-AB70447BB5EC}"/>
                  </a:ext>
                </a:extLst>
              </p:cNvPr>
              <p:cNvSpPr>
                <a:spLocks noGrp="1" noRot="1" noChangeAspect="1" noMove="1" noResize="1" noEditPoints="1" noAdjustHandles="1" noChangeArrowheads="1" noChangeShapeType="1" noTextEdit="1"/>
              </p:cNvSpPr>
              <p:nvPr>
                <p:ph idx="1"/>
              </p:nvPr>
            </p:nvSpPr>
            <p:spPr>
              <a:xfrm>
                <a:off x="288235" y="499583"/>
                <a:ext cx="11668539" cy="5808302"/>
              </a:xfrm>
              <a:blipFill>
                <a:blip r:embed="rId2"/>
                <a:stretch>
                  <a:fillRect l="-679" t="-1259" r="-67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473339C-04E7-A73B-9339-9EA49A06EA8E}"/>
              </a:ext>
            </a:extLst>
          </p:cNvPr>
          <p:cNvCxnSpPr>
            <a:cxnSpLocks/>
          </p:cNvCxnSpPr>
          <p:nvPr/>
        </p:nvCxnSpPr>
        <p:spPr>
          <a:xfrm>
            <a:off x="-96080" y="46976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FA9D048-5187-639C-A85A-178D5489042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2CF18F7-1461-8D12-2A56-CF88418C6F9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69016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579FA-F0F4-C3B9-6CD8-DC7ED63C36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7F5574-344A-8C4E-8071-C66CB2C29FF5}"/>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9EC5553-7DA7-A2E5-BDB1-BE0E48566414}"/>
                  </a:ext>
                </a:extLst>
              </p:cNvPr>
              <p:cNvSpPr>
                <a:spLocks noGrp="1"/>
              </p:cNvSpPr>
              <p:nvPr>
                <p:ph idx="1"/>
              </p:nvPr>
            </p:nvSpPr>
            <p:spPr>
              <a:xfrm>
                <a:off x="288235" y="1003853"/>
                <a:ext cx="11668539" cy="4581936"/>
              </a:xfrm>
            </p:spPr>
            <p:txBody>
              <a:bodyPr>
                <a:normAutofit fontScale="70000" lnSpcReduction="20000"/>
              </a:bodyPr>
              <a:lstStyle/>
              <a:p>
                <a:pPr marL="0" indent="0" algn="just">
                  <a:lnSpc>
                    <a:spcPct val="150000"/>
                  </a:lnSpc>
                  <a:buNone/>
                </a:pPr>
                <a:r>
                  <a:rPr lang="en-US" sz="2900" dirty="0">
                    <a:latin typeface="Times New Roman" panose="02020603050405020304" pitchFamily="18" charset="0"/>
                    <a:cs typeface="Times New Roman" panose="02020603050405020304" pitchFamily="18" charset="0"/>
                  </a:rPr>
                  <a:t>Skewness</a:t>
                </a:r>
                <a:r>
                  <a:rPr lang="en-US" sz="2900" b="1" dirty="0">
                    <a:latin typeface="Times New Roman" panose="02020603050405020304" pitchFamily="18" charset="0"/>
                    <a:cs typeface="Times New Roman" panose="02020603050405020304" pitchFamily="18" charset="0"/>
                  </a:rPr>
                  <a:t> (</a:t>
                </a:r>
                <a:r>
                  <a:rPr lang="en-US" sz="2900" b="1" i="1" dirty="0">
                    <a:latin typeface="Times New Roman" panose="02020603050405020304" pitchFamily="18" charset="0"/>
                    <a:cs typeface="Times New Roman" panose="02020603050405020304" pitchFamily="18" charset="0"/>
                  </a:rPr>
                  <a:t>s</a:t>
                </a:r>
                <a:r>
                  <a:rPr lang="en-US" sz="2900" b="1" i="1" baseline="30000" dirty="0">
                    <a:latin typeface="Times New Roman" panose="02020603050405020304" pitchFamily="18" charset="0"/>
                    <a:cs typeface="Times New Roman" panose="02020603050405020304" pitchFamily="18" charset="0"/>
                  </a:rPr>
                  <a:t>3</a:t>
                </a:r>
                <a:r>
                  <a:rPr lang="en-US" sz="2900" b="1" dirty="0">
                    <a:latin typeface="Times New Roman" panose="02020603050405020304" pitchFamily="18" charset="0"/>
                    <a:cs typeface="Times New Roman" panose="02020603050405020304" pitchFamily="18" charset="0"/>
                  </a:rPr>
                  <a:t>):  </a:t>
                </a:r>
                <a:r>
                  <a:rPr lang="en-US" sz="2900" dirty="0">
                    <a:latin typeface="Times New Roman" panose="02020603050405020304" pitchFamily="18" charset="0"/>
                    <a:cs typeface="Times New Roman" panose="02020603050405020304" pitchFamily="18" charset="0"/>
                  </a:rPr>
                  <a:t>It is the third moment of the RTD.</a:t>
                </a:r>
              </a:p>
              <a:p>
                <a:pPr marL="0" indent="0" algn="just">
                  <a:lnSpc>
                    <a:spcPct val="150000"/>
                  </a:lnSpc>
                  <a:buNone/>
                </a:pPr>
                <a:r>
                  <a:rPr lang="en-US" sz="2900" dirty="0">
                    <a:latin typeface="Times New Roman" panose="02020603050405020304" pitchFamily="18" charset="0"/>
                    <a:cs typeface="Times New Roman" panose="02020603050405020304" pitchFamily="18" charset="0"/>
                  </a:rPr>
                  <a:t>Skewness is defined as:</a:t>
                </a:r>
              </a:p>
              <a:p>
                <a:pPr marL="0" indent="0" algn="just">
                  <a:lnSpc>
                    <a:spcPct val="150000"/>
                  </a:lnSpc>
                  <a:buNone/>
                </a:pPr>
                <a14:m>
                  <m:oMath xmlns:m="http://schemas.openxmlformats.org/officeDocument/2006/math">
                    <m:sSup>
                      <m:sSupPr>
                        <m:ctrlPr>
                          <a:rPr lang="en-US" sz="2900" i="1" smtClean="0">
                            <a:latin typeface="Cambria Math" panose="02040503050406030204" pitchFamily="18" charset="0"/>
                            <a:cs typeface="Times New Roman" panose="02020603050405020304" pitchFamily="18" charset="0"/>
                          </a:rPr>
                        </m:ctrlPr>
                      </m:sSupPr>
                      <m:e>
                        <m:r>
                          <a:rPr lang="en-US" sz="2900" b="0" i="1" smtClean="0">
                            <a:latin typeface="Cambria Math" panose="02040503050406030204" pitchFamily="18" charset="0"/>
                            <a:cs typeface="Times New Roman" panose="02020603050405020304" pitchFamily="18" charset="0"/>
                          </a:rPr>
                          <m:t>𝑠</m:t>
                        </m:r>
                      </m:e>
                      <m:sup>
                        <m:r>
                          <a:rPr lang="en-US" sz="2900" b="0" i="1" smtClean="0">
                            <a:latin typeface="Cambria Math" panose="02040503050406030204" pitchFamily="18" charset="0"/>
                            <a:cs typeface="Times New Roman" panose="02020603050405020304" pitchFamily="18" charset="0"/>
                          </a:rPr>
                          <m:t>3</m:t>
                        </m:r>
                      </m:sup>
                    </m:sSup>
                    <m:r>
                      <a:rPr lang="en-US" sz="2900" b="0" i="1" smtClean="0">
                        <a:latin typeface="Cambria Math" panose="02040503050406030204" pitchFamily="18" charset="0"/>
                        <a:cs typeface="Times New Roman" panose="02020603050405020304" pitchFamily="18" charset="0"/>
                      </a:rPr>
                      <m:t>=</m:t>
                    </m:r>
                    <m:f>
                      <m:fPr>
                        <m:ctrlPr>
                          <a:rPr lang="en-US" sz="2900" b="0" i="1" smtClean="0">
                            <a:latin typeface="Cambria Math" panose="02040503050406030204" pitchFamily="18" charset="0"/>
                            <a:cs typeface="Times New Roman" panose="02020603050405020304" pitchFamily="18" charset="0"/>
                          </a:rPr>
                        </m:ctrlPr>
                      </m:fPr>
                      <m:num>
                        <m:r>
                          <a:rPr lang="en-US" sz="2900" b="0" i="1" smtClean="0">
                            <a:latin typeface="Cambria Math" panose="02040503050406030204" pitchFamily="18" charset="0"/>
                            <a:cs typeface="Times New Roman" panose="02020603050405020304" pitchFamily="18" charset="0"/>
                          </a:rPr>
                          <m:t>1</m:t>
                        </m:r>
                      </m:num>
                      <m:den>
                        <m:sSup>
                          <m:sSupPr>
                            <m:ctrlPr>
                              <a:rPr lang="en-US" sz="2900" b="0" i="1" smtClean="0">
                                <a:latin typeface="Cambria Math" panose="02040503050406030204" pitchFamily="18" charset="0"/>
                                <a:cs typeface="Times New Roman" panose="02020603050405020304" pitchFamily="18" charset="0"/>
                              </a:rPr>
                            </m:ctrlPr>
                          </m:sSupPr>
                          <m:e>
                            <m:r>
                              <m:rPr>
                                <m:nor/>
                              </m:rPr>
                              <a:rPr lang="en-US" sz="3200" dirty="0">
                                <a:latin typeface="Times New Roman" panose="02020603050405020304" pitchFamily="18" charset="0"/>
                                <a:cs typeface="Times New Roman" panose="02020603050405020304" pitchFamily="18" charset="0"/>
                              </a:rPr>
                              <m:t>σ</m:t>
                            </m:r>
                          </m:e>
                          <m:sup>
                            <m:r>
                              <a:rPr lang="en-US" sz="2900" b="0" i="1" smtClean="0">
                                <a:latin typeface="Cambria Math" panose="02040503050406030204" pitchFamily="18" charset="0"/>
                                <a:cs typeface="Times New Roman" panose="02020603050405020304" pitchFamily="18" charset="0"/>
                              </a:rPr>
                              <m:t>3/2</m:t>
                            </m:r>
                          </m:sup>
                        </m:sSup>
                      </m:den>
                    </m:f>
                    <m:nary>
                      <m:naryPr>
                        <m:ctrlPr>
                          <a:rPr lang="en-US" sz="2900" b="0" i="1" smtClean="0">
                            <a:latin typeface="Cambria Math" panose="02040503050406030204" pitchFamily="18" charset="0"/>
                            <a:cs typeface="Times New Roman" panose="02020603050405020304" pitchFamily="18" charset="0"/>
                          </a:rPr>
                        </m:ctrlPr>
                      </m:naryPr>
                      <m:sub>
                        <m:r>
                          <m:rPr>
                            <m:brk m:alnAt="23"/>
                          </m:rPr>
                          <a:rPr lang="en-US" sz="2900" b="0" i="1" smtClean="0">
                            <a:latin typeface="Cambria Math" panose="02040503050406030204" pitchFamily="18" charset="0"/>
                            <a:cs typeface="Times New Roman" panose="02020603050405020304" pitchFamily="18" charset="0"/>
                          </a:rPr>
                          <m:t>0</m:t>
                        </m:r>
                      </m:sub>
                      <m:sup>
                        <m:r>
                          <a:rPr lang="en-US" sz="2900" b="0" i="1" smtClean="0">
                            <a:latin typeface="Cambria Math" panose="02040503050406030204" pitchFamily="18" charset="0"/>
                            <a:ea typeface="Cambria Math" panose="02040503050406030204" pitchFamily="18" charset="0"/>
                            <a:cs typeface="Times New Roman" panose="02020603050405020304" pitchFamily="18" charset="0"/>
                          </a:rPr>
                          <m:t>∞</m:t>
                        </m:r>
                      </m:sup>
                      <m:e>
                        <m:sSup>
                          <m:sSupPr>
                            <m:ctrlPr>
                              <a:rPr lang="en-US" sz="2900" b="0" i="1" smtClean="0">
                                <a:latin typeface="Cambria Math" panose="02040503050406030204" pitchFamily="18" charset="0"/>
                                <a:cs typeface="Times New Roman" panose="02020603050405020304" pitchFamily="18" charset="0"/>
                              </a:rPr>
                            </m:ctrlPr>
                          </m:sSupPr>
                          <m:e>
                            <m:r>
                              <a:rPr lang="en-US" sz="2900" b="0" i="1" smtClean="0">
                                <a:latin typeface="Cambria Math" panose="02040503050406030204" pitchFamily="18" charset="0"/>
                                <a:cs typeface="Times New Roman" panose="02020603050405020304" pitchFamily="18" charset="0"/>
                              </a:rPr>
                              <m:t>(</m:t>
                            </m:r>
                            <m:r>
                              <a:rPr lang="en-US" sz="2900" b="0" i="1" smtClean="0">
                                <a:latin typeface="Cambria Math" panose="02040503050406030204" pitchFamily="18" charset="0"/>
                                <a:cs typeface="Times New Roman" panose="02020603050405020304" pitchFamily="18" charset="0"/>
                              </a:rPr>
                              <m:t>𝑡</m:t>
                            </m:r>
                            <m:r>
                              <a:rPr lang="en-US" sz="2900" b="0" i="1" smtClean="0">
                                <a:latin typeface="Cambria Math" panose="02040503050406030204" pitchFamily="18" charset="0"/>
                                <a:cs typeface="Times New Roman" panose="02020603050405020304" pitchFamily="18" charset="0"/>
                              </a:rPr>
                              <m:t>−</m:t>
                            </m:r>
                            <m:r>
                              <a:rPr lang="en-US" sz="2900" b="0" i="1" smtClean="0">
                                <a:latin typeface="Cambria Math" panose="02040503050406030204" pitchFamily="18" charset="0"/>
                                <a:cs typeface="Times New Roman" panose="02020603050405020304" pitchFamily="18" charset="0"/>
                              </a:rPr>
                              <m:t>𝑡𝑚</m:t>
                            </m:r>
                            <m:r>
                              <a:rPr lang="en-US" sz="2900" b="0" i="1" smtClean="0">
                                <a:latin typeface="Cambria Math" panose="02040503050406030204" pitchFamily="18" charset="0"/>
                                <a:cs typeface="Times New Roman" panose="02020603050405020304" pitchFamily="18" charset="0"/>
                              </a:rPr>
                              <m:t>)</m:t>
                            </m:r>
                          </m:e>
                          <m:sup>
                            <m:r>
                              <a:rPr lang="en-US" sz="2900" b="0" i="1" smtClean="0">
                                <a:latin typeface="Cambria Math" panose="02040503050406030204" pitchFamily="18" charset="0"/>
                                <a:cs typeface="Times New Roman" panose="02020603050405020304" pitchFamily="18" charset="0"/>
                              </a:rPr>
                              <m:t>3</m:t>
                            </m:r>
                          </m:sup>
                        </m:sSup>
                      </m:e>
                    </m:nary>
                  </m:oMath>
                </a14:m>
                <a:r>
                  <a:rPr lang="en-US" sz="2900" dirty="0">
                    <a:latin typeface="Times New Roman" panose="02020603050405020304" pitchFamily="18" charset="0"/>
                    <a:cs typeface="Times New Roman" panose="02020603050405020304" pitchFamily="18" charset="0"/>
                  </a:rPr>
                  <a:t>E(t)dt                                                                                                                      (13.21)</a:t>
                </a:r>
              </a:p>
              <a:p>
                <a:pPr marL="0" indent="0" algn="just">
                  <a:lnSpc>
                    <a:spcPct val="150000"/>
                  </a:lnSpc>
                  <a:buNone/>
                </a:pPr>
                <a:r>
                  <a:rPr lang="en-US" sz="3200" dirty="0">
                    <a:latin typeface="Times New Roman" panose="02020603050405020304" pitchFamily="18" charset="0"/>
                    <a:cs typeface="Times New Roman" panose="02020603050405020304" pitchFamily="18" charset="0"/>
                  </a:rPr>
                  <a:t>The magnitude of the third moment measures the extent that a distribution is skewed in one direction or another in reference to the mean.</a:t>
                </a:r>
              </a:p>
              <a:p>
                <a:pPr marL="0" indent="0" algn="just">
                  <a:lnSpc>
                    <a:spcPct val="150000"/>
                  </a:lnSpc>
                  <a:buNone/>
                </a:pPr>
                <a:r>
                  <a:rPr lang="en-US" sz="3200" dirty="0">
                    <a:latin typeface="Times New Roman" panose="02020603050405020304" pitchFamily="18" charset="0"/>
                    <a:cs typeface="Times New Roman" panose="02020603050405020304" pitchFamily="18" charset="0"/>
                  </a:rPr>
                  <a:t>Rigorously, for a complete description of a distribution, all moments must be determined. </a:t>
                </a:r>
              </a:p>
              <a:p>
                <a:pPr marL="0" indent="0" algn="just">
                  <a:lnSpc>
                    <a:spcPct val="150000"/>
                  </a:lnSpc>
                  <a:buNone/>
                </a:pPr>
                <a:r>
                  <a:rPr lang="en-US" sz="3200" dirty="0">
                    <a:latin typeface="Times New Roman" panose="02020603050405020304" pitchFamily="18" charset="0"/>
                    <a:cs typeface="Times New Roman" panose="02020603050405020304" pitchFamily="18" charset="0"/>
                  </a:rPr>
                  <a:t>Practically, these three moments (t</a:t>
                </a:r>
                <a:r>
                  <a:rPr lang="en-US" sz="3200" baseline="-25000" dirty="0">
                    <a:latin typeface="Times New Roman" panose="02020603050405020304" pitchFamily="18" charset="0"/>
                    <a:cs typeface="Times New Roman" panose="02020603050405020304" pitchFamily="18" charset="0"/>
                  </a:rPr>
                  <a:t>m</a:t>
                </a:r>
                <a:r>
                  <a:rPr lang="en-US" sz="3200" dirty="0">
                    <a:latin typeface="Times New Roman" panose="02020603050405020304" pitchFamily="18" charset="0"/>
                    <a:cs typeface="Times New Roman" panose="02020603050405020304" pitchFamily="18" charset="0"/>
                  </a:rPr>
                  <a:t>, σ</a:t>
                </a:r>
                <a:r>
                  <a:rPr lang="en-US" sz="3200" baseline="30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,and s</a:t>
                </a:r>
                <a:r>
                  <a:rPr lang="en-US" sz="3200" baseline="30000" dirty="0">
                    <a:latin typeface="Times New Roman" panose="02020603050405020304" pitchFamily="18" charset="0"/>
                    <a:cs typeface="Times New Roman" panose="02020603050405020304" pitchFamily="18" charset="0"/>
                  </a:rPr>
                  <a:t>3</a:t>
                </a:r>
                <a:r>
                  <a:rPr lang="en-US" sz="3200" dirty="0">
                    <a:latin typeface="Times New Roman" panose="02020603050405020304" pitchFamily="18" charset="0"/>
                    <a:cs typeface="Times New Roman" panose="02020603050405020304" pitchFamily="18" charset="0"/>
                  </a:rPr>
                  <a:t>) are usually sufficient for a reasonable characterization of a RTD.</a:t>
                </a:r>
                <a:endParaRPr lang="en-US" sz="2900" dirty="0">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9EC5553-7DA7-A2E5-BDB1-BE0E48566414}"/>
                  </a:ext>
                </a:extLst>
              </p:cNvPr>
              <p:cNvSpPr>
                <a:spLocks noGrp="1" noRot="1" noChangeAspect="1" noMove="1" noResize="1" noEditPoints="1" noAdjustHandles="1" noChangeArrowheads="1" noChangeShapeType="1" noTextEdit="1"/>
              </p:cNvSpPr>
              <p:nvPr>
                <p:ph idx="1"/>
              </p:nvPr>
            </p:nvSpPr>
            <p:spPr>
              <a:xfrm>
                <a:off x="288235" y="1003853"/>
                <a:ext cx="11668539" cy="4581936"/>
              </a:xfrm>
              <a:blipFill>
                <a:blip r:embed="rId2"/>
                <a:stretch>
                  <a:fillRect l="-679" r="-67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1B9029F-0911-D3B6-AC13-9092C7EF4C99}"/>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B790CEC-1E2C-63C8-34E8-E8828BDA7C4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F51D2F3-7AF6-1E65-247F-84C448095A9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773171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34FB9-B239-BCC8-2619-4872E0D0DF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68CB74-5750-9309-4EE1-F85D76D244B2}"/>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Activity 13.2</a:t>
            </a:r>
          </a:p>
        </p:txBody>
      </p:sp>
      <p:sp>
        <p:nvSpPr>
          <p:cNvPr id="3" name="Content Placeholder 2">
            <a:extLst>
              <a:ext uri="{FF2B5EF4-FFF2-40B4-BE49-F238E27FC236}">
                <a16:creationId xmlns:a16="http://schemas.microsoft.com/office/drawing/2014/main" id="{FB6082A1-F8B2-1A2C-6A1E-05995CBC8989}"/>
              </a:ext>
            </a:extLst>
          </p:cNvPr>
          <p:cNvSpPr>
            <a:spLocks noGrp="1"/>
          </p:cNvSpPr>
          <p:nvPr>
            <p:ph idx="1"/>
          </p:nvPr>
        </p:nvSpPr>
        <p:spPr>
          <a:xfrm>
            <a:off x="397565" y="805070"/>
            <a:ext cx="11430000" cy="5371893"/>
          </a:xfrm>
        </p:spPr>
        <p:txBody>
          <a:bodyPr>
            <a:normAutofit/>
          </a:bodyPr>
          <a:lstStyle/>
          <a:p>
            <a:pPr marL="514350" indent="-514350" algn="just">
              <a:lnSpc>
                <a:spcPct val="150000"/>
              </a:lnSpc>
              <a:buFont typeface="+mj-lt"/>
              <a:buAutoNum type="arabicPeriod"/>
            </a:pPr>
            <a:r>
              <a:rPr lang="en-US" dirty="0">
                <a:solidFill>
                  <a:srgbClr val="0070C0"/>
                </a:solidFill>
                <a:latin typeface="Times New Roman" panose="02020603050405020304" pitchFamily="18" charset="0"/>
                <a:ea typeface="Tahoma" pitchFamily="34" charset="0"/>
                <a:cs typeface="Times New Roman" panose="02020603050405020304" pitchFamily="18" charset="0"/>
              </a:rPr>
              <a:t>What is residence time distribution(RTD) in reactors?</a:t>
            </a:r>
          </a:p>
          <a:p>
            <a:pPr marL="514350" indent="-514350" algn="just">
              <a:lnSpc>
                <a:spcPct val="150000"/>
              </a:lnSpc>
              <a:buFont typeface="+mj-lt"/>
              <a:buAutoNum type="arabicPeriod"/>
            </a:pPr>
            <a:r>
              <a:rPr lang="en-US" dirty="0">
                <a:solidFill>
                  <a:srgbClr val="0070C0"/>
                </a:solidFill>
                <a:latin typeface="Times New Roman" panose="02020603050405020304" pitchFamily="18" charset="0"/>
                <a:ea typeface="Tahoma" pitchFamily="34" charset="0"/>
                <a:cs typeface="Times New Roman" panose="02020603050405020304" pitchFamily="18" charset="0"/>
              </a:rPr>
              <a:t>Identify the two major use of </a:t>
            </a:r>
            <a:r>
              <a:rPr lang="en-US" dirty="0">
                <a:solidFill>
                  <a:srgbClr val="0070C0"/>
                </a:solidFill>
                <a:latin typeface="Times New Roman" panose="02020603050405020304" pitchFamily="18" charset="0"/>
                <a:cs typeface="Times New Roman" panose="02020603050405020304" pitchFamily="18" charset="0"/>
              </a:rPr>
              <a:t>the </a:t>
            </a:r>
            <a:r>
              <a:rPr lang="en-US" b="1" dirty="0">
                <a:solidFill>
                  <a:srgbClr val="0070C0"/>
                </a:solidFill>
                <a:latin typeface="Times New Roman" panose="02020603050405020304" pitchFamily="18" charset="0"/>
                <a:cs typeface="Times New Roman" panose="02020603050405020304" pitchFamily="18" charset="0"/>
              </a:rPr>
              <a:t>residence time distribution </a:t>
            </a:r>
            <a:r>
              <a:rPr lang="en-US" dirty="0">
                <a:solidFill>
                  <a:srgbClr val="0070C0"/>
                </a:solidFill>
                <a:latin typeface="Times New Roman" panose="02020603050405020304" pitchFamily="18" charset="0"/>
                <a:cs typeface="Times New Roman" panose="02020603050405020304" pitchFamily="18" charset="0"/>
              </a:rPr>
              <a:t>to characterize non-ideal reactors .</a:t>
            </a:r>
          </a:p>
          <a:p>
            <a:pPr marL="514350" indent="-514350" algn="just">
              <a:lnSpc>
                <a:spcPct val="150000"/>
              </a:lnSpc>
              <a:buFont typeface="+mj-lt"/>
              <a:buAutoNum type="arabicPeriod"/>
            </a:pPr>
            <a:r>
              <a:rPr lang="en-US" dirty="0">
                <a:solidFill>
                  <a:srgbClr val="0070C0"/>
                </a:solidFill>
                <a:latin typeface="Times New Roman" panose="02020603050405020304" pitchFamily="18" charset="0"/>
                <a:ea typeface="Tahoma" pitchFamily="34" charset="0"/>
                <a:cs typeface="Times New Roman" panose="02020603050405020304" pitchFamily="18" charset="0"/>
              </a:rPr>
              <a:t>Describe the basic requirements for tracer selection to test the performance of real reactors.</a:t>
            </a: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FA0320B-CBE3-23BF-815F-87D4CD3C0E8E}"/>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2CB8921-1B66-DC4C-5DE8-A1B5E6FC42E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1FF0A666-A98C-60B2-3ACF-5828ABD96DE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670107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993433-B0E4-0D73-281F-095E893724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32882B-85AE-8FA9-1974-E8A62278B5F1}"/>
              </a:ext>
            </a:extLst>
          </p:cNvPr>
          <p:cNvSpPr>
            <a:spLocks noGrp="1"/>
          </p:cNvSpPr>
          <p:nvPr>
            <p:ph type="title"/>
          </p:nvPr>
        </p:nvSpPr>
        <p:spPr>
          <a:xfrm>
            <a:off x="500270" y="184989"/>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0A884D4-E64E-CED4-CEAE-5B676A549BA8}"/>
              </a:ext>
            </a:extLst>
          </p:cNvPr>
          <p:cNvSpPr>
            <a:spLocks noGrp="1"/>
          </p:cNvSpPr>
          <p:nvPr>
            <p:ph idx="1"/>
          </p:nvPr>
        </p:nvSpPr>
        <p:spPr>
          <a:xfrm>
            <a:off x="258417" y="550112"/>
            <a:ext cx="11618844" cy="5626851"/>
          </a:xfrm>
        </p:spPr>
        <p:txBody>
          <a:bodyPr>
            <a:normAutofit/>
          </a:bodyPr>
          <a:lstStyle/>
          <a:p>
            <a:pPr marL="0" indent="0">
              <a:lnSpc>
                <a:spcPct val="150000"/>
              </a:lnSpc>
              <a:buNone/>
            </a:pPr>
            <a:r>
              <a:rPr lang="en-US" sz="3100" b="1" dirty="0">
                <a:latin typeface="Times New Roman" panose="02020603050405020304" pitchFamily="18" charset="0"/>
                <a:ea typeface="Tahoma" pitchFamily="34" charset="0"/>
                <a:cs typeface="Times New Roman" panose="02020603050405020304" pitchFamily="18" charset="0"/>
              </a:rPr>
              <a:t>Answers:</a:t>
            </a:r>
          </a:p>
          <a:p>
            <a:pPr marL="0" indent="0">
              <a:lnSpc>
                <a:spcPct val="150000"/>
              </a:lnSpc>
              <a:buNone/>
            </a:pPr>
            <a:r>
              <a:rPr lang="en-US" sz="2000" b="1" dirty="0">
                <a:solidFill>
                  <a:srgbClr val="0070C0"/>
                </a:solidFill>
                <a:latin typeface="Times New Roman" panose="02020603050405020304" pitchFamily="18" charset="0"/>
                <a:ea typeface="Tahoma" pitchFamily="34" charset="0"/>
                <a:cs typeface="Times New Roman" panose="02020603050405020304" pitchFamily="18" charset="0"/>
              </a:rPr>
              <a:t>1. What is residence time distribution(RTD) in reactors?</a:t>
            </a:r>
          </a:p>
          <a:p>
            <a:pPr marL="0" indent="0">
              <a:lnSpc>
                <a:spcPct val="150000"/>
              </a:lnSpc>
              <a:buNone/>
            </a:pPr>
            <a:r>
              <a:rPr lang="en-US" sz="2000" dirty="0">
                <a:latin typeface="Times New Roman" panose="02020603050405020304" pitchFamily="18" charset="0"/>
                <a:ea typeface="Tahoma" pitchFamily="34" charset="0"/>
                <a:cs typeface="Times New Roman" panose="02020603050405020304" pitchFamily="18" charset="0"/>
              </a:rPr>
              <a:t>The </a:t>
            </a:r>
            <a:r>
              <a:rPr lang="en-US" sz="2000" b="1" dirty="0">
                <a:latin typeface="Times New Roman" panose="02020603050405020304" pitchFamily="18" charset="0"/>
                <a:ea typeface="Tahoma" pitchFamily="34" charset="0"/>
                <a:cs typeface="Times New Roman" panose="02020603050405020304" pitchFamily="18" charset="0"/>
              </a:rPr>
              <a:t>residence time distribution </a:t>
            </a:r>
            <a:r>
              <a:rPr lang="en-US" sz="2000" dirty="0">
                <a:latin typeface="Times New Roman" panose="02020603050405020304" pitchFamily="18" charset="0"/>
                <a:ea typeface="Tahoma" pitchFamily="34" charset="0"/>
                <a:cs typeface="Times New Roman" panose="02020603050405020304" pitchFamily="18" charset="0"/>
              </a:rPr>
              <a:t>(RTD) of a chemical reactor is a</a:t>
            </a:r>
            <a:r>
              <a:rPr lang="en-US" sz="2000" b="1" dirty="0">
                <a:latin typeface="Times New Roman" panose="02020603050405020304" pitchFamily="18" charset="0"/>
                <a:ea typeface="Tahoma" pitchFamily="34" charset="0"/>
                <a:cs typeface="Times New Roman" panose="02020603050405020304" pitchFamily="18" charset="0"/>
              </a:rPr>
              <a:t> probability distribution function </a:t>
            </a:r>
            <a:r>
              <a:rPr lang="en-US" sz="2000" dirty="0">
                <a:latin typeface="Times New Roman" panose="02020603050405020304" pitchFamily="18" charset="0"/>
                <a:ea typeface="Tahoma" pitchFamily="34" charset="0"/>
                <a:cs typeface="Times New Roman" panose="02020603050405020304" pitchFamily="18" charset="0"/>
              </a:rPr>
              <a:t>which  describes the </a:t>
            </a:r>
            <a:r>
              <a:rPr lang="en-US" sz="2000" b="1" dirty="0">
                <a:latin typeface="Times New Roman" panose="02020603050405020304" pitchFamily="18" charset="0"/>
                <a:ea typeface="Tahoma" pitchFamily="34" charset="0"/>
                <a:cs typeface="Times New Roman" panose="02020603050405020304" pitchFamily="18" charset="0"/>
              </a:rPr>
              <a:t>amount of time </a:t>
            </a:r>
            <a:r>
              <a:rPr lang="en-US" sz="2000" dirty="0">
                <a:latin typeface="Times New Roman" panose="02020603050405020304" pitchFamily="18" charset="0"/>
                <a:ea typeface="Tahoma" pitchFamily="34" charset="0"/>
                <a:cs typeface="Times New Roman" panose="02020603050405020304" pitchFamily="18" charset="0"/>
              </a:rPr>
              <a:t>that a fluid element could </a:t>
            </a:r>
            <a:r>
              <a:rPr lang="en-US" sz="2000" b="1" dirty="0">
                <a:latin typeface="Times New Roman" panose="02020603050405020304" pitchFamily="18" charset="0"/>
                <a:ea typeface="Tahoma" pitchFamily="34" charset="0"/>
                <a:cs typeface="Times New Roman" panose="02020603050405020304" pitchFamily="18" charset="0"/>
              </a:rPr>
              <a:t>spend inside </a:t>
            </a:r>
            <a:r>
              <a:rPr lang="en-US" sz="2000" dirty="0">
                <a:latin typeface="Times New Roman" panose="02020603050405020304" pitchFamily="18" charset="0"/>
                <a:ea typeface="Tahoma" pitchFamily="34" charset="0"/>
                <a:cs typeface="Times New Roman" panose="02020603050405020304" pitchFamily="18" charset="0"/>
              </a:rPr>
              <a:t>the reactor.</a:t>
            </a:r>
          </a:p>
          <a:p>
            <a:pPr marL="0" indent="0">
              <a:lnSpc>
                <a:spcPct val="150000"/>
              </a:lnSpc>
              <a:buNone/>
            </a:pPr>
            <a:r>
              <a:rPr lang="en-US" sz="2000" b="1" dirty="0">
                <a:solidFill>
                  <a:srgbClr val="0070C0"/>
                </a:solidFill>
                <a:latin typeface="Times New Roman" panose="02020603050405020304" pitchFamily="18" charset="0"/>
                <a:ea typeface="Tahoma" pitchFamily="34" charset="0"/>
                <a:cs typeface="Times New Roman" panose="02020603050405020304" pitchFamily="18" charset="0"/>
              </a:rPr>
              <a:t>2. Identify the two major use of </a:t>
            </a:r>
            <a:r>
              <a:rPr lang="en-US" sz="2000" b="1" dirty="0">
                <a:solidFill>
                  <a:srgbClr val="0070C0"/>
                </a:solidFill>
                <a:latin typeface="Times New Roman" panose="02020603050405020304" pitchFamily="18" charset="0"/>
                <a:cs typeface="Times New Roman" panose="02020603050405020304" pitchFamily="18" charset="0"/>
              </a:rPr>
              <a:t>the residence time distribution to characterize non-ideal reactors .</a:t>
            </a:r>
          </a:p>
          <a:p>
            <a:pPr marL="0" indent="0" algn="just">
              <a:lnSpc>
                <a:spcPct val="120000"/>
              </a:lnSpc>
              <a:buNone/>
            </a:pPr>
            <a:r>
              <a:rPr lang="en-US" sz="2000" dirty="0">
                <a:latin typeface="Times New Roman" panose="02020603050405020304" pitchFamily="18" charset="0"/>
                <a:cs typeface="Times New Roman" panose="02020603050405020304" pitchFamily="18" charset="0"/>
              </a:rPr>
              <a:t>The </a:t>
            </a:r>
            <a:r>
              <a:rPr lang="en-US" sz="2000" b="1" dirty="0">
                <a:latin typeface="Times New Roman" panose="02020603050405020304" pitchFamily="18" charset="0"/>
                <a:cs typeface="Times New Roman" panose="02020603050405020304" pitchFamily="18" charset="0"/>
              </a:rPr>
              <a:t>two major uses </a:t>
            </a:r>
            <a:r>
              <a:rPr lang="en-US" sz="2000" dirty="0">
                <a:latin typeface="Times New Roman" panose="02020603050405020304" pitchFamily="18" charset="0"/>
                <a:cs typeface="Times New Roman" panose="02020603050405020304" pitchFamily="18" charset="0"/>
              </a:rPr>
              <a:t>of the </a:t>
            </a:r>
            <a:r>
              <a:rPr lang="en-US" sz="2000" b="1" dirty="0">
                <a:latin typeface="Times New Roman" panose="02020603050405020304" pitchFamily="18" charset="0"/>
                <a:cs typeface="Times New Roman" panose="02020603050405020304" pitchFamily="18" charset="0"/>
              </a:rPr>
              <a:t>residence time distribution </a:t>
            </a:r>
            <a:r>
              <a:rPr lang="en-US" sz="2000" dirty="0">
                <a:latin typeface="Times New Roman" panose="02020603050405020304" pitchFamily="18" charset="0"/>
                <a:cs typeface="Times New Roman" panose="02020603050405020304" pitchFamily="18" charset="0"/>
              </a:rPr>
              <a:t>to characterize non-ideal reactors are:</a:t>
            </a:r>
          </a:p>
          <a:p>
            <a:pPr algn="just">
              <a:lnSpc>
                <a:spcPct val="120000"/>
              </a:lnSpc>
            </a:pPr>
            <a:r>
              <a:rPr lang="en-US" sz="2000" b="1" dirty="0">
                <a:solidFill>
                  <a:srgbClr val="002060"/>
                </a:solidFill>
                <a:latin typeface="Times New Roman" panose="02020603050405020304" pitchFamily="18" charset="0"/>
                <a:cs typeface="Times New Roman" panose="02020603050405020304" pitchFamily="18" charset="0"/>
              </a:rPr>
              <a:t>to diagnose problems of reactors in operation.</a:t>
            </a:r>
          </a:p>
          <a:p>
            <a:pPr algn="just">
              <a:lnSpc>
                <a:spcPct val="120000"/>
              </a:lnSpc>
            </a:pPr>
            <a:r>
              <a:rPr lang="en-US" sz="2000" b="1" dirty="0">
                <a:solidFill>
                  <a:srgbClr val="002060"/>
                </a:solidFill>
                <a:latin typeface="Times New Roman" panose="02020603050405020304" pitchFamily="18" charset="0"/>
                <a:cs typeface="Times New Roman" panose="02020603050405020304" pitchFamily="18" charset="0"/>
              </a:rPr>
              <a:t>t</a:t>
            </a:r>
            <a:r>
              <a:rPr lang="en-US" sz="2000" b="1">
                <a:solidFill>
                  <a:srgbClr val="002060"/>
                </a:solidFill>
                <a:latin typeface="Times New Roman" panose="02020603050405020304" pitchFamily="18" charset="0"/>
                <a:cs typeface="Times New Roman" panose="02020603050405020304" pitchFamily="18" charset="0"/>
              </a:rPr>
              <a:t>o </a:t>
            </a:r>
            <a:r>
              <a:rPr lang="en-US" sz="2000" b="1" dirty="0">
                <a:solidFill>
                  <a:srgbClr val="002060"/>
                </a:solidFill>
                <a:latin typeface="Times New Roman" panose="02020603050405020304" pitchFamily="18" charset="0"/>
                <a:cs typeface="Times New Roman" panose="02020603050405020304" pitchFamily="18" charset="0"/>
              </a:rPr>
              <a:t>predict conversion or effluent concentrations in existing/available reactors when a new chemical reaction is used in the reactor.</a:t>
            </a:r>
          </a:p>
          <a:p>
            <a:pPr marL="0" indent="0">
              <a:lnSpc>
                <a:spcPct val="150000"/>
              </a:lnSpc>
              <a:buNone/>
            </a:pPr>
            <a:endParaRPr lang="en-US" dirty="0">
              <a:latin typeface="Times New Roman" panose="02020603050405020304" pitchFamily="18" charset="0"/>
              <a:ea typeface="Tahoma" pitchFamily="34" charset="0"/>
              <a:cs typeface="Times New Roman" panose="02020603050405020304" pitchFamily="18" charset="0"/>
            </a:endParaRPr>
          </a:p>
          <a:p>
            <a:pPr marL="0" indent="0">
              <a:lnSpc>
                <a:spcPct val="150000"/>
              </a:lnSpc>
              <a:buNone/>
            </a:pPr>
            <a:endParaRPr lang="en-US"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A4D5B68-C2F1-1EFA-DBF5-14A5DC1B907C}"/>
              </a:ext>
            </a:extLst>
          </p:cNvPr>
          <p:cNvCxnSpPr>
            <a:cxnSpLocks/>
          </p:cNvCxnSpPr>
          <p:nvPr/>
        </p:nvCxnSpPr>
        <p:spPr>
          <a:xfrm>
            <a:off x="-124240" y="55011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9CCBFAA-8A68-B920-F326-CD40EBCF4BC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6EF5E85-484D-48FB-E77B-3B4753D5116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331363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DAADD-6833-F731-3512-3ECEB6E1BE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CDB162-4F60-D2AC-D700-5B505A01CDA1}"/>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71F8E17-22E7-1D9B-842D-DC1612A939C9}"/>
              </a:ext>
            </a:extLst>
          </p:cNvPr>
          <p:cNvSpPr>
            <a:spLocks noGrp="1"/>
          </p:cNvSpPr>
          <p:nvPr>
            <p:ph idx="1"/>
          </p:nvPr>
        </p:nvSpPr>
        <p:spPr>
          <a:xfrm>
            <a:off x="347870" y="805070"/>
            <a:ext cx="11589026" cy="5371893"/>
          </a:xfrm>
        </p:spPr>
        <p:txBody>
          <a:bodyPr>
            <a:normAutofit/>
          </a:bodyPr>
          <a:lstStyle/>
          <a:p>
            <a:pPr marL="0" indent="0" algn="just">
              <a:lnSpc>
                <a:spcPct val="150000"/>
              </a:lnSpc>
              <a:buNone/>
            </a:pPr>
            <a:r>
              <a:rPr lang="en-US" sz="2400" b="1" dirty="0">
                <a:solidFill>
                  <a:srgbClr val="0070C0"/>
                </a:solidFill>
                <a:latin typeface="Times New Roman" panose="02020603050405020304" pitchFamily="18" charset="0"/>
                <a:ea typeface="Tahoma" pitchFamily="34" charset="0"/>
                <a:cs typeface="Times New Roman" panose="02020603050405020304" pitchFamily="18" charset="0"/>
              </a:rPr>
              <a:t>3. Describe the basic requirements for tracer selection to test the performance of real reactors.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 basic requirements for tracers are the followings:</a:t>
            </a:r>
          </a:p>
          <a:p>
            <a:pPr algn="just">
              <a:lnSpc>
                <a:spcPct val="120000"/>
              </a:lnSpc>
            </a:pPr>
            <a:r>
              <a:rPr lang="en-US" sz="2400" dirty="0">
                <a:latin typeface="Times New Roman" panose="02020603050405020304" pitchFamily="18" charset="0"/>
                <a:cs typeface="Times New Roman" panose="02020603050405020304" pitchFamily="18" charset="0"/>
              </a:rPr>
              <a:t>Tracers should  be </a:t>
            </a:r>
            <a:r>
              <a:rPr lang="en-US" sz="2400" b="1" dirty="0">
                <a:latin typeface="Times New Roman" panose="02020603050405020304" pitchFamily="18" charset="0"/>
                <a:cs typeface="Times New Roman" panose="02020603050405020304" pitchFamily="18" charset="0"/>
              </a:rPr>
              <a:t>non-reactive;</a:t>
            </a:r>
            <a:r>
              <a:rPr lang="en-US" sz="2400" dirty="0">
                <a:latin typeface="Times New Roman" panose="02020603050405020304" pitchFamily="18" charset="0"/>
                <a:cs typeface="Times New Roman" panose="02020603050405020304" pitchFamily="18" charset="0"/>
              </a:rPr>
              <a:t> </a:t>
            </a:r>
          </a:p>
          <a:p>
            <a:pPr algn="just">
              <a:lnSpc>
                <a:spcPct val="120000"/>
              </a:lnSpc>
            </a:pPr>
            <a:r>
              <a:rPr lang="en-US" sz="2400" dirty="0">
                <a:latin typeface="Times New Roman" panose="02020603050405020304" pitchFamily="18" charset="0"/>
                <a:cs typeface="Times New Roman" panose="02020603050405020304" pitchFamily="18" charset="0"/>
              </a:rPr>
              <a:t>The tracers should be </a:t>
            </a:r>
            <a:r>
              <a:rPr lang="en-US" sz="2400" b="1" dirty="0">
                <a:latin typeface="Times New Roman" panose="02020603050405020304" pitchFamily="18" charset="0"/>
                <a:cs typeface="Times New Roman" panose="02020603050405020304" pitchFamily="18" charset="0"/>
              </a:rPr>
              <a:t>easily detectable;</a:t>
            </a:r>
            <a:r>
              <a:rPr lang="en-US" sz="2400" dirty="0">
                <a:latin typeface="Times New Roman" panose="02020603050405020304" pitchFamily="18" charset="0"/>
                <a:cs typeface="Times New Roman" panose="02020603050405020304" pitchFamily="18" charset="0"/>
              </a:rPr>
              <a:t> </a:t>
            </a:r>
          </a:p>
          <a:p>
            <a:pPr algn="just">
              <a:lnSpc>
                <a:spcPct val="120000"/>
              </a:lnSpc>
            </a:pPr>
            <a:r>
              <a:rPr lang="en-US" sz="2400" dirty="0">
                <a:latin typeface="Times New Roman" panose="02020603050405020304" pitchFamily="18" charset="0"/>
                <a:cs typeface="Times New Roman" panose="02020603050405020304" pitchFamily="18" charset="0"/>
              </a:rPr>
              <a:t>Tracers  </a:t>
            </a:r>
            <a:r>
              <a:rPr lang="en-US" sz="2400" b="1" dirty="0">
                <a:latin typeface="Times New Roman" panose="02020603050405020304" pitchFamily="18" charset="0"/>
                <a:cs typeface="Times New Roman" panose="02020603050405020304" pitchFamily="18" charset="0"/>
              </a:rPr>
              <a:t>should not be adsorbed </a:t>
            </a:r>
            <a:r>
              <a:rPr lang="en-US" sz="2400" dirty="0">
                <a:latin typeface="Times New Roman" panose="02020603050405020304" pitchFamily="18" charset="0"/>
                <a:cs typeface="Times New Roman" panose="02020603050405020304" pitchFamily="18" charset="0"/>
              </a:rPr>
              <a:t>on the walls or other surfaces in the reactor; and </a:t>
            </a:r>
          </a:p>
          <a:p>
            <a:pPr algn="just">
              <a:lnSpc>
                <a:spcPct val="120000"/>
              </a:lnSpc>
            </a:pPr>
            <a:r>
              <a:rPr lang="en-US" sz="2400" dirty="0">
                <a:latin typeface="Times New Roman" panose="02020603050405020304" pitchFamily="18" charset="0"/>
                <a:cs typeface="Times New Roman" panose="02020603050405020304" pitchFamily="18" charset="0"/>
              </a:rPr>
              <a:t>Tracer should be </a:t>
            </a:r>
            <a:r>
              <a:rPr lang="en-US" sz="2400" b="1" dirty="0">
                <a:latin typeface="Times New Roman" panose="02020603050405020304" pitchFamily="18" charset="0"/>
                <a:cs typeface="Times New Roman" panose="02020603050405020304" pitchFamily="18" charset="0"/>
              </a:rPr>
              <a:t>completely soluble in the mixture </a:t>
            </a:r>
            <a:r>
              <a:rPr lang="en-US" sz="2400" dirty="0">
                <a:latin typeface="Times New Roman" panose="02020603050405020304" pitchFamily="18" charset="0"/>
                <a:cs typeface="Times New Roman" panose="02020603050405020304" pitchFamily="18" charset="0"/>
              </a:rPr>
              <a:t>and have </a:t>
            </a:r>
            <a:r>
              <a:rPr lang="en-US" sz="2400" b="1" dirty="0">
                <a:latin typeface="Times New Roman" panose="02020603050405020304" pitchFamily="18" charset="0"/>
                <a:cs typeface="Times New Roman" panose="02020603050405020304" pitchFamily="18" charset="0"/>
              </a:rPr>
              <a:t>physical properties similar to those of the reacting mixture.</a:t>
            </a:r>
            <a:r>
              <a:rPr lang="en-US" sz="2400" dirty="0">
                <a:latin typeface="Times New Roman" panose="02020603050405020304" pitchFamily="18" charset="0"/>
                <a:cs typeface="Times New Roman" panose="02020603050405020304" pitchFamily="18" charset="0"/>
              </a:rPr>
              <a:t> </a:t>
            </a: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3F7C84E-6606-DE4E-BFA8-67DA00572EED}"/>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36ED57B-953B-3C1A-8BAD-441308F3E22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20B72C9-AD69-F7F2-E532-C830B67E521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621441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2E10D-3637-ECEC-8E48-2AC08B6E0B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595424-FB6D-0B45-0955-EF1196F2F3A9}"/>
              </a:ext>
            </a:extLst>
          </p:cNvPr>
          <p:cNvSpPr>
            <a:spLocks noGrp="1"/>
          </p:cNvSpPr>
          <p:nvPr>
            <p:ph type="title"/>
          </p:nvPr>
        </p:nvSpPr>
        <p:spPr>
          <a:xfrm>
            <a:off x="669235" y="234201"/>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Activity 13.3</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F559857-0D25-14CE-33D1-FF8DE3C6FDB8}"/>
                  </a:ext>
                </a:extLst>
              </p:cNvPr>
              <p:cNvSpPr>
                <a:spLocks noGrp="1"/>
              </p:cNvSpPr>
              <p:nvPr>
                <p:ph idx="1"/>
              </p:nvPr>
            </p:nvSpPr>
            <p:spPr>
              <a:xfrm>
                <a:off x="377687" y="636104"/>
                <a:ext cx="11579087" cy="567178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It is planned to convert  reactant A  to product R using  a 10-cm-diameter and  6.36 m length tubular reactor . The reaction is shown in stoichiometry equation  below. Assume that the volumetric flow rate is constant.  To diagnose the reactor performance, a tracer test is carried out. The tracer test results effluent concentration (C) as a function of time (t) is given by:</a:t>
                </a:r>
              </a:p>
              <a:p>
                <a:pPr marL="0" indent="0">
                  <a:lnSpc>
                    <a:spcPct val="150000"/>
                  </a:lnSpc>
                  <a:buNone/>
                </a:pP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C (t) = -t</a:t>
                </a:r>
                <a:r>
                  <a:rPr lang="en-US" sz="2000" b="1" baseline="30000" dirty="0">
                    <a:latin typeface="Times New Roman" panose="02020603050405020304" pitchFamily="18" charset="0"/>
                    <a:cs typeface="Times New Roman" panose="02020603050405020304" pitchFamily="18" charset="0"/>
                  </a:rPr>
                  <a:t>2</a:t>
                </a:r>
                <a:r>
                  <a:rPr lang="en-US" sz="2000" b="1" dirty="0">
                    <a:latin typeface="Times New Roman" panose="02020603050405020304" pitchFamily="18" charset="0"/>
                    <a:cs typeface="Times New Roman" panose="02020603050405020304" pitchFamily="18" charset="0"/>
                  </a:rPr>
                  <a:t>+10t;   </a:t>
                </a:r>
                <a:r>
                  <a:rPr lang="en-US" sz="2000" dirty="0">
                    <a:latin typeface="Times New Roman" panose="02020603050405020304" pitchFamily="18" charset="0"/>
                    <a:cs typeface="Times New Roman" panose="02020603050405020304" pitchFamily="18" charset="0"/>
                  </a:rPr>
                  <a:t>where: the unit of  time is  min.</a:t>
                </a:r>
              </a:p>
              <a:p>
                <a:pPr marL="0" indent="0">
                  <a:lnSpc>
                    <a:spcPct val="150000"/>
                  </a:lnSpc>
                  <a:buNone/>
                </a:pPr>
                <a:r>
                  <a:rPr lang="en-US" sz="2000" dirty="0">
                    <a:latin typeface="Times New Roman" panose="02020603050405020304" pitchFamily="18" charset="0"/>
                    <a:cs typeface="Times New Roman" panose="02020603050405020304" pitchFamily="18" charset="0"/>
                  </a:rPr>
                  <a:t> </a:t>
                </a:r>
                <a14:m>
                  <m:oMath xmlns:m="http://schemas.openxmlformats.org/officeDocument/2006/math">
                    <m:r>
                      <m:rPr>
                        <m:sty m:val="p"/>
                      </m:rPr>
                      <a:rPr lang="en-US" sz="2000">
                        <a:latin typeface="Cambria Math" panose="02040503050406030204" pitchFamily="18" charset="0"/>
                      </a:rPr>
                      <m:t>A</m:t>
                    </m:r>
                    <m:r>
                      <a:rPr lang="en-US" sz="2000">
                        <a:latin typeface="Cambria Math" panose="02040503050406030204" pitchFamily="18" charset="0"/>
                      </a:rPr>
                      <m:t>→</m:t>
                    </m:r>
                    <m:r>
                      <m:rPr>
                        <m:sty m:val="p"/>
                      </m:rPr>
                      <a:rPr lang="en-US" sz="2000">
                        <a:latin typeface="Cambria Math" panose="02040503050406030204" pitchFamily="18" charset="0"/>
                      </a:rPr>
                      <m:t>R</m:t>
                    </m:r>
                  </m:oMath>
                </a14:m>
                <a:r>
                  <a:rPr lang="en-US" sz="2000" dirty="0">
                    <a:latin typeface="Times New Roman" panose="02020603050405020304" pitchFamily="18" charset="0"/>
                    <a:cs typeface="Times New Roman" panose="02020603050405020304" pitchFamily="18" charset="0"/>
                  </a:rPr>
                  <a:t>                                                       </a:t>
                </a:r>
              </a:p>
              <a:p>
                <a:pPr marL="0" indent="0">
                  <a:lnSpc>
                    <a:spcPct val="150000"/>
                  </a:lnSpc>
                  <a:buNone/>
                </a:pPr>
                <a:r>
                  <a:rPr lang="en-US" sz="2000" dirty="0">
                    <a:latin typeface="Times New Roman" panose="02020603050405020304" pitchFamily="18" charset="0"/>
                    <a:cs typeface="Times New Roman" panose="02020603050405020304" pitchFamily="18" charset="0"/>
                  </a:rPr>
                  <a:t>Based on the given information: (a) Construct curves for concentration, C(t),  residence time distribution function, </a:t>
                </a:r>
                <a:r>
                  <a:rPr lang="en-US" sz="2000" i="1" dirty="0">
                    <a:latin typeface="Times New Roman" panose="02020603050405020304" pitchFamily="18" charset="0"/>
                    <a:cs typeface="Times New Roman" panose="02020603050405020304" pitchFamily="18" charset="0"/>
                  </a:rPr>
                  <a:t>E</a:t>
                </a:r>
                <a:r>
                  <a:rPr lang="en-US" sz="2000" dirty="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and cumulative distribution function, F(</a:t>
                </a:r>
                <a:r>
                  <a:rPr lang="en-US" sz="2000" i="1" dirty="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as a function of time, (b) calculate the fraction of fluid that spends 5 minutes or less in the reactor, and (c) calculate the mean residence time (</a:t>
                </a:r>
                <a:r>
                  <a:rPr lang="en-US" sz="2000" i="1" dirty="0">
                    <a:latin typeface="Times New Roman" panose="02020603050405020304" pitchFamily="18" charset="0"/>
                    <a:cs typeface="Times New Roman" panose="02020603050405020304" pitchFamily="18" charset="0"/>
                  </a:rPr>
                  <a:t>t</a:t>
                </a:r>
                <a:r>
                  <a:rPr lang="en-US" sz="2000" i="1" baseline="-25000" dirty="0">
                    <a:latin typeface="Times New Roman" panose="02020603050405020304" pitchFamily="18" charset="0"/>
                    <a:cs typeface="Times New Roman" panose="02020603050405020304" pitchFamily="18" charset="0"/>
                  </a:rPr>
                  <a:t>m</a:t>
                </a:r>
                <a:r>
                  <a:rPr lang="en-US" sz="2000" i="1"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volumetric flow rate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 and the variance (σ</a:t>
                </a:r>
                <a:r>
                  <a:rPr lang="en-US" sz="2000" baseline="30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6F559857-0D25-14CE-33D1-FF8DE3C6FDB8}"/>
                  </a:ext>
                </a:extLst>
              </p:cNvPr>
              <p:cNvSpPr>
                <a:spLocks noGrp="1" noRot="1" noChangeAspect="1" noMove="1" noResize="1" noEditPoints="1" noAdjustHandles="1" noChangeArrowheads="1" noChangeShapeType="1" noTextEdit="1"/>
              </p:cNvSpPr>
              <p:nvPr>
                <p:ph idx="1"/>
              </p:nvPr>
            </p:nvSpPr>
            <p:spPr>
              <a:xfrm>
                <a:off x="377687" y="636104"/>
                <a:ext cx="11579087" cy="5671780"/>
              </a:xfrm>
              <a:blipFill>
                <a:blip r:embed="rId2"/>
                <a:stretch>
                  <a:fillRect l="-579" r="-5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17E5036-9CCA-4036-FDBA-BB1DB76F4B53}"/>
              </a:ext>
            </a:extLst>
          </p:cNvPr>
          <p:cNvCxnSpPr>
            <a:cxnSpLocks/>
          </p:cNvCxnSpPr>
          <p:nvPr/>
        </p:nvCxnSpPr>
        <p:spPr>
          <a:xfrm>
            <a:off x="-96080" y="63610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CB3BC1D-67A4-1419-A443-AF75491BD06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22C44E9-CE07-9BEE-C49F-F4B8D1B0C9AA}"/>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330674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A33AE-638C-54B5-C29B-7FC1AC30DD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58C6FD-F5B5-675B-1D53-54D6DA397140}"/>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7572833-8CB6-E33A-5286-7EF2A1038E13}"/>
                  </a:ext>
                </a:extLst>
              </p:cNvPr>
              <p:cNvSpPr>
                <a:spLocks noGrp="1"/>
              </p:cNvSpPr>
              <p:nvPr>
                <p:ph idx="1"/>
              </p:nvPr>
            </p:nvSpPr>
            <p:spPr>
              <a:xfrm>
                <a:off x="268357" y="805070"/>
                <a:ext cx="11085443" cy="5371893"/>
              </a:xfrm>
            </p:spPr>
            <p:txBody>
              <a:bodyPr>
                <a:normAutofit fontScale="85000" lnSpcReduction="20000"/>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Given</a:t>
                </a:r>
                <a:r>
                  <a:rPr lang="en-US" sz="2400" dirty="0">
                    <a:latin typeface="Times New Roman" panose="02020603050405020304" pitchFamily="18" charset="0"/>
                    <a:cs typeface="Times New Roman" panose="02020603050405020304" pitchFamily="18" charset="0"/>
                  </a:rPr>
                  <a:t>: Tracer test response: C(t)= -t</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+10t</a:t>
                </a:r>
              </a:p>
              <a:p>
                <a:pPr marL="0" indent="0">
                  <a:lnSpc>
                    <a:spcPct val="150000"/>
                  </a:lnSpc>
                  <a:buNone/>
                </a:pPr>
                <a:r>
                  <a:rPr lang="en-US" sz="2400" dirty="0">
                    <a:latin typeface="Times New Roman" panose="02020603050405020304" pitchFamily="18" charset="0"/>
                    <a:cs typeface="Times New Roman" panose="02020603050405020304" pitchFamily="18" charset="0"/>
                  </a:rPr>
                  <a:t>Reactor diameter, D = 10 cm= 0.1m, and reactor length, L=6.36m</a:t>
                </a:r>
              </a:p>
              <a:p>
                <a:pPr marL="0" indent="0">
                  <a:lnSpc>
                    <a:spcPct val="150000"/>
                  </a:lnSpc>
                  <a:buNone/>
                </a:pPr>
                <a:r>
                  <a:rPr lang="en-US" sz="2400" b="1" dirty="0">
                    <a:latin typeface="Times New Roman" panose="02020603050405020304" pitchFamily="18" charset="0"/>
                    <a:cs typeface="Times New Roman" panose="02020603050405020304" pitchFamily="18" charset="0"/>
                  </a:rPr>
                  <a:t>Required:</a:t>
                </a:r>
              </a:p>
              <a:p>
                <a:pPr marL="457200" indent="-457200">
                  <a:lnSpc>
                    <a:spcPct val="150000"/>
                  </a:lnSpc>
                  <a:buAutoNum type="alphaLcParenBoth"/>
                </a:pPr>
                <a:r>
                  <a:rPr lang="en-US" sz="2400" dirty="0">
                    <a:latin typeface="Times New Roman" panose="02020603050405020304" pitchFamily="18" charset="0"/>
                    <a:cs typeface="Times New Roman" panose="02020603050405020304" pitchFamily="18" charset="0"/>
                  </a:rPr>
                  <a:t>C(t), E(t)  and F(t) curves</a:t>
                </a:r>
              </a:p>
              <a:p>
                <a:pPr marL="457200" indent="-457200">
                  <a:lnSpc>
                    <a:spcPct val="150000"/>
                  </a:lnSpc>
                  <a:buAutoNum type="alphaLcParenBoth"/>
                </a:pPr>
                <a:r>
                  <a:rPr lang="en-US" sz="2400" dirty="0">
                    <a:latin typeface="Times New Roman" panose="02020603050405020304" pitchFamily="18" charset="0"/>
                    <a:cs typeface="Times New Roman" panose="02020603050405020304" pitchFamily="18" charset="0"/>
                  </a:rPr>
                  <a:t>F(t)  when t ≤ 5 min</a:t>
                </a:r>
              </a:p>
              <a:p>
                <a:pPr marL="457200" indent="-457200">
                  <a:lnSpc>
                    <a:spcPct val="150000"/>
                  </a:lnSpc>
                  <a:buAutoNum type="alphaLcParenBoth"/>
                </a:pPr>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m</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a:latin typeface="Times New Roman" panose="02020603050405020304" pitchFamily="18" charset="0"/>
                    <a:cs typeface="Times New Roman" panose="02020603050405020304" pitchFamily="18" charset="0"/>
                  </a:rPr>
                  <a:t>&amp; σ</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a:t>
                </a:r>
              </a:p>
              <a:p>
                <a:pPr marL="0" indent="0">
                  <a:lnSpc>
                    <a:spcPct val="150000"/>
                  </a:lnSpc>
                  <a:buNone/>
                </a:pPr>
                <a:r>
                  <a:rPr lang="en-US" sz="2400" b="1" dirty="0">
                    <a:latin typeface="Times New Roman" panose="02020603050405020304" pitchFamily="18" charset="0"/>
                    <a:cs typeface="Times New Roman" panose="02020603050405020304" pitchFamily="18" charset="0"/>
                  </a:rPr>
                  <a:t>Solution:</a:t>
                </a:r>
              </a:p>
              <a:p>
                <a:pPr marL="0" indent="0">
                  <a:lnSpc>
                    <a:spcPct val="150000"/>
                  </a:lnSpc>
                  <a:buNone/>
                </a:pPr>
                <a:r>
                  <a:rPr lang="en-US" sz="2400" b="1" dirty="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From equation (13.8), the RTD function is given by: </a:t>
                </a:r>
              </a:p>
              <a:p>
                <a:pPr marL="0" indent="0">
                  <a:lnSpc>
                    <a:spcPct val="150000"/>
                  </a:lnSpc>
                  <a:buNone/>
                </a:pPr>
                <a14:m>
                  <m:oMathPara xmlns:m="http://schemas.openxmlformats.org/officeDocument/2006/math">
                    <m:oMathParaPr>
                      <m:jc m:val="left"/>
                    </m:oMathParaPr>
                    <m:oMath xmlns:m="http://schemas.openxmlformats.org/officeDocument/2006/math">
                      <m:r>
                        <a:rPr lang="en-US" sz="2400" i="1">
                          <a:latin typeface="Cambria Math" panose="02040503050406030204" pitchFamily="18" charset="0"/>
                        </a:rPr>
                        <m:t>𝐸</m:t>
                      </m:r>
                      <m:d>
                        <m:dPr>
                          <m:ctrlPr>
                            <a:rPr lang="en-US" sz="2400" i="1">
                              <a:latin typeface="Cambria Math" panose="02040503050406030204" pitchFamily="18" charset="0"/>
                            </a:rPr>
                          </m:ctrlPr>
                        </m:dPr>
                        <m:e>
                          <m:r>
                            <a:rPr lang="en-US" sz="2400" i="1">
                              <a:latin typeface="Cambria Math" panose="02040503050406030204" pitchFamily="18" charset="0"/>
                            </a:rPr>
                            <m:t>𝑡</m:t>
                          </m:r>
                        </m:e>
                      </m:d>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𝐶</m:t>
                          </m:r>
                          <m:r>
                            <a:rPr lang="en-US" sz="2400" i="1">
                              <a:latin typeface="Cambria Math" panose="02040503050406030204" pitchFamily="18" charset="0"/>
                            </a:rPr>
                            <m:t>(</m:t>
                          </m:r>
                          <m:r>
                            <a:rPr lang="en-US" sz="2400" i="1">
                              <a:latin typeface="Cambria Math" panose="02040503050406030204" pitchFamily="18" charset="0"/>
                            </a:rPr>
                            <m:t>𝑡</m:t>
                          </m:r>
                          <m:r>
                            <a:rPr lang="en-US" sz="2400" i="1">
                              <a:latin typeface="Cambria Math" panose="02040503050406030204" pitchFamily="18" charset="0"/>
                            </a:rPr>
                            <m:t>)</m:t>
                          </m:r>
                        </m:num>
                        <m:den>
                          <m:nary>
                            <m:naryPr>
                              <m:ctrlPr>
                                <a:rPr lang="en-US" sz="2400" i="1">
                                  <a:latin typeface="Cambria Math" panose="02040503050406030204" pitchFamily="18" charset="0"/>
                                  <a:cs typeface="Times New Roman" panose="02020603050405020304" pitchFamily="18" charset="0"/>
                                </a:rPr>
                              </m:ctrlPr>
                            </m:naryPr>
                            <m:sub>
                              <m:r>
                                <m:rPr>
                                  <m:brk m:alnAt="23"/>
                                </m:rPr>
                                <a:rPr lang="en-US" sz="2400" i="1">
                                  <a:latin typeface="Cambria Math" panose="02040503050406030204" pitchFamily="18" charset="0"/>
                                  <a:cs typeface="Times New Roman" panose="02020603050405020304" pitchFamily="18" charset="0"/>
                                </a:rPr>
                                <m:t>0</m:t>
                              </m:r>
                            </m:sub>
                            <m:sup>
                              <m:r>
                                <a:rPr lang="en-US" sz="2400" i="1">
                                  <a:latin typeface="Cambria Math" panose="02040503050406030204" pitchFamily="18" charset="0"/>
                                  <a:ea typeface="Cambria Math" panose="02040503050406030204" pitchFamily="18" charset="0"/>
                                  <a:cs typeface="Times New Roman" panose="02020603050405020304" pitchFamily="18" charset="0"/>
                                </a:rPr>
                                <m:t>∞</m:t>
                              </m:r>
                            </m:sup>
                            <m:e>
                              <m:r>
                                <a:rPr lang="en-US" sz="2400" i="1">
                                  <a:latin typeface="Cambria Math" panose="02040503050406030204" pitchFamily="18" charset="0"/>
                                  <a:cs typeface="Times New Roman" panose="02020603050405020304" pitchFamily="18" charset="0"/>
                                  <a:sym typeface="Symbol" panose="05050102010706020507" pitchFamily="18" charset="2"/>
                                </a:rPr>
                                <m:t>𝐶</m:t>
                              </m:r>
                              <m:d>
                                <m:dPr>
                                  <m:ctrlPr>
                                    <a:rPr lang="en-US" sz="2400" i="1">
                                      <a:latin typeface="Cambria Math" panose="02040503050406030204" pitchFamily="18" charset="0"/>
                                      <a:cs typeface="Times New Roman" panose="02020603050405020304" pitchFamily="18" charset="0"/>
                                      <a:sym typeface="Symbol" panose="05050102010706020507" pitchFamily="18" charset="2"/>
                                    </a:rPr>
                                  </m:ctrlPr>
                                </m:dPr>
                                <m:e>
                                  <m:r>
                                    <a:rPr lang="en-US" sz="2400" i="1">
                                      <a:latin typeface="Cambria Math" panose="02040503050406030204" pitchFamily="18" charset="0"/>
                                      <a:cs typeface="Times New Roman" panose="02020603050405020304" pitchFamily="18" charset="0"/>
                                      <a:sym typeface="Symbol" panose="05050102010706020507" pitchFamily="18" charset="2"/>
                                    </a:rPr>
                                    <m:t>𝑡</m:t>
                                  </m:r>
                                </m:e>
                              </m:d>
                              <m:r>
                                <a:rPr lang="en-US" sz="2400" i="1">
                                  <a:latin typeface="Cambria Math" panose="02040503050406030204" pitchFamily="18" charset="0"/>
                                  <a:cs typeface="Times New Roman" panose="02020603050405020304" pitchFamily="18" charset="0"/>
                                  <a:sym typeface="Symbol" panose="05050102010706020507" pitchFamily="18" charset="2"/>
                                </a:rPr>
                                <m:t>𝑑𝑡</m:t>
                              </m:r>
                            </m:e>
                          </m:nary>
                        </m:den>
                      </m:f>
                    </m:oMath>
                  </m:oMathPara>
                </a14:m>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7572833-8CB6-E33A-5286-7EF2A1038E13}"/>
                  </a:ext>
                </a:extLst>
              </p:cNvPr>
              <p:cNvSpPr>
                <a:spLocks noGrp="1" noRot="1" noChangeAspect="1" noMove="1" noResize="1" noEditPoints="1" noAdjustHandles="1" noChangeArrowheads="1" noChangeShapeType="1" noTextEdit="1"/>
              </p:cNvSpPr>
              <p:nvPr>
                <p:ph idx="1"/>
              </p:nvPr>
            </p:nvSpPr>
            <p:spPr>
              <a:xfrm>
                <a:off x="268357" y="805070"/>
                <a:ext cx="11085443" cy="5371893"/>
              </a:xfrm>
              <a:blipFill>
                <a:blip r:embed="rId2"/>
                <a:stretch>
                  <a:fillRect l="-55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254E47F-46E4-27E3-F395-46A7A51871F1}"/>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FA8E037-4442-25A6-A1FE-6B40685C112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2905180-8EA7-9B13-E8A6-6C316524280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524275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E52BD-54BE-FA9A-86B9-F59E2BBD53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032026-07E2-810D-83DA-3CC30D3BFF8C}"/>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C455933-4D4D-FA86-E56E-97C78CF089F7}"/>
              </a:ext>
            </a:extLst>
          </p:cNvPr>
          <p:cNvSpPr>
            <a:spLocks noGrp="1"/>
          </p:cNvSpPr>
          <p:nvPr>
            <p:ph idx="1"/>
          </p:nvPr>
        </p:nvSpPr>
        <p:spPr>
          <a:xfrm>
            <a:off x="268357" y="805070"/>
            <a:ext cx="11628782" cy="5371893"/>
          </a:xfrm>
        </p:spPr>
        <p:txBody>
          <a:bodyPr>
            <a:normAutofit/>
          </a:bodyPr>
          <a:lstStyle/>
          <a:p>
            <a:pPr marL="0" indent="0">
              <a:lnSpc>
                <a:spcPct val="100000"/>
              </a:lnSpc>
              <a:buNone/>
            </a:pPr>
            <a:r>
              <a:rPr lang="en-US" sz="2000" dirty="0">
                <a:latin typeface="Times New Roman" panose="02020603050405020304" pitchFamily="18" charset="0"/>
                <a:cs typeface="Times New Roman" panose="02020603050405020304" pitchFamily="18" charset="0"/>
              </a:rPr>
              <a:t>C(t)= -t</a:t>
            </a:r>
            <a:r>
              <a:rPr lang="en-US" sz="2000" baseline="30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+10t</a:t>
            </a:r>
          </a:p>
          <a:p>
            <a:pPr marL="0" indent="0">
              <a:lnSpc>
                <a:spcPct val="100000"/>
              </a:lnSpc>
              <a:buNone/>
            </a:pPr>
            <a:r>
              <a:rPr lang="en-US" sz="2000" dirty="0">
                <a:latin typeface="Times New Roman" panose="02020603050405020304" pitchFamily="18" charset="0"/>
                <a:cs typeface="Times New Roman" panose="02020603050405020304" pitchFamily="18" charset="0"/>
              </a:rPr>
              <a:t>To find the  minimum and maximum time  to integrate the tracer test response function, let’s take when the concentration of tracer becomes zero. </a:t>
            </a:r>
          </a:p>
          <a:p>
            <a:pPr marL="0" indent="0">
              <a:lnSpc>
                <a:spcPct val="100000"/>
              </a:lnSpc>
              <a:buNone/>
            </a:pPr>
            <a:r>
              <a:rPr lang="en-US" sz="2000" dirty="0">
                <a:latin typeface="Times New Roman" panose="02020603050405020304" pitchFamily="18" charset="0"/>
                <a:cs typeface="Times New Roman" panose="02020603050405020304" pitchFamily="18" charset="0"/>
              </a:rPr>
              <a:t>C(t) = -t</a:t>
            </a:r>
            <a:r>
              <a:rPr lang="en-US" sz="2000" baseline="30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+10t = t(10-t) = 0; t = 0  or t = 10</a:t>
            </a:r>
          </a:p>
          <a:p>
            <a:pPr marL="0" indent="0">
              <a:lnSpc>
                <a:spcPct val="100000"/>
              </a:lnSpc>
              <a:buNone/>
            </a:pPr>
            <a:r>
              <a:rPr lang="en-US" sz="2000" dirty="0">
                <a:latin typeface="Times New Roman" panose="02020603050405020304" pitchFamily="18" charset="0"/>
                <a:cs typeface="Times New Roman" panose="02020603050405020304" pitchFamily="18" charset="0"/>
              </a:rPr>
              <a:t>The plot of the C(t) -curve is shown in </a:t>
            </a:r>
            <a:r>
              <a:rPr lang="en-US" sz="2000" b="1" dirty="0">
                <a:latin typeface="Times New Roman" panose="02020603050405020304" pitchFamily="18" charset="0"/>
                <a:cs typeface="Times New Roman" panose="02020603050405020304" pitchFamily="18" charset="0"/>
              </a:rPr>
              <a:t>Figure 13.12</a:t>
            </a:r>
            <a:r>
              <a:rPr lang="en-US" sz="2000" dirty="0">
                <a:latin typeface="Times New Roman" panose="02020603050405020304" pitchFamily="18" charset="0"/>
                <a:cs typeface="Times New Roman" panose="02020603050405020304" pitchFamily="18" charset="0"/>
              </a:rPr>
              <a:t>.</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8D43903-D630-439F-7961-3991506A411D}"/>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F222D08-3ECC-B654-07F7-D27ED7EC486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2599140-A057-3475-718B-6339566583B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2" name="Picture 11">
            <a:extLst>
              <a:ext uri="{FF2B5EF4-FFF2-40B4-BE49-F238E27FC236}">
                <a16:creationId xmlns:a16="http://schemas.microsoft.com/office/drawing/2014/main" id="{A6FC642A-EABF-5923-7C86-3F143717BDCA}"/>
              </a:ext>
            </a:extLst>
          </p:cNvPr>
          <p:cNvPicPr>
            <a:picLocks noChangeAspect="1"/>
          </p:cNvPicPr>
          <p:nvPr/>
        </p:nvPicPr>
        <p:blipFill>
          <a:blip r:embed="rId3"/>
          <a:srcRect l="6355" t="6873" r="9259" b="5891"/>
          <a:stretch>
            <a:fillRect/>
          </a:stretch>
        </p:blipFill>
        <p:spPr>
          <a:xfrm>
            <a:off x="732183" y="2851692"/>
            <a:ext cx="3916017" cy="3091070"/>
          </a:xfrm>
          <a:prstGeom prst="rect">
            <a:avLst/>
          </a:prstGeom>
        </p:spPr>
      </p:pic>
      <p:sp>
        <p:nvSpPr>
          <p:cNvPr id="13" name="TextBox 12">
            <a:extLst>
              <a:ext uri="{FF2B5EF4-FFF2-40B4-BE49-F238E27FC236}">
                <a16:creationId xmlns:a16="http://schemas.microsoft.com/office/drawing/2014/main" id="{DD89A2EA-049C-D1F8-CAC8-48BA17A2B2DC}"/>
              </a:ext>
            </a:extLst>
          </p:cNvPr>
          <p:cNvSpPr txBox="1"/>
          <p:nvPr/>
        </p:nvSpPr>
        <p:spPr>
          <a:xfrm>
            <a:off x="1063488" y="5844209"/>
            <a:ext cx="7702826" cy="400110"/>
          </a:xfrm>
          <a:prstGeom prst="rect">
            <a:avLst/>
          </a:prstGeom>
          <a:noFill/>
        </p:spPr>
        <p:txBody>
          <a:bodyPr wrap="square" rtlCol="0">
            <a:spAutoFit/>
          </a:bodyPr>
          <a:lstStyle/>
          <a:p>
            <a:pPr algn="just"/>
            <a:r>
              <a:rPr lang="en-US" sz="2000" b="1" dirty="0">
                <a:latin typeface="Times New Roman" panose="02020603050405020304" pitchFamily="18" charset="0"/>
                <a:cs typeface="Times New Roman" panose="02020603050405020304" pitchFamily="18" charset="0"/>
              </a:rPr>
              <a:t>Figure 13.12. </a:t>
            </a:r>
            <a:r>
              <a:rPr lang="en-US" sz="2000" dirty="0">
                <a:latin typeface="Times New Roman" panose="02020603050405020304" pitchFamily="18" charset="0"/>
                <a:cs typeface="Times New Roman" panose="02020603050405020304" pitchFamily="18" charset="0"/>
              </a:rPr>
              <a:t>Tracer test response C(t) -curve</a:t>
            </a:r>
          </a:p>
        </p:txBody>
      </p:sp>
    </p:spTree>
    <p:extLst>
      <p:ext uri="{BB962C8B-B14F-4D97-AF65-F5344CB8AC3E}">
        <p14:creationId xmlns:p14="http://schemas.microsoft.com/office/powerpoint/2010/main" val="36911858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749D9-256C-2ECF-2A8F-705C0B4F3C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685029-8CF6-9AEC-EAD3-DD96537B8D49}"/>
              </a:ext>
            </a:extLst>
          </p:cNvPr>
          <p:cNvSpPr>
            <a:spLocks noGrp="1"/>
          </p:cNvSpPr>
          <p:nvPr>
            <p:ph type="title"/>
          </p:nvPr>
        </p:nvSpPr>
        <p:spPr>
          <a:xfrm>
            <a:off x="553278" y="184989"/>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E9D14C2-E9CF-A1E3-7541-EC4D5A0AA9E7}"/>
                  </a:ext>
                </a:extLst>
              </p:cNvPr>
              <p:cNvSpPr>
                <a:spLocks noGrp="1"/>
              </p:cNvSpPr>
              <p:nvPr>
                <p:ph idx="1"/>
              </p:nvPr>
            </p:nvSpPr>
            <p:spPr>
              <a:xfrm>
                <a:off x="268357" y="599808"/>
                <a:ext cx="11085443" cy="5577155"/>
              </a:xfrm>
            </p:spPr>
            <p:txBody>
              <a:bodyPr>
                <a:normAutofit/>
              </a:bodyPr>
              <a:lstStyle/>
              <a:p>
                <a:pPr marL="0" indent="0">
                  <a:lnSpc>
                    <a:spcPct val="100000"/>
                  </a:lnSpc>
                  <a:buNone/>
                </a:pPr>
                <a14:m>
                  <m:oMathPara xmlns:m="http://schemas.openxmlformats.org/officeDocument/2006/math">
                    <m:oMathParaPr>
                      <m:jc m:val="left"/>
                    </m:oMathParaPr>
                    <m:oMath xmlns:m="http://schemas.openxmlformats.org/officeDocument/2006/math">
                      <m:r>
                        <a:rPr lang="en-US" sz="2000" i="1">
                          <a:latin typeface="Cambria Math" panose="02040503050406030204" pitchFamily="18" charset="0"/>
                        </a:rPr>
                        <m:t>𝐸</m:t>
                      </m:r>
                      <m:d>
                        <m:dPr>
                          <m:ctrlPr>
                            <a:rPr lang="en-US" sz="2000" i="1">
                              <a:latin typeface="Cambria Math" panose="02040503050406030204" pitchFamily="18" charset="0"/>
                            </a:rPr>
                          </m:ctrlPr>
                        </m:dPr>
                        <m:e>
                          <m:r>
                            <a:rPr lang="en-US" sz="2000" i="1">
                              <a:latin typeface="Cambria Math" panose="02040503050406030204" pitchFamily="18" charset="0"/>
                            </a:rPr>
                            <m:t>𝑡</m:t>
                          </m:r>
                        </m:e>
                      </m:d>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𝐶</m:t>
                          </m:r>
                          <m:r>
                            <a:rPr lang="en-US" sz="2000" i="1">
                              <a:latin typeface="Cambria Math" panose="02040503050406030204" pitchFamily="18" charset="0"/>
                            </a:rPr>
                            <m:t>(</m:t>
                          </m:r>
                          <m:r>
                            <a:rPr lang="en-US" sz="2000" i="1">
                              <a:latin typeface="Cambria Math" panose="02040503050406030204" pitchFamily="18" charset="0"/>
                            </a:rPr>
                            <m:t>𝑡</m:t>
                          </m:r>
                          <m:r>
                            <a:rPr lang="en-US" sz="2000" i="1">
                              <a:latin typeface="Cambria Math" panose="02040503050406030204" pitchFamily="18" charset="0"/>
                            </a:rPr>
                            <m:t>)</m:t>
                          </m:r>
                        </m:num>
                        <m:den>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r>
                                <a:rPr lang="en-US" sz="2000" i="1">
                                  <a:latin typeface="Cambria Math" panose="02040503050406030204" pitchFamily="18" charset="0"/>
                                  <a:cs typeface="Times New Roman" panose="02020603050405020304" pitchFamily="18" charset="0"/>
                                  <a:sym typeface="Symbol" panose="05050102010706020507" pitchFamily="18" charset="2"/>
                                </a:rPr>
                                <m:t>𝐶</m:t>
                              </m:r>
                              <m:d>
                                <m:dPr>
                                  <m:ctrlPr>
                                    <a:rPr lang="en-US" sz="2000" i="1">
                                      <a:latin typeface="Cambria Math" panose="02040503050406030204" pitchFamily="18" charset="0"/>
                                      <a:cs typeface="Times New Roman" panose="02020603050405020304" pitchFamily="18" charset="0"/>
                                      <a:sym typeface="Symbol" panose="05050102010706020507" pitchFamily="18" charset="2"/>
                                    </a:rPr>
                                  </m:ctrlPr>
                                </m:dPr>
                                <m:e>
                                  <m:r>
                                    <a:rPr lang="en-US" sz="2000" i="1">
                                      <a:latin typeface="Cambria Math" panose="02040503050406030204" pitchFamily="18" charset="0"/>
                                      <a:cs typeface="Times New Roman" panose="02020603050405020304" pitchFamily="18" charset="0"/>
                                      <a:sym typeface="Symbol" panose="05050102010706020507" pitchFamily="18" charset="2"/>
                                    </a:rPr>
                                    <m:t>𝑡</m:t>
                                  </m:r>
                                </m:e>
                              </m:d>
                              <m:r>
                                <a:rPr lang="en-US" sz="2000" i="1">
                                  <a:latin typeface="Cambria Math" panose="02040503050406030204" pitchFamily="18" charset="0"/>
                                  <a:cs typeface="Times New Roman" panose="02020603050405020304" pitchFamily="18" charset="0"/>
                                  <a:sym typeface="Symbol" panose="05050102010706020507" pitchFamily="18" charset="2"/>
                                </a:rPr>
                                <m:t>𝑑𝑡</m:t>
                              </m:r>
                            </m:e>
                          </m:nary>
                        </m:den>
                      </m:f>
                      <m:r>
                        <a:rPr lang="en-US" sz="2000">
                          <a:latin typeface="Cambria Math" panose="02040503050406030204" pitchFamily="18" charset="0"/>
                          <a:cs typeface="Times New Roman" panose="02020603050405020304" pitchFamily="18" charset="0"/>
                          <a:sym typeface="Symbol" panose="05050102010706020507" pitchFamily="18" charset="2"/>
                        </a:rPr>
                        <m:t>=</m:t>
                      </m:r>
                      <m:f>
                        <m:fPr>
                          <m:ctrlPr>
                            <a:rPr lang="en-US" sz="2000" i="1">
                              <a:latin typeface="Cambria Math" panose="02040503050406030204" pitchFamily="18" charset="0"/>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r>
                            <m:rPr>
                              <m:nor/>
                            </m:rPr>
                            <a:rPr lang="en-US" sz="2000" dirty="0">
                              <a:latin typeface="Times New Roman" panose="02020603050405020304" pitchFamily="18" charset="0"/>
                              <a:cs typeface="Times New Roman" panose="02020603050405020304" pitchFamily="18" charset="0"/>
                            </a:rPr>
                            <m:t>+10</m:t>
                          </m:r>
                          <m:r>
                            <m:rPr>
                              <m:nor/>
                            </m:rPr>
                            <a:rPr lang="en-US" sz="2000" dirty="0">
                              <a:latin typeface="Times New Roman" panose="02020603050405020304" pitchFamily="18" charset="0"/>
                              <a:cs typeface="Times New Roman" panose="02020603050405020304" pitchFamily="18" charset="0"/>
                            </a:rPr>
                            <m:t>t</m:t>
                          </m:r>
                          <m:r>
                            <m:rPr>
                              <m:nor/>
                            </m:rPr>
                            <a:rPr lang="en-US" sz="2000" dirty="0">
                              <a:latin typeface="Times New Roman" panose="02020603050405020304" pitchFamily="18" charset="0"/>
                              <a:cs typeface="Times New Roman" panose="02020603050405020304" pitchFamily="18" charset="0"/>
                            </a:rPr>
                            <m:t> </m:t>
                          </m:r>
                        </m:num>
                        <m:den>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b="0" i="1" smtClean="0">
                                  <a:latin typeface="Cambria Math" panose="02040503050406030204" pitchFamily="18" charset="0"/>
                                  <a:ea typeface="Cambria Math" panose="02040503050406030204" pitchFamily="18" charset="0"/>
                                  <a:cs typeface="Times New Roman" panose="02020603050405020304" pitchFamily="18" charset="0"/>
                                </a:rPr>
                                <m:t>10</m:t>
                              </m:r>
                            </m:sup>
                            <m:e>
                              <m:r>
                                <a:rPr lang="en-US" sz="2000" i="1">
                                  <a:latin typeface="Cambria Math" panose="02040503050406030204" pitchFamily="18" charset="0"/>
                                  <a:cs typeface="Times New Roman" panose="02020603050405020304" pitchFamily="18" charset="0"/>
                                  <a:sym typeface="Symbol" panose="05050102010706020507" pitchFamily="18" charset="2"/>
                                </a:rPr>
                                <m:t>(</m:t>
                              </m:r>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r>
                                <m:rPr>
                                  <m:nor/>
                                </m:rPr>
                                <a:rPr lang="en-US" sz="2000" dirty="0">
                                  <a:latin typeface="Times New Roman" panose="02020603050405020304" pitchFamily="18" charset="0"/>
                                  <a:cs typeface="Times New Roman" panose="02020603050405020304" pitchFamily="18" charset="0"/>
                                </a:rPr>
                                <m:t>+10</m:t>
                              </m:r>
                              <m:r>
                                <m:rPr>
                                  <m:nor/>
                                </m:rPr>
                                <a:rPr lang="en-US" sz="2000" dirty="0">
                                  <a:latin typeface="Times New Roman" panose="02020603050405020304" pitchFamily="18" charset="0"/>
                                  <a:cs typeface="Times New Roman" panose="02020603050405020304" pitchFamily="18" charset="0"/>
                                </a:rPr>
                                <m:t>t</m:t>
                              </m:r>
                              <m:r>
                                <m:rPr>
                                  <m:nor/>
                                </m:rPr>
                                <a:rPr lang="en-US" sz="2000" dirty="0">
                                  <a:latin typeface="Times New Roman" panose="02020603050405020304" pitchFamily="18" charset="0"/>
                                  <a:cs typeface="Times New Roman" panose="02020603050405020304" pitchFamily="18" charset="0"/>
                                </a:rPr>
                                <m:t> )</m:t>
                              </m:r>
                              <m:r>
                                <a:rPr lang="en-US" sz="2000" i="1">
                                  <a:latin typeface="Cambria Math" panose="02040503050406030204" pitchFamily="18" charset="0"/>
                                  <a:cs typeface="Times New Roman" panose="02020603050405020304" pitchFamily="18" charset="0"/>
                                  <a:sym typeface="Symbol" panose="05050102010706020507" pitchFamily="18" charset="2"/>
                                </a:rPr>
                                <m:t>𝑑𝑡</m:t>
                              </m:r>
                            </m:e>
                          </m:nary>
                        </m:den>
                      </m:f>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f>
                        <m:fPr>
                          <m:ctrlPr>
                            <a:rPr lang="en-US" sz="2000" i="1">
                              <a:latin typeface="Cambria Math" panose="02040503050406030204" pitchFamily="18" charset="0"/>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r>
                            <m:rPr>
                              <m:nor/>
                            </m:rPr>
                            <a:rPr lang="en-US" sz="2000" dirty="0">
                              <a:latin typeface="Times New Roman" panose="02020603050405020304" pitchFamily="18" charset="0"/>
                              <a:cs typeface="Times New Roman" panose="02020603050405020304" pitchFamily="18" charset="0"/>
                            </a:rPr>
                            <m:t>+10</m:t>
                          </m:r>
                          <m:r>
                            <m:rPr>
                              <m:nor/>
                            </m:rPr>
                            <a:rPr lang="en-US" sz="2000" dirty="0">
                              <a:latin typeface="Times New Roman" panose="02020603050405020304" pitchFamily="18" charset="0"/>
                              <a:cs typeface="Times New Roman" panose="02020603050405020304" pitchFamily="18" charset="0"/>
                            </a:rPr>
                            <m:t>t</m:t>
                          </m:r>
                          <m:r>
                            <m:rPr>
                              <m:nor/>
                            </m:rPr>
                            <a:rPr lang="en-US" sz="2000" dirty="0">
                              <a:latin typeface="Times New Roman" panose="02020603050405020304" pitchFamily="18" charset="0"/>
                              <a:cs typeface="Times New Roman" panose="02020603050405020304" pitchFamily="18" charset="0"/>
                            </a:rPr>
                            <m:t> </m:t>
                          </m:r>
                        </m:num>
                        <m:den>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0" i="0" baseline="30000" dirty="0" smtClean="0">
                                  <a:latin typeface="Times New Roman" panose="02020603050405020304" pitchFamily="18" charset="0"/>
                                  <a:cs typeface="Times New Roman" panose="02020603050405020304" pitchFamily="18" charset="0"/>
                                </a:rPr>
                                <m:t>3</m:t>
                              </m:r>
                            </m:num>
                            <m:den>
                              <m:r>
                                <a:rPr lang="en-US" sz="2000" i="1">
                                  <a:latin typeface="Cambria Math" panose="02040503050406030204" pitchFamily="18" charset="0"/>
                                  <a:cs typeface="Times New Roman" panose="02020603050405020304" pitchFamily="18" charset="0"/>
                                  <a:sym typeface="Symbol" panose="05050102010706020507" pitchFamily="18" charset="2"/>
                                </a:rPr>
                                <m:t>3</m:t>
                              </m:r>
                            </m:den>
                          </m:f>
                          <m:r>
                            <m:rPr>
                              <m:nor/>
                            </m:rPr>
                            <a:rPr lang="en-US" sz="2000" dirty="0">
                              <a:latin typeface="Times New Roman" panose="02020603050405020304" pitchFamily="18" charset="0"/>
                              <a:cs typeface="Times New Roman" panose="02020603050405020304" pitchFamily="18" charset="0"/>
                            </a:rPr>
                            <m:t>+5</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r>
                            <a:rPr lang="en-US" sz="2000" i="1" dirty="0">
                              <a:latin typeface="Cambria Math" panose="02040503050406030204" pitchFamily="18" charset="0"/>
                              <a:cs typeface="Times New Roman" panose="02020603050405020304" pitchFamily="18" charset="0"/>
                            </a:rPr>
                            <m:t>|</m:t>
                          </m:r>
                          <m:m>
                            <m:mPr>
                              <m:mcs>
                                <m:mc>
                                  <m:mcPr>
                                    <m:count m:val="1"/>
                                    <m:mcJc m:val="center"/>
                                  </m:mcPr>
                                </m:mc>
                              </m:mcs>
                              <m:ctrlPr>
                                <a:rPr lang="en-US" sz="2000" i="1" dirty="0" smtClean="0">
                                  <a:latin typeface="Cambria Math" panose="02040503050406030204" pitchFamily="18" charset="0"/>
                                  <a:cs typeface="Times New Roman" panose="02020603050405020304" pitchFamily="18" charset="0"/>
                                </a:rPr>
                              </m:ctrlPr>
                            </m:mPr>
                            <m:mr>
                              <m:e>
                                <m:r>
                                  <m:rPr>
                                    <m:brk m:alnAt="7"/>
                                  </m:rPr>
                                  <a:rPr lang="en-US" sz="2000" b="0" i="1" dirty="0" smtClean="0">
                                    <a:latin typeface="Cambria Math" panose="02040503050406030204" pitchFamily="18" charset="0"/>
                                    <a:cs typeface="Times New Roman" panose="02020603050405020304" pitchFamily="18" charset="0"/>
                                  </a:rPr>
                                  <m:t>1</m:t>
                                </m:r>
                                <m:r>
                                  <a:rPr lang="en-US" sz="2000" b="0" i="1" dirty="0" smtClean="0">
                                    <a:latin typeface="Cambria Math" panose="02040503050406030204" pitchFamily="18" charset="0"/>
                                    <a:cs typeface="Times New Roman" panose="02020603050405020304" pitchFamily="18" charset="0"/>
                                  </a:rPr>
                                  <m:t>0</m:t>
                                </m:r>
                              </m:e>
                            </m:mr>
                            <m:mr>
                              <m:e>
                                <m:r>
                                  <a:rPr lang="en-US" sz="2000" b="0" i="1" dirty="0" smtClean="0">
                                    <a:latin typeface="Cambria Math" panose="02040503050406030204" pitchFamily="18" charset="0"/>
                                    <a:cs typeface="Times New Roman" panose="02020603050405020304" pitchFamily="18" charset="0"/>
                                  </a:rPr>
                                  <m:t>0</m:t>
                                </m:r>
                              </m:e>
                            </m:mr>
                          </m:m>
                        </m:den>
                      </m:f>
                      <m:r>
                        <a:rPr lang="en-US" sz="2000" b="0" i="0" smtClean="0">
                          <a:latin typeface="Cambria Math" panose="02040503050406030204" pitchFamily="18" charset="0"/>
                          <a:cs typeface="Times New Roman" panose="02020603050405020304" pitchFamily="18" charset="0"/>
                          <a:sym typeface="Symbol" panose="05050102010706020507" pitchFamily="18" charset="2"/>
                        </a:rPr>
                        <m:t>=</m:t>
                      </m:r>
                      <m:f>
                        <m:f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r>
                            <m:rPr>
                              <m:nor/>
                            </m:rPr>
                            <a:rPr lang="en-US" sz="2000" dirty="0">
                              <a:latin typeface="Times New Roman" panose="02020603050405020304" pitchFamily="18" charset="0"/>
                              <a:cs typeface="Times New Roman" panose="02020603050405020304" pitchFamily="18" charset="0"/>
                            </a:rPr>
                            <m:t>+10</m:t>
                          </m:r>
                          <m:r>
                            <m:rPr>
                              <m:nor/>
                            </m:rPr>
                            <a:rPr lang="en-US" sz="2000" dirty="0">
                              <a:latin typeface="Times New Roman" panose="02020603050405020304" pitchFamily="18" charset="0"/>
                              <a:cs typeface="Times New Roman" panose="02020603050405020304" pitchFamily="18" charset="0"/>
                            </a:rPr>
                            <m:t>t</m:t>
                          </m:r>
                        </m:num>
                        <m:den>
                          <m:r>
                            <a:rPr lang="en-US" sz="2000" b="0" i="1" smtClean="0">
                              <a:latin typeface="Cambria Math" panose="02040503050406030204" pitchFamily="18" charset="0"/>
                              <a:cs typeface="Times New Roman" panose="02020603050405020304" pitchFamily="18" charset="0"/>
                              <a:sym typeface="Symbol" panose="05050102010706020507" pitchFamily="18" charset="2"/>
                            </a:rPr>
                            <m:t>166.7</m:t>
                          </m:r>
                        </m:den>
                      </m:f>
                    </m:oMath>
                  </m:oMathPara>
                </a14:m>
                <a:endParaRPr lang="en-US" sz="2000" dirty="0">
                  <a:latin typeface="Times New Roman" panose="02020603050405020304" pitchFamily="18" charset="0"/>
                  <a:cs typeface="Times New Roman" panose="02020603050405020304" pitchFamily="18" charset="0"/>
                </a:endParaRPr>
              </a:p>
              <a:p>
                <a:pPr marL="0" indent="0">
                  <a:lnSpc>
                    <a:spcPct val="100000"/>
                  </a:lnSpc>
                  <a:buNone/>
                </a:pPr>
                <a:r>
                  <a:rPr lang="en-US" sz="2000" dirty="0">
                    <a:latin typeface="Times New Roman" panose="02020603050405020304" pitchFamily="18" charset="0"/>
                    <a:cs typeface="Times New Roman" panose="02020603050405020304" pitchFamily="18" charset="0"/>
                  </a:rPr>
                  <a:t>The plot of the E(t)-curve is  illustrated in </a:t>
                </a:r>
                <a:r>
                  <a:rPr lang="en-US" sz="2000" b="1" dirty="0">
                    <a:latin typeface="Times New Roman" panose="02020603050405020304" pitchFamily="18" charset="0"/>
                    <a:cs typeface="Times New Roman" panose="02020603050405020304" pitchFamily="18" charset="0"/>
                  </a:rPr>
                  <a:t>Figure 13.13</a:t>
                </a:r>
                <a:r>
                  <a:rPr lang="en-US" sz="20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7E9D14C2-E9CF-A1E3-7541-EC4D5A0AA9E7}"/>
                  </a:ext>
                </a:extLst>
              </p:cNvPr>
              <p:cNvSpPr>
                <a:spLocks noGrp="1" noRot="1" noChangeAspect="1" noMove="1" noResize="1" noEditPoints="1" noAdjustHandles="1" noChangeArrowheads="1" noChangeShapeType="1" noTextEdit="1"/>
              </p:cNvSpPr>
              <p:nvPr>
                <p:ph idx="1"/>
              </p:nvPr>
            </p:nvSpPr>
            <p:spPr>
              <a:xfrm>
                <a:off x="268357" y="599808"/>
                <a:ext cx="11085443" cy="5577155"/>
              </a:xfrm>
              <a:blipFill>
                <a:blip r:embed="rId3"/>
                <a:stretch>
                  <a:fillRect l="-55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1C4A546-DCAB-BD07-DF08-F947292BFD01}"/>
              </a:ext>
            </a:extLst>
          </p:cNvPr>
          <p:cNvCxnSpPr>
            <a:cxnSpLocks/>
          </p:cNvCxnSpPr>
          <p:nvPr/>
        </p:nvCxnSpPr>
        <p:spPr>
          <a:xfrm>
            <a:off x="-96080" y="599809"/>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3AF9B54-A72E-A060-EB24-AF75BD143568}"/>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0FF7E2F-2607-EE56-60BA-9579B6521A4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B87D42D4-4937-ADF1-17E9-73F6EB8B9E67}"/>
              </a:ext>
            </a:extLst>
          </p:cNvPr>
          <p:cNvPicPr>
            <a:picLocks noChangeAspect="1"/>
          </p:cNvPicPr>
          <p:nvPr/>
        </p:nvPicPr>
        <p:blipFill>
          <a:blip r:embed="rId4"/>
          <a:srcRect l="5069" t="10449" r="10116" b="6522"/>
          <a:stretch>
            <a:fillRect/>
          </a:stretch>
        </p:blipFill>
        <p:spPr>
          <a:xfrm>
            <a:off x="1087100" y="2077279"/>
            <a:ext cx="4893275" cy="3657600"/>
          </a:xfrm>
          <a:prstGeom prst="rect">
            <a:avLst/>
          </a:prstGeom>
        </p:spPr>
      </p:pic>
      <p:sp>
        <p:nvSpPr>
          <p:cNvPr id="11" name="TextBox 10">
            <a:extLst>
              <a:ext uri="{FF2B5EF4-FFF2-40B4-BE49-F238E27FC236}">
                <a16:creationId xmlns:a16="http://schemas.microsoft.com/office/drawing/2014/main" id="{6B40D177-0048-D069-48FA-EC4C04E6BE2A}"/>
              </a:ext>
            </a:extLst>
          </p:cNvPr>
          <p:cNvSpPr txBox="1"/>
          <p:nvPr/>
        </p:nvSpPr>
        <p:spPr>
          <a:xfrm>
            <a:off x="1063488" y="5844209"/>
            <a:ext cx="7702826" cy="400110"/>
          </a:xfrm>
          <a:prstGeom prst="rect">
            <a:avLst/>
          </a:prstGeom>
          <a:noFill/>
        </p:spPr>
        <p:txBody>
          <a:bodyPr wrap="square" rtlCol="0">
            <a:spAutoFit/>
          </a:bodyPr>
          <a:lstStyle/>
          <a:p>
            <a:pPr algn="just"/>
            <a:r>
              <a:rPr lang="en-US" sz="2000" b="1" dirty="0">
                <a:latin typeface="Times New Roman" panose="02020603050405020304" pitchFamily="18" charset="0"/>
                <a:cs typeface="Times New Roman" panose="02020603050405020304" pitchFamily="18" charset="0"/>
              </a:rPr>
              <a:t>Figure 13.13. </a:t>
            </a:r>
            <a:r>
              <a:rPr lang="en-US" sz="2000" dirty="0">
                <a:latin typeface="Times New Roman" panose="02020603050405020304" pitchFamily="18" charset="0"/>
                <a:cs typeface="Times New Roman" panose="02020603050405020304" pitchFamily="18" charset="0"/>
              </a:rPr>
              <a:t>The E(t)-curve</a:t>
            </a:r>
          </a:p>
        </p:txBody>
      </p:sp>
    </p:spTree>
    <p:extLst>
      <p:ext uri="{BB962C8B-B14F-4D97-AF65-F5344CB8AC3E}">
        <p14:creationId xmlns:p14="http://schemas.microsoft.com/office/powerpoint/2010/main" val="39959080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8F85A-F38D-F0DB-8894-9AA2B117B6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B59223-332A-F203-D1A3-5AFF28C34F32}"/>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273319A-62E8-7428-5F7B-EA7A8BACCF31}"/>
                  </a:ext>
                </a:extLst>
              </p:cNvPr>
              <p:cNvSpPr>
                <a:spLocks noGrp="1"/>
              </p:cNvSpPr>
              <p:nvPr>
                <p:ph idx="1"/>
              </p:nvPr>
            </p:nvSpPr>
            <p:spPr>
              <a:xfrm>
                <a:off x="377687" y="805070"/>
                <a:ext cx="10976113" cy="5371893"/>
              </a:xfrm>
            </p:spPr>
            <p:txBody>
              <a:bodyPr>
                <a:normAutofit/>
              </a:bodyPr>
              <a:lstStyle/>
              <a:p>
                <a:pPr marL="0" indent="0">
                  <a:lnSpc>
                    <a:spcPct val="150000"/>
                  </a:lnSpc>
                  <a:buNone/>
                </a:pPr>
                <a14:m>
                  <m:oMath xmlns:m="http://schemas.openxmlformats.org/officeDocument/2006/math">
                    <m:r>
                      <m:rPr>
                        <m:sty m:val="p"/>
                      </m:rPr>
                      <a:rPr lang="en-US" sz="2000" b="0" i="0" smtClean="0">
                        <a:latin typeface="Cambria Math" panose="02040503050406030204" pitchFamily="18" charset="0"/>
                      </a:rPr>
                      <m:t>F</m:t>
                    </m:r>
                    <m:r>
                      <a:rPr lang="en-US" sz="2000" b="0" i="0" smtClean="0">
                        <a:latin typeface="Cambria Math" panose="02040503050406030204" pitchFamily="18" charset="0"/>
                      </a:rPr>
                      <m:t>(</m:t>
                    </m:r>
                    <m:r>
                      <m:rPr>
                        <m:sty m:val="p"/>
                      </m:rPr>
                      <a:rPr lang="en-US" sz="2000" b="0" i="0" smtClean="0">
                        <a:latin typeface="Cambria Math" panose="02040503050406030204" pitchFamily="18" charset="0"/>
                      </a:rPr>
                      <m:t>t</m:t>
                    </m:r>
                    <m:r>
                      <a:rPr lang="en-US" sz="2000" b="0" i="0" smtClean="0">
                        <a:latin typeface="Cambria Math" panose="02040503050406030204" pitchFamily="18" charset="0"/>
                      </a:rPr>
                      <m:t>)=</m:t>
                    </m:r>
                    <m:nary>
                      <m:naryPr>
                        <m:ctrlPr>
                          <a:rPr lang="en-US" sz="2000" b="0" i="1" smtClean="0">
                            <a:latin typeface="Cambria Math" panose="02040503050406030204" pitchFamily="18" charset="0"/>
                          </a:rPr>
                        </m:ctrlPr>
                      </m:naryPr>
                      <m:sub>
                        <m:r>
                          <m:rPr>
                            <m:brk m:alnAt="23"/>
                          </m:rPr>
                          <a:rPr lang="en-US" sz="2000" b="0" i="1" smtClean="0">
                            <a:latin typeface="Cambria Math" panose="02040503050406030204" pitchFamily="18" charset="0"/>
                          </a:rPr>
                          <m:t>0</m:t>
                        </m:r>
                      </m:sub>
                      <m:sup>
                        <m:r>
                          <a:rPr lang="en-US" sz="2000" b="0" i="1" smtClean="0">
                            <a:latin typeface="Cambria Math" panose="02040503050406030204" pitchFamily="18" charset="0"/>
                            <a:ea typeface="Cambria Math" panose="02040503050406030204" pitchFamily="18" charset="0"/>
                          </a:rPr>
                          <m:t>∞</m:t>
                        </m:r>
                      </m:sup>
                      <m:e>
                        <m:r>
                          <a:rPr lang="en-US" sz="2000" i="1">
                            <a:latin typeface="Cambria Math" panose="02040503050406030204" pitchFamily="18" charset="0"/>
                          </a:rPr>
                          <m:t>𝐸</m:t>
                        </m:r>
                        <m:d>
                          <m:dPr>
                            <m:ctrlPr>
                              <a:rPr lang="en-US" sz="2000" i="1">
                                <a:latin typeface="Cambria Math" panose="02040503050406030204" pitchFamily="18" charset="0"/>
                              </a:rPr>
                            </m:ctrlPr>
                          </m:dPr>
                          <m:e>
                            <m:r>
                              <a:rPr lang="en-US" sz="2000" i="1">
                                <a:latin typeface="Cambria Math" panose="02040503050406030204" pitchFamily="18" charset="0"/>
                              </a:rPr>
                              <m:t>𝑡</m:t>
                            </m:r>
                          </m:e>
                        </m:d>
                        <m:r>
                          <a:rPr lang="en-US" sz="2000" b="0" i="1" smtClean="0">
                            <a:latin typeface="Cambria Math" panose="02040503050406030204" pitchFamily="18" charset="0"/>
                          </a:rPr>
                          <m:t>𝑑𝑡</m:t>
                        </m:r>
                      </m:e>
                    </m:nary>
                    <m:r>
                      <a:rPr lang="en-US" sz="2000" i="1">
                        <a:latin typeface="Cambria Math" panose="02040503050406030204" pitchFamily="18" charset="0"/>
                      </a:rPr>
                      <m:t>=</m:t>
                    </m:r>
                  </m:oMath>
                </a14:m>
                <a:r>
                  <a:rPr lang="en-US" sz="2000" dirty="0">
                    <a:latin typeface="Times New Roman" panose="02020603050405020304" pitchFamily="18" charset="0"/>
                    <a:cs typeface="Times New Roman" panose="02020603050405020304" pitchFamily="18" charset="0"/>
                  </a:rPr>
                  <a:t> </a:t>
                </a:r>
                <a14:m>
                  <m:oMath xmlns:m="http://schemas.openxmlformats.org/officeDocument/2006/math">
                    <m:nary>
                      <m:naryPr>
                        <m:ctrlPr>
                          <a:rPr lang="en-US" sz="2000" i="1" smtClean="0">
                            <a:latin typeface="Cambria Math" panose="02040503050406030204" pitchFamily="18" charset="0"/>
                          </a:rPr>
                        </m:ctrlPr>
                      </m:naryPr>
                      <m:sub>
                        <m:r>
                          <m:rPr>
                            <m:brk m:alnAt="23"/>
                          </m:rPr>
                          <a:rPr lang="en-US" sz="2000" i="1">
                            <a:latin typeface="Cambria Math" panose="02040503050406030204" pitchFamily="18" charset="0"/>
                          </a:rPr>
                          <m:t>0</m:t>
                        </m:r>
                      </m:sub>
                      <m:sup>
                        <m:r>
                          <a:rPr lang="en-US" sz="2000" b="0" i="1" smtClean="0">
                            <a:latin typeface="Cambria Math" panose="02040503050406030204" pitchFamily="18" charset="0"/>
                            <a:ea typeface="Cambria Math" panose="02040503050406030204" pitchFamily="18" charset="0"/>
                          </a:rPr>
                          <m:t>10</m:t>
                        </m:r>
                      </m:sup>
                      <m:e>
                        <m:d>
                          <m:d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dPr>
                          <m:e>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r>
                                  <m:rPr>
                                    <m:nor/>
                                  </m:rPr>
                                  <a:rPr lang="en-US" sz="2000" dirty="0">
                                    <a:latin typeface="Times New Roman" panose="02020603050405020304" pitchFamily="18" charset="0"/>
                                    <a:cs typeface="Times New Roman" panose="02020603050405020304" pitchFamily="18" charset="0"/>
                                  </a:rPr>
                                  <m:t>+10</m:t>
                                </m:r>
                                <m:r>
                                  <m:rPr>
                                    <m:nor/>
                                  </m:rPr>
                                  <a:rPr lang="en-US" sz="2000" dirty="0">
                                    <a:latin typeface="Times New Roman" panose="02020603050405020304" pitchFamily="18" charset="0"/>
                                    <a:cs typeface="Times New Roman" panose="02020603050405020304" pitchFamily="18" charset="0"/>
                                  </a:rPr>
                                  <m:t>t</m:t>
                                </m:r>
                              </m:num>
                              <m:den>
                                <m:r>
                                  <a:rPr lang="en-US" sz="2000" i="1">
                                    <a:latin typeface="Cambria Math" panose="02040503050406030204" pitchFamily="18" charset="0"/>
                                    <a:cs typeface="Times New Roman" panose="02020603050405020304" pitchFamily="18" charset="0"/>
                                    <a:sym typeface="Symbol" panose="05050102010706020507" pitchFamily="18" charset="2"/>
                                  </a:rPr>
                                  <m:t>166.7</m:t>
                                </m:r>
                              </m:den>
                            </m:f>
                          </m:e>
                        </m:d>
                        <m:r>
                          <a:rPr lang="en-US" sz="2000" i="1">
                            <a:latin typeface="Cambria Math" panose="02040503050406030204" pitchFamily="18" charset="0"/>
                          </a:rPr>
                          <m:t>𝑑𝑡</m:t>
                        </m:r>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r>
                              <a:rPr lang="en-US" sz="2000" b="0" i="1" smtClean="0">
                                <a:latin typeface="Cambria Math" panose="02040503050406030204" pitchFamily="18" charset="0"/>
                              </a:rPr>
                              <m:t>166.7</m:t>
                            </m:r>
                          </m:den>
                        </m:f>
                        <m:r>
                          <a:rPr lang="en-US" sz="2000" b="0" i="1" smtClean="0">
                            <a:latin typeface="Cambria Math" panose="02040503050406030204" pitchFamily="18" charset="0"/>
                          </a:rPr>
                          <m:t>(</m:t>
                        </m:r>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0" i="0" baseline="30000" dirty="0" smtClean="0">
                                <a:latin typeface="Times New Roman" panose="02020603050405020304" pitchFamily="18" charset="0"/>
                                <a:cs typeface="Times New Roman" panose="02020603050405020304" pitchFamily="18" charset="0"/>
                              </a:rPr>
                              <m:t>3</m:t>
                            </m:r>
                          </m:num>
                          <m:den>
                            <m:r>
                              <a:rPr lang="en-US" sz="2000" i="1">
                                <a:latin typeface="Cambria Math" panose="02040503050406030204" pitchFamily="18" charset="0"/>
                                <a:cs typeface="Times New Roman" panose="02020603050405020304" pitchFamily="18" charset="0"/>
                                <a:sym typeface="Symbol" panose="05050102010706020507" pitchFamily="18" charset="2"/>
                              </a:rPr>
                              <m:t>3</m:t>
                            </m:r>
                          </m:den>
                        </m:f>
                        <m:r>
                          <m:rPr>
                            <m:nor/>
                          </m:rPr>
                          <a:rPr lang="en-US" sz="2000" dirty="0">
                            <a:latin typeface="Times New Roman" panose="02020603050405020304" pitchFamily="18" charset="0"/>
                            <a:cs typeface="Times New Roman" panose="02020603050405020304" pitchFamily="18" charset="0"/>
                          </a:rPr>
                          <m:t>+5</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r>
                          <a:rPr lang="en-US" sz="2000" i="1" dirty="0">
                            <a:latin typeface="Cambria Math" panose="02040503050406030204" pitchFamily="18" charset="0"/>
                            <a:cs typeface="Times New Roman" panose="02020603050405020304" pitchFamily="18" charset="0"/>
                          </a:rPr>
                          <m:t>|</m:t>
                        </m:r>
                        <m:m>
                          <m:mPr>
                            <m:mcs>
                              <m:mc>
                                <m:mcPr>
                                  <m:count m:val="1"/>
                                  <m:mcJc m:val="center"/>
                                </m:mcPr>
                              </m:mc>
                            </m:mcs>
                            <m:ctrlPr>
                              <a:rPr lang="en-US" sz="2000" i="1" dirty="0">
                                <a:latin typeface="Cambria Math" panose="02040503050406030204" pitchFamily="18" charset="0"/>
                                <a:cs typeface="Times New Roman" panose="02020603050405020304" pitchFamily="18" charset="0"/>
                              </a:rPr>
                            </m:ctrlPr>
                          </m:mPr>
                          <m:mr>
                            <m:e>
                              <m:r>
                                <m:rPr>
                                  <m:brk m:alnAt="7"/>
                                </m:rPr>
                                <a:rPr lang="en-US" sz="2000" i="1" dirty="0">
                                  <a:latin typeface="Cambria Math" panose="02040503050406030204" pitchFamily="18" charset="0"/>
                                  <a:cs typeface="Times New Roman" panose="02020603050405020304" pitchFamily="18" charset="0"/>
                                </a:rPr>
                                <m:t>1</m:t>
                              </m:r>
                              <m:r>
                                <a:rPr lang="en-US" sz="2000" i="1" dirty="0">
                                  <a:latin typeface="Cambria Math" panose="02040503050406030204" pitchFamily="18" charset="0"/>
                                  <a:cs typeface="Times New Roman" panose="02020603050405020304" pitchFamily="18" charset="0"/>
                                </a:rPr>
                                <m:t>0</m:t>
                              </m:r>
                            </m:e>
                          </m:mr>
                          <m:mr>
                            <m:e>
                              <m:r>
                                <a:rPr lang="en-US" sz="2000" i="1" dirty="0">
                                  <a:latin typeface="Cambria Math" panose="02040503050406030204" pitchFamily="18" charset="0"/>
                                  <a:cs typeface="Times New Roman" panose="02020603050405020304" pitchFamily="18" charset="0"/>
                                </a:rPr>
                                <m:t>0</m:t>
                              </m:r>
                            </m:e>
                          </m:mr>
                        </m:m>
                        <m:r>
                          <a:rPr lang="en-US" sz="2000" b="0" i="1" smtClean="0">
                            <a:latin typeface="Cambria Math" panose="02040503050406030204" pitchFamily="18" charset="0"/>
                          </a:rPr>
                          <m:t>)=1</m:t>
                        </m:r>
                      </m:e>
                    </m:nary>
                  </m:oMath>
                </a14:m>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rPr>
                  <a:t>The plot of F(t)- curve  is depicted in </a:t>
                </a:r>
                <a:r>
                  <a:rPr lang="en-US" sz="2000" b="1" dirty="0">
                    <a:latin typeface="Times New Roman" panose="02020603050405020304" pitchFamily="18" charset="0"/>
                    <a:cs typeface="Times New Roman" panose="02020603050405020304" pitchFamily="18" charset="0"/>
                  </a:rPr>
                  <a:t>Figure 13.14</a:t>
                </a:r>
                <a:r>
                  <a:rPr lang="en-US" sz="2000" dirty="0">
                    <a:latin typeface="Times New Roman" panose="02020603050405020304" pitchFamily="18" charset="0"/>
                    <a:cs typeface="Times New Roman" panose="02020603050405020304" pitchFamily="18" charset="0"/>
                  </a:rPr>
                  <a:t>.</a:t>
                </a: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273319A-62E8-7428-5F7B-EA7A8BACCF31}"/>
                  </a:ext>
                </a:extLst>
              </p:cNvPr>
              <p:cNvSpPr>
                <a:spLocks noGrp="1" noRot="1" noChangeAspect="1" noMove="1" noResize="1" noEditPoints="1" noAdjustHandles="1" noChangeArrowheads="1" noChangeShapeType="1" noTextEdit="1"/>
              </p:cNvSpPr>
              <p:nvPr>
                <p:ph idx="1"/>
              </p:nvPr>
            </p:nvSpPr>
            <p:spPr>
              <a:xfrm>
                <a:off x="377687" y="805070"/>
                <a:ext cx="10976113" cy="5371893"/>
              </a:xfrm>
              <a:blipFill>
                <a:blip r:embed="rId2"/>
                <a:stretch>
                  <a:fillRect l="-61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8C73EFF-FBA1-914A-B3EC-EBE5A0727604}"/>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E19F48A-CDEE-7A84-049E-8EF89627FC48}"/>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D020578-9250-AAA7-1D7A-E1BCA126E36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DA9D587D-70FC-B9B9-A3CD-5D6C0670D27E}"/>
              </a:ext>
            </a:extLst>
          </p:cNvPr>
          <p:cNvPicPr>
            <a:picLocks noChangeAspect="1"/>
          </p:cNvPicPr>
          <p:nvPr/>
        </p:nvPicPr>
        <p:blipFill>
          <a:blip r:embed="rId3"/>
          <a:srcRect l="6665" t="6970" r="6807" b="3695"/>
          <a:stretch>
            <a:fillRect/>
          </a:stretch>
        </p:blipFill>
        <p:spPr>
          <a:xfrm>
            <a:off x="838200" y="2330096"/>
            <a:ext cx="4489174" cy="3538881"/>
          </a:xfrm>
          <a:prstGeom prst="rect">
            <a:avLst/>
          </a:prstGeom>
        </p:spPr>
      </p:pic>
      <p:sp>
        <p:nvSpPr>
          <p:cNvPr id="9" name="TextBox 8">
            <a:extLst>
              <a:ext uri="{FF2B5EF4-FFF2-40B4-BE49-F238E27FC236}">
                <a16:creationId xmlns:a16="http://schemas.microsoft.com/office/drawing/2014/main" id="{C0608503-5E55-B441-A8AA-154B5230B5B1}"/>
              </a:ext>
            </a:extLst>
          </p:cNvPr>
          <p:cNvSpPr txBox="1"/>
          <p:nvPr/>
        </p:nvSpPr>
        <p:spPr>
          <a:xfrm>
            <a:off x="1063488" y="5844209"/>
            <a:ext cx="7702826" cy="400110"/>
          </a:xfrm>
          <a:prstGeom prst="rect">
            <a:avLst/>
          </a:prstGeom>
          <a:noFill/>
        </p:spPr>
        <p:txBody>
          <a:bodyPr wrap="square" rtlCol="0">
            <a:spAutoFit/>
          </a:bodyPr>
          <a:lstStyle/>
          <a:p>
            <a:pPr algn="just"/>
            <a:r>
              <a:rPr lang="en-US" sz="2000" b="1" dirty="0">
                <a:latin typeface="Times New Roman" panose="02020603050405020304" pitchFamily="18" charset="0"/>
                <a:cs typeface="Times New Roman" panose="02020603050405020304" pitchFamily="18" charset="0"/>
              </a:rPr>
              <a:t>Figure 13.14. </a:t>
            </a:r>
            <a:r>
              <a:rPr lang="en-US" sz="2000" dirty="0">
                <a:latin typeface="Times New Roman" panose="02020603050405020304" pitchFamily="18" charset="0"/>
                <a:cs typeface="Times New Roman" panose="02020603050405020304" pitchFamily="18" charset="0"/>
              </a:rPr>
              <a:t>The F(t)-curve</a:t>
            </a:r>
          </a:p>
        </p:txBody>
      </p:sp>
    </p:spTree>
    <p:extLst>
      <p:ext uri="{BB962C8B-B14F-4D97-AF65-F5344CB8AC3E}">
        <p14:creationId xmlns:p14="http://schemas.microsoft.com/office/powerpoint/2010/main" val="18482118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B12E5C-74C9-399F-6040-7CB484D234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F67483-96DB-3A3A-6744-42A066C3C8DF}"/>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39779D5-793D-B802-FD14-0E9265017594}"/>
                  </a:ext>
                </a:extLst>
              </p:cNvPr>
              <p:cNvSpPr>
                <a:spLocks noGrp="1"/>
              </p:cNvSpPr>
              <p:nvPr>
                <p:ph idx="1"/>
              </p:nvPr>
            </p:nvSpPr>
            <p:spPr>
              <a:xfrm>
                <a:off x="377687" y="929103"/>
                <a:ext cx="11509513" cy="5247860"/>
              </a:xfrm>
            </p:spPr>
            <p:txBody>
              <a:bodyPr>
                <a:normAutofit/>
              </a:bodyPr>
              <a:lstStyle/>
              <a:p>
                <a:pPr marL="0" indent="0">
                  <a:lnSpc>
                    <a:spcPct val="100000"/>
                  </a:lnSpc>
                  <a:buNone/>
                </a:pPr>
                <a:r>
                  <a:rPr lang="en-US" sz="2000" b="1" dirty="0">
                    <a:latin typeface="Times New Roman" panose="02020603050405020304" pitchFamily="18" charset="0"/>
                    <a:cs typeface="Times New Roman" panose="02020603050405020304" pitchFamily="18" charset="0"/>
                  </a:rPr>
                  <a:t>(b) </a:t>
                </a:r>
                <a14:m>
                  <m:oMath xmlns:m="http://schemas.openxmlformats.org/officeDocument/2006/math">
                    <m:r>
                      <m:rPr>
                        <m:sty m:val="p"/>
                      </m:rPr>
                      <a:rPr lang="en-US" sz="2000" b="0" i="0" smtClean="0">
                        <a:latin typeface="Cambria Math" panose="02040503050406030204" pitchFamily="18" charset="0"/>
                      </a:rPr>
                      <m:t>F</m:t>
                    </m:r>
                    <m:r>
                      <a:rPr lang="en-US" sz="2000" b="0" i="0" smtClean="0">
                        <a:latin typeface="Cambria Math" panose="02040503050406030204" pitchFamily="18" charset="0"/>
                      </a:rPr>
                      <m:t>(</m:t>
                    </m:r>
                    <m:r>
                      <m:rPr>
                        <m:sty m:val="p"/>
                      </m:rPr>
                      <a:rPr lang="en-US" sz="2000" b="0" i="0" smtClean="0">
                        <a:latin typeface="Cambria Math" panose="02040503050406030204" pitchFamily="18" charset="0"/>
                      </a:rPr>
                      <m:t>t</m:t>
                    </m:r>
                    <m:r>
                      <a:rPr lang="en-US" sz="2000" b="0" i="0" smtClean="0">
                        <a:latin typeface="Cambria Math" panose="02040503050406030204" pitchFamily="18" charset="0"/>
                      </a:rPr>
                      <m:t>)=</m:t>
                    </m:r>
                    <m:nary>
                      <m:naryPr>
                        <m:ctrlPr>
                          <a:rPr lang="en-US" sz="2000" b="0" i="1" smtClean="0">
                            <a:latin typeface="Cambria Math" panose="02040503050406030204" pitchFamily="18" charset="0"/>
                          </a:rPr>
                        </m:ctrlPr>
                      </m:naryPr>
                      <m:sub>
                        <m:r>
                          <m:rPr>
                            <m:brk m:alnAt="23"/>
                          </m:rPr>
                          <a:rPr lang="en-US" sz="2000" b="0" i="1" smtClean="0">
                            <a:latin typeface="Cambria Math" panose="02040503050406030204" pitchFamily="18" charset="0"/>
                          </a:rPr>
                          <m:t>0</m:t>
                        </m:r>
                      </m:sub>
                      <m:sup>
                        <m:r>
                          <a:rPr lang="en-US" sz="2000" b="0" i="1" smtClean="0">
                            <a:latin typeface="Cambria Math" panose="02040503050406030204" pitchFamily="18" charset="0"/>
                            <a:ea typeface="Cambria Math" panose="02040503050406030204" pitchFamily="18" charset="0"/>
                          </a:rPr>
                          <m:t>𝑡</m:t>
                        </m:r>
                      </m:sup>
                      <m:e>
                        <m:r>
                          <a:rPr lang="en-US" sz="2000" i="1">
                            <a:latin typeface="Cambria Math" panose="02040503050406030204" pitchFamily="18" charset="0"/>
                          </a:rPr>
                          <m:t>𝐸</m:t>
                        </m:r>
                        <m:d>
                          <m:dPr>
                            <m:ctrlPr>
                              <a:rPr lang="en-US" sz="2000" i="1">
                                <a:latin typeface="Cambria Math" panose="02040503050406030204" pitchFamily="18" charset="0"/>
                              </a:rPr>
                            </m:ctrlPr>
                          </m:dPr>
                          <m:e>
                            <m:r>
                              <a:rPr lang="en-US" sz="2000" i="1">
                                <a:latin typeface="Cambria Math" panose="02040503050406030204" pitchFamily="18" charset="0"/>
                              </a:rPr>
                              <m:t>𝑡</m:t>
                            </m:r>
                          </m:e>
                        </m:d>
                        <m:r>
                          <a:rPr lang="en-US" sz="2000" b="0" i="1" smtClean="0">
                            <a:latin typeface="Cambria Math" panose="02040503050406030204" pitchFamily="18" charset="0"/>
                          </a:rPr>
                          <m:t>𝑑𝑡</m:t>
                        </m:r>
                      </m:e>
                    </m:nary>
                    <m:r>
                      <a:rPr lang="en-US" sz="2000" i="1">
                        <a:latin typeface="Cambria Math" panose="02040503050406030204" pitchFamily="18" charset="0"/>
                      </a:rPr>
                      <m:t>=</m:t>
                    </m:r>
                  </m:oMath>
                </a14:m>
                <a:r>
                  <a:rPr lang="en-US" sz="2000" dirty="0">
                    <a:latin typeface="Times New Roman" panose="02020603050405020304" pitchFamily="18" charset="0"/>
                    <a:cs typeface="Times New Roman" panose="02020603050405020304" pitchFamily="18" charset="0"/>
                  </a:rPr>
                  <a:t> </a:t>
                </a:r>
                <a14:m>
                  <m:oMath xmlns:m="http://schemas.openxmlformats.org/officeDocument/2006/math">
                    <m:nary>
                      <m:naryPr>
                        <m:ctrlPr>
                          <a:rPr lang="en-US" sz="2000" b="1" i="1" smtClean="0">
                            <a:latin typeface="Cambria Math" panose="02040503050406030204" pitchFamily="18" charset="0"/>
                          </a:rPr>
                        </m:ctrlPr>
                      </m:naryPr>
                      <m:sub>
                        <m:r>
                          <m:rPr>
                            <m:brk m:alnAt="23"/>
                          </m:rPr>
                          <a:rPr lang="en-US" sz="2000" b="1" i="1">
                            <a:latin typeface="Cambria Math" panose="02040503050406030204" pitchFamily="18" charset="0"/>
                          </a:rPr>
                          <m:t>𝟎</m:t>
                        </m:r>
                      </m:sub>
                      <m:sup>
                        <m:r>
                          <a:rPr lang="en-US" sz="2000" b="1" i="1" smtClean="0">
                            <a:latin typeface="Cambria Math" panose="02040503050406030204" pitchFamily="18" charset="0"/>
                            <a:ea typeface="Cambria Math" panose="02040503050406030204" pitchFamily="18" charset="0"/>
                          </a:rPr>
                          <m:t>𝟓</m:t>
                        </m:r>
                      </m:sup>
                      <m:e>
                        <m:d>
                          <m:dPr>
                            <m:ctrlPr>
                              <a:rPr lang="en-US" sz="2000" b="1"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dPr>
                          <m:e>
                            <m:f>
                              <m:fPr>
                                <m:ctrlPr>
                                  <a:rPr lang="en-US" sz="2000" b="1"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b="1" dirty="0">
                                    <a:latin typeface="Times New Roman" panose="02020603050405020304" pitchFamily="18" charset="0"/>
                                    <a:cs typeface="Times New Roman" panose="02020603050405020304" pitchFamily="18" charset="0"/>
                                  </a:rPr>
                                  <m:t>−</m:t>
                                </m:r>
                                <m:r>
                                  <m:rPr>
                                    <m:nor/>
                                  </m:rPr>
                                  <a:rPr lang="en-US" sz="2000" b="1" dirty="0">
                                    <a:latin typeface="Times New Roman" panose="02020603050405020304" pitchFamily="18" charset="0"/>
                                    <a:cs typeface="Times New Roman" panose="02020603050405020304" pitchFamily="18" charset="0"/>
                                  </a:rPr>
                                  <m:t>t</m:t>
                                </m:r>
                                <m:r>
                                  <m:rPr>
                                    <m:nor/>
                                  </m:rPr>
                                  <a:rPr lang="en-US" sz="2000" b="1" baseline="30000" dirty="0">
                                    <a:latin typeface="Times New Roman" panose="02020603050405020304" pitchFamily="18" charset="0"/>
                                    <a:cs typeface="Times New Roman" panose="02020603050405020304" pitchFamily="18" charset="0"/>
                                  </a:rPr>
                                  <m:t>2</m:t>
                                </m:r>
                                <m:r>
                                  <m:rPr>
                                    <m:nor/>
                                  </m:rPr>
                                  <a:rPr lang="en-US" sz="2000" b="1" dirty="0">
                                    <a:latin typeface="Times New Roman" panose="02020603050405020304" pitchFamily="18" charset="0"/>
                                    <a:cs typeface="Times New Roman" panose="02020603050405020304" pitchFamily="18" charset="0"/>
                                  </a:rPr>
                                  <m:t>+10</m:t>
                                </m:r>
                                <m:r>
                                  <m:rPr>
                                    <m:nor/>
                                  </m:rPr>
                                  <a:rPr lang="en-US" sz="2000" b="1" dirty="0">
                                    <a:latin typeface="Times New Roman" panose="02020603050405020304" pitchFamily="18" charset="0"/>
                                    <a:cs typeface="Times New Roman" panose="02020603050405020304" pitchFamily="18" charset="0"/>
                                  </a:rPr>
                                  <m:t>t</m:t>
                                </m:r>
                              </m:num>
                              <m:den>
                                <m:r>
                                  <a:rPr lang="en-US" sz="2000" b="1" i="1">
                                    <a:latin typeface="Cambria Math" panose="02040503050406030204" pitchFamily="18" charset="0"/>
                                    <a:cs typeface="Times New Roman" panose="02020603050405020304" pitchFamily="18" charset="0"/>
                                    <a:sym typeface="Symbol" panose="05050102010706020507" pitchFamily="18" charset="2"/>
                                  </a:rPr>
                                  <m:t>𝟏𝟔𝟔</m:t>
                                </m:r>
                                <m:r>
                                  <a:rPr lang="en-US" sz="2000" b="1" i="1">
                                    <a:latin typeface="Cambria Math" panose="02040503050406030204" pitchFamily="18" charset="0"/>
                                    <a:cs typeface="Times New Roman" panose="02020603050405020304" pitchFamily="18" charset="0"/>
                                    <a:sym typeface="Symbol" panose="05050102010706020507" pitchFamily="18" charset="2"/>
                                  </a:rPr>
                                  <m:t>.</m:t>
                                </m:r>
                                <m:r>
                                  <a:rPr lang="en-US" sz="2000" b="1" i="1">
                                    <a:latin typeface="Cambria Math" panose="02040503050406030204" pitchFamily="18" charset="0"/>
                                    <a:cs typeface="Times New Roman" panose="02020603050405020304" pitchFamily="18" charset="0"/>
                                    <a:sym typeface="Symbol" panose="05050102010706020507" pitchFamily="18" charset="2"/>
                                  </a:rPr>
                                  <m:t>𝟕</m:t>
                                </m:r>
                              </m:den>
                            </m:f>
                          </m:e>
                        </m:d>
                        <m:r>
                          <a:rPr lang="en-US" sz="2000" b="1" i="1">
                            <a:latin typeface="Cambria Math" panose="02040503050406030204" pitchFamily="18" charset="0"/>
                          </a:rPr>
                          <m:t>𝒅𝒕</m:t>
                        </m:r>
                        <m:r>
                          <a:rPr lang="en-US" sz="2000" b="1" i="1" smtClean="0">
                            <a:latin typeface="Cambria Math" panose="02040503050406030204" pitchFamily="18" charset="0"/>
                          </a:rPr>
                          <m:t>=</m:t>
                        </m:r>
                        <m:f>
                          <m:fPr>
                            <m:ctrlPr>
                              <a:rPr lang="en-US" sz="2000" b="1" i="1" smtClean="0">
                                <a:latin typeface="Cambria Math" panose="02040503050406030204" pitchFamily="18" charset="0"/>
                              </a:rPr>
                            </m:ctrlPr>
                          </m:fPr>
                          <m:num>
                            <m:r>
                              <a:rPr lang="en-US" sz="2000" b="1" i="1" smtClean="0">
                                <a:latin typeface="Cambria Math" panose="02040503050406030204" pitchFamily="18" charset="0"/>
                              </a:rPr>
                              <m:t>𝟏</m:t>
                            </m:r>
                          </m:num>
                          <m:den>
                            <m:r>
                              <a:rPr lang="en-US" sz="2000" b="1" i="1" smtClean="0">
                                <a:latin typeface="Cambria Math" panose="02040503050406030204" pitchFamily="18" charset="0"/>
                              </a:rPr>
                              <m:t>𝟏𝟔𝟔</m:t>
                            </m:r>
                            <m:r>
                              <a:rPr lang="en-US" sz="2000" b="1" i="1" smtClean="0">
                                <a:latin typeface="Cambria Math" panose="02040503050406030204" pitchFamily="18" charset="0"/>
                              </a:rPr>
                              <m:t>.</m:t>
                            </m:r>
                            <m:r>
                              <a:rPr lang="en-US" sz="2000" b="1" i="1" smtClean="0">
                                <a:latin typeface="Cambria Math" panose="02040503050406030204" pitchFamily="18" charset="0"/>
                              </a:rPr>
                              <m:t>𝟕</m:t>
                            </m:r>
                          </m:den>
                        </m:f>
                        <m:d>
                          <m:dPr>
                            <m:ctrlPr>
                              <a:rPr lang="en-US" sz="2000" b="1" i="1" smtClean="0">
                                <a:latin typeface="Cambria Math" panose="02040503050406030204" pitchFamily="18" charset="0"/>
                              </a:rPr>
                            </m:ctrlPr>
                          </m:dPr>
                          <m:e>
                            <m:f>
                              <m:fPr>
                                <m:ctrlPr>
                                  <a:rPr lang="en-US" sz="2000" b="1"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b="1" dirty="0">
                                    <a:latin typeface="Times New Roman" panose="02020603050405020304" pitchFamily="18" charset="0"/>
                                    <a:cs typeface="Times New Roman" panose="02020603050405020304" pitchFamily="18" charset="0"/>
                                  </a:rPr>
                                  <m:t>−</m:t>
                                </m:r>
                                <m:r>
                                  <m:rPr>
                                    <m:nor/>
                                  </m:rPr>
                                  <a:rPr lang="en-US" sz="2000" b="1" dirty="0">
                                    <a:latin typeface="Times New Roman" panose="02020603050405020304" pitchFamily="18" charset="0"/>
                                    <a:cs typeface="Times New Roman" panose="02020603050405020304" pitchFamily="18" charset="0"/>
                                  </a:rPr>
                                  <m:t>t</m:t>
                                </m:r>
                                <m:r>
                                  <m:rPr>
                                    <m:nor/>
                                  </m:rPr>
                                  <a:rPr lang="en-US" sz="2000" b="1" i="0" baseline="30000" dirty="0" smtClean="0">
                                    <a:latin typeface="Times New Roman" panose="02020603050405020304" pitchFamily="18" charset="0"/>
                                    <a:cs typeface="Times New Roman" panose="02020603050405020304" pitchFamily="18" charset="0"/>
                                  </a:rPr>
                                  <m:t>3</m:t>
                                </m:r>
                              </m:num>
                              <m:den>
                                <m:r>
                                  <a:rPr lang="en-US" sz="2000" b="1" i="1">
                                    <a:latin typeface="Cambria Math" panose="02040503050406030204" pitchFamily="18" charset="0"/>
                                    <a:cs typeface="Times New Roman" panose="02020603050405020304" pitchFamily="18" charset="0"/>
                                    <a:sym typeface="Symbol" panose="05050102010706020507" pitchFamily="18" charset="2"/>
                                  </a:rPr>
                                  <m:t>𝟑</m:t>
                                </m:r>
                              </m:den>
                            </m:f>
                            <m:r>
                              <m:rPr>
                                <m:nor/>
                              </m:rPr>
                              <a:rPr lang="en-US" sz="2000" b="1" dirty="0">
                                <a:latin typeface="Times New Roman" panose="02020603050405020304" pitchFamily="18" charset="0"/>
                                <a:cs typeface="Times New Roman" panose="02020603050405020304" pitchFamily="18" charset="0"/>
                              </a:rPr>
                              <m:t>+5</m:t>
                            </m:r>
                            <m:r>
                              <m:rPr>
                                <m:nor/>
                              </m:rPr>
                              <a:rPr lang="en-US" sz="2000" b="1" dirty="0">
                                <a:latin typeface="Times New Roman" panose="02020603050405020304" pitchFamily="18" charset="0"/>
                                <a:cs typeface="Times New Roman" panose="02020603050405020304" pitchFamily="18" charset="0"/>
                              </a:rPr>
                              <m:t>t</m:t>
                            </m:r>
                            <m:r>
                              <m:rPr>
                                <m:nor/>
                              </m:rPr>
                              <a:rPr lang="en-US" sz="2000" b="1" baseline="30000" dirty="0">
                                <a:latin typeface="Times New Roman" panose="02020603050405020304" pitchFamily="18" charset="0"/>
                                <a:cs typeface="Times New Roman" panose="02020603050405020304" pitchFamily="18" charset="0"/>
                              </a:rPr>
                              <m:t>2</m:t>
                            </m:r>
                          </m:e>
                          <m:e>
                            <m:m>
                              <m:mPr>
                                <m:mcs>
                                  <m:mc>
                                    <m:mcPr>
                                      <m:count m:val="1"/>
                                      <m:mcJc m:val="center"/>
                                    </m:mcPr>
                                  </m:mc>
                                </m:mcs>
                                <m:ctrlPr>
                                  <a:rPr lang="en-US" sz="2000" b="1" i="1" dirty="0">
                                    <a:latin typeface="Cambria Math" panose="02040503050406030204" pitchFamily="18" charset="0"/>
                                    <a:cs typeface="Times New Roman" panose="02020603050405020304" pitchFamily="18" charset="0"/>
                                  </a:rPr>
                                </m:ctrlPr>
                              </m:mPr>
                              <m:mr>
                                <m:e>
                                  <m:r>
                                    <a:rPr lang="en-US" sz="2000" b="1" i="1" dirty="0" smtClean="0">
                                      <a:latin typeface="Cambria Math" panose="02040503050406030204" pitchFamily="18" charset="0"/>
                                      <a:cs typeface="Times New Roman" panose="02020603050405020304" pitchFamily="18" charset="0"/>
                                    </a:rPr>
                                    <m:t>𝟓</m:t>
                                  </m:r>
                                </m:e>
                              </m:mr>
                              <m:mr>
                                <m:e>
                                  <m:r>
                                    <a:rPr lang="en-US" sz="2000" b="1" i="1" dirty="0">
                                      <a:latin typeface="Cambria Math" panose="02040503050406030204" pitchFamily="18" charset="0"/>
                                      <a:cs typeface="Times New Roman" panose="02020603050405020304" pitchFamily="18" charset="0"/>
                                    </a:rPr>
                                    <m:t>𝟎</m:t>
                                  </m:r>
                                </m:e>
                              </m:mr>
                            </m:m>
                          </m:e>
                        </m:d>
                        <m:r>
                          <a:rPr lang="en-US" sz="2000" b="1" i="1" smtClean="0">
                            <a:latin typeface="Cambria Math" panose="02040503050406030204" pitchFamily="18" charset="0"/>
                          </a:rPr>
                          <m:t>=</m:t>
                        </m:r>
                        <m:r>
                          <a:rPr lang="en-US" sz="2000" b="1" i="1" smtClean="0">
                            <a:latin typeface="Cambria Math" panose="02040503050406030204" pitchFamily="18" charset="0"/>
                          </a:rPr>
                          <m:t>𝟎</m:t>
                        </m:r>
                        <m:r>
                          <a:rPr lang="en-US" sz="2000" b="1" i="1" smtClean="0">
                            <a:latin typeface="Cambria Math" panose="02040503050406030204" pitchFamily="18" charset="0"/>
                          </a:rPr>
                          <m:t>.</m:t>
                        </m:r>
                        <m:r>
                          <a:rPr lang="en-US" sz="2000" b="1" i="1" smtClean="0">
                            <a:latin typeface="Cambria Math" panose="02040503050406030204" pitchFamily="18" charset="0"/>
                          </a:rPr>
                          <m:t>𝟓</m:t>
                        </m:r>
                      </m:e>
                    </m:nary>
                  </m:oMath>
                </a14:m>
                <a:endParaRPr lang="en-US" sz="2000" b="1" dirty="0">
                  <a:latin typeface="Times New Roman" panose="02020603050405020304" pitchFamily="18" charset="0"/>
                  <a:cs typeface="Times New Roman" panose="02020603050405020304" pitchFamily="18" charset="0"/>
                </a:endParaRPr>
              </a:p>
              <a:p>
                <a:pPr marL="0" indent="0">
                  <a:lnSpc>
                    <a:spcPct val="100000"/>
                  </a:lnSpc>
                  <a:buNone/>
                </a:pPr>
                <a:r>
                  <a:rPr lang="en-US" sz="2000" dirty="0">
                    <a:latin typeface="Times New Roman" panose="02020603050405020304" pitchFamily="18" charset="0"/>
                    <a:cs typeface="Times New Roman" panose="02020603050405020304" pitchFamily="18" charset="0"/>
                  </a:rPr>
                  <a:t>This result shows </a:t>
                </a:r>
                <a:r>
                  <a:rPr lang="en-US" sz="2000" b="1" dirty="0">
                    <a:latin typeface="Times New Roman" panose="02020603050405020304" pitchFamily="18" charset="0"/>
                    <a:cs typeface="Times New Roman" panose="02020603050405020304" pitchFamily="18" charset="0"/>
                  </a:rPr>
                  <a:t>that 50% </a:t>
                </a:r>
                <a:r>
                  <a:rPr lang="en-US" sz="2000" dirty="0">
                    <a:latin typeface="Times New Roman" panose="02020603050405020304" pitchFamily="18" charset="0"/>
                    <a:cs typeface="Times New Roman" panose="02020603050405020304" pitchFamily="18" charset="0"/>
                  </a:rPr>
                  <a:t>of the fluid spends 5 minutes or less in the reactor.</a:t>
                </a:r>
              </a:p>
              <a:p>
                <a:pPr marL="457200" indent="-457200">
                  <a:lnSpc>
                    <a:spcPct val="100000"/>
                  </a:lnSpc>
                  <a:buAutoNum type="alphaLcParenBoth" startAt="3"/>
                </a:pPr>
                <a:r>
                  <a:rPr lang="en-US" sz="2000" dirty="0">
                    <a:latin typeface="Times New Roman" panose="02020603050405020304" pitchFamily="18" charset="0"/>
                    <a:cs typeface="Times New Roman" panose="02020603050405020304" pitchFamily="18" charset="0"/>
                  </a:rPr>
                  <a:t>The mean residence time from equation(13.17) is given by:</a:t>
                </a:r>
              </a:p>
              <a:p>
                <a:pPr marL="0" indent="0">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𝑡</m:t>
                        </m:r>
                      </m:e>
                      <m:sub>
                        <m:r>
                          <a:rPr lang="en-US" sz="2000" i="1">
                            <a:latin typeface="Cambria Math" panose="02040503050406030204" pitchFamily="18" charset="0"/>
                            <a:cs typeface="Times New Roman" panose="02020603050405020304" pitchFamily="18" charset="0"/>
                          </a:rPr>
                          <m:t>𝑚</m:t>
                        </m:r>
                      </m:sub>
                    </m:sSub>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r>
                              <a:rPr lang="en-US" sz="2000" i="1">
                                <a:latin typeface="Cambria Math" panose="02040503050406030204" pitchFamily="18" charset="0"/>
                                <a:cs typeface="Times New Roman" panose="02020603050405020304" pitchFamily="18" charset="0"/>
                              </a:rPr>
                              <m:t>𝑡𝐸</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𝑡</m:t>
                                </m:r>
                              </m:e>
                            </m:d>
                            <m:r>
                              <a:rPr lang="en-US" sz="2000" i="1">
                                <a:latin typeface="Cambria Math" panose="02040503050406030204" pitchFamily="18" charset="0"/>
                                <a:cs typeface="Times New Roman" panose="02020603050405020304" pitchFamily="18" charset="0"/>
                              </a:rPr>
                              <m:t>𝑑𝑡</m:t>
                            </m:r>
                          </m:e>
                        </m:nary>
                      </m:num>
                      <m:den>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r>
                              <a:rPr lang="en-US" sz="2000" i="1">
                                <a:latin typeface="Cambria Math" panose="02040503050406030204" pitchFamily="18" charset="0"/>
                                <a:cs typeface="Times New Roman" panose="02020603050405020304" pitchFamily="18" charset="0"/>
                              </a:rPr>
                              <m:t>𝐸</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𝑡</m:t>
                                </m:r>
                              </m:e>
                            </m:d>
                            <m:r>
                              <a:rPr lang="en-US" sz="2000" i="1">
                                <a:latin typeface="Cambria Math" panose="02040503050406030204" pitchFamily="18" charset="0"/>
                                <a:cs typeface="Times New Roman" panose="02020603050405020304" pitchFamily="18" charset="0"/>
                              </a:rPr>
                              <m:t>𝑑𝑡</m:t>
                            </m:r>
                          </m:e>
                        </m:nary>
                      </m:den>
                    </m:f>
                    <m:r>
                      <a:rPr lang="en-US" sz="2000" i="1">
                        <a:latin typeface="Cambria Math" panose="02040503050406030204" pitchFamily="18" charset="0"/>
                        <a:cs typeface="Times New Roman" panose="02020603050405020304" pitchFamily="18" charset="0"/>
                      </a:rPr>
                      <m:t>=</m:t>
                    </m:r>
                  </m:oMath>
                </a14:m>
                <a:r>
                  <a:rPr lang="en-US" sz="2000" dirty="0">
                    <a:cs typeface="Times New Roman" panose="02020603050405020304" pitchFamily="18" charset="0"/>
                  </a:rPr>
                  <a:t> </a:t>
                </a:r>
                <a14:m>
                  <m:oMath xmlns:m="http://schemas.openxmlformats.org/officeDocument/2006/math">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r>
                          <a:rPr lang="en-US" sz="2000" i="1">
                            <a:latin typeface="Cambria Math" panose="02040503050406030204" pitchFamily="18" charset="0"/>
                            <a:cs typeface="Times New Roman" panose="02020603050405020304" pitchFamily="18" charset="0"/>
                          </a:rPr>
                          <m:t>𝑡𝐸</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𝑡</m:t>
                            </m:r>
                          </m:e>
                        </m:d>
                        <m:r>
                          <a:rPr lang="en-US" sz="2000" i="1">
                            <a:latin typeface="Cambria Math" panose="02040503050406030204" pitchFamily="18" charset="0"/>
                            <a:cs typeface="Times New Roman" panose="02020603050405020304" pitchFamily="18" charset="0"/>
                          </a:rPr>
                          <m:t>𝑑𝑡</m:t>
                        </m:r>
                      </m:e>
                    </m:nary>
                    <m:r>
                      <a:rPr lang="en-US" sz="2000" b="0" i="1" smtClean="0">
                        <a:latin typeface="Cambria Math" panose="02040503050406030204" pitchFamily="18" charset="0"/>
                        <a:cs typeface="Times New Roman" panose="02020603050405020304" pitchFamily="18" charset="0"/>
                      </a:rPr>
                      <m:t>=</m:t>
                    </m:r>
                    <m:nary>
                      <m:naryPr>
                        <m:ctrlPr>
                          <a:rPr lang="en-US" sz="2000" i="1">
                            <a:latin typeface="Cambria Math" panose="02040503050406030204" pitchFamily="18" charset="0"/>
                          </a:rPr>
                        </m:ctrlPr>
                      </m:naryPr>
                      <m:sub>
                        <m:r>
                          <m:rPr>
                            <m:brk m:alnAt="23"/>
                          </m:rPr>
                          <a:rPr lang="en-US" sz="2000" i="1">
                            <a:latin typeface="Cambria Math" panose="02040503050406030204" pitchFamily="18" charset="0"/>
                          </a:rPr>
                          <m:t>0</m:t>
                        </m:r>
                      </m:sub>
                      <m:sup>
                        <m:r>
                          <a:rPr lang="en-US" sz="2000" i="1">
                            <a:latin typeface="Cambria Math" panose="02040503050406030204" pitchFamily="18" charset="0"/>
                            <a:ea typeface="Cambria Math" panose="02040503050406030204" pitchFamily="18" charset="0"/>
                          </a:rPr>
                          <m:t>10</m:t>
                        </m:r>
                      </m:sup>
                      <m:e>
                        <m:d>
                          <m:dPr>
                            <m:ctrlPr>
                              <a:rPr lang="en-US" sz="20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dPr>
                          <m:e>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0" i="0" baseline="30000" dirty="0" smtClean="0">
                                    <a:latin typeface="Times New Roman" panose="02020603050405020304" pitchFamily="18" charset="0"/>
                                    <a:cs typeface="Times New Roman" panose="02020603050405020304" pitchFamily="18" charset="0"/>
                                  </a:rPr>
                                  <m:t>3</m:t>
                                </m:r>
                                <m:r>
                                  <m:rPr>
                                    <m:nor/>
                                  </m:rPr>
                                  <a:rPr lang="en-US" sz="2000" dirty="0">
                                    <a:latin typeface="Times New Roman" panose="02020603050405020304" pitchFamily="18" charset="0"/>
                                    <a:cs typeface="Times New Roman" panose="02020603050405020304" pitchFamily="18" charset="0"/>
                                  </a:rPr>
                                  <m:t>+10</m:t>
                                </m:r>
                                <m:r>
                                  <m:rPr>
                                    <m:nor/>
                                  </m:rPr>
                                  <a:rPr lang="en-US" sz="2000" dirty="0">
                                    <a:latin typeface="Times New Roman" panose="02020603050405020304" pitchFamily="18" charset="0"/>
                                    <a:cs typeface="Times New Roman" panose="02020603050405020304" pitchFamily="18" charset="0"/>
                                  </a:rPr>
                                  <m:t>t</m:t>
                                </m:r>
                                <m:r>
                                  <m:rPr>
                                    <m:nor/>
                                  </m:rPr>
                                  <a:rPr lang="en-US" sz="2000" b="0" i="0" baseline="30000" dirty="0" smtClean="0">
                                    <a:latin typeface="Times New Roman" panose="02020603050405020304" pitchFamily="18" charset="0"/>
                                    <a:cs typeface="Times New Roman" panose="02020603050405020304" pitchFamily="18" charset="0"/>
                                  </a:rPr>
                                  <m:t>2</m:t>
                                </m:r>
                              </m:num>
                              <m:den>
                                <m:r>
                                  <a:rPr lang="en-US" sz="2000" i="1">
                                    <a:latin typeface="Cambria Math" panose="02040503050406030204" pitchFamily="18" charset="0"/>
                                    <a:cs typeface="Times New Roman" panose="02020603050405020304" pitchFamily="18" charset="0"/>
                                    <a:sym typeface="Symbol" panose="05050102010706020507" pitchFamily="18" charset="2"/>
                                  </a:rPr>
                                  <m:t>166.7</m:t>
                                </m:r>
                              </m:den>
                            </m:f>
                          </m:e>
                        </m:d>
                        <m:r>
                          <a:rPr lang="en-US" sz="2000" i="1">
                            <a:latin typeface="Cambria Math" panose="02040503050406030204" pitchFamily="18" charset="0"/>
                          </a:rPr>
                          <m:t>𝑑𝑡</m:t>
                        </m:r>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i="1">
                                <a:latin typeface="Cambria Math" panose="02040503050406030204" pitchFamily="18" charset="0"/>
                              </a:rPr>
                              <m:t>166.7</m:t>
                            </m:r>
                          </m:den>
                        </m:f>
                        <m:d>
                          <m:dPr>
                            <m:ctrlPr>
                              <a:rPr lang="en-US" sz="2000" i="1">
                                <a:latin typeface="Cambria Math" panose="02040503050406030204" pitchFamily="18" charset="0"/>
                              </a:rPr>
                            </m:ctrlPr>
                          </m:dPr>
                          <m:e>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0" i="0" baseline="30000" dirty="0" smtClean="0">
                                    <a:latin typeface="Times New Roman" panose="02020603050405020304" pitchFamily="18" charset="0"/>
                                    <a:cs typeface="Times New Roman" panose="02020603050405020304" pitchFamily="18" charset="0"/>
                                  </a:rPr>
                                  <m:t>4</m:t>
                                </m:r>
                              </m:num>
                              <m:den>
                                <m:r>
                                  <a:rPr lang="en-US" sz="2000" b="0" i="1" dirty="0" smtClean="0">
                                    <a:latin typeface="Cambria Math" panose="02040503050406030204" pitchFamily="18" charset="0"/>
                                    <a:cs typeface="Times New Roman" panose="02020603050405020304" pitchFamily="18" charset="0"/>
                                  </a:rPr>
                                  <m:t>4</m:t>
                                </m:r>
                              </m:den>
                            </m:f>
                            <m:r>
                              <m:rPr>
                                <m:nor/>
                              </m:rPr>
                              <a:rPr lang="en-US" sz="2000" dirty="0">
                                <a:latin typeface="Times New Roman" panose="020206030504050203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b="0" i="0" smtClean="0">
                                    <a:latin typeface="Cambria Math" panose="02040503050406030204" pitchFamily="18" charset="0"/>
                                    <a:cs typeface="Times New Roman" panose="02020603050405020304" pitchFamily="18" charset="0"/>
                                    <a:sym typeface="Symbol" panose="05050102010706020507" pitchFamily="18" charset="2"/>
                                  </a:rPr>
                                  <m:t>10</m:t>
                                </m:r>
                                <m:r>
                                  <m:rPr>
                                    <m:nor/>
                                  </m:rPr>
                                  <a:rPr lang="en-US" sz="2000" dirty="0">
                                    <a:latin typeface="Times New Roman" panose="02020603050405020304" pitchFamily="18" charset="0"/>
                                    <a:cs typeface="Times New Roman" panose="02020603050405020304" pitchFamily="18" charset="0"/>
                                  </a:rPr>
                                  <m:t>t</m:t>
                                </m:r>
                                <m:r>
                                  <m:rPr>
                                    <m:nor/>
                                  </m:rPr>
                                  <a:rPr lang="en-US" sz="2000" b="0" i="0" baseline="30000" dirty="0" smtClean="0">
                                    <a:latin typeface="Times New Roman" panose="02020603050405020304" pitchFamily="18" charset="0"/>
                                    <a:cs typeface="Times New Roman" panose="02020603050405020304" pitchFamily="18" charset="0"/>
                                  </a:rPr>
                                  <m:t>3</m:t>
                                </m:r>
                              </m:num>
                              <m:den>
                                <m:r>
                                  <a:rPr lang="en-US" sz="2000" b="0" i="1" dirty="0" smtClean="0">
                                    <a:latin typeface="Cambria Math" panose="02040503050406030204" pitchFamily="18" charset="0"/>
                                    <a:cs typeface="Times New Roman" panose="02020603050405020304" pitchFamily="18" charset="0"/>
                                  </a:rPr>
                                  <m:t>3</m:t>
                                </m:r>
                              </m:den>
                            </m:f>
                          </m:e>
                          <m:e>
                            <m:m>
                              <m:mPr>
                                <m:mcs>
                                  <m:mc>
                                    <m:mcPr>
                                      <m:count m:val="1"/>
                                      <m:mcJc m:val="center"/>
                                    </m:mcPr>
                                  </m:mc>
                                </m:mcs>
                                <m:ctrlPr>
                                  <a:rPr lang="en-US" sz="2000" i="1" dirty="0">
                                    <a:latin typeface="Cambria Math" panose="02040503050406030204" pitchFamily="18" charset="0"/>
                                    <a:cs typeface="Times New Roman" panose="02020603050405020304" pitchFamily="18" charset="0"/>
                                  </a:rPr>
                                </m:ctrlPr>
                              </m:mPr>
                              <m:mr>
                                <m:e>
                                  <m:r>
                                    <m:rPr>
                                      <m:brk m:alnAt="7"/>
                                    </m:rPr>
                                    <a:rPr lang="en-US" sz="2000" i="1" dirty="0">
                                      <a:latin typeface="Cambria Math" panose="02040503050406030204" pitchFamily="18" charset="0"/>
                                      <a:cs typeface="Times New Roman" panose="02020603050405020304" pitchFamily="18" charset="0"/>
                                    </a:rPr>
                                    <m:t>1</m:t>
                                  </m:r>
                                  <m:r>
                                    <a:rPr lang="en-US" sz="2000" i="1" dirty="0">
                                      <a:latin typeface="Cambria Math" panose="02040503050406030204" pitchFamily="18" charset="0"/>
                                      <a:cs typeface="Times New Roman" panose="02020603050405020304" pitchFamily="18" charset="0"/>
                                    </a:rPr>
                                    <m:t>0</m:t>
                                  </m:r>
                                </m:e>
                              </m:mr>
                              <m:mr>
                                <m:e>
                                  <m:r>
                                    <a:rPr lang="en-US" sz="2000" i="1" dirty="0">
                                      <a:latin typeface="Cambria Math" panose="02040503050406030204" pitchFamily="18" charset="0"/>
                                      <a:cs typeface="Times New Roman" panose="02020603050405020304" pitchFamily="18" charset="0"/>
                                    </a:rPr>
                                    <m:t>0</m:t>
                                  </m:r>
                                </m:e>
                              </m:mr>
                            </m:m>
                          </m:e>
                        </m:d>
                        <m:r>
                          <a:rPr lang="en-US" sz="2000" i="1">
                            <a:latin typeface="Cambria Math" panose="02040503050406030204" pitchFamily="18" charset="0"/>
                          </a:rPr>
                          <m:t>=</m:t>
                        </m:r>
                        <m:r>
                          <a:rPr lang="en-US" sz="2000" b="1" i="1" smtClean="0">
                            <a:solidFill>
                              <a:srgbClr val="0070C0"/>
                            </a:solidFill>
                            <a:latin typeface="Cambria Math" panose="02040503050406030204" pitchFamily="18" charset="0"/>
                          </a:rPr>
                          <m:t>𝟓</m:t>
                        </m:r>
                        <m:r>
                          <a:rPr lang="en-US" sz="2000" b="1" i="1" smtClean="0">
                            <a:solidFill>
                              <a:srgbClr val="0070C0"/>
                            </a:solidFill>
                            <a:latin typeface="Cambria Math" panose="02040503050406030204" pitchFamily="18" charset="0"/>
                          </a:rPr>
                          <m:t> </m:t>
                        </m:r>
                        <m:r>
                          <a:rPr lang="en-US" sz="2000" b="1" i="1" smtClean="0">
                            <a:solidFill>
                              <a:srgbClr val="0070C0"/>
                            </a:solidFill>
                            <a:latin typeface="Cambria Math" panose="02040503050406030204" pitchFamily="18" charset="0"/>
                          </a:rPr>
                          <m:t>𝒎𝒊𝒏</m:t>
                        </m:r>
                      </m:e>
                    </m:nary>
                  </m:oMath>
                </a14:m>
                <a:endParaRPr lang="en-US" sz="2000" dirty="0">
                  <a:latin typeface="Times New Roman" panose="02020603050405020304" pitchFamily="18" charset="0"/>
                  <a:cs typeface="Times New Roman" panose="02020603050405020304" pitchFamily="18" charset="0"/>
                </a:endParaRPr>
              </a:p>
              <a:p>
                <a:pPr marL="0" indent="0">
                  <a:lnSpc>
                    <a:spcPct val="100000"/>
                  </a:lnSpc>
                  <a:buNone/>
                </a:pPr>
                <a:r>
                  <a:rPr lang="en-US" sz="2000" dirty="0">
                    <a:latin typeface="Times New Roman" panose="02020603050405020304" pitchFamily="18" charset="0"/>
                    <a:cs typeface="Times New Roman" panose="02020603050405020304" pitchFamily="18" charset="0"/>
                  </a:rPr>
                  <a:t>The volumetric flow rate is </a:t>
                </a:r>
                <a:r>
                  <a:rPr lang="en-US" sz="2000">
                    <a:latin typeface="Times New Roman" panose="02020603050405020304" pitchFamily="18" charset="0"/>
                    <a:cs typeface="Times New Roman" panose="02020603050405020304" pitchFamily="18" charset="0"/>
                  </a:rPr>
                  <a:t>the ratio </a:t>
                </a:r>
                <a:r>
                  <a:rPr lang="en-US" sz="2000" dirty="0">
                    <a:latin typeface="Times New Roman" panose="02020603050405020304" pitchFamily="18" charset="0"/>
                    <a:cs typeface="Times New Roman" panose="02020603050405020304" pitchFamily="18" charset="0"/>
                  </a:rPr>
                  <a:t>of volume of reactor divided by the mean residence time.</a:t>
                </a:r>
              </a:p>
              <a:p>
                <a:pPr marL="0" indent="0">
                  <a:lnSpc>
                    <a:spcPct val="100000"/>
                  </a:lnSpc>
                  <a:buNone/>
                </a:pPr>
                <a:r>
                  <a:rPr lang="en-US" sz="2000" dirty="0">
                    <a:latin typeface="Times New Roman" panose="02020603050405020304" pitchFamily="18" charset="0"/>
                    <a:cs typeface="Times New Roman" panose="02020603050405020304" pitchFamily="18" charset="0"/>
                  </a:rPr>
                  <a:t>The reactor volume is  Area of  reactor * length of reactor.</a:t>
                </a:r>
              </a:p>
              <a:p>
                <a:pPr marL="0" indent="0">
                  <a:lnSpc>
                    <a:spcPct val="100000"/>
                  </a:lnSpc>
                  <a:buNone/>
                </a:pPr>
                <a14:m>
                  <m:oMathPara xmlns:m="http://schemas.openxmlformats.org/officeDocument/2006/math">
                    <m:oMathParaPr>
                      <m:jc m:val="left"/>
                    </m:oMathParaPr>
                    <m:oMath xmlns:m="http://schemas.openxmlformats.org/officeDocument/2006/math">
                      <m:r>
                        <a:rPr lang="en-US" sz="2000" b="0" i="1" smtClean="0">
                          <a:latin typeface="Cambria Math" panose="02040503050406030204" pitchFamily="18" charset="0"/>
                          <a:cs typeface="Times New Roman" panose="02020603050405020304" pitchFamily="18" charset="0"/>
                        </a:rPr>
                        <m:t>𝑉</m:t>
                      </m:r>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𝜋</m:t>
                      </m:r>
                      <m:f>
                        <m:fPr>
                          <m:ctrlPr>
                            <a:rPr lang="en-US" sz="2000" b="0" i="1" smtClean="0">
                              <a:latin typeface="Cambria Math" panose="02040503050406030204" pitchFamily="18" charset="0"/>
                              <a:cs typeface="Times New Roman" panose="02020603050405020304" pitchFamily="18" charset="0"/>
                            </a:rPr>
                          </m:ctrlPr>
                        </m:fPr>
                        <m:num>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𝐷</m:t>
                              </m:r>
                            </m:e>
                            <m:sup>
                              <m:r>
                                <a:rPr lang="en-US" sz="2000" b="0" i="1" smtClean="0">
                                  <a:latin typeface="Cambria Math" panose="02040503050406030204" pitchFamily="18" charset="0"/>
                                  <a:cs typeface="Times New Roman" panose="02020603050405020304" pitchFamily="18" charset="0"/>
                                </a:rPr>
                                <m:t>2</m:t>
                              </m:r>
                            </m:sup>
                          </m:sSup>
                        </m:num>
                        <m:den>
                          <m:r>
                            <a:rPr lang="en-US" sz="2000" b="0" i="1" smtClean="0">
                              <a:latin typeface="Cambria Math" panose="02040503050406030204" pitchFamily="18" charset="0"/>
                              <a:cs typeface="Times New Roman" panose="02020603050405020304" pitchFamily="18" charset="0"/>
                            </a:rPr>
                            <m:t>4</m:t>
                          </m:r>
                        </m:den>
                      </m:f>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𝐿</m:t>
                      </m:r>
                      <m:r>
                        <a:rPr lang="en-US" sz="2000" b="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𝜋</m:t>
                      </m:r>
                      <m:r>
                        <a:rPr lang="en-US" sz="20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0.1</m:t>
                              </m:r>
                            </m:e>
                            <m:sup>
                              <m:r>
                                <a:rPr lang="en-US" sz="2000" i="1">
                                  <a:latin typeface="Cambria Math" panose="02040503050406030204" pitchFamily="18" charset="0"/>
                                  <a:cs typeface="Times New Roman" panose="02020603050405020304" pitchFamily="18" charset="0"/>
                                </a:rPr>
                                <m:t>2</m:t>
                              </m:r>
                            </m:sup>
                          </m:sSup>
                        </m:num>
                        <m:den>
                          <m:r>
                            <a:rPr lang="en-US" sz="2000" i="1">
                              <a:latin typeface="Cambria Math" panose="02040503050406030204" pitchFamily="18" charset="0"/>
                              <a:cs typeface="Times New Roman" panose="02020603050405020304" pitchFamily="18" charset="0"/>
                            </a:rPr>
                            <m:t>4</m:t>
                          </m:r>
                        </m:den>
                      </m:f>
                      <m:r>
                        <a:rPr lang="en-US" sz="2000" i="1">
                          <a:latin typeface="Cambria Math" panose="02040503050406030204" pitchFamily="18" charset="0"/>
                          <a:cs typeface="Times New Roman" panose="02020603050405020304" pitchFamily="18" charset="0"/>
                        </a:rPr>
                        <m:t>∗</m:t>
                      </m:r>
                      <m:r>
                        <a:rPr lang="en-US" sz="2000" b="1" i="1" smtClean="0">
                          <a:solidFill>
                            <a:schemeClr val="tx1"/>
                          </a:solidFill>
                          <a:latin typeface="Cambria Math" panose="02040503050406030204" pitchFamily="18" charset="0"/>
                          <a:cs typeface="Times New Roman" panose="02020603050405020304" pitchFamily="18" charset="0"/>
                        </a:rPr>
                        <m:t>𝟔</m:t>
                      </m:r>
                      <m:r>
                        <a:rPr lang="en-US" sz="2000" b="1" i="1" smtClean="0">
                          <a:solidFill>
                            <a:schemeClr val="tx1"/>
                          </a:solidFill>
                          <a:latin typeface="Cambria Math" panose="02040503050406030204" pitchFamily="18" charset="0"/>
                          <a:cs typeface="Times New Roman" panose="02020603050405020304" pitchFamily="18" charset="0"/>
                        </a:rPr>
                        <m:t>.</m:t>
                      </m:r>
                      <m:r>
                        <a:rPr lang="en-US" sz="2000" b="1" i="1" smtClean="0">
                          <a:solidFill>
                            <a:schemeClr val="tx1"/>
                          </a:solidFill>
                          <a:latin typeface="Cambria Math" panose="02040503050406030204" pitchFamily="18" charset="0"/>
                          <a:cs typeface="Times New Roman" panose="02020603050405020304" pitchFamily="18" charset="0"/>
                        </a:rPr>
                        <m:t>𝟑𝟔</m:t>
                      </m:r>
                      <m:r>
                        <a:rPr lang="en-US" sz="2000" b="1" i="1" smtClean="0">
                          <a:solidFill>
                            <a:srgbClr val="0070C0"/>
                          </a:solidFill>
                          <a:latin typeface="Cambria Math" panose="02040503050406030204" pitchFamily="18" charset="0"/>
                          <a:cs typeface="Times New Roman" panose="02020603050405020304" pitchFamily="18" charset="0"/>
                        </a:rPr>
                        <m:t>=</m:t>
                      </m:r>
                      <m:r>
                        <a:rPr lang="en-US" sz="2000" b="1" i="1" smtClean="0">
                          <a:solidFill>
                            <a:srgbClr val="0070C0"/>
                          </a:solidFill>
                          <a:latin typeface="Cambria Math" panose="02040503050406030204" pitchFamily="18" charset="0"/>
                          <a:cs typeface="Times New Roman" panose="02020603050405020304" pitchFamily="18" charset="0"/>
                        </a:rPr>
                        <m:t>𝟎</m:t>
                      </m:r>
                      <m:r>
                        <a:rPr lang="en-US" sz="2000" b="1" i="1" smtClean="0">
                          <a:solidFill>
                            <a:srgbClr val="0070C0"/>
                          </a:solidFill>
                          <a:latin typeface="Cambria Math" panose="02040503050406030204" pitchFamily="18" charset="0"/>
                          <a:cs typeface="Times New Roman" panose="02020603050405020304" pitchFamily="18" charset="0"/>
                        </a:rPr>
                        <m:t>.</m:t>
                      </m:r>
                      <m:r>
                        <a:rPr lang="en-US" sz="2000" b="1" i="1" smtClean="0">
                          <a:solidFill>
                            <a:srgbClr val="0070C0"/>
                          </a:solidFill>
                          <a:latin typeface="Cambria Math" panose="02040503050406030204" pitchFamily="18" charset="0"/>
                          <a:cs typeface="Times New Roman" panose="02020603050405020304" pitchFamily="18" charset="0"/>
                        </a:rPr>
                        <m:t>𝟎𝟓</m:t>
                      </m:r>
                      <m:r>
                        <a:rPr lang="en-US" sz="2000" b="1" i="1" smtClean="0">
                          <a:solidFill>
                            <a:srgbClr val="0070C0"/>
                          </a:solidFill>
                          <a:latin typeface="Cambria Math" panose="02040503050406030204" pitchFamily="18" charset="0"/>
                          <a:cs typeface="Times New Roman" panose="02020603050405020304" pitchFamily="18" charset="0"/>
                        </a:rPr>
                        <m:t> </m:t>
                      </m:r>
                      <m:r>
                        <a:rPr lang="en-US" sz="2000" b="1" i="1" smtClean="0">
                          <a:solidFill>
                            <a:srgbClr val="0070C0"/>
                          </a:solidFill>
                          <a:latin typeface="Cambria Math" panose="02040503050406030204" pitchFamily="18" charset="0"/>
                          <a:cs typeface="Times New Roman" panose="02020603050405020304" pitchFamily="18" charset="0"/>
                        </a:rPr>
                        <m:t>𝒎</m:t>
                      </m:r>
                      <m:r>
                        <a:rPr lang="en-US" sz="2000" b="1" i="1" baseline="30000" smtClean="0">
                          <a:solidFill>
                            <a:srgbClr val="0070C0"/>
                          </a:solidFill>
                          <a:latin typeface="Cambria Math" panose="02040503050406030204" pitchFamily="18" charset="0"/>
                          <a:cs typeface="Times New Roman" panose="02020603050405020304" pitchFamily="18" charset="0"/>
                        </a:rPr>
                        <m:t>𝟑</m:t>
                      </m:r>
                    </m:oMath>
                  </m:oMathPara>
                </a14:m>
                <a:endParaRPr lang="en-US" sz="2000" b="1" baseline="30000" dirty="0">
                  <a:solidFill>
                    <a:srgbClr val="0070C0"/>
                  </a:solidFill>
                  <a:latin typeface="Times New Roman" panose="02020603050405020304" pitchFamily="18" charset="0"/>
                  <a:cs typeface="Times New Roman" panose="02020603050405020304" pitchFamily="18" charset="0"/>
                </a:endParaRPr>
              </a:p>
              <a:p>
                <a:pPr marL="0" indent="0">
                  <a:lnSpc>
                    <a:spcPct val="100000"/>
                  </a:lnSpc>
                  <a:buNone/>
                </a:pPr>
                <a14:m>
                  <m:oMath xmlns:m="http://schemas.openxmlformats.org/officeDocument/2006/math">
                    <m:r>
                      <a:rPr lang="en-US" sz="2000" i="1" smtClean="0">
                        <a:latin typeface="Cambria Math" panose="02040503050406030204" pitchFamily="18" charset="0"/>
                        <a:cs typeface="Times New Roman" panose="02020603050405020304" pitchFamily="18" charset="0"/>
                        <a:sym typeface="Symbol" panose="05050102010706020507" pitchFamily="18" charset="2"/>
                      </a:rPr>
                      <m:t></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f>
                      <m:f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fPr>
                      <m:num>
                        <m:r>
                          <a:rPr lang="en-US" sz="2000" b="0" i="1" smtClean="0">
                            <a:latin typeface="Cambria Math" panose="02040503050406030204" pitchFamily="18" charset="0"/>
                            <a:cs typeface="Times New Roman" panose="02020603050405020304" pitchFamily="18" charset="0"/>
                            <a:sym typeface="Symbol" panose="05050102010706020507" pitchFamily="18" charset="2"/>
                          </a:rPr>
                          <m:t>𝑉</m:t>
                        </m:r>
                      </m:num>
                      <m:den>
                        <m:sSub>
                          <m:sSub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sSubPr>
                          <m:e>
                            <m:r>
                              <a:rPr lang="en-US" sz="2000" b="0" i="1" smtClean="0">
                                <a:latin typeface="Cambria Math" panose="02040503050406030204" pitchFamily="18" charset="0"/>
                                <a:cs typeface="Times New Roman" panose="02020603050405020304" pitchFamily="18" charset="0"/>
                                <a:sym typeface="Symbol" panose="05050102010706020507" pitchFamily="18" charset="2"/>
                              </a:rPr>
                              <m:t>𝑡</m:t>
                            </m:r>
                          </m:e>
                          <m:sub>
                            <m:r>
                              <a:rPr lang="en-US" sz="2000" b="0" i="1" smtClean="0">
                                <a:latin typeface="Cambria Math" panose="02040503050406030204" pitchFamily="18" charset="0"/>
                                <a:cs typeface="Times New Roman" panose="02020603050405020304" pitchFamily="18" charset="0"/>
                                <a:sym typeface="Symbol" panose="05050102010706020507" pitchFamily="18" charset="2"/>
                              </a:rPr>
                              <m:t>𝑚</m:t>
                            </m:r>
                          </m:sub>
                        </m:sSub>
                      </m:den>
                    </m:f>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f>
                      <m:f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fPr>
                      <m:num>
                        <m:r>
                          <a:rPr lang="en-US" sz="2000" b="0" i="1" smtClean="0">
                            <a:latin typeface="Cambria Math" panose="02040503050406030204" pitchFamily="18" charset="0"/>
                            <a:cs typeface="Times New Roman" panose="02020603050405020304" pitchFamily="18" charset="0"/>
                            <a:sym typeface="Symbol" panose="05050102010706020507" pitchFamily="18" charset="2"/>
                          </a:rPr>
                          <m:t>0.05</m:t>
                        </m:r>
                      </m:num>
                      <m:den>
                        <m:r>
                          <a:rPr lang="en-US" sz="2000" b="0" i="1" smtClean="0">
                            <a:latin typeface="Cambria Math" panose="02040503050406030204" pitchFamily="18" charset="0"/>
                            <a:cs typeface="Times New Roman" panose="02020603050405020304" pitchFamily="18" charset="0"/>
                            <a:sym typeface="Symbol" panose="05050102010706020507" pitchFamily="18" charset="2"/>
                          </a:rPr>
                          <m:t>5</m:t>
                        </m:r>
                      </m:den>
                    </m:f>
                    <m:r>
                      <a:rPr lang="en-US" sz="2000" b="0" i="0" smtClean="0">
                        <a:latin typeface="Cambria Math" panose="02040503050406030204" pitchFamily="18" charset="0"/>
                        <a:cs typeface="Times New Roman" panose="02020603050405020304" pitchFamily="18" charset="0"/>
                        <a:sym typeface="Symbol" panose="05050102010706020507" pitchFamily="18" charset="2"/>
                      </a:rPr>
                      <m:t>=0.01</m:t>
                    </m:r>
                    <m:r>
                      <m:rPr>
                        <m:sty m:val="p"/>
                      </m:rPr>
                      <a:rPr lang="en-US" sz="2000" b="0" i="0" smtClean="0">
                        <a:latin typeface="Cambria Math" panose="02040503050406030204" pitchFamily="18" charset="0"/>
                        <a:cs typeface="Times New Roman" panose="02020603050405020304" pitchFamily="18" charset="0"/>
                        <a:sym typeface="Symbol" panose="05050102010706020507" pitchFamily="18" charset="2"/>
                      </a:rPr>
                      <m:t>m</m:t>
                    </m:r>
                    <m:r>
                      <a:rPr lang="en-US" sz="2000" b="0" i="0" baseline="30000" smtClean="0">
                        <a:latin typeface="Cambria Math" panose="02040503050406030204" pitchFamily="18" charset="0"/>
                        <a:cs typeface="Times New Roman" panose="02020603050405020304" pitchFamily="18" charset="0"/>
                        <a:sym typeface="Symbol" panose="05050102010706020507" pitchFamily="18" charset="2"/>
                      </a:rPr>
                      <m:t>3</m:t>
                    </m:r>
                    <m:r>
                      <a:rPr lang="en-US" sz="2000" b="0" i="0" smtClean="0">
                        <a:latin typeface="Cambria Math" panose="02040503050406030204" pitchFamily="18" charset="0"/>
                        <a:cs typeface="Times New Roman" panose="02020603050405020304" pitchFamily="18" charset="0"/>
                        <a:sym typeface="Symbol" panose="05050102010706020507" pitchFamily="18" charset="2"/>
                      </a:rPr>
                      <m:t>/</m:t>
                    </m:r>
                    <m:r>
                      <m:rPr>
                        <m:sty m:val="p"/>
                      </m:rPr>
                      <a:rPr lang="en-US" sz="2000" b="0" i="0" smtClean="0">
                        <a:latin typeface="Cambria Math" panose="02040503050406030204" pitchFamily="18" charset="0"/>
                        <a:cs typeface="Times New Roman" panose="02020603050405020304" pitchFamily="18" charset="0"/>
                        <a:sym typeface="Symbol" panose="05050102010706020507" pitchFamily="18" charset="2"/>
                      </a:rPr>
                      <m:t>min</m:t>
                    </m:r>
                  </m:oMath>
                </a14:m>
                <a:r>
                  <a:rPr lang="en-US" sz="2000" dirty="0">
                    <a:latin typeface="Times New Roman" panose="02020603050405020304" pitchFamily="18" charset="0"/>
                    <a:cs typeface="Times New Roman" panose="02020603050405020304" pitchFamily="18" charset="0"/>
                  </a:rPr>
                  <a:t> = </a:t>
                </a:r>
                <a:r>
                  <a:rPr lang="en-US" sz="2000" b="1" dirty="0">
                    <a:solidFill>
                      <a:srgbClr val="0070C0"/>
                    </a:solidFill>
                    <a:latin typeface="Times New Roman" panose="02020603050405020304" pitchFamily="18" charset="0"/>
                    <a:cs typeface="Times New Roman" panose="02020603050405020304" pitchFamily="18" charset="0"/>
                  </a:rPr>
                  <a:t>10 L/min</a:t>
                </a:r>
              </a:p>
            </p:txBody>
          </p:sp>
        </mc:Choice>
        <mc:Fallback xmlns="">
          <p:sp>
            <p:nvSpPr>
              <p:cNvPr id="3" name="Content Placeholder 2">
                <a:extLst>
                  <a:ext uri="{FF2B5EF4-FFF2-40B4-BE49-F238E27FC236}">
                    <a16:creationId xmlns:a16="http://schemas.microsoft.com/office/drawing/2014/main" id="{039779D5-793D-B802-FD14-0E9265017594}"/>
                  </a:ext>
                </a:extLst>
              </p:cNvPr>
              <p:cNvSpPr>
                <a:spLocks noGrp="1" noRot="1" noChangeAspect="1" noMove="1" noResize="1" noEditPoints="1" noAdjustHandles="1" noChangeArrowheads="1" noChangeShapeType="1" noTextEdit="1"/>
              </p:cNvSpPr>
              <p:nvPr>
                <p:ph idx="1"/>
              </p:nvPr>
            </p:nvSpPr>
            <p:spPr>
              <a:xfrm>
                <a:off x="377687" y="929103"/>
                <a:ext cx="11509513" cy="5247860"/>
              </a:xfrm>
              <a:blipFill>
                <a:blip r:embed="rId2"/>
                <a:stretch>
                  <a:fillRect l="-58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D1C2EE2-94C9-5AFC-3745-AC3DC3F03A32}"/>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84F9D3C-D0CF-CC2F-7520-548B51FE593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C4C8B28-E313-0988-E450-19D8CBEA2E8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611261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21E77-FF43-D1C6-17B9-3AA6B5519A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4F818D-19BF-0282-C283-7D199587EB19}"/>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1461BBAC-E004-EC85-F7CC-527942AC65C3}"/>
                  </a:ext>
                </a:extLst>
              </p:cNvPr>
              <p:cNvSpPr>
                <a:spLocks noGrp="1"/>
              </p:cNvSpPr>
              <p:nvPr>
                <p:ph idx="1"/>
              </p:nvPr>
            </p:nvSpPr>
            <p:spPr>
              <a:xfrm>
                <a:off x="377687" y="929103"/>
                <a:ext cx="11509513" cy="5247860"/>
              </a:xfrm>
            </p:spPr>
            <p:txBody>
              <a:bodyPr>
                <a:normAutofit/>
              </a:bodyPr>
              <a:lstStyle/>
              <a:p>
                <a:pPr marL="0" indent="0">
                  <a:lnSpc>
                    <a:spcPct val="100000"/>
                  </a:lnSpc>
                  <a:buNone/>
                </a:pPr>
                <a:r>
                  <a:rPr lang="en-US" sz="2000" b="1" dirty="0">
                    <a:solidFill>
                      <a:srgbClr val="0070C0"/>
                    </a:solidFill>
                    <a:latin typeface="Times New Roman" panose="02020603050405020304" pitchFamily="18" charset="0"/>
                    <a:cs typeface="Times New Roman" panose="02020603050405020304" pitchFamily="18" charset="0"/>
                  </a:rPr>
                  <a:t>From equation(13.20), the variance is given by:</a:t>
                </a:r>
              </a:p>
              <a:p>
                <a:pPr marL="0" indent="0">
                  <a:lnSpc>
                    <a:spcPct val="100000"/>
                  </a:lnSpc>
                  <a:buNone/>
                </a:pPr>
                <a14:m>
                  <m:oMathPara xmlns:m="http://schemas.openxmlformats.org/officeDocument/2006/math">
                    <m:oMathParaPr>
                      <m:jc m:val="left"/>
                    </m:oMathParaPr>
                    <m:oMath xmlns:m="http://schemas.openxmlformats.org/officeDocument/2006/math">
                      <m:sSup>
                        <m:sSupPr>
                          <m:ctrlPr>
                            <a:rPr lang="en-US" sz="2000" i="1">
                              <a:latin typeface="Cambria Math" panose="02040503050406030204" pitchFamily="18" charset="0"/>
                              <a:cs typeface="Times New Roman" panose="02020603050405020304" pitchFamily="18" charset="0"/>
                            </a:rPr>
                          </m:ctrlPr>
                        </m:sSupPr>
                        <m:e>
                          <m:r>
                            <m:rPr>
                              <m:nor/>
                            </m:rPr>
                            <a:rPr lang="en-US" sz="2000" dirty="0">
                              <a:latin typeface="Times New Roman" panose="02020603050405020304" pitchFamily="18" charset="0"/>
                              <a:cs typeface="Times New Roman" panose="02020603050405020304" pitchFamily="18" charset="0"/>
                            </a:rPr>
                            <m:t>σ</m:t>
                          </m:r>
                        </m:e>
                        <m:sup>
                          <m:r>
                            <a:rPr lang="en-US" sz="2000" i="1">
                              <a:latin typeface="Cambria Math" panose="02040503050406030204" pitchFamily="18" charset="0"/>
                              <a:cs typeface="Times New Roman" panose="02020603050405020304" pitchFamily="18" charset="0"/>
                            </a:rPr>
                            <m:t>2</m:t>
                          </m:r>
                        </m:sup>
                      </m:sSup>
                      <m:r>
                        <a:rPr lang="en-US" sz="2000" i="1">
                          <a:latin typeface="Cambria Math" panose="02040503050406030204" pitchFamily="18" charset="0"/>
                          <a:cs typeface="Times New Roman" panose="02020603050405020304" pitchFamily="18" charset="0"/>
                        </a:rPr>
                        <m:t>=</m:t>
                      </m:r>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𝑡</m:t>
                              </m:r>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𝑡𝑚</m:t>
                              </m:r>
                              <m:r>
                                <a:rPr lang="en-US" sz="2000" i="1">
                                  <a:latin typeface="Cambria Math" panose="02040503050406030204" pitchFamily="18" charset="0"/>
                                  <a:cs typeface="Times New Roman" panose="02020603050405020304" pitchFamily="18" charset="0"/>
                                </a:rPr>
                                <m:t>)</m:t>
                              </m:r>
                            </m:e>
                            <m:sup>
                              <m:r>
                                <a:rPr lang="en-US" sz="2000" i="1">
                                  <a:latin typeface="Cambria Math" panose="02040503050406030204" pitchFamily="18" charset="0"/>
                                  <a:cs typeface="Times New Roman" panose="02020603050405020304" pitchFamily="18" charset="0"/>
                                </a:rPr>
                                <m:t>2</m:t>
                              </m:r>
                            </m:sup>
                          </m:sSup>
                        </m:e>
                      </m:nary>
                      <m:r>
                        <m:rPr>
                          <m:nor/>
                        </m:rPr>
                        <a:rPr lang="en-US" sz="2000" dirty="0">
                          <a:latin typeface="Times New Roman" panose="02020603050405020304" pitchFamily="18" charset="0"/>
                          <a:cs typeface="Times New Roman" panose="02020603050405020304" pitchFamily="18" charset="0"/>
                        </a:rPr>
                        <m:t>E</m:t>
                      </m:r>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dt</m:t>
                      </m:r>
                      <m:r>
                        <a:rPr lang="en-US" sz="2000" i="1">
                          <a:latin typeface="Cambria Math" panose="02040503050406030204" pitchFamily="18" charset="0"/>
                          <a:cs typeface="Times New Roman" panose="02020603050405020304" pitchFamily="18" charset="0"/>
                        </a:rPr>
                        <m:t>=</m:t>
                      </m:r>
                      <m:f>
                        <m:fPr>
                          <m:ctrlPr>
                            <a:rPr lang="en-US" sz="200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1</m:t>
                          </m:r>
                        </m:num>
                        <m:den>
                          <m:r>
                            <a:rPr lang="en-US" sz="2000" b="0" i="1" smtClean="0">
                              <a:latin typeface="Cambria Math" panose="02040503050406030204" pitchFamily="18" charset="0"/>
                              <a:cs typeface="Times New Roman" panose="02020603050405020304" pitchFamily="18" charset="0"/>
                            </a:rPr>
                            <m:t>166</m:t>
                          </m:r>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7</m:t>
                          </m:r>
                        </m:den>
                      </m:f>
                      <m:nary>
                        <m:naryPr>
                          <m:ctrlPr>
                            <a:rPr lang="en-US" sz="2000" i="1" smtClean="0">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b="0" i="1" smtClean="0">
                              <a:latin typeface="Cambria Math" panose="02040503050406030204" pitchFamily="18" charset="0"/>
                              <a:ea typeface="Cambria Math" panose="02040503050406030204" pitchFamily="18" charset="0"/>
                              <a:cs typeface="Times New Roman" panose="02020603050405020304" pitchFamily="18" charset="0"/>
                            </a:rPr>
                            <m:t>10</m:t>
                          </m:r>
                        </m:sup>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𝑡</m:t>
                          </m:r>
                          <m:r>
                            <a:rPr lang="en-US" sz="2000" i="1" baseline="30000">
                              <a:latin typeface="Cambria Math" panose="02040503050406030204" pitchFamily="18" charset="0"/>
                              <a:cs typeface="Times New Roman" panose="02020603050405020304" pitchFamily="18" charset="0"/>
                            </a:rPr>
                            <m:t>2</m:t>
                          </m:r>
                          <m:r>
                            <a:rPr lang="en-US" sz="2000" i="1">
                              <a:latin typeface="Cambria Math" panose="02040503050406030204" pitchFamily="18" charset="0"/>
                              <a:cs typeface="Times New Roman" panose="02020603050405020304" pitchFamily="18" charset="0"/>
                            </a:rPr>
                            <m:t>−10</m:t>
                          </m:r>
                          <m:r>
                            <a:rPr lang="en-US" sz="2000" i="1">
                              <a:latin typeface="Cambria Math" panose="02040503050406030204" pitchFamily="18" charset="0"/>
                              <a:cs typeface="Times New Roman" panose="02020603050405020304" pitchFamily="18" charset="0"/>
                            </a:rPr>
                            <m:t>𝑡</m:t>
                          </m:r>
                          <m:r>
                            <a:rPr lang="en-US" sz="2000" i="1">
                              <a:latin typeface="Cambria Math" panose="02040503050406030204" pitchFamily="18" charset="0"/>
                              <a:cs typeface="Times New Roman" panose="02020603050405020304" pitchFamily="18" charset="0"/>
                            </a:rPr>
                            <m:t>+25)(−</m:t>
                          </m:r>
                          <m:r>
                            <a:rPr lang="en-US" sz="2000" i="1">
                              <a:latin typeface="Cambria Math" panose="02040503050406030204" pitchFamily="18" charset="0"/>
                              <a:cs typeface="Times New Roman" panose="02020603050405020304" pitchFamily="18" charset="0"/>
                            </a:rPr>
                            <m:t>𝑡</m:t>
                          </m:r>
                          <m:r>
                            <a:rPr lang="en-US" sz="2000" i="1" baseline="30000">
                              <a:latin typeface="Cambria Math" panose="02040503050406030204" pitchFamily="18" charset="0"/>
                              <a:cs typeface="Times New Roman" panose="02020603050405020304" pitchFamily="18" charset="0"/>
                            </a:rPr>
                            <m:t>2</m:t>
                          </m:r>
                          <m:r>
                            <a:rPr lang="en-US" sz="2000" i="1">
                              <a:latin typeface="Cambria Math" panose="02040503050406030204" pitchFamily="18" charset="0"/>
                              <a:cs typeface="Times New Roman" panose="02020603050405020304" pitchFamily="18" charset="0"/>
                            </a:rPr>
                            <m:t>+10</m:t>
                          </m:r>
                          <m:r>
                            <a:rPr lang="en-US" sz="2000" i="1">
                              <a:latin typeface="Cambria Math" panose="02040503050406030204" pitchFamily="18" charset="0"/>
                              <a:cs typeface="Times New Roman" panose="02020603050405020304" pitchFamily="18" charset="0"/>
                            </a:rPr>
                            <m:t>𝑡</m:t>
                          </m:r>
                          <m:r>
                            <a:rPr lang="en-US" sz="2000" b="0" i="1" smtClean="0">
                              <a:latin typeface="Cambria Math" panose="02040503050406030204" pitchFamily="18" charset="0"/>
                              <a:cs typeface="Times New Roman" panose="02020603050405020304" pitchFamily="18" charset="0"/>
                            </a:rPr>
                            <m:t>)</m:t>
                          </m:r>
                        </m:e>
                      </m:nary>
                      <m:r>
                        <m:rPr>
                          <m:nor/>
                        </m:rPr>
                        <a:rPr lang="en-US" sz="2000" dirty="0">
                          <a:latin typeface="Times New Roman" panose="02020603050405020304" pitchFamily="18" charset="0"/>
                          <a:cs typeface="Times New Roman" panose="02020603050405020304" pitchFamily="18" charset="0"/>
                        </a:rPr>
                        <m:t>dt</m:t>
                      </m:r>
                    </m:oMath>
                  </m:oMathPara>
                </a14:m>
                <a:endParaRPr lang="en-US" sz="2000" b="1" dirty="0">
                  <a:solidFill>
                    <a:srgbClr val="0070C0"/>
                  </a:solidFill>
                  <a:latin typeface="Times New Roman" panose="02020603050405020304" pitchFamily="18" charset="0"/>
                  <a:cs typeface="Times New Roman" panose="02020603050405020304" pitchFamily="18" charset="0"/>
                </a:endParaRPr>
              </a:p>
              <a:p>
                <a:pPr marL="0" indent="0">
                  <a:lnSpc>
                    <a:spcPct val="100000"/>
                  </a:lnSpc>
                  <a:buNone/>
                </a:pPr>
                <a14:m>
                  <m:oMath xmlns:m="http://schemas.openxmlformats.org/officeDocument/2006/math">
                    <m:sSup>
                      <m:sSupPr>
                        <m:ctrlPr>
                          <a:rPr lang="en-US" sz="2000" i="1">
                            <a:latin typeface="Cambria Math" panose="02040503050406030204" pitchFamily="18" charset="0"/>
                            <a:cs typeface="Times New Roman" panose="02020603050405020304" pitchFamily="18" charset="0"/>
                          </a:rPr>
                        </m:ctrlPr>
                      </m:sSupPr>
                      <m:e>
                        <m:r>
                          <m:rPr>
                            <m:nor/>
                          </m:rPr>
                          <a:rPr lang="en-US" sz="2000" dirty="0">
                            <a:latin typeface="Times New Roman" panose="02020603050405020304" pitchFamily="18" charset="0"/>
                            <a:cs typeface="Times New Roman" panose="02020603050405020304" pitchFamily="18" charset="0"/>
                          </a:rPr>
                          <m:t>σ</m:t>
                        </m:r>
                      </m:e>
                      <m:sup>
                        <m:r>
                          <a:rPr lang="en-US" sz="2000" i="1">
                            <a:latin typeface="Cambria Math" panose="02040503050406030204" pitchFamily="18" charset="0"/>
                            <a:cs typeface="Times New Roman" panose="02020603050405020304" pitchFamily="18" charset="0"/>
                          </a:rPr>
                          <m:t>2</m:t>
                        </m:r>
                      </m:sup>
                    </m:sSup>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m:t>
                        </m:r>
                      </m:num>
                      <m:den>
                        <m:r>
                          <a:rPr lang="en-US" sz="2000" i="1">
                            <a:latin typeface="Cambria Math" panose="02040503050406030204" pitchFamily="18" charset="0"/>
                            <a:cs typeface="Times New Roman" panose="02020603050405020304" pitchFamily="18" charset="0"/>
                          </a:rPr>
                          <m:t>166</m:t>
                        </m:r>
                        <m:r>
                          <a:rPr lang="en-US" sz="2000" b="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7</m:t>
                        </m:r>
                      </m:den>
                    </m:f>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𝑡</m:t>
                            </m:r>
                          </m:e>
                          <m:sup>
                            <m:r>
                              <a:rPr lang="en-US" sz="2000" b="0" i="1" smtClean="0">
                                <a:latin typeface="Cambria Math" panose="02040503050406030204" pitchFamily="18" charset="0"/>
                                <a:cs typeface="Times New Roman" panose="02020603050405020304" pitchFamily="18" charset="0"/>
                              </a:rPr>
                              <m:t>5</m:t>
                            </m:r>
                          </m:sup>
                        </m:sSup>
                      </m:num>
                      <m:den>
                        <m:r>
                          <a:rPr lang="en-US" sz="2000" b="0" i="1" smtClean="0">
                            <a:latin typeface="Cambria Math" panose="02040503050406030204" pitchFamily="18" charset="0"/>
                            <a:cs typeface="Times New Roman" panose="02020603050405020304" pitchFamily="18" charset="0"/>
                          </a:rPr>
                          <m:t>5</m:t>
                        </m:r>
                      </m:den>
                    </m:f>
                  </m:oMath>
                </a14:m>
                <a:r>
                  <a:rPr lang="en-US" sz="2000" b="1" dirty="0">
                    <a:solidFill>
                      <a:srgbClr val="0070C0"/>
                    </a:solidFill>
                    <a:latin typeface="Times New Roman" panose="02020603050405020304" pitchFamily="18" charset="0"/>
                    <a:cs typeface="Times New Roman" panose="02020603050405020304" pitchFamily="18" charset="0"/>
                  </a:rPr>
                  <a:t>+5</a:t>
                </a:r>
                <a14:m>
                  <m:oMath xmlns:m="http://schemas.openxmlformats.org/officeDocument/2006/math">
                    <m:sSup>
                      <m:sSupPr>
                        <m:ctrlPr>
                          <a:rPr lang="en-US" sz="2000" b="1" i="1" smtClean="0">
                            <a:solidFill>
                              <a:srgbClr val="0070C0"/>
                            </a:solidFill>
                            <a:latin typeface="Cambria Math" panose="02040503050406030204" pitchFamily="18" charset="0"/>
                            <a:cs typeface="Times New Roman" panose="02020603050405020304" pitchFamily="18" charset="0"/>
                          </a:rPr>
                        </m:ctrlPr>
                      </m:sSupPr>
                      <m:e>
                        <m:r>
                          <a:rPr lang="en-US" sz="2000" b="1" i="1" smtClean="0">
                            <a:solidFill>
                              <a:srgbClr val="0070C0"/>
                            </a:solidFill>
                            <a:latin typeface="Cambria Math" panose="02040503050406030204" pitchFamily="18" charset="0"/>
                            <a:cs typeface="Times New Roman" panose="02020603050405020304" pitchFamily="18" charset="0"/>
                          </a:rPr>
                          <m:t>𝒕</m:t>
                        </m:r>
                      </m:e>
                      <m:sup>
                        <m:r>
                          <a:rPr lang="en-US" sz="2000" b="1" i="1" smtClean="0">
                            <a:solidFill>
                              <a:srgbClr val="0070C0"/>
                            </a:solidFill>
                            <a:latin typeface="Cambria Math" panose="02040503050406030204" pitchFamily="18" charset="0"/>
                            <a:cs typeface="Times New Roman" panose="02020603050405020304" pitchFamily="18" charset="0"/>
                          </a:rPr>
                          <m:t>𝟒</m:t>
                        </m:r>
                      </m:sup>
                    </m:sSup>
                    <m:r>
                      <a:rPr lang="en-US" sz="2000" b="1" i="0" smtClean="0">
                        <a:solidFill>
                          <a:srgbClr val="0070C0"/>
                        </a:solidFill>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15</m:t>
                            </m:r>
                            <m:r>
                              <a:rPr lang="en-US" sz="2000" i="1">
                                <a:latin typeface="Cambria Math" panose="02040503050406030204" pitchFamily="18" charset="0"/>
                                <a:cs typeface="Times New Roman" panose="02020603050405020304" pitchFamily="18" charset="0"/>
                              </a:rPr>
                              <m:t>𝑡</m:t>
                            </m:r>
                          </m:e>
                          <m:sup>
                            <m:r>
                              <a:rPr lang="en-US" sz="2000" b="0" i="1" smtClean="0">
                                <a:latin typeface="Cambria Math" panose="02040503050406030204" pitchFamily="18" charset="0"/>
                                <a:cs typeface="Times New Roman" panose="02020603050405020304" pitchFamily="18" charset="0"/>
                              </a:rPr>
                              <m:t>3</m:t>
                            </m:r>
                          </m:sup>
                        </m:sSup>
                      </m:num>
                      <m:den>
                        <m:r>
                          <a:rPr lang="en-US" sz="2000" b="0" i="1" smtClean="0">
                            <a:latin typeface="Cambria Math" panose="02040503050406030204" pitchFamily="18" charset="0"/>
                            <a:cs typeface="Times New Roman" panose="02020603050405020304" pitchFamily="18" charset="0"/>
                          </a:rPr>
                          <m:t>3</m:t>
                        </m:r>
                      </m:den>
                    </m:f>
                    <m:r>
                      <a:rPr lang="en-US" sz="2000" b="0" i="1" smtClean="0">
                        <a:latin typeface="Cambria Math" panose="02040503050406030204" pitchFamily="18" charset="0"/>
                        <a:cs typeface="Times New Roman" panose="02020603050405020304" pitchFamily="18" charset="0"/>
                      </a:rPr>
                      <m:t>+125</m:t>
                    </m:r>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𝑡</m:t>
                        </m:r>
                      </m:e>
                      <m:sup>
                        <m:r>
                          <a:rPr lang="en-US" sz="2000" b="0" i="1" smtClean="0">
                            <a:latin typeface="Cambria Math" panose="02040503050406030204" pitchFamily="18" charset="0"/>
                            <a:cs typeface="Times New Roman" panose="02020603050405020304" pitchFamily="18" charset="0"/>
                          </a:rPr>
                          <m:t>2</m:t>
                        </m:r>
                      </m:sup>
                    </m:sSup>
                    <m:r>
                      <a:rPr lang="en-US" sz="2000" b="0" i="1" smtClean="0">
                        <a:latin typeface="Cambria Math" panose="02040503050406030204" pitchFamily="18" charset="0"/>
                        <a:cs typeface="Times New Roman" panose="02020603050405020304" pitchFamily="18" charset="0"/>
                      </a:rPr>
                      <m:t>)|</m:t>
                    </m:r>
                    <m:m>
                      <m:mPr>
                        <m:mcs>
                          <m:mc>
                            <m:mcPr>
                              <m:count m:val="1"/>
                              <m:mcJc m:val="center"/>
                            </m:mcPr>
                          </m:mc>
                        </m:mcs>
                        <m:ctrlPr>
                          <a:rPr lang="en-US" sz="2000" b="0" i="1" smtClean="0">
                            <a:latin typeface="Cambria Math" panose="02040503050406030204" pitchFamily="18" charset="0"/>
                            <a:cs typeface="Times New Roman" panose="02020603050405020304" pitchFamily="18" charset="0"/>
                          </a:rPr>
                        </m:ctrlPr>
                      </m:mPr>
                      <m:mr>
                        <m:e>
                          <m:r>
                            <m:rPr>
                              <m:brk m:alnAt="7"/>
                            </m:rPr>
                            <a:rPr lang="en-US" sz="2000" b="0" i="1" smtClean="0">
                              <a:latin typeface="Cambria Math" panose="02040503050406030204" pitchFamily="18" charset="0"/>
                              <a:cs typeface="Times New Roman" panose="02020603050405020304" pitchFamily="18" charset="0"/>
                            </a:rPr>
                            <m:t>1</m:t>
                          </m:r>
                          <m:r>
                            <a:rPr lang="en-US" sz="2000" b="0" i="1" smtClean="0">
                              <a:latin typeface="Cambria Math" panose="02040503050406030204" pitchFamily="18" charset="0"/>
                              <a:cs typeface="Times New Roman" panose="02020603050405020304" pitchFamily="18" charset="0"/>
                            </a:rPr>
                            <m:t>0</m:t>
                          </m:r>
                        </m:e>
                      </m:mr>
                      <m:mr>
                        <m:e>
                          <m:r>
                            <a:rPr lang="en-US" sz="2000" b="0" i="1" smtClean="0">
                              <a:latin typeface="Cambria Math" panose="02040503050406030204" pitchFamily="18" charset="0"/>
                              <a:cs typeface="Times New Roman" panose="02020603050405020304" pitchFamily="18" charset="0"/>
                            </a:rPr>
                            <m:t>0</m:t>
                          </m:r>
                        </m:e>
                      </m:mr>
                    </m:m>
                    <m:r>
                      <a:rPr lang="en-US" sz="2000" b="0" i="1" smtClean="0">
                        <a:latin typeface="Cambria Math" panose="02040503050406030204" pitchFamily="18" charset="0"/>
                        <a:cs typeface="Times New Roman" panose="02020603050405020304" pitchFamily="18" charset="0"/>
                      </a:rPr>
                      <m:t>=</m:t>
                    </m:r>
                    <m:r>
                      <a:rPr lang="en-US" sz="2000" b="1" i="1" smtClean="0">
                        <a:solidFill>
                          <a:srgbClr val="002060"/>
                        </a:solidFill>
                        <a:latin typeface="Cambria Math" panose="02040503050406030204" pitchFamily="18" charset="0"/>
                        <a:cs typeface="Times New Roman" panose="02020603050405020304" pitchFamily="18" charset="0"/>
                      </a:rPr>
                      <m:t>𝟓</m:t>
                    </m:r>
                  </m:oMath>
                </a14:m>
                <a:endParaRPr lang="en-US" sz="2000" b="1" dirty="0">
                  <a:solidFill>
                    <a:srgbClr val="0070C0"/>
                  </a:solidFill>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1461BBAC-E004-EC85-F7CC-527942AC65C3}"/>
                  </a:ext>
                </a:extLst>
              </p:cNvPr>
              <p:cNvSpPr>
                <a:spLocks noGrp="1" noRot="1" noChangeAspect="1" noMove="1" noResize="1" noEditPoints="1" noAdjustHandles="1" noChangeArrowheads="1" noChangeShapeType="1" noTextEdit="1"/>
              </p:cNvSpPr>
              <p:nvPr>
                <p:ph idx="1"/>
              </p:nvPr>
            </p:nvSpPr>
            <p:spPr>
              <a:xfrm>
                <a:off x="377687" y="929103"/>
                <a:ext cx="11509513" cy="5247860"/>
              </a:xfrm>
              <a:blipFill>
                <a:blip r:embed="rId2"/>
                <a:stretch>
                  <a:fillRect l="-583" t="-58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B686A09-0A14-3546-5ECA-9B12AB912695}"/>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38431EC-3807-1E6A-8C9B-1EE08162017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C5A7A52-4672-47AC-AE66-0B8CE0AE2722}"/>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779697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8CA63-093B-981A-4306-13F4379411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CECCA1-7059-5FD9-AA88-B28D7B2C4DDE}"/>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13.5. Summary </a:t>
            </a:r>
          </a:p>
        </p:txBody>
      </p:sp>
      <p:sp>
        <p:nvSpPr>
          <p:cNvPr id="3" name="Content Placeholder 2">
            <a:extLst>
              <a:ext uri="{FF2B5EF4-FFF2-40B4-BE49-F238E27FC236}">
                <a16:creationId xmlns:a16="http://schemas.microsoft.com/office/drawing/2014/main" id="{E2004B36-C40D-548F-909C-4804A81D22F6}"/>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000" dirty="0">
                <a:latin typeface="Times New Roman" panose="02020603050405020304" pitchFamily="18" charset="0"/>
                <a:ea typeface="Tahoma" pitchFamily="34" charset="0"/>
                <a:cs typeface="Times New Roman" panose="02020603050405020304" pitchFamily="18" charset="0"/>
              </a:rPr>
              <a:t>The </a:t>
            </a:r>
            <a:r>
              <a:rPr lang="en-US" sz="2000" b="1" dirty="0">
                <a:latin typeface="Times New Roman" panose="02020603050405020304" pitchFamily="18" charset="0"/>
                <a:ea typeface="Tahoma" pitchFamily="34" charset="0"/>
                <a:cs typeface="Times New Roman" panose="02020603050405020304" pitchFamily="18" charset="0"/>
              </a:rPr>
              <a:t>factors </a:t>
            </a:r>
            <a:r>
              <a:rPr lang="en-US" sz="2000" dirty="0">
                <a:latin typeface="Times New Roman" panose="02020603050405020304" pitchFamily="18" charset="0"/>
                <a:ea typeface="Tahoma" pitchFamily="34" charset="0"/>
                <a:cs typeface="Times New Roman" panose="02020603050405020304" pitchFamily="18" charset="0"/>
              </a:rPr>
              <a:t>that affect the </a:t>
            </a:r>
            <a:r>
              <a:rPr lang="en-US" sz="2000" b="1" dirty="0">
                <a:latin typeface="Times New Roman" panose="02020603050405020304" pitchFamily="18" charset="0"/>
                <a:ea typeface="Tahoma" pitchFamily="34" charset="0"/>
                <a:cs typeface="Times New Roman" panose="02020603050405020304" pitchFamily="18" charset="0"/>
              </a:rPr>
              <a:t>contact </a:t>
            </a:r>
            <a:r>
              <a:rPr lang="en-US" sz="2000" dirty="0">
                <a:latin typeface="Times New Roman" panose="02020603050405020304" pitchFamily="18" charset="0"/>
                <a:ea typeface="Tahoma" pitchFamily="34" charset="0"/>
                <a:cs typeface="Times New Roman" panose="02020603050405020304" pitchFamily="18" charset="0"/>
              </a:rPr>
              <a:t>or  </a:t>
            </a:r>
            <a:r>
              <a:rPr lang="en-US" sz="2000" b="1" dirty="0">
                <a:latin typeface="Times New Roman" panose="02020603050405020304" pitchFamily="18" charset="0"/>
                <a:ea typeface="Tahoma" pitchFamily="34" charset="0"/>
                <a:cs typeface="Times New Roman" panose="02020603050405020304" pitchFamily="18" charset="0"/>
              </a:rPr>
              <a:t>flow pattern </a:t>
            </a:r>
            <a:r>
              <a:rPr lang="en-US" sz="2000" dirty="0">
                <a:latin typeface="Times New Roman" panose="02020603050405020304" pitchFamily="18" charset="0"/>
                <a:ea typeface="Tahoma" pitchFamily="34" charset="0"/>
                <a:cs typeface="Times New Roman" panose="02020603050405020304" pitchFamily="18" charset="0"/>
              </a:rPr>
              <a:t>of fluids in real reactors </a:t>
            </a:r>
            <a:r>
              <a:rPr lang="en-US" sz="2000" dirty="0">
                <a:solidFill>
                  <a:srgbClr val="C00000"/>
                </a:solidFill>
                <a:latin typeface="Times New Roman" panose="02020603050405020304" pitchFamily="18" charset="0"/>
                <a:ea typeface="Tahoma" pitchFamily="34" charset="0"/>
                <a:cs typeface="Times New Roman" panose="02020603050405020304" pitchFamily="18" charset="0"/>
              </a:rPr>
              <a:t>are: t</a:t>
            </a:r>
            <a:r>
              <a:rPr lang="en-US" sz="2000" dirty="0">
                <a:latin typeface="Times New Roman" panose="02020603050405020304" pitchFamily="18" charset="0"/>
                <a:ea typeface="Tahoma" pitchFamily="34" charset="0"/>
                <a:cs typeface="Times New Roman" panose="02020603050405020304" pitchFamily="18" charset="0"/>
              </a:rPr>
              <a:t>he state of segregation, earliness and lateness of mixing of material in the vessel,  and the residence time distribution (RTD) of material which is flowing through the vessel.</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deviation from the two ideal flow patterns can be caused by channeling,  recycling, or by creation of stagnant regions in the vessel. </a:t>
            </a:r>
          </a:p>
          <a:p>
            <a:pPr marL="0" indent="0" algn="just">
              <a:lnSpc>
                <a:spcPct val="100000"/>
              </a:lnSpc>
              <a:buNone/>
            </a:pPr>
            <a:r>
              <a:rPr lang="en-US" sz="2000" dirty="0">
                <a:latin typeface="Times New Roman" panose="02020603050405020304" pitchFamily="18" charset="0"/>
                <a:ea typeface="Tahoma" pitchFamily="34" charset="0"/>
                <a:cs typeface="Times New Roman" panose="02020603050405020304" pitchFamily="18" charset="0"/>
              </a:rPr>
              <a:t>The </a:t>
            </a:r>
            <a:r>
              <a:rPr lang="en-US" sz="2000" b="1" dirty="0">
                <a:latin typeface="Times New Roman" panose="02020603050405020304" pitchFamily="18" charset="0"/>
                <a:ea typeface="Tahoma" pitchFamily="34" charset="0"/>
                <a:cs typeface="Times New Roman" panose="02020603050405020304" pitchFamily="18" charset="0"/>
              </a:rPr>
              <a:t>residence time distribution </a:t>
            </a:r>
            <a:r>
              <a:rPr lang="en-US" sz="2000" dirty="0">
                <a:latin typeface="Times New Roman" panose="02020603050405020304" pitchFamily="18" charset="0"/>
                <a:ea typeface="Tahoma" pitchFamily="34" charset="0"/>
                <a:cs typeface="Times New Roman" panose="02020603050405020304" pitchFamily="18" charset="0"/>
              </a:rPr>
              <a:t>(RTD) of a chemical reactor is a</a:t>
            </a:r>
            <a:r>
              <a:rPr lang="en-US" sz="2000" b="1" dirty="0">
                <a:latin typeface="Times New Roman" panose="02020603050405020304" pitchFamily="18" charset="0"/>
                <a:ea typeface="Tahoma" pitchFamily="34" charset="0"/>
                <a:cs typeface="Times New Roman" panose="02020603050405020304" pitchFamily="18" charset="0"/>
              </a:rPr>
              <a:t> probability distribution function </a:t>
            </a:r>
            <a:r>
              <a:rPr lang="en-US" sz="2000" dirty="0">
                <a:latin typeface="Times New Roman" panose="02020603050405020304" pitchFamily="18" charset="0"/>
                <a:ea typeface="Tahoma" pitchFamily="34" charset="0"/>
                <a:cs typeface="Times New Roman" panose="02020603050405020304" pitchFamily="18" charset="0"/>
              </a:rPr>
              <a:t>which  describes the </a:t>
            </a:r>
            <a:r>
              <a:rPr lang="en-US" sz="2000" b="1" dirty="0">
                <a:latin typeface="Times New Roman" panose="02020603050405020304" pitchFamily="18" charset="0"/>
                <a:ea typeface="Tahoma" pitchFamily="34" charset="0"/>
                <a:cs typeface="Times New Roman" panose="02020603050405020304" pitchFamily="18" charset="0"/>
              </a:rPr>
              <a:t>amount of time </a:t>
            </a:r>
            <a:r>
              <a:rPr lang="en-US" sz="2000" dirty="0">
                <a:latin typeface="Times New Roman" panose="02020603050405020304" pitchFamily="18" charset="0"/>
                <a:ea typeface="Tahoma" pitchFamily="34" charset="0"/>
                <a:cs typeface="Times New Roman" panose="02020603050405020304" pitchFamily="18" charset="0"/>
              </a:rPr>
              <a:t>that a fluid element could </a:t>
            </a:r>
            <a:r>
              <a:rPr lang="en-US" sz="2000" b="1" dirty="0">
                <a:latin typeface="Times New Roman" panose="02020603050405020304" pitchFamily="18" charset="0"/>
                <a:ea typeface="Tahoma" pitchFamily="34" charset="0"/>
                <a:cs typeface="Times New Roman" panose="02020603050405020304" pitchFamily="18" charset="0"/>
              </a:rPr>
              <a:t>spend inside </a:t>
            </a:r>
            <a:r>
              <a:rPr lang="en-US" sz="2000" dirty="0">
                <a:latin typeface="Times New Roman" panose="02020603050405020304" pitchFamily="18" charset="0"/>
                <a:ea typeface="Tahoma" pitchFamily="34" charset="0"/>
                <a:cs typeface="Times New Roman" panose="02020603050405020304" pitchFamily="18" charset="0"/>
              </a:rPr>
              <a:t>the reactor.</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a:t>
            </a:r>
            <a:r>
              <a:rPr lang="en-US" sz="2000" b="1" dirty="0">
                <a:latin typeface="Times New Roman" panose="02020603050405020304" pitchFamily="18" charset="0"/>
                <a:cs typeface="Times New Roman" panose="02020603050405020304" pitchFamily="18" charset="0"/>
              </a:rPr>
              <a:t>two major uses </a:t>
            </a:r>
            <a:r>
              <a:rPr lang="en-US" sz="2000" dirty="0">
                <a:latin typeface="Times New Roman" panose="02020603050405020304" pitchFamily="18" charset="0"/>
                <a:cs typeface="Times New Roman" panose="02020603050405020304" pitchFamily="18" charset="0"/>
              </a:rPr>
              <a:t>of the </a:t>
            </a:r>
            <a:r>
              <a:rPr lang="en-US" sz="2000" b="1" dirty="0">
                <a:latin typeface="Times New Roman" panose="02020603050405020304" pitchFamily="18" charset="0"/>
                <a:cs typeface="Times New Roman" panose="02020603050405020304" pitchFamily="18" charset="0"/>
              </a:rPr>
              <a:t>RTD  </a:t>
            </a:r>
            <a:r>
              <a:rPr lang="en-US" sz="2000" dirty="0">
                <a:latin typeface="Times New Roman" panose="02020603050405020304" pitchFamily="18" charset="0"/>
                <a:cs typeface="Times New Roman" panose="02020603050405020304" pitchFamily="18" charset="0"/>
              </a:rPr>
              <a:t>to characterize non-ideal reactors are: </a:t>
            </a:r>
            <a:r>
              <a:rPr lang="en-US" sz="2000" b="1" dirty="0">
                <a:solidFill>
                  <a:srgbClr val="7030A0"/>
                </a:solidFill>
                <a:latin typeface="Times New Roman" panose="02020603050405020304" pitchFamily="18" charset="0"/>
                <a:cs typeface="Times New Roman" panose="02020603050405020304" pitchFamily="18" charset="0"/>
              </a:rPr>
              <a:t>to diagnose problems of reactors in operation, and to predict conversion in existing reactors when a new chemical reaction is used.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Basic criteria for tractors selection: </a:t>
            </a:r>
            <a:r>
              <a:rPr lang="en-US" sz="2000" b="1" dirty="0">
                <a:latin typeface="Times New Roman" panose="02020603050405020304" pitchFamily="18" charset="0"/>
                <a:cs typeface="Times New Roman" panose="02020603050405020304" pitchFamily="18" charset="0"/>
              </a:rPr>
              <a:t>non-reactive &amp; </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easily detectable</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not be adsorbed, completely soluble in the mixture </a:t>
            </a:r>
            <a:r>
              <a:rPr lang="en-US" sz="2000" dirty="0">
                <a:latin typeface="Times New Roman" panose="02020603050405020304" pitchFamily="18" charset="0"/>
                <a:cs typeface="Times New Roman" panose="02020603050405020304" pitchFamily="18" charset="0"/>
              </a:rPr>
              <a:t>and have </a:t>
            </a:r>
            <a:r>
              <a:rPr lang="en-US" sz="2000" b="1" dirty="0">
                <a:latin typeface="Times New Roman" panose="02020603050405020304" pitchFamily="18" charset="0"/>
                <a:cs typeface="Times New Roman" panose="02020603050405020304" pitchFamily="18" charset="0"/>
              </a:rPr>
              <a:t>physical properties similar to those of the reacting mixture.</a:t>
            </a:r>
            <a:r>
              <a:rPr lang="en-US" sz="20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2000" dirty="0">
                <a:latin typeface="Times-Roman"/>
              </a:rPr>
              <a:t>The cumulative RTD function is </a:t>
            </a:r>
            <a:r>
              <a:rPr lang="en-US" sz="2000" dirty="0">
                <a:latin typeface="Times New Roman" panose="02020603050405020304" pitchFamily="18" charset="0"/>
                <a:cs typeface="Times New Roman" panose="02020603050405020304" pitchFamily="18" charset="0"/>
              </a:rPr>
              <a:t>the </a:t>
            </a:r>
            <a:r>
              <a:rPr lang="en-US" sz="2000" b="1" dirty="0">
                <a:latin typeface="Times New Roman" panose="02020603050405020304" pitchFamily="18" charset="0"/>
                <a:cs typeface="Times New Roman" panose="02020603050405020304" pitchFamily="18" charset="0"/>
              </a:rPr>
              <a:t>fraction of effluent </a:t>
            </a:r>
            <a:r>
              <a:rPr lang="en-US" sz="2000" dirty="0">
                <a:latin typeface="Times New Roman" panose="02020603050405020304" pitchFamily="18" charset="0"/>
                <a:cs typeface="Times New Roman" panose="02020603050405020304" pitchFamily="18" charset="0"/>
              </a:rPr>
              <a:t>that has been in reactor for less that time t. </a:t>
            </a:r>
          </a:p>
        </p:txBody>
      </p:sp>
      <p:cxnSp>
        <p:nvCxnSpPr>
          <p:cNvPr id="4" name="Straight Connector 3">
            <a:extLst>
              <a:ext uri="{FF2B5EF4-FFF2-40B4-BE49-F238E27FC236}">
                <a16:creationId xmlns:a16="http://schemas.microsoft.com/office/drawing/2014/main" id="{6C2A64AC-446B-423C-EA7F-CFEFA655A2AB}"/>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AE39586-0782-7ACB-FEDA-D6ACD8D4A87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8023935-8A97-058B-D52A-EB38424A963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140823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85859-FFDF-C070-3987-E710540588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C7A9B6-58BF-8B15-722E-4204F6256395}"/>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4775F87A-2450-5FAA-50A1-46D7D8DFD763}"/>
              </a:ext>
            </a:extLst>
          </p:cNvPr>
          <p:cNvSpPr>
            <a:spLocks noGrp="1"/>
          </p:cNvSpPr>
          <p:nvPr>
            <p:ph idx="1"/>
          </p:nvPr>
        </p:nvSpPr>
        <p:spPr>
          <a:xfrm>
            <a:off x="337930" y="929103"/>
            <a:ext cx="11489635" cy="5123828"/>
          </a:xfrm>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Chemical Reaction Engineering, </a:t>
            </a:r>
            <a:r>
              <a:rPr lang="en-US" sz="2000" dirty="0" err="1">
                <a:latin typeface="Times New Roman" panose="02020603050405020304" pitchFamily="18" charset="0"/>
                <a:cs typeface="Times New Roman" panose="02020603050405020304" pitchFamily="18" charset="0"/>
              </a:rPr>
              <a:t>Levenspiel</a:t>
            </a:r>
            <a:r>
              <a:rPr lang="en-US" sz="2000" dirty="0">
                <a:latin typeface="Times New Roman" panose="02020603050405020304" pitchFamily="18" charset="0"/>
                <a:cs typeface="Times New Roman" panose="02020603050405020304" pitchFamily="18" charset="0"/>
              </a:rPr>
              <a:t>, O John </a:t>
            </a:r>
            <a:r>
              <a:rPr lang="en-US" sz="2000" dirty="0" err="1">
                <a:latin typeface="Times New Roman" panose="02020603050405020304" pitchFamily="18" charset="0"/>
                <a:cs typeface="Times New Roman" panose="02020603050405020304" pitchFamily="18" charset="0"/>
              </a:rPr>
              <a:t>Wiely</a:t>
            </a:r>
            <a:r>
              <a:rPr lang="en-US" sz="2000" dirty="0">
                <a:latin typeface="Times New Roman" panose="02020603050405020304" pitchFamily="18" charset="0"/>
                <a:cs typeface="Times New Roman" panose="02020603050405020304" pitchFamily="18" charset="0"/>
              </a:rPr>
              <a:t> &amp; Sons, 3</a:t>
            </a:r>
            <a:r>
              <a:rPr lang="en-US" sz="2000" baseline="30000" dirty="0">
                <a:latin typeface="Times New Roman" panose="02020603050405020304" pitchFamily="18" charset="0"/>
                <a:cs typeface="Times New Roman" panose="02020603050405020304" pitchFamily="18" charset="0"/>
              </a:rPr>
              <a:t>rd</a:t>
            </a:r>
            <a:r>
              <a:rPr lang="en-US" sz="2000" dirty="0">
                <a:latin typeface="Times New Roman" panose="02020603050405020304" pitchFamily="18" charset="0"/>
                <a:cs typeface="Times New Roman" panose="02020603050405020304" pitchFamily="18" charset="0"/>
              </a:rPr>
              <a:t> edition, 2011.</a:t>
            </a:r>
          </a:p>
          <a:p>
            <a:pPr algn="just">
              <a:lnSpc>
                <a:spcPct val="150000"/>
              </a:lnSpc>
            </a:pPr>
            <a:r>
              <a:rPr lang="en-US" sz="2000" dirty="0">
                <a:latin typeface="Times New Roman" panose="02020603050405020304" pitchFamily="18" charset="0"/>
                <a:cs typeface="Times New Roman" panose="02020603050405020304" pitchFamily="18" charset="0"/>
              </a:rPr>
              <a:t>Elements of Chemical Engineering, Fogler, HS Prentice- Hall Inc Prentice- Hall Inc, 5</a:t>
            </a:r>
            <a:r>
              <a:rPr lang="en-US" sz="2000" baseline="30000" dirty="0">
                <a:latin typeface="Times New Roman" panose="02020603050405020304" pitchFamily="18" charset="0"/>
                <a:cs typeface="Times New Roman" panose="02020603050405020304" pitchFamily="18" charset="0"/>
              </a:rPr>
              <a:t>th</a:t>
            </a:r>
            <a:r>
              <a:rPr lang="en-US" sz="2000" dirty="0">
                <a:latin typeface="Times New Roman" panose="02020603050405020304" pitchFamily="18" charset="0"/>
                <a:cs typeface="Times New Roman" panose="02020603050405020304" pitchFamily="18" charset="0"/>
              </a:rPr>
              <a:t> edition, 2015.</a:t>
            </a:r>
          </a:p>
          <a:p>
            <a:pPr marL="0" indent="0">
              <a:buNone/>
            </a:pPr>
            <a:r>
              <a:rPr lang="en-US" sz="24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35797B85-AC04-5079-A7A8-979CCFCDFF86}"/>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687906C-C740-42C8-B532-F325D5FA153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21C4EE7-304A-A0E2-0EAF-581B7A355F3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44495991-D77F-902B-C08B-09702B8787BC}"/>
              </a:ext>
            </a:extLst>
          </p:cNvPr>
          <p:cNvSpPr txBox="1">
            <a:spLocks/>
          </p:cNvSpPr>
          <p:nvPr/>
        </p:nvSpPr>
        <p:spPr>
          <a:xfrm>
            <a:off x="2781300" y="3886202"/>
            <a:ext cx="6172200" cy="800099"/>
          </a:xfrm>
          <a:prstGeom prst="rect">
            <a:avLst/>
          </a:prstGeom>
        </p:spPr>
        <p:txBody>
          <a:bodyPr vert="horz" lIns="68580" tIns="34290" rIns="68580" bIns="3429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sz="5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214978877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715</TotalTime>
  <Words>4827</Words>
  <Application>Microsoft Office PowerPoint</Application>
  <PresentationFormat>Widescreen</PresentationFormat>
  <Paragraphs>359</Paragraphs>
  <Slides>50</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50</vt:i4>
      </vt:variant>
    </vt:vector>
  </HeadingPairs>
  <TitlesOfParts>
    <vt:vector size="60" baseType="lpstr">
      <vt:lpstr>Arial</vt:lpstr>
      <vt:lpstr>Calibri</vt:lpstr>
      <vt:lpstr>Calibri Light</vt:lpstr>
      <vt:lpstr>Cambria Math</vt:lpstr>
      <vt:lpstr>MathematicalPi-One</vt:lpstr>
      <vt:lpstr>Times New Roman</vt:lpstr>
      <vt:lpstr>Times-Italic</vt:lpstr>
      <vt:lpstr>Times-Roman</vt:lpstr>
      <vt:lpstr>Wingdings</vt:lpstr>
      <vt:lpstr>1_Office Theme</vt:lpstr>
      <vt:lpstr>PowerPoint Presentation</vt:lpstr>
      <vt:lpstr>Lecture learning outcomes</vt:lpstr>
      <vt:lpstr>Presentation outlines</vt:lpstr>
      <vt:lpstr>13.1. Introduction to non-ideal flows of fluids</vt:lpstr>
      <vt:lpstr>Cont’d</vt:lpstr>
      <vt:lpstr>Cont’d</vt:lpstr>
      <vt:lpstr>13.2 Segregation of the flow stream</vt:lpstr>
      <vt:lpstr>Cont’d</vt:lpstr>
      <vt:lpstr>Cont’d</vt:lpstr>
      <vt:lpstr>Cont’d </vt:lpstr>
      <vt:lpstr>Cont’d</vt:lpstr>
      <vt:lpstr>Cont’d </vt:lpstr>
      <vt:lpstr>Cont’d </vt:lpstr>
      <vt:lpstr> 13.3. Earliness or lateness of mixing of fluids </vt:lpstr>
      <vt:lpstr>Cont’d </vt:lpstr>
      <vt:lpstr>Activity 13.1. </vt:lpstr>
      <vt:lpstr>Cont’d</vt:lpstr>
      <vt:lpstr> 13.4. Residence time distribution (RTD) in reactors </vt:lpstr>
      <vt:lpstr>Cont’d </vt:lpstr>
      <vt:lpstr>Cont’d</vt:lpstr>
      <vt:lpstr>Cont’d</vt:lpstr>
      <vt:lpstr> 13.4.1. Pulse input experiment </vt:lpstr>
      <vt:lpstr>Cont’d</vt:lpstr>
      <vt:lpstr>Cont’d</vt:lpstr>
      <vt:lpstr>Cont’d</vt:lpstr>
      <vt:lpstr>Cont’d</vt:lpstr>
      <vt:lpstr>Cont’d</vt:lpstr>
      <vt:lpstr>Cont’d </vt:lpstr>
      <vt:lpstr> 13.4.2. Step tracer experiment </vt:lpstr>
      <vt:lpstr>Cont’d </vt:lpstr>
      <vt:lpstr>Cont’d</vt:lpstr>
      <vt:lpstr> 13.4.3. Characteristics of the RTD </vt:lpstr>
      <vt:lpstr>Cont’d</vt:lpstr>
      <vt:lpstr>Cont’d</vt:lpstr>
      <vt:lpstr>13.4.4. Mean residence time (tm)</vt:lpstr>
      <vt:lpstr>Cont’d</vt:lpstr>
      <vt:lpstr>Cont’d</vt:lpstr>
      <vt:lpstr>Cont’d</vt:lpstr>
      <vt:lpstr>Activity 13.2</vt:lpstr>
      <vt:lpstr>Cont’d</vt:lpstr>
      <vt:lpstr>Cont’d</vt:lpstr>
      <vt:lpstr>Activity 13.3</vt:lpstr>
      <vt:lpstr>Cont’d</vt:lpstr>
      <vt:lpstr>Cont’d</vt:lpstr>
      <vt:lpstr>Cont’d</vt:lpstr>
      <vt:lpstr>Cont’d</vt:lpstr>
      <vt:lpstr>Cont’d</vt:lpstr>
      <vt:lpstr>Cont’d</vt:lpstr>
      <vt:lpstr>13.5. 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181</cp:revision>
  <dcterms:created xsi:type="dcterms:W3CDTF">2025-11-03T13:30:06Z</dcterms:created>
  <dcterms:modified xsi:type="dcterms:W3CDTF">2025-11-07T14:37:21Z</dcterms:modified>
</cp:coreProperties>
</file>