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8" r:id="rId2"/>
    <p:sldId id="408" r:id="rId3"/>
    <p:sldId id="409" r:id="rId4"/>
    <p:sldId id="468" r:id="rId5"/>
    <p:sldId id="510" r:id="rId6"/>
    <p:sldId id="520" r:id="rId7"/>
    <p:sldId id="521" r:id="rId8"/>
    <p:sldId id="522" r:id="rId9"/>
    <p:sldId id="523" r:id="rId10"/>
    <p:sldId id="471" r:id="rId11"/>
    <p:sldId id="469" r:id="rId12"/>
    <p:sldId id="446" r:id="rId13"/>
    <p:sldId id="477" r:id="rId14"/>
    <p:sldId id="509" r:id="rId15"/>
    <p:sldId id="478" r:id="rId16"/>
    <p:sldId id="476" r:id="rId17"/>
    <p:sldId id="475" r:id="rId18"/>
    <p:sldId id="474" r:id="rId19"/>
    <p:sldId id="479" r:id="rId20"/>
    <p:sldId id="480" r:id="rId21"/>
    <p:sldId id="481" r:id="rId22"/>
    <p:sldId id="482" r:id="rId23"/>
    <p:sldId id="483" r:id="rId24"/>
    <p:sldId id="484" r:id="rId25"/>
    <p:sldId id="485" r:id="rId26"/>
    <p:sldId id="487" r:id="rId27"/>
    <p:sldId id="511" r:id="rId28"/>
    <p:sldId id="516" r:id="rId29"/>
    <p:sldId id="488" r:id="rId30"/>
    <p:sldId id="512" r:id="rId31"/>
    <p:sldId id="489" r:id="rId32"/>
    <p:sldId id="490" r:id="rId33"/>
    <p:sldId id="491" r:id="rId34"/>
    <p:sldId id="492" r:id="rId35"/>
    <p:sldId id="493" r:id="rId36"/>
    <p:sldId id="513" r:id="rId37"/>
    <p:sldId id="494" r:id="rId38"/>
    <p:sldId id="514" r:id="rId39"/>
    <p:sldId id="495" r:id="rId40"/>
    <p:sldId id="515" r:id="rId41"/>
    <p:sldId id="496" r:id="rId42"/>
    <p:sldId id="497" r:id="rId43"/>
    <p:sldId id="498" r:id="rId44"/>
    <p:sldId id="517" r:id="rId45"/>
    <p:sldId id="499" r:id="rId46"/>
    <p:sldId id="500" r:id="rId47"/>
    <p:sldId id="501" r:id="rId48"/>
    <p:sldId id="503" r:id="rId49"/>
    <p:sldId id="504" r:id="rId50"/>
    <p:sldId id="505" r:id="rId51"/>
    <p:sldId id="506" r:id="rId52"/>
    <p:sldId id="507" r:id="rId53"/>
    <p:sldId id="508" r:id="rId54"/>
    <p:sldId id="473" r:id="rId55"/>
    <p:sldId id="518" r:id="rId56"/>
    <p:sldId id="467" r:id="rId5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commentAuthors" Target="commentAuthors.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EEBDC-A126-A2FF-56A1-E284E1BD5C1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052568F6-BC6A-5F71-17E2-D1C51F1E85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111FDB-5859-D4A6-3328-0F7C5700DFE7}"/>
              </a:ext>
            </a:extLst>
          </p:cNvPr>
          <p:cNvSpPr>
            <a:spLocks noGrp="1"/>
          </p:cNvSpPr>
          <p:nvPr>
            <p:ph type="dt" sz="half" idx="10"/>
          </p:nvPr>
        </p:nvSpPr>
        <p:spPr/>
        <p:txBody>
          <a:bodyPr/>
          <a:lstStyle/>
          <a:p>
            <a:fld id="{785C0333-C32C-4892-985A-E50102DB431C}" type="datetime1">
              <a:rPr lang="en-US" smtClean="0"/>
              <a:t>11/8/2025</a:t>
            </a:fld>
            <a:endParaRPr lang="en-US"/>
          </a:p>
        </p:txBody>
      </p:sp>
      <p:sp>
        <p:nvSpPr>
          <p:cNvPr id="5" name="Footer Placeholder 4">
            <a:extLst>
              <a:ext uri="{FF2B5EF4-FFF2-40B4-BE49-F238E27FC236}">
                <a16:creationId xmlns:a16="http://schemas.microsoft.com/office/drawing/2014/main" id="{76BFE243-16A0-0FB1-D864-74CA2E5CC9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93609EF-9A70-7A89-D60C-1AB918B7EDC8}"/>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4263091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7E0B51-EAB1-C221-3CA2-D374A52163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DDA9D97-55D5-8F04-8424-A0D68751797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8B2320-27DD-3DC8-CDBB-872CD23D6096}"/>
              </a:ext>
            </a:extLst>
          </p:cNvPr>
          <p:cNvSpPr>
            <a:spLocks noGrp="1"/>
          </p:cNvSpPr>
          <p:nvPr>
            <p:ph type="dt" sz="half" idx="10"/>
          </p:nvPr>
        </p:nvSpPr>
        <p:spPr/>
        <p:txBody>
          <a:bodyPr/>
          <a:lstStyle/>
          <a:p>
            <a:fld id="{011442AE-379B-4A11-81FE-5135E47DCAE5}" type="datetime1">
              <a:rPr lang="en-US" smtClean="0"/>
              <a:t>11/8/2025</a:t>
            </a:fld>
            <a:endParaRPr lang="en-US"/>
          </a:p>
        </p:txBody>
      </p:sp>
      <p:sp>
        <p:nvSpPr>
          <p:cNvPr id="5" name="Footer Placeholder 4">
            <a:extLst>
              <a:ext uri="{FF2B5EF4-FFF2-40B4-BE49-F238E27FC236}">
                <a16:creationId xmlns:a16="http://schemas.microsoft.com/office/drawing/2014/main" id="{BE29F811-3C51-13FD-570A-EC696C49C9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655509-FFD7-2A52-27CB-F435A32AED53}"/>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0460329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814D68-F27E-D56F-772C-7FA8EC70E8A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925BC61-149F-4630-1EBA-92911C9507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0CE1FF5-E9BA-CFF7-929E-8F61ACBD68DB}"/>
              </a:ext>
            </a:extLst>
          </p:cNvPr>
          <p:cNvSpPr>
            <a:spLocks noGrp="1"/>
          </p:cNvSpPr>
          <p:nvPr>
            <p:ph type="dt" sz="half" idx="10"/>
          </p:nvPr>
        </p:nvSpPr>
        <p:spPr/>
        <p:txBody>
          <a:bodyPr/>
          <a:lstStyle/>
          <a:p>
            <a:fld id="{87B89AD9-CB11-4F50-AF18-37B97E019424}" type="datetime1">
              <a:rPr lang="en-US" smtClean="0"/>
              <a:t>11/8/2025</a:t>
            </a:fld>
            <a:endParaRPr lang="en-US"/>
          </a:p>
        </p:txBody>
      </p:sp>
      <p:sp>
        <p:nvSpPr>
          <p:cNvPr id="5" name="Footer Placeholder 4">
            <a:extLst>
              <a:ext uri="{FF2B5EF4-FFF2-40B4-BE49-F238E27FC236}">
                <a16:creationId xmlns:a16="http://schemas.microsoft.com/office/drawing/2014/main" id="{CEC8EF7B-1765-931D-D47E-E9267C5AF9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55D26D-ADE0-7A70-BA7B-1A5EEC788CFC}"/>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3165865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75950-0FC1-FFC3-228F-DB8CB0EF0D8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04D0399-C2BD-B3D1-BA70-D3E1EF8B4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EFF4B67-6D54-2D84-C4EF-958110288D2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7BA636F-794F-F5EA-D112-E3F56D12C7EC}"/>
              </a:ext>
            </a:extLst>
          </p:cNvPr>
          <p:cNvSpPr>
            <a:spLocks noGrp="1"/>
          </p:cNvSpPr>
          <p:nvPr>
            <p:ph type="dt" sz="half" idx="10"/>
          </p:nvPr>
        </p:nvSpPr>
        <p:spPr/>
        <p:txBody>
          <a:bodyPr/>
          <a:lstStyle/>
          <a:p>
            <a:fld id="{9B3E1DE8-BE45-4773-AE07-F587B36CDBD0}" type="datetime1">
              <a:rPr lang="en-US" smtClean="0"/>
              <a:t>11/8/2025</a:t>
            </a:fld>
            <a:endParaRPr lang="en-US"/>
          </a:p>
        </p:txBody>
      </p:sp>
      <p:sp>
        <p:nvSpPr>
          <p:cNvPr id="6" name="Footer Placeholder 5">
            <a:extLst>
              <a:ext uri="{FF2B5EF4-FFF2-40B4-BE49-F238E27FC236}">
                <a16:creationId xmlns:a16="http://schemas.microsoft.com/office/drawing/2014/main" id="{F493083A-5214-C857-5795-6F2E3B0B8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B00DEEF-0261-5968-6345-54345E422D53}"/>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3464643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D0402-EAF9-3BD7-AD43-8AD2A6BE1A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F0E2CCE-FB5D-380A-2F0E-8D0D99D90FF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8C0DF1-7F6C-EF48-A006-D5EC355B68A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0E5F2EB-7439-5AAA-FEDF-3971C6E4432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5D714C1-2134-F41C-D6EC-60AB876B63C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A5C900F-6A85-7BDE-BC09-23BADE2029C4}"/>
              </a:ext>
            </a:extLst>
          </p:cNvPr>
          <p:cNvSpPr>
            <a:spLocks noGrp="1"/>
          </p:cNvSpPr>
          <p:nvPr>
            <p:ph type="dt" sz="half" idx="10"/>
          </p:nvPr>
        </p:nvSpPr>
        <p:spPr/>
        <p:txBody>
          <a:bodyPr/>
          <a:lstStyle/>
          <a:p>
            <a:fld id="{7F4FA4A9-7AA4-41BF-904D-CD8F106DC5C5}" type="datetime1">
              <a:rPr lang="en-US" smtClean="0"/>
              <a:t>11/8/2025</a:t>
            </a:fld>
            <a:endParaRPr lang="en-US"/>
          </a:p>
        </p:txBody>
      </p:sp>
      <p:sp>
        <p:nvSpPr>
          <p:cNvPr id="8" name="Footer Placeholder 7">
            <a:extLst>
              <a:ext uri="{FF2B5EF4-FFF2-40B4-BE49-F238E27FC236}">
                <a16:creationId xmlns:a16="http://schemas.microsoft.com/office/drawing/2014/main" id="{1FD7EEEC-5366-32F5-E744-6E753D20A69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913E684-FD73-7D78-8226-19E660EA8DA9}"/>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9949750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B21FE9-A4B3-E273-AB62-155791061A4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7DB43F6-4B37-AAE8-C544-13D6C7101A90}"/>
              </a:ext>
            </a:extLst>
          </p:cNvPr>
          <p:cNvSpPr>
            <a:spLocks noGrp="1"/>
          </p:cNvSpPr>
          <p:nvPr>
            <p:ph type="dt" sz="half" idx="10"/>
          </p:nvPr>
        </p:nvSpPr>
        <p:spPr/>
        <p:txBody>
          <a:bodyPr/>
          <a:lstStyle/>
          <a:p>
            <a:fld id="{A8E9BE14-1F64-4B09-B482-CF7347032902}" type="datetime1">
              <a:rPr lang="en-US" smtClean="0"/>
              <a:t>11/8/2025</a:t>
            </a:fld>
            <a:endParaRPr lang="en-US"/>
          </a:p>
        </p:txBody>
      </p:sp>
      <p:sp>
        <p:nvSpPr>
          <p:cNvPr id="4" name="Footer Placeholder 3">
            <a:extLst>
              <a:ext uri="{FF2B5EF4-FFF2-40B4-BE49-F238E27FC236}">
                <a16:creationId xmlns:a16="http://schemas.microsoft.com/office/drawing/2014/main" id="{12A21EF8-7F7C-6E6A-130B-ABB12FF051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E5E6356-2745-021B-8F0E-16B4872C064C}"/>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624704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50D75EB-416B-6CED-B620-A59940E5074B}"/>
              </a:ext>
            </a:extLst>
          </p:cNvPr>
          <p:cNvSpPr>
            <a:spLocks noGrp="1"/>
          </p:cNvSpPr>
          <p:nvPr>
            <p:ph type="dt" sz="half" idx="10"/>
          </p:nvPr>
        </p:nvSpPr>
        <p:spPr/>
        <p:txBody>
          <a:bodyPr/>
          <a:lstStyle/>
          <a:p>
            <a:fld id="{BF36A918-C177-4900-904C-8D1C243CB3A3}" type="datetime1">
              <a:rPr lang="en-US" smtClean="0"/>
              <a:t>11/8/2025</a:t>
            </a:fld>
            <a:endParaRPr lang="en-US"/>
          </a:p>
        </p:txBody>
      </p:sp>
      <p:sp>
        <p:nvSpPr>
          <p:cNvPr id="3" name="Footer Placeholder 2">
            <a:extLst>
              <a:ext uri="{FF2B5EF4-FFF2-40B4-BE49-F238E27FC236}">
                <a16:creationId xmlns:a16="http://schemas.microsoft.com/office/drawing/2014/main" id="{B838D5B2-57CF-77ED-0F19-721616AE2D0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7CA5B4A-DFC0-3F6D-1ED2-57A8C93DFAD9}"/>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008325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DCA41A-9A81-206F-505D-7575F32906A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F263795-6922-CC14-EEAC-DEE23BC4758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AEA7236-1C5F-57F3-7F14-0018D22738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F1904B-962D-BEBD-47C6-EC48FDB6DD0B}"/>
              </a:ext>
            </a:extLst>
          </p:cNvPr>
          <p:cNvSpPr>
            <a:spLocks noGrp="1"/>
          </p:cNvSpPr>
          <p:nvPr>
            <p:ph type="dt" sz="half" idx="10"/>
          </p:nvPr>
        </p:nvSpPr>
        <p:spPr/>
        <p:txBody>
          <a:bodyPr/>
          <a:lstStyle/>
          <a:p>
            <a:fld id="{031B7332-7D3C-474C-8789-B774BC21F9AA}" type="datetime1">
              <a:rPr lang="en-US" smtClean="0"/>
              <a:t>11/8/2025</a:t>
            </a:fld>
            <a:endParaRPr lang="en-US"/>
          </a:p>
        </p:txBody>
      </p:sp>
      <p:sp>
        <p:nvSpPr>
          <p:cNvPr id="6" name="Footer Placeholder 5">
            <a:extLst>
              <a:ext uri="{FF2B5EF4-FFF2-40B4-BE49-F238E27FC236}">
                <a16:creationId xmlns:a16="http://schemas.microsoft.com/office/drawing/2014/main" id="{46C79DC6-D89C-479B-2AC3-C680151DF06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DD64EC-5449-D43C-EBA6-52BF5DCFB81E}"/>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593621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98655-688E-8117-3944-5A3308403E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8F9C7FC-085F-1E96-FB0A-9E7628A2AD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6FD8189-3E08-DC7D-0098-4490390DE3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C4D0C-37D1-CD22-92E8-0299D4743DC6}"/>
              </a:ext>
            </a:extLst>
          </p:cNvPr>
          <p:cNvSpPr>
            <a:spLocks noGrp="1"/>
          </p:cNvSpPr>
          <p:nvPr>
            <p:ph type="dt" sz="half" idx="10"/>
          </p:nvPr>
        </p:nvSpPr>
        <p:spPr/>
        <p:txBody>
          <a:bodyPr/>
          <a:lstStyle/>
          <a:p>
            <a:fld id="{C3A4AE0E-D6C8-475C-94C8-8445587C3760}" type="datetime1">
              <a:rPr lang="en-US" smtClean="0"/>
              <a:t>11/8/2025</a:t>
            </a:fld>
            <a:endParaRPr lang="en-US"/>
          </a:p>
        </p:txBody>
      </p:sp>
      <p:sp>
        <p:nvSpPr>
          <p:cNvPr id="6" name="Footer Placeholder 5">
            <a:extLst>
              <a:ext uri="{FF2B5EF4-FFF2-40B4-BE49-F238E27FC236}">
                <a16:creationId xmlns:a16="http://schemas.microsoft.com/office/drawing/2014/main" id="{AAE400F0-83BD-5F5D-3554-E938225F7F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348ABDB-02FC-5332-7C20-7076C8453CFE}"/>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963550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EB447-B690-5C3F-D588-6935C14E5FB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088A023-CC87-0F95-0F1D-53737D412A0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DB7D63C-ECD1-98B5-EBAA-55B7706941D5}"/>
              </a:ext>
            </a:extLst>
          </p:cNvPr>
          <p:cNvSpPr>
            <a:spLocks noGrp="1"/>
          </p:cNvSpPr>
          <p:nvPr>
            <p:ph type="dt" sz="half" idx="10"/>
          </p:nvPr>
        </p:nvSpPr>
        <p:spPr/>
        <p:txBody>
          <a:bodyPr/>
          <a:lstStyle/>
          <a:p>
            <a:fld id="{994ADFCE-90A6-4808-935D-9199AB561545}" type="datetime1">
              <a:rPr lang="en-US" smtClean="0"/>
              <a:t>11/8/2025</a:t>
            </a:fld>
            <a:endParaRPr lang="en-US"/>
          </a:p>
        </p:txBody>
      </p:sp>
      <p:sp>
        <p:nvSpPr>
          <p:cNvPr id="5" name="Footer Placeholder 4">
            <a:extLst>
              <a:ext uri="{FF2B5EF4-FFF2-40B4-BE49-F238E27FC236}">
                <a16:creationId xmlns:a16="http://schemas.microsoft.com/office/drawing/2014/main" id="{FED34A1A-FA29-059B-828A-77B546A1EA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2F91474-130E-A2F7-7FF1-95B9FB7F9E22}"/>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13685455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A15E47-60BB-F3B0-ED0D-3D9A954F860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872479B-4077-E7F3-7EF8-8689D57329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218753B-958E-9C6A-FD34-E22191AC5FB9}"/>
              </a:ext>
            </a:extLst>
          </p:cNvPr>
          <p:cNvSpPr>
            <a:spLocks noGrp="1"/>
          </p:cNvSpPr>
          <p:nvPr>
            <p:ph type="dt" sz="half" idx="10"/>
          </p:nvPr>
        </p:nvSpPr>
        <p:spPr/>
        <p:txBody>
          <a:bodyPr/>
          <a:lstStyle/>
          <a:p>
            <a:fld id="{6DCAFA0B-3884-4532-A0A5-1A8F8EE41C14}" type="datetime1">
              <a:rPr lang="en-US" smtClean="0"/>
              <a:t>11/8/2025</a:t>
            </a:fld>
            <a:endParaRPr lang="en-US"/>
          </a:p>
        </p:txBody>
      </p:sp>
      <p:sp>
        <p:nvSpPr>
          <p:cNvPr id="5" name="Footer Placeholder 4">
            <a:extLst>
              <a:ext uri="{FF2B5EF4-FFF2-40B4-BE49-F238E27FC236}">
                <a16:creationId xmlns:a16="http://schemas.microsoft.com/office/drawing/2014/main" id="{96823FE4-CC3C-409A-F489-B0C9B1B68D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14AC3D-6DB1-4468-BA39-37DC4CF9767F}"/>
              </a:ext>
            </a:extLst>
          </p:cNvPr>
          <p:cNvSpPr>
            <a:spLocks noGrp="1"/>
          </p:cNvSpPr>
          <p:nvPr>
            <p:ph type="sldNum" sz="quarter" idx="12"/>
          </p:nvPr>
        </p:nvSpPr>
        <p:spPr/>
        <p:txBody>
          <a:bodyPr/>
          <a:lstStyle/>
          <a:p>
            <a:fld id="{4D2E34D4-5ECB-4DB6-A989-DF5F8453723B}" type="slidenum">
              <a:rPr lang="en-US" smtClean="0"/>
              <a:t>‹#›</a:t>
            </a:fld>
            <a:endParaRPr lang="en-US"/>
          </a:p>
        </p:txBody>
      </p:sp>
    </p:spTree>
    <p:extLst>
      <p:ext uri="{BB962C8B-B14F-4D97-AF65-F5344CB8AC3E}">
        <p14:creationId xmlns:p14="http://schemas.microsoft.com/office/powerpoint/2010/main" val="271764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8D1CE50-574E-0DCA-C872-C4F991C0AD5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01C7DC73-44AB-F5C4-1404-D3EDB98A97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2906-5596-40D1-04E5-192D1E79900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A4AC09-798D-4E14-B3CC-21F24F46394D}" type="datetime1">
              <a:rPr lang="en-US" smtClean="0"/>
              <a:t>11/8/2025</a:t>
            </a:fld>
            <a:endParaRPr lang="en-US"/>
          </a:p>
        </p:txBody>
      </p:sp>
      <p:sp>
        <p:nvSpPr>
          <p:cNvPr id="5" name="Footer Placeholder 4">
            <a:extLst>
              <a:ext uri="{FF2B5EF4-FFF2-40B4-BE49-F238E27FC236}">
                <a16:creationId xmlns:a16="http://schemas.microsoft.com/office/drawing/2014/main" id="{8EAA69E1-5277-3A2C-08C4-5D85136EFB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ECC8EEB-5177-4D87-66CE-36783EE2B3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2E34D4-5ECB-4DB6-A989-DF5F8453723B}" type="slidenum">
              <a:rPr lang="en-US" smtClean="0"/>
              <a:t>‹#›</a:t>
            </a:fld>
            <a:endParaRPr lang="en-US"/>
          </a:p>
        </p:txBody>
      </p:sp>
    </p:spTree>
    <p:extLst>
      <p:ext uri="{BB962C8B-B14F-4D97-AF65-F5344CB8AC3E}">
        <p14:creationId xmlns:p14="http://schemas.microsoft.com/office/powerpoint/2010/main" val="9816049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2D7C513-1EB8-B463-ABA3-7E3BCAC2DD1B}"/>
              </a:ext>
            </a:extLst>
          </p:cNvPr>
          <p:cNvSpPr>
            <a:spLocks noGrp="1"/>
          </p:cNvSpPr>
          <p:nvPr>
            <p:ph type="subTitle" idx="1"/>
          </p:nvPr>
        </p:nvSpPr>
        <p:spPr>
          <a:xfrm>
            <a:off x="347871" y="493643"/>
            <a:ext cx="11569146" cy="5231293"/>
          </a:xfrm>
        </p:spPr>
        <p:txBody>
          <a:bodyPr>
            <a:normAutofit/>
          </a:bodyPr>
          <a:lstStyle/>
          <a:p>
            <a:pPr>
              <a:lnSpc>
                <a:spcPct val="150000"/>
              </a:lnSpc>
              <a:defRPr/>
            </a:pPr>
            <a:r>
              <a:rPr lang="en-US" altLang="en-US" b="1" dirty="0">
                <a:solidFill>
                  <a:srgbClr val="7030A0"/>
                </a:solidFill>
                <a:latin typeface="Times New Roman" panose="02020603050405020304" pitchFamily="18" charset="0"/>
                <a:cs typeface="Times New Roman" panose="02020603050405020304" pitchFamily="18" charset="0"/>
              </a:rPr>
              <a:t>Chemical Reaction Engineering II- Reactor Design (</a:t>
            </a:r>
            <a:r>
              <a:rPr lang="en-US" altLang="en-US" b="1" dirty="0" err="1">
                <a:solidFill>
                  <a:srgbClr val="7030A0"/>
                </a:solidFill>
                <a:latin typeface="Times New Roman" panose="02020603050405020304" pitchFamily="18" charset="0"/>
                <a:cs typeface="Times New Roman" panose="02020603050405020304" pitchFamily="18" charset="0"/>
              </a:rPr>
              <a:t>ChEg</a:t>
            </a:r>
            <a:r>
              <a:rPr lang="en-US" altLang="en-US" b="1" dirty="0">
                <a:solidFill>
                  <a:srgbClr val="7030A0"/>
                </a:solidFill>
                <a:latin typeface="Times New Roman" panose="02020603050405020304" pitchFamily="18" charset="0"/>
                <a:cs typeface="Times New Roman" panose="02020603050405020304" pitchFamily="18" charset="0"/>
              </a:rPr>
              <a:t> 4101)</a:t>
            </a:r>
          </a:p>
          <a:p>
            <a:pPr>
              <a:lnSpc>
                <a:spcPct val="150000"/>
              </a:lnSpc>
              <a:defRPr/>
            </a:pPr>
            <a:r>
              <a:rPr lang="en-US" b="1" dirty="0">
                <a:solidFill>
                  <a:srgbClr val="FF0000"/>
                </a:solidFill>
                <a:latin typeface="Times New Roman" panose="02020603050405020304" pitchFamily="18" charset="0"/>
                <a:cs typeface="Times New Roman" panose="02020603050405020304" pitchFamily="18" charset="0"/>
              </a:rPr>
              <a:t>Prerequisite:</a:t>
            </a:r>
            <a:r>
              <a:rPr lang="en-US" dirty="0">
                <a:solidFill>
                  <a:srgbClr val="FF0000"/>
                </a:solidFill>
                <a:latin typeface="Times New Roman" panose="02020603050405020304" pitchFamily="18" charset="0"/>
                <a:cs typeface="Times New Roman" panose="02020603050405020304" pitchFamily="18" charset="0"/>
              </a:rPr>
              <a:t> </a:t>
            </a:r>
            <a:r>
              <a:rPr lang="en-US" b="1" dirty="0">
                <a:solidFill>
                  <a:srgbClr val="FF0000"/>
                </a:solidFill>
                <a:latin typeface="Times New Roman" panose="02020603050405020304" pitchFamily="18" charset="0"/>
                <a:cs typeface="Times New Roman" panose="02020603050405020304" pitchFamily="18" charset="0"/>
              </a:rPr>
              <a:t>Chemical Reaction Engineering I-Reaction Kinetics (ChEg3104)</a:t>
            </a:r>
            <a:endParaRPr lang="en-US" altLang="en-US" b="1" dirty="0">
              <a:solidFill>
                <a:srgbClr val="FF0000"/>
              </a:solidFill>
              <a:latin typeface="Times New Roman" panose="02020603050405020304" pitchFamily="18" charset="0"/>
              <a:cs typeface="Times New Roman" panose="02020603050405020304" pitchFamily="18" charset="0"/>
            </a:endParaRPr>
          </a:p>
          <a:p>
            <a:pPr>
              <a:lnSpc>
                <a:spcPct val="150000"/>
              </a:lnSpc>
              <a:defRPr/>
            </a:pPr>
            <a:r>
              <a:rPr lang="en-US"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Lecture 14</a:t>
            </a:r>
            <a:r>
              <a:rPr lang="en-US" b="1" dirty="0">
                <a:solidFill>
                  <a:srgbClr val="0070C0"/>
                </a:solidFill>
                <a:latin typeface="Times New Roman" panose="02020603050405020304" pitchFamily="18" charset="0"/>
                <a:ea typeface="SimSun" panose="02010600030101010101" pitchFamily="2" charset="-122"/>
                <a:cs typeface="Times New Roman" panose="02020603050405020304" pitchFamily="18" charset="0"/>
              </a:rPr>
              <a:t>: Non-Ideal Flows of Fluids and Reactor Models: </a:t>
            </a:r>
            <a:r>
              <a:rPr lang="en-US" altLang="en-US"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Tanks-in-Series and Axial Dispersion Models</a:t>
            </a:r>
          </a:p>
          <a:p>
            <a:pPr>
              <a:lnSpc>
                <a:spcPct val="150000"/>
              </a:lnSpc>
              <a:defRPr/>
            </a:pPr>
            <a:r>
              <a:rPr lang="en-US" altLang="en-US" b="1" dirty="0">
                <a:latin typeface="Times New Roman" panose="02020603050405020304" pitchFamily="18" charset="0"/>
                <a:ea typeface="SimSun" panose="02010600030101010101" pitchFamily="2" charset="-122"/>
                <a:cs typeface="Times New Roman" panose="02020603050405020304" pitchFamily="18" charset="0"/>
              </a:rPr>
              <a:t>Week 14</a:t>
            </a:r>
            <a:endParaRPr lang="en-US" altLang="en-US" dirty="0">
              <a:latin typeface="Times New Roman" panose="02020603050405020304" pitchFamily="18" charset="0"/>
              <a:cs typeface="Times New Roman" panose="02020603050405020304" pitchFamily="18" charset="0"/>
            </a:endParaRPr>
          </a:p>
          <a:p>
            <a:pPr>
              <a:lnSpc>
                <a:spcPct val="150000"/>
              </a:lnSpc>
              <a:defRPr/>
            </a:pPr>
            <a:r>
              <a:rPr lang="en-US" altLang="en-US" b="1" dirty="0">
                <a:solidFill>
                  <a:srgbClr val="0070C0"/>
                </a:solidFill>
                <a:latin typeface="Times New Roman" panose="02020603050405020304" pitchFamily="18" charset="0"/>
                <a:cs typeface="Times New Roman" panose="02020603050405020304" pitchFamily="18" charset="0"/>
              </a:rPr>
              <a:t>Lecturer: Adamu </a:t>
            </a:r>
            <a:r>
              <a:rPr lang="en-US" altLang="en-US" b="1" dirty="0" err="1">
                <a:solidFill>
                  <a:srgbClr val="0070C0"/>
                </a:solidFill>
                <a:latin typeface="Times New Roman" panose="02020603050405020304" pitchFamily="18" charset="0"/>
                <a:cs typeface="Times New Roman" panose="02020603050405020304" pitchFamily="18" charset="0"/>
              </a:rPr>
              <a:t>Esubalew</a:t>
            </a:r>
            <a:r>
              <a:rPr lang="en-US" altLang="en-US" b="1" dirty="0">
                <a:solidFill>
                  <a:srgbClr val="0070C0"/>
                </a:solidFill>
                <a:latin typeface="Times New Roman" panose="02020603050405020304" pitchFamily="18" charset="0"/>
                <a:cs typeface="Times New Roman" panose="02020603050405020304" pitchFamily="18" charset="0"/>
              </a:rPr>
              <a:t> (PhD, </a:t>
            </a:r>
            <a:r>
              <a:rPr lang="en-US" altLang="en-US" b="1" dirty="0" err="1">
                <a:solidFill>
                  <a:srgbClr val="0070C0"/>
                </a:solidFill>
                <a:latin typeface="Times New Roman" panose="02020603050405020304" pitchFamily="18" charset="0"/>
                <a:cs typeface="Times New Roman" panose="02020603050405020304" pitchFamily="18" charset="0"/>
              </a:rPr>
              <a:t>ChEg</a:t>
            </a:r>
            <a:r>
              <a:rPr lang="en-US" altLang="en-US" b="1" dirty="0">
                <a:solidFill>
                  <a:srgbClr val="0070C0"/>
                </a:solidFill>
                <a:latin typeface="Times New Roman" panose="02020603050405020304" pitchFamily="18" charset="0"/>
                <a:cs typeface="Times New Roman" panose="02020603050405020304" pitchFamily="18" charset="0"/>
              </a:rPr>
              <a:t>)  </a:t>
            </a:r>
          </a:p>
          <a:p>
            <a:pPr>
              <a:lnSpc>
                <a:spcPct val="150000"/>
              </a:lnSpc>
              <a:defRPr/>
            </a:pPr>
            <a:r>
              <a:rPr lang="en-US" altLang="en-US" b="1" dirty="0">
                <a:solidFill>
                  <a:prstClr val="black"/>
                </a:solidFill>
                <a:latin typeface="Times New Roman" panose="02020603050405020304" pitchFamily="18" charset="0"/>
                <a:cs typeface="Times New Roman" panose="02020603050405020304" pitchFamily="18" charset="0"/>
              </a:rPr>
              <a:t>Addis Ababa,  Ethiopia </a:t>
            </a:r>
            <a:endParaRPr lang="en-US" altLang="en-US" dirty="0">
              <a:solidFill>
                <a:srgbClr val="002060"/>
              </a:solidFill>
              <a:latin typeface="Times New Roman" panose="02020603050405020304" pitchFamily="18" charset="0"/>
              <a:cs typeface="Times New Roman" panose="02020603050405020304" pitchFamily="18" charset="0"/>
            </a:endParaRPr>
          </a:p>
          <a:p>
            <a:endParaRPr lang="en-US" dirty="0"/>
          </a:p>
        </p:txBody>
      </p:sp>
      <p:cxnSp>
        <p:nvCxnSpPr>
          <p:cNvPr id="4" name="Straight Connector 3">
            <a:extLst>
              <a:ext uri="{FF2B5EF4-FFF2-40B4-BE49-F238E27FC236}">
                <a16:creationId xmlns:a16="http://schemas.microsoft.com/office/drawing/2014/main" id="{7BCC49C2-D77D-9890-72AD-22181D93933D}"/>
              </a:ext>
            </a:extLst>
          </p:cNvPr>
          <p:cNvCxnSpPr>
            <a:cxnSpLocks/>
          </p:cNvCxnSpPr>
          <p:nvPr/>
        </p:nvCxnSpPr>
        <p:spPr>
          <a:xfrm>
            <a:off x="-96079" y="6115878"/>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5" name="Slide Number Placeholder 5">
            <a:extLst>
              <a:ext uri="{FF2B5EF4-FFF2-40B4-BE49-F238E27FC236}">
                <a16:creationId xmlns:a16="http://schemas.microsoft.com/office/drawing/2014/main" id="{D8D9AEC3-A6E3-885E-1472-BCFF74839D8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cxnSp>
        <p:nvCxnSpPr>
          <p:cNvPr id="2" name="Straight Connector 1">
            <a:extLst>
              <a:ext uri="{FF2B5EF4-FFF2-40B4-BE49-F238E27FC236}">
                <a16:creationId xmlns:a16="http://schemas.microsoft.com/office/drawing/2014/main" id="{3363EC7A-0BE5-5C49-6F3E-F5CBA24B5983}"/>
              </a:ext>
            </a:extLst>
          </p:cNvPr>
          <p:cNvCxnSpPr>
            <a:cxnSpLocks/>
          </p:cNvCxnSpPr>
          <p:nvPr/>
        </p:nvCxnSpPr>
        <p:spPr>
          <a:xfrm>
            <a:off x="-96079" y="49364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6241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9814D-A162-3824-E71B-B132B44FC931}"/>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Lecture learning outcomes</a:t>
            </a:r>
          </a:p>
        </p:txBody>
      </p:sp>
      <p:sp>
        <p:nvSpPr>
          <p:cNvPr id="3" name="Content Placeholder 2">
            <a:extLst>
              <a:ext uri="{FF2B5EF4-FFF2-40B4-BE49-F238E27FC236}">
                <a16:creationId xmlns:a16="http://schemas.microsoft.com/office/drawing/2014/main" id="{17EFA2FD-B482-A259-3AC3-268B57B54017}"/>
              </a:ext>
            </a:extLst>
          </p:cNvPr>
          <p:cNvSpPr>
            <a:spLocks noGrp="1"/>
          </p:cNvSpPr>
          <p:nvPr>
            <p:ph idx="1"/>
          </p:nvPr>
        </p:nvSpPr>
        <p:spPr>
          <a:xfrm>
            <a:off x="477077" y="962231"/>
            <a:ext cx="11489636" cy="5214732"/>
          </a:xfrm>
        </p:spPr>
        <p:txBody>
          <a:bodyPr>
            <a:normAutofit/>
          </a:bodyPr>
          <a:lstStyle/>
          <a:p>
            <a:pPr marL="0" indent="0">
              <a:lnSpc>
                <a:spcPct val="150000"/>
              </a:lnSpc>
              <a:buNone/>
            </a:pPr>
            <a:r>
              <a:rPr lang="en-US" sz="2400" dirty="0">
                <a:solidFill>
                  <a:prstClr val="black"/>
                </a:solidFill>
                <a:latin typeface="Times New Roman" panose="02020603050405020304" pitchFamily="18" charset="0"/>
                <a:cs typeface="Times New Roman" panose="02020603050405020304" pitchFamily="18" charset="0"/>
              </a:rPr>
              <a:t>At the end of the lecture, you will be able to:</a:t>
            </a:r>
            <a:endParaRPr lang="en-US" sz="2400" dirty="0">
              <a:latin typeface="Times New Roman" panose="02020603050405020304" pitchFamily="18" charset="0"/>
              <a:cs typeface="Times New Roman" panose="02020603050405020304" pitchFamily="18" charset="0"/>
            </a:endParaRPr>
          </a:p>
          <a:p>
            <a:pPr>
              <a:lnSpc>
                <a:spcPct val="150000"/>
              </a:lnSpc>
            </a:pPr>
            <a:r>
              <a:rPr lang="en-US"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identify model requirements for real reactors,</a:t>
            </a:r>
          </a:p>
          <a:p>
            <a:pPr>
              <a:lnSpc>
                <a:spcPct val="150000"/>
              </a:lnSpc>
            </a:pPr>
            <a:r>
              <a:rPr lang="en-US" sz="2400" dirty="0">
                <a:latin typeface="Times New Roman" panose="02020603050405020304" pitchFamily="18" charset="0"/>
                <a:cs typeface="Times New Roman" panose="02020603050405020304" pitchFamily="18" charset="0"/>
              </a:rPr>
              <a:t> apply tanks-in-series and dispersion models for real reactors,</a:t>
            </a:r>
          </a:p>
          <a:p>
            <a:pPr>
              <a:lnSpc>
                <a:spcPct val="150000"/>
              </a:lnSpc>
            </a:pPr>
            <a:r>
              <a:rPr lang="en-US" sz="2400" dirty="0">
                <a:latin typeface="Times New Roman" panose="02020603050405020304" pitchFamily="18" charset="0"/>
                <a:cs typeface="Times New Roman" panose="02020603050405020304" pitchFamily="18" charset="0"/>
              </a:rPr>
              <a:t>determine conversion using tanks-in-series and dispersion models for real reactors, and</a:t>
            </a:r>
          </a:p>
          <a:p>
            <a:pPr>
              <a:lnSpc>
                <a:spcPct val="150000"/>
              </a:lnSpc>
            </a:pPr>
            <a:r>
              <a:rPr lang="en-US" sz="2400" dirty="0">
                <a:latin typeface="Times New Roman" panose="02020603050405020304" pitchFamily="18" charset="0"/>
                <a:cs typeface="Times New Roman" panose="02020603050405020304" pitchFamily="18" charset="0"/>
              </a:rPr>
              <a:t>compare the performance of tanks-in-series and axial dispersion models with ideal continuous stirred tank reactor (CSTR) and plug flow (PFR) for conversion determination.</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EF7B6E7-C706-6612-CF23-25679C2496B0}"/>
              </a:ext>
            </a:extLst>
          </p:cNvPr>
          <p:cNvCxnSpPr>
            <a:cxnSpLocks/>
          </p:cNvCxnSpPr>
          <p:nvPr/>
        </p:nvCxnSpPr>
        <p:spPr>
          <a:xfrm>
            <a:off x="0" y="82163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63FE9DD-03C6-7713-477F-8C7D2397CF0D}"/>
              </a:ext>
            </a:extLst>
          </p:cNvPr>
          <p:cNvCxnSpPr>
            <a:cxnSpLocks/>
          </p:cNvCxnSpPr>
          <p:nvPr/>
        </p:nvCxnSpPr>
        <p:spPr>
          <a:xfrm>
            <a:off x="-96079" y="6384235"/>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2BE8592-823C-716D-5BFB-4968BC298D9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939646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E2BA4-4DC9-2977-BABF-4E7EF54BF7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7D3497B-3967-B3D4-95D7-A231D751EB52}"/>
              </a:ext>
            </a:extLst>
          </p:cNvPr>
          <p:cNvSpPr>
            <a:spLocks noGrp="1"/>
          </p:cNvSpPr>
          <p:nvPr>
            <p:ph type="title"/>
          </p:nvPr>
        </p:nvSpPr>
        <p:spPr>
          <a:xfrm>
            <a:off x="838200" y="365126"/>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Presentation outlines</a:t>
            </a:r>
          </a:p>
        </p:txBody>
      </p:sp>
      <p:sp>
        <p:nvSpPr>
          <p:cNvPr id="3" name="Content Placeholder 2">
            <a:extLst>
              <a:ext uri="{FF2B5EF4-FFF2-40B4-BE49-F238E27FC236}">
                <a16:creationId xmlns:a16="http://schemas.microsoft.com/office/drawing/2014/main" id="{197659D8-7295-C470-D3C3-073973BC70AB}"/>
              </a:ext>
            </a:extLst>
          </p:cNvPr>
          <p:cNvSpPr>
            <a:spLocks noGrp="1"/>
          </p:cNvSpPr>
          <p:nvPr>
            <p:ph idx="1"/>
          </p:nvPr>
        </p:nvSpPr>
        <p:spPr>
          <a:xfrm>
            <a:off x="546652" y="929103"/>
            <a:ext cx="11131826" cy="5247860"/>
          </a:xfrm>
        </p:spPr>
        <p:txBody>
          <a:bodyPr>
            <a:normAutofit/>
          </a:bodyPr>
          <a:lstStyle/>
          <a:p>
            <a:pPr>
              <a:lnSpc>
                <a:spcPct val="150000"/>
              </a:lnSpc>
              <a:buFont typeface="Wingdings" panose="05000000000000000000" pitchFamily="2" charset="2"/>
              <a:buChar char="§"/>
            </a:pPr>
            <a:r>
              <a:rPr lang="en-US" dirty="0">
                <a:solidFill>
                  <a:srgbClr val="0070C0"/>
                </a:solidFill>
                <a:latin typeface="Times New Roman" panose="02020603050405020304" pitchFamily="18" charset="0"/>
                <a:cs typeface="Times New Roman" panose="02020603050405020304" pitchFamily="18" charset="0"/>
              </a:rPr>
              <a:t> </a:t>
            </a:r>
            <a:r>
              <a:rPr lang="en-US" b="1" dirty="0">
                <a:solidFill>
                  <a:srgbClr val="0070C0"/>
                </a:solidFill>
                <a:latin typeface="Times New Roman" panose="02020603050405020304" pitchFamily="18" charset="0"/>
                <a:cs typeface="Times New Roman" panose="02020603050405020304" pitchFamily="18" charset="0"/>
              </a:rPr>
              <a:t>Introduction to real reactor models</a:t>
            </a:r>
          </a:p>
          <a:p>
            <a:pPr>
              <a:lnSpc>
                <a:spcPct val="150000"/>
              </a:lnSpc>
              <a:buFont typeface="Wingdings" panose="05000000000000000000" pitchFamily="2" charset="2"/>
              <a:buChar char="§"/>
            </a:pPr>
            <a:r>
              <a:rPr lang="en-US" b="1" dirty="0">
                <a:solidFill>
                  <a:srgbClr val="0070C0"/>
                </a:solidFill>
                <a:latin typeface="Times New Roman" panose="02020603050405020304" pitchFamily="18" charset="0"/>
                <a:ea typeface="SimSun" panose="02010600030101010101" pitchFamily="2" charset="-122"/>
                <a:cs typeface="Times New Roman" panose="02020603050405020304" pitchFamily="18" charset="0"/>
              </a:rPr>
              <a:t>Tanks-in-series model</a:t>
            </a:r>
          </a:p>
          <a:p>
            <a:pPr>
              <a:lnSpc>
                <a:spcPct val="150000"/>
              </a:lnSpc>
              <a:buFont typeface="Wingdings" panose="05000000000000000000" pitchFamily="2" charset="2"/>
              <a:buChar char="§"/>
            </a:pPr>
            <a:r>
              <a:rPr lang="en-US" b="1" dirty="0">
                <a:solidFill>
                  <a:srgbClr val="0070C0"/>
                </a:solidFill>
                <a:latin typeface="Times New Roman" panose="02020603050405020304" pitchFamily="18" charset="0"/>
                <a:ea typeface="SimSun" panose="02010600030101010101" pitchFamily="2" charset="-122"/>
                <a:cs typeface="Times New Roman" panose="02020603050405020304" pitchFamily="18" charset="0"/>
              </a:rPr>
              <a:t>Axial dispersion model</a:t>
            </a:r>
          </a:p>
          <a:p>
            <a:pPr>
              <a:lnSpc>
                <a:spcPct val="150000"/>
              </a:lnSpc>
              <a:buFont typeface="Wingdings" panose="05000000000000000000" pitchFamily="2" charset="2"/>
              <a:buChar char="§"/>
            </a:pPr>
            <a:r>
              <a:rPr lang="en-US" b="1" dirty="0">
                <a:solidFill>
                  <a:srgbClr val="0070C0"/>
                </a:solidFill>
                <a:latin typeface="Times New Roman" panose="02020603050405020304" pitchFamily="18" charset="0"/>
                <a:ea typeface="SimSun" panose="02010600030101010101" pitchFamily="2" charset="-122"/>
                <a:cs typeface="Times New Roman" panose="02020603050405020304" pitchFamily="18" charset="0"/>
              </a:rPr>
              <a:t>Summary </a:t>
            </a:r>
            <a:endParaRPr lang="en-US" b="1" dirty="0">
              <a:solidFill>
                <a:srgbClr val="0070C0"/>
              </a:solidFill>
              <a:latin typeface="Times New Roman" panose="02020603050405020304" pitchFamily="18" charset="0"/>
              <a:ea typeface="SimSun" panose="02010600030101010101" pitchFamily="2" charset="-122"/>
              <a:cs typeface="Arial" panose="020B0604020202020204" pitchFamily="34" charset="0"/>
            </a:endParaRPr>
          </a:p>
          <a:p>
            <a:pPr>
              <a:lnSpc>
                <a:spcPct val="150000"/>
              </a:lnSpc>
              <a:buFont typeface="Wingdings" panose="05000000000000000000" pitchFamily="2" charset="2"/>
              <a:buChar char="§"/>
            </a:pPr>
            <a:endParaRPr lang="en-US" b="1"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endParaRPr lang="en-US" b="1"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endParaRPr lang="en-US"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34A8D74-18AA-2AF2-871E-84BC014BDA59}"/>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5B8F466-65EF-EC74-C9FF-150795B0212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2D32C1C-D19D-1983-2AAE-8A18C46E010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429727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4C627-720D-2089-9B01-D494B0E31E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AF0F551-ABA4-9EAD-F837-687DAD1DF5EE}"/>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14.1 Introduction to real reactor models </a:t>
            </a:r>
          </a:p>
        </p:txBody>
      </p:sp>
      <p:sp>
        <p:nvSpPr>
          <p:cNvPr id="3" name="Content Placeholder 2">
            <a:extLst>
              <a:ext uri="{FF2B5EF4-FFF2-40B4-BE49-F238E27FC236}">
                <a16:creationId xmlns:a16="http://schemas.microsoft.com/office/drawing/2014/main" id="{E3881A1A-AC68-5C96-CCF3-16CA563992DA}"/>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For ideal stirred tank reactors (CSTRs) and plug flow reactors (PFRs), it is assumed that all CSTRs are perfectly mixed  and  all tubular reactors exhibit plug flow behavior.</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However, in real situation, not all tank reactors are perfectly mixed nor do all tubular reactors exhibit plug flow behavior.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In these situations, some means must be used to allow for deviations from ideal behavior.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To predict conversions and product distributions using  an existing reactor in storage and want to carry out a new reaction in that reactor, a model of reactor flow patterns and/or residence time distribution (RTD) is necessary.</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choice of the particular model to be used depends largely on the engineering judgment of the person carrying out the analysis.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It is the engineers’ job to choose the model that best combines the conflicting goals of mathematical simplicity and physical realism.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There is a certain amount of art in the development of a model for a particular reactor.</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CEC02D6E-86DC-1907-F258-FAA06247D455}"/>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9BA0B48-AA2C-2F1D-DFBA-CCD435FC3B4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7B77CA9B-81DA-0367-D115-BD52D62D483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8695203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216322-EEBC-50C5-E75C-7E94678F7F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BAB598F-93F8-19ED-BF0A-9D785A577030}"/>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 </a:t>
            </a:r>
          </a:p>
        </p:txBody>
      </p:sp>
      <p:sp>
        <p:nvSpPr>
          <p:cNvPr id="3" name="Content Placeholder 2">
            <a:extLst>
              <a:ext uri="{FF2B5EF4-FFF2-40B4-BE49-F238E27FC236}">
                <a16:creationId xmlns:a16="http://schemas.microsoft.com/office/drawing/2014/main" id="{5FE8793A-1D68-706D-A665-983930B4BC5B}"/>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A model </a:t>
            </a:r>
            <a:r>
              <a:rPr lang="en-US" sz="2000" b="1" dirty="0">
                <a:latin typeface="Times New Roman" panose="02020603050405020304" pitchFamily="18" charset="0"/>
                <a:cs typeface="Times New Roman" panose="02020603050405020304" pitchFamily="18" charset="0"/>
              </a:rPr>
              <a:t>must fit the data</a:t>
            </a:r>
            <a:r>
              <a:rPr lang="en-US" sz="2000" dirty="0">
                <a:latin typeface="Times New Roman" panose="02020603050405020304" pitchFamily="18" charset="0"/>
                <a:cs typeface="Times New Roman" panose="02020603050405020304" pitchFamily="18" charset="0"/>
              </a:rPr>
              <a:t>, </a:t>
            </a:r>
            <a:r>
              <a:rPr lang="en-US" sz="2000" b="1" dirty="0">
                <a:solidFill>
                  <a:srgbClr val="0070C0"/>
                </a:solidFill>
                <a:latin typeface="Times New Roman" panose="02020603050405020304" pitchFamily="18" charset="0"/>
                <a:cs typeface="Times New Roman" panose="02020603050405020304" pitchFamily="18" charset="0"/>
              </a:rPr>
              <a:t>be able to extrapolate theory and experiment</a:t>
            </a:r>
            <a:r>
              <a:rPr lang="en-US" sz="2000" dirty="0">
                <a:latin typeface="Times New Roman" panose="02020603050405020304" pitchFamily="18" charset="0"/>
                <a:cs typeface="Times New Roman" panose="02020603050405020304" pitchFamily="18" charset="0"/>
              </a:rPr>
              <a:t>, and have </a:t>
            </a:r>
            <a:r>
              <a:rPr lang="en-US" sz="2000" b="1" dirty="0">
                <a:solidFill>
                  <a:srgbClr val="0070C0"/>
                </a:solidFill>
                <a:latin typeface="Times New Roman" panose="02020603050405020304" pitchFamily="18" charset="0"/>
                <a:cs typeface="Times New Roman" panose="02020603050405020304" pitchFamily="18" charset="0"/>
              </a:rPr>
              <a:t>realistic parameters</a:t>
            </a:r>
            <a:r>
              <a:rPr lang="en-US" sz="2000" dirty="0">
                <a:latin typeface="Times New Roman" panose="02020603050405020304" pitchFamily="18" charset="0"/>
                <a:cs typeface="Times New Roman" panose="02020603050405020304" pitchFamily="18" charset="0"/>
              </a:rPr>
              <a:t>.</a:t>
            </a:r>
          </a:p>
          <a:p>
            <a:pPr marL="82296" indent="0" algn="just">
              <a:lnSpc>
                <a:spcPct val="150000"/>
              </a:lnSpc>
              <a:buNone/>
            </a:pPr>
            <a:r>
              <a:rPr lang="en-US" sz="2000" dirty="0">
                <a:latin typeface="Times New Roman" panose="02020603050405020304" pitchFamily="18" charset="0"/>
                <a:cs typeface="Times New Roman" panose="02020603050405020304" pitchFamily="18" charset="0"/>
              </a:rPr>
              <a:t>The following guidelines are suggested when developing models for non-ideal reactors:</a:t>
            </a:r>
          </a:p>
          <a:p>
            <a:pPr marL="82296" indent="0" algn="just">
              <a:lnSpc>
                <a:spcPct val="150000"/>
              </a:lnSpc>
              <a:buNone/>
            </a:pPr>
            <a:r>
              <a:rPr lang="en-US" sz="2000" b="1" dirty="0">
                <a:solidFill>
                  <a:srgbClr val="002060"/>
                </a:solidFill>
                <a:latin typeface="Times New Roman" panose="02020603050405020304" pitchFamily="18" charset="0"/>
                <a:cs typeface="Times New Roman" panose="02020603050405020304" pitchFamily="18" charset="0"/>
              </a:rPr>
              <a:t>The model must be mathematically tractable: </a:t>
            </a:r>
            <a:r>
              <a:rPr lang="en-US" sz="2000" dirty="0">
                <a:latin typeface="Times New Roman" panose="02020603050405020304" pitchFamily="18" charset="0"/>
                <a:cs typeface="Times New Roman" panose="02020603050405020304" pitchFamily="18" charset="0"/>
              </a:rPr>
              <a:t>The equations used to describe a chemical reactor should be able to be solved without an excessive expenditure of human or computer time.</a:t>
            </a:r>
          </a:p>
          <a:p>
            <a:pPr marL="82296" indent="0" algn="just">
              <a:lnSpc>
                <a:spcPct val="150000"/>
              </a:lnSpc>
              <a:buNone/>
            </a:pPr>
            <a:r>
              <a:rPr lang="en-US" sz="2000" b="1" dirty="0">
                <a:solidFill>
                  <a:srgbClr val="002060"/>
                </a:solidFill>
                <a:latin typeface="Times New Roman" panose="02020603050405020304" pitchFamily="18" charset="0"/>
                <a:cs typeface="Times New Roman" panose="02020603050405020304" pitchFamily="18" charset="0"/>
              </a:rPr>
              <a:t>The model must realistically describe the characteristics of the non-ideal reactor: </a:t>
            </a:r>
            <a:r>
              <a:rPr lang="en-US" sz="2000" dirty="0">
                <a:latin typeface="Times New Roman" panose="02020603050405020304" pitchFamily="18" charset="0"/>
                <a:cs typeface="Times New Roman" panose="02020603050405020304" pitchFamily="18" charset="0"/>
              </a:rPr>
              <a:t>The phenomena occurring in the non-ideal reactor must be reasonably described physically, chemically, and mathematically.</a:t>
            </a:r>
          </a:p>
          <a:p>
            <a:pPr marL="82296" indent="0" algn="just">
              <a:lnSpc>
                <a:spcPct val="150000"/>
              </a:lnSpc>
              <a:buNone/>
            </a:pPr>
            <a:r>
              <a:rPr lang="en-US" sz="2000" b="1" dirty="0">
                <a:solidFill>
                  <a:srgbClr val="002060"/>
                </a:solidFill>
                <a:latin typeface="Times New Roman" panose="02020603050405020304" pitchFamily="18" charset="0"/>
                <a:cs typeface="Times New Roman" panose="02020603050405020304" pitchFamily="18" charset="0"/>
              </a:rPr>
              <a:t>The model should not have more than two adjustable parameters: </a:t>
            </a:r>
            <a:r>
              <a:rPr lang="en-US" sz="2000" dirty="0">
                <a:latin typeface="Times New Roman" panose="02020603050405020304" pitchFamily="18" charset="0"/>
                <a:cs typeface="Times New Roman" panose="02020603050405020304" pitchFamily="18" charset="0"/>
              </a:rPr>
              <a:t>This constraint is often used because an expression with more than two adjustable parameters can be fitted to a great variety of experimental data, and the modeling process in this circumstance is nothing more than an exercise in curve fitting.</a:t>
            </a:r>
            <a:endParaRPr lang="en-US" sz="3600"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8844786-0023-F3D9-D92B-378B674CB188}"/>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086AE80-E1AA-D580-0EE0-4349B62BFCD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7AC8C86-D657-A0BB-2187-896392F1676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59884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C99E69-9AD7-FC75-5A20-7451D8195EB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11A026-50E4-9511-6589-DEAFE09B3F2B}"/>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 </a:t>
            </a:r>
          </a:p>
        </p:txBody>
      </p:sp>
      <p:sp>
        <p:nvSpPr>
          <p:cNvPr id="3" name="Content Placeholder 2">
            <a:extLst>
              <a:ext uri="{FF2B5EF4-FFF2-40B4-BE49-F238E27FC236}">
                <a16:creationId xmlns:a16="http://schemas.microsoft.com/office/drawing/2014/main" id="{562BDDB0-3709-F238-70AD-00677E3BFFED}"/>
              </a:ext>
            </a:extLst>
          </p:cNvPr>
          <p:cNvSpPr>
            <a:spLocks noGrp="1"/>
          </p:cNvSpPr>
          <p:nvPr>
            <p:ph idx="1"/>
          </p:nvPr>
        </p:nvSpPr>
        <p:spPr>
          <a:xfrm>
            <a:off x="188843" y="646043"/>
            <a:ext cx="11857383" cy="5406888"/>
          </a:xfrm>
        </p:spPr>
        <p:txBody>
          <a:bodyPr>
            <a:no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A one-parameter model is superior to a two-parameter model if the one-parameter model is sufficiently realistic.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To be fair, however, in complex systems (internal diffusion and conduction, mass transfer limitations) where other parameters may be measured independently, then more than two-parameters are quite acceptable.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Real reactor models can be classified as  either a one-parameter model ( tanks-in-series </a:t>
            </a:r>
            <a:r>
              <a:rPr lang="en-US" sz="2200">
                <a:latin typeface="Times New Roman" panose="02020603050405020304" pitchFamily="18" charset="0"/>
                <a:cs typeface="Times New Roman" panose="02020603050405020304" pitchFamily="18" charset="0"/>
              </a:rPr>
              <a:t>model and </a:t>
            </a:r>
            <a:r>
              <a:rPr lang="en-US" sz="2200" dirty="0">
                <a:latin typeface="Times New Roman" panose="02020603050405020304" pitchFamily="18" charset="0"/>
                <a:cs typeface="Times New Roman" panose="02020603050405020304" pitchFamily="18" charset="0"/>
              </a:rPr>
              <a:t>dispersion model) or a two-parameter model (reactor with bypassing and dead volume).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This lecture focuses on one-parameter model (tanks-in-series model and axial dispersion model).</a:t>
            </a:r>
          </a:p>
        </p:txBody>
      </p:sp>
      <p:cxnSp>
        <p:nvCxnSpPr>
          <p:cNvPr id="4" name="Straight Connector 3">
            <a:extLst>
              <a:ext uri="{FF2B5EF4-FFF2-40B4-BE49-F238E27FC236}">
                <a16:creationId xmlns:a16="http://schemas.microsoft.com/office/drawing/2014/main" id="{270995F4-A787-7FB3-6791-7DD740F88868}"/>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6C85F8A-5082-1E70-ACF2-894A2C79B9A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130B601-1655-B630-F29C-9F7802BEB42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73342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84BE41-CECD-0CD3-3719-65DA55652FD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F69165-DECE-D91E-4BCF-6D0DA391C045}"/>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 </a:t>
            </a:r>
          </a:p>
        </p:txBody>
      </p:sp>
      <p:sp>
        <p:nvSpPr>
          <p:cNvPr id="3" name="Content Placeholder 2">
            <a:extLst>
              <a:ext uri="{FF2B5EF4-FFF2-40B4-BE49-F238E27FC236}">
                <a16:creationId xmlns:a16="http://schemas.microsoft.com/office/drawing/2014/main" id="{57EB3F2D-55BD-3EA7-B2A9-5975935E0E83}"/>
              </a:ext>
            </a:extLst>
          </p:cNvPr>
          <p:cNvSpPr>
            <a:spLocks noGrp="1"/>
          </p:cNvSpPr>
          <p:nvPr>
            <p:ph idx="1"/>
          </p:nvPr>
        </p:nvSpPr>
        <p:spPr>
          <a:xfrm>
            <a:off x="188843" y="646043"/>
            <a:ext cx="11857383" cy="5406888"/>
          </a:xfrm>
        </p:spPr>
        <p:txBody>
          <a:bodyPr>
            <a:no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One parameter models: </a:t>
            </a:r>
            <a:r>
              <a:rPr lang="en-US" sz="2400" dirty="0">
                <a:latin typeface="Times New Roman" panose="02020603050405020304" pitchFamily="18" charset="0"/>
                <a:cs typeface="Times New Roman" panose="02020603050405020304" pitchFamily="18" charset="0"/>
              </a:rPr>
              <a:t>One-parameter models are used to account for the non-ideality of the reactors.</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parameter is evaluated by analyzing the RTD determined from a tracer test.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Tanks-in-series and dispersion models are  one- parameter models for tubular reactors.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For the tanks-in-series model, the one-parameter is the number of tanks, </a:t>
            </a:r>
            <a:r>
              <a:rPr lang="en-US" sz="2400" i="1"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and for the dispersion model, the one-parameter is the dispersion coefficient, </a:t>
            </a:r>
            <a:r>
              <a:rPr lang="en-US" sz="2400" i="1" dirty="0">
                <a:latin typeface="Times New Roman" panose="02020603050405020304" pitchFamily="18" charset="0"/>
                <a:cs typeface="Times New Roman" panose="02020603050405020304" pitchFamily="18" charset="0"/>
              </a:rPr>
              <a:t>D</a:t>
            </a:r>
            <a:r>
              <a:rPr lang="en-US" sz="2400" i="1"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Knowing the parameter values, we then proceed to determine the conversion and/or effluent concentrations for the reactor.</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Tubular reactors may be empty, or they may be packed with some material that acts as a catalyst, heat-transfer medium, or means of promoting interphase contact.</a:t>
            </a:r>
          </a:p>
          <a:p>
            <a:pPr marL="0" indent="0" algn="just">
              <a:lnSpc>
                <a:spcPct val="10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49B0495-0903-65E9-B529-A87FAC3D23CD}"/>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893AFF0-04E1-12C1-8054-6865A55683A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0DE0F9B-5414-414A-180F-45BBDCF2EBA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655271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B93C73-9ABA-24DB-81E1-12C3EF2DF65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9667FF-5DE9-B1CD-43A6-0B7B8B2A417A}"/>
              </a:ext>
            </a:extLst>
          </p:cNvPr>
          <p:cNvSpPr>
            <a:spLocks noGrp="1"/>
          </p:cNvSpPr>
          <p:nvPr>
            <p:ph type="title"/>
          </p:nvPr>
        </p:nvSpPr>
        <p:spPr>
          <a:xfrm>
            <a:off x="500269" y="122963"/>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 </a:t>
            </a:r>
          </a:p>
        </p:txBody>
      </p:sp>
      <p:sp>
        <p:nvSpPr>
          <p:cNvPr id="3" name="Content Placeholder 2">
            <a:extLst>
              <a:ext uri="{FF2B5EF4-FFF2-40B4-BE49-F238E27FC236}">
                <a16:creationId xmlns:a16="http://schemas.microsoft.com/office/drawing/2014/main" id="{DF80CEDE-E9D6-51F3-B8CF-8EF5C8B120CD}"/>
              </a:ext>
            </a:extLst>
          </p:cNvPr>
          <p:cNvSpPr>
            <a:spLocks noGrp="1"/>
          </p:cNvSpPr>
          <p:nvPr>
            <p:ph idx="1"/>
          </p:nvPr>
        </p:nvSpPr>
        <p:spPr>
          <a:xfrm>
            <a:off x="188843" y="550112"/>
            <a:ext cx="11857383" cy="5502819"/>
          </a:xfrm>
        </p:spPr>
        <p:txBody>
          <a:bodyPr>
            <a:no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For ideal tubular reactors, it has been assumed that the fluid moves through the reactor in a piston-like flow (plug flow),  the velocity profile is flat and  no axial mixing.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Both of these assumptions are ideal in every tubular reactor, requires some modification.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There are two approaches which are usually taken to compensate for failure of both of the ideal assumptions.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first  approach is tanks-in-series model which  involves modeling the non-ideal tubular reactor as a series of identically sized CSTRs. </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second  approach is the dispersion model which involves a modification of the ideal reactor by imposing axial dispersion on plug flow.</a:t>
            </a:r>
            <a:endParaRPr lang="en-US" sz="2200" b="1"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BE65F8F-9FAB-5F3A-A1E7-DF578497C3AF}"/>
              </a:ext>
            </a:extLst>
          </p:cNvPr>
          <p:cNvCxnSpPr>
            <a:cxnSpLocks/>
          </p:cNvCxnSpPr>
          <p:nvPr/>
        </p:nvCxnSpPr>
        <p:spPr>
          <a:xfrm>
            <a:off x="-74545" y="550113"/>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1F40191-E7B9-48D8-317C-665FC63E629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51B6047-2733-7B68-95DF-5D9BD127F06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64205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08683-B248-7028-C2A1-A2A69544415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A6E4E5-C8D4-CF61-24BA-576B8D46DA9D}"/>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 </a:t>
            </a:r>
          </a:p>
        </p:txBody>
      </p:sp>
      <p:sp>
        <p:nvSpPr>
          <p:cNvPr id="3" name="Content Placeholder 2">
            <a:extLst>
              <a:ext uri="{FF2B5EF4-FFF2-40B4-BE49-F238E27FC236}">
                <a16:creationId xmlns:a16="http://schemas.microsoft.com/office/drawing/2014/main" id="{E16F1378-A7A2-282E-E430-7D1E4BF0CF0B}"/>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400" b="1" dirty="0">
                <a:latin typeface="Times New Roman" panose="02020603050405020304" pitchFamily="18" charset="0"/>
                <a:cs typeface="Times New Roman" panose="02020603050405020304" pitchFamily="18" charset="0"/>
              </a:rPr>
              <a:t>Two parameter models: </a:t>
            </a:r>
            <a:r>
              <a:rPr lang="en-US" sz="2400" dirty="0">
                <a:latin typeface="Times New Roman" panose="02020603050405020304" pitchFamily="18" charset="0"/>
                <a:cs typeface="Times New Roman" panose="02020603050405020304" pitchFamily="18" charset="0"/>
              </a:rPr>
              <a:t>Two-parameter models are  combinations of ideal reactors that are created to model non-ideal reactors.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Two-parameter models are combination of ideal reactors by considering reactor with bypassing and dead volume.</a:t>
            </a:r>
          </a:p>
          <a:p>
            <a:pPr marL="0" indent="0">
              <a:lnSpc>
                <a:spcPct val="100000"/>
              </a:lnSpc>
              <a:buNone/>
            </a:pPr>
            <a:r>
              <a:rPr lang="en-US" sz="2400" dirty="0">
                <a:latin typeface="Times New Roman" panose="02020603050405020304" pitchFamily="18" charset="0"/>
                <a:cs typeface="Times New Roman" panose="02020603050405020304" pitchFamily="18" charset="0"/>
              </a:rPr>
              <a:t>The RTD  is used to calculate the model parameters such as fraction bypassed, fraction dead volume, exchange volume, and ratios of reactor volumes that can be used along with the reaction kinetics to predict conversion.</a:t>
            </a:r>
          </a:p>
          <a:p>
            <a:pPr marL="0" indent="0">
              <a:lnSpc>
                <a:spcPct val="100000"/>
              </a:lnSpc>
              <a:buNone/>
            </a:pPr>
            <a:r>
              <a:rPr lang="en-US" sz="2400" dirty="0">
                <a:latin typeface="Times New Roman" panose="02020603050405020304" pitchFamily="18" charset="0"/>
                <a:cs typeface="Times New Roman" panose="02020603050405020304" pitchFamily="18" charset="0"/>
              </a:rPr>
              <a:t>Tracer tests can be used to determine the RTD, which can be used in a similar manner to determine the suitability of the model and the value of its parameters.</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Two- parameter model </a:t>
            </a:r>
            <a:r>
              <a:rPr lang="en-US" sz="2400" b="1" dirty="0">
                <a:latin typeface="Times New Roman" panose="02020603050405020304" pitchFamily="18" charset="0"/>
                <a:cs typeface="Times New Roman" panose="02020603050405020304" pitchFamily="18" charset="0"/>
              </a:rPr>
              <a:t>is not </a:t>
            </a:r>
            <a:r>
              <a:rPr lang="en-US" sz="2400" dirty="0">
                <a:latin typeface="Times New Roman" panose="02020603050405020304" pitchFamily="18" charset="0"/>
                <a:cs typeface="Times New Roman" panose="02020603050405020304" pitchFamily="18" charset="0"/>
              </a:rPr>
              <a:t>the focus of </a:t>
            </a:r>
            <a:r>
              <a:rPr lang="en-US" sz="2400" b="1" dirty="0">
                <a:latin typeface="Times New Roman" panose="02020603050405020304" pitchFamily="18" charset="0"/>
                <a:cs typeface="Times New Roman" panose="02020603050405020304" pitchFamily="18" charset="0"/>
              </a:rPr>
              <a:t>this lecture</a:t>
            </a:r>
            <a:r>
              <a:rPr lang="en-US" sz="2400" dirty="0">
                <a:latin typeface="Times New Roman" panose="02020603050405020304" pitchFamily="18" charset="0"/>
                <a:cs typeface="Times New Roman" panose="02020603050405020304" pitchFamily="18" charset="0"/>
              </a:rPr>
              <a:t>.</a:t>
            </a:r>
          </a:p>
        </p:txBody>
      </p:sp>
      <p:cxnSp>
        <p:nvCxnSpPr>
          <p:cNvPr id="4" name="Straight Connector 3">
            <a:extLst>
              <a:ext uri="{FF2B5EF4-FFF2-40B4-BE49-F238E27FC236}">
                <a16:creationId xmlns:a16="http://schemas.microsoft.com/office/drawing/2014/main" id="{2346CA43-E1A6-2570-8587-674A4EC3C7DB}"/>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204FAE7-8F44-EE29-6240-3F96EFDD0571}"/>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CD94B42F-9C87-09BD-F77F-FE471047E5F2}"/>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215332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C66B47-337A-3C07-A141-540FE9543F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9C2CC1-0D0C-461F-6C2B-BA5D1049F6EF}"/>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 </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A8558CF2-3B2D-6985-BD03-E7616422EA3A}"/>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Models are useful for representing flow in real reactors, for scale up, and for diagnosing  of poor flow. </a:t>
                </a:r>
              </a:p>
              <a:p>
                <a:pPr marL="0" indent="0" algn="just">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There are different kinds of models depending on whether flow is close to plug, mixed, or somewhere in between.</a:t>
                </a:r>
              </a:p>
              <a:p>
                <a:pPr marL="0" indent="0" algn="just">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There are two models are covered in this lecture: tanks-in-series model and dispersion model, which have small deviations from plug flow.</a:t>
                </a:r>
              </a:p>
              <a:p>
                <a:pPr marL="0" indent="0" algn="just">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These models apply to turbulent flow in reactors, laminar flow in very long tubular reactors and  flow in packed beds</a:t>
                </a:r>
                <a:r>
                  <a:rPr lang="en-US" sz="2400" dirty="0">
                    <a:latin typeface="Times New Roman" panose="02020603050405020304" pitchFamily="18" charset="0"/>
                    <a:cs typeface="Times New Roman" panose="02020603050405020304" pitchFamily="18" charset="0"/>
                  </a:rPr>
                  <a:t>.</a:t>
                </a:r>
              </a:p>
              <a:p>
                <a:pPr marL="0" indent="0" algn="just">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The overall goal is to use the following equation: </a:t>
                </a:r>
              </a:p>
              <a:p>
                <a:pPr marL="0" indent="0" algn="just">
                  <a:lnSpc>
                    <a:spcPct val="100000"/>
                  </a:lnSpc>
                  <a:buNone/>
                </a:pPr>
                <a14:m>
                  <m:oMath xmlns:m="http://schemas.openxmlformats.org/officeDocument/2006/math">
                    <m:r>
                      <a:rPr lang="en-US" sz="2400" b="0" i="1" smtClean="0">
                        <a:latin typeface="Cambria Math" panose="02040503050406030204" pitchFamily="18" charset="0"/>
                        <a:ea typeface="Tahoma" pitchFamily="34" charset="0"/>
                        <a:cs typeface="Times New Roman" panose="02020603050405020304" pitchFamily="18" charset="0"/>
                      </a:rPr>
                      <m:t>𝑅𝑇𝐷</m:t>
                    </m:r>
                    <m:r>
                      <a:rPr lang="en-US" sz="2400" b="0" i="1" smtClean="0">
                        <a:latin typeface="Cambria Math" panose="02040503050406030204" pitchFamily="18" charset="0"/>
                        <a:ea typeface="Tahoma" pitchFamily="34" charset="0"/>
                        <a:cs typeface="Times New Roman" panose="02020603050405020304" pitchFamily="18" charset="0"/>
                      </a:rPr>
                      <m:t> </m:t>
                    </m:r>
                    <m:r>
                      <a:rPr lang="en-US" sz="2400" b="0" i="1" smtClean="0">
                        <a:latin typeface="Cambria Math" panose="02040503050406030204" pitchFamily="18" charset="0"/>
                        <a:ea typeface="Tahoma" pitchFamily="34" charset="0"/>
                        <a:cs typeface="Times New Roman" panose="02020603050405020304" pitchFamily="18" charset="0"/>
                      </a:rPr>
                      <m:t>𝑑𝑎𝑡𝑎</m:t>
                    </m:r>
                    <m:r>
                      <a:rPr lang="en-US" sz="2400" b="0" i="1" smtClean="0">
                        <a:latin typeface="Cambria Math" panose="02040503050406030204" pitchFamily="18" charset="0"/>
                        <a:ea typeface="Tahoma" pitchFamily="34" charset="0"/>
                        <a:cs typeface="Times New Roman" panose="02020603050405020304" pitchFamily="18" charset="0"/>
                      </a:rPr>
                      <m:t>+</m:t>
                    </m:r>
                    <m:r>
                      <a:rPr lang="en-US" sz="2400" b="0" i="1" smtClean="0">
                        <a:latin typeface="Cambria Math" panose="02040503050406030204" pitchFamily="18" charset="0"/>
                        <a:ea typeface="Tahoma" pitchFamily="34" charset="0"/>
                        <a:cs typeface="Times New Roman" panose="02020603050405020304" pitchFamily="18" charset="0"/>
                      </a:rPr>
                      <m:t>𝑀𝑜𝑑𝑒𝑙</m:t>
                    </m:r>
                    <m:r>
                      <a:rPr lang="en-US" sz="2400" b="0" i="1" smtClean="0">
                        <a:latin typeface="Cambria Math" panose="02040503050406030204" pitchFamily="18" charset="0"/>
                        <a:ea typeface="Tahoma" pitchFamily="34" charset="0"/>
                        <a:cs typeface="Times New Roman" panose="02020603050405020304" pitchFamily="18" charset="0"/>
                      </a:rPr>
                      <m:t>+</m:t>
                    </m:r>
                    <m:r>
                      <a:rPr lang="en-US" sz="2400" b="0" i="1" smtClean="0">
                        <a:latin typeface="Cambria Math" panose="02040503050406030204" pitchFamily="18" charset="0"/>
                        <a:ea typeface="Tahoma" pitchFamily="34" charset="0"/>
                        <a:cs typeface="Times New Roman" panose="02020603050405020304" pitchFamily="18" charset="0"/>
                      </a:rPr>
                      <m:t>𝐾𝑖𝑛𝑒𝑡𝑖𝑐𝑠</m:t>
                    </m:r>
                    <m:r>
                      <a:rPr lang="en-US" sz="2400" b="0" i="1" smtClean="0">
                        <a:latin typeface="Cambria Math" panose="02040503050406030204" pitchFamily="18" charset="0"/>
                        <a:ea typeface="Tahoma" pitchFamily="34" charset="0"/>
                        <a:cs typeface="Times New Roman" panose="02020603050405020304" pitchFamily="18" charset="0"/>
                      </a:rPr>
                      <m:t>=</m:t>
                    </m:r>
                    <m:r>
                      <a:rPr lang="en-US" sz="2400" b="0" i="1" smtClean="0">
                        <a:latin typeface="Cambria Math" panose="02040503050406030204" pitchFamily="18" charset="0"/>
                        <a:ea typeface="Tahoma" pitchFamily="34" charset="0"/>
                        <a:cs typeface="Times New Roman" panose="02020603050405020304" pitchFamily="18" charset="0"/>
                      </a:rPr>
                      <m:t>𝑃𝑟𝑒𝑑𝑖𝑐𝑡𝑖𝑜𝑛</m:t>
                    </m:r>
                  </m:oMath>
                </a14:m>
                <a:r>
                  <a:rPr lang="en-US" sz="2400" dirty="0">
                    <a:latin typeface="Times New Roman" panose="02020603050405020304" pitchFamily="18" charset="0"/>
                    <a:ea typeface="Tahoma" pitchFamily="34" charset="0"/>
                    <a:cs typeface="Times New Roman" panose="02020603050405020304" pitchFamily="18" charset="0"/>
                  </a:rPr>
                  <a:t>                                                           (14.1)</a:t>
                </a:r>
              </a:p>
            </p:txBody>
          </p:sp>
        </mc:Choice>
        <mc:Fallback>
          <p:sp>
            <p:nvSpPr>
              <p:cNvPr id="3" name="Content Placeholder 2">
                <a:extLst>
                  <a:ext uri="{FF2B5EF4-FFF2-40B4-BE49-F238E27FC236}">
                    <a16:creationId xmlns:a16="http://schemas.microsoft.com/office/drawing/2014/main" id="{A8558CF2-3B2D-6985-BD03-E7616422EA3A}"/>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823" t="-902" r="-77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FCDA0B7-F0D9-5B88-C842-A33B29DF5B08}"/>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9A6D4FB-2EA4-DD61-B4BE-8FCC3C51B73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A9CD03E-6D61-26DC-364B-F3A2B6DC78DD}"/>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489363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EAF321-129C-56D5-9957-59DDE88736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537D0D9-4302-BEEF-78D5-21E620BABD69}"/>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ea typeface="Tahoma" pitchFamily="34" charset="0"/>
                <a:cs typeface="Times New Roman" panose="02020603050405020304" pitchFamily="18" charset="0"/>
              </a:rPr>
              <a:t>14.2. Tanks-in-series model</a:t>
            </a:r>
            <a:r>
              <a:rPr lang="en-US" sz="3200" b="1" dirty="0">
                <a:latin typeface="Times New Roman" panose="02020603050405020304" pitchFamily="18" charset="0"/>
                <a:cs typeface="Times New Roman" panose="02020603050405020304" pitchFamily="18" charset="0"/>
              </a:rPr>
              <a:t> </a:t>
            </a:r>
          </a:p>
        </p:txBody>
      </p:sp>
      <p:sp>
        <p:nvSpPr>
          <p:cNvPr id="3" name="Content Placeholder 2">
            <a:extLst>
              <a:ext uri="{FF2B5EF4-FFF2-40B4-BE49-F238E27FC236}">
                <a16:creationId xmlns:a16="http://schemas.microsoft.com/office/drawing/2014/main" id="{EF1F94D4-A3B2-3809-8BF0-C2920A1C8D4F}"/>
              </a:ext>
            </a:extLst>
          </p:cNvPr>
          <p:cNvSpPr>
            <a:spLocks noGrp="1"/>
          </p:cNvSpPr>
          <p:nvPr>
            <p:ph idx="1"/>
          </p:nvPr>
        </p:nvSpPr>
        <p:spPr>
          <a:xfrm>
            <a:off x="188843" y="646043"/>
            <a:ext cx="11857383" cy="5406888"/>
          </a:xfrm>
        </p:spPr>
        <p:txBody>
          <a:bodyPr>
            <a:noAutofit/>
          </a:bodyPr>
          <a:lstStyle/>
          <a:p>
            <a:pPr marL="0" indent="0" algn="just">
              <a:lnSpc>
                <a:spcPct val="170000"/>
              </a:lnSpc>
              <a:buNone/>
            </a:pPr>
            <a:r>
              <a:rPr lang="en-US" sz="2400" dirty="0">
                <a:latin typeface="Times New Roman" panose="02020603050405020304" pitchFamily="18" charset="0"/>
                <a:ea typeface="Tahoma" pitchFamily="34" charset="0"/>
                <a:cs typeface="Times New Roman" panose="02020603050405020304" pitchFamily="18" charset="0"/>
              </a:rPr>
              <a:t>The tanks-in-series model is simple, and it can be used with any kinetics. </a:t>
            </a:r>
          </a:p>
          <a:p>
            <a:pPr marL="0" indent="0" algn="just">
              <a:lnSpc>
                <a:spcPct val="170000"/>
              </a:lnSpc>
              <a:buNone/>
            </a:pPr>
            <a:r>
              <a:rPr lang="en-US" sz="2400" dirty="0">
                <a:latin typeface="Times New Roman" panose="02020603050405020304" pitchFamily="18" charset="0"/>
                <a:ea typeface="Tahoma" pitchFamily="34" charset="0"/>
                <a:cs typeface="Times New Roman" panose="02020603050405020304" pitchFamily="18" charset="0"/>
              </a:rPr>
              <a:t>It can be extended without too much difficulty to any arrangement of compartments, with or without recycle</a:t>
            </a:r>
            <a:r>
              <a:rPr lang="en-US" sz="2400" dirty="0">
                <a:latin typeface="Times New Roman" panose="02020603050405020304" pitchFamily="18" charset="0"/>
                <a:cs typeface="Times New Roman" panose="02020603050405020304" pitchFamily="18" charset="0"/>
              </a:rPr>
              <a:t>. </a:t>
            </a:r>
          </a:p>
          <a:p>
            <a:pPr marL="0" indent="0" algn="just">
              <a:lnSpc>
                <a:spcPct val="170000"/>
              </a:lnSpc>
              <a:buNone/>
            </a:pPr>
            <a:r>
              <a:rPr lang="en-US" sz="2400" dirty="0">
                <a:latin typeface="Times New Roman" panose="02020603050405020304" pitchFamily="18" charset="0"/>
                <a:cs typeface="Times New Roman" panose="02020603050405020304" pitchFamily="18" charset="0"/>
              </a:rPr>
              <a:t>Tanks-in-series (T-I-S) is a one-parameter model. i.e. a single parameter  is used to account for the non-ideality of a reactor.</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tanks-in-series model, the one parameter is the </a:t>
            </a:r>
            <a:r>
              <a:rPr lang="en-US" sz="2400" b="1" dirty="0">
                <a:latin typeface="Times New Roman" panose="02020603050405020304" pitchFamily="18" charset="0"/>
                <a:cs typeface="Times New Roman" panose="02020603050405020304" pitchFamily="18" charset="0"/>
              </a:rPr>
              <a:t>number of tanks, </a:t>
            </a:r>
            <a:r>
              <a:rPr lang="en-US" sz="2400" b="1" i="1" dirty="0">
                <a:latin typeface="Times New Roman" panose="02020603050405020304" pitchFamily="18" charset="0"/>
                <a:cs typeface="Times New Roman" panose="02020603050405020304" pitchFamily="18" charset="0"/>
              </a:rPr>
              <a:t>n</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This  parameter is evaluated by analyzing the RTD determined from a tracer test.</a:t>
            </a:r>
          </a:p>
        </p:txBody>
      </p:sp>
      <p:cxnSp>
        <p:nvCxnSpPr>
          <p:cNvPr id="4" name="Straight Connector 3">
            <a:extLst>
              <a:ext uri="{FF2B5EF4-FFF2-40B4-BE49-F238E27FC236}">
                <a16:creationId xmlns:a16="http://schemas.microsoft.com/office/drawing/2014/main" id="{BF3BB08F-2EAB-DF6A-596E-3687C82F60E1}"/>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FF79758-0C41-7006-B17A-1BA2CBC49CA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3E3EC19-CFAC-69E7-C034-83963CA3077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941450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D8CA63-093B-981A-4306-13F43794112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3CECCA1-7059-5FD9-AA88-B28D7B2C4DDE}"/>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E2004B36-C40D-548F-909C-4804A81D22F6}"/>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The material balance on an inert tracer that has been injected as a pulse at time </a:t>
                </a:r>
                <a:r>
                  <a:rPr lang="en-US" sz="2000" i="1" dirty="0">
                    <a:latin typeface="Times New Roman" panose="02020603050405020304" pitchFamily="18" charset="0"/>
                    <a:cs typeface="Times New Roman" panose="02020603050405020304" pitchFamily="18" charset="0"/>
                  </a:rPr>
                  <a:t>t =</a:t>
                </a:r>
                <a:r>
                  <a:rPr lang="en-US" sz="2000" dirty="0">
                    <a:latin typeface="Times New Roman" panose="02020603050405020304" pitchFamily="18" charset="0"/>
                    <a:cs typeface="Times New Roman" panose="02020603050405020304" pitchFamily="18" charset="0"/>
                  </a:rPr>
                  <a:t> 0 into a CSTR yields for </a:t>
                </a:r>
                <a:r>
                  <a:rPr lang="en-US" sz="2000" i="1" dirty="0">
                    <a:latin typeface="Times New Roman" panose="02020603050405020304" pitchFamily="18" charset="0"/>
                    <a:cs typeface="Times New Roman" panose="02020603050405020304" pitchFamily="18" charset="0"/>
                  </a:rPr>
                  <a:t>t&gt;</a:t>
                </a:r>
                <a:r>
                  <a:rPr lang="en-US" sz="2000" dirty="0">
                    <a:latin typeface="Times New Roman" panose="02020603050405020304" pitchFamily="18" charset="0"/>
                    <a:cs typeface="Times New Roman" panose="02020603050405020304" pitchFamily="18" charset="0"/>
                  </a:rPr>
                  <a:t>0.</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Once the tracer is injected into continuous stirred tank reactor, then  the tracer leaves the reactor in continuous manner in the output stream and the input stream is  no continuous addition of tracer. i.e. the tracer test in CSTR is operated as semi-batch.</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Thus, the material balance of the tracer in the CSTR is given by:</a:t>
                </a:r>
              </a:p>
              <a:p>
                <a:pPr marL="0" indent="0" algn="just">
                  <a:lnSpc>
                    <a:spcPct val="150000"/>
                  </a:lnSpc>
                  <a:buNone/>
                </a:pPr>
                <a14:m>
                  <m:oMathPara xmlns:m="http://schemas.openxmlformats.org/officeDocument/2006/math">
                    <m:oMathParaPr>
                      <m:jc m:val="left"/>
                    </m:oMathParaPr>
                    <m:oMath xmlns:m="http://schemas.openxmlformats.org/officeDocument/2006/math">
                      <m:r>
                        <a:rPr lang="en-US" sz="2000" b="0" i="1" smtClean="0">
                          <a:latin typeface="Cambria Math" panose="02040503050406030204" pitchFamily="18" charset="0"/>
                          <a:cs typeface="Times New Roman" panose="02020603050405020304" pitchFamily="18" charset="0"/>
                        </a:rPr>
                        <m:t>𝑅𝑎𝑡𝑒</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𝑜𝑓</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𝑖𝑛𝑝𝑢𝑡</m:t>
                      </m:r>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𝑟𝑎𝑡𝑒</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𝑜𝑓</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𝑜𝑢𝑡𝑝𝑢𝑡</m:t>
                      </m:r>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𝑟𝑎𝑡𝑒</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𝑜𝑓</m:t>
                      </m:r>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𝑎𝑐𝑐𝑢𝑚𝑢𝑙𝑎𝑡𝑖𝑜𝑛</m:t>
                      </m:r>
                    </m:oMath>
                  </m:oMathPara>
                </a14:m>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rPr>
                      <m:t>0−</m:t>
                    </m:r>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r>
                      <m:rPr>
                        <m:sty m:val="p"/>
                      </m:rPr>
                      <a:rPr lang="en-US" sz="2000" b="0" i="0" smtClean="0">
                        <a:latin typeface="Cambria Math" panose="02040503050406030204" pitchFamily="18" charset="0"/>
                        <a:cs typeface="Times New Roman" panose="02020603050405020304" pitchFamily="18" charset="0"/>
                        <a:sym typeface="Symbol" panose="05050102010706020507" pitchFamily="18" charset="2"/>
                      </a:rPr>
                      <m:t>C</m:t>
                    </m:r>
                    <m:r>
                      <a:rPr lang="en-US" sz="2000" b="0" i="0" smtClean="0">
                        <a:latin typeface="Cambria Math" panose="02040503050406030204" pitchFamily="18" charset="0"/>
                        <a:cs typeface="Times New Roman" panose="02020603050405020304" pitchFamily="18" charset="0"/>
                        <a:sym typeface="Symbol" panose="05050102010706020507" pitchFamily="18" charset="2"/>
                      </a:rPr>
                      <m:t>=</m:t>
                    </m:r>
                    <m:r>
                      <a:rPr lang="en-US" sz="2000" b="0" i="1" smtClean="0">
                        <a:latin typeface="Cambria Math" panose="02040503050406030204" pitchFamily="18" charset="0"/>
                        <a:cs typeface="Times New Roman" panose="02020603050405020304" pitchFamily="18" charset="0"/>
                        <a:sym typeface="Symbol" panose="05050102010706020507" pitchFamily="18" charset="2"/>
                      </a:rPr>
                      <m:t>𝑉</m:t>
                    </m:r>
                    <m:f>
                      <m:f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fPr>
                      <m:num>
                        <m:r>
                          <a:rPr lang="en-US" sz="2000" b="0" i="1" smtClean="0">
                            <a:latin typeface="Cambria Math" panose="02040503050406030204" pitchFamily="18" charset="0"/>
                            <a:cs typeface="Times New Roman" panose="02020603050405020304" pitchFamily="18" charset="0"/>
                            <a:sym typeface="Symbol" panose="05050102010706020507" pitchFamily="18" charset="2"/>
                          </a:rPr>
                          <m:t>𝑑𝐶</m:t>
                        </m:r>
                      </m:num>
                      <m:den>
                        <m:r>
                          <a:rPr lang="en-US" sz="2000" b="0" i="1" smtClean="0">
                            <a:latin typeface="Cambria Math" panose="02040503050406030204" pitchFamily="18" charset="0"/>
                            <a:cs typeface="Times New Roman" panose="02020603050405020304" pitchFamily="18" charset="0"/>
                            <a:sym typeface="Symbol" panose="05050102010706020507" pitchFamily="18" charset="2"/>
                          </a:rPr>
                          <m:t>𝑑𝑡</m:t>
                        </m:r>
                      </m:den>
                    </m:f>
                  </m:oMath>
                </a14:m>
                <a:r>
                  <a:rPr lang="en-US" sz="2000" dirty="0">
                    <a:latin typeface="Times New Roman" panose="02020603050405020304" pitchFamily="18" charset="0"/>
                    <a:cs typeface="Times New Roman" panose="02020603050405020304" pitchFamily="18" charset="0"/>
                  </a:rPr>
                  <a:t>                                                                                                                             (14.2)</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Tracers are non reactive;  the generation term is zero in the materials balance.</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input rate in the materials balance  equation is zero since there is no continuous addition of tracer.</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Where: V is reactor volume,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 is volumetric flow rate, C is concentration of tracer, and t is time.</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E2004B36-C40D-548F-909C-4804A81D22F6}"/>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676" r="-51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C2A64AC-446B-423C-EA7F-CFEFA655A2AB}"/>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AE39586-0782-7ACB-FEDA-D6ACD8D4A87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8023935-8A97-058B-D52A-EB38424A963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140823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B87528-517A-A7B5-E490-5B955381F3D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3B1557-9E5E-6383-7E8D-11C1F14A57B9}"/>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7A4A55E2-30BD-9C0A-358D-549BA75FFB22}"/>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Since the reactor is perfectly mixed, </a:t>
                </a:r>
                <a:r>
                  <a:rPr lang="en-US" sz="2000" i="1" dirty="0">
                    <a:latin typeface="Times New Roman" panose="02020603050405020304" pitchFamily="18" charset="0"/>
                    <a:cs typeface="Times New Roman" panose="02020603050405020304" pitchFamily="18" charset="0"/>
                  </a:rPr>
                  <a:t>C </a:t>
                </a:r>
                <a:r>
                  <a:rPr lang="en-US" sz="2000" dirty="0">
                    <a:latin typeface="Times New Roman" panose="02020603050405020304" pitchFamily="18" charset="0"/>
                    <a:cs typeface="Times New Roman" panose="02020603050405020304" pitchFamily="18" charset="0"/>
                  </a:rPr>
                  <a:t>in this equation is the concentration of the tracer both in the effluent and within the reactor. </a:t>
                </a:r>
                <a:endParaRPr lang="en-US" sz="2000" dirty="0">
                  <a:latin typeface="Times New Roman" panose="02020603050405020304" pitchFamily="18" charset="0"/>
                  <a:ea typeface="Tahoma" pitchFamily="34" charset="0"/>
                  <a:cs typeface="Times New Roman" panose="02020603050405020304" pitchFamily="18" charset="0"/>
                </a:endParaRPr>
              </a:p>
              <a:p>
                <a:pPr marL="0" indent="0" algn="just">
                  <a:lnSpc>
                    <a:spcPct val="100000"/>
                  </a:lnSpc>
                  <a:buNone/>
                </a:pPr>
                <a:r>
                  <a:rPr lang="en-US" sz="2000" dirty="0">
                    <a:latin typeface="Times New Roman" panose="02020603050405020304" pitchFamily="18" charset="0"/>
                    <a:cs typeface="Times New Roman" panose="02020603050405020304" pitchFamily="18" charset="0"/>
                  </a:rPr>
                  <a:t>By separating the variables and integrating equation (14.2) with </a:t>
                </a:r>
                <a:r>
                  <a:rPr lang="en-US" sz="2000" i="1" dirty="0">
                    <a:latin typeface="Times New Roman" panose="02020603050405020304" pitchFamily="18" charset="0"/>
                    <a:cs typeface="Times New Roman" panose="02020603050405020304" pitchFamily="18" charset="0"/>
                  </a:rPr>
                  <a:t>C =</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C</a:t>
                </a:r>
                <a:r>
                  <a:rPr lang="en-US" sz="2000" baseline="-25000" dirty="0">
                    <a:latin typeface="Times New Roman" panose="02020603050405020304" pitchFamily="18" charset="0"/>
                    <a:cs typeface="Times New Roman" panose="02020603050405020304" pitchFamily="18" charset="0"/>
                  </a:rPr>
                  <a:t>0</a:t>
                </a:r>
                <a:r>
                  <a:rPr lang="en-US" sz="2000" dirty="0">
                    <a:latin typeface="Times New Roman" panose="02020603050405020304" pitchFamily="18" charset="0"/>
                    <a:cs typeface="Times New Roman" panose="02020603050405020304" pitchFamily="18" charset="0"/>
                  </a:rPr>
                  <a:t> at </a:t>
                </a:r>
                <a:r>
                  <a:rPr lang="en-US" sz="2000" i="1" dirty="0">
                    <a:latin typeface="Times New Roman" panose="02020603050405020304" pitchFamily="18" charset="0"/>
                    <a:cs typeface="Times New Roman" panose="02020603050405020304" pitchFamily="18" charset="0"/>
                  </a:rPr>
                  <a:t>t =</a:t>
                </a:r>
                <a:r>
                  <a:rPr lang="en-US" sz="2000" dirty="0">
                    <a:latin typeface="Times New Roman" panose="02020603050405020304" pitchFamily="18" charset="0"/>
                    <a:cs typeface="Times New Roman" panose="02020603050405020304" pitchFamily="18" charset="0"/>
                  </a:rPr>
                  <a:t> 0, you get:</a:t>
                </a:r>
              </a:p>
              <a:p>
                <a:pPr marL="0" indent="0">
                  <a:lnSpc>
                    <a:spcPct val="100000"/>
                  </a:lnSpc>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rPr>
                      <m:t>𝐶</m:t>
                    </m:r>
                    <m:d>
                      <m:dPr>
                        <m:ctrlPr>
                          <a:rPr lang="en-US" sz="2000" b="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𝑡</m:t>
                        </m:r>
                      </m:e>
                    </m:d>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𝑜</m:t>
                        </m:r>
                      </m:sub>
                    </m:sSub>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𝑒</m:t>
                        </m:r>
                      </m:e>
                      <m:sup>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𝑡</m:t>
                        </m:r>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𝜏</m:t>
                        </m:r>
                      </m:sup>
                    </m:sSup>
                  </m:oMath>
                </a14:m>
                <a:r>
                  <a:rPr lang="en-US" sz="2000" dirty="0">
                    <a:latin typeface="Times New Roman" panose="02020603050405020304" pitchFamily="18" charset="0"/>
                    <a:cs typeface="Times New Roman" panose="02020603050405020304" pitchFamily="18" charset="0"/>
                  </a:rPr>
                  <a:t>                                                                                                                                 (14.3)</a:t>
                </a:r>
              </a:p>
              <a:p>
                <a:pPr marL="0" indent="0">
                  <a:lnSpc>
                    <a:spcPct val="100000"/>
                  </a:lnSpc>
                  <a:buNone/>
                </a:pPr>
                <a:r>
                  <a:rPr lang="en-US" sz="2000" dirty="0">
                    <a:latin typeface="Times New Roman" panose="02020603050405020304" pitchFamily="18" charset="0"/>
                    <a:cs typeface="Times New Roman" panose="02020603050405020304" pitchFamily="18" charset="0"/>
                  </a:rPr>
                  <a:t>Where: C is final concentration of tracer, Co is initial concentration of tracer, </a:t>
                </a:r>
                <a:r>
                  <a:rPr lang="en-US" sz="2000" dirty="0">
                    <a:latin typeface="Times New Roman" panose="02020603050405020304" pitchFamily="18" charset="0"/>
                    <a:cs typeface="Times New Roman" panose="02020603050405020304" pitchFamily="18" charset="0"/>
                    <a:sym typeface="Symbol" panose="05050102010706020507" pitchFamily="18" charset="2"/>
                  </a:rPr>
                  <a:t> is space time/ mean residence time, and t is time.</a:t>
                </a:r>
                <a:endParaRPr lang="en-US" sz="2000" dirty="0">
                  <a:latin typeface="Times New Roman" panose="02020603050405020304" pitchFamily="18" charset="0"/>
                  <a:cs typeface="Times New Roman" panose="02020603050405020304" pitchFamily="18" charset="0"/>
                </a:endParaRPr>
              </a:p>
              <a:p>
                <a:pPr marL="0" indent="0">
                  <a:buNone/>
                </a:pPr>
                <a:r>
                  <a:rPr lang="en-US" sz="2000" dirty="0">
                    <a:latin typeface="Times-Roman"/>
                  </a:rPr>
                  <a:t>This is the concentration of tracer in the effluent at any time </a:t>
                </a:r>
                <a:r>
                  <a:rPr lang="en-US" sz="2000" i="1" dirty="0">
                    <a:latin typeface="Times-Italic"/>
                  </a:rPr>
                  <a:t>t</a:t>
                </a:r>
                <a:r>
                  <a:rPr lang="en-US" sz="2000" dirty="0">
                    <a:latin typeface="Times-Roman"/>
                  </a:rPr>
                  <a:t>.</a:t>
                </a:r>
              </a:p>
              <a:p>
                <a:pPr marL="0" indent="0">
                  <a:buNone/>
                </a:pPr>
                <a:r>
                  <a:rPr lang="en-US" sz="2000" b="1" dirty="0">
                    <a:solidFill>
                      <a:srgbClr val="7030A0"/>
                    </a:solidFill>
                    <a:latin typeface="Times-Roman"/>
                  </a:rPr>
                  <a:t>In lecture 13, </a:t>
                </a:r>
                <a:r>
                  <a:rPr lang="en-US" sz="2000" dirty="0">
                    <a:latin typeface="Times-Roman"/>
                  </a:rPr>
                  <a:t>we have learned that the residence time  distribution (RTD) function, E(t), is obtained from the tracer concentration  function </a:t>
                </a:r>
                <a:r>
                  <a:rPr lang="en-US" sz="2000" b="1" dirty="0">
                    <a:solidFill>
                      <a:srgbClr val="7030A0"/>
                    </a:solidFill>
                    <a:latin typeface="Times-Roman"/>
                  </a:rPr>
                  <a:t>(Refer lecture 13).</a:t>
                </a:r>
              </a:p>
              <a:p>
                <a:pPr marL="0" indent="0">
                  <a:buNone/>
                </a:pPr>
                <a14:m>
                  <m:oMath xmlns:m="http://schemas.openxmlformats.org/officeDocument/2006/math">
                    <m:r>
                      <a:rPr lang="en-US" sz="2000" b="0" i="1" smtClean="0">
                        <a:latin typeface="Cambria Math" panose="02040503050406030204" pitchFamily="18" charset="0"/>
                      </a:rPr>
                      <m:t>𝐸</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𝑡</m:t>
                        </m:r>
                      </m:e>
                    </m:d>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𝐶</m:t>
                        </m:r>
                        <m:r>
                          <a:rPr lang="en-US" sz="2000" b="0" i="1" smtClean="0">
                            <a:latin typeface="Cambria Math" panose="02040503050406030204" pitchFamily="18" charset="0"/>
                          </a:rPr>
                          <m:t>(</m:t>
                        </m:r>
                        <m:r>
                          <a:rPr lang="en-US" sz="2000" b="0" i="1" smtClean="0">
                            <a:latin typeface="Cambria Math" panose="02040503050406030204" pitchFamily="18" charset="0"/>
                          </a:rPr>
                          <m:t>𝑡</m:t>
                        </m:r>
                        <m:r>
                          <a:rPr lang="en-US" sz="2000" b="0" i="1" smtClean="0">
                            <a:latin typeface="Cambria Math" panose="02040503050406030204" pitchFamily="18" charset="0"/>
                          </a:rPr>
                          <m:t>)</m:t>
                        </m:r>
                      </m:num>
                      <m:den>
                        <m:nary>
                          <m:naryPr>
                            <m:ctrlPr>
                              <a:rPr lang="en-US" sz="2000" b="0" i="1" smtClean="0">
                                <a:latin typeface="Cambria Math" panose="02040503050406030204" pitchFamily="18" charset="0"/>
                              </a:rPr>
                            </m:ctrlPr>
                          </m:naryPr>
                          <m:sub>
                            <m:r>
                              <m:rPr>
                                <m:brk m:alnAt="23"/>
                              </m:rPr>
                              <a:rPr lang="en-US" sz="2000" b="0" i="1" smtClean="0">
                                <a:latin typeface="Cambria Math" panose="02040503050406030204" pitchFamily="18" charset="0"/>
                              </a:rPr>
                              <m:t>0</m:t>
                            </m:r>
                          </m:sub>
                          <m:sup>
                            <m:r>
                              <a:rPr lang="en-US" sz="2000" b="0" i="1" smtClean="0">
                                <a:latin typeface="Cambria Math" panose="02040503050406030204" pitchFamily="18" charset="0"/>
                                <a:ea typeface="Cambria Math" panose="02040503050406030204" pitchFamily="18" charset="0"/>
                              </a:rPr>
                              <m:t>∞</m:t>
                            </m:r>
                          </m:sup>
                          <m:e>
                            <m:r>
                              <a:rPr lang="en-US" sz="2000" b="0" i="1" smtClean="0">
                                <a:latin typeface="Cambria Math" panose="02040503050406030204" pitchFamily="18" charset="0"/>
                              </a:rPr>
                              <m:t>𝐶</m:t>
                            </m:r>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𝑡</m:t>
                                </m:r>
                              </m:e>
                            </m:d>
                            <m:r>
                              <a:rPr lang="en-US" sz="2000" b="0" i="1" smtClean="0">
                                <a:latin typeface="Cambria Math" panose="02040503050406030204" pitchFamily="18" charset="0"/>
                              </a:rPr>
                              <m:t>𝑑𝑡</m:t>
                            </m:r>
                          </m:e>
                        </m:nary>
                      </m:den>
                    </m:f>
                  </m:oMath>
                </a14:m>
                <a:r>
                  <a:rPr lang="en-US" sz="2000" dirty="0">
                    <a:latin typeface="Times-Roman"/>
                  </a:rPr>
                  <a:t>                                                                                                                                (14.4)</a:t>
                </a:r>
              </a:p>
              <a:p>
                <a:pPr marL="0" indent="0">
                  <a:lnSpc>
                    <a:spcPct val="100000"/>
                  </a:lnSpc>
                  <a:buNone/>
                </a:pPr>
                <a:endParaRPr lang="en-US" sz="20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7A4A55E2-30BD-9C0A-358D-549BA75FFB22}"/>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676" r="-66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118FE22-6719-4CF3-3CDD-DAA8D9DBAEAB}"/>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5D98474-8679-8810-4A9F-B4A11737A0D1}"/>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926CFF9-1B6B-3B29-281B-FD5D315718F2}"/>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90444510"/>
      </p:ext>
    </p:extLst>
  </p:cSld>
  <p:clrMapOvr>
    <a:masterClrMapping/>
  </p:clrMapOvr>
  <mc:AlternateContent xmlns:mc="http://schemas.openxmlformats.org/markup-compatibility/2006">
    <mc:Choice xmlns:p14="http://schemas.microsoft.com/office/powerpoint/2010/main" Requires="p14">
      <p:transition spd="slow" p14:dur="2000" advTm="125539"/>
    </mc:Choice>
    <mc:Fallback>
      <p:transition spd="slow" advTm="125539"/>
    </mc:Fallback>
  </mc:AlternateContent>
  <p:extLst>
    <p:ext uri="{3A86A75C-4F4B-4683-9AE1-C65F6400EC91}">
      <p14:laserTraceLst xmlns:p14="http://schemas.microsoft.com/office/powerpoint/2010/main">
        <p14:tracePtLst>
          <p14:tracePt t="1709" x="3721100" y="6280150"/>
          <p14:tracePt t="2152" x="2778125" y="6305550"/>
          <p14:tracePt t="2160" x="2735263" y="5922963"/>
          <p14:tracePt t="2176" x="2719388" y="5106988"/>
          <p14:tracePt t="2193" x="2786063" y="4333875"/>
          <p14:tracePt t="2194" x="2838450" y="4002088"/>
          <p14:tracePt t="2209" x="2930525" y="3586163"/>
          <p14:tracePt t="2229" x="3041650" y="3263900"/>
          <p14:tracePt t="2242" x="3074988" y="3195638"/>
          <p14:tracePt t="20657" x="3475038" y="2863850"/>
          <p14:tracePt t="20664" x="3797300" y="2617788"/>
          <p14:tracePt t="20676" x="4095750" y="2379663"/>
          <p14:tracePt t="20692" x="4800600" y="1835150"/>
          <p14:tracePt t="20709" x="5097463" y="1657350"/>
          <p14:tracePt t="20727" x="5208588" y="1614488"/>
          <p14:tracePt t="20728" x="5241925" y="1606550"/>
          <p14:tracePt t="20742" x="5259388" y="1597025"/>
          <p14:tracePt t="20759" x="5276850" y="1589088"/>
          <p14:tracePt t="20775" x="5302250" y="1581150"/>
          <p14:tracePt t="20793" x="5318125" y="1581150"/>
          <p14:tracePt t="20809" x="5343525" y="1581150"/>
          <p14:tracePt t="20825" x="5386388" y="1597025"/>
          <p14:tracePt t="20843" x="5421313" y="1614488"/>
          <p14:tracePt t="20859" x="5454650" y="1631950"/>
          <p14:tracePt t="20875" x="5497513" y="1657350"/>
          <p14:tracePt t="20892" x="5513388" y="1674813"/>
          <p14:tracePt t="20908" x="5530850" y="1690688"/>
          <p14:tracePt t="20925" x="5548313" y="1700213"/>
          <p14:tracePt t="20942" x="5556250" y="1700213"/>
          <p14:tracePt t="20943" x="5556250" y="1708150"/>
          <p14:tracePt t="20962" x="5565775" y="1716088"/>
          <p14:tracePt t="20990" x="5565775" y="1725613"/>
          <p14:tracePt t="21004" x="5565775" y="1733550"/>
          <p14:tracePt t="21011" x="5556250" y="1741488"/>
          <p14:tracePt t="21025" x="5556250" y="1751013"/>
          <p14:tracePt t="21042" x="5522913" y="1784350"/>
          <p14:tracePt t="21059" x="5497513" y="1819275"/>
          <p14:tracePt t="21077" x="5480050" y="1844675"/>
          <p14:tracePt t="21092" x="5462588" y="1852613"/>
          <p14:tracePt t="21109" x="5454650" y="1870075"/>
          <p14:tracePt t="21126" x="5446713" y="1878013"/>
          <p14:tracePt t="21142" x="5437188" y="1885950"/>
          <p14:tracePt t="21173" x="5437188" y="1895475"/>
          <p14:tracePt t="21185" x="5437188" y="1903413"/>
          <p14:tracePt t="22925" x="5624513" y="1885950"/>
          <p14:tracePt t="22933" x="5888038" y="1870075"/>
          <p14:tracePt t="22942" x="6075363" y="1852613"/>
          <p14:tracePt t="22959" x="6311900" y="1852613"/>
          <p14:tracePt t="22976" x="6567488" y="1870075"/>
          <p14:tracePt t="22992" x="6704013" y="1885950"/>
          <p14:tracePt t="23009" x="6864350" y="1903413"/>
          <p14:tracePt t="23026" x="6958013" y="1911350"/>
          <p14:tracePt t="23043" x="7034213" y="1938338"/>
          <p14:tracePt t="23045" x="7069138" y="1938338"/>
          <p14:tracePt t="23059" x="7127875" y="1954213"/>
          <p14:tracePt t="23075" x="7178675" y="1963738"/>
          <p14:tracePt t="23092" x="7221538" y="1971675"/>
          <p14:tracePt t="23109" x="7239000" y="1971675"/>
          <p14:tracePt t="23126" x="7246938" y="1971675"/>
          <p14:tracePt t="23127" x="7264400" y="1971675"/>
          <p14:tracePt t="23142" x="7281863" y="1971675"/>
          <p14:tracePt t="23159" x="7289800" y="1971675"/>
          <p14:tracePt t="23175" x="7315200" y="1971675"/>
          <p14:tracePt t="23192" x="7323138" y="1954213"/>
          <p14:tracePt t="23209" x="7348538" y="1946275"/>
          <p14:tracePt t="23209" x="7358063" y="1928813"/>
          <p14:tracePt t="23225" x="7366000" y="1920875"/>
          <p14:tracePt t="23242" x="7373938" y="1920875"/>
          <p14:tracePt t="23258" x="7383463" y="1895475"/>
          <p14:tracePt t="23275" x="7391400" y="1895475"/>
          <p14:tracePt t="23292" x="7400925" y="1885950"/>
          <p14:tracePt t="23293" x="7400925" y="1878013"/>
          <p14:tracePt t="23313" x="7400925" y="1870075"/>
          <p14:tracePt t="23325" x="7400925" y="1860550"/>
          <p14:tracePt t="23342" x="7400925" y="1827213"/>
          <p14:tracePt t="23359" x="7400925" y="1801813"/>
          <p14:tracePt t="23376" x="7391400" y="1776413"/>
          <p14:tracePt t="23392" x="7383463" y="1725613"/>
          <p14:tracePt t="23408" x="7373938" y="1700213"/>
          <p14:tracePt t="23425" x="7358063" y="1649413"/>
          <p14:tracePt t="23442" x="7348538" y="1614488"/>
          <p14:tracePt t="23459" x="7332663" y="1597025"/>
          <p14:tracePt t="23460" x="7323138" y="1581150"/>
          <p14:tracePt t="23476" x="7297738" y="1555750"/>
          <p14:tracePt t="23492" x="7256463" y="1538288"/>
          <p14:tracePt t="23508" x="7170738" y="1512888"/>
          <p14:tracePt t="23525" x="7094538" y="1512888"/>
          <p14:tracePt t="23542" x="7008813" y="1512888"/>
          <p14:tracePt t="23558" x="6856413" y="1538288"/>
          <p14:tracePt t="23575" x="6770688" y="1571625"/>
          <p14:tracePt t="23591" x="6653213" y="1622425"/>
          <p14:tracePt t="23608" x="6610350" y="1657350"/>
          <p14:tracePt t="23625" x="6559550" y="1682750"/>
          <p14:tracePt t="23642" x="6516688" y="1725613"/>
          <p14:tracePt t="23658" x="6491288" y="1741488"/>
          <p14:tracePt t="23675" x="6465888" y="1784350"/>
          <p14:tracePt t="23692" x="6440488" y="1809750"/>
          <p14:tracePt t="23709" x="6430963" y="1827213"/>
          <p14:tracePt t="23726" x="6415088" y="1870075"/>
          <p14:tracePt t="23744" x="6415088" y="1885950"/>
          <p14:tracePt t="23745" x="6405563" y="1903413"/>
          <p14:tracePt t="23762" x="6405563" y="1920875"/>
          <p14:tracePt t="23776" x="6405563" y="1946275"/>
          <p14:tracePt t="23792" x="6405563" y="1963738"/>
          <p14:tracePt t="23809" x="6415088" y="1997075"/>
          <p14:tracePt t="23826" x="6430963" y="2014538"/>
          <p14:tracePt t="23843" x="6448425" y="2047875"/>
          <p14:tracePt t="23859" x="6524625" y="2098675"/>
          <p14:tracePt t="23877" x="6669088" y="2159000"/>
          <p14:tracePt t="23892" x="6788150" y="2184400"/>
          <p14:tracePt t="23909" x="6907213" y="2192338"/>
          <p14:tracePt t="23926" x="7008813" y="2192338"/>
          <p14:tracePt t="23942" x="7112000" y="2192338"/>
          <p14:tracePt t="23959" x="7153275" y="2192338"/>
          <p14:tracePt t="23975" x="7196138" y="2184400"/>
          <p14:tracePt t="23992" x="7204075" y="2174875"/>
          <p14:tracePt t="24011" x="7229475" y="2159000"/>
          <p14:tracePt t="24025" x="7239000" y="2133600"/>
          <p14:tracePt t="24042" x="7246938" y="2090738"/>
          <p14:tracePt t="24059" x="7264400" y="2030413"/>
          <p14:tracePt t="24076" x="7264400" y="1979613"/>
          <p14:tracePt t="24095" x="7264400" y="1911350"/>
          <p14:tracePt t="24109" x="7256463" y="1860550"/>
          <p14:tracePt t="24127" x="7239000" y="1819275"/>
          <p14:tracePt t="24129" x="7229475" y="1793875"/>
          <p14:tracePt t="24146" x="7204075" y="1741488"/>
          <p14:tracePt t="24159" x="7170738" y="1700213"/>
          <p14:tracePt t="24178" x="7137400" y="1631950"/>
          <p14:tracePt t="24192" x="7112000" y="1606550"/>
          <p14:tracePt t="24209" x="7085013" y="1581150"/>
          <p14:tracePt t="24226" x="7059613" y="1563688"/>
          <p14:tracePt t="24228" x="7043738" y="1555750"/>
          <p14:tracePt t="24242" x="7018338" y="1538288"/>
          <p14:tracePt t="24259" x="6992938" y="1530350"/>
          <p14:tracePt t="24276" x="6915150" y="1520825"/>
          <p14:tracePt t="24292" x="6864350" y="1520825"/>
          <p14:tracePt t="24310" x="6788150" y="1546225"/>
          <p14:tracePt t="24326" x="6737350" y="1571625"/>
          <p14:tracePt t="24343" x="6694488" y="1597025"/>
          <p14:tracePt t="24359" x="6653213" y="1631950"/>
          <p14:tracePt t="24375" x="6635750" y="1657350"/>
          <p14:tracePt t="24392" x="6610350" y="1700213"/>
          <p14:tracePt t="24409" x="6600825" y="1733550"/>
          <p14:tracePt t="24426" x="6600825" y="1758950"/>
          <p14:tracePt t="24443" x="6626225" y="1827213"/>
          <p14:tracePt t="24459" x="6678613" y="1878013"/>
          <p14:tracePt t="24463" x="6729413" y="1920875"/>
          <p14:tracePt t="24476" x="6788150" y="1963738"/>
          <p14:tracePt t="24492" x="7034213" y="2073275"/>
          <p14:tracePt t="24509" x="7170738" y="2124075"/>
          <p14:tracePt t="24526" x="7340600" y="2141538"/>
          <p14:tracePt t="24542" x="7434263" y="2141538"/>
          <p14:tracePt t="24559" x="7545388" y="2124075"/>
          <p14:tracePt t="24576" x="7604125" y="2098675"/>
          <p14:tracePt t="24593" x="7688263" y="2030413"/>
          <p14:tracePt t="24609" x="7731125" y="1989138"/>
          <p14:tracePt t="24625" x="7773988" y="1928813"/>
          <p14:tracePt t="24642" x="7807325" y="1860550"/>
          <p14:tracePt t="24659" x="7842250" y="1776413"/>
          <p14:tracePt t="24676" x="7859713" y="1741488"/>
          <p14:tracePt t="24693" x="7859713" y="1700213"/>
          <p14:tracePt t="24709" x="7859713" y="1665288"/>
          <p14:tracePt t="24726" x="7859713" y="1649413"/>
          <p14:tracePt t="24727" x="7842250" y="1631950"/>
          <p14:tracePt t="24742" x="7824788" y="1614488"/>
          <p14:tracePt t="24759" x="7773988" y="1581150"/>
          <p14:tracePt t="24775" x="7697788" y="1546225"/>
          <p14:tracePt t="24792" x="7637463" y="1530350"/>
          <p14:tracePt t="24810" x="7570788" y="1512888"/>
          <p14:tracePt t="24826" x="7527925" y="1512888"/>
          <p14:tracePt t="24842" x="7485063" y="1512888"/>
          <p14:tracePt t="24859" x="7426325" y="1512888"/>
          <p14:tracePt t="24876" x="7391400" y="1512888"/>
          <p14:tracePt t="24892" x="7358063" y="1520825"/>
          <p14:tracePt t="24893" x="7340600" y="1530350"/>
          <p14:tracePt t="24909" x="7315200" y="1555750"/>
          <p14:tracePt t="24926" x="7289800" y="1563688"/>
          <p14:tracePt t="24942" x="7256463" y="1597025"/>
          <p14:tracePt t="24959" x="7239000" y="1622425"/>
          <p14:tracePt t="24977" x="7221538" y="1639888"/>
          <p14:tracePt t="24992" x="7204075" y="1682750"/>
          <p14:tracePt t="25010" x="7204075" y="1725613"/>
          <p14:tracePt t="25026" x="7229475" y="1784350"/>
          <p14:tracePt t="25042" x="7281863" y="1844675"/>
          <p14:tracePt t="25059" x="7358063" y="1911350"/>
          <p14:tracePt t="25077" x="7459663" y="1997075"/>
          <p14:tracePt t="25092" x="7510463" y="2022475"/>
          <p14:tracePt t="25109" x="7553325" y="2039938"/>
          <p14:tracePt t="25126" x="7570788" y="2047875"/>
          <p14:tracePt t="25142" x="7586663" y="2055813"/>
          <p14:tracePt t="25160" x="7596188" y="2065338"/>
          <p14:tracePt t="25175" x="7604125" y="2065338"/>
          <p14:tracePt t="25192" x="7612063" y="2073275"/>
          <p14:tracePt t="25209" x="7621588" y="2073275"/>
          <p14:tracePt t="25226" x="7629525" y="2073275"/>
          <p14:tracePt t="27674" x="7451725" y="2098675"/>
          <p14:tracePt t="27682" x="7018338" y="2116138"/>
          <p14:tracePt t="27692" x="6719888" y="2133600"/>
          <p14:tracePt t="27710" x="6329363" y="2159000"/>
          <p14:tracePt t="27710" x="6184900" y="2159000"/>
          <p14:tracePt t="27727" x="5888038" y="2174875"/>
          <p14:tracePt t="27742" x="5607050" y="2184400"/>
          <p14:tracePt t="27759" x="5267325" y="2209800"/>
          <p14:tracePt t="27776" x="5089525" y="2243138"/>
          <p14:tracePt t="27793" x="4962525" y="2268538"/>
          <p14:tracePt t="27795" x="4927600" y="2268538"/>
          <p14:tracePt t="27808" x="4868863" y="2293938"/>
          <p14:tracePt t="27826" x="4818063" y="2319338"/>
          <p14:tracePt t="27842" x="4740275" y="2336800"/>
          <p14:tracePt t="27859" x="4724400" y="2344738"/>
          <p14:tracePt t="27877" x="4714875" y="2344738"/>
          <p14:tracePt t="28162" x="4384675" y="2344738"/>
          <p14:tracePt t="28170" x="3908425" y="2319338"/>
          <p14:tracePt t="28177" x="3619500" y="2303463"/>
          <p14:tracePt t="28192" x="3244850" y="2268538"/>
          <p14:tracePt t="28209" x="3024188" y="2235200"/>
          <p14:tracePt t="28226" x="2828925" y="2227263"/>
          <p14:tracePt t="28242" x="2727325" y="2217738"/>
          <p14:tracePt t="28259" x="2633663" y="2209800"/>
          <p14:tracePt t="28276" x="2549525" y="2200275"/>
          <p14:tracePt t="28292" x="2497138" y="2192338"/>
          <p14:tracePt t="28309" x="2438400" y="2184400"/>
          <p14:tracePt t="28327" x="2413000" y="2174875"/>
          <p14:tracePt t="28328" x="2395538" y="2174875"/>
          <p14:tracePt t="28343" x="2379663" y="2166938"/>
          <p14:tracePt t="28344" x="2370138" y="2159000"/>
          <p14:tracePt t="28359" x="2344738" y="2141538"/>
          <p14:tracePt t="28376" x="2319338" y="2133600"/>
          <p14:tracePt t="28377" x="2311400" y="2133600"/>
          <p14:tracePt t="28392" x="2293938" y="2116138"/>
          <p14:tracePt t="28408" x="2286000" y="2108200"/>
          <p14:tracePt t="28425" x="2268538" y="2098675"/>
          <p14:tracePt t="28442" x="2260600" y="2090738"/>
          <p14:tracePt t="28459" x="2251075" y="2082800"/>
          <p14:tracePt t="28475" x="2243138" y="2073275"/>
          <p14:tracePt t="28492" x="2225675" y="2073275"/>
          <p14:tracePt t="28509" x="2208213" y="2073275"/>
          <p14:tracePt t="28525" x="2174875" y="2073275"/>
          <p14:tracePt t="28543" x="2157413" y="2073275"/>
          <p14:tracePt t="28545" x="2141538" y="2073275"/>
          <p14:tracePt t="28558" x="2124075" y="2073275"/>
          <p14:tracePt t="28575" x="2098675" y="2073275"/>
          <p14:tracePt t="28593" x="2090738" y="2073275"/>
          <p14:tracePt t="28594" x="2073275" y="2073275"/>
          <p14:tracePt t="28609" x="2055813" y="2073275"/>
          <p14:tracePt t="28625" x="2030413" y="2073275"/>
          <p14:tracePt t="28642" x="1979613" y="2073275"/>
          <p14:tracePt t="28662" x="1936750" y="2073275"/>
          <p14:tracePt t="28664" x="1928813" y="2073275"/>
          <p14:tracePt t="28677" x="1911350" y="2082800"/>
          <p14:tracePt t="28677" x="1903413" y="2082800"/>
          <p14:tracePt t="28692" x="1878013" y="2090738"/>
          <p14:tracePt t="28709" x="1860550" y="2098675"/>
          <p14:tracePt t="28726" x="1843088" y="2108200"/>
          <p14:tracePt t="28742" x="1835150" y="2108200"/>
          <p14:tracePt t="32017" x="1817688" y="2108200"/>
          <p14:tracePt t="32021" x="1792288" y="2108200"/>
          <p14:tracePt t="32028" x="1766888" y="2098675"/>
          <p14:tracePt t="32045" x="1708150" y="2073275"/>
          <p14:tracePt t="32059" x="1657350" y="2055813"/>
          <p14:tracePt t="32079" x="1589088" y="2022475"/>
          <p14:tracePt t="32092" x="1554163" y="2005013"/>
          <p14:tracePt t="32109" x="1538288" y="2005013"/>
          <p14:tracePt t="32126" x="1512888" y="1989138"/>
          <p14:tracePt t="32142" x="1477963" y="1979613"/>
          <p14:tracePt t="32160" x="1462088" y="1979613"/>
          <p14:tracePt t="32161" x="1452563" y="1971675"/>
          <p14:tracePt t="32175" x="1427163" y="1963738"/>
          <p14:tracePt t="32192" x="1393825" y="1954213"/>
          <p14:tracePt t="32209" x="1333500" y="1938338"/>
          <p14:tracePt t="32226" x="1239838" y="1920875"/>
          <p14:tracePt t="32242" x="1181100" y="1911350"/>
          <p14:tracePt t="32260" x="1120775" y="1903413"/>
          <p14:tracePt t="32276" x="1087438" y="1903413"/>
          <p14:tracePt t="32293" x="1028700" y="1895475"/>
          <p14:tracePt t="32309" x="985838" y="1885950"/>
          <p14:tracePt t="32327" x="942975" y="1878013"/>
          <p14:tracePt t="32342" x="917575" y="1870075"/>
          <p14:tracePt t="32359" x="900113" y="1870075"/>
          <p14:tracePt t="32378" x="866775" y="1870075"/>
          <p14:tracePt t="32392" x="849313" y="1870075"/>
          <p14:tracePt t="32409" x="831850" y="1860550"/>
          <p14:tracePt t="32426" x="806450" y="1860550"/>
          <p14:tracePt t="32442" x="790575" y="1860550"/>
          <p14:tracePt t="32459" x="781050" y="1852613"/>
          <p14:tracePt t="32476" x="755650" y="1852613"/>
          <p14:tracePt t="32492" x="739775" y="1844675"/>
          <p14:tracePt t="32509" x="714375" y="1835150"/>
          <p14:tracePt t="32526" x="704850" y="1835150"/>
          <p14:tracePt t="32544" x="679450" y="1835150"/>
          <p14:tracePt t="32559" x="661988" y="1835150"/>
          <p14:tracePt t="32576" x="646113" y="1835150"/>
          <p14:tracePt t="32592" x="620713" y="1835150"/>
          <p14:tracePt t="32609" x="585788" y="1844675"/>
          <p14:tracePt t="32628" x="560388" y="1852613"/>
          <p14:tracePt t="32642" x="552450" y="1860550"/>
          <p14:tracePt t="32659" x="534988" y="1878013"/>
          <p14:tracePt t="32675" x="517525" y="1885950"/>
          <p14:tracePt t="32692" x="492125" y="1911350"/>
          <p14:tracePt t="32711" x="466725" y="1946275"/>
          <p14:tracePt t="32726" x="450850" y="1979613"/>
          <p14:tracePt t="32742" x="441325" y="2005013"/>
          <p14:tracePt t="32759" x="425450" y="2030413"/>
          <p14:tracePt t="32775" x="407988" y="2065338"/>
          <p14:tracePt t="32792" x="407988" y="2098675"/>
          <p14:tracePt t="32809" x="407988" y="2149475"/>
          <p14:tracePt t="32825" x="433388" y="2184400"/>
          <p14:tracePt t="32842" x="458788" y="2227263"/>
          <p14:tracePt t="32843" x="466725" y="2235200"/>
          <p14:tracePt t="32859" x="517525" y="2278063"/>
          <p14:tracePt t="32877" x="611188" y="2336800"/>
          <p14:tracePt t="32892" x="679450" y="2371725"/>
          <p14:tracePt t="32909" x="739775" y="2397125"/>
          <p14:tracePt t="32926" x="781050" y="2413000"/>
          <p14:tracePt t="32927" x="798513" y="2422525"/>
          <p14:tracePt t="32942" x="849313" y="2430463"/>
          <p14:tracePt t="32959" x="874713" y="2438400"/>
          <p14:tracePt t="32975" x="917575" y="2438400"/>
          <p14:tracePt t="32992" x="942975" y="2438400"/>
          <p14:tracePt t="33009" x="968375" y="2413000"/>
          <p14:tracePt t="33025" x="1011238" y="2362200"/>
          <p14:tracePt t="33043" x="1028700" y="2311400"/>
          <p14:tracePt t="33046" x="1036638" y="2293938"/>
          <p14:tracePt t="33059" x="1044575" y="2243138"/>
          <p14:tracePt t="33075" x="1054100" y="2200275"/>
          <p14:tracePt t="33094" x="1054100" y="2149475"/>
          <p14:tracePt t="33108" x="1054100" y="2124075"/>
          <p14:tracePt t="33125" x="1054100" y="2098675"/>
          <p14:tracePt t="33142" x="1044575" y="2073275"/>
          <p14:tracePt t="33159" x="1028700" y="2055813"/>
          <p14:tracePt t="33176" x="1028700" y="2039938"/>
          <p14:tracePt t="33177" x="1011238" y="2030413"/>
          <p14:tracePt t="33194" x="1003300" y="2014538"/>
          <p14:tracePt t="33208" x="976313" y="1997075"/>
          <p14:tracePt t="33225" x="960438" y="1971675"/>
          <p14:tracePt t="33242" x="935038" y="1954213"/>
          <p14:tracePt t="33259" x="900113" y="1938338"/>
          <p14:tracePt t="33260" x="892175" y="1928813"/>
          <p14:tracePt t="33277" x="849313" y="1911350"/>
          <p14:tracePt t="33292" x="815975" y="1903413"/>
          <p14:tracePt t="33308" x="755650" y="1895475"/>
          <p14:tracePt t="33325" x="722313" y="1895475"/>
          <p14:tracePt t="33343" x="654050" y="1895475"/>
          <p14:tracePt t="33358" x="603250" y="1903413"/>
          <p14:tracePt t="33376" x="534988" y="1928813"/>
          <p14:tracePt t="33392" x="441325" y="1989138"/>
          <p14:tracePt t="33409" x="400050" y="2022475"/>
          <p14:tracePt t="33426" x="357188" y="2065338"/>
          <p14:tracePt t="33427" x="339725" y="2073275"/>
          <p14:tracePt t="33442" x="296863" y="2108200"/>
          <p14:tracePt t="33459" x="280988" y="2141538"/>
          <p14:tracePt t="33461" x="263525" y="2141538"/>
          <p14:tracePt t="33476" x="246063" y="2184400"/>
          <p14:tracePt t="33492" x="238125" y="2209800"/>
          <p14:tracePt t="33510" x="220663" y="2243138"/>
          <p14:tracePt t="33525" x="220663" y="2268538"/>
          <p14:tracePt t="33542" x="220663" y="2286000"/>
          <p14:tracePt t="33559" x="230188" y="2319338"/>
          <p14:tracePt t="33576" x="246063" y="2336800"/>
          <p14:tracePt t="33593" x="271463" y="2362200"/>
          <p14:tracePt t="33609" x="306388" y="2371725"/>
          <p14:tracePt t="33626" x="331788" y="2387600"/>
          <p14:tracePt t="33643" x="347663" y="2397125"/>
          <p14:tracePt t="33659" x="373063" y="2405063"/>
          <p14:tracePt t="33662" x="382588" y="2405063"/>
          <p14:tracePt t="33678" x="390525" y="2413000"/>
          <p14:tracePt t="33692" x="400050" y="2413000"/>
          <p14:tracePt t="33709" x="407988" y="2413000"/>
          <p14:tracePt t="33732" x="415925" y="2413000"/>
          <p14:tracePt t="33777" x="415925" y="2422525"/>
          <p14:tracePt t="33804" x="415925" y="2430463"/>
          <p14:tracePt t="33851" x="415925" y="2438400"/>
          <p14:tracePt t="33912" x="407988" y="2438400"/>
          <p14:tracePt t="33919" x="400050" y="2438400"/>
          <p14:tracePt t="33940" x="390525" y="2438400"/>
          <p14:tracePt t="33947" x="373063" y="2438400"/>
          <p14:tracePt t="33961" x="365125" y="2438400"/>
          <p14:tracePt t="33975" x="347663" y="2438400"/>
          <p14:tracePt t="33992" x="314325" y="2422525"/>
          <p14:tracePt t="34009" x="306388" y="2413000"/>
          <p14:tracePt t="34026" x="280988" y="2397125"/>
          <p14:tracePt t="34042" x="271463" y="2371725"/>
          <p14:tracePt t="34059" x="255588" y="2344738"/>
          <p14:tracePt t="34060" x="246063" y="2328863"/>
          <p14:tracePt t="34075" x="230188" y="2303463"/>
          <p14:tracePt t="34092" x="230188" y="2268538"/>
          <p14:tracePt t="34108" x="220663" y="2200275"/>
          <p14:tracePt t="34125" x="220663" y="2174875"/>
          <p14:tracePt t="34142" x="220663" y="2149475"/>
          <p14:tracePt t="34159" x="220663" y="2124075"/>
          <p14:tracePt t="34175" x="220663" y="2098675"/>
          <p14:tracePt t="34192" x="238125" y="2065338"/>
          <p14:tracePt t="34208" x="255588" y="2022475"/>
          <p14:tracePt t="34225" x="296863" y="1989138"/>
          <p14:tracePt t="34226" x="314325" y="1963738"/>
          <p14:tracePt t="34242" x="357188" y="1920875"/>
          <p14:tracePt t="34258" x="390525" y="1885950"/>
          <p14:tracePt t="34275" x="433388" y="1852613"/>
          <p14:tracePt t="34292" x="450850" y="1844675"/>
          <p14:tracePt t="34308" x="466725" y="1827213"/>
          <p14:tracePt t="34325" x="492125" y="1819275"/>
          <p14:tracePt t="34342" x="517525" y="1819275"/>
          <p14:tracePt t="34358" x="569913" y="1819275"/>
          <p14:tracePt t="34375" x="620713" y="1827213"/>
          <p14:tracePt t="34392" x="688975" y="1860550"/>
          <p14:tracePt t="34393" x="722313" y="1878013"/>
          <p14:tracePt t="34408" x="781050" y="1938338"/>
          <p14:tracePt t="34425" x="831850" y="1971675"/>
          <p14:tracePt t="34442" x="892175" y="2030413"/>
          <p14:tracePt t="34458" x="925513" y="2055813"/>
          <p14:tracePt t="34476" x="942975" y="2090738"/>
          <p14:tracePt t="34476" x="960438" y="2108200"/>
          <p14:tracePt t="34492" x="960438" y="2124075"/>
          <p14:tracePt t="34508" x="976313" y="2133600"/>
          <p14:tracePt t="34525" x="976313" y="2149475"/>
          <p14:tracePt t="34542" x="976313" y="2174875"/>
          <p14:tracePt t="34559" x="968375" y="2192338"/>
          <p14:tracePt t="34575" x="950913" y="2227263"/>
          <p14:tracePt t="34592" x="925513" y="2243138"/>
          <p14:tracePt t="34608" x="892175" y="2260600"/>
          <p14:tracePt t="34625" x="858838" y="2278063"/>
          <p14:tracePt t="34642" x="823913" y="2278063"/>
          <p14:tracePt t="34658" x="739775" y="2278063"/>
          <p14:tracePt t="34675" x="671513" y="2278063"/>
          <p14:tracePt t="34691" x="595313" y="2260600"/>
          <p14:tracePt t="34710" x="544513" y="2243138"/>
          <p14:tracePt t="34725" x="517525" y="2227263"/>
          <p14:tracePt t="34742" x="476250" y="2200275"/>
          <p14:tracePt t="34759" x="441325" y="2184400"/>
          <p14:tracePt t="34776" x="433388" y="2166938"/>
          <p14:tracePt t="34777" x="425450" y="2149475"/>
          <p14:tracePt t="34792" x="407988" y="2133600"/>
          <p14:tracePt t="34808" x="400050" y="2108200"/>
          <p14:tracePt t="34825" x="382588" y="2073275"/>
          <p14:tracePt t="34842" x="382588" y="2055813"/>
          <p14:tracePt t="34861" x="382588" y="2005013"/>
          <p14:tracePt t="34876" x="382588" y="1979613"/>
          <p14:tracePt t="34892" x="382588" y="1954213"/>
          <p14:tracePt t="34908" x="390525" y="1928813"/>
          <p14:tracePt t="34925" x="390525" y="1911350"/>
          <p14:tracePt t="34944" x="407988" y="1903413"/>
          <p14:tracePt t="34960" x="415925" y="1885950"/>
          <p14:tracePt t="34976" x="425450" y="1885950"/>
          <p14:tracePt t="34992" x="441325" y="1878013"/>
          <p14:tracePt t="35009" x="450850" y="1878013"/>
          <p14:tracePt t="35027" x="484188" y="1878013"/>
          <p14:tracePt t="35042" x="517525" y="1895475"/>
          <p14:tracePt t="35058" x="560388" y="1928813"/>
          <p14:tracePt t="35076" x="620713" y="1979613"/>
          <p14:tracePt t="35092" x="661988" y="2005013"/>
          <p14:tracePt t="35109" x="679450" y="2039938"/>
          <p14:tracePt t="35110" x="688975" y="2047875"/>
          <p14:tracePt t="35126" x="704850" y="2065338"/>
          <p14:tracePt t="35142" x="704850" y="2082800"/>
          <p14:tracePt t="35159" x="722313" y="2098675"/>
          <p14:tracePt t="35175" x="722313" y="2116138"/>
          <p14:tracePt t="35193" x="722313" y="2124075"/>
          <p14:tracePt t="35209" x="722313" y="2133600"/>
          <p14:tracePt t="35226" x="714375" y="2149475"/>
          <p14:tracePt t="35242" x="688975" y="2159000"/>
          <p14:tracePt t="35259" x="679450" y="2166938"/>
          <p14:tracePt t="35277" x="628650" y="2174875"/>
          <p14:tracePt t="35292" x="603250" y="2174875"/>
          <p14:tracePt t="35309" x="577850" y="2174875"/>
          <p14:tracePt t="35326" x="534988" y="2174875"/>
          <p14:tracePt t="35342" x="509588" y="2166938"/>
          <p14:tracePt t="35360" x="501650" y="2159000"/>
          <p14:tracePt t="35375" x="492125" y="2141538"/>
          <p14:tracePt t="35392" x="492125" y="2116138"/>
          <p14:tracePt t="35409" x="492125" y="2090738"/>
          <p14:tracePt t="35425" x="501650" y="2073275"/>
          <p14:tracePt t="35442" x="509588" y="2065338"/>
          <p14:tracePt t="35458" x="517525" y="2047875"/>
          <p14:tracePt t="35475" x="534988" y="2039938"/>
          <p14:tracePt t="35492" x="552450" y="2022475"/>
          <p14:tracePt t="35508" x="603250" y="2022475"/>
          <p14:tracePt t="35525" x="654050" y="2030413"/>
          <p14:tracePt t="35542" x="765175" y="2082800"/>
          <p14:tracePt t="35558" x="823913" y="2124075"/>
          <p14:tracePt t="35575" x="866775" y="2159000"/>
          <p14:tracePt t="35592" x="884238" y="2174875"/>
          <p14:tracePt t="35608" x="900113" y="2184400"/>
          <p14:tracePt t="35625" x="917575" y="2192338"/>
          <p14:tracePt t="35645" x="925513" y="2200275"/>
          <p14:tracePt t="35666" x="925513" y="2209800"/>
          <p14:tracePt t="35680" x="935038" y="2209800"/>
          <p14:tracePt t="35694" x="942975" y="2209800"/>
          <p14:tracePt t="35728" x="950913" y="2209800"/>
          <p14:tracePt t="35791" x="960438" y="2209800"/>
          <p14:tracePt t="35812" x="968375" y="2217738"/>
          <p14:tracePt t="35833" x="976313" y="2217738"/>
          <p14:tracePt t="35846" x="993775" y="2217738"/>
          <p14:tracePt t="35860" x="1003300" y="2217738"/>
          <p14:tracePt t="35867" x="1011238" y="2217738"/>
          <p14:tracePt t="35875" x="1019175" y="2217738"/>
          <p14:tracePt t="35892" x="1044575" y="2217738"/>
          <p14:tracePt t="35909" x="1062038" y="2217738"/>
          <p14:tracePt t="35925" x="1079500" y="2217738"/>
          <p14:tracePt t="35942" x="1087438" y="2217738"/>
          <p14:tracePt t="35959" x="1104900" y="2217738"/>
          <p14:tracePt t="35975" x="1112838" y="2217738"/>
          <p14:tracePt t="36041" x="1104900" y="2217738"/>
          <p14:tracePt t="36055" x="1095375" y="2227263"/>
          <p14:tracePt t="36068" x="1095375" y="2235200"/>
          <p14:tracePt t="36152" x="1095375" y="2243138"/>
          <p14:tracePt t="36159" x="1087438" y="2243138"/>
          <p14:tracePt t="36479" x="1095375" y="2268538"/>
          <p14:tracePt t="36487" x="1112838" y="2286000"/>
          <p14:tracePt t="36494" x="1130300" y="2311400"/>
          <p14:tracePt t="36508" x="1181100" y="2362200"/>
          <p14:tracePt t="36525" x="1239838" y="2413000"/>
          <p14:tracePt t="36542" x="1333500" y="2481263"/>
          <p14:tracePt t="36559" x="1368425" y="2506663"/>
          <p14:tracePt t="36575" x="1393825" y="2524125"/>
          <p14:tracePt t="36592" x="1427163" y="2532063"/>
          <p14:tracePt t="36609" x="1444625" y="2532063"/>
          <p14:tracePt t="36625" x="1462088" y="2532063"/>
          <p14:tracePt t="36642" x="1470025" y="2532063"/>
          <p14:tracePt t="36658" x="1487488" y="2532063"/>
          <p14:tracePt t="36676" x="1495425" y="2532063"/>
          <p14:tracePt t="36692" x="1495425" y="2524125"/>
          <p14:tracePt t="36709" x="1503363" y="2516188"/>
          <p14:tracePt t="36726" x="1512888" y="2489200"/>
          <p14:tracePt t="36742" x="1512888" y="2463800"/>
          <p14:tracePt t="36758" x="1512888" y="2430463"/>
          <p14:tracePt t="36775" x="1512888" y="2405063"/>
          <p14:tracePt t="36792" x="1512888" y="2379663"/>
          <p14:tracePt t="36793" x="1512888" y="2362200"/>
          <p14:tracePt t="36808" x="1512888" y="2336800"/>
          <p14:tracePt t="36828" x="1512888" y="2303463"/>
          <p14:tracePt t="36842" x="1512888" y="2286000"/>
          <p14:tracePt t="36860" x="1512888" y="2268538"/>
          <p14:tracePt t="36862" x="1512888" y="2252663"/>
          <p14:tracePt t="36876" x="1512888" y="2243138"/>
          <p14:tracePt t="36876" x="1512888" y="2235200"/>
          <p14:tracePt t="36892" x="1512888" y="2209800"/>
          <p14:tracePt t="36909" x="1512888" y="2192338"/>
          <p14:tracePt t="36926" x="1512888" y="2166938"/>
          <p14:tracePt t="36942" x="1512888" y="2149475"/>
          <p14:tracePt t="36958" x="1512888" y="2133600"/>
          <p14:tracePt t="36975" x="1512888" y="2116138"/>
          <p14:tracePt t="36992" x="1503363" y="2108200"/>
          <p14:tracePt t="37008" x="1503363" y="2090738"/>
          <p14:tracePt t="37025" x="1495425" y="2082800"/>
          <p14:tracePt t="37042" x="1487488" y="2065338"/>
          <p14:tracePt t="37058" x="1477963" y="2055813"/>
          <p14:tracePt t="37075" x="1477963" y="2039938"/>
          <p14:tracePt t="37092" x="1462088" y="2030413"/>
          <p14:tracePt t="37110" x="1452563" y="2022475"/>
          <p14:tracePt t="37113" x="1452563" y="2014538"/>
          <p14:tracePt t="37126" x="1444625" y="2005013"/>
          <p14:tracePt t="37142" x="1427163" y="1997075"/>
          <p14:tracePt t="37159" x="1419225" y="1979613"/>
          <p14:tracePt t="37175" x="1401763" y="1979613"/>
          <p14:tracePt t="37192" x="1384300" y="1971675"/>
          <p14:tracePt t="37210" x="1368425" y="1971675"/>
          <p14:tracePt t="37210" x="1358900" y="1963738"/>
          <p14:tracePt t="37226" x="1350963" y="1954213"/>
          <p14:tracePt t="37242" x="1325563" y="1954213"/>
          <p14:tracePt t="37259" x="1300163" y="1946275"/>
          <p14:tracePt t="37276" x="1290638" y="1938338"/>
          <p14:tracePt t="37292" x="1274763" y="1938338"/>
          <p14:tracePt t="37308" x="1257300" y="1938338"/>
          <p14:tracePt t="37327" x="1239838" y="1938338"/>
          <p14:tracePt t="37343" x="1214438" y="1938338"/>
          <p14:tracePt t="37359" x="1206500" y="1938338"/>
          <p14:tracePt t="37377" x="1181100" y="1938338"/>
          <p14:tracePt t="37392" x="1163638" y="1946275"/>
          <p14:tracePt t="37409" x="1155700" y="1946275"/>
          <p14:tracePt t="37411" x="1147763" y="1946275"/>
          <p14:tracePt t="37425" x="1130300" y="1963738"/>
          <p14:tracePt t="37442" x="1112838" y="1971675"/>
          <p14:tracePt t="37458" x="1095375" y="1971675"/>
          <p14:tracePt t="37476" x="1087438" y="1979613"/>
          <p14:tracePt t="37494" x="1079500" y="1989138"/>
          <p14:tracePt t="37495" x="1079500" y="1997075"/>
          <p14:tracePt t="37509" x="1069975" y="1997075"/>
          <p14:tracePt t="37525" x="1062038" y="2014538"/>
          <p14:tracePt t="37543" x="1054100" y="2022475"/>
          <p14:tracePt t="37558" x="1054100" y="2030413"/>
          <p14:tracePt t="37575" x="1044575" y="2039938"/>
          <p14:tracePt t="37593" x="1044575" y="2047875"/>
          <p14:tracePt t="37594" x="1036638" y="2055813"/>
          <p14:tracePt t="37609" x="1036638" y="2065338"/>
          <p14:tracePt t="37625" x="1036638" y="2073275"/>
          <p14:tracePt t="37642" x="1036638" y="2098675"/>
          <p14:tracePt t="37659" x="1036638" y="2116138"/>
          <p14:tracePt t="37675" x="1036638" y="2133600"/>
          <p14:tracePt t="37692" x="1044575" y="2159000"/>
          <p14:tracePt t="37708" x="1054100" y="2184400"/>
          <p14:tracePt t="37725" x="1062038" y="2217738"/>
          <p14:tracePt t="37743" x="1079500" y="2243138"/>
          <p14:tracePt t="37759" x="1087438" y="2268538"/>
          <p14:tracePt t="37759" x="1104900" y="2278063"/>
          <p14:tracePt t="37776" x="1130300" y="2303463"/>
          <p14:tracePt t="37792" x="1147763" y="2328863"/>
          <p14:tracePt t="37808" x="1181100" y="2354263"/>
          <p14:tracePt t="37826" x="1206500" y="2371725"/>
          <p14:tracePt t="37842" x="1223963" y="2387600"/>
          <p14:tracePt t="37858" x="1265238" y="2405063"/>
          <p14:tracePt t="37875" x="1290638" y="2413000"/>
          <p14:tracePt t="37891" x="1325563" y="2422525"/>
          <p14:tracePt t="37908" x="1343025" y="2422525"/>
          <p14:tracePt t="37926" x="1368425" y="2422525"/>
          <p14:tracePt t="37927" x="1384300" y="2422525"/>
          <p14:tracePt t="37942" x="1393825" y="2422525"/>
          <p14:tracePt t="37959" x="1409700" y="2422525"/>
          <p14:tracePt t="37976" x="1427163" y="2422525"/>
          <p14:tracePt t="37992" x="1444625" y="2422525"/>
          <p14:tracePt t="38009" x="1452563" y="2405063"/>
          <p14:tracePt t="38025" x="1487488" y="2362200"/>
          <p14:tracePt t="38042" x="1495425" y="2328863"/>
          <p14:tracePt t="38058" x="1503363" y="2293938"/>
          <p14:tracePt t="38076" x="1503363" y="2268538"/>
          <p14:tracePt t="38092" x="1503363" y="2235200"/>
          <p14:tracePt t="38109" x="1503363" y="2200275"/>
          <p14:tracePt t="38125" x="1503363" y="2184400"/>
          <p14:tracePt t="38142" x="1495425" y="2159000"/>
          <p14:tracePt t="38159" x="1487488" y="2141538"/>
          <p14:tracePt t="38177" x="1470025" y="2116138"/>
          <p14:tracePt t="38192" x="1452563" y="2098675"/>
          <p14:tracePt t="38209" x="1452563" y="2082800"/>
          <p14:tracePt t="38226" x="1435100" y="2073275"/>
          <p14:tracePt t="38227" x="1435100" y="2065338"/>
          <p14:tracePt t="38242" x="1419225" y="2055813"/>
          <p14:tracePt t="38260" x="1401763" y="2047875"/>
          <p14:tracePt t="38262" x="1393825" y="2039938"/>
          <p14:tracePt t="38277" x="1376363" y="2030413"/>
          <p14:tracePt t="38292" x="1368425" y="2022475"/>
          <p14:tracePt t="38309" x="1343025" y="2005013"/>
          <p14:tracePt t="38325" x="1325563" y="1997075"/>
          <p14:tracePt t="38342" x="1308100" y="1997075"/>
          <p14:tracePt t="38359" x="1282700" y="1989138"/>
          <p14:tracePt t="38376" x="1274763" y="1979613"/>
          <p14:tracePt t="38392" x="1249363" y="1971675"/>
          <p14:tracePt t="38409" x="1223963" y="1971675"/>
          <p14:tracePt t="38426" x="1214438" y="1971675"/>
          <p14:tracePt t="38442" x="1198563" y="1971675"/>
          <p14:tracePt t="38459" x="1181100" y="1971675"/>
          <p14:tracePt t="38476" x="1163638" y="1971675"/>
          <p14:tracePt t="38492" x="1155700" y="1971675"/>
          <p14:tracePt t="38509" x="1147763" y="1979613"/>
          <p14:tracePt t="38525" x="1138238" y="1989138"/>
          <p14:tracePt t="38545" x="1138238" y="1997075"/>
          <p14:tracePt t="38567" x="1138238" y="2005013"/>
          <p14:tracePt t="38587" x="1138238" y="2014538"/>
          <p14:tracePt t="38594" x="1130300" y="2022475"/>
          <p14:tracePt t="38609" x="1130300" y="2030413"/>
          <p14:tracePt t="38625" x="1130300" y="2055813"/>
          <p14:tracePt t="38643" x="1130300" y="2082800"/>
          <p14:tracePt t="38644" x="1130300" y="2090738"/>
          <p14:tracePt t="38659" x="1130300" y="2116138"/>
          <p14:tracePt t="38676" x="1130300" y="2166938"/>
          <p14:tracePt t="38678" x="1130300" y="2174875"/>
          <p14:tracePt t="38692" x="1138238" y="2227263"/>
          <p14:tracePt t="38710" x="1155700" y="2286000"/>
          <p14:tracePt t="38726" x="1189038" y="2328863"/>
          <p14:tracePt t="38727" x="1206500" y="2354263"/>
          <p14:tracePt t="38742" x="1249363" y="2397125"/>
          <p14:tracePt t="38759" x="1290638" y="2430463"/>
          <p14:tracePt t="38775" x="1393825" y="2463800"/>
          <p14:tracePt t="38792" x="1477963" y="2481263"/>
          <p14:tracePt t="38810" x="1538288" y="2481263"/>
          <p14:tracePt t="38811" x="1571625" y="2481263"/>
          <p14:tracePt t="38825" x="1622425" y="2481263"/>
          <p14:tracePt t="38842" x="1657350" y="2481263"/>
          <p14:tracePt t="38859" x="1690688" y="2481263"/>
          <p14:tracePt t="38877" x="1708150" y="2473325"/>
          <p14:tracePt t="38893" x="1716088" y="2463800"/>
          <p14:tracePt t="38894" x="1724025" y="2463800"/>
          <p14:tracePt t="38909" x="1733550" y="2438400"/>
          <p14:tracePt t="38925" x="1733550" y="2430463"/>
          <p14:tracePt t="38942" x="1741488" y="2387600"/>
          <p14:tracePt t="38959" x="1741488" y="2379663"/>
          <p14:tracePt t="38977" x="1741488" y="2354263"/>
          <p14:tracePt t="38977" x="1749425" y="2354263"/>
          <p14:tracePt t="38992" x="1749425" y="2336800"/>
          <p14:tracePt t="39009" x="1749425" y="2328863"/>
          <p14:tracePt t="39025" x="1749425" y="2311400"/>
          <p14:tracePt t="39042" x="1758950" y="2303463"/>
          <p14:tracePt t="39060" x="1758950" y="2293938"/>
          <p14:tracePt t="39062" x="1758950" y="2286000"/>
          <p14:tracePt t="39186" x="1749425" y="2286000"/>
          <p14:tracePt t="39200" x="1749425" y="2293938"/>
          <p14:tracePt t="39206" x="1741488" y="2293938"/>
          <p14:tracePt t="39213" x="1741488" y="2303463"/>
          <p14:tracePt t="39234" x="1733550" y="2311400"/>
          <p14:tracePt t="39242" x="1733550" y="2319338"/>
          <p14:tracePt t="39259" x="1724025" y="2328863"/>
          <p14:tracePt t="39277" x="1724025" y="2344738"/>
          <p14:tracePt t="39292" x="1716088" y="2354263"/>
          <p14:tracePt t="39309" x="1708150" y="2362200"/>
          <p14:tracePt t="39325" x="1690688" y="2371725"/>
          <p14:tracePt t="39342" x="1682750" y="2379663"/>
          <p14:tracePt t="39360" x="1657350" y="2379663"/>
          <p14:tracePt t="39360" x="1647825" y="2379663"/>
          <p14:tracePt t="39376" x="1614488" y="2387600"/>
          <p14:tracePt t="39392" x="1589088" y="2387600"/>
          <p14:tracePt t="39409" x="1528763" y="2387600"/>
          <p14:tracePt t="39426" x="1495425" y="2387600"/>
          <p14:tracePt t="39442" x="1462088" y="2387600"/>
          <p14:tracePt t="39459" x="1419225" y="2379663"/>
          <p14:tracePt t="39479" x="1376363" y="2354263"/>
          <p14:tracePt t="39492" x="1358900" y="2344738"/>
          <p14:tracePt t="39509" x="1343025" y="2319338"/>
          <p14:tracePt t="39526" x="1325563" y="2311400"/>
          <p14:tracePt t="39527" x="1325563" y="2293938"/>
          <p14:tracePt t="39542" x="1317625" y="2286000"/>
          <p14:tracePt t="39559" x="1308100" y="2268538"/>
          <p14:tracePt t="39575" x="1300163" y="2243138"/>
          <p14:tracePt t="39591" x="1300163" y="2227263"/>
          <p14:tracePt t="39608" x="1300163" y="2209800"/>
          <p14:tracePt t="39625" x="1300163" y="2192338"/>
          <p14:tracePt t="39641" x="1300163" y="2174875"/>
          <p14:tracePt t="39658" x="1317625" y="2149475"/>
          <p14:tracePt t="39675" x="1333500" y="2133600"/>
          <p14:tracePt t="39691" x="1350963" y="2116138"/>
          <p14:tracePt t="39708" x="1376363" y="2090738"/>
          <p14:tracePt t="39725" x="1393825" y="2073275"/>
          <p14:tracePt t="39741" x="1419225" y="2065338"/>
          <p14:tracePt t="39759" x="1427163" y="2055813"/>
          <p14:tracePt t="39775" x="1444625" y="2047875"/>
          <p14:tracePt t="39792" x="1470025" y="2039938"/>
          <p14:tracePt t="39809" x="1477963" y="2030413"/>
          <p14:tracePt t="39810" x="1487488" y="2030413"/>
          <p14:tracePt t="39825" x="1495425" y="2030413"/>
          <p14:tracePt t="39842" x="1503363" y="2030413"/>
          <p14:tracePt t="39859" x="1520825" y="2039938"/>
          <p14:tracePt t="39875" x="1538288" y="2055813"/>
          <p14:tracePt t="39892" x="1554163" y="2065338"/>
          <p14:tracePt t="39908" x="1579563" y="2082800"/>
          <p14:tracePt t="39925" x="1589088" y="2090738"/>
          <p14:tracePt t="39942" x="1606550" y="2108200"/>
          <p14:tracePt t="39943" x="1606550" y="2116138"/>
          <p14:tracePt t="39958" x="1622425" y="2124075"/>
          <p14:tracePt t="39975" x="1622425" y="2133600"/>
          <p14:tracePt t="39992" x="1639888" y="2149475"/>
          <p14:tracePt t="40008" x="1647825" y="2159000"/>
          <p14:tracePt t="40025" x="1647825" y="2174875"/>
          <p14:tracePt t="40042" x="1657350" y="2192338"/>
          <p14:tracePt t="40058" x="1665288" y="2200275"/>
          <p14:tracePt t="40075" x="1665288" y="2217738"/>
          <p14:tracePt t="40092" x="1665288" y="2235200"/>
          <p14:tracePt t="40109" x="1665288" y="2243138"/>
          <p14:tracePt t="40125" x="1665288" y="2260600"/>
          <p14:tracePt t="40142" x="1665288" y="2268538"/>
          <p14:tracePt t="40160" x="1665288" y="2286000"/>
          <p14:tracePt t="40194" x="1657350" y="2293938"/>
          <p14:tracePt t="40207" x="1647825" y="2303463"/>
          <p14:tracePt t="40214" x="1639888" y="2303463"/>
          <p14:tracePt t="40225" x="1631950" y="2303463"/>
          <p14:tracePt t="40242" x="1597025" y="2311400"/>
          <p14:tracePt t="40243" x="1589088" y="2311400"/>
          <p14:tracePt t="40258" x="1554163" y="2311400"/>
          <p14:tracePt t="40276" x="1528763" y="2311400"/>
          <p14:tracePt t="40277" x="1520825" y="2311400"/>
          <p14:tracePt t="40292" x="1487488" y="2311400"/>
          <p14:tracePt t="40308" x="1470025" y="2311400"/>
          <p14:tracePt t="40325" x="1444625" y="2311400"/>
          <p14:tracePt t="40343" x="1419225" y="2293938"/>
          <p14:tracePt t="40359" x="1393825" y="2268538"/>
          <p14:tracePt t="40376" x="1384300" y="2227263"/>
          <p14:tracePt t="40392" x="1376363" y="2209800"/>
          <p14:tracePt t="40410" x="1376363" y="2166938"/>
          <p14:tracePt t="40426" x="1376363" y="2149475"/>
          <p14:tracePt t="40442" x="1384300" y="2124075"/>
          <p14:tracePt t="40458" x="1409700" y="2090738"/>
          <p14:tracePt t="40476" x="1419225" y="2065338"/>
          <p14:tracePt t="40492" x="1444625" y="2047875"/>
          <p14:tracePt t="40509" x="1487488" y="2014538"/>
          <p14:tracePt t="40525" x="1520825" y="1989138"/>
          <p14:tracePt t="40544" x="1579563" y="1963738"/>
          <p14:tracePt t="40559" x="1614488" y="1954213"/>
          <p14:tracePt t="40576" x="1647825" y="1954213"/>
          <p14:tracePt t="40578" x="1673225" y="1954213"/>
          <p14:tracePt t="40592" x="1698625" y="1954213"/>
          <p14:tracePt t="40609" x="1733550" y="1954213"/>
          <p14:tracePt t="40625" x="1776413" y="1979613"/>
          <p14:tracePt t="40642" x="1792288" y="1997075"/>
          <p14:tracePt t="40659" x="1827213" y="2022475"/>
          <p14:tracePt t="40661" x="1835150" y="2039938"/>
          <p14:tracePt t="40678" x="1852613" y="2065338"/>
          <p14:tracePt t="40692" x="1868488" y="2098675"/>
          <p14:tracePt t="40709" x="1885950" y="2124075"/>
          <p14:tracePt t="40726" x="1885950" y="2141538"/>
          <p14:tracePt t="40743" x="1885950" y="2149475"/>
          <p14:tracePt t="40744" x="1885950" y="2159000"/>
          <p14:tracePt t="40759" x="1885950" y="2166938"/>
          <p14:tracePt t="40776" x="1885950" y="2184400"/>
          <p14:tracePt t="40792" x="1885950" y="2192338"/>
          <p14:tracePt t="40809" x="1885950" y="2200275"/>
          <p14:tracePt t="40826" x="1868488" y="2209800"/>
          <p14:tracePt t="40842" x="1843088" y="2209800"/>
          <p14:tracePt t="40859" x="1835150" y="2217738"/>
          <p14:tracePt t="40861" x="1827213" y="2217738"/>
          <p14:tracePt t="40876" x="1801813" y="2217738"/>
          <p14:tracePt t="40892" x="1776413" y="2217738"/>
          <p14:tracePt t="40909" x="1758950" y="2217738"/>
          <p14:tracePt t="40910" x="1741488" y="2217738"/>
          <p14:tracePt t="40926" x="1724025" y="2209800"/>
          <p14:tracePt t="40942" x="1698625" y="2209800"/>
          <p14:tracePt t="40959" x="1665288" y="2200275"/>
          <p14:tracePt t="40975" x="1647825" y="2192338"/>
          <p14:tracePt t="40993" x="1631950" y="2184400"/>
          <p14:tracePt t="40996" x="1622425" y="2184400"/>
          <p14:tracePt t="41009" x="1606550" y="2184400"/>
          <p14:tracePt t="41025" x="1597025" y="2174875"/>
          <p14:tracePt t="41042" x="1589088" y="2174875"/>
          <p14:tracePt t="41059" x="1579563" y="2174875"/>
          <p14:tracePt t="41077" x="1571625" y="2166938"/>
          <p14:tracePt t="41188" x="1579563" y="2166938"/>
          <p14:tracePt t="41194" x="1589088" y="2166938"/>
          <p14:tracePt t="41210" x="1597025" y="2166938"/>
          <p14:tracePt t="41216" x="1614488" y="2166938"/>
          <p14:tracePt t="41226" x="1622425" y="2166938"/>
          <p14:tracePt t="41242" x="1647825" y="2166938"/>
          <p14:tracePt t="41259" x="1690688" y="2174875"/>
          <p14:tracePt t="41276" x="1716088" y="2184400"/>
          <p14:tracePt t="41292" x="1741488" y="2184400"/>
          <p14:tracePt t="41309" x="1758950" y="2184400"/>
          <p14:tracePt t="41326" x="1776413" y="2184400"/>
          <p14:tracePt t="41342" x="1792288" y="2184400"/>
          <p14:tracePt t="41359" x="1801813" y="2174875"/>
          <p14:tracePt t="41377" x="1809750" y="2149475"/>
          <p14:tracePt t="41393" x="1827213" y="2116138"/>
          <p14:tracePt t="41409" x="1843088" y="2090738"/>
          <p14:tracePt t="41426" x="1852613" y="2055813"/>
          <p14:tracePt t="41442" x="1852613" y="2030413"/>
          <p14:tracePt t="41459" x="1852613" y="2022475"/>
          <p14:tracePt t="41476" x="1852613" y="2014538"/>
          <p14:tracePt t="41492" x="1852613" y="2005013"/>
          <p14:tracePt t="41510" x="1852613" y="1997075"/>
          <p14:tracePt t="41525" x="1852613" y="1989138"/>
          <p14:tracePt t="41612" x="1852613" y="1997075"/>
          <p14:tracePt t="41619" x="1852613" y="2005013"/>
          <p14:tracePt t="41632" x="1852613" y="2014538"/>
          <p14:tracePt t="41642" x="1852613" y="2022475"/>
          <p14:tracePt t="41658" x="1852613" y="2030413"/>
          <p14:tracePt t="41675" x="1852613" y="2065338"/>
          <p14:tracePt t="41691" x="1852613" y="2090738"/>
          <p14:tracePt t="41709" x="1852613" y="2116138"/>
          <p14:tracePt t="41725" x="1852613" y="2133600"/>
          <p14:tracePt t="41742" x="1852613" y="2149475"/>
          <p14:tracePt t="41759" x="1852613" y="2166938"/>
          <p14:tracePt t="41775" x="1852613" y="2174875"/>
          <p14:tracePt t="41793" x="1852613" y="2192338"/>
          <p14:tracePt t="41809" x="1860550" y="2192338"/>
          <p14:tracePt t="41825" x="1860550" y="2200275"/>
          <p14:tracePt t="41842" x="1868488" y="2200275"/>
          <p14:tracePt t="41859" x="1878013" y="2192338"/>
          <p14:tracePt t="41862" x="1885950" y="2184400"/>
          <p14:tracePt t="41876" x="1893888" y="2159000"/>
          <p14:tracePt t="41877" x="1911350" y="2141538"/>
          <p14:tracePt t="41892" x="1946275" y="2055813"/>
          <p14:tracePt t="41908" x="1971675" y="1989138"/>
          <p14:tracePt t="41925" x="2012950" y="1920875"/>
          <p14:tracePt t="41942" x="2022475" y="1885950"/>
          <p14:tracePt t="41959" x="2030413" y="1860550"/>
          <p14:tracePt t="41960" x="2038350" y="1852613"/>
          <p14:tracePt t="41975" x="2047875" y="1835150"/>
          <p14:tracePt t="41992" x="2047875" y="1827213"/>
          <p14:tracePt t="42009" x="2047875" y="1809750"/>
          <p14:tracePt t="42025" x="2047875" y="1793875"/>
          <p14:tracePt t="42043" x="2038350" y="1793875"/>
          <p14:tracePt t="42058" x="2022475" y="1784350"/>
          <p14:tracePt t="42076" x="1997075" y="1784350"/>
          <p14:tracePt t="42092" x="1971675" y="1784350"/>
          <p14:tracePt t="42093" x="1954213" y="1784350"/>
          <p14:tracePt t="42109" x="1920875" y="1784350"/>
          <p14:tracePt t="42125" x="1868488" y="1801813"/>
          <p14:tracePt t="42142" x="1784350" y="1844675"/>
          <p14:tracePt t="42160" x="1698625" y="1885950"/>
          <p14:tracePt t="42175" x="1631950" y="1928813"/>
          <p14:tracePt t="42192" x="1571625" y="1979613"/>
          <p14:tracePt t="42209" x="1554163" y="1997075"/>
          <p14:tracePt t="42210" x="1538288" y="2014538"/>
          <p14:tracePt t="42226" x="1520825" y="2039938"/>
          <p14:tracePt t="42242" x="1520825" y="2055813"/>
          <p14:tracePt t="42259" x="1520825" y="2090738"/>
          <p14:tracePt t="42277" x="1538288" y="2124075"/>
          <p14:tracePt t="42279" x="1554163" y="2141538"/>
          <p14:tracePt t="42293" x="1589088" y="2166938"/>
          <p14:tracePt t="42309" x="1758950" y="2227263"/>
          <p14:tracePt t="42326" x="1878013" y="2243138"/>
          <p14:tracePt t="42342" x="1979613" y="2260600"/>
          <p14:tracePt t="42359" x="2106613" y="2260600"/>
          <p14:tracePt t="42376" x="2157413" y="2260600"/>
          <p14:tracePt t="42392" x="2200275" y="2260600"/>
          <p14:tracePt t="42409" x="2217738" y="2252663"/>
          <p14:tracePt t="42425" x="2243138" y="2235200"/>
          <p14:tracePt t="42442" x="2268538" y="2217738"/>
          <p14:tracePt t="42459" x="2268538" y="2209800"/>
          <p14:tracePt t="42476" x="2286000" y="2209800"/>
          <p14:tracePt t="42492" x="2293938" y="2200275"/>
          <p14:tracePt t="43887" x="2293938" y="2192338"/>
          <p14:tracePt t="43894" x="2293938" y="2184400"/>
          <p14:tracePt t="43903" x="2293938" y="2174875"/>
          <p14:tracePt t="43909" x="2286000" y="2166938"/>
          <p14:tracePt t="43925" x="2276475" y="2159000"/>
          <p14:tracePt t="43942" x="2276475" y="2141538"/>
          <p14:tracePt t="43958" x="2268538" y="2133600"/>
          <p14:tracePt t="43977" x="2260600" y="2124075"/>
          <p14:tracePt t="44004" x="2251075" y="2116138"/>
          <p14:tracePt t="44025" x="2243138" y="2108200"/>
          <p14:tracePt t="44040" x="2235200" y="2098675"/>
          <p14:tracePt t="44074" x="2225675" y="2090738"/>
          <p14:tracePt t="44087" x="2217738" y="2082800"/>
          <p14:tracePt t="44122" x="2208213" y="2073275"/>
          <p14:tracePt t="44129" x="2208213" y="2065338"/>
          <p14:tracePt t="44136" x="2200275" y="2065338"/>
          <p14:tracePt t="44143" x="2200275" y="2055813"/>
          <p14:tracePt t="44159" x="2192338" y="2055813"/>
          <p14:tracePt t="44176" x="2174875" y="2047875"/>
          <p14:tracePt t="44192" x="2174875" y="2039938"/>
          <p14:tracePt t="44209" x="2157413" y="2039938"/>
          <p14:tracePt t="44226" x="2124075" y="2030413"/>
          <p14:tracePt t="44242" x="2098675" y="2030413"/>
          <p14:tracePt t="44260" x="2065338" y="2030413"/>
          <p14:tracePt t="44262" x="2047875" y="2030413"/>
          <p14:tracePt t="44276" x="2030413" y="2030413"/>
          <p14:tracePt t="44277" x="2012950" y="2039938"/>
          <p14:tracePt t="44292" x="1979613" y="2039938"/>
          <p14:tracePt t="44309" x="1954213" y="2047875"/>
          <p14:tracePt t="44326" x="1911350" y="2065338"/>
          <p14:tracePt t="44342" x="1885950" y="2082800"/>
          <p14:tracePt t="44359" x="1868488" y="2090738"/>
          <p14:tracePt t="44360" x="1860550" y="2098675"/>
          <p14:tracePt t="44375" x="1843088" y="2108200"/>
          <p14:tracePt t="44392" x="1835150" y="2116138"/>
          <p14:tracePt t="44408" x="1817688" y="2133600"/>
          <p14:tracePt t="44425" x="1809750" y="2149475"/>
          <p14:tracePt t="44443" x="1809750" y="2174875"/>
          <p14:tracePt t="44444" x="1809750" y="2184400"/>
          <p14:tracePt t="44459" x="1809750" y="2200275"/>
          <p14:tracePt t="44477" x="1827213" y="2260600"/>
          <p14:tracePt t="44492" x="1878013" y="2293938"/>
          <p14:tracePt t="44509" x="1946275" y="2344738"/>
          <p14:tracePt t="44527" x="2081213" y="2397125"/>
          <p14:tracePt t="44542" x="2132013" y="2413000"/>
          <p14:tracePt t="44560" x="2192338" y="2422525"/>
          <p14:tracePt t="44562" x="2200275" y="2422525"/>
          <p14:tracePt t="44576" x="2225675" y="2422525"/>
          <p14:tracePt t="44592" x="2251075" y="2422525"/>
          <p14:tracePt t="44610" x="2276475" y="2422525"/>
          <p14:tracePt t="44626" x="2301875" y="2413000"/>
          <p14:tracePt t="44643" x="2327275" y="2379663"/>
          <p14:tracePt t="44659" x="2379663" y="2319338"/>
          <p14:tracePt t="44676" x="2413000" y="2268538"/>
          <p14:tracePt t="44696" x="2430463" y="2209800"/>
          <p14:tracePt t="44709" x="2446338" y="2174875"/>
          <p14:tracePt t="44726" x="2446338" y="2149475"/>
          <p14:tracePt t="44742" x="2446338" y="2124075"/>
          <p14:tracePt t="44758" x="2446338" y="2108200"/>
          <p14:tracePt t="44776" x="2446338" y="2082800"/>
          <p14:tracePt t="44792" x="2430463" y="2073275"/>
          <p14:tracePt t="44809" x="2413000" y="2055813"/>
          <p14:tracePt t="44826" x="2379663" y="2047875"/>
          <p14:tracePt t="44842" x="2352675" y="2030413"/>
          <p14:tracePt t="44860" x="2293938" y="2022475"/>
          <p14:tracePt t="44876" x="2251075" y="2014538"/>
          <p14:tracePt t="44892" x="2217738" y="2014538"/>
          <p14:tracePt t="44909" x="2157413" y="2014538"/>
          <p14:tracePt t="44927" x="2132013" y="2014538"/>
          <p14:tracePt t="44929" x="2116138" y="2014538"/>
          <p14:tracePt t="44942" x="2106613" y="2014538"/>
          <p14:tracePt t="44958" x="2073275" y="2030413"/>
          <p14:tracePt t="44975" x="2047875" y="2030413"/>
          <p14:tracePt t="44993" x="2030413" y="2039938"/>
          <p14:tracePt t="45009" x="2022475" y="2047875"/>
          <p14:tracePt t="45013" x="2012950" y="2047875"/>
          <p14:tracePt t="45028" x="2005013" y="2047875"/>
          <p14:tracePt t="45088" x="2005013" y="2055813"/>
          <p14:tracePt t="45102" x="2005013" y="2065338"/>
          <p14:tracePt t="45117" x="2005013" y="2073275"/>
          <p14:tracePt t="45145" x="2012950" y="2073275"/>
          <p14:tracePt t="45151" x="2012950" y="2082800"/>
          <p14:tracePt t="45214" x="2022475" y="2082800"/>
          <p14:tracePt t="45235" x="2022475" y="2090738"/>
          <p14:tracePt t="45319" x="2030413" y="2090738"/>
          <p14:tracePt t="45333" x="2038350" y="2098675"/>
          <p14:tracePt t="45339" x="2038350" y="2108200"/>
          <p14:tracePt t="45346" x="2055813" y="2116138"/>
          <p14:tracePt t="45360" x="2081213" y="2141538"/>
          <p14:tracePt t="45375" x="2132013" y="2192338"/>
          <p14:tracePt t="45392" x="2174875" y="2217738"/>
          <p14:tracePt t="45409" x="2217738" y="2252663"/>
          <p14:tracePt t="45425" x="2260600" y="2286000"/>
          <p14:tracePt t="45442" x="2286000" y="2293938"/>
          <p14:tracePt t="45459" x="2301875" y="2311400"/>
          <p14:tracePt t="45476" x="2319338" y="2311400"/>
          <p14:tracePt t="45493" x="2336800" y="2311400"/>
          <p14:tracePt t="45509" x="2344738" y="2311400"/>
          <p14:tracePt t="45525" x="2352675" y="2311400"/>
          <p14:tracePt t="45542" x="2362200" y="2311400"/>
          <p14:tracePt t="45568" x="2370138" y="2311400"/>
          <p14:tracePt t="45987" x="2370138" y="2319338"/>
          <p14:tracePt t="49359" x="2362200" y="2319338"/>
          <p14:tracePt t="49680" x="2352675" y="2319338"/>
          <p14:tracePt t="49694" x="2344738" y="2319338"/>
          <p14:tracePt t="49720" x="2336800" y="2319338"/>
          <p14:tracePt t="49728" x="2319338" y="2319338"/>
          <p14:tracePt t="49735" x="2311400" y="2319338"/>
          <p14:tracePt t="49742" x="2293938" y="2311400"/>
          <p14:tracePt t="49758" x="2251075" y="2293938"/>
          <p14:tracePt t="49776" x="2174875" y="2252663"/>
          <p14:tracePt t="49777" x="2132013" y="2235200"/>
          <p14:tracePt t="49792" x="2055813" y="2200275"/>
          <p14:tracePt t="49809" x="2005013" y="2166938"/>
          <p14:tracePt t="49826" x="1954213" y="2133600"/>
          <p14:tracePt t="49842" x="1893888" y="2108200"/>
          <p14:tracePt t="49858" x="1860550" y="2082800"/>
          <p14:tracePt t="49876" x="1817688" y="2073275"/>
          <p14:tracePt t="49897" x="1784350" y="2055813"/>
          <p14:tracePt t="49911" x="1758950" y="2055813"/>
          <p14:tracePt t="49928" x="1724025" y="2055813"/>
          <p14:tracePt t="49929" x="1698625" y="2055813"/>
          <p14:tracePt t="49942" x="1673225" y="2065338"/>
          <p14:tracePt t="49959" x="1597025" y="2098675"/>
          <p14:tracePt t="49975" x="1538288" y="2133600"/>
          <p14:tracePt t="49991" x="1452563" y="2184400"/>
          <p14:tracePt t="50008" x="1409700" y="2227263"/>
          <p14:tracePt t="50025" x="1376363" y="2268538"/>
          <p14:tracePt t="50041" x="1343025" y="2311400"/>
          <p14:tracePt t="50058" x="1325563" y="2328863"/>
          <p14:tracePt t="50075" x="1308100" y="2362200"/>
          <p14:tracePt t="50091" x="1308100" y="2387600"/>
          <p14:tracePt t="50109" x="1308100" y="2413000"/>
          <p14:tracePt t="50126" x="1308100" y="2455863"/>
          <p14:tracePt t="50142" x="1308100" y="2481263"/>
          <p14:tracePt t="50159" x="1333500" y="2506663"/>
          <p14:tracePt t="50160" x="1350963" y="2532063"/>
          <p14:tracePt t="50176" x="1393825" y="2574925"/>
          <p14:tracePt t="50192" x="1452563" y="2633663"/>
          <p14:tracePt t="50194" x="1503363" y="2676525"/>
          <p14:tracePt t="50208" x="1606550" y="2736850"/>
          <p14:tracePt t="50225" x="1716088" y="2787650"/>
          <p14:tracePt t="50242" x="1809750" y="2830513"/>
          <p14:tracePt t="50258" x="1920875" y="2863850"/>
          <p14:tracePt t="50275" x="1979613" y="2871788"/>
          <p14:tracePt t="50291" x="2055813" y="2871788"/>
          <p14:tracePt t="50308" x="2098675" y="2871788"/>
          <p14:tracePt t="50325" x="2141538" y="2871788"/>
          <p14:tracePt t="50326" x="2149475" y="2863850"/>
          <p14:tracePt t="50341" x="2192338" y="2846388"/>
          <p14:tracePt t="50358" x="2217738" y="2838450"/>
          <p14:tracePt t="50375" x="2251075" y="2805113"/>
          <p14:tracePt t="50391" x="2286000" y="2778125"/>
          <p14:tracePt t="50409" x="2293938" y="2762250"/>
          <p14:tracePt t="50409" x="2301875" y="2744788"/>
          <p14:tracePt t="50425" x="2327275" y="2711450"/>
          <p14:tracePt t="50442" x="2336800" y="2676525"/>
          <p14:tracePt t="50458" x="2336800" y="2651125"/>
          <p14:tracePt t="50475" x="2336800" y="2625725"/>
          <p14:tracePt t="50492" x="2336800" y="2608263"/>
          <p14:tracePt t="50508" x="2336800" y="2574925"/>
          <p14:tracePt t="50525" x="2336800" y="2549525"/>
          <p14:tracePt t="50541" x="2311400" y="2506663"/>
          <p14:tracePt t="50558" x="2301875" y="2498725"/>
          <p14:tracePt t="50575" x="2276475" y="2481263"/>
          <p14:tracePt t="50591" x="2235200" y="2455863"/>
          <p14:tracePt t="50608" x="2200275" y="2438400"/>
          <p14:tracePt t="50610" x="2174875" y="2430463"/>
          <p14:tracePt t="50625" x="2141538" y="2422525"/>
          <p14:tracePt t="50641" x="2090738" y="2413000"/>
          <p14:tracePt t="50658" x="2047875" y="2397125"/>
          <p14:tracePt t="50675" x="1971675" y="2387600"/>
          <p14:tracePt t="50691" x="1911350" y="2379663"/>
          <p14:tracePt t="50708" x="1843088" y="2379663"/>
          <p14:tracePt t="50725" x="1801813" y="2379663"/>
          <p14:tracePt t="50743" x="1766888" y="2379663"/>
          <p14:tracePt t="50743" x="1749425" y="2379663"/>
          <p14:tracePt t="50758" x="1716088" y="2379663"/>
          <p14:tracePt t="50775" x="1673225" y="2387600"/>
          <p14:tracePt t="50792" x="1622425" y="2397125"/>
          <p14:tracePt t="50808" x="1597025" y="2413000"/>
          <p14:tracePt t="50825" x="1563688" y="2430463"/>
          <p14:tracePt t="50842" x="1538288" y="2438400"/>
          <p14:tracePt t="50858" x="1528763" y="2463800"/>
          <p14:tracePt t="50875" x="1520825" y="2481263"/>
          <p14:tracePt t="50892" x="1512888" y="2489200"/>
          <p14:tracePt t="50909" x="1512888" y="2506663"/>
          <p14:tracePt t="50925" x="1512888" y="2532063"/>
          <p14:tracePt t="50942" x="1512888" y="2549525"/>
          <p14:tracePt t="50958" x="1512888" y="2582863"/>
          <p14:tracePt t="50975" x="1538288" y="2608263"/>
          <p14:tracePt t="50992" x="1571625" y="2643188"/>
          <p14:tracePt t="51009" x="1673225" y="2744788"/>
          <p14:tracePt t="51029" x="1827213" y="2846388"/>
          <p14:tracePt t="51042" x="1911350" y="2897188"/>
          <p14:tracePt t="51058" x="2012950" y="2949575"/>
          <p14:tracePt t="51077" x="2116138" y="2990850"/>
          <p14:tracePt t="51092" x="2166938" y="3000375"/>
          <p14:tracePt t="51108" x="2208213" y="3008313"/>
          <p14:tracePt t="51126" x="2225675" y="3016250"/>
          <p14:tracePt t="51127" x="2243138" y="3016250"/>
          <p14:tracePt t="51142" x="2260600" y="3016250"/>
          <p14:tracePt t="51158" x="2276475" y="3016250"/>
          <p14:tracePt t="51176" x="2301875" y="3008313"/>
          <p14:tracePt t="51192" x="2327275" y="2974975"/>
          <p14:tracePt t="51209" x="2352675" y="2940050"/>
          <p14:tracePt t="51225" x="2395538" y="2846388"/>
          <p14:tracePt t="51241" x="2420938" y="2787650"/>
          <p14:tracePt t="51258" x="2446338" y="2711450"/>
          <p14:tracePt t="51276" x="2463800" y="2668588"/>
          <p14:tracePt t="51291" x="2471738" y="2633663"/>
          <p14:tracePt t="51308" x="2481263" y="2582863"/>
          <p14:tracePt t="51325" x="2481263" y="2566988"/>
          <p14:tracePt t="51341" x="2481263" y="2532063"/>
          <p14:tracePt t="51359" x="2471738" y="2516188"/>
          <p14:tracePt t="51376" x="2471738" y="2498725"/>
          <p14:tracePt t="51392" x="2446338" y="2481263"/>
          <p14:tracePt t="51409" x="2438400" y="2473325"/>
          <p14:tracePt t="51412" x="2420938" y="2463800"/>
          <p14:tracePt t="51425" x="2395538" y="2455863"/>
          <p14:tracePt t="51441" x="2362200" y="2438400"/>
          <p14:tracePt t="51460" x="2268538" y="2422525"/>
          <p14:tracePt t="51475" x="2208213" y="2422525"/>
          <p14:tracePt t="51492" x="2132013" y="2422525"/>
          <p14:tracePt t="51508" x="2047875" y="2422525"/>
          <p14:tracePt t="51525" x="2012950" y="2422525"/>
          <p14:tracePt t="51542" x="1971675" y="2430463"/>
          <p14:tracePt t="51542" x="1962150" y="2438400"/>
          <p14:tracePt t="51558" x="1928813" y="2438400"/>
          <p14:tracePt t="51575" x="1911350" y="2447925"/>
          <p14:tracePt t="51591" x="1878013" y="2455863"/>
          <p14:tracePt t="51608" x="1860550" y="2473325"/>
          <p14:tracePt t="51625" x="1835150" y="2481263"/>
          <p14:tracePt t="51642" x="1817688" y="2489200"/>
          <p14:tracePt t="51658" x="1809750" y="2498725"/>
          <p14:tracePt t="51675" x="1801813" y="2506663"/>
          <p14:tracePt t="51692" x="1792288" y="2524125"/>
          <p14:tracePt t="51709" x="1792288" y="2541588"/>
          <p14:tracePt t="51710" x="1792288" y="2549525"/>
          <p14:tracePt t="51725" x="1809750" y="2582863"/>
          <p14:tracePt t="51742" x="1827213" y="2617788"/>
          <p14:tracePt t="51759" x="1885950" y="2693988"/>
          <p14:tracePt t="51776" x="1936750" y="2719388"/>
          <p14:tracePt t="51793" x="1979613" y="2752725"/>
          <p14:tracePt t="51794" x="2005013" y="2770188"/>
          <p14:tracePt t="51809" x="2055813" y="2805113"/>
          <p14:tracePt t="51825" x="2098675" y="2820988"/>
          <p14:tracePt t="51842" x="2182813" y="2855913"/>
          <p14:tracePt t="51858" x="2217738" y="2863850"/>
          <p14:tracePt t="51877" x="2268538" y="2881313"/>
          <p14:tracePt t="51892" x="2293938" y="2881313"/>
          <p14:tracePt t="51911" x="2327275" y="2881313"/>
          <p14:tracePt t="51925" x="2344738" y="2881313"/>
          <p14:tracePt t="51944" x="2395538" y="2846388"/>
          <p14:tracePt t="51947" x="2420938" y="2838450"/>
          <p14:tracePt t="51961" x="2463800" y="2795588"/>
          <p14:tracePt t="51975" x="2497138" y="2744788"/>
          <p14:tracePt t="51993" x="2532063" y="2711450"/>
          <p14:tracePt t="52009" x="2557463" y="2668588"/>
          <p14:tracePt t="52010" x="2565400" y="2651125"/>
          <p14:tracePt t="52025" x="2574925" y="2633663"/>
          <p14:tracePt t="52041" x="2582863" y="2608263"/>
          <p14:tracePt t="52058" x="2590800" y="2582863"/>
          <p14:tracePt t="52075" x="2590800" y="2566988"/>
          <p14:tracePt t="52092" x="2590800" y="2557463"/>
          <p14:tracePt t="52093" x="2590800" y="2549525"/>
          <p14:tracePt t="52113" x="2590800" y="2541588"/>
          <p14:tracePt t="52129" x="2590800" y="2532063"/>
          <p14:tracePt t="52142" x="2582863" y="2532063"/>
          <p14:tracePt t="52161" x="2574925" y="2532063"/>
          <p14:tracePt t="52182" x="2565400" y="2532063"/>
          <p14:tracePt t="52197" x="2557463" y="2532063"/>
          <p14:tracePt t="52210" x="2557463" y="2541588"/>
          <p14:tracePt t="52231" x="2549525" y="2541588"/>
          <p14:tracePt t="52242" x="2540000" y="2541588"/>
          <p14:tracePt t="52259" x="2540000" y="2549525"/>
          <p14:tracePt t="52260" x="2532063" y="2557463"/>
          <p14:tracePt t="52278" x="2514600" y="2557463"/>
          <p14:tracePt t="52292" x="2497138" y="2557463"/>
          <p14:tracePt t="52308" x="2463800" y="2574925"/>
          <p14:tracePt t="52325" x="2446338" y="2574925"/>
          <p14:tracePt t="52342" x="2420938" y="2582863"/>
          <p14:tracePt t="52343" x="2405063" y="2592388"/>
          <p14:tracePt t="52359" x="2362200" y="2600325"/>
          <p14:tracePt t="52375" x="2319338" y="2600325"/>
          <p14:tracePt t="52392" x="2268538" y="2617788"/>
          <p14:tracePt t="52409" x="2243138" y="2625725"/>
          <p14:tracePt t="52427" x="2200275" y="2643188"/>
          <p14:tracePt t="52442" x="2182813" y="2643188"/>
          <p14:tracePt t="52458" x="2157413" y="2643188"/>
          <p14:tracePt t="52476" x="2141538" y="2651125"/>
          <p14:tracePt t="52492" x="2141538" y="2660650"/>
          <p14:tracePt t="52509" x="2132013" y="2668588"/>
          <p14:tracePt t="52510" x="2124075" y="2668588"/>
          <p14:tracePt t="52530" x="2116138" y="2668588"/>
          <p14:tracePt t="57537" x="2106613" y="2686050"/>
          <p14:tracePt t="57544" x="2081213" y="2711450"/>
          <p14:tracePt t="57552" x="2065338" y="2736850"/>
          <p14:tracePt t="57559" x="2055813" y="2752725"/>
          <p14:tracePt t="57575" x="2022475" y="2805113"/>
          <p14:tracePt t="57592" x="2012950" y="2846388"/>
          <p14:tracePt t="57609" x="1997075" y="2889250"/>
          <p14:tracePt t="57625" x="1997075" y="2922588"/>
          <p14:tracePt t="57642" x="1997075" y="2957513"/>
          <p14:tracePt t="57659" x="2005013" y="3008313"/>
          <p14:tracePt t="57675" x="2022475" y="3041650"/>
          <p14:tracePt t="57961" x="1868488" y="3195638"/>
          <p14:tracePt t="57969" x="1776413" y="3289300"/>
          <p14:tracePt t="57976" x="1708150" y="3348038"/>
          <p14:tracePt t="57992" x="1647825" y="3408363"/>
          <p14:tracePt t="58008" x="1622425" y="3433763"/>
          <p14:tracePt t="58025" x="1589088" y="3475038"/>
          <p14:tracePt t="58042" x="1571625" y="3484563"/>
          <p14:tracePt t="58058" x="1563688" y="3492500"/>
          <p14:tracePt t="58075" x="1554163" y="3509963"/>
          <p14:tracePt t="58091" x="1538288" y="3517900"/>
          <p14:tracePt t="58108" x="1528763" y="3535363"/>
          <p14:tracePt t="58125" x="1528763" y="3552825"/>
          <p14:tracePt t="58142" x="1520825" y="3560763"/>
          <p14:tracePt t="58158" x="1520825" y="3578225"/>
          <p14:tracePt t="58191" x="1520825" y="3586163"/>
          <p14:tracePt t="58211" x="1520825" y="3594100"/>
          <p14:tracePt t="58232" x="1528763" y="3594100"/>
          <p14:tracePt t="58239" x="1538288" y="3594100"/>
          <p14:tracePt t="58246" x="1546225" y="3594100"/>
          <p14:tracePt t="58258" x="1554163" y="3594100"/>
          <p14:tracePt t="58275" x="1631950" y="3594100"/>
          <p14:tracePt t="58291" x="1749425" y="3586163"/>
          <p14:tracePt t="58309" x="1868488" y="3568700"/>
          <p14:tracePt t="58310" x="1928813" y="3560763"/>
          <p14:tracePt t="58326" x="1979613" y="3543300"/>
          <p14:tracePt t="58341" x="2030413" y="3527425"/>
          <p14:tracePt t="58358" x="2065338" y="3517900"/>
          <p14:tracePt t="58375" x="2081213" y="3517900"/>
          <p14:tracePt t="58391" x="2090738" y="3509963"/>
          <p14:tracePt t="58408" x="2098675" y="3502025"/>
          <p14:tracePt t="58425" x="2106613" y="3502025"/>
          <p14:tracePt t="58442" x="2116138" y="3502025"/>
          <p14:tracePt t="58459" x="2116138" y="3492500"/>
          <p14:tracePt t="58477" x="2132013" y="3492500"/>
          <p14:tracePt t="58492" x="2149475" y="3492500"/>
          <p14:tracePt t="58509" x="2166938" y="3484563"/>
          <p14:tracePt t="58525" x="2200275" y="3484563"/>
          <p14:tracePt t="58542" x="2225675" y="3475038"/>
          <p14:tracePt t="58560" x="2251075" y="3475038"/>
          <p14:tracePt t="58576" x="2293938" y="3475038"/>
          <p14:tracePt t="58592" x="2327275" y="3475038"/>
          <p14:tracePt t="58594" x="2344738" y="3475038"/>
          <p14:tracePt t="58609" x="2370138" y="3475038"/>
          <p14:tracePt t="58625" x="2395538" y="3475038"/>
          <p14:tracePt t="58642" x="2420938" y="3475038"/>
          <p14:tracePt t="58659" x="2455863" y="3475038"/>
          <p14:tracePt t="58675" x="2481263" y="3484563"/>
          <p14:tracePt t="58691" x="2506663" y="3492500"/>
          <p14:tracePt t="58708" x="2514600" y="3492500"/>
          <p14:tracePt t="58725" x="2532063" y="3492500"/>
          <p14:tracePt t="58726" x="2540000" y="3492500"/>
          <p14:tracePt t="58741" x="2549525" y="3492500"/>
          <p14:tracePt t="58758" x="2557463" y="3502025"/>
          <p14:tracePt t="58775" x="2565400" y="3502025"/>
          <p14:tracePt t="58791" x="2574925" y="3502025"/>
          <p14:tracePt t="68595" x="2565400" y="3535363"/>
          <p14:tracePt t="68602" x="2557463" y="3568700"/>
          <p14:tracePt t="68610" x="2540000" y="3603625"/>
          <p14:tracePt t="68625" x="2524125" y="3671888"/>
          <p14:tracePt t="68642" x="2514600" y="3730625"/>
          <p14:tracePt t="68658" x="2514600" y="3790950"/>
          <p14:tracePt t="68677" x="2514600" y="3841750"/>
          <p14:tracePt t="68692" x="2514600" y="3875088"/>
          <p14:tracePt t="68693" x="2514600" y="3892550"/>
          <p14:tracePt t="68710" x="2524125" y="3917950"/>
          <p14:tracePt t="68725" x="2532063" y="3951288"/>
          <p14:tracePt t="68742" x="2532063" y="3986213"/>
          <p14:tracePt t="68758" x="2532063" y="4011613"/>
          <p14:tracePt t="68777" x="2532063" y="4044950"/>
          <p14:tracePt t="68792" x="2532063" y="4062413"/>
          <p14:tracePt t="68815" x="2532063" y="4095750"/>
          <p14:tracePt t="68818" x="2532063" y="4105275"/>
          <p14:tracePt t="68825" x="2532063" y="4113213"/>
          <p14:tracePt t="68841" x="2532063" y="4130675"/>
          <p14:tracePt t="68859" x="2532063" y="4146550"/>
          <p14:tracePt t="68859" x="2532063" y="4156075"/>
          <p14:tracePt t="68876" x="2532063" y="4164013"/>
          <p14:tracePt t="68894" x="2532063" y="4189413"/>
          <p14:tracePt t="68908" x="2524125" y="4206875"/>
          <p14:tracePt t="68925" x="2524125" y="4224338"/>
          <p14:tracePt t="68943" x="2497138" y="4249738"/>
          <p14:tracePt t="68958" x="2489200" y="4265613"/>
          <p14:tracePt t="68975" x="2463800" y="4291013"/>
          <p14:tracePt t="68992" x="2446338" y="4316413"/>
          <p14:tracePt t="69008" x="2413000" y="4341813"/>
          <p14:tracePt t="69025" x="2405063" y="4368800"/>
          <p14:tracePt t="69041" x="2395538" y="4384675"/>
          <p14:tracePt t="69058" x="2387600" y="4384675"/>
          <p14:tracePt t="69076" x="2379663" y="4394200"/>
          <p14:tracePt t="69092" x="2370138" y="4402138"/>
          <p14:tracePt t="100516" x="2344738" y="4376738"/>
          <p14:tracePt t="100523" x="2311400" y="4325938"/>
          <p14:tracePt t="100530" x="2276475" y="4275138"/>
          <p14:tracePt t="100541" x="2235200" y="4224338"/>
          <p14:tracePt t="100559" x="2106613" y="4019550"/>
          <p14:tracePt t="100575" x="2030413" y="3908425"/>
          <p14:tracePt t="100591" x="1962150" y="3824288"/>
          <p14:tracePt t="100607" x="1885950" y="3722688"/>
          <p14:tracePt t="100625" x="1835150" y="3679825"/>
          <p14:tracePt t="100642" x="1776413" y="3636963"/>
          <p14:tracePt t="100658" x="1733550" y="3603625"/>
          <p14:tracePt t="100676" x="1690688" y="3568700"/>
          <p14:tracePt t="100676" x="1673225" y="3560763"/>
          <p14:tracePt t="100691" x="1622425" y="3535363"/>
          <p14:tracePt t="100707" x="1571625" y="3509963"/>
          <p14:tracePt t="100724" x="1528763" y="3492500"/>
          <p14:tracePt t="100741" x="1452563" y="3467100"/>
          <p14:tracePt t="100758" x="1384300" y="3459163"/>
          <p14:tracePt t="100775" x="1290638" y="3459163"/>
          <p14:tracePt t="100791" x="1223963" y="3459163"/>
          <p14:tracePt t="100808" x="1181100" y="3459163"/>
          <p14:tracePt t="100809" x="1147763" y="3459163"/>
          <p14:tracePt t="100825" x="1095375" y="3459163"/>
          <p14:tracePt t="100841" x="1044575" y="3475038"/>
          <p14:tracePt t="100858" x="960438" y="3509963"/>
          <p14:tracePt t="100878" x="823913" y="3578225"/>
          <p14:tracePt t="100893" x="739775" y="3636963"/>
          <p14:tracePt t="100908" x="679450" y="3679825"/>
          <p14:tracePt t="100925" x="628650" y="3713163"/>
          <p14:tracePt t="100927" x="603250" y="3730625"/>
          <p14:tracePt t="100941" x="569913" y="3773488"/>
          <p14:tracePt t="100958" x="517525" y="3816350"/>
          <p14:tracePt t="100975" x="466725" y="3849688"/>
          <p14:tracePt t="100976" x="450850" y="3875088"/>
          <p14:tracePt t="100992" x="407988" y="3917950"/>
          <p14:tracePt t="101008" x="382588" y="3951288"/>
          <p14:tracePt t="101025" x="331788" y="4019550"/>
          <p14:tracePt t="101041" x="314325" y="4052888"/>
          <p14:tracePt t="101059" x="288925" y="4095750"/>
          <p14:tracePt t="101060" x="280988" y="4121150"/>
          <p14:tracePt t="101074" x="263525" y="4156075"/>
          <p14:tracePt t="101092" x="246063" y="4197350"/>
          <p14:tracePt t="101095" x="238125" y="4224338"/>
          <p14:tracePt t="101108" x="230188" y="4265613"/>
          <p14:tracePt t="101126" x="230188" y="4283075"/>
          <p14:tracePt t="101141" x="230188" y="4308475"/>
          <p14:tracePt t="101158" x="220663" y="4359275"/>
          <p14:tracePt t="101175" x="220663" y="4384675"/>
          <p14:tracePt t="101193" x="220663" y="4445000"/>
          <p14:tracePt t="101208" x="220663" y="4478338"/>
          <p14:tracePt t="101227" x="220663" y="4529138"/>
          <p14:tracePt t="101241" x="238125" y="4564063"/>
          <p14:tracePt t="101560" x="263525" y="4579938"/>
          <p14:tracePt t="101567" x="288925" y="4597400"/>
          <p14:tracePt t="101574" x="322263" y="4614863"/>
          <p14:tracePt t="101591" x="365125" y="4640263"/>
          <p14:tracePt t="101609" x="433388" y="4673600"/>
          <p14:tracePt t="101625" x="466725" y="4691063"/>
          <p14:tracePt t="101641" x="492125" y="4699000"/>
          <p14:tracePt t="101658" x="517525" y="4708525"/>
          <p14:tracePt t="101674" x="534988" y="4716463"/>
          <p14:tracePt t="101693" x="544513" y="4716463"/>
          <p14:tracePt t="101708" x="552450" y="4716463"/>
          <p14:tracePt t="101724" x="560388" y="4716463"/>
          <p14:tracePt t="101748" x="569913" y="4716463"/>
          <p14:tracePt t="101761" x="577850" y="4716463"/>
          <p14:tracePt t="101776" x="585788" y="4716463"/>
          <p14:tracePt t="101792" x="603250" y="4708525"/>
          <p14:tracePt t="101808" x="620713" y="4683125"/>
          <p14:tracePt t="101825" x="661988" y="4630738"/>
          <p14:tracePt t="101841" x="704850" y="4572000"/>
          <p14:tracePt t="101859" x="747713" y="4521200"/>
          <p14:tracePt t="101860" x="773113" y="4503738"/>
          <p14:tracePt t="101875" x="798513" y="4460875"/>
          <p14:tracePt t="101891" x="815975" y="4419600"/>
          <p14:tracePt t="101908" x="849313" y="4384675"/>
          <p14:tracePt t="101925" x="858838" y="4359275"/>
          <p14:tracePt t="101942" x="866775" y="4333875"/>
          <p14:tracePt t="101958" x="884238" y="4300538"/>
          <p14:tracePt t="101975" x="892175" y="4275138"/>
          <p14:tracePt t="101991" x="909638" y="4257675"/>
          <p14:tracePt t="102008" x="917575" y="4214813"/>
          <p14:tracePt t="102025" x="925513" y="4197350"/>
          <p14:tracePt t="102029" x="925513" y="4181475"/>
          <p14:tracePt t="102041" x="935038" y="4156075"/>
          <p14:tracePt t="102058" x="935038" y="4130675"/>
          <p14:tracePt t="102075" x="935038" y="4113213"/>
          <p14:tracePt t="102091" x="935038" y="4087813"/>
          <p14:tracePt t="102108" x="935038" y="4079875"/>
          <p14:tracePt t="102125" x="917575" y="4052888"/>
          <p14:tracePt t="102141" x="909638" y="4044950"/>
          <p14:tracePt t="102158" x="884238" y="4037013"/>
          <p14:tracePt t="102175" x="858838" y="4011613"/>
          <p14:tracePt t="102191" x="841375" y="4011613"/>
          <p14:tracePt t="102208" x="806450" y="3994150"/>
          <p14:tracePt t="102225" x="781050" y="3976688"/>
          <p14:tracePt t="102241" x="755650" y="3976688"/>
          <p14:tracePt t="102258" x="704850" y="3968750"/>
          <p14:tracePt t="102275" x="679450" y="3960813"/>
          <p14:tracePt t="102292" x="646113" y="3960813"/>
          <p14:tracePt t="102308" x="628650" y="3960813"/>
          <p14:tracePt t="102325" x="603250" y="3960813"/>
          <p14:tracePt t="102325" x="585788" y="3960813"/>
          <p14:tracePt t="102341" x="560388" y="3968750"/>
          <p14:tracePt t="102358" x="527050" y="3986213"/>
          <p14:tracePt t="102374" x="466725" y="4011613"/>
          <p14:tracePt t="102391" x="433388" y="4044950"/>
          <p14:tracePt t="102408" x="390525" y="4070350"/>
          <p14:tracePt t="102425" x="347663" y="4130675"/>
          <p14:tracePt t="102441" x="322263" y="4164013"/>
          <p14:tracePt t="102458" x="288925" y="4232275"/>
          <p14:tracePt t="102474" x="271463" y="4275138"/>
          <p14:tracePt t="102492" x="255588" y="4325938"/>
          <p14:tracePt t="102492" x="238125" y="4341813"/>
          <p14:tracePt t="102508" x="230188" y="4384675"/>
          <p14:tracePt t="102525" x="212725" y="4419600"/>
          <p14:tracePt t="102541" x="195263" y="4486275"/>
          <p14:tracePt t="102558" x="195263" y="4538663"/>
          <p14:tracePt t="102575" x="195263" y="4579938"/>
          <p14:tracePt t="102576" x="195263" y="4605338"/>
          <p14:tracePt t="102592" x="195263" y="4630738"/>
          <p14:tracePt t="102608" x="195263" y="4665663"/>
          <p14:tracePt t="102626" x="220663" y="4724400"/>
          <p14:tracePt t="102641" x="238125" y="4759325"/>
          <p14:tracePt t="102659" x="255588" y="4792663"/>
          <p14:tracePt t="102674" x="288925" y="4810125"/>
          <p14:tracePt t="102692" x="314325" y="4818063"/>
          <p14:tracePt t="102708" x="365125" y="4835525"/>
          <p14:tracePt t="102727" x="400050" y="4835525"/>
          <p14:tracePt t="102729" x="415925" y="4835525"/>
          <p14:tracePt t="102742" x="441325" y="4835525"/>
          <p14:tracePt t="102742" x="450850" y="4827588"/>
          <p14:tracePt t="102758" x="501650" y="4810125"/>
          <p14:tracePt t="102774" x="560388" y="4784725"/>
          <p14:tracePt t="102791" x="654050" y="4699000"/>
          <p14:tracePt t="102808" x="714375" y="4640263"/>
          <p14:tracePt t="102825" x="781050" y="4564063"/>
          <p14:tracePt t="102841" x="823913" y="4513263"/>
          <p14:tracePt t="102858" x="849313" y="4460875"/>
          <p14:tracePt t="102875" x="884238" y="4402138"/>
          <p14:tracePt t="102891" x="900113" y="4368800"/>
          <p14:tracePt t="102908" x="909638" y="4333875"/>
          <p14:tracePt t="102926" x="917575" y="4308475"/>
          <p14:tracePt t="102941" x="925513" y="4283075"/>
          <p14:tracePt t="102958" x="925513" y="4265613"/>
          <p14:tracePt t="102975" x="925513" y="4224338"/>
          <p14:tracePt t="102991" x="925513" y="4206875"/>
          <p14:tracePt t="103008" x="917575" y="4171950"/>
          <p14:tracePt t="103025" x="917575" y="4156075"/>
          <p14:tracePt t="103042" x="900113" y="4138613"/>
          <p14:tracePt t="103042" x="900113" y="4121150"/>
          <p14:tracePt t="103058" x="892175" y="4113213"/>
          <p14:tracePt t="103075" x="884238" y="4087813"/>
          <p14:tracePt t="103076" x="866775" y="4079875"/>
          <p14:tracePt t="103091" x="849313" y="4070350"/>
          <p14:tracePt t="103108" x="831850" y="4062413"/>
          <p14:tracePt t="103127" x="806450" y="4037013"/>
          <p14:tracePt t="103141" x="790575" y="4037013"/>
          <p14:tracePt t="103158" x="765175" y="4027488"/>
          <p14:tracePt t="103175" x="722313" y="4019550"/>
          <p14:tracePt t="103191" x="679450" y="4011613"/>
          <p14:tracePt t="103210" x="628650" y="4011613"/>
          <p14:tracePt t="103225" x="585788" y="4011613"/>
          <p14:tracePt t="103241" x="552450" y="4011613"/>
          <p14:tracePt t="103260" x="509588" y="4011613"/>
          <p14:tracePt t="103274" x="484188" y="4011613"/>
          <p14:tracePt t="103291" x="458788" y="4011613"/>
          <p14:tracePt t="103292" x="441325" y="4019550"/>
          <p14:tracePt t="103308" x="425450" y="4027488"/>
          <p14:tracePt t="103326" x="400050" y="4037013"/>
          <p14:tracePt t="103326" x="390525" y="4044950"/>
          <p14:tracePt t="103341" x="365125" y="4062413"/>
          <p14:tracePt t="103358" x="347663" y="4079875"/>
          <p14:tracePt t="103374" x="314325" y="4105275"/>
          <p14:tracePt t="103392" x="280988" y="4138613"/>
          <p14:tracePt t="103409" x="263525" y="4171950"/>
          <p14:tracePt t="103425" x="220663" y="4224338"/>
          <p14:tracePt t="103441" x="212725" y="4257675"/>
          <p14:tracePt t="103458" x="195263" y="4283075"/>
          <p14:tracePt t="103459" x="187325" y="4300538"/>
          <p14:tracePt t="103474" x="177800" y="4325938"/>
          <p14:tracePt t="103491" x="177800" y="4359275"/>
          <p14:tracePt t="103508" x="177800" y="4410075"/>
          <p14:tracePt t="103525" x="187325" y="4452938"/>
          <p14:tracePt t="103544" x="212725" y="4495800"/>
          <p14:tracePt t="103558" x="238125" y="4521200"/>
          <p14:tracePt t="103574" x="263525" y="4564063"/>
          <p14:tracePt t="103592" x="314325" y="4597400"/>
          <p14:tracePt t="103608" x="339725" y="4605338"/>
          <p14:tracePt t="103625" x="365125" y="4630738"/>
          <p14:tracePt t="103626" x="390525" y="4640263"/>
          <p14:tracePt t="103641" x="425450" y="4648200"/>
          <p14:tracePt t="103658" x="466725" y="4665663"/>
          <p14:tracePt t="103675" x="534988" y="4673600"/>
          <p14:tracePt t="103692" x="585788" y="4673600"/>
          <p14:tracePt t="103709" x="646113" y="4665663"/>
          <p14:tracePt t="103709" x="679450" y="4648200"/>
          <p14:tracePt t="103725" x="739775" y="4605338"/>
          <p14:tracePt t="103741" x="798513" y="4572000"/>
          <p14:tracePt t="103758" x="849313" y="4513263"/>
          <p14:tracePt t="103759" x="874713" y="4460875"/>
          <p14:tracePt t="103775" x="917575" y="4368800"/>
          <p14:tracePt t="103793" x="960438" y="4265613"/>
          <p14:tracePt t="103808" x="968375" y="4206875"/>
          <p14:tracePt t="103828" x="968375" y="4138613"/>
          <p14:tracePt t="103842" x="968375" y="4113213"/>
          <p14:tracePt t="103858" x="960438" y="4079875"/>
          <p14:tracePt t="103874" x="950913" y="4052888"/>
          <p14:tracePt t="103877" x="935038" y="4044950"/>
          <p14:tracePt t="103892" x="925513" y="4027488"/>
          <p14:tracePt t="103908" x="900113" y="4011613"/>
          <p14:tracePt t="103925" x="866775" y="4002088"/>
          <p14:tracePt t="103926" x="858838" y="3994150"/>
          <p14:tracePt t="103941" x="815975" y="3976688"/>
          <p14:tracePt t="103958" x="765175" y="3976688"/>
          <p14:tracePt t="103974" x="679450" y="3976688"/>
          <p14:tracePt t="103991" x="595313" y="3994150"/>
          <p14:tracePt t="104008" x="527050" y="4019550"/>
          <p14:tracePt t="104025" x="425450" y="4079875"/>
          <p14:tracePt t="104041" x="365125" y="4121150"/>
          <p14:tracePt t="104058" x="280988" y="4189413"/>
          <p14:tracePt t="104075" x="230188" y="4214813"/>
          <p14:tracePt t="104092" x="203200" y="4249738"/>
          <p14:tracePt t="104093" x="195263" y="4265613"/>
          <p14:tracePt t="104108" x="169863" y="4283075"/>
          <p14:tracePt t="104125" x="169863" y="4300538"/>
          <p14:tracePt t="104141" x="161925" y="4351338"/>
          <p14:tracePt t="104158" x="161925" y="4384675"/>
          <p14:tracePt t="104177" x="177800" y="4445000"/>
          <p14:tracePt t="104191" x="220663" y="4486275"/>
          <p14:tracePt t="104208" x="280988" y="4529138"/>
          <p14:tracePt t="104225" x="373063" y="4579938"/>
          <p14:tracePt t="104241" x="425450" y="4614863"/>
          <p14:tracePt t="104259" x="509588" y="4648200"/>
          <p14:tracePt t="104274" x="560388" y="4673600"/>
          <p14:tracePt t="104293" x="595313" y="4683125"/>
          <p14:tracePt t="104294" x="611188" y="4691063"/>
          <p14:tracePt t="104308" x="636588" y="4699000"/>
          <p14:tracePt t="104325" x="661988" y="4708525"/>
          <p14:tracePt t="104342" x="679450" y="4716463"/>
          <p14:tracePt t="104342" x="688975" y="4716463"/>
          <p14:tracePt t="104358" x="704850" y="4716463"/>
          <p14:tracePt t="104375" x="722313" y="4724400"/>
          <p14:tracePt t="104376" x="730250" y="4733925"/>
          <p14:tracePt t="104391" x="739775" y="4733925"/>
          <p14:tracePt t="104408" x="747713" y="4741863"/>
          <p14:tracePt t="104427" x="755650" y="4749800"/>
          <p14:tracePt t="104441" x="765175" y="4759325"/>
          <p14:tracePt t="104458" x="773113" y="4759325"/>
          <p14:tracePt t="104476" x="781050" y="4767263"/>
          <p14:tracePt t="104494" x="781050" y="4775200"/>
          <p14:tracePt t="104529" x="790575" y="4784725"/>
          <p14:tracePt t="104599" x="798513" y="4784725"/>
          <p14:tracePt t="104606" x="798513" y="4792663"/>
          <p14:tracePt t="104656" x="806450" y="4792663"/>
          <p14:tracePt t="104696" x="806450" y="4802188"/>
          <p14:tracePt t="104759" x="798513" y="4802188"/>
          <p14:tracePt t="104773" x="781050" y="4802188"/>
          <p14:tracePt t="104786" x="765175" y="4775200"/>
          <p14:tracePt t="104794" x="739775" y="4749800"/>
          <p14:tracePt t="104808" x="714375" y="4699000"/>
          <p14:tracePt t="104824" x="688975" y="4630738"/>
          <p14:tracePt t="104841" x="671513" y="4554538"/>
          <p14:tracePt t="104858" x="679450" y="4435475"/>
          <p14:tracePt t="104875" x="714375" y="4359275"/>
          <p14:tracePt t="104891" x="747713" y="4257675"/>
          <p14:tracePt t="104893" x="765175" y="4224338"/>
          <p14:tracePt t="104908" x="806450" y="4164013"/>
          <p14:tracePt t="104925" x="831850" y="4121150"/>
          <p14:tracePt t="104941" x="858838" y="4079875"/>
          <p14:tracePt t="104958" x="866775" y="4062413"/>
          <p14:tracePt t="104976" x="874713" y="4052888"/>
          <p14:tracePt t="104991" x="884238" y="4044950"/>
          <p14:tracePt t="105008" x="892175" y="4037013"/>
          <p14:tracePt t="105025" x="909638" y="4037013"/>
          <p14:tracePt t="105042" x="925513" y="4037013"/>
          <p14:tracePt t="105059" x="960438" y="4052888"/>
          <p14:tracePt t="105060" x="968375" y="4052888"/>
          <p14:tracePt t="105075" x="1011238" y="4087813"/>
          <p14:tracePt t="105094" x="1069975" y="4164013"/>
          <p14:tracePt t="105108" x="1104900" y="4197350"/>
          <p14:tracePt t="105125" x="1130300" y="4240213"/>
          <p14:tracePt t="105142" x="1147763" y="4265613"/>
          <p14:tracePt t="105142" x="1155700" y="4283075"/>
          <p14:tracePt t="105158" x="1163638" y="4316413"/>
          <p14:tracePt t="105175" x="1181100" y="4351338"/>
          <p14:tracePt t="105191" x="1198563" y="4394200"/>
          <p14:tracePt t="105208" x="1198563" y="4410075"/>
          <p14:tracePt t="105226" x="1198563" y="4435475"/>
          <p14:tracePt t="105241" x="1198563" y="4452938"/>
          <p14:tracePt t="105258" x="1198563" y="4460875"/>
          <p14:tracePt t="105275" x="1198563" y="4470400"/>
          <p14:tracePt t="105303" x="1198563" y="4478338"/>
          <p14:tracePt t="105319" x="1206500" y="4478338"/>
          <p14:tracePt t="105663" x="1257300" y="4486275"/>
          <p14:tracePt t="105670" x="1358900" y="4513263"/>
          <p14:tracePt t="105678" x="1487488" y="4546600"/>
          <p14:tracePt t="105691" x="1690688" y="4597400"/>
          <p14:tracePt t="105708" x="1801813" y="4630738"/>
          <p14:tracePt t="105725" x="1868488" y="4648200"/>
          <p14:tracePt t="105727" x="1893888" y="4657725"/>
          <p14:tracePt t="105741" x="1920875" y="4665663"/>
          <p14:tracePt t="105758" x="1946275" y="4673600"/>
          <p14:tracePt t="105774" x="1962150" y="4673600"/>
          <p14:tracePt t="105791" x="1987550" y="4673600"/>
          <p14:tracePt t="105810" x="1997075" y="4665663"/>
          <p14:tracePt t="105825" x="2005013" y="4648200"/>
          <p14:tracePt t="105841" x="2030413" y="4630738"/>
          <p14:tracePt t="105858" x="2055813" y="4589463"/>
          <p14:tracePt t="105875" x="2073275" y="4546600"/>
          <p14:tracePt t="105892" x="2090738" y="4521200"/>
          <p14:tracePt t="105893" x="2098675" y="4513263"/>
          <p14:tracePt t="105908" x="2098675" y="4486275"/>
          <p14:tracePt t="105925" x="2106613" y="4460875"/>
          <p14:tracePt t="105942" x="2106613" y="4445000"/>
          <p14:tracePt t="105943" x="2116138" y="4435475"/>
          <p14:tracePt t="105958" x="2116138" y="4410075"/>
          <p14:tracePt t="105975" x="2116138" y="4394200"/>
          <p14:tracePt t="105978" x="2116138" y="4376738"/>
          <p14:tracePt t="105991" x="2116138" y="4341813"/>
          <p14:tracePt t="106008" x="2098675" y="4300538"/>
          <p14:tracePt t="106025" x="2090738" y="4249738"/>
          <p14:tracePt t="106041" x="2055813" y="4146550"/>
          <p14:tracePt t="106058" x="2047875" y="4105275"/>
          <p14:tracePt t="106074" x="2012950" y="4037013"/>
          <p14:tracePt t="106092" x="1987550" y="3994150"/>
          <p14:tracePt t="106110" x="1962150" y="3951288"/>
          <p14:tracePt t="106124" x="1936750" y="3908425"/>
          <p14:tracePt t="106141" x="1911350" y="3892550"/>
          <p14:tracePt t="106158" x="1878013" y="3857625"/>
          <p14:tracePt t="106176" x="1860550" y="3832225"/>
          <p14:tracePt t="106177" x="1843088" y="3824288"/>
          <p14:tracePt t="106192" x="1827213" y="3816350"/>
          <p14:tracePt t="106208" x="1766888" y="3806825"/>
          <p14:tracePt t="106225" x="1741488" y="3806825"/>
          <p14:tracePt t="106228" x="1716088" y="3806825"/>
          <p14:tracePt t="106241" x="1682750" y="3806825"/>
          <p14:tracePt t="106258" x="1647825" y="3816350"/>
          <p14:tracePt t="106275" x="1614488" y="3824288"/>
          <p14:tracePt t="106278" x="1606550" y="3832225"/>
          <p14:tracePt t="106292" x="1579563" y="3841750"/>
          <p14:tracePt t="106308" x="1571625" y="3841750"/>
          <p14:tracePt t="106324" x="1554163" y="3857625"/>
          <p14:tracePt t="106341" x="1554163" y="3867150"/>
          <p14:tracePt t="106359" x="1554163" y="3883025"/>
          <p14:tracePt t="106360" x="1554163" y="3892550"/>
          <p14:tracePt t="106375" x="1554163" y="3925888"/>
          <p14:tracePt t="106392" x="1563688" y="3960813"/>
          <p14:tracePt t="106408" x="1606550" y="4027488"/>
          <p14:tracePt t="106425" x="1682750" y="4105275"/>
          <p14:tracePt t="106441" x="1809750" y="4214813"/>
          <p14:tracePt t="106458" x="2073275" y="4359275"/>
          <p14:tracePt t="106477" x="2260600" y="4452938"/>
          <p14:tracePt t="106492" x="2352675" y="4495800"/>
          <p14:tracePt t="106508" x="2420938" y="4513263"/>
          <p14:tracePt t="106525" x="2471738" y="4538663"/>
          <p14:tracePt t="106541" x="2524125" y="4572000"/>
          <p14:tracePt t="106558" x="2557463" y="4589463"/>
          <p14:tracePt t="106575" x="2590800" y="4622800"/>
          <p14:tracePt t="106591" x="2600325" y="4640263"/>
          <p14:tracePt t="106609" x="2616200" y="4657725"/>
          <p14:tracePt t="106610" x="2625725" y="4657725"/>
          <p14:tracePt t="106624" x="2625725" y="4673600"/>
          <p14:tracePt t="106641" x="2625725" y="4683125"/>
          <p14:tracePt t="106658" x="2625725" y="4708525"/>
          <p14:tracePt t="106675" x="2608263" y="4724400"/>
          <p14:tracePt t="106691" x="2582863" y="4741863"/>
          <p14:tracePt t="106692" x="2549525" y="4749800"/>
          <p14:tracePt t="106708" x="2438400" y="4775200"/>
          <p14:tracePt t="106725" x="2311400" y="4792663"/>
          <p14:tracePt t="106742" x="2149475" y="4792663"/>
          <p14:tracePt t="106742" x="2081213" y="4792663"/>
          <p14:tracePt t="106759" x="1946275" y="4784725"/>
          <p14:tracePt t="106775" x="1843088" y="4775200"/>
          <p14:tracePt t="106791" x="1716088" y="4741863"/>
          <p14:tracePt t="106808" x="1657350" y="4724400"/>
          <p14:tracePt t="106824" x="1579563" y="4708525"/>
          <p14:tracePt t="106841" x="1546225" y="4691063"/>
          <p14:tracePt t="106858" x="1520825" y="4673600"/>
          <p14:tracePt t="106874" x="1487488" y="4657725"/>
          <p14:tracePt t="106892" x="1462088" y="4640263"/>
          <p14:tracePt t="106909" x="1435100" y="4614863"/>
          <p14:tracePt t="106925" x="1419225" y="4589463"/>
          <p14:tracePt t="106941" x="1409700" y="4564063"/>
          <p14:tracePt t="106958" x="1376363" y="4529138"/>
          <p14:tracePt t="106974" x="1368425" y="4513263"/>
          <p14:tracePt t="106991" x="1368425" y="4495800"/>
          <p14:tracePt t="107008" x="1368425" y="4478338"/>
          <p14:tracePt t="107024" x="1368425" y="4470400"/>
          <p14:tracePt t="107043" x="1368425" y="4460875"/>
          <p14:tracePt t="107058" x="1368425" y="4452938"/>
          <p14:tracePt t="107076" x="1368425" y="4445000"/>
          <p14:tracePt t="107092" x="1384300" y="4445000"/>
          <p14:tracePt t="107108" x="1393825" y="4445000"/>
          <p14:tracePt t="107125" x="1419225" y="4470400"/>
          <p14:tracePt t="107141" x="1470025" y="4503738"/>
          <p14:tracePt t="107159" x="1528763" y="4554538"/>
          <p14:tracePt t="107176" x="1571625" y="4597400"/>
          <p14:tracePt t="107191" x="1622425" y="4640263"/>
          <p14:tracePt t="107208" x="1690688" y="4708525"/>
          <p14:tracePt t="107225" x="1741488" y="4749800"/>
          <p14:tracePt t="107243" x="1801813" y="4810125"/>
          <p14:tracePt t="107258" x="1827213" y="4843463"/>
          <p14:tracePt t="107275" x="1852613" y="4852988"/>
          <p14:tracePt t="107291" x="1868488" y="4868863"/>
          <p14:tracePt t="107308" x="1868488" y="4886325"/>
          <p14:tracePt t="107325" x="1878013" y="4886325"/>
          <p14:tracePt t="107326" x="1885950" y="4894263"/>
          <p14:tracePt t="107341" x="1885950" y="4903788"/>
          <p14:tracePt t="107376" x="1885950" y="4911725"/>
          <p14:tracePt t="107388" x="1878013" y="4919663"/>
          <p14:tracePt t="107401" x="1868488" y="4919663"/>
          <p14:tracePt t="107409" x="1852613" y="4929188"/>
          <p14:tracePt t="107424" x="1817688" y="4929188"/>
          <p14:tracePt t="107442" x="1749425" y="4929188"/>
          <p14:tracePt t="107458" x="1622425" y="4929188"/>
          <p14:tracePt t="107474" x="1546225" y="4919663"/>
          <p14:tracePt t="107492" x="1487488" y="4919663"/>
          <p14:tracePt t="107493" x="1477963" y="4911725"/>
          <p14:tracePt t="107508" x="1452563" y="4911725"/>
          <p14:tracePt t="107525" x="1427163" y="4903788"/>
          <p14:tracePt t="107541" x="1409700" y="4903788"/>
          <p14:tracePt t="107562" x="1401763" y="4894263"/>
          <p14:tracePt t="107596" x="1393825" y="4894263"/>
          <p14:tracePt t="107645" x="1393825" y="4886325"/>
          <p14:tracePt t="107660" x="1393825" y="4878388"/>
          <p14:tracePt t="107693" x="1393825" y="4868863"/>
          <p14:tracePt t="107714" x="1393825" y="4860925"/>
          <p14:tracePt t="107735" x="1393825" y="4852988"/>
          <p14:tracePt t="107770" x="1393825" y="4843463"/>
          <p14:tracePt t="107784" x="1393825" y="4835525"/>
          <p14:tracePt t="107799" x="1393825" y="4827588"/>
          <p14:tracePt t="107806" x="1393825" y="4818063"/>
          <p14:tracePt t="107812" x="1393825" y="4810125"/>
          <p14:tracePt t="107826" x="1393825" y="4802188"/>
          <p14:tracePt t="107841" x="1393825" y="4784725"/>
          <p14:tracePt t="107858" x="1393825" y="4767263"/>
          <p14:tracePt t="107875" x="1393825" y="4741863"/>
          <p14:tracePt t="107891" x="1393825" y="4716463"/>
          <p14:tracePt t="107911" x="1393825" y="4691063"/>
          <p14:tracePt t="107925" x="1393825" y="4683125"/>
          <p14:tracePt t="107941" x="1393825" y="4673600"/>
          <p14:tracePt t="107958" x="1393825" y="4665663"/>
          <p14:tracePt t="107974" x="1393825" y="4657725"/>
          <p14:tracePt t="108076" x="1393825" y="4648200"/>
          <p14:tracePt t="108084" x="1401763" y="4648200"/>
          <p14:tracePt t="108097" x="1401763" y="4640263"/>
          <p14:tracePt t="108108" x="1401763" y="4630738"/>
          <p14:tracePt t="108125" x="1401763" y="4614863"/>
          <p14:tracePt t="108126" x="1401763" y="4605338"/>
          <p14:tracePt t="108141" x="1401763" y="4564063"/>
          <p14:tracePt t="108158" x="1401763" y="4529138"/>
          <p14:tracePt t="108175" x="1401763" y="4478338"/>
          <p14:tracePt t="108191" x="1401763" y="4460875"/>
          <p14:tracePt t="108208" x="1376363" y="4427538"/>
          <p14:tracePt t="108224" x="1350963" y="4410075"/>
          <p14:tracePt t="108242" x="1325563" y="4394200"/>
          <p14:tracePt t="108258" x="1290638" y="4384675"/>
          <p14:tracePt t="108274" x="1257300" y="4384675"/>
          <p14:tracePt t="108291" x="1223963" y="4384675"/>
          <p14:tracePt t="108292" x="1214438" y="4384675"/>
          <p14:tracePt t="108308" x="1198563" y="4384675"/>
          <p14:tracePt t="108325" x="1181100" y="4384675"/>
          <p14:tracePt t="108343" x="1155700" y="4384675"/>
          <p14:tracePt t="108358" x="1147763" y="4384675"/>
          <p14:tracePt t="108375" x="1147763" y="4394200"/>
          <p14:tracePt t="108391" x="1138238" y="4394200"/>
          <p14:tracePt t="108408" x="1138238" y="4402138"/>
          <p14:tracePt t="108431" x="1138238" y="4410075"/>
          <p14:tracePt t="108441" x="1147763" y="4410075"/>
          <p14:tracePt t="108459" x="1173163" y="4427538"/>
          <p14:tracePt t="108475" x="1214438" y="4435475"/>
          <p14:tracePt t="108491" x="1282700" y="4452938"/>
          <p14:tracePt t="108508" x="1435100" y="4503738"/>
          <p14:tracePt t="108524" x="1512888" y="4521200"/>
          <p14:tracePt t="108542" x="1571625" y="4538663"/>
          <p14:tracePt t="108544" x="1606550" y="4546600"/>
          <p14:tracePt t="108558" x="1647825" y="4554538"/>
          <p14:tracePt t="108576" x="1682750" y="4572000"/>
          <p14:tracePt t="108577" x="1698625" y="4579938"/>
          <p14:tracePt t="108591" x="1733550" y="4589463"/>
          <p14:tracePt t="108608" x="1741488" y="4597400"/>
          <p14:tracePt t="108625" x="1758950" y="4605338"/>
          <p14:tracePt t="108641" x="1776413" y="4622800"/>
          <p14:tracePt t="108658" x="1776413" y="4630738"/>
          <p14:tracePt t="108674" x="1776413" y="4648200"/>
          <p14:tracePt t="108696" x="1776413" y="4657725"/>
          <p14:tracePt t="108709" x="1776413" y="4665663"/>
          <p14:tracePt t="108724" x="1776413" y="4673600"/>
          <p14:tracePt t="108744" x="1766888" y="4673600"/>
          <p14:tracePt t="108759" x="1766888" y="4683125"/>
          <p14:tracePt t="108776" x="1741488" y="4691063"/>
          <p14:tracePt t="108793" x="1708150" y="4691063"/>
          <p14:tracePt t="108808" x="1682750" y="4691063"/>
          <p14:tracePt t="108824" x="1647825" y="4691063"/>
          <p14:tracePt t="108841" x="1614488" y="4691063"/>
          <p14:tracePt t="108858" x="1571625" y="4691063"/>
          <p14:tracePt t="108874" x="1546225" y="4691063"/>
          <p14:tracePt t="108891" x="1503363" y="4673600"/>
          <p14:tracePt t="108908" x="1487488" y="4665663"/>
          <p14:tracePt t="108925" x="1477963" y="4657725"/>
          <p14:tracePt t="108941" x="1452563" y="4630738"/>
          <p14:tracePt t="108958" x="1444625" y="4614863"/>
          <p14:tracePt t="108975" x="1435100" y="4554538"/>
          <p14:tracePt t="108991" x="1435100" y="4495800"/>
          <p14:tracePt t="109008" x="1452563" y="4452938"/>
          <p14:tracePt t="109009" x="1462088" y="4427538"/>
          <p14:tracePt t="109024" x="1477963" y="4394200"/>
          <p14:tracePt t="109042" x="1495425" y="4359275"/>
          <p14:tracePt t="109058" x="1520825" y="4316413"/>
          <p14:tracePt t="109075" x="1546225" y="4300538"/>
          <p14:tracePt t="109092" x="1597025" y="4275138"/>
          <p14:tracePt t="109108" x="1614488" y="4265613"/>
          <p14:tracePt t="109125" x="1639888" y="4257675"/>
          <p14:tracePt t="109143" x="1690688" y="4257675"/>
          <p14:tracePt t="109160" x="1733550" y="4275138"/>
          <p14:tracePt t="109163" x="1749425" y="4283075"/>
          <p14:tracePt t="109175" x="1776413" y="4300538"/>
          <p14:tracePt t="109177" x="1809750" y="4325938"/>
          <p14:tracePt t="109191" x="1878013" y="4384675"/>
          <p14:tracePt t="109208" x="1928813" y="4460875"/>
          <p14:tracePt t="109225" x="1979613" y="4564063"/>
          <p14:tracePt t="109241" x="1997075" y="4614863"/>
          <p14:tracePt t="109258" x="2012950" y="4657725"/>
          <p14:tracePt t="109260" x="2012950" y="4683125"/>
          <p14:tracePt t="109275" x="2022475" y="4724400"/>
          <p14:tracePt t="109292" x="2022475" y="4767263"/>
          <p14:tracePt t="109295" x="2022475" y="4775200"/>
          <p14:tracePt t="109308" x="2005013" y="4818063"/>
          <p14:tracePt t="109324" x="1987550" y="4843463"/>
          <p14:tracePt t="109343" x="1971675" y="4886325"/>
          <p14:tracePt t="109358" x="1946275" y="4903788"/>
          <p14:tracePt t="109376" x="1928813" y="4919663"/>
          <p14:tracePt t="109391" x="1885950" y="4937125"/>
          <p14:tracePt t="109408" x="1843088" y="4946650"/>
          <p14:tracePt t="109426" x="1758950" y="4946650"/>
          <p14:tracePt t="109441" x="1698625" y="4937125"/>
          <p14:tracePt t="109458" x="1647825" y="4919663"/>
          <p14:tracePt t="109475" x="1589088" y="4894263"/>
          <p14:tracePt t="109492" x="1554163" y="4886325"/>
          <p14:tracePt t="109509" x="1520825" y="4852988"/>
          <p14:tracePt t="109524" x="1495425" y="4843463"/>
          <p14:tracePt t="109541" x="1477963" y="4810125"/>
          <p14:tracePt t="109558" x="1452563" y="4784725"/>
          <p14:tracePt t="109575" x="1444625" y="4749800"/>
          <p14:tracePt t="109594" x="1444625" y="4708525"/>
          <p14:tracePt t="109608" x="1444625" y="4657725"/>
          <p14:tracePt t="109626" x="1444625" y="4630738"/>
          <p14:tracePt t="109642" x="1444625" y="4605338"/>
          <p14:tracePt t="109658" x="1462088" y="4572000"/>
          <p14:tracePt t="109676" x="1477963" y="4546600"/>
          <p14:tracePt t="109692" x="1487488" y="4529138"/>
          <p14:tracePt t="109708" x="1495425" y="4521200"/>
          <p14:tracePt t="109726" x="1520825" y="4513263"/>
          <p14:tracePt t="109741" x="1528763" y="4513263"/>
          <p14:tracePt t="109761" x="1546225" y="4513263"/>
          <p14:tracePt t="109775" x="1579563" y="4521200"/>
          <p14:tracePt t="109791" x="1614488" y="4546600"/>
          <p14:tracePt t="109808" x="1673225" y="4589463"/>
          <p14:tracePt t="109825" x="1776413" y="4665663"/>
          <p14:tracePt t="109842" x="1835150" y="4733925"/>
          <p14:tracePt t="109858" x="1954213" y="4843463"/>
          <p14:tracePt t="109874" x="1997075" y="4886325"/>
          <p14:tracePt t="109892" x="2038350" y="4929188"/>
          <p14:tracePt t="109893" x="2055813" y="4937125"/>
          <p14:tracePt t="109909" x="2073275" y="4962525"/>
          <p14:tracePt t="109925" x="2098675" y="4972050"/>
          <p14:tracePt t="109926" x="2098675" y="4979988"/>
          <p14:tracePt t="109942" x="2116138" y="4987925"/>
          <p14:tracePt t="109958" x="2132013" y="4997450"/>
          <p14:tracePt t="109975" x="2141538" y="4997450"/>
          <p14:tracePt t="109976" x="2149475" y="4997450"/>
          <p14:tracePt t="109991" x="2157413" y="4997450"/>
          <p14:tracePt t="110009" x="2192338" y="4962525"/>
          <p14:tracePt t="110024" x="2217738" y="4919663"/>
          <p14:tracePt t="110041" x="2243138" y="4860925"/>
          <p14:tracePt t="110060" x="2301875" y="4733925"/>
          <p14:tracePt t="110074" x="2327275" y="4673600"/>
          <p14:tracePt t="110093" x="2344738" y="4597400"/>
          <p14:tracePt t="110108" x="2344738" y="4564063"/>
          <p14:tracePt t="110124" x="2352675" y="4538663"/>
          <p14:tracePt t="110142" x="2352675" y="4513263"/>
          <p14:tracePt t="110143" x="2352675" y="4503738"/>
          <p14:tracePt t="110158" x="2344738" y="4495800"/>
          <p14:tracePt t="110175" x="2336800" y="4478338"/>
          <p14:tracePt t="110177" x="2327275" y="4478338"/>
          <p14:tracePt t="110191" x="2311400" y="4478338"/>
          <p14:tracePt t="110208" x="2276475" y="4470400"/>
          <p14:tracePt t="110225" x="2251075" y="4460875"/>
          <p14:tracePt t="110226" x="2235200" y="4460875"/>
          <p14:tracePt t="110242" x="2200275" y="4460875"/>
          <p14:tracePt t="110258" x="2157413" y="4460875"/>
          <p14:tracePt t="110276" x="2081213" y="4460875"/>
          <p14:tracePt t="110291" x="2030413" y="4470400"/>
          <p14:tracePt t="110312" x="1971675" y="4478338"/>
          <p14:tracePt t="110328" x="1946275" y="4486275"/>
          <p14:tracePt t="110329" x="1928813" y="4495800"/>
          <p14:tracePt t="110341" x="1920875" y="4495800"/>
          <p14:tracePt t="110358" x="1903413" y="4503738"/>
          <p14:tracePt t="110375" x="1893888" y="4513263"/>
          <p14:tracePt t="110392" x="1885950" y="4513263"/>
          <p14:tracePt t="110407" x="1878013" y="4513263"/>
          <p14:tracePt t="111713" x="1860550" y="4513263"/>
          <p14:tracePt t="111720" x="1835150" y="4513263"/>
          <p14:tracePt t="111728" x="1801813" y="4503738"/>
          <p14:tracePt t="111741" x="1776413" y="4486275"/>
          <p14:tracePt t="111759" x="1698625" y="4460875"/>
          <p14:tracePt t="111775" x="1657350" y="4435475"/>
          <p14:tracePt t="111791" x="1589088" y="4410075"/>
          <p14:tracePt t="111808" x="1554163" y="4402138"/>
          <p14:tracePt t="111825" x="1528763" y="4394200"/>
          <p14:tracePt t="111841" x="1487488" y="4376738"/>
          <p14:tracePt t="111858" x="1452563" y="4368800"/>
          <p14:tracePt t="111875" x="1401763" y="4359275"/>
          <p14:tracePt t="111891" x="1376363" y="4359275"/>
          <p14:tracePt t="111909" x="1343025" y="4341813"/>
          <p14:tracePt t="111925" x="1317625" y="4341813"/>
          <p14:tracePt t="111941" x="1290638" y="4333875"/>
          <p14:tracePt t="111958" x="1265238" y="4325938"/>
          <p14:tracePt t="111975" x="1239838" y="4325938"/>
          <p14:tracePt t="111992" x="1214438" y="4308475"/>
          <p14:tracePt t="112008" x="1198563" y="4300538"/>
          <p14:tracePt t="112025" x="1181100" y="4300538"/>
          <p14:tracePt t="112026" x="1173163" y="4300538"/>
          <p14:tracePt t="112041" x="1163638" y="4300538"/>
          <p14:tracePt t="112057" x="1147763" y="4300538"/>
          <p14:tracePt t="112074" x="1130300" y="4300538"/>
          <p14:tracePt t="112091" x="1112838" y="4300538"/>
          <p14:tracePt t="112108" x="1095375" y="4300538"/>
          <p14:tracePt t="112126" x="1062038" y="4308475"/>
          <p14:tracePt t="112141" x="1036638" y="4325938"/>
          <p14:tracePt t="112159" x="1003300" y="4351338"/>
          <p14:tracePt t="112174" x="976313" y="4376738"/>
          <p14:tracePt t="112192" x="968375" y="4384675"/>
          <p14:tracePt t="112208" x="942975" y="4402138"/>
          <p14:tracePt t="112224" x="925513" y="4427538"/>
          <p14:tracePt t="112241" x="909638" y="4445000"/>
          <p14:tracePt t="112258" x="909638" y="4470400"/>
          <p14:tracePt t="112274" x="900113" y="4478338"/>
          <p14:tracePt t="112291" x="900113" y="4495800"/>
          <p14:tracePt t="112308" x="900113" y="4529138"/>
          <p14:tracePt t="112325" x="909638" y="4546600"/>
          <p14:tracePt t="112326" x="909638" y="4564063"/>
          <p14:tracePt t="112346" x="917575" y="4589463"/>
          <p14:tracePt t="112358" x="935038" y="4597400"/>
          <p14:tracePt t="112375" x="960438" y="4640263"/>
          <p14:tracePt t="112391" x="1003300" y="4673600"/>
          <p14:tracePt t="112409" x="1054100" y="4724400"/>
          <p14:tracePt t="112410" x="1104900" y="4749800"/>
          <p14:tracePt t="112424" x="1239838" y="4827588"/>
          <p14:tracePt t="112441" x="1350963" y="4886325"/>
          <p14:tracePt t="112458" x="1495425" y="4937125"/>
          <p14:tracePt t="112474" x="1571625" y="4954588"/>
          <p14:tracePt t="112492" x="1639888" y="4962525"/>
          <p14:tracePt t="112493" x="1673225" y="4972050"/>
          <p14:tracePt t="112508" x="1716088" y="4972050"/>
          <p14:tracePt t="112525" x="1776413" y="4972050"/>
          <p14:tracePt t="112541" x="1852613" y="4954588"/>
          <p14:tracePt t="112559" x="1893888" y="4937125"/>
          <p14:tracePt t="112576" x="1946275" y="4911725"/>
          <p14:tracePt t="112592" x="1997075" y="4860925"/>
          <p14:tracePt t="112608" x="2022475" y="4835525"/>
          <p14:tracePt t="112625" x="2047875" y="4775200"/>
          <p14:tracePt t="112641" x="2055813" y="4749800"/>
          <p14:tracePt t="112659" x="2055813" y="4724400"/>
          <p14:tracePt t="112662" x="2055813" y="4708525"/>
          <p14:tracePt t="112674" x="2055813" y="4673600"/>
          <p14:tracePt t="112692" x="2055813" y="4648200"/>
          <p14:tracePt t="112695" x="2055813" y="4630738"/>
          <p14:tracePt t="112709" x="2055813" y="4605338"/>
          <p14:tracePt t="112725" x="2038350" y="4564063"/>
          <p14:tracePt t="112741" x="2022475" y="4538663"/>
          <p14:tracePt t="112758" x="1997075" y="4478338"/>
          <p14:tracePt t="112774" x="1971675" y="4435475"/>
          <p14:tracePt t="112792" x="1936750" y="4402138"/>
          <p14:tracePt t="112793" x="1928813" y="4384675"/>
          <p14:tracePt t="112809" x="1903413" y="4351338"/>
          <p14:tracePt t="112826" x="1852613" y="4308475"/>
          <p14:tracePt t="112841" x="1835150" y="4291013"/>
          <p14:tracePt t="112858" x="1817688" y="4275138"/>
          <p14:tracePt t="112875" x="1784350" y="4257675"/>
          <p14:tracePt t="112892" x="1749425" y="4257675"/>
          <p14:tracePt t="112908" x="1724025" y="4249738"/>
          <p14:tracePt t="112924" x="1647825" y="4249738"/>
          <p14:tracePt t="112941" x="1597025" y="4249738"/>
          <p14:tracePt t="112958" x="1503363" y="4265613"/>
          <p14:tracePt t="112974" x="1470025" y="4265613"/>
          <p14:tracePt t="112992" x="1435100" y="4265613"/>
          <p14:tracePt t="113008" x="1393825" y="4283075"/>
          <p14:tracePt t="113024" x="1358900" y="4291013"/>
          <p14:tracePt t="113043" x="1317625" y="4300538"/>
          <p14:tracePt t="113058" x="1300163" y="4308475"/>
          <p14:tracePt t="113074" x="1282700" y="4308475"/>
          <p14:tracePt t="113077" x="1274763" y="4308475"/>
          <p14:tracePt t="113093" x="1265238" y="4316413"/>
          <p14:tracePt t="113108" x="1239838" y="4325938"/>
          <p14:tracePt t="113126" x="1223963" y="4333875"/>
          <p14:tracePt t="113141" x="1206500" y="4341813"/>
          <p14:tracePt t="113159" x="1198563" y="4351338"/>
          <p14:tracePt t="113160" x="1181100" y="4359275"/>
          <p14:tracePt t="113174" x="1163638" y="4368800"/>
          <p14:tracePt t="113191" x="1147763" y="4376738"/>
          <p14:tracePt t="113208" x="1120775" y="4402138"/>
          <p14:tracePt t="113209" x="1104900" y="4410075"/>
          <p14:tracePt t="113224" x="1087438" y="4419600"/>
          <p14:tracePt t="113243" x="1062038" y="4452938"/>
          <p14:tracePt t="113258" x="1044575" y="4460875"/>
          <p14:tracePt t="113274" x="1036638" y="4470400"/>
          <p14:tracePt t="113291" x="1019175" y="4486275"/>
          <p14:tracePt t="113308" x="1019175" y="4495800"/>
          <p14:tracePt t="113325" x="1019175" y="4503738"/>
          <p14:tracePt t="113341" x="1019175" y="4513263"/>
          <p14:tracePt t="113358" x="1019175" y="4529138"/>
          <p14:tracePt t="113376" x="1019175" y="4538663"/>
          <p14:tracePt t="113391" x="1019175" y="4554538"/>
          <p14:tracePt t="113408" x="1019175" y="4572000"/>
          <p14:tracePt t="113425" x="1028700" y="4597400"/>
          <p14:tracePt t="113441" x="1036638" y="4614863"/>
          <p14:tracePt t="113459" x="1044575" y="4622800"/>
          <p14:tracePt t="113460" x="1044575" y="4630738"/>
          <p14:tracePt t="113475" x="1062038" y="4648200"/>
          <p14:tracePt t="113492" x="1079500" y="4665663"/>
          <p14:tracePt t="113508" x="1120775" y="4699000"/>
          <p14:tracePt t="113525" x="1155700" y="4716463"/>
          <p14:tracePt t="113542" x="1189038" y="4733925"/>
          <p14:tracePt t="113543" x="1206500" y="4749800"/>
          <p14:tracePt t="113558" x="1249363" y="4784725"/>
          <p14:tracePt t="113575" x="1282700" y="4802188"/>
          <p14:tracePt t="113591" x="1343025" y="4827588"/>
          <p14:tracePt t="113608" x="1393825" y="4852988"/>
          <p14:tracePt t="113626" x="1427163" y="4868863"/>
          <p14:tracePt t="113627" x="1452563" y="4868863"/>
          <p14:tracePt t="113641" x="1487488" y="4886325"/>
          <p14:tracePt t="113658" x="1528763" y="4894263"/>
          <p14:tracePt t="113676" x="1589088" y="4903788"/>
          <p14:tracePt t="113691" x="1614488" y="4903788"/>
          <p14:tracePt t="113708" x="1639888" y="4903788"/>
          <p14:tracePt t="113724" x="1665288" y="4903788"/>
          <p14:tracePt t="113741" x="1682750" y="4894263"/>
          <p14:tracePt t="113758" x="1698625" y="4894263"/>
          <p14:tracePt t="113775" x="1716088" y="4878388"/>
          <p14:tracePt t="113792" x="1733550" y="4852988"/>
          <p14:tracePt t="113793" x="1733550" y="4843463"/>
          <p14:tracePt t="113808" x="1741488" y="4818063"/>
          <p14:tracePt t="113824" x="1758950" y="4792663"/>
          <p14:tracePt t="113841" x="1766888" y="4767263"/>
          <p14:tracePt t="113842" x="1766888" y="4741863"/>
          <p14:tracePt t="113858" x="1766888" y="4724400"/>
          <p14:tracePt t="113877" x="1776413" y="4691063"/>
          <p14:tracePt t="113891" x="1776413" y="4673600"/>
          <p14:tracePt t="113908" x="1776413" y="4648200"/>
          <p14:tracePt t="113925" x="1776413" y="4640263"/>
          <p14:tracePt t="113941" x="1758950" y="4614863"/>
          <p14:tracePt t="113959" x="1741488" y="4597400"/>
          <p14:tracePt t="113975" x="1724025" y="4572000"/>
          <p14:tracePt t="113991" x="1698625" y="4564063"/>
          <p14:tracePt t="114008" x="1673225" y="4546600"/>
          <p14:tracePt t="114024" x="1622425" y="4538663"/>
          <p14:tracePt t="114041" x="1597025" y="4529138"/>
          <p14:tracePt t="114058" x="1546225" y="4521200"/>
          <p14:tracePt t="114074" x="1503363" y="4521200"/>
          <p14:tracePt t="114094" x="1444625" y="4521200"/>
          <p14:tracePt t="114108" x="1409700" y="4521200"/>
          <p14:tracePt t="114124" x="1376363" y="4529138"/>
          <p14:tracePt t="114141" x="1317625" y="4538663"/>
          <p14:tracePt t="114160" x="1282700" y="4538663"/>
          <p14:tracePt t="114161" x="1274763" y="4538663"/>
          <p14:tracePt t="114175" x="1249363" y="4538663"/>
          <p14:tracePt t="114192" x="1214438" y="4538663"/>
          <p14:tracePt t="114208" x="1198563" y="4538663"/>
          <p14:tracePt t="114225" x="1163638" y="4538663"/>
          <p14:tracePt t="114242" x="1147763" y="4538663"/>
          <p14:tracePt t="114258" x="1130300" y="4538663"/>
          <p14:tracePt t="114274" x="1112838" y="4521200"/>
          <p14:tracePt t="114293" x="1095375" y="4513263"/>
          <p14:tracePt t="114308" x="1087438" y="4495800"/>
          <p14:tracePt t="114325" x="1087438" y="4486275"/>
          <p14:tracePt t="114343" x="1087438" y="4478338"/>
          <p14:tracePt t="114358" x="1087438" y="4460875"/>
          <p14:tracePt t="114374" x="1087438" y="4452938"/>
          <p14:tracePt t="114391" x="1095375" y="4435475"/>
          <p14:tracePt t="114407" x="1104900" y="4427538"/>
          <p14:tracePt t="114426" x="1120775" y="4410075"/>
          <p14:tracePt t="114441" x="1130300" y="4410075"/>
          <p14:tracePt t="114458" x="1138238" y="4410075"/>
          <p14:tracePt t="114474" x="1181100" y="4410075"/>
          <p14:tracePt t="114491" x="1239838" y="4427538"/>
          <p14:tracePt t="114509" x="1308100" y="4452938"/>
          <p14:tracePt t="114510" x="1333500" y="4478338"/>
          <p14:tracePt t="114524" x="1393825" y="4521200"/>
          <p14:tracePt t="114541" x="1435100" y="4554538"/>
          <p14:tracePt t="114559" x="1477963" y="4597400"/>
          <p14:tracePt t="114578" x="1495425" y="4630738"/>
          <p14:tracePt t="114592" x="1512888" y="4648200"/>
          <p14:tracePt t="114608" x="1512888" y="4665663"/>
          <p14:tracePt t="114626" x="1512888" y="4683125"/>
          <p14:tracePt t="114627" x="1512888" y="4691063"/>
          <p14:tracePt t="114641" x="1512888" y="4708525"/>
          <p14:tracePt t="114658" x="1512888" y="4716463"/>
          <p14:tracePt t="114676" x="1512888" y="4724400"/>
          <p14:tracePt t="114691" x="1512888" y="4741863"/>
          <p14:tracePt t="114708" x="1495425" y="4749800"/>
          <p14:tracePt t="114724" x="1452563" y="4767263"/>
          <p14:tracePt t="114741" x="1419225" y="4775200"/>
          <p14:tracePt t="114758" x="1393825" y="4784725"/>
          <p14:tracePt t="114774" x="1343025" y="4784725"/>
          <p14:tracePt t="114791" x="1325563" y="4784725"/>
          <p14:tracePt t="114807" x="1282700" y="4784725"/>
          <p14:tracePt t="114825" x="1274763" y="4775200"/>
          <p14:tracePt t="114841" x="1257300" y="4775200"/>
          <p14:tracePt t="114858" x="1249363" y="4767263"/>
          <p14:tracePt t="114875" x="1249363" y="4759325"/>
          <p14:tracePt t="114891" x="1249363" y="4749800"/>
          <p14:tracePt t="114908" x="1249363" y="4741863"/>
          <p14:tracePt t="114925" x="1249363" y="4733925"/>
          <p14:tracePt t="114927" x="1257300" y="4733925"/>
          <p14:tracePt t="114941" x="1265238" y="4724400"/>
          <p14:tracePt t="114969" x="1265238" y="4716463"/>
          <p14:tracePt t="114976" x="1274763" y="4716463"/>
          <p14:tracePt t="114996" x="1282700" y="4716463"/>
          <p14:tracePt t="115009" x="1290638" y="4716463"/>
          <p14:tracePt t="115030" x="1300163" y="4716463"/>
          <p14:tracePt t="115041" x="1308100" y="4716463"/>
          <p14:tracePt t="115061" x="1333500" y="4716463"/>
          <p14:tracePt t="115075" x="1358900" y="4724400"/>
          <p14:tracePt t="115091" x="1393825" y="4733925"/>
          <p14:tracePt t="115094" x="1419225" y="4749800"/>
          <p14:tracePt t="115108" x="1462088" y="4767263"/>
          <p14:tracePt t="115124" x="1487488" y="4784725"/>
          <p14:tracePt t="115141" x="1512888" y="4792663"/>
          <p14:tracePt t="115142" x="1528763" y="4792663"/>
          <p14:tracePt t="115158" x="1554163" y="4792663"/>
          <p14:tracePt t="115174" x="1571625" y="4802188"/>
          <p14:tracePt t="115191" x="1597025" y="4810125"/>
          <p14:tracePt t="115210" x="1606550" y="4810125"/>
          <p14:tracePt t="115225" x="1614488" y="4810125"/>
          <p14:tracePt t="115245" x="1622425" y="4810125"/>
          <p14:tracePt t="115259" x="1631950" y="4810125"/>
          <p14:tracePt t="115274" x="1639888" y="4818063"/>
          <p14:tracePt t="115309" x="1647825" y="4827588"/>
          <p14:tracePt t="115315" x="1657350" y="4835525"/>
          <p14:tracePt t="115329" x="1657350" y="4843463"/>
          <p14:tracePt t="115342" x="1665288" y="4852988"/>
          <p14:tracePt t="115358" x="1690688" y="4868863"/>
          <p14:tracePt t="115375" x="1708150" y="4886325"/>
          <p14:tracePt t="115392" x="1724025" y="4903788"/>
          <p14:tracePt t="115408" x="1733550" y="4911725"/>
          <p14:tracePt t="115424" x="1741488" y="4919663"/>
          <p14:tracePt t="115441" x="1749425" y="4929188"/>
          <p14:tracePt t="115458" x="1766888" y="4929188"/>
          <p14:tracePt t="115475" x="1776413" y="4929188"/>
          <p14:tracePt t="115476" x="1784350" y="4929188"/>
          <p14:tracePt t="115493" x="1792288" y="4929188"/>
          <p14:tracePt t="115508" x="1801813" y="4919663"/>
          <p14:tracePt t="115525" x="1817688" y="4911725"/>
          <p14:tracePt t="115541" x="1827213" y="4903788"/>
          <p14:tracePt t="115559" x="1843088" y="4878388"/>
          <p14:tracePt t="115575" x="1852613" y="4852988"/>
          <p14:tracePt t="115591" x="1868488" y="4818063"/>
          <p14:tracePt t="115607" x="1868488" y="4784725"/>
          <p14:tracePt t="115625" x="1868488" y="4741863"/>
          <p14:tracePt t="115642" x="1868488" y="4724400"/>
          <p14:tracePt t="115643" x="1868488" y="4708525"/>
          <p14:tracePt t="115658" x="1868488" y="4683125"/>
          <p14:tracePt t="115675" x="1860550" y="4657725"/>
          <p14:tracePt t="115691" x="1852613" y="4622800"/>
          <p14:tracePt t="115708" x="1843088" y="4605338"/>
          <p14:tracePt t="115725" x="1827213" y="4579938"/>
          <p14:tracePt t="115741" x="1809750" y="4546600"/>
          <p14:tracePt t="115758" x="1784350" y="4521200"/>
          <p14:tracePt t="115777" x="1758950" y="4478338"/>
          <p14:tracePt t="115791" x="1733550" y="4452938"/>
          <p14:tracePt t="115808" x="1716088" y="4427538"/>
          <p14:tracePt t="115825" x="1690688" y="4402138"/>
          <p14:tracePt t="115841" x="1657350" y="4376738"/>
          <p14:tracePt t="115858" x="1614488" y="4368800"/>
          <p14:tracePt t="115875" x="1579563" y="4359275"/>
          <p14:tracePt t="115893" x="1512888" y="4359275"/>
          <p14:tracePt t="115900" x="1487488" y="4359275"/>
          <p14:tracePt t="115908" x="1452563" y="4359275"/>
          <p14:tracePt t="115926" x="1409700" y="4368800"/>
          <p14:tracePt t="115928" x="1384300" y="4376738"/>
          <p14:tracePt t="115942" x="1343025" y="4384675"/>
          <p14:tracePt t="115958" x="1290638" y="4402138"/>
          <p14:tracePt t="115974" x="1257300" y="4419600"/>
          <p14:tracePt t="115991" x="1214438" y="4445000"/>
          <p14:tracePt t="116012" x="1173163" y="4470400"/>
          <p14:tracePt t="116026" x="1155700" y="4478338"/>
          <p14:tracePt t="116042" x="1155700" y="4486275"/>
          <p14:tracePt t="116058" x="1138238" y="4495800"/>
          <p14:tracePt t="116062" x="1138238" y="4503738"/>
          <p14:tracePt t="116075" x="1130300" y="4521200"/>
          <p14:tracePt t="116091" x="1130300" y="4529138"/>
          <p14:tracePt t="116108" x="1120775" y="4546600"/>
          <p14:tracePt t="116108" x="1120775" y="4564063"/>
          <p14:tracePt t="116124" x="1120775" y="4572000"/>
          <p14:tracePt t="116141" x="1120775" y="4589463"/>
          <p14:tracePt t="116158" x="1130300" y="4630738"/>
          <p14:tracePt t="116175" x="1155700" y="4673600"/>
          <p14:tracePt t="116192" x="1206500" y="4733925"/>
          <p14:tracePt t="116207" x="1249363" y="4784725"/>
          <p14:tracePt t="116225" x="1300163" y="4827588"/>
          <p14:tracePt t="116241" x="1358900" y="4868863"/>
          <p14:tracePt t="116257" x="1393825" y="4894263"/>
          <p14:tracePt t="116275" x="1409700" y="4903788"/>
          <p14:tracePt t="116275" x="1419225" y="4911725"/>
          <p14:tracePt t="116291" x="1444625" y="4929188"/>
          <p14:tracePt t="116307" x="1470025" y="4937125"/>
          <p14:tracePt t="116324" x="1495425" y="4946650"/>
          <p14:tracePt t="116340" x="1538288" y="4954588"/>
          <p14:tracePt t="116358" x="1571625" y="4954588"/>
          <p14:tracePt t="116374" x="1631950" y="4954588"/>
          <p14:tracePt t="116390" x="1665288" y="4954588"/>
          <p14:tracePt t="116407" x="1708150" y="4946650"/>
          <p14:tracePt t="116424" x="1741488" y="4946650"/>
          <p14:tracePt t="116441" x="1758950" y="4929188"/>
          <p14:tracePt t="116457" x="1801813" y="4894263"/>
          <p14:tracePt t="116474" x="1827213" y="4860925"/>
          <p14:tracePt t="116491" x="1852613" y="4810125"/>
          <p14:tracePt t="116508" x="1868488" y="4784725"/>
          <p14:tracePt t="116525" x="1878013" y="4749800"/>
          <p14:tracePt t="116541" x="1893888" y="4708525"/>
          <p14:tracePt t="116558" x="1903413" y="4683125"/>
          <p14:tracePt t="116575" x="1920875" y="4640263"/>
          <p14:tracePt t="116591" x="1920875" y="4614863"/>
          <p14:tracePt t="116609" x="1928813" y="4579938"/>
          <p14:tracePt t="116627" x="1928813" y="4554538"/>
          <p14:tracePt t="116641" x="1928813" y="4521200"/>
          <p14:tracePt t="116658" x="1928813" y="4486275"/>
          <p14:tracePt t="116674" x="1928813" y="4452938"/>
          <p14:tracePt t="116693" x="1928813" y="4427538"/>
          <p14:tracePt t="116708" x="1920875" y="4410075"/>
          <p14:tracePt t="116725" x="1920875" y="4394200"/>
          <p14:tracePt t="116741" x="1911350" y="4376738"/>
          <p14:tracePt t="116758" x="1893888" y="4351338"/>
          <p14:tracePt t="116776" x="1878013" y="4341813"/>
          <p14:tracePt t="116792" x="1852613" y="4325938"/>
          <p14:tracePt t="116808" x="1827213" y="4316413"/>
          <p14:tracePt t="116825" x="1776413" y="4308475"/>
          <p14:tracePt t="116841" x="1741488" y="4300538"/>
          <p14:tracePt t="116858" x="1698625" y="4291013"/>
          <p14:tracePt t="116876" x="1647825" y="4291013"/>
          <p14:tracePt t="116892" x="1606550" y="4291013"/>
          <p14:tracePt t="116894" x="1589088" y="4291013"/>
          <p14:tracePt t="116908" x="1579563" y="4291013"/>
          <p14:tracePt t="116925" x="1512888" y="4300538"/>
          <p14:tracePt t="116941" x="1452563" y="4316413"/>
          <p14:tracePt t="116958" x="1368425" y="4351338"/>
          <p14:tracePt t="116974" x="1325563" y="4359275"/>
          <p14:tracePt t="116991" x="1282700" y="4376738"/>
          <p14:tracePt t="117008" x="1265238" y="4384675"/>
          <p14:tracePt t="117025" x="1249363" y="4394200"/>
          <p14:tracePt t="117041" x="1231900" y="4394200"/>
          <p14:tracePt t="117058" x="1223963" y="4402138"/>
          <p14:tracePt t="117075" x="1214438" y="4402138"/>
          <p14:tracePt t="117076" x="1214438" y="4410075"/>
          <p14:tracePt t="117091" x="1206500" y="4410075"/>
          <p14:tracePt t="117108" x="1206500" y="4419600"/>
          <p14:tracePt t="117124" x="1198563" y="4435475"/>
          <p14:tracePt t="117141" x="1189038" y="4452938"/>
          <p14:tracePt t="117158" x="1181100" y="4460875"/>
          <p14:tracePt t="117175" x="1181100" y="4495800"/>
          <p14:tracePt t="117191" x="1181100" y="4513263"/>
          <p14:tracePt t="117209" x="1181100" y="4554538"/>
          <p14:tracePt t="117225" x="1181100" y="4579938"/>
          <p14:tracePt t="117241" x="1181100" y="4614863"/>
          <p14:tracePt t="117242" x="1189038" y="4622800"/>
          <p14:tracePt t="117257" x="1198563" y="4648200"/>
          <p14:tracePt t="117275" x="1214438" y="4673600"/>
          <p14:tracePt t="117292" x="1239838" y="4708525"/>
          <p14:tracePt t="117308" x="1257300" y="4724400"/>
          <p14:tracePt t="117325" x="1282700" y="4749800"/>
          <p14:tracePt t="117341" x="1325563" y="4792663"/>
          <p14:tracePt t="117358" x="1358900" y="4818063"/>
          <p14:tracePt t="117374" x="1427163" y="4868863"/>
          <p14:tracePt t="117391" x="1470025" y="4903788"/>
          <p14:tracePt t="117408" x="1520825" y="4929188"/>
          <p14:tracePt t="117409" x="1554163" y="4929188"/>
          <p14:tracePt t="117424" x="1597025" y="4946650"/>
          <p14:tracePt t="117441" x="1639888" y="4954588"/>
          <p14:tracePt t="117458" x="1673225" y="4962525"/>
          <p14:tracePt t="117474" x="1698625" y="4962525"/>
          <p14:tracePt t="117492" x="1716088" y="4962525"/>
          <p14:tracePt t="117493" x="1724025" y="4962525"/>
          <p14:tracePt t="117508" x="1741488" y="4962525"/>
          <p14:tracePt t="117524" x="1758950" y="4962525"/>
          <p14:tracePt t="117541" x="1776413" y="4954588"/>
          <p14:tracePt t="117558" x="1809750" y="4919663"/>
          <p14:tracePt t="117576" x="1852613" y="4860925"/>
          <p14:tracePt t="117593" x="1868488" y="4818063"/>
          <p14:tracePt t="117608" x="1885950" y="4784725"/>
          <p14:tracePt t="117624" x="1903413" y="4733925"/>
          <p14:tracePt t="117641" x="1920875" y="4699000"/>
          <p14:tracePt t="117658" x="1920875" y="4683125"/>
          <p14:tracePt t="117674" x="1928813" y="4640263"/>
          <p14:tracePt t="117691" x="1928813" y="4605338"/>
          <p14:tracePt t="117694" x="1928813" y="4589463"/>
          <p14:tracePt t="117708" x="1928813" y="4554538"/>
          <p14:tracePt t="117725" x="1928813" y="4529138"/>
          <p14:tracePt t="117743" x="1928813" y="4486275"/>
          <p14:tracePt t="117758" x="1928813" y="4460875"/>
          <p14:tracePt t="117775" x="1920875" y="4435475"/>
          <p14:tracePt t="117792" x="1903413" y="4410075"/>
          <p14:tracePt t="117808" x="1893888" y="4394200"/>
          <p14:tracePt t="117826" x="1878013" y="4368800"/>
          <p14:tracePt t="117841" x="1852613" y="4351338"/>
          <p14:tracePt t="117858" x="1827213" y="4341813"/>
          <p14:tracePt t="117874" x="1784350" y="4316413"/>
          <p14:tracePt t="117892" x="1733550" y="4300538"/>
          <p14:tracePt t="117908" x="1698625" y="4300538"/>
          <p14:tracePt t="117925" x="1631950" y="4291013"/>
          <p14:tracePt t="117941" x="1589088" y="4291013"/>
          <p14:tracePt t="117958" x="1546225" y="4291013"/>
          <p14:tracePt t="117959" x="1538288" y="4291013"/>
          <p14:tracePt t="117975" x="1495425" y="4291013"/>
          <p14:tracePt t="117992" x="1452563" y="4291013"/>
          <p14:tracePt t="117993" x="1427163" y="4291013"/>
          <p14:tracePt t="118008" x="1368425" y="4300538"/>
          <p14:tracePt t="118025" x="1308100" y="4316413"/>
          <p14:tracePt t="118041" x="1265238" y="4341813"/>
          <p14:tracePt t="118058" x="1206500" y="4368800"/>
          <p14:tracePt t="118075" x="1181100" y="4376738"/>
          <p14:tracePt t="118092" x="1147763" y="4394200"/>
          <p14:tracePt t="118107" x="1138238" y="4402138"/>
          <p14:tracePt t="118125" x="1112838" y="4427538"/>
          <p14:tracePt t="118141" x="1087438" y="4452938"/>
          <p14:tracePt t="118158" x="1079500" y="4460875"/>
          <p14:tracePt t="118174" x="1062038" y="4495800"/>
          <p14:tracePt t="118191" x="1062038" y="4521200"/>
          <p14:tracePt t="118208" x="1054100" y="4538663"/>
          <p14:tracePt t="118224" x="1044575" y="4579938"/>
          <p14:tracePt t="118241" x="1044575" y="4605338"/>
          <p14:tracePt t="118257" x="1062038" y="4657725"/>
          <p14:tracePt t="118274" x="1087438" y="4708525"/>
          <p14:tracePt t="118291" x="1130300" y="4767263"/>
          <p14:tracePt t="118307" x="1206500" y="4852988"/>
          <p14:tracePt t="118324" x="1265238" y="4903788"/>
          <p14:tracePt t="118340" x="1368425" y="4954588"/>
          <p14:tracePt t="118358" x="1419225" y="4979988"/>
          <p14:tracePt t="118376" x="1512888" y="5005388"/>
          <p14:tracePt t="118391" x="1554163" y="5013325"/>
          <p14:tracePt t="118408" x="1614488" y="5013325"/>
          <p14:tracePt t="118424" x="1690688" y="4997450"/>
          <p14:tracePt t="118441" x="1733550" y="4972050"/>
          <p14:tracePt t="118458" x="1784350" y="4946650"/>
          <p14:tracePt t="118459" x="1801813" y="4929188"/>
          <p14:tracePt t="118474" x="1843088" y="4886325"/>
          <p14:tracePt t="118491" x="1868488" y="4852988"/>
          <p14:tracePt t="118508" x="1903413" y="4792663"/>
          <p14:tracePt t="118525" x="1911350" y="4767263"/>
          <p14:tracePt t="118542" x="1920875" y="4741863"/>
          <p14:tracePt t="118543" x="1928813" y="4716463"/>
          <p14:tracePt t="118558" x="1936750" y="4683125"/>
          <p14:tracePt t="118575" x="1936750" y="4640263"/>
          <p14:tracePt t="118592" x="1936750" y="4589463"/>
          <p14:tracePt t="118608" x="1928813" y="4554538"/>
          <p14:tracePt t="118626" x="1920875" y="4521200"/>
          <p14:tracePt t="118626" x="1911350" y="4503738"/>
          <p14:tracePt t="118641" x="1903413" y="4470400"/>
          <p14:tracePt t="118658" x="1893888" y="4435475"/>
          <p14:tracePt t="118674" x="1860550" y="4394200"/>
          <p14:tracePt t="118694" x="1827213" y="4359275"/>
          <p14:tracePt t="118708" x="1809750" y="4341813"/>
          <p14:tracePt t="118709" x="1801813" y="4333875"/>
          <p14:tracePt t="118727" x="1758950" y="4308475"/>
          <p14:tracePt t="118741" x="1724025" y="4300538"/>
          <p14:tracePt t="118757" x="1673225" y="4283075"/>
          <p14:tracePt t="118774" x="1622425" y="4275138"/>
          <p14:tracePt t="118791" x="1571625" y="4275138"/>
          <p14:tracePt t="118792" x="1546225" y="4275138"/>
          <p14:tracePt t="118808" x="1487488" y="4275138"/>
          <p14:tracePt t="118824" x="1427163" y="4283075"/>
          <p14:tracePt t="118841" x="1325563" y="4316413"/>
          <p14:tracePt t="118858" x="1265238" y="4351338"/>
          <p14:tracePt t="118875" x="1231900" y="4368800"/>
          <p14:tracePt t="118876" x="1206500" y="4376738"/>
          <p14:tracePt t="118892" x="1163638" y="4410075"/>
          <p14:tracePt t="118908" x="1138238" y="4435475"/>
          <p14:tracePt t="118925" x="1095375" y="4470400"/>
          <p14:tracePt t="118941" x="1069975" y="4495800"/>
          <p14:tracePt t="118958" x="1054100" y="4521200"/>
          <p14:tracePt t="118975" x="1036638" y="4554538"/>
          <p14:tracePt t="118991" x="1028700" y="4572000"/>
          <p14:tracePt t="119008" x="1028700" y="4605338"/>
          <p14:tracePt t="119026" x="1028700" y="4622800"/>
          <p14:tracePt t="119041" x="1036638" y="4648200"/>
          <p14:tracePt t="119058" x="1062038" y="4699000"/>
          <p14:tracePt t="119078" x="1120775" y="4749800"/>
          <p14:tracePt t="119091" x="1155700" y="4775200"/>
          <p14:tracePt t="119108" x="1239838" y="4835525"/>
          <p14:tracePt t="119125" x="1282700" y="4860925"/>
          <p14:tracePt t="119141" x="1376363" y="4911725"/>
          <p14:tracePt t="119158" x="1435100" y="4929188"/>
          <p14:tracePt t="119177" x="1520825" y="4954588"/>
          <p14:tracePt t="119191" x="1563688" y="4972050"/>
          <p14:tracePt t="119207" x="1606550" y="4979988"/>
          <p14:tracePt t="119225" x="1657350" y="4979988"/>
          <p14:tracePt t="119241" x="1673225" y="4979988"/>
          <p14:tracePt t="119258" x="1708150" y="4979988"/>
          <p14:tracePt t="119275" x="1733550" y="4962525"/>
          <p14:tracePt t="119291" x="1758950" y="4937125"/>
          <p14:tracePt t="119308" x="1801813" y="4852988"/>
          <p14:tracePt t="119324" x="1835150" y="4792663"/>
          <p14:tracePt t="119341" x="1852613" y="4749800"/>
          <p14:tracePt t="119358" x="1868488" y="4691063"/>
          <p14:tracePt t="119374" x="1868488" y="4640263"/>
          <p14:tracePt t="119391" x="1885950" y="4605338"/>
          <p14:tracePt t="119408" x="1885950" y="4572000"/>
          <p14:tracePt t="119425" x="1885950" y="4554538"/>
          <p14:tracePt t="119426" x="1885950" y="4546600"/>
          <p14:tracePt t="119441" x="1885950" y="4521200"/>
          <p14:tracePt t="119458" x="1885950" y="4495800"/>
          <p14:tracePt t="119474" x="1878013" y="4470400"/>
          <p14:tracePt t="119491" x="1868488" y="4460875"/>
          <p14:tracePt t="119508" x="1860550" y="4435475"/>
          <p14:tracePt t="119509" x="1852613" y="4435475"/>
          <p14:tracePt t="119524" x="1843088" y="4410075"/>
          <p14:tracePt t="119541" x="1827213" y="4402138"/>
          <p14:tracePt t="119558" x="1809750" y="4384675"/>
          <p14:tracePt t="119574" x="1792288" y="4376738"/>
          <p14:tracePt t="119591" x="1776413" y="4368800"/>
          <p14:tracePt t="119608" x="1741488" y="4359275"/>
          <p14:tracePt t="119624" x="1716088" y="4359275"/>
          <p14:tracePt t="119642" x="1665288" y="4359275"/>
          <p14:tracePt t="119658" x="1631950" y="4359275"/>
          <p14:tracePt t="119675" x="1589088" y="4359275"/>
          <p14:tracePt t="119692" x="1528763" y="4368800"/>
          <p14:tracePt t="119708" x="1495425" y="4368800"/>
          <p14:tracePt t="119724" x="1452563" y="4376738"/>
          <p14:tracePt t="119741" x="1419225" y="4394200"/>
          <p14:tracePt t="119759" x="1384300" y="4402138"/>
          <p14:tracePt t="119759" x="1368425" y="4410075"/>
          <p14:tracePt t="119774" x="1343025" y="4419600"/>
          <p14:tracePt t="119791" x="1317625" y="4435475"/>
          <p14:tracePt t="119807" x="1257300" y="4470400"/>
          <p14:tracePt t="119824" x="1231900" y="4486275"/>
          <p14:tracePt t="119842" x="1198563" y="4503738"/>
          <p14:tracePt t="119843" x="1198563" y="4513263"/>
          <p14:tracePt t="119858" x="1173163" y="4521200"/>
          <p14:tracePt t="119874" x="1163638" y="4538663"/>
          <p14:tracePt t="119891" x="1155700" y="4538663"/>
          <p14:tracePt t="119908" x="1147763" y="4546600"/>
          <p14:tracePt t="119926" x="1138238" y="4546600"/>
          <p14:tracePt t="119941" x="1138238" y="4554538"/>
          <p14:tracePt t="119958" x="1138238" y="4564063"/>
          <p14:tracePt t="119974" x="1138238" y="4579938"/>
          <p14:tracePt t="119991" x="1147763" y="4589463"/>
          <p14:tracePt t="120009" x="1155700" y="4605338"/>
          <p14:tracePt t="120009" x="1173163" y="4622800"/>
          <p14:tracePt t="120024" x="1181100" y="4648200"/>
          <p14:tracePt t="120041" x="1214438" y="4665663"/>
          <p14:tracePt t="120057" x="1274763" y="4716463"/>
          <p14:tracePt t="120075" x="1325563" y="4749800"/>
          <p14:tracePt t="120091" x="1393825" y="4802188"/>
          <p14:tracePt t="120107" x="1477963" y="4843463"/>
          <p14:tracePt t="120125" x="1520825" y="4878388"/>
          <p14:tracePt t="120141" x="1563688" y="4903788"/>
          <p14:tracePt t="120158" x="1614488" y="4929188"/>
          <p14:tracePt t="120174" x="1631950" y="4937125"/>
          <p14:tracePt t="120191" x="1665288" y="4946650"/>
          <p14:tracePt t="120207" x="1698625" y="4946650"/>
          <p14:tracePt t="120224" x="1758950" y="4946650"/>
          <p14:tracePt t="120241" x="1817688" y="4937125"/>
          <p14:tracePt t="120258" x="1878013" y="4903788"/>
          <p14:tracePt t="120277" x="1936750" y="4852988"/>
          <p14:tracePt t="120291" x="1979613" y="4827588"/>
          <p14:tracePt t="120308" x="2012950" y="4784725"/>
          <p14:tracePt t="120309" x="2030413" y="4759325"/>
          <p14:tracePt t="120325" x="2047875" y="4716463"/>
          <p14:tracePt t="120341" x="2073275" y="4665663"/>
          <p14:tracePt t="120357" x="2090738" y="4614863"/>
          <p14:tracePt t="120375" x="2098675" y="4579938"/>
          <p14:tracePt t="120392" x="2098675" y="4546600"/>
          <p14:tracePt t="120392" x="2098675" y="4529138"/>
          <p14:tracePt t="120408" x="2098675" y="4495800"/>
          <p14:tracePt t="120425" x="2098675" y="4470400"/>
          <p14:tracePt t="120441" x="2090738" y="4419600"/>
          <p14:tracePt t="120458" x="2081213" y="4384675"/>
          <p14:tracePt t="120474" x="2065338" y="4368800"/>
          <p14:tracePt t="120491" x="2030413" y="4333875"/>
          <p14:tracePt t="120508" x="1997075" y="4308475"/>
          <p14:tracePt t="120525" x="1946275" y="4291013"/>
          <p14:tracePt t="120541" x="1911350" y="4275138"/>
          <p14:tracePt t="120559" x="1868488" y="4265613"/>
          <p14:tracePt t="120560" x="1852613" y="4265613"/>
          <p14:tracePt t="120574" x="1809750" y="4265613"/>
          <p14:tracePt t="120592" x="1776413" y="4257675"/>
          <p14:tracePt t="120593" x="1758950" y="4257675"/>
          <p14:tracePt t="120608" x="1708150" y="4257675"/>
          <p14:tracePt t="120624" x="1639888" y="4257675"/>
          <p14:tracePt t="120642" x="1579563" y="4265613"/>
          <p14:tracePt t="120642" x="1546225" y="4265613"/>
          <p14:tracePt t="120658" x="1495425" y="4275138"/>
          <p14:tracePt t="120676" x="1427163" y="4291013"/>
          <p14:tracePt t="120691" x="1384300" y="4308475"/>
          <p14:tracePt t="120708" x="1350963" y="4325938"/>
          <p14:tracePt t="120724" x="1325563" y="4341813"/>
          <p14:tracePt t="120741" x="1282700" y="4368800"/>
          <p14:tracePt t="120758" x="1257300" y="4376738"/>
          <p14:tracePt t="120774" x="1231900" y="4402138"/>
          <p14:tracePt t="120791" x="1231900" y="4419600"/>
          <p14:tracePt t="120809" x="1214438" y="4445000"/>
          <p14:tracePt t="120824" x="1198563" y="4470400"/>
          <p14:tracePt t="120843" x="1189038" y="4513263"/>
          <p14:tracePt t="120858" x="1189038" y="4546600"/>
          <p14:tracePt t="120874" x="1189038" y="4597400"/>
          <p14:tracePt t="120892" x="1214438" y="4673600"/>
          <p14:tracePt t="120908" x="1249363" y="4733925"/>
          <p14:tracePt t="120925" x="1300163" y="4792663"/>
          <p14:tracePt t="120941" x="1376363" y="4868863"/>
          <p14:tracePt t="120958" x="1444625" y="4911725"/>
          <p14:tracePt t="120976" x="1538288" y="4962525"/>
          <p14:tracePt t="120991" x="1589088" y="4979988"/>
          <p14:tracePt t="121008" x="1631950" y="4987925"/>
          <p14:tracePt t="121024" x="1682750" y="4997450"/>
          <p14:tracePt t="121041" x="1733550" y="4979988"/>
          <p14:tracePt t="121059" x="1809750" y="4929188"/>
          <p14:tracePt t="121074" x="1868488" y="4878388"/>
          <p14:tracePt t="121091" x="1920875" y="4835525"/>
          <p14:tracePt t="121108" x="1962150" y="4802188"/>
          <p14:tracePt t="121110" x="1979613" y="4784725"/>
          <p14:tracePt t="121124" x="1997075" y="4759325"/>
          <p14:tracePt t="121143" x="2022475" y="4733925"/>
          <p14:tracePt t="121158" x="2030413" y="4724400"/>
          <p14:tracePt t="121174" x="2038350" y="4716463"/>
          <p14:tracePt t="121191" x="2038350" y="4708525"/>
          <p14:tracePt t="121208" x="2047875" y="4699000"/>
          <p14:tracePt t="121601" x="2047875" y="4708525"/>
          <p14:tracePt t="121949" x="2038350" y="4708525"/>
          <p14:tracePt t="122992" x="1817688" y="4402138"/>
          <p14:tracePt t="122999" x="1622425" y="4138613"/>
          <p14:tracePt t="123007" x="1462088" y="3900488"/>
          <p14:tracePt t="123025" x="1198563" y="3424238"/>
          <p14:tracePt t="123041" x="831850" y="2676525"/>
          <p14:tracePt t="123058" x="704850" y="2397125"/>
          <p14:tracePt t="123077" x="646113" y="2227263"/>
          <p14:tracePt t="123091" x="636588" y="2159000"/>
          <p14:tracePt t="123107" x="636588" y="2141538"/>
          <p14:tracePt t="123465" x="373063" y="1793875"/>
          <p14:tracePt t="123472" x="169863" y="1504950"/>
          <p14:tracePt t="123478" x="0" y="1241425"/>
          <p14:tracePt t="125539" x="3713163" y="357188"/>
          <p14:tracePt t="125539" x="4494213" y="585788"/>
          <p14:tracePt t="125539" x="5895975" y="985838"/>
          <p14:tracePt t="125539" x="7043738" y="1325563"/>
          <p14:tracePt t="125539" x="8105775" y="1597025"/>
          <p14:tracePt t="125539" x="8428038" y="1708150"/>
          <p14:tracePt t="125539" x="8564563" y="1716088"/>
          <p14:tracePt t="125539" x="8597900" y="1649413"/>
          <p14:tracePt t="125539" x="9124950" y="1436688"/>
          <p14:tracePt t="125539" x="9796463" y="1163638"/>
          <p14:tracePt t="125539" x="10407650" y="900113"/>
          <p14:tracePt t="125539" x="11018838" y="663575"/>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9074F-EC57-9567-93B0-EF13CAF300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736BD4-CB5B-1DF4-98D4-D8C9F710FC5B}"/>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416C85F5-4FD7-C262-2B31-234D7E53E60A}"/>
                  </a:ext>
                </a:extLst>
              </p:cNvPr>
              <p:cNvSpPr>
                <a:spLocks noGrp="1"/>
              </p:cNvSpPr>
              <p:nvPr>
                <p:ph idx="1"/>
              </p:nvPr>
            </p:nvSpPr>
            <p:spPr>
              <a:xfrm>
                <a:off x="188843" y="646043"/>
                <a:ext cx="11857383" cy="5406888"/>
              </a:xfrm>
            </p:spPr>
            <p:txBody>
              <a:bodyPr>
                <a:noAutofit/>
              </a:bodyPr>
              <a:lstStyle/>
              <a:p>
                <a:pPr marL="0" indent="0">
                  <a:buNone/>
                </a:pPr>
                <a:r>
                  <a:rPr lang="en-US" sz="2000" dirty="0">
                    <a:latin typeface="Times-Roman"/>
                  </a:rPr>
                  <a:t>By substituting equation (14.3) into equation (14.4) and integrating it, you get:</a:t>
                </a:r>
              </a:p>
              <a:p>
                <a:pPr marL="0" indent="0">
                  <a:lnSpc>
                    <a:spcPct val="100000"/>
                  </a:lnSpc>
                  <a:buNone/>
                </a:pPr>
                <a14:m>
                  <m:oMath xmlns:m="http://schemas.openxmlformats.org/officeDocument/2006/math">
                    <m:r>
                      <a:rPr lang="en-US" sz="2000" i="1">
                        <a:latin typeface="Cambria Math" panose="02040503050406030204" pitchFamily="18" charset="0"/>
                      </a:rPr>
                      <m:t>𝐸</m:t>
                    </m:r>
                    <m:d>
                      <m:dPr>
                        <m:ctrlPr>
                          <a:rPr lang="en-US" sz="2000" i="1">
                            <a:latin typeface="Cambria Math" panose="02040503050406030204" pitchFamily="18" charset="0"/>
                          </a:rPr>
                        </m:ctrlPr>
                      </m:dPr>
                      <m:e>
                        <m:r>
                          <a:rPr lang="en-US" sz="2000" i="1">
                            <a:latin typeface="Cambria Math" panose="02040503050406030204" pitchFamily="18" charset="0"/>
                          </a:rPr>
                          <m:t>𝑡</m:t>
                        </m:r>
                      </m:e>
                    </m:d>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𝐶</m:t>
                        </m:r>
                        <m:r>
                          <a:rPr lang="en-US" sz="2000" i="1">
                            <a:latin typeface="Cambria Math" panose="02040503050406030204" pitchFamily="18" charset="0"/>
                          </a:rPr>
                          <m:t>(</m:t>
                        </m:r>
                        <m:r>
                          <a:rPr lang="en-US" sz="2000" i="1">
                            <a:latin typeface="Cambria Math" panose="02040503050406030204" pitchFamily="18" charset="0"/>
                          </a:rPr>
                          <m:t>𝑡</m:t>
                        </m:r>
                        <m:r>
                          <a:rPr lang="en-US" sz="2000" i="1">
                            <a:latin typeface="Cambria Math" panose="02040503050406030204" pitchFamily="18" charset="0"/>
                          </a:rPr>
                          <m:t>)</m:t>
                        </m:r>
                      </m:num>
                      <m:den>
                        <m:nary>
                          <m:naryPr>
                            <m:ctrlPr>
                              <a:rPr lang="en-US" sz="2000" i="1">
                                <a:latin typeface="Cambria Math" panose="02040503050406030204" pitchFamily="18" charset="0"/>
                              </a:rPr>
                            </m:ctrlPr>
                          </m:naryPr>
                          <m:sub>
                            <m:r>
                              <m:rPr>
                                <m:brk m:alnAt="23"/>
                              </m:rPr>
                              <a:rPr lang="en-US" sz="2000" i="1">
                                <a:latin typeface="Cambria Math" panose="02040503050406030204" pitchFamily="18" charset="0"/>
                              </a:rPr>
                              <m:t>0</m:t>
                            </m:r>
                          </m:sub>
                          <m:sup>
                            <m:r>
                              <a:rPr lang="en-US" sz="2000" i="1">
                                <a:latin typeface="Cambria Math" panose="02040503050406030204" pitchFamily="18" charset="0"/>
                                <a:ea typeface="Cambria Math" panose="02040503050406030204" pitchFamily="18" charset="0"/>
                              </a:rPr>
                              <m:t>∞</m:t>
                            </m:r>
                          </m:sup>
                          <m:e>
                            <m:r>
                              <a:rPr lang="en-US" sz="2000" i="1">
                                <a:latin typeface="Cambria Math" panose="02040503050406030204" pitchFamily="18" charset="0"/>
                              </a:rPr>
                              <m:t>𝐶</m:t>
                            </m:r>
                            <m:d>
                              <m:dPr>
                                <m:ctrlPr>
                                  <a:rPr lang="en-US" sz="2000" i="1">
                                    <a:latin typeface="Cambria Math" panose="02040503050406030204" pitchFamily="18" charset="0"/>
                                  </a:rPr>
                                </m:ctrlPr>
                              </m:dPr>
                              <m:e>
                                <m:r>
                                  <a:rPr lang="en-US" sz="2000" i="1">
                                    <a:latin typeface="Cambria Math" panose="02040503050406030204" pitchFamily="18" charset="0"/>
                                  </a:rPr>
                                  <m:t>𝑡</m:t>
                                </m:r>
                              </m:e>
                            </m:d>
                            <m:r>
                              <a:rPr lang="en-US" sz="2000" i="1">
                                <a:latin typeface="Cambria Math" panose="02040503050406030204" pitchFamily="18" charset="0"/>
                              </a:rPr>
                              <m:t>𝑑𝑡</m:t>
                            </m:r>
                          </m:e>
                        </m:nary>
                      </m:den>
                    </m:f>
                    <m:r>
                      <a:rPr lang="en-US" sz="2000" b="0" i="1" smtClean="0">
                        <a:latin typeface="Cambria Math" panose="02040503050406030204" pitchFamily="18" charset="0"/>
                      </a:rPr>
                      <m:t>=</m:t>
                    </m:r>
                    <m:f>
                      <m:fPr>
                        <m:ctrlPr>
                          <a:rPr lang="en-US" sz="2000" i="1">
                            <a:latin typeface="Cambria Math" panose="020405030504060302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𝑜</m:t>
                            </m:r>
                          </m:sub>
                        </m:sSub>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𝑒</m:t>
                            </m:r>
                          </m:e>
                          <m:sup>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𝑡</m:t>
                            </m:r>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𝜏</m:t>
                            </m:r>
                          </m:sup>
                        </m:sSup>
                      </m:num>
                      <m:den>
                        <m:nary>
                          <m:nary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ea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𝑜</m:t>
                                </m:r>
                              </m:sub>
                            </m:sSub>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𝑒</m:t>
                                </m:r>
                              </m:e>
                              <m:sup>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𝑡</m:t>
                                </m:r>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𝜏</m:t>
                                </m:r>
                              </m:sup>
                            </m:sSup>
                            <m:r>
                              <a:rPr lang="en-US" sz="2000" i="1">
                                <a:latin typeface="Cambria Math" panose="02040503050406030204" pitchFamily="18" charset="0"/>
                                <a:ea typeface="Cambria Math" panose="02040503050406030204" pitchFamily="18" charset="0"/>
                                <a:cs typeface="Times New Roman" panose="02020603050405020304" pitchFamily="18" charset="0"/>
                              </a:rPr>
                              <m:t>𝑑𝑡</m:t>
                            </m:r>
                          </m:e>
                        </m:nary>
                      </m:den>
                    </m:f>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𝑒</m:t>
                            </m:r>
                          </m:e>
                          <m:sup>
                            <m:r>
                              <a:rPr lang="en-US" sz="2000" b="0" i="1" smtClean="0">
                                <a:latin typeface="Cambria Math" panose="02040503050406030204" pitchFamily="18" charset="0"/>
                              </a:rPr>
                              <m:t>−</m:t>
                            </m:r>
                            <m:r>
                              <a:rPr lang="en-US" sz="2000" b="0" i="1" smtClean="0">
                                <a:latin typeface="Cambria Math" panose="02040503050406030204" pitchFamily="18" charset="0"/>
                              </a:rPr>
                              <m:t>𝑡</m:t>
                            </m:r>
                            <m:r>
                              <a:rPr lang="en-US" sz="2000" b="0" i="1" smtClean="0">
                                <a:latin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𝜏</m:t>
                            </m:r>
                          </m:sup>
                        </m:sSup>
                      </m:num>
                      <m:den>
                        <m:r>
                          <a:rPr lang="en-US" sz="2000" b="0" i="1" smtClean="0">
                            <a:latin typeface="Cambria Math" panose="02040503050406030204" pitchFamily="18" charset="0"/>
                            <a:ea typeface="Cambria Math" panose="02040503050406030204" pitchFamily="18" charset="0"/>
                          </a:rPr>
                          <m:t>𝜏</m:t>
                        </m:r>
                      </m:den>
                    </m:f>
                  </m:oMath>
                </a14:m>
                <a:r>
                  <a:rPr lang="en-US" sz="2000" dirty="0">
                    <a:latin typeface="Times New Roman" panose="02020603050405020304" pitchFamily="18" charset="0"/>
                    <a:cs typeface="Times New Roman" panose="02020603050405020304" pitchFamily="18" charset="0"/>
                  </a:rPr>
                  <a:t>                                                                                                   (14.5)</a:t>
                </a:r>
              </a:p>
              <a:p>
                <a:pPr marL="0" indent="0">
                  <a:lnSpc>
                    <a:spcPct val="100000"/>
                  </a:lnSpc>
                  <a:buNone/>
                </a:pPr>
                <a:r>
                  <a:rPr lang="en-US" sz="2000" dirty="0">
                    <a:solidFill>
                      <a:srgbClr val="7030A0"/>
                    </a:solidFill>
                    <a:latin typeface="Times New Roman" panose="02020603050405020304" pitchFamily="18" charset="0"/>
                    <a:cs typeface="Times New Roman" panose="02020603050405020304" pitchFamily="18" charset="0"/>
                  </a:rPr>
                  <a:t>This equation is called the E-curve.</a:t>
                </a:r>
              </a:p>
              <a:p>
                <a:pPr marL="0" indent="0">
                  <a:lnSpc>
                    <a:spcPct val="100000"/>
                  </a:lnSpc>
                  <a:buNone/>
                </a:pPr>
                <a:r>
                  <a:rPr lang="en-US" sz="2400" b="1" dirty="0">
                    <a:latin typeface="Times New Roman" panose="02020603050405020304" pitchFamily="18" charset="0"/>
                    <a:cs typeface="Times New Roman" panose="02020603050405020304" pitchFamily="18" charset="0"/>
                  </a:rPr>
                  <a:t>Developing the </a:t>
                </a:r>
                <a:r>
                  <a:rPr lang="en-US" sz="2400" b="1" i="1" dirty="0">
                    <a:latin typeface="Times New Roman" panose="02020603050405020304" pitchFamily="18" charset="0"/>
                    <a:cs typeface="Times New Roman" panose="02020603050405020304" pitchFamily="18" charset="0"/>
                  </a:rPr>
                  <a:t>E</a:t>
                </a:r>
                <a:r>
                  <a:rPr lang="en-US" sz="2400" b="1" dirty="0">
                    <a:latin typeface="Times New Roman" panose="02020603050405020304" pitchFamily="18" charset="0"/>
                    <a:cs typeface="Times New Roman" panose="02020603050405020304" pitchFamily="18" charset="0"/>
                  </a:rPr>
                  <a:t>-Curve for the T-I-S Model</a:t>
                </a:r>
              </a:p>
              <a:p>
                <a:pPr marL="0" indent="0">
                  <a:lnSpc>
                    <a:spcPct val="100000"/>
                  </a:lnSpc>
                  <a:buNone/>
                </a:pPr>
                <a:r>
                  <a:rPr lang="en-US" sz="2000" dirty="0">
                    <a:latin typeface="Times New Roman" panose="02020603050405020304" pitchFamily="18" charset="0"/>
                    <a:cs typeface="Times New Roman" panose="02020603050405020304" pitchFamily="18" charset="0"/>
                  </a:rPr>
                  <a:t>The RTD will be analyzed from a tracer pulse injected into the first reactor of three equally sized CSTRs in series.</a:t>
                </a:r>
              </a:p>
              <a:p>
                <a:pPr marL="0" indent="0">
                  <a:lnSpc>
                    <a:spcPct val="100000"/>
                  </a:lnSpc>
                  <a:buNone/>
                </a:pPr>
                <a:r>
                  <a:rPr lang="en-US" sz="2000" b="1" dirty="0">
                    <a:latin typeface="Times New Roman" panose="02020603050405020304" pitchFamily="18" charset="0"/>
                    <a:cs typeface="Times New Roman" panose="02020603050405020304" pitchFamily="18" charset="0"/>
                  </a:rPr>
                  <a:t>Figure 14.1 </a:t>
                </a:r>
                <a:r>
                  <a:rPr lang="en-US" sz="2000" dirty="0">
                    <a:latin typeface="Times New Roman" panose="02020603050405020304" pitchFamily="18" charset="0"/>
                    <a:cs typeface="Times New Roman" panose="02020603050405020304" pitchFamily="18" charset="0"/>
                  </a:rPr>
                  <a:t>shows tanks-in-series: (a) real system; (b) three tanks-in-series model system </a:t>
                </a:r>
                <a:r>
                  <a:rPr lang="en-US" sz="2000" b="1" dirty="0">
                    <a:solidFill>
                      <a:srgbClr val="0070C0"/>
                    </a:solidFill>
                    <a:latin typeface="Times New Roman" panose="02020603050405020304" pitchFamily="18" charset="0"/>
                    <a:cs typeface="Times New Roman" panose="02020603050405020304" pitchFamily="18" charset="0"/>
                  </a:rPr>
                  <a:t>(Fogler, 2015, pg. 849).</a:t>
                </a:r>
              </a:p>
              <a:p>
                <a:pPr marL="0" indent="0">
                  <a:lnSpc>
                    <a:spcPct val="100000"/>
                  </a:lnSpc>
                  <a:buNone/>
                </a:pPr>
                <a:endParaRPr lang="en-US" sz="24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416C85F5-4FD7-C262-2B31-234D7E53E60A}"/>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823" t="-124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65196E1-E773-7BF7-3822-0E282990DC32}"/>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A43041B-A930-B4AC-66FF-A224F40763B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B863583-BDF5-7EA7-A0D6-8545ADCB5C8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76E2AA8B-5004-38A3-F893-CEF63FC3C19E}"/>
              </a:ext>
            </a:extLst>
          </p:cNvPr>
          <p:cNvPicPr>
            <a:picLocks noChangeAspect="1"/>
          </p:cNvPicPr>
          <p:nvPr/>
        </p:nvPicPr>
        <p:blipFill>
          <a:blip r:embed="rId3"/>
          <a:stretch>
            <a:fillRect/>
          </a:stretch>
        </p:blipFill>
        <p:spPr>
          <a:xfrm>
            <a:off x="786977" y="3617513"/>
            <a:ext cx="3525924" cy="2562895"/>
          </a:xfrm>
          <a:prstGeom prst="rect">
            <a:avLst/>
          </a:prstGeom>
        </p:spPr>
      </p:pic>
      <p:sp>
        <p:nvSpPr>
          <p:cNvPr id="8" name="TextBox 7">
            <a:extLst>
              <a:ext uri="{FF2B5EF4-FFF2-40B4-BE49-F238E27FC236}">
                <a16:creationId xmlns:a16="http://schemas.microsoft.com/office/drawing/2014/main" id="{5CF7D766-2466-6DFC-F5DD-CE7993056B72}"/>
              </a:ext>
            </a:extLst>
          </p:cNvPr>
          <p:cNvSpPr txBox="1"/>
          <p:nvPr/>
        </p:nvSpPr>
        <p:spPr>
          <a:xfrm>
            <a:off x="4083890" y="3795316"/>
            <a:ext cx="7624406"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14.1.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tanks-in-series: (a) real system; (b) three tanks-in-series model system</a:t>
            </a:r>
          </a:p>
        </p:txBody>
      </p:sp>
    </p:spTree>
    <p:extLst>
      <p:ext uri="{BB962C8B-B14F-4D97-AF65-F5344CB8AC3E}">
        <p14:creationId xmlns:p14="http://schemas.microsoft.com/office/powerpoint/2010/main" val="4088017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30C011-3414-73A6-4872-317556BF03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83F48C-A19E-5F2C-ADD9-5CF8122C0178}"/>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96414EF0-9348-E327-3437-47F4FD528C4F}"/>
                  </a:ext>
                </a:extLst>
              </p:cNvPr>
              <p:cNvSpPr>
                <a:spLocks noGrp="1"/>
              </p:cNvSpPr>
              <p:nvPr>
                <p:ph idx="1"/>
              </p:nvPr>
            </p:nvSpPr>
            <p:spPr>
              <a:xfrm>
                <a:off x="188843" y="646043"/>
                <a:ext cx="11857383" cy="5406888"/>
              </a:xfrm>
            </p:spPr>
            <p:txBody>
              <a:bodyPr>
                <a:noAutofit/>
              </a:bodyPr>
              <a:lstStyle/>
              <a:p>
                <a:pPr marL="0" indent="0">
                  <a:lnSpc>
                    <a:spcPct val="100000"/>
                  </a:lnSpc>
                  <a:buNone/>
                </a:pPr>
                <a:r>
                  <a:rPr lang="en-US" sz="2000" dirty="0">
                    <a:latin typeface="Times New Roman" panose="02020603050405020304" pitchFamily="18" charset="0"/>
                    <a:cs typeface="Times New Roman" panose="02020603050405020304" pitchFamily="18" charset="0"/>
                  </a:rPr>
                  <a:t>Using the definition of the RTD, the fraction of material leaving the system of three reactors (i.e., leaving the third reactor) that has been in the system between time </a:t>
                </a:r>
                <a:r>
                  <a:rPr lang="en-US" sz="2000" i="1" dirty="0">
                    <a:latin typeface="Times New Roman" panose="02020603050405020304" pitchFamily="18" charset="0"/>
                    <a:cs typeface="Times New Roman" panose="02020603050405020304" pitchFamily="18" charset="0"/>
                  </a:rPr>
                  <a:t>t </a:t>
                </a:r>
                <a:r>
                  <a:rPr lang="en-US" sz="2000" dirty="0">
                    <a:latin typeface="Times New Roman" panose="02020603050405020304" pitchFamily="18" charset="0"/>
                    <a:cs typeface="Times New Roman" panose="02020603050405020304" pitchFamily="18" charset="0"/>
                  </a:rPr>
                  <a:t>and </a:t>
                </a:r>
                <a:r>
                  <a:rPr lang="en-US" sz="2000" i="1" dirty="0">
                    <a:latin typeface="Times New Roman" panose="02020603050405020304" pitchFamily="18" charset="0"/>
                    <a:cs typeface="Times New Roman" panose="02020603050405020304" pitchFamily="18" charset="0"/>
                  </a:rPr>
                  <a:t>t +∆t </a:t>
                </a:r>
                <a:r>
                  <a:rPr lang="en-US" sz="2000" dirty="0">
                    <a:latin typeface="Times New Roman" panose="02020603050405020304" pitchFamily="18" charset="0"/>
                    <a:cs typeface="Times New Roman" panose="02020603050405020304" pitchFamily="18" charset="0"/>
                  </a:rPr>
                  <a:t>is given by:</a:t>
                </a:r>
              </a:p>
              <a:p>
                <a:pPr marL="0" indent="0">
                  <a:lnSpc>
                    <a:spcPct val="100000"/>
                  </a:lnSpc>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rPr>
                      <m:t>𝐸</m:t>
                    </m:r>
                    <m:d>
                      <m:dPr>
                        <m:ctrlPr>
                          <a:rPr lang="en-US" sz="2000" b="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rPr>
                          <m:t>𝑡</m:t>
                        </m:r>
                      </m:e>
                    </m:d>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𝑡</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𝐶</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3</m:t>
                            </m:r>
                          </m:sub>
                        </m:sSub>
                        <m:r>
                          <a:rPr lang="en-US" sz="20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𝑡</m:t>
                        </m:r>
                        <m:r>
                          <a:rPr lang="en-US" sz="20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t>𝑡</m:t>
                        </m:r>
                      </m:num>
                      <m:den>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𝑁</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0</m:t>
                            </m:r>
                          </m:sub>
                        </m:sSub>
                      </m:den>
                    </m:f>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3</m:t>
                            </m:r>
                          </m:sub>
                        </m:s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𝑡</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𝑡</m:t>
                        </m:r>
                      </m:num>
                      <m:den>
                        <m:nary>
                          <m:nary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naryPr>
                          <m:sub>
                            <m:r>
                              <m:rPr>
                                <m:brk m:alnAt="23"/>
                              </m:rPr>
                              <a:rPr lang="en-US" sz="2000" b="0" i="1" smtClean="0">
                                <a:latin typeface="Cambria Math" panose="02040503050406030204" pitchFamily="18" charset="0"/>
                                <a:ea typeface="Cambria Math" panose="02040503050406030204" pitchFamily="18" charset="0"/>
                                <a:cs typeface="Times New Roman" panose="02020603050405020304" pitchFamily="18" charset="0"/>
                              </a:rPr>
                              <m:t>0</m:t>
                            </m:r>
                          </m:sub>
                          <m:sup>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sup>
                          <m:e>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3</m:t>
                                </m:r>
                              </m:sub>
                            </m:sSub>
                            <m:d>
                              <m:d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𝑡</m:t>
                                </m:r>
                              </m:e>
                            </m:d>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𝑑𝑡</m:t>
                            </m:r>
                          </m:e>
                        </m:nary>
                      </m:den>
                    </m:f>
                  </m:oMath>
                </a14:m>
                <a:r>
                  <a:rPr lang="en-US" sz="2000" dirty="0">
                    <a:latin typeface="Times New Roman" panose="02020603050405020304" pitchFamily="18" charset="0"/>
                    <a:cs typeface="Times New Roman" panose="02020603050405020304" pitchFamily="18" charset="0"/>
                  </a:rPr>
                  <a:t>                                                                                                      (14.6)</a:t>
                </a:r>
              </a:p>
              <a:p>
                <a:pPr marL="0" indent="0">
                  <a:lnSpc>
                    <a:spcPct val="100000"/>
                  </a:lnSpc>
                  <a:buNone/>
                </a:pPr>
                <a:r>
                  <a:rPr lang="en-US" sz="2000" dirty="0">
                    <a:latin typeface="Times New Roman" panose="02020603050405020304" pitchFamily="18" charset="0"/>
                    <a:cs typeface="Times New Roman" panose="02020603050405020304" pitchFamily="18" charset="0"/>
                  </a:rPr>
                  <a:t>By re-arranging equation (14.6), you get:</a:t>
                </a:r>
              </a:p>
              <a:p>
                <a:pPr marL="0" indent="0">
                  <a:lnSpc>
                    <a:spcPct val="100000"/>
                  </a:lnSpc>
                  <a:buNone/>
                </a:pPr>
                <a14:m>
                  <m:oMath xmlns:m="http://schemas.openxmlformats.org/officeDocument/2006/math">
                    <m:r>
                      <a:rPr lang="en-US" sz="2000" i="1">
                        <a:latin typeface="Cambria Math" panose="02040503050406030204" pitchFamily="18" charset="0"/>
                        <a:cs typeface="Times New Roman" panose="02020603050405020304" pitchFamily="18" charset="0"/>
                      </a:rPr>
                      <m:t>𝐸</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𝑡</m:t>
                        </m:r>
                      </m:e>
                    </m:d>
                    <m:r>
                      <a:rPr lang="en-US" sz="20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ea typeface="Cambria Math" panose="02040503050406030204" pitchFamily="18" charset="0"/>
                                <a:cs typeface="Times New Roman" panose="02020603050405020304" pitchFamily="18" charset="0"/>
                              </a:rPr>
                              <m:t>3</m:t>
                            </m:r>
                          </m:sub>
                        </m:sSub>
                        <m:r>
                          <a:rPr lang="en-US" sz="2000" i="1">
                            <a:latin typeface="Cambria Math" panose="02040503050406030204" pitchFamily="18" charset="0"/>
                            <a:ea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𝑡</m:t>
                        </m:r>
                        <m:r>
                          <a:rPr lang="en-US" sz="2000" i="1">
                            <a:latin typeface="Cambria Math" panose="02040503050406030204" pitchFamily="18" charset="0"/>
                            <a:ea typeface="Cambria Math" panose="02040503050406030204" pitchFamily="18" charset="0"/>
                            <a:cs typeface="Times New Roman" panose="02020603050405020304" pitchFamily="18" charset="0"/>
                          </a:rPr>
                          <m:t>)</m:t>
                        </m:r>
                      </m:num>
                      <m:den>
                        <m:nary>
                          <m:nary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ea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ea typeface="Cambria Math" panose="02040503050406030204" pitchFamily="18" charset="0"/>
                                    <a:cs typeface="Times New Roman" panose="02020603050405020304" pitchFamily="18" charset="0"/>
                                  </a:rPr>
                                  <m:t>3</m:t>
                                </m:r>
                              </m:sub>
                            </m:sSub>
                            <m:d>
                              <m:d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dPr>
                              <m:e>
                                <m:r>
                                  <a:rPr lang="en-US" sz="2000" i="1">
                                    <a:latin typeface="Cambria Math" panose="02040503050406030204" pitchFamily="18" charset="0"/>
                                    <a:ea typeface="Cambria Math" panose="02040503050406030204" pitchFamily="18" charset="0"/>
                                    <a:cs typeface="Times New Roman" panose="02020603050405020304" pitchFamily="18" charset="0"/>
                                  </a:rPr>
                                  <m:t>𝑡</m:t>
                                </m:r>
                              </m:e>
                            </m:d>
                            <m:r>
                              <a:rPr lang="en-US" sz="2000" i="1">
                                <a:latin typeface="Cambria Math" panose="02040503050406030204" pitchFamily="18" charset="0"/>
                                <a:ea typeface="Cambria Math" panose="02040503050406030204" pitchFamily="18" charset="0"/>
                                <a:cs typeface="Times New Roman" panose="02020603050405020304" pitchFamily="18" charset="0"/>
                              </a:rPr>
                              <m:t>𝑑𝑡</m:t>
                            </m:r>
                          </m:e>
                        </m:nary>
                      </m:den>
                    </m:f>
                  </m:oMath>
                </a14:m>
                <a:r>
                  <a:rPr lang="en-US" sz="2000" dirty="0">
                    <a:latin typeface="Times New Roman" panose="02020603050405020304" pitchFamily="18" charset="0"/>
                    <a:cs typeface="Times New Roman" panose="02020603050405020304" pitchFamily="18" charset="0"/>
                  </a:rPr>
                  <a:t>                                                                                                                              (14.7)</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In this expression, </a:t>
                </a:r>
                <a:r>
                  <a:rPr lang="en-US" sz="2000" i="1" dirty="0">
                    <a:latin typeface="Times New Roman" panose="02020603050405020304" pitchFamily="18" charset="0"/>
                    <a:cs typeface="Times New Roman" panose="02020603050405020304" pitchFamily="18" charset="0"/>
                  </a:rPr>
                  <a:t>C</a:t>
                </a:r>
                <a:r>
                  <a:rPr lang="en-US" sz="2000" baseline="-25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is the concentration of tracer in the effluent from the third reactor.</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By carrying out mass balances on the tracer sequentially for reactors 1, 2, and 3, the exit tracer concentration for reactor 3 is  given by:</a:t>
                </a:r>
              </a:p>
              <a:p>
                <a:pPr marL="0" indent="0" algn="just">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3</m:t>
                        </m:r>
                      </m:sub>
                    </m:sSub>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𝑡</m:t>
                    </m:r>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𝑜</m:t>
                            </m:r>
                          </m:sub>
                        </m:sSub>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𝑡</m:t>
                            </m:r>
                          </m:e>
                          <m:sup>
                            <m:r>
                              <a:rPr lang="en-US" sz="2000" b="0" i="1" smtClean="0">
                                <a:latin typeface="Cambria Math" panose="02040503050406030204" pitchFamily="18" charset="0"/>
                                <a:cs typeface="Times New Roman" panose="02020603050405020304" pitchFamily="18" charset="0"/>
                              </a:rPr>
                              <m:t>2</m:t>
                            </m:r>
                          </m:sup>
                        </m:sSup>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𝑒</m:t>
                            </m:r>
                          </m:e>
                          <m:sup>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𝑡</m:t>
                            </m:r>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𝜏</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𝑖</m:t>
                            </m:r>
                          </m:sup>
                        </m:sSup>
                      </m:num>
                      <m:den>
                        <m:r>
                          <a:rPr lang="en-US" sz="2000" b="0" i="1" smtClean="0">
                            <a:latin typeface="Cambria Math" panose="02040503050406030204" pitchFamily="18" charset="0"/>
                            <a:cs typeface="Times New Roman" panose="02020603050405020304" pitchFamily="18" charset="0"/>
                          </a:rPr>
                          <m:t>2</m:t>
                        </m:r>
                        <m:sSup>
                          <m:sSupPr>
                            <m:ctrlPr>
                              <a:rPr lang="en-US" sz="2000" b="0" i="1" smtClean="0">
                                <a:latin typeface="Cambria Math" panose="02040503050406030204" pitchFamily="18" charset="0"/>
                                <a:cs typeface="Times New Roman" panose="02020603050405020304" pitchFamily="18" charset="0"/>
                              </a:rPr>
                            </m:ctrlPr>
                          </m:sSupPr>
                          <m:e>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𝜏</m:t>
                                </m:r>
                              </m:e>
                              <m:sub>
                                <m:r>
                                  <a:rPr lang="en-US" sz="2000" b="0" i="1" smtClean="0">
                                    <a:latin typeface="Cambria Math" panose="02040503050406030204" pitchFamily="18" charset="0"/>
                                    <a:cs typeface="Times New Roman" panose="02020603050405020304" pitchFamily="18" charset="0"/>
                                  </a:rPr>
                                  <m:t>𝑖</m:t>
                                </m:r>
                              </m:sub>
                            </m:sSub>
                          </m:e>
                          <m:sup>
                            <m:r>
                              <a:rPr lang="en-US" sz="2000" b="0" i="1" smtClean="0">
                                <a:latin typeface="Cambria Math" panose="02040503050406030204" pitchFamily="18" charset="0"/>
                                <a:cs typeface="Times New Roman" panose="02020603050405020304" pitchFamily="18" charset="0"/>
                              </a:rPr>
                              <m:t>2</m:t>
                            </m:r>
                          </m:sup>
                        </m:sSup>
                      </m:den>
                    </m:f>
                  </m:oMath>
                </a14:m>
                <a:r>
                  <a:rPr lang="en-US" sz="2000" dirty="0">
                    <a:latin typeface="Times New Roman" panose="02020603050405020304" pitchFamily="18" charset="0"/>
                    <a:cs typeface="Times New Roman" panose="02020603050405020304" pitchFamily="18" charset="0"/>
                  </a:rPr>
                  <a:t>                                                                                                                               (14.8)                                            </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96414EF0-9348-E327-3437-47F4FD528C4F}"/>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676" r="-51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236B9E6-0D89-629B-2283-AB15BA6B6A77}"/>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6BA7185-365B-1449-257D-EBBCB2CFFA9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A00A586-9E45-6B58-F510-E0E00F20A8C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536124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EC7B87-7AFB-12B8-A85E-04F130C4B31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E8988F-560E-B23D-FA5F-D7AB4CE60C29}"/>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2E2699AF-183B-251A-68EB-DCE5B12F4119}"/>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000" dirty="0">
                    <a:latin typeface="Times New Roman" panose="02020603050405020304" pitchFamily="18" charset="0"/>
                    <a:ea typeface="Tahoma" pitchFamily="34" charset="0"/>
                    <a:cs typeface="Times New Roman" panose="02020603050405020304" pitchFamily="18" charset="0"/>
                  </a:rPr>
                  <a:t>By substituting equation (14.8) into equation (14.7), the RTD function  can be written as:</a:t>
                </a: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r>
                      <a:rPr lang="en-US" sz="2000" i="1">
                        <a:latin typeface="Cambria Math" panose="02040503050406030204" pitchFamily="18" charset="0"/>
                        <a:cs typeface="Times New Roman" panose="02020603050405020304" pitchFamily="18" charset="0"/>
                      </a:rPr>
                      <m:t>𝐸</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𝑡</m:t>
                        </m:r>
                      </m:e>
                    </m:d>
                    <m:r>
                      <a:rPr lang="en-US" sz="20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ea typeface="Cambria Math" panose="02040503050406030204" pitchFamily="18" charset="0"/>
                                <a:cs typeface="Times New Roman" panose="02020603050405020304" pitchFamily="18" charset="0"/>
                              </a:rPr>
                              <m:t>3</m:t>
                            </m:r>
                          </m:sub>
                        </m:sSub>
                        <m:r>
                          <a:rPr lang="en-US" sz="2000" i="1">
                            <a:latin typeface="Cambria Math" panose="02040503050406030204" pitchFamily="18" charset="0"/>
                            <a:ea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𝑡</m:t>
                        </m:r>
                        <m:r>
                          <a:rPr lang="en-US" sz="2000" i="1">
                            <a:latin typeface="Cambria Math" panose="02040503050406030204" pitchFamily="18" charset="0"/>
                            <a:ea typeface="Cambria Math" panose="02040503050406030204" pitchFamily="18" charset="0"/>
                            <a:cs typeface="Times New Roman" panose="02020603050405020304" pitchFamily="18" charset="0"/>
                          </a:rPr>
                          <m:t>)</m:t>
                        </m:r>
                      </m:num>
                      <m:den>
                        <m:nary>
                          <m:nary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ea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ea typeface="Cambria Math" panose="02040503050406030204" pitchFamily="18" charset="0"/>
                                    <a:cs typeface="Times New Roman" panose="02020603050405020304" pitchFamily="18" charset="0"/>
                                  </a:rPr>
                                  <m:t>3</m:t>
                                </m:r>
                              </m:sub>
                            </m:sSub>
                            <m:d>
                              <m:d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dPr>
                              <m:e>
                                <m:r>
                                  <a:rPr lang="en-US" sz="2000" i="1">
                                    <a:latin typeface="Cambria Math" panose="02040503050406030204" pitchFamily="18" charset="0"/>
                                    <a:ea typeface="Cambria Math" panose="02040503050406030204" pitchFamily="18" charset="0"/>
                                    <a:cs typeface="Times New Roman" panose="02020603050405020304" pitchFamily="18" charset="0"/>
                                  </a:rPr>
                                  <m:t>𝑡</m:t>
                                </m:r>
                              </m:e>
                            </m:d>
                            <m:r>
                              <a:rPr lang="en-US" sz="2000" i="1">
                                <a:latin typeface="Cambria Math" panose="02040503050406030204" pitchFamily="18" charset="0"/>
                                <a:ea typeface="Cambria Math" panose="02040503050406030204" pitchFamily="18" charset="0"/>
                                <a:cs typeface="Times New Roman" panose="02020603050405020304" pitchFamily="18" charset="0"/>
                              </a:rPr>
                              <m:t>𝑑𝑡</m:t>
                            </m:r>
                          </m:e>
                        </m:nary>
                      </m:den>
                    </m:f>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𝑜</m:t>
                                </m:r>
                              </m:sub>
                            </m:sSub>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𝑡</m:t>
                                </m:r>
                              </m:e>
                              <m:sup>
                                <m:r>
                                  <a:rPr lang="en-US" sz="2000" i="1">
                                    <a:latin typeface="Cambria Math" panose="02040503050406030204" pitchFamily="18" charset="0"/>
                                    <a:cs typeface="Times New Roman" panose="02020603050405020304" pitchFamily="18" charset="0"/>
                                  </a:rPr>
                                  <m:t>2</m:t>
                                </m:r>
                              </m:sup>
                            </m:sSup>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𝑒</m:t>
                                </m:r>
                              </m:e>
                              <m:sup>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𝑡</m:t>
                                </m:r>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𝜏</m:t>
                                </m:r>
                                <m:r>
                                  <a:rPr lang="en-US" sz="2000" i="1">
                                    <a:latin typeface="Cambria Math" panose="02040503050406030204" pitchFamily="18" charset="0"/>
                                    <a:ea typeface="Cambria Math" panose="02040503050406030204" pitchFamily="18" charset="0"/>
                                    <a:cs typeface="Times New Roman" panose="02020603050405020304" pitchFamily="18" charset="0"/>
                                  </a:rPr>
                                  <m:t>𝑖</m:t>
                                </m:r>
                              </m:sup>
                            </m:sSup>
                          </m:num>
                          <m:den>
                            <m:r>
                              <a:rPr lang="en-US" sz="2000" i="1">
                                <a:latin typeface="Cambria Math" panose="02040503050406030204" pitchFamily="18" charset="0"/>
                                <a:cs typeface="Times New Roman" panose="02020603050405020304" pitchFamily="18" charset="0"/>
                              </a:rPr>
                              <m:t>2</m:t>
                            </m:r>
                            <m:sSup>
                              <m:sSupPr>
                                <m:ctrlPr>
                                  <a:rPr lang="en-US" sz="2000" i="1">
                                    <a:latin typeface="Cambria Math" panose="02040503050406030204" pitchFamily="18" charset="0"/>
                                    <a:cs typeface="Times New Roman" panose="02020603050405020304" pitchFamily="18" charset="0"/>
                                  </a:rPr>
                                </m:ctrlPr>
                              </m:sSupPr>
                              <m:e>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𝜏</m:t>
                                    </m:r>
                                  </m:e>
                                  <m:sub>
                                    <m:r>
                                      <a:rPr lang="en-US" sz="2000" i="1">
                                        <a:latin typeface="Cambria Math" panose="02040503050406030204" pitchFamily="18" charset="0"/>
                                        <a:cs typeface="Times New Roman" panose="02020603050405020304" pitchFamily="18" charset="0"/>
                                      </a:rPr>
                                      <m:t>𝑖</m:t>
                                    </m:r>
                                  </m:sub>
                                </m:sSub>
                              </m:e>
                              <m:sup>
                                <m:r>
                                  <a:rPr lang="en-US" sz="2000" i="1">
                                    <a:latin typeface="Cambria Math" panose="02040503050406030204" pitchFamily="18" charset="0"/>
                                    <a:cs typeface="Times New Roman" panose="02020603050405020304" pitchFamily="18" charset="0"/>
                                  </a:rPr>
                                  <m:t>2</m:t>
                                </m:r>
                              </m:sup>
                            </m:sSup>
                          </m:den>
                        </m:f>
                      </m:num>
                      <m:den>
                        <m:nary>
                          <m:nary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ea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𝑜</m:t>
                                    </m:r>
                                  </m:sub>
                                </m:sSub>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𝑡</m:t>
                                    </m:r>
                                  </m:e>
                                  <m:sup>
                                    <m:r>
                                      <a:rPr lang="en-US" sz="2000" i="1">
                                        <a:latin typeface="Cambria Math" panose="02040503050406030204" pitchFamily="18" charset="0"/>
                                        <a:cs typeface="Times New Roman" panose="02020603050405020304" pitchFamily="18" charset="0"/>
                                      </a:rPr>
                                      <m:t>2</m:t>
                                    </m:r>
                                  </m:sup>
                                </m:sSup>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𝑒</m:t>
                                    </m:r>
                                  </m:e>
                                  <m:sup>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𝑡</m:t>
                                    </m:r>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𝜏</m:t>
                                    </m:r>
                                    <m:r>
                                      <a:rPr lang="en-US" sz="2000" i="1">
                                        <a:latin typeface="Cambria Math" panose="02040503050406030204" pitchFamily="18" charset="0"/>
                                        <a:ea typeface="Cambria Math" panose="02040503050406030204" pitchFamily="18" charset="0"/>
                                        <a:cs typeface="Times New Roman" panose="02020603050405020304" pitchFamily="18" charset="0"/>
                                      </a:rPr>
                                      <m:t>𝑖</m:t>
                                    </m:r>
                                  </m:sup>
                                </m:sSup>
                              </m:num>
                              <m:den>
                                <m:r>
                                  <a:rPr lang="en-US" sz="2000" i="1">
                                    <a:latin typeface="Cambria Math" panose="02040503050406030204" pitchFamily="18" charset="0"/>
                                    <a:cs typeface="Times New Roman" panose="02020603050405020304" pitchFamily="18" charset="0"/>
                                  </a:rPr>
                                  <m:t>2</m:t>
                                </m:r>
                                <m:sSup>
                                  <m:sSupPr>
                                    <m:ctrlPr>
                                      <a:rPr lang="en-US" sz="2000" i="1">
                                        <a:latin typeface="Cambria Math" panose="02040503050406030204" pitchFamily="18" charset="0"/>
                                        <a:cs typeface="Times New Roman" panose="02020603050405020304" pitchFamily="18" charset="0"/>
                                      </a:rPr>
                                    </m:ctrlPr>
                                  </m:sSupPr>
                                  <m:e>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𝜏</m:t>
                                        </m:r>
                                      </m:e>
                                      <m:sub>
                                        <m:r>
                                          <a:rPr lang="en-US" sz="2000" i="1">
                                            <a:latin typeface="Cambria Math" panose="02040503050406030204" pitchFamily="18" charset="0"/>
                                            <a:cs typeface="Times New Roman" panose="02020603050405020304" pitchFamily="18" charset="0"/>
                                          </a:rPr>
                                          <m:t>𝑖</m:t>
                                        </m:r>
                                      </m:sub>
                                    </m:sSub>
                                  </m:e>
                                  <m:sup>
                                    <m:r>
                                      <a:rPr lang="en-US" sz="2000" i="1">
                                        <a:latin typeface="Cambria Math" panose="02040503050406030204" pitchFamily="18" charset="0"/>
                                        <a:cs typeface="Times New Roman" panose="02020603050405020304" pitchFamily="18" charset="0"/>
                                      </a:rPr>
                                      <m:t>2</m:t>
                                    </m:r>
                                  </m:sup>
                                </m:sSup>
                              </m:den>
                            </m:f>
                            <m:r>
                              <a:rPr lang="en-US" sz="2000" i="1">
                                <a:latin typeface="Cambria Math" panose="02040503050406030204" pitchFamily="18" charset="0"/>
                                <a:ea typeface="Cambria Math" panose="02040503050406030204" pitchFamily="18" charset="0"/>
                                <a:cs typeface="Times New Roman" panose="02020603050405020304" pitchFamily="18" charset="0"/>
                              </a:rPr>
                              <m:t>𝑑𝑡</m:t>
                            </m:r>
                          </m:e>
                        </m:nary>
                      </m:den>
                    </m:f>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f>
                      <m:f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fPr>
                      <m:num>
                        <m:sSup>
                          <m:sSup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𝑡</m:t>
                            </m:r>
                          </m:e>
                          <m:sup>
                            <m:r>
                              <a:rPr lang="en-US" sz="2000" b="0" i="1" smtClean="0">
                                <a:latin typeface="Cambria Math" panose="02040503050406030204" pitchFamily="18" charset="0"/>
                                <a:ea typeface="Cambria Math" panose="02040503050406030204" pitchFamily="18" charset="0"/>
                                <a:cs typeface="Times New Roman" panose="02020603050405020304" pitchFamily="18" charset="0"/>
                              </a:rPr>
                              <m:t>2</m:t>
                            </m:r>
                          </m:sup>
                        </m:sSup>
                        <m:sSup>
                          <m:sSup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𝑒</m:t>
                            </m:r>
                          </m:e>
                          <m:sup>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𝑡</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𝜏</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𝑖</m:t>
                            </m:r>
                          </m:sup>
                        </m:sSup>
                      </m:num>
                      <m:den>
                        <m:r>
                          <a:rPr lang="en-US" sz="2000" b="0" i="1" smtClean="0">
                            <a:latin typeface="Cambria Math" panose="02040503050406030204" pitchFamily="18" charset="0"/>
                            <a:ea typeface="Cambria Math" panose="02040503050406030204" pitchFamily="18" charset="0"/>
                            <a:cs typeface="Times New Roman" panose="02020603050405020304" pitchFamily="18" charset="0"/>
                          </a:rPr>
                          <m:t>2</m:t>
                        </m:r>
                        <m:sSup>
                          <m:sSup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pPr>
                          <m:e>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𝜏</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𝑖</m:t>
                                </m:r>
                              </m:sub>
                            </m:sSub>
                          </m:e>
                          <m:sup>
                            <m:r>
                              <a:rPr lang="en-US" sz="2000" b="0" i="1" smtClean="0">
                                <a:latin typeface="Cambria Math" panose="02040503050406030204" pitchFamily="18" charset="0"/>
                                <a:ea typeface="Cambria Math" panose="02040503050406030204" pitchFamily="18" charset="0"/>
                                <a:cs typeface="Times New Roman" panose="02020603050405020304" pitchFamily="18" charset="0"/>
                              </a:rPr>
                              <m:t>3</m:t>
                            </m:r>
                          </m:sup>
                        </m:sSup>
                      </m:den>
                    </m:f>
                  </m:oMath>
                </a14:m>
                <a:r>
                  <a:rPr lang="en-US" sz="2000" dirty="0">
                    <a:latin typeface="Times New Roman" panose="02020603050405020304" pitchFamily="18" charset="0"/>
                    <a:cs typeface="Times New Roman" panose="02020603050405020304" pitchFamily="18" charset="0"/>
                  </a:rPr>
                  <a:t>                                                                      (14.9)</a:t>
                </a:r>
              </a:p>
              <a:p>
                <a:pPr marL="0" indent="0" algn="just">
                  <a:lnSpc>
                    <a:spcPct val="100000"/>
                  </a:lnSpc>
                  <a:buNone/>
                </a:pPr>
                <a:r>
                  <a:rPr lang="en-US" sz="2000" dirty="0">
                    <a:latin typeface="Times-Roman"/>
                  </a:rPr>
                  <a:t>By generalizing this method to a series of </a:t>
                </a:r>
                <a:r>
                  <a:rPr lang="en-US" sz="2000" i="1" dirty="0">
                    <a:latin typeface="Times-Italic"/>
                  </a:rPr>
                  <a:t>n  numbers of </a:t>
                </a:r>
                <a:r>
                  <a:rPr lang="en-US" sz="2000" dirty="0">
                    <a:latin typeface="Times-Roman"/>
                  </a:rPr>
                  <a:t>CSTRs, it  gives the RTD of  </a:t>
                </a:r>
                <a:r>
                  <a:rPr lang="en-US" sz="2000" i="1" dirty="0">
                    <a:latin typeface="Times-Italic"/>
                  </a:rPr>
                  <a:t>n </a:t>
                </a:r>
                <a:r>
                  <a:rPr lang="de-DE" sz="2000" dirty="0">
                    <a:latin typeface="Times-Roman"/>
                  </a:rPr>
                  <a:t>CSTRs in series, </a:t>
                </a:r>
                <a:r>
                  <a:rPr lang="de-DE" sz="2000" i="1" dirty="0">
                    <a:latin typeface="Times-Italic"/>
                  </a:rPr>
                  <a:t>E</a:t>
                </a:r>
                <a:r>
                  <a:rPr lang="de-DE" sz="2000" dirty="0">
                    <a:latin typeface="Times-Roman"/>
                  </a:rPr>
                  <a:t>(</a:t>
                </a:r>
                <a:r>
                  <a:rPr lang="de-DE" sz="2000" i="1" dirty="0">
                    <a:latin typeface="Times-Italic"/>
                  </a:rPr>
                  <a:t>t</a:t>
                </a:r>
                <a:r>
                  <a:rPr lang="de-DE" sz="2000" dirty="0">
                    <a:latin typeface="Times-Roman"/>
                  </a:rPr>
                  <a:t>):</a:t>
                </a:r>
              </a:p>
              <a:p>
                <a:pPr marL="0" indent="0" algn="just">
                  <a:lnSpc>
                    <a:spcPct val="100000"/>
                  </a:lnSpc>
                  <a:buNone/>
                </a:pPr>
                <a14:m>
                  <m:oMath xmlns:m="http://schemas.openxmlformats.org/officeDocument/2006/math">
                    <m:r>
                      <a:rPr lang="en-US" sz="2000" i="1">
                        <a:latin typeface="Cambria Math" panose="02040503050406030204" pitchFamily="18" charset="0"/>
                        <a:cs typeface="Times New Roman" panose="02020603050405020304" pitchFamily="18" charset="0"/>
                      </a:rPr>
                      <m:t>𝐸</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𝑡</m:t>
                        </m:r>
                      </m:e>
                    </m:d>
                    <m:r>
                      <a:rPr lang="en-US" sz="2000" i="1">
                        <a:latin typeface="Cambria Math" panose="02040503050406030204" pitchFamily="18" charset="0"/>
                        <a:ea typeface="Cambria Math" panose="02040503050406030204" pitchFamily="18" charset="0"/>
                        <a:cs typeface="Times New Roman" panose="02020603050405020304" pitchFamily="18" charset="0"/>
                      </a:rPr>
                      <m:t>= </m:t>
                    </m:r>
                    <m:f>
                      <m:f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ea typeface="Cambria Math" panose="02040503050406030204" pitchFamily="18" charset="0"/>
                                <a:cs typeface="Times New Roman" panose="02020603050405020304" pitchFamily="18" charset="0"/>
                              </a:rPr>
                              <m:t>𝑡</m:t>
                            </m:r>
                          </m:e>
                          <m:sup>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𝑛</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−1</m:t>
                            </m:r>
                          </m:sup>
                        </m:sSup>
                        <m:sSup>
                          <m:sSup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ea typeface="Cambria Math" panose="02040503050406030204" pitchFamily="18" charset="0"/>
                                <a:cs typeface="Times New Roman" panose="02020603050405020304" pitchFamily="18" charset="0"/>
                              </a:rPr>
                              <m:t>𝑒</m:t>
                            </m:r>
                          </m:e>
                          <m:sup>
                            <m:r>
                              <a:rPr lang="en-US" sz="2000" i="1">
                                <a:latin typeface="Cambria Math" panose="02040503050406030204" pitchFamily="18" charset="0"/>
                                <a:ea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𝑡</m:t>
                            </m:r>
                            <m:r>
                              <a:rPr lang="en-US" sz="2000" i="1">
                                <a:latin typeface="Cambria Math" panose="02040503050406030204" pitchFamily="18" charset="0"/>
                                <a:ea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𝜏</m:t>
                            </m:r>
                            <m:r>
                              <a:rPr lang="en-US" sz="2000" i="1">
                                <a:latin typeface="Cambria Math" panose="02040503050406030204" pitchFamily="18" charset="0"/>
                                <a:ea typeface="Cambria Math" panose="02040503050406030204" pitchFamily="18" charset="0"/>
                                <a:cs typeface="Times New Roman" panose="02020603050405020304" pitchFamily="18" charset="0"/>
                              </a:rPr>
                              <m:t>𝑖</m:t>
                            </m:r>
                          </m:sup>
                        </m:sSup>
                      </m:num>
                      <m:den>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𝑛</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−1)</m:t>
                        </m:r>
                        <m:sSup>
                          <m:sSup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pPr>
                          <m:e>
                            <m:sSub>
                              <m:sSubPr>
                                <m:ctrlPr>
                                  <a:rPr lang="en-US" sz="20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ea typeface="Cambria Math" panose="02040503050406030204" pitchFamily="18" charset="0"/>
                                    <a:cs typeface="Times New Roman" panose="02020603050405020304" pitchFamily="18" charset="0"/>
                                  </a:rPr>
                                  <m:t>𝜏</m:t>
                                </m:r>
                              </m:e>
                              <m:sub>
                                <m:r>
                                  <a:rPr lang="en-US" sz="2000" i="1">
                                    <a:latin typeface="Cambria Math" panose="02040503050406030204" pitchFamily="18" charset="0"/>
                                    <a:ea typeface="Cambria Math" panose="02040503050406030204" pitchFamily="18" charset="0"/>
                                    <a:cs typeface="Times New Roman" panose="02020603050405020304" pitchFamily="18" charset="0"/>
                                  </a:rPr>
                                  <m:t>𝑖</m:t>
                                </m:r>
                              </m:sub>
                            </m:sSub>
                          </m:e>
                          <m:sup>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𝑛</m:t>
                            </m:r>
                          </m:sup>
                        </m:sSup>
                      </m:den>
                    </m:f>
                  </m:oMath>
                </a14:m>
                <a:r>
                  <a:rPr lang="en-US" sz="2000" dirty="0">
                    <a:latin typeface="Times New Roman" panose="02020603050405020304" pitchFamily="18" charset="0"/>
                    <a:cs typeface="Times New Roman" panose="02020603050405020304" pitchFamily="18" charset="0"/>
                  </a:rPr>
                  <a:t>                                                                                                                   (14.10)</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Where: n is numbers of CSTRs in series,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baseline="-25000" dirty="0" err="1">
                    <a:latin typeface="Times New Roman" panose="02020603050405020304" pitchFamily="18" charset="0"/>
                    <a:cs typeface="Times New Roman" panose="02020603050405020304" pitchFamily="18" charset="0"/>
                    <a:sym typeface="Symbol" panose="05050102010706020507" pitchFamily="18" charset="2"/>
                  </a:rPr>
                  <a:t>i</a:t>
                </a:r>
                <a:r>
                  <a:rPr lang="en-US" sz="2000" dirty="0">
                    <a:latin typeface="Times New Roman" panose="02020603050405020304" pitchFamily="18" charset="0"/>
                    <a:cs typeface="Times New Roman" panose="02020603050405020304" pitchFamily="18" charset="0"/>
                    <a:sym typeface="Symbol" panose="05050102010706020507" pitchFamily="18" charset="2"/>
                  </a:rPr>
                  <a:t> </a:t>
                </a:r>
                <a:r>
                  <a:rPr lang="en-US" sz="2000" dirty="0">
                    <a:latin typeface="Times New Roman" panose="02020603050405020304" pitchFamily="18" charset="0"/>
                    <a:cs typeface="Times New Roman" panose="02020603050405020304" pitchFamily="18" charset="0"/>
                  </a:rPr>
                  <a:t>is the mean residence time for one reactor, and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 is the total mean residence time.</a:t>
                </a:r>
              </a:p>
              <a:p>
                <a:pPr marL="82296" indent="0" algn="just">
                  <a:buNone/>
                </a:pPr>
                <a:r>
                  <a:rPr lang="en-US" sz="2000" dirty="0">
                    <a:latin typeface="Times New Roman" panose="02020603050405020304" pitchFamily="18" charset="0"/>
                    <a:cs typeface="Times New Roman" panose="02020603050405020304" pitchFamily="18" charset="0"/>
                  </a:rPr>
                  <a:t>                                                                                                      </a:t>
                </a:r>
              </a:p>
            </p:txBody>
          </p:sp>
        </mc:Choice>
        <mc:Fallback>
          <p:sp>
            <p:nvSpPr>
              <p:cNvPr id="3" name="Content Placeholder 2">
                <a:extLst>
                  <a:ext uri="{FF2B5EF4-FFF2-40B4-BE49-F238E27FC236}">
                    <a16:creationId xmlns:a16="http://schemas.microsoft.com/office/drawing/2014/main" id="{2E2699AF-183B-251A-68EB-DCE5B12F4119}"/>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676" r="-51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04BE434-DF0E-2D92-291B-2941DFEDB5B5}"/>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17248D0-7401-BD15-5547-D3F477D230B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CA9AC1C0-F4F3-5561-87BC-BAA74F64099A}"/>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508238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BFBD0-8903-068D-63A7-BC9622A249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2877F6-5530-BA63-0027-0E50ED71FF02}"/>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283AA73-9C45-579A-566F-71EDFC46BAF8}"/>
                  </a:ext>
                </a:extLst>
              </p:cNvPr>
              <p:cNvSpPr>
                <a:spLocks noGrp="1"/>
              </p:cNvSpPr>
              <p:nvPr>
                <p:ph idx="1"/>
              </p:nvPr>
            </p:nvSpPr>
            <p:spPr>
              <a:xfrm>
                <a:off x="188843" y="646043"/>
                <a:ext cx="11857383" cy="5406888"/>
              </a:xfrm>
            </p:spPr>
            <p:txBody>
              <a:bodyPr>
                <a:noAutofit/>
              </a:bodyPr>
              <a:lstStyle/>
              <a:p>
                <a:pPr marL="0" indent="0" algn="just">
                  <a:buNone/>
                </a:pPr>
                <a:r>
                  <a:rPr lang="en-US" sz="2000" dirty="0">
                    <a:latin typeface="Times New Roman" panose="02020603050405020304" pitchFamily="18" charset="0"/>
                    <a:cs typeface="Times New Roman" panose="02020603050405020304" pitchFamily="18" charset="0"/>
                  </a:rPr>
                  <a:t>Further, equation (14.10) will be a bit more useful if we put in the dimensionless form in terms of </a:t>
                </a:r>
                <a:r>
                  <a:rPr lang="en-US" sz="2000" i="1" dirty="0">
                    <a:latin typeface="Times New Roman" panose="02020603050405020304" pitchFamily="18" charset="0"/>
                    <a:cs typeface="Times New Roman" panose="02020603050405020304" pitchFamily="18" charset="0"/>
                  </a:rPr>
                  <a:t>E</a:t>
                </a:r>
                <a:r>
                  <a:rPr lang="en-US"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 </a:t>
                </a:r>
              </a:p>
              <a:p>
                <a:pPr marL="0" indent="0" algn="just">
                  <a:buNone/>
                </a:pPr>
                <a:r>
                  <a:rPr lang="en-US" sz="2000" dirty="0">
                    <a:latin typeface="Times New Roman" panose="02020603050405020304" pitchFamily="18" charset="0"/>
                    <a:cs typeface="Times New Roman" panose="02020603050405020304" pitchFamily="18" charset="0"/>
                  </a:rPr>
                  <a:t>Because the total reactor volume is </a:t>
                </a:r>
                <a:r>
                  <a:rPr lang="en-US" sz="2000" i="1" dirty="0" err="1">
                    <a:latin typeface="Times New Roman" panose="02020603050405020304" pitchFamily="18" charset="0"/>
                    <a:cs typeface="Times New Roman" panose="02020603050405020304" pitchFamily="18" charset="0"/>
                  </a:rPr>
                  <a:t>nV</a:t>
                </a:r>
                <a:r>
                  <a:rPr lang="en-US" sz="2000" i="1" baseline="-25000" dirty="0" err="1">
                    <a:latin typeface="Times New Roman" panose="02020603050405020304" pitchFamily="18" charset="0"/>
                    <a:cs typeface="Times New Roman" panose="02020603050405020304" pitchFamily="18" charset="0"/>
                  </a:rPr>
                  <a:t>i</a:t>
                </a:r>
                <a:r>
                  <a:rPr lang="en-US" sz="2000" dirty="0">
                    <a:latin typeface="Times New Roman" panose="02020603050405020304" pitchFamily="18" charset="0"/>
                    <a:cs typeface="Times New Roman" panose="02020603050405020304" pitchFamily="18" charset="0"/>
                  </a:rPr>
                  <a:t>, then </a:t>
                </a:r>
                <a:r>
                  <a:rPr lang="en-US" sz="2000" dirty="0" err="1">
                    <a:latin typeface="Times New Roman" panose="02020603050405020304" pitchFamily="18" charset="0"/>
                    <a:cs typeface="Times New Roman" panose="02020603050405020304" pitchFamily="18" charset="0"/>
                  </a:rPr>
                  <a:t>τ</a:t>
                </a:r>
                <a:r>
                  <a:rPr lang="en-US" sz="2000" i="1" baseline="-25000" dirty="0" err="1">
                    <a:latin typeface="Times New Roman" panose="02020603050405020304" pitchFamily="18" charset="0"/>
                    <a:cs typeface="Times New Roman" panose="02020603050405020304" pitchFamily="18" charset="0"/>
                  </a:rPr>
                  <a:t>i</a:t>
                </a:r>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τ/</a:t>
                </a:r>
                <a:r>
                  <a:rPr lang="en-US" sz="2000" i="1" dirty="0">
                    <a:latin typeface="Times New Roman" panose="02020603050405020304" pitchFamily="18" charset="0"/>
                    <a:cs typeface="Times New Roman" panose="02020603050405020304" pitchFamily="18" charset="0"/>
                  </a:rPr>
                  <a:t>n</a:t>
                </a:r>
                <a:r>
                  <a:rPr lang="en-US" sz="2000" dirty="0">
                    <a:latin typeface="Times New Roman" panose="02020603050405020304" pitchFamily="18" charset="0"/>
                    <a:cs typeface="Times New Roman" panose="02020603050405020304" pitchFamily="18" charset="0"/>
                  </a:rPr>
                  <a:t>, where τ represents the total reactor volume divided by the flow rate (ʋ). </a:t>
                </a:r>
              </a:p>
              <a:p>
                <a:pPr marL="0" indent="0" algn="just">
                  <a:buNone/>
                </a:pPr>
                <a:r>
                  <a:rPr lang="en-US" sz="2000" dirty="0">
                    <a:latin typeface="Times New Roman" panose="02020603050405020304" pitchFamily="18" charset="0"/>
                    <a:cs typeface="Times New Roman" panose="02020603050405020304" pitchFamily="18" charset="0"/>
                  </a:rPr>
                  <a:t>The RTD function in dimensionless form can be written as:</a:t>
                </a:r>
              </a:p>
              <a:p>
                <a:pPr marL="0" indent="0" algn="just">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rPr>
                      <m:t>𝐸</m:t>
                    </m:r>
                    <m:d>
                      <m:dPr>
                        <m:ctrlPr>
                          <a:rPr lang="en-US" sz="2000" b="0" i="1" smtClean="0">
                            <a:latin typeface="Cambria Math" panose="02040503050406030204" pitchFamily="18" charset="0"/>
                            <a:cs typeface="Times New Roman" panose="02020603050405020304" pitchFamily="18" charset="0"/>
                          </a:rPr>
                        </m:ctrlPr>
                      </m:dPr>
                      <m:e>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e>
                    </m:d>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r>
                      <a:rPr lang="en-US" sz="2000" b="0" i="1" smtClean="0">
                        <a:latin typeface="Cambria Math" panose="02040503050406030204" pitchFamily="18" charset="0"/>
                        <a:cs typeface="Times New Roman" panose="02020603050405020304" pitchFamily="18" charset="0"/>
                        <a:sym typeface="Symbol" panose="05050102010706020507" pitchFamily="18" charset="2"/>
                      </a:rPr>
                      <m:t>𝐸</m:t>
                    </m:r>
                    <m:d>
                      <m:d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dPr>
                      <m:e>
                        <m:r>
                          <a:rPr lang="en-US" sz="2000" b="0" i="1" smtClean="0">
                            <a:latin typeface="Cambria Math" panose="02040503050406030204" pitchFamily="18" charset="0"/>
                            <a:cs typeface="Times New Roman" panose="02020603050405020304" pitchFamily="18" charset="0"/>
                            <a:sym typeface="Symbol" panose="05050102010706020507" pitchFamily="18" charset="2"/>
                          </a:rPr>
                          <m:t>𝑡</m:t>
                        </m:r>
                      </m:e>
                    </m:d>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f>
                      <m:f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fPr>
                      <m:num>
                        <m:r>
                          <a:rPr lang="en-US" sz="2000" b="0" i="1" smtClean="0">
                            <a:latin typeface="Cambria Math" panose="02040503050406030204" pitchFamily="18" charset="0"/>
                            <a:cs typeface="Times New Roman" panose="02020603050405020304" pitchFamily="18" charset="0"/>
                            <a:sym typeface="Symbol" panose="05050102010706020507" pitchFamily="18" charset="2"/>
                          </a:rPr>
                          <m:t>𝑛</m:t>
                        </m:r>
                        <m:sSup>
                          <m:sSup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sSupPr>
                          <m:e>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r>
                              <a:rPr lang="en-US" sz="2000" b="0" i="1" smtClean="0">
                                <a:latin typeface="Cambria Math" panose="02040503050406030204" pitchFamily="18" charset="0"/>
                                <a:cs typeface="Times New Roman" panose="02020603050405020304" pitchFamily="18" charset="0"/>
                                <a:sym typeface="Symbol" panose="05050102010706020507" pitchFamily="18" charset="2"/>
                              </a:rPr>
                              <m:t>𝑛</m:t>
                            </m:r>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e>
                          <m:sup>
                            <m:r>
                              <a:rPr lang="en-US" sz="2000" b="0" i="1" smtClean="0">
                                <a:latin typeface="Cambria Math" panose="02040503050406030204" pitchFamily="18" charset="0"/>
                                <a:cs typeface="Times New Roman" panose="02020603050405020304" pitchFamily="18" charset="0"/>
                                <a:sym typeface="Symbol" panose="05050102010706020507" pitchFamily="18" charset="2"/>
                              </a:rPr>
                              <m:t>𝑛</m:t>
                            </m:r>
                            <m:r>
                              <a:rPr lang="en-US" sz="2000" b="0" i="1" smtClean="0">
                                <a:latin typeface="Cambria Math" panose="02040503050406030204" pitchFamily="18" charset="0"/>
                                <a:cs typeface="Times New Roman" panose="02020603050405020304" pitchFamily="18" charset="0"/>
                                <a:sym typeface="Symbol" panose="05050102010706020507" pitchFamily="18" charset="2"/>
                              </a:rPr>
                              <m:t>−1</m:t>
                            </m:r>
                          </m:sup>
                        </m:sSup>
                      </m:num>
                      <m:den>
                        <m:d>
                          <m:d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dPr>
                          <m:e>
                            <m:r>
                              <a:rPr lang="en-US" sz="2000" b="0" i="1" smtClean="0">
                                <a:latin typeface="Cambria Math" panose="02040503050406030204" pitchFamily="18" charset="0"/>
                                <a:cs typeface="Times New Roman" panose="02020603050405020304" pitchFamily="18" charset="0"/>
                                <a:sym typeface="Symbol" panose="05050102010706020507" pitchFamily="18" charset="2"/>
                              </a:rPr>
                              <m:t>𝑛</m:t>
                            </m:r>
                            <m:r>
                              <a:rPr lang="en-US" sz="2000" b="0" i="1" smtClean="0">
                                <a:latin typeface="Cambria Math" panose="02040503050406030204" pitchFamily="18" charset="0"/>
                                <a:cs typeface="Times New Roman" panose="02020603050405020304" pitchFamily="18" charset="0"/>
                                <a:sym typeface="Symbol" panose="05050102010706020507" pitchFamily="18" charset="2"/>
                              </a:rPr>
                              <m:t>−1</m:t>
                            </m:r>
                          </m:e>
                        </m:d>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den>
                    </m:f>
                    <m:sSup>
                      <m:sSup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sSupPr>
                      <m:e>
                        <m:r>
                          <a:rPr lang="en-US" sz="2000" b="0" i="1" smtClean="0">
                            <a:latin typeface="Cambria Math" panose="02040503050406030204" pitchFamily="18" charset="0"/>
                            <a:cs typeface="Times New Roman" panose="02020603050405020304" pitchFamily="18" charset="0"/>
                            <a:sym typeface="Symbol" panose="05050102010706020507" pitchFamily="18" charset="2"/>
                          </a:rPr>
                          <m:t>𝑒</m:t>
                        </m:r>
                      </m:e>
                      <m:sup>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r>
                          <a:rPr lang="en-US" sz="2000" b="0" i="1" smtClean="0">
                            <a:latin typeface="Cambria Math" panose="02040503050406030204" pitchFamily="18" charset="0"/>
                            <a:cs typeface="Times New Roman" panose="02020603050405020304" pitchFamily="18" charset="0"/>
                            <a:sym typeface="Symbol" panose="05050102010706020507" pitchFamily="18" charset="2"/>
                          </a:rPr>
                          <m:t>𝑛</m:t>
                        </m:r>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sup>
                    </m:sSup>
                  </m:oMath>
                </a14:m>
                <a:r>
                  <a:rPr lang="en-US" sz="2000" dirty="0">
                    <a:latin typeface="Times New Roman" panose="02020603050405020304" pitchFamily="18" charset="0"/>
                    <a:cs typeface="Times New Roman" panose="02020603050405020304" pitchFamily="18" charset="0"/>
                  </a:rPr>
                  <a:t>                                                                                                  (14.11)</a:t>
                </a:r>
              </a:p>
              <a:p>
                <a:pPr marL="0" indent="0" algn="just">
                  <a:buNone/>
                </a:pPr>
                <a:r>
                  <a:rPr lang="en-US" sz="2000" dirty="0">
                    <a:latin typeface="Times New Roman" panose="02020603050405020304" pitchFamily="18" charset="0"/>
                    <a:cs typeface="Times New Roman" panose="02020603050405020304" pitchFamily="18" charset="0"/>
                  </a:rPr>
                  <a:t>Where: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 = </a:t>
                </a:r>
                <a:r>
                  <a:rPr lang="en-US" sz="2000" i="1" dirty="0">
                    <a:latin typeface="Times New Roman" panose="02020603050405020304" pitchFamily="18" charset="0"/>
                    <a:cs typeface="Times New Roman" panose="02020603050405020304" pitchFamily="18" charset="0"/>
                  </a:rPr>
                  <a:t>t/</a:t>
                </a:r>
                <a:r>
                  <a:rPr lang="el-GR" sz="2000" i="1" dirty="0">
                    <a:latin typeface="Times New Roman" panose="02020603050405020304" pitchFamily="18" charset="0"/>
                    <a:cs typeface="Times New Roman" panose="02020603050405020304" pitchFamily="18" charset="0"/>
                  </a:rPr>
                  <a:t>τ</a:t>
                </a:r>
                <a:r>
                  <a:rPr lang="en-US" sz="2000" dirty="0">
                    <a:latin typeface="Times New Roman" panose="02020603050405020304" pitchFamily="18" charset="0"/>
                    <a:cs typeface="Times New Roman" panose="02020603050405020304" pitchFamily="18" charset="0"/>
                  </a:rPr>
                  <a:t> ; </a:t>
                </a:r>
                <a:r>
                  <a:rPr lang="en-US" sz="2000" dirty="0">
                    <a:latin typeface="Times New Roman" panose="02020603050405020304" pitchFamily="18" charset="0"/>
                    <a:cs typeface="Times New Roman" panose="02020603050405020304" pitchFamily="18" charset="0"/>
                    <a:sym typeface="Symbol" panose="05050102010706020507" pitchFamily="18" charset="2"/>
                  </a:rPr>
                  <a:t> is n</a:t>
                </a:r>
                <a:r>
                  <a:rPr lang="en-US" sz="2000" dirty="0">
                    <a:latin typeface="Times New Roman" panose="02020603050405020304" pitchFamily="18" charset="0"/>
                    <a:cs typeface="Times New Roman" panose="02020603050405020304" pitchFamily="18" charset="0"/>
                  </a:rPr>
                  <a:t>umber of reactor volumes of fluid that have passed through the reactor after time </a:t>
                </a:r>
                <a:r>
                  <a:rPr lang="en-US" sz="2000" i="1" dirty="0">
                    <a:latin typeface="Times New Roman" panose="02020603050405020304" pitchFamily="18" charset="0"/>
                    <a:cs typeface="Times New Roman" panose="02020603050405020304" pitchFamily="18" charset="0"/>
                  </a:rPr>
                  <a:t>t, and  </a:t>
                </a:r>
                <a:r>
                  <a:rPr lang="en-US" sz="2000" dirty="0">
                    <a:latin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cs typeface="Times New Roman" panose="02020603050405020304" pitchFamily="18" charset="0"/>
                  </a:rPr>
                  <a:t>E</a:t>
                </a:r>
                <a:r>
                  <a:rPr lang="en-US" sz="2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cs typeface="Times New Roman" panose="02020603050405020304" pitchFamily="18" charset="0"/>
                  </a:rPr>
                  <a:t>d</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 is the fraction of material existing between dimensionless time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 and time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cs typeface="Times New Roman" panose="02020603050405020304" pitchFamily="18" charset="0"/>
                  </a:rPr>
                  <a:t>d</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a:t>
                </a:r>
              </a:p>
              <a:p>
                <a:pPr marL="0" indent="0" algn="just">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283AA73-9C45-579A-566F-71EDFC46BAF8}"/>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1353" r="-51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F9F25E1-13D3-8F62-495D-BE73993BA2D9}"/>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C350FCA-841C-9A7D-5342-7BF17D8771F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029D556F-C5C5-D7DE-5CB8-CF23BA4ADB4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132866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B3A9B9-04C6-ABE0-EE8D-855162675E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C4E88CD-409D-8BEC-2E55-21178B0E0A72}"/>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1FFD9B4-5881-1BE2-E0F7-1E209201BBB7}"/>
              </a:ext>
            </a:extLst>
          </p:cNvPr>
          <p:cNvSpPr>
            <a:spLocks noGrp="1"/>
          </p:cNvSpPr>
          <p:nvPr>
            <p:ph idx="1"/>
          </p:nvPr>
        </p:nvSpPr>
        <p:spPr>
          <a:xfrm>
            <a:off x="188843" y="646043"/>
            <a:ext cx="11857383" cy="5406888"/>
          </a:xfrm>
        </p:spPr>
        <p:txBody>
          <a:bodyPr>
            <a:noAutofit/>
          </a:bodyPr>
          <a:lstStyle/>
          <a:p>
            <a:pPr marL="0" indent="0" algn="just">
              <a:buNone/>
            </a:pPr>
            <a:r>
              <a:rPr lang="en-US" sz="2000" b="1" dirty="0">
                <a:latin typeface="Times New Roman" panose="02020603050405020304" pitchFamily="18" charset="0"/>
                <a:cs typeface="Times New Roman" panose="02020603050405020304" pitchFamily="18" charset="0"/>
              </a:rPr>
              <a:t>Figure 14.2  </a:t>
            </a:r>
            <a:r>
              <a:rPr lang="en-US" sz="2000" dirty="0">
                <a:latin typeface="Times New Roman" panose="02020603050405020304" pitchFamily="18" charset="0"/>
                <a:cs typeface="Times New Roman" panose="02020603050405020304" pitchFamily="18" charset="0"/>
              </a:rPr>
              <a:t>illustrates the RTDs of various numbers of CSTRs in series in a two-dimensional plot (a) and in a three-dimensional plot (b)</a:t>
            </a:r>
            <a:r>
              <a:rPr lang="en-US" sz="2000" b="1" dirty="0">
                <a:solidFill>
                  <a:srgbClr val="0070C0"/>
                </a:solidFill>
                <a:latin typeface="Times New Roman" panose="02020603050405020304" pitchFamily="18" charset="0"/>
                <a:cs typeface="Times New Roman" panose="02020603050405020304" pitchFamily="18" charset="0"/>
              </a:rPr>
              <a:t> (Fogler, 2015, pg. 850).</a:t>
            </a:r>
            <a:endParaRPr lang="en-US" sz="2000" dirty="0">
              <a:latin typeface="Times New Roman" panose="02020603050405020304" pitchFamily="18" charset="0"/>
              <a:cs typeface="Times New Roman" panose="02020603050405020304" pitchFamily="18" charset="0"/>
            </a:endParaRPr>
          </a:p>
          <a:p>
            <a:pPr marL="0" indent="0" algn="just">
              <a:buNone/>
            </a:pPr>
            <a:r>
              <a:rPr lang="en-US" sz="2000" dirty="0">
                <a:latin typeface="Times New Roman" panose="02020603050405020304" pitchFamily="18" charset="0"/>
                <a:cs typeface="Times New Roman" panose="02020603050405020304" pitchFamily="18" charset="0"/>
              </a:rPr>
              <a:t>As the number becomes very large, the behavior of the system approaches that of a plug flow reactor.</a:t>
            </a:r>
          </a:p>
        </p:txBody>
      </p:sp>
      <p:cxnSp>
        <p:nvCxnSpPr>
          <p:cNvPr id="4" name="Straight Connector 3">
            <a:extLst>
              <a:ext uri="{FF2B5EF4-FFF2-40B4-BE49-F238E27FC236}">
                <a16:creationId xmlns:a16="http://schemas.microsoft.com/office/drawing/2014/main" id="{6304BE90-37F3-23FB-56F2-3C9C74EAA6F9}"/>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2E5CA4C-FA35-F762-ABA5-C33A2F9F520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26CBD48-8AF6-3671-9C52-8B020BF120F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F08AAB55-E651-DBCD-075C-D4305EF1E7A7}"/>
              </a:ext>
            </a:extLst>
          </p:cNvPr>
          <p:cNvSpPr txBox="1"/>
          <p:nvPr/>
        </p:nvSpPr>
        <p:spPr>
          <a:xfrm>
            <a:off x="72887" y="5472523"/>
            <a:ext cx="975660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14.2.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Tanks-in-series response to a pulse tracer input for different</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numbers of tanks (a) 2D plot, and(b) 3D plot</a:t>
            </a:r>
          </a:p>
        </p:txBody>
      </p:sp>
      <p:pic>
        <p:nvPicPr>
          <p:cNvPr id="10" name="Picture 9">
            <a:extLst>
              <a:ext uri="{FF2B5EF4-FFF2-40B4-BE49-F238E27FC236}">
                <a16:creationId xmlns:a16="http://schemas.microsoft.com/office/drawing/2014/main" id="{8FE20699-C503-F81B-79F2-0B7DFEC4F3A9}"/>
              </a:ext>
            </a:extLst>
          </p:cNvPr>
          <p:cNvPicPr>
            <a:picLocks noChangeAspect="1"/>
          </p:cNvPicPr>
          <p:nvPr/>
        </p:nvPicPr>
        <p:blipFill>
          <a:blip r:embed="rId2"/>
          <a:srcRect l="5650" t="2533"/>
          <a:stretch>
            <a:fillRect/>
          </a:stretch>
        </p:blipFill>
        <p:spPr>
          <a:xfrm>
            <a:off x="516834" y="1753456"/>
            <a:ext cx="7355277" cy="3657600"/>
          </a:xfrm>
          <a:prstGeom prst="rect">
            <a:avLst/>
          </a:prstGeom>
        </p:spPr>
      </p:pic>
    </p:spTree>
    <p:extLst>
      <p:ext uri="{BB962C8B-B14F-4D97-AF65-F5344CB8AC3E}">
        <p14:creationId xmlns:p14="http://schemas.microsoft.com/office/powerpoint/2010/main" val="20209141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2B3A2-A113-1F72-4059-4E90838C78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F89597-A500-298F-CEC5-CAD729EB8B8A}"/>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F017630-D683-A321-3FD1-6D2B77A5C157}"/>
              </a:ext>
            </a:extLst>
          </p:cNvPr>
          <p:cNvSpPr>
            <a:spLocks noGrp="1"/>
          </p:cNvSpPr>
          <p:nvPr>
            <p:ph idx="1"/>
          </p:nvPr>
        </p:nvSpPr>
        <p:spPr>
          <a:xfrm>
            <a:off x="400877" y="805068"/>
            <a:ext cx="10952923" cy="5406888"/>
          </a:xfrm>
        </p:spPr>
        <p:txBody>
          <a:bodyPr>
            <a:noAutofit/>
          </a:bodyPr>
          <a:lstStyle/>
          <a:p>
            <a:pPr marL="82296" indent="0">
              <a:lnSpc>
                <a:spcPct val="150000"/>
              </a:lnSpc>
              <a:buNone/>
            </a:pPr>
            <a:r>
              <a:rPr lang="en-US" sz="2000" dirty="0">
                <a:latin typeface="Times New Roman" panose="02020603050405020304" pitchFamily="18" charset="0"/>
                <a:cs typeface="Times New Roman" panose="02020603050405020304" pitchFamily="18" charset="0"/>
              </a:rPr>
              <a:t>The mean residence  time for all equal  n tanks-in-series is n times the mean residence time of the single reactor as shown in </a:t>
            </a:r>
            <a:r>
              <a:rPr lang="en-US" sz="2000" b="1" dirty="0">
                <a:latin typeface="Times New Roman" panose="02020603050405020304" pitchFamily="18" charset="0"/>
                <a:cs typeface="Times New Roman" panose="02020603050405020304" pitchFamily="18" charset="0"/>
              </a:rPr>
              <a:t>Figure 14.3 </a:t>
            </a:r>
            <a:r>
              <a:rPr lang="en-US" sz="2000" b="1" dirty="0">
                <a:solidFill>
                  <a:srgbClr val="0070C0"/>
                </a:solidFill>
                <a:latin typeface="Times New Roman" panose="02020603050405020304" pitchFamily="18" charset="0"/>
                <a:cs typeface="Times New Roman" panose="02020603050405020304" pitchFamily="18" charset="0"/>
              </a:rPr>
              <a:t>(</a:t>
            </a:r>
            <a:r>
              <a:rPr lang="en-US" sz="2000" b="1" dirty="0" err="1">
                <a:solidFill>
                  <a:srgbClr val="0070C0"/>
                </a:solidFill>
                <a:latin typeface="Times New Roman" panose="02020603050405020304" pitchFamily="18" charset="0"/>
                <a:cs typeface="Times New Roman" panose="02020603050405020304" pitchFamily="18" charset="0"/>
              </a:rPr>
              <a:t>Levenspiel</a:t>
            </a:r>
            <a:r>
              <a:rPr lang="en-US" sz="2000" b="1" dirty="0">
                <a:solidFill>
                  <a:srgbClr val="0070C0"/>
                </a:solidFill>
                <a:latin typeface="Times New Roman" panose="02020603050405020304" pitchFamily="18" charset="0"/>
                <a:cs typeface="Times New Roman" panose="02020603050405020304" pitchFamily="18" charset="0"/>
              </a:rPr>
              <a:t>, 2011, pg. 323).</a:t>
            </a:r>
          </a:p>
        </p:txBody>
      </p:sp>
      <p:cxnSp>
        <p:nvCxnSpPr>
          <p:cNvPr id="4" name="Straight Connector 3">
            <a:extLst>
              <a:ext uri="{FF2B5EF4-FFF2-40B4-BE49-F238E27FC236}">
                <a16:creationId xmlns:a16="http://schemas.microsoft.com/office/drawing/2014/main" id="{C5F0705E-207E-DA99-7191-7429FB4B499D}"/>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C22A366-8597-D009-BC84-C95C048D21B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C8984DF4-9F57-2578-B4E6-E0281D1BAE4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Picture 2">
            <a:extLst>
              <a:ext uri="{FF2B5EF4-FFF2-40B4-BE49-F238E27FC236}">
                <a16:creationId xmlns:a16="http://schemas.microsoft.com/office/drawing/2014/main" id="{8420EA25-208E-BF6B-3CA1-36E2F6DD411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755" t="5205" r="-2085" b="-5205"/>
          <a:stretch>
            <a:fillRect/>
          </a:stretch>
        </p:blipFill>
        <p:spPr bwMode="auto">
          <a:xfrm>
            <a:off x="705679" y="2233639"/>
            <a:ext cx="7891669" cy="3108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a:extLst>
              <a:ext uri="{FF2B5EF4-FFF2-40B4-BE49-F238E27FC236}">
                <a16:creationId xmlns:a16="http://schemas.microsoft.com/office/drawing/2014/main" id="{800C0F4A-FA51-8C9F-83B5-4600CC7319D9}"/>
              </a:ext>
            </a:extLst>
          </p:cNvPr>
          <p:cNvSpPr txBox="1"/>
          <p:nvPr/>
        </p:nvSpPr>
        <p:spPr>
          <a:xfrm>
            <a:off x="205614" y="5707723"/>
            <a:ext cx="6465592"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14.3.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Mean residence time of  n equal size  tanks-in-series</a:t>
            </a:r>
          </a:p>
        </p:txBody>
      </p:sp>
    </p:spTree>
    <p:extLst>
      <p:ext uri="{BB962C8B-B14F-4D97-AF65-F5344CB8AC3E}">
        <p14:creationId xmlns:p14="http://schemas.microsoft.com/office/powerpoint/2010/main" val="16066035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219253-D685-3F75-1319-B18D032AE1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893056-9C71-E093-7B71-C04F77C127AF}"/>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4930F48-C0C0-10BB-D215-DB87BB23DDB8}"/>
                  </a:ext>
                </a:extLst>
              </p:cNvPr>
              <p:cNvSpPr>
                <a:spLocks noGrp="1"/>
              </p:cNvSpPr>
              <p:nvPr>
                <p:ph idx="1"/>
              </p:nvPr>
            </p:nvSpPr>
            <p:spPr>
              <a:xfrm>
                <a:off x="188843" y="646043"/>
                <a:ext cx="11857383" cy="5406888"/>
              </a:xfrm>
            </p:spPr>
            <p:txBody>
              <a:bodyPr>
                <a:noAutofit/>
              </a:bodyPr>
              <a:lstStyle/>
              <a:p>
                <a:pPr marL="82296" indent="0">
                  <a:buNone/>
                </a:pPr>
                <a:r>
                  <a:rPr lang="en-US" sz="2000" dirty="0">
                    <a:latin typeface="Times-Roman"/>
                  </a:rPr>
                  <a:t>The number of tanks-in-series  can be determined by calculating the dimensionless variance ,</a:t>
                </a:r>
                <a:r>
                  <a:rPr lang="en-US" sz="2000" dirty="0">
                    <a:ea typeface="Cambria Math" panose="02040503050406030204" pitchFamily="18" charset="0"/>
                  </a:rPr>
                  <a:t> </a:t>
                </a:r>
                <a14:m>
                  <m:oMath xmlns:m="http://schemas.openxmlformats.org/officeDocument/2006/math">
                    <m:r>
                      <a:rPr lang="en-US" sz="2000" i="1">
                        <a:latin typeface="Cambria Math" panose="02040503050406030204" pitchFamily="18" charset="0"/>
                        <a:ea typeface="Cambria Math" panose="02040503050406030204" pitchFamily="18" charset="0"/>
                      </a:rPr>
                      <m:t>𝜎</m:t>
                    </m:r>
                  </m:oMath>
                </a14:m>
                <a:r>
                  <a:rPr lang="en-US" sz="2000" baseline="30000" dirty="0">
                    <a:latin typeface="Times-Roman"/>
                    <a:cs typeface="Times New Roman" panose="02020603050405020304" pitchFamily="18" charset="0"/>
                  </a:rPr>
                  <a:t>2</a:t>
                </a:r>
                <a:r>
                  <a:rPr lang="en-US" sz="2000" baseline="-25000" dirty="0">
                    <a:latin typeface="Times New Roman" panose="02020603050405020304" pitchFamily="18" charset="0"/>
                    <a:cs typeface="Times New Roman" panose="02020603050405020304" pitchFamily="18" charset="0"/>
                  </a:rPr>
                  <a:t>Ɵ</a:t>
                </a:r>
                <a:r>
                  <a:rPr lang="en-US" sz="2000" dirty="0">
                    <a:latin typeface="Times-Roman"/>
                  </a:rPr>
                  <a:t>,from a tracer experiment.</a:t>
                </a:r>
              </a:p>
              <a:p>
                <a:pPr marL="82296" indent="0">
                  <a:buNone/>
                </a:pPr>
                <a14:m>
                  <m:oMath xmlns:m="http://schemas.openxmlformats.org/officeDocument/2006/math">
                    <m:sSup>
                      <m:sSupPr>
                        <m:ctrlPr>
                          <a:rPr lang="en-US" sz="2000" i="1" smtClean="0">
                            <a:latin typeface="Cambria Math" panose="02040503050406030204" pitchFamily="18" charset="0"/>
                          </a:rPr>
                        </m:ctrlPr>
                      </m:sSupPr>
                      <m:e>
                        <m:sSub>
                          <m:sSubPr>
                            <m:ctrlPr>
                              <a:rPr lang="en-US" sz="2000" i="1" smtClean="0">
                                <a:latin typeface="Cambria Math" panose="02040503050406030204" pitchFamily="18" charset="0"/>
                              </a:rPr>
                            </m:ctrlPr>
                          </m:sSubPr>
                          <m:e>
                            <m:r>
                              <a:rPr lang="en-US" sz="2000" i="1" smtClean="0">
                                <a:latin typeface="Cambria Math" panose="02040503050406030204" pitchFamily="18" charset="0"/>
                                <a:ea typeface="Cambria Math" panose="02040503050406030204" pitchFamily="18" charset="0"/>
                              </a:rPr>
                              <m:t>𝜎</m:t>
                            </m:r>
                          </m:e>
                          <m:sub>
                            <m:r>
                              <m:rPr>
                                <m:nor/>
                              </m:rPr>
                              <a:rPr lang="en-US" sz="2000" baseline="-25000" dirty="0">
                                <a:latin typeface="Times New Roman" panose="02020603050405020304" pitchFamily="18" charset="0"/>
                                <a:cs typeface="Times New Roman" panose="02020603050405020304" pitchFamily="18" charset="0"/>
                              </a:rPr>
                              <m:t>Ɵ</m:t>
                            </m:r>
                          </m:sub>
                        </m:sSub>
                      </m:e>
                      <m:sup>
                        <m:r>
                          <a:rPr lang="en-US" sz="2000" b="0" i="1" smtClean="0">
                            <a:latin typeface="Cambria Math" panose="02040503050406030204" pitchFamily="18" charset="0"/>
                          </a:rPr>
                          <m:t>2</m:t>
                        </m:r>
                      </m:sup>
                    </m:sSup>
                    <m:r>
                      <a:rPr lang="en-US" sz="2000" b="0" i="0" smtClean="0">
                        <a:latin typeface="Cambria Math" panose="02040503050406030204" pitchFamily="18" charset="0"/>
                      </a:rPr>
                      <m:t>=</m:t>
                    </m:r>
                    <m:f>
                      <m:fPr>
                        <m:ctrlPr>
                          <a:rPr lang="en-US" sz="2000" b="0" i="1" smtClean="0">
                            <a:latin typeface="Cambria Math" panose="02040503050406030204" pitchFamily="18" charset="0"/>
                          </a:rPr>
                        </m:ctrlPr>
                      </m:fPr>
                      <m:num>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ea typeface="Cambria Math" panose="02040503050406030204" pitchFamily="18" charset="0"/>
                              </a:rPr>
                              <m:t>𝜎</m:t>
                            </m:r>
                          </m:e>
                          <m:sup>
                            <m:r>
                              <a:rPr lang="en-US" sz="2000" b="0" i="1" smtClean="0">
                                <a:latin typeface="Cambria Math" panose="02040503050406030204" pitchFamily="18" charset="0"/>
                              </a:rPr>
                              <m:t>2</m:t>
                            </m:r>
                          </m:sup>
                        </m:sSup>
                      </m:num>
                      <m:den>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ea typeface="Cambria Math" panose="02040503050406030204" pitchFamily="18" charset="0"/>
                              </a:rPr>
                              <m:t>𝜏</m:t>
                            </m:r>
                          </m:e>
                          <m:sup>
                            <m:r>
                              <a:rPr lang="en-US" sz="2000" b="0" i="1" smtClean="0">
                                <a:latin typeface="Cambria Math" panose="02040503050406030204" pitchFamily="18" charset="0"/>
                              </a:rPr>
                              <m:t>2</m:t>
                            </m:r>
                          </m:sup>
                        </m:sSup>
                      </m:den>
                    </m:f>
                    <m:r>
                      <a:rPr lang="en-US" sz="2000" b="0" i="1" smtClean="0">
                        <a:latin typeface="Cambria Math" panose="02040503050406030204" pitchFamily="18" charset="0"/>
                      </a:rPr>
                      <m:t>=</m:t>
                    </m:r>
                    <m:nary>
                      <m:naryPr>
                        <m:ctrlPr>
                          <a:rPr lang="en-US" sz="2000" b="0" i="1" smtClean="0">
                            <a:latin typeface="Cambria Math" panose="02040503050406030204" pitchFamily="18" charset="0"/>
                          </a:rPr>
                        </m:ctrlPr>
                      </m:naryPr>
                      <m:sub>
                        <m:r>
                          <m:rPr>
                            <m:brk m:alnAt="23"/>
                          </m:rPr>
                          <a:rPr lang="en-US" sz="2000" b="0" i="1" smtClean="0">
                            <a:latin typeface="Cambria Math" panose="02040503050406030204" pitchFamily="18" charset="0"/>
                          </a:rPr>
                          <m:t>0</m:t>
                        </m:r>
                      </m:sub>
                      <m:sup>
                        <m:r>
                          <a:rPr lang="en-US" sz="2000" b="0" i="1" smtClean="0">
                            <a:latin typeface="Cambria Math" panose="02040503050406030204" pitchFamily="18" charset="0"/>
                            <a:ea typeface="Cambria Math" panose="02040503050406030204" pitchFamily="18" charset="0"/>
                          </a:rPr>
                          <m:t>∞</m:t>
                        </m:r>
                      </m:sup>
                      <m:e>
                        <m:r>
                          <m:rPr>
                            <m:nor/>
                          </m:rPr>
                          <a:rPr lang="en-US" sz="2000" b="0" i="0" smtClean="0">
                            <a:latin typeface="Cambria Math" panose="02040503050406030204" pitchFamily="18" charset="0"/>
                          </a:rPr>
                          <m:t>(</m:t>
                        </m:r>
                        <m:r>
                          <a:rPr lang="en-US" sz="2000" i="1" dirty="0" smtClean="0">
                            <a:latin typeface="Cambria Math" panose="02040503050406030204" pitchFamily="18" charset="0"/>
                            <a:cs typeface="Times New Roman" panose="02020603050405020304" pitchFamily="18" charset="0"/>
                            <a:sym typeface="Symbol" panose="05050102010706020507" pitchFamily="18" charset="2"/>
                          </a:rPr>
                          <m:t></m:t>
                        </m:r>
                        <m:r>
                          <m:rPr>
                            <m:nor/>
                          </m:rPr>
                          <a:rPr lang="en-US" sz="2000" b="0" i="0" dirty="0" smtClean="0">
                            <a:latin typeface="Times New Roman" panose="02020603050405020304" pitchFamily="18" charset="0"/>
                            <a:cs typeface="Times New Roman" panose="02020603050405020304" pitchFamily="18" charset="0"/>
                          </a:rPr>
                          <m:t>−</m:t>
                        </m:r>
                        <m:r>
                          <m:rPr>
                            <m:nor/>
                          </m:rPr>
                          <a:rPr lang="en-US" sz="2000" b="0" i="0" smtClean="0">
                            <a:latin typeface="Cambria Math" panose="02040503050406030204" pitchFamily="18" charset="0"/>
                          </a:rPr>
                          <m:t>1</m:t>
                        </m:r>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m:t>
                            </m:r>
                          </m:e>
                          <m:sup>
                            <m:r>
                              <a:rPr lang="en-US" sz="2000" b="0" i="1" smtClean="0">
                                <a:latin typeface="Cambria Math" panose="02040503050406030204" pitchFamily="18" charset="0"/>
                              </a:rPr>
                              <m:t>2</m:t>
                            </m:r>
                          </m:sup>
                        </m:sSup>
                      </m:e>
                    </m:nary>
                    <m:r>
                      <a:rPr lang="en-US" sz="2000" b="0" i="1" smtClean="0">
                        <a:latin typeface="Cambria Math" panose="02040503050406030204" pitchFamily="18" charset="0"/>
                      </a:rPr>
                      <m:t>𝐸</m:t>
                    </m:r>
                    <m:r>
                      <a:rPr lang="en-US" sz="2000" b="0" i="1" smtClean="0">
                        <a:latin typeface="Cambria Math" panose="02040503050406030204" pitchFamily="18" charset="0"/>
                      </a:rPr>
                      <m:t>(</m:t>
                    </m:r>
                    <m:r>
                      <m:rPr>
                        <m:nor/>
                      </m:rPr>
                      <a:rPr lang="en-US" sz="2000" b="0" i="0" dirty="0" smtClean="0">
                        <a:latin typeface="Times New Roman" panose="02020603050405020304" pitchFamily="18" charset="0"/>
                        <a:cs typeface="Times New Roman" panose="02020603050405020304" pitchFamily="18" charset="0"/>
                      </a:rPr>
                      <m:t>)</m:t>
                    </m:r>
                    <m:r>
                      <m:rPr>
                        <m:nor/>
                      </m:rPr>
                      <a:rPr lang="en-US" sz="2000" b="0" i="0" dirty="0" smtClean="0">
                        <a:latin typeface="Times New Roman" panose="02020603050405020304" pitchFamily="18" charset="0"/>
                        <a:cs typeface="Times New Roman" panose="02020603050405020304" pitchFamily="18" charset="0"/>
                      </a:rPr>
                      <m:t>d</m:t>
                    </m:r>
                    <m:r>
                      <a:rPr lang="en-US" sz="2000" i="1" dirty="0" smtClean="0">
                        <a:latin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rPr>
                      <m:t>=</m:t>
                    </m:r>
                    <m:nary>
                      <m:naryPr>
                        <m:ctrlPr>
                          <a:rPr lang="en-US" sz="2000" i="1">
                            <a:latin typeface="Cambria Math" panose="02040503050406030204" pitchFamily="18" charset="0"/>
                          </a:rPr>
                        </m:ctrlPr>
                      </m:naryPr>
                      <m:sub>
                        <m:r>
                          <m:rPr>
                            <m:brk m:alnAt="23"/>
                          </m:rPr>
                          <a:rPr lang="en-US" sz="2000" i="1">
                            <a:latin typeface="Cambria Math" panose="02040503050406030204" pitchFamily="18" charset="0"/>
                          </a:rPr>
                          <m:t>0</m:t>
                        </m:r>
                      </m:sub>
                      <m:sup>
                        <m:r>
                          <a:rPr lang="en-US" sz="2000" i="1">
                            <a:latin typeface="Cambria Math" panose="02040503050406030204" pitchFamily="18" charset="0"/>
                            <a:ea typeface="Cambria Math" panose="02040503050406030204" pitchFamily="18" charset="0"/>
                          </a:rPr>
                          <m:t>∞</m:t>
                        </m:r>
                      </m:sup>
                      <m:e>
                        <m:sSup>
                          <m:sSupPr>
                            <m:ctrlPr>
                              <a:rPr lang="en-US" sz="2000" i="1">
                                <a:latin typeface="Cambria Math" panose="02040503050406030204" pitchFamily="18" charset="0"/>
                              </a:rPr>
                            </m:ctrlPr>
                          </m:sSupPr>
                          <m:e>
                            <m:r>
                              <a:rPr lang="en-US" sz="2000" i="1" dirty="0" smtClean="0">
                                <a:latin typeface="Cambria Math" panose="02040503050406030204" pitchFamily="18" charset="0"/>
                                <a:cs typeface="Times New Roman" panose="02020603050405020304" pitchFamily="18" charset="0"/>
                                <a:sym typeface="Symbol" panose="05050102010706020507" pitchFamily="18" charset="2"/>
                              </a:rPr>
                              <m:t></m:t>
                            </m:r>
                          </m:e>
                          <m:sup>
                            <m:r>
                              <a:rPr lang="en-US" sz="2000" i="1">
                                <a:latin typeface="Cambria Math" panose="02040503050406030204" pitchFamily="18" charset="0"/>
                              </a:rPr>
                              <m:t>2</m:t>
                            </m:r>
                          </m:sup>
                        </m:sSup>
                      </m:e>
                    </m:nary>
                    <m:r>
                      <a:rPr lang="en-US" sz="2000" i="1">
                        <a:latin typeface="Cambria Math" panose="02040503050406030204" pitchFamily="18" charset="0"/>
                      </a:rPr>
                      <m:t>𝐸</m:t>
                    </m:r>
                    <m:r>
                      <a:rPr lang="en-US" sz="2000" i="1">
                        <a:latin typeface="Cambria Math" panose="02040503050406030204" pitchFamily="18" charset="0"/>
                      </a:rPr>
                      <m:t>(</m:t>
                    </m:r>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d</m:t>
                    </m:r>
                    <m:r>
                      <a:rPr lang="en-US" sz="2000" i="1" dirty="0" smtClean="0">
                        <a:latin typeface="Cambria Math" panose="02040503050406030204" pitchFamily="18" charset="0"/>
                        <a:cs typeface="Times New Roman" panose="02020603050405020304" pitchFamily="18" charset="0"/>
                        <a:sym typeface="Symbol" panose="05050102010706020507" pitchFamily="18" charset="2"/>
                      </a:rPr>
                      <m:t></m:t>
                    </m:r>
                    <m:r>
                      <m:rPr>
                        <m:nor/>
                      </m:rPr>
                      <a:rPr lang="en-US" sz="2000" b="0" i="0" dirty="0" smtClean="0">
                        <a:latin typeface="Times New Roman" panose="02020603050405020304" pitchFamily="18" charset="0"/>
                        <a:cs typeface="Times New Roman" panose="02020603050405020304" pitchFamily="18" charset="0"/>
                      </a:rPr>
                      <m:t>−1</m:t>
                    </m:r>
                  </m:oMath>
                </a14:m>
                <a:r>
                  <a:rPr lang="en-US" sz="2000" dirty="0">
                    <a:latin typeface="Times-Roman"/>
                  </a:rPr>
                  <a:t>                                                                      (14.12)</a:t>
                </a:r>
              </a:p>
              <a:p>
                <a:pPr marL="82296" indent="0">
                  <a:buNone/>
                </a:pPr>
                <a:r>
                  <a:rPr lang="en-US" sz="2000" dirty="0">
                    <a:latin typeface="Times-Roman"/>
                  </a:rPr>
                  <a:t>By substituting equation (14.11) into equation (14.12), you get:</a:t>
                </a:r>
              </a:p>
              <a:p>
                <a:pPr marL="82296" indent="0">
                  <a:buNone/>
                </a:pPr>
                <a14:m>
                  <m:oMath xmlns:m="http://schemas.openxmlformats.org/officeDocument/2006/math">
                    <m:sSup>
                      <m:sSupPr>
                        <m:ctrlPr>
                          <a:rPr lang="en-US" sz="2000" i="1">
                            <a:latin typeface="Cambria Math" panose="02040503050406030204" pitchFamily="18" charset="0"/>
                          </a:rPr>
                        </m:ctrlPr>
                      </m:sSupPr>
                      <m:e>
                        <m:sSub>
                          <m:sSubPr>
                            <m:ctrlPr>
                              <a:rPr lang="en-US" sz="2000" i="1">
                                <a:latin typeface="Cambria Math" panose="02040503050406030204" pitchFamily="18" charset="0"/>
                              </a:rPr>
                            </m:ctrlPr>
                          </m:sSubPr>
                          <m:e>
                            <m:r>
                              <a:rPr lang="en-US" sz="2000" i="1">
                                <a:latin typeface="Cambria Math" panose="02040503050406030204" pitchFamily="18" charset="0"/>
                                <a:ea typeface="Cambria Math" panose="02040503050406030204" pitchFamily="18" charset="0"/>
                              </a:rPr>
                              <m:t>𝜎</m:t>
                            </m:r>
                          </m:e>
                          <m:sub>
                            <m:r>
                              <m:rPr>
                                <m:nor/>
                              </m:rPr>
                              <a:rPr lang="en-US" sz="2000" baseline="-25000" dirty="0">
                                <a:latin typeface="Times New Roman" panose="02020603050405020304" pitchFamily="18" charset="0"/>
                                <a:cs typeface="Times New Roman" panose="02020603050405020304" pitchFamily="18" charset="0"/>
                              </a:rPr>
                              <m:t>Ɵ</m:t>
                            </m:r>
                          </m:sub>
                        </m:sSub>
                      </m:e>
                      <m:sup>
                        <m:r>
                          <a:rPr lang="en-US" sz="2000" i="1">
                            <a:latin typeface="Cambria Math" panose="02040503050406030204" pitchFamily="18" charset="0"/>
                          </a:rPr>
                          <m:t>2</m:t>
                        </m:r>
                      </m:sup>
                    </m:sSup>
                    <m:r>
                      <a:rPr lang="en-US" sz="2000">
                        <a:latin typeface="Cambria Math" panose="02040503050406030204" pitchFamily="18" charset="0"/>
                      </a:rPr>
                      <m:t>=</m:t>
                    </m:r>
                    <m:f>
                      <m:fPr>
                        <m:ctrlPr>
                          <a:rPr lang="en-US" sz="2000" i="1">
                            <a:latin typeface="Cambria Math" panose="02040503050406030204" pitchFamily="18" charset="0"/>
                          </a:rPr>
                        </m:ctrlPr>
                      </m:fPr>
                      <m:num>
                        <m:sSup>
                          <m:sSupPr>
                            <m:ctrlPr>
                              <a:rPr lang="en-US" sz="2000" i="1">
                                <a:latin typeface="Cambria Math" panose="02040503050406030204" pitchFamily="18" charset="0"/>
                              </a:rPr>
                            </m:ctrlPr>
                          </m:sSupPr>
                          <m:e>
                            <m:r>
                              <a:rPr lang="en-US" sz="2000" i="1">
                                <a:latin typeface="Cambria Math" panose="02040503050406030204" pitchFamily="18" charset="0"/>
                                <a:ea typeface="Cambria Math" panose="02040503050406030204" pitchFamily="18" charset="0"/>
                              </a:rPr>
                              <m:t>𝜎</m:t>
                            </m:r>
                          </m:e>
                          <m:sup>
                            <m:r>
                              <a:rPr lang="en-US" sz="2000" i="1">
                                <a:latin typeface="Cambria Math" panose="02040503050406030204" pitchFamily="18" charset="0"/>
                              </a:rPr>
                              <m:t>2</m:t>
                            </m:r>
                          </m:sup>
                        </m:sSup>
                      </m:num>
                      <m:den>
                        <m:sSup>
                          <m:sSupPr>
                            <m:ctrlPr>
                              <a:rPr lang="en-US" sz="2000" i="1">
                                <a:latin typeface="Cambria Math" panose="02040503050406030204" pitchFamily="18" charset="0"/>
                              </a:rPr>
                            </m:ctrlPr>
                          </m:sSupPr>
                          <m:e>
                            <m:r>
                              <a:rPr lang="en-US" sz="2000" i="1">
                                <a:latin typeface="Cambria Math" panose="02040503050406030204" pitchFamily="18" charset="0"/>
                                <a:ea typeface="Cambria Math" panose="02040503050406030204" pitchFamily="18" charset="0"/>
                              </a:rPr>
                              <m:t>𝜏</m:t>
                            </m:r>
                          </m:e>
                          <m:sup>
                            <m:r>
                              <a:rPr lang="en-US" sz="2000" i="1">
                                <a:latin typeface="Cambria Math" panose="02040503050406030204" pitchFamily="18" charset="0"/>
                              </a:rPr>
                              <m:t>2</m:t>
                            </m:r>
                          </m:sup>
                        </m:sSup>
                      </m:den>
                    </m:f>
                    <m:r>
                      <a:rPr lang="en-US" sz="2000" i="1">
                        <a:latin typeface="Cambria Math" panose="02040503050406030204" pitchFamily="18" charset="0"/>
                      </a:rPr>
                      <m:t>=</m:t>
                    </m:r>
                    <m:nary>
                      <m:naryPr>
                        <m:ctrlPr>
                          <a:rPr lang="en-US" sz="2000" i="1">
                            <a:latin typeface="Cambria Math" panose="02040503050406030204" pitchFamily="18" charset="0"/>
                          </a:rPr>
                        </m:ctrlPr>
                      </m:naryPr>
                      <m:sub>
                        <m:r>
                          <m:rPr>
                            <m:brk m:alnAt="23"/>
                          </m:rPr>
                          <a:rPr lang="en-US" sz="2000" i="1">
                            <a:latin typeface="Cambria Math" panose="02040503050406030204" pitchFamily="18" charset="0"/>
                          </a:rPr>
                          <m:t>0</m:t>
                        </m:r>
                      </m:sub>
                      <m:sup>
                        <m:r>
                          <a:rPr lang="en-US" sz="2000" i="1">
                            <a:latin typeface="Cambria Math" panose="02040503050406030204" pitchFamily="18" charset="0"/>
                            <a:ea typeface="Cambria Math" panose="02040503050406030204" pitchFamily="18" charset="0"/>
                          </a:rPr>
                          <m:t>∞</m:t>
                        </m:r>
                      </m:sup>
                      <m:e>
                        <m:sSup>
                          <m:sSupPr>
                            <m:ctrlPr>
                              <a:rPr lang="en-US" sz="2000" i="1">
                                <a:latin typeface="Cambria Math" panose="02040503050406030204" pitchFamily="18" charset="0"/>
                              </a:rPr>
                            </m:ctrlPr>
                          </m:sSupPr>
                          <m:e>
                            <m:r>
                              <a:rPr lang="en-US" sz="2000" i="1" dirty="0" smtClean="0">
                                <a:latin typeface="Cambria Math" panose="02040503050406030204" pitchFamily="18" charset="0"/>
                                <a:cs typeface="Times New Roman" panose="02020603050405020304" pitchFamily="18" charset="0"/>
                                <a:sym typeface="Symbol" panose="05050102010706020507" pitchFamily="18" charset="2"/>
                              </a:rPr>
                              <m:t></m:t>
                            </m:r>
                          </m:e>
                          <m:sup>
                            <m:r>
                              <a:rPr lang="en-US" sz="2000" i="1">
                                <a:latin typeface="Cambria Math" panose="02040503050406030204" pitchFamily="18" charset="0"/>
                              </a:rPr>
                              <m:t>2</m:t>
                            </m:r>
                          </m:sup>
                        </m:sSup>
                      </m:e>
                    </m:nary>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a:rPr lang="en-US" sz="2000" i="1">
                            <a:latin typeface="Cambria Math" panose="02040503050406030204" pitchFamily="18" charset="0"/>
                            <a:cs typeface="Times New Roman" panose="02020603050405020304" pitchFamily="18" charset="0"/>
                            <a:sym typeface="Symbol" panose="05050102010706020507" pitchFamily="18" charset="2"/>
                          </a:rPr>
                          <m:t>𝑛</m:t>
                        </m:r>
                        <m:sSup>
                          <m:sSupPr>
                            <m:ctrlPr>
                              <a:rPr lang="en-US" sz="2000" i="1">
                                <a:latin typeface="Cambria Math" panose="02040503050406030204" pitchFamily="18" charset="0"/>
                                <a:cs typeface="Times New Roman" panose="02020603050405020304" pitchFamily="18" charset="0"/>
                                <a:sym typeface="Symbol" panose="05050102010706020507" pitchFamily="18" charset="2"/>
                              </a:rPr>
                            </m:ctrlPr>
                          </m:sSupPr>
                          <m:e>
                            <m:r>
                              <a:rPr lang="en-US" sz="2000" i="1">
                                <a:latin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cs typeface="Times New Roman" panose="02020603050405020304" pitchFamily="18" charset="0"/>
                                <a:sym typeface="Symbol" panose="05050102010706020507" pitchFamily="18" charset="2"/>
                              </a:rPr>
                              <m:t>𝑛</m:t>
                            </m:r>
                            <m:r>
                              <a:rPr lang="en-US" sz="2000" i="1">
                                <a:latin typeface="Cambria Math" panose="02040503050406030204" pitchFamily="18" charset="0"/>
                                <a:cs typeface="Times New Roman" panose="02020603050405020304" pitchFamily="18" charset="0"/>
                                <a:sym typeface="Symbol" panose="05050102010706020507" pitchFamily="18" charset="2"/>
                              </a:rPr>
                              <m:t>)</m:t>
                            </m:r>
                          </m:e>
                          <m:sup>
                            <m:r>
                              <a:rPr lang="en-US" sz="2000" i="1">
                                <a:latin typeface="Cambria Math" panose="02040503050406030204" pitchFamily="18" charset="0"/>
                                <a:cs typeface="Times New Roman" panose="02020603050405020304" pitchFamily="18" charset="0"/>
                                <a:sym typeface="Symbol" panose="05050102010706020507" pitchFamily="18" charset="2"/>
                              </a:rPr>
                              <m:t>𝑛</m:t>
                            </m:r>
                            <m:r>
                              <a:rPr lang="en-US" sz="2000" i="1">
                                <a:latin typeface="Cambria Math" panose="02040503050406030204" pitchFamily="18" charset="0"/>
                                <a:cs typeface="Times New Roman" panose="02020603050405020304" pitchFamily="18" charset="0"/>
                                <a:sym typeface="Symbol" panose="05050102010706020507" pitchFamily="18" charset="2"/>
                              </a:rPr>
                              <m:t>−1</m:t>
                            </m:r>
                          </m:sup>
                        </m:sSup>
                      </m:num>
                      <m:den>
                        <m:d>
                          <m:dPr>
                            <m:ctrlPr>
                              <a:rPr lang="en-US" sz="2000" i="1">
                                <a:latin typeface="Cambria Math" panose="02040503050406030204" pitchFamily="18" charset="0"/>
                                <a:cs typeface="Times New Roman" panose="02020603050405020304" pitchFamily="18" charset="0"/>
                                <a:sym typeface="Symbol" panose="05050102010706020507" pitchFamily="18" charset="2"/>
                              </a:rPr>
                            </m:ctrlPr>
                          </m:dPr>
                          <m:e>
                            <m:r>
                              <a:rPr lang="en-US" sz="2000" i="1">
                                <a:latin typeface="Cambria Math" panose="02040503050406030204" pitchFamily="18" charset="0"/>
                                <a:cs typeface="Times New Roman" panose="02020603050405020304" pitchFamily="18" charset="0"/>
                                <a:sym typeface="Symbol" panose="05050102010706020507" pitchFamily="18" charset="2"/>
                              </a:rPr>
                              <m:t>𝑛</m:t>
                            </m:r>
                            <m:r>
                              <a:rPr lang="en-US" sz="2000" i="1">
                                <a:latin typeface="Cambria Math" panose="02040503050406030204" pitchFamily="18" charset="0"/>
                                <a:cs typeface="Times New Roman" panose="02020603050405020304" pitchFamily="18" charset="0"/>
                                <a:sym typeface="Symbol" panose="05050102010706020507" pitchFamily="18" charset="2"/>
                              </a:rPr>
                              <m:t>−1</m:t>
                            </m:r>
                          </m:e>
                        </m:d>
                        <m:r>
                          <a:rPr lang="en-US" sz="2000" i="1">
                            <a:latin typeface="Cambria Math" panose="02040503050406030204" pitchFamily="18" charset="0"/>
                            <a:cs typeface="Times New Roman" panose="02020603050405020304" pitchFamily="18" charset="0"/>
                            <a:sym typeface="Symbol" panose="05050102010706020507" pitchFamily="18" charset="2"/>
                          </a:rPr>
                          <m:t>!</m:t>
                        </m:r>
                      </m:den>
                    </m:f>
                    <m:sSup>
                      <m:sSupPr>
                        <m:ctrlPr>
                          <a:rPr lang="en-US" sz="2000" i="1">
                            <a:latin typeface="Cambria Math" panose="02040503050406030204" pitchFamily="18" charset="0"/>
                            <a:cs typeface="Times New Roman" panose="02020603050405020304" pitchFamily="18" charset="0"/>
                            <a:sym typeface="Symbol" panose="05050102010706020507" pitchFamily="18" charset="2"/>
                          </a:rPr>
                        </m:ctrlPr>
                      </m:sSupPr>
                      <m:e>
                        <m:r>
                          <a:rPr lang="en-US" sz="2000" i="1">
                            <a:latin typeface="Cambria Math" panose="02040503050406030204" pitchFamily="18" charset="0"/>
                            <a:cs typeface="Times New Roman" panose="02020603050405020304" pitchFamily="18" charset="0"/>
                            <a:sym typeface="Symbol" panose="05050102010706020507" pitchFamily="18" charset="2"/>
                          </a:rPr>
                          <m:t>𝑒</m:t>
                        </m:r>
                      </m:e>
                      <m:sup>
                        <m:r>
                          <a:rPr lang="en-US" sz="2000" i="1">
                            <a:latin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cs typeface="Times New Roman" panose="02020603050405020304" pitchFamily="18" charset="0"/>
                            <a:sym typeface="Symbol" panose="05050102010706020507" pitchFamily="18" charset="2"/>
                          </a:rPr>
                          <m:t>𝑛</m:t>
                        </m:r>
                        <m:r>
                          <a:rPr lang="en-US" sz="2000" i="1">
                            <a:latin typeface="Cambria Math" panose="02040503050406030204" pitchFamily="18" charset="0"/>
                            <a:cs typeface="Times New Roman" panose="02020603050405020304" pitchFamily="18" charset="0"/>
                            <a:sym typeface="Symbol" panose="05050102010706020507" pitchFamily="18" charset="2"/>
                          </a:rPr>
                          <m:t></m:t>
                        </m:r>
                      </m:sup>
                    </m:sSup>
                    <m:r>
                      <m:rPr>
                        <m:nor/>
                      </m:rPr>
                      <a:rPr lang="en-US" sz="2000" dirty="0">
                        <a:latin typeface="Times New Roman" panose="02020603050405020304" pitchFamily="18" charset="0"/>
                        <a:cs typeface="Times New Roman" panose="02020603050405020304" pitchFamily="18" charset="0"/>
                      </a:rPr>
                      <m:t>d</m:t>
                    </m:r>
                    <m:r>
                      <a:rPr lang="en-US" sz="2000" i="1" dirty="0" smtClean="0">
                        <a:latin typeface="Cambria Math" panose="02040503050406030204" pitchFamily="18" charset="0"/>
                        <a:cs typeface="Times New Roman" panose="02020603050405020304" pitchFamily="18" charset="0"/>
                        <a:sym typeface="Symbol" panose="05050102010706020507" pitchFamily="18" charset="2"/>
                      </a:rPr>
                      <m:t></m:t>
                    </m:r>
                    <m:r>
                      <m:rPr>
                        <m:nor/>
                      </m:rPr>
                      <a:rPr lang="en-US" sz="2000" dirty="0">
                        <a:latin typeface="Times New Roman" panose="02020603050405020304" pitchFamily="18" charset="0"/>
                        <a:cs typeface="Times New Roman" panose="02020603050405020304" pitchFamily="18" charset="0"/>
                      </a:rPr>
                      <m:t>−1</m:t>
                    </m:r>
                  </m:oMath>
                </a14:m>
                <a:r>
                  <a:rPr lang="en-US" sz="2000" dirty="0">
                    <a:latin typeface="Times-Roman"/>
                  </a:rPr>
                  <a:t>                                                                                          (14.13)</a:t>
                </a:r>
              </a:p>
              <a:p>
                <a:pPr marL="82296" indent="0">
                  <a:buNone/>
                </a:pPr>
                <a:r>
                  <a:rPr lang="en-US" sz="2000" dirty="0">
                    <a:latin typeface="Times-Roman"/>
                  </a:rPr>
                  <a:t>By re-arranging equation (14.13), the variance can be written as:</a:t>
                </a:r>
              </a:p>
              <a:p>
                <a:pPr marL="82296" indent="0">
                  <a:buNone/>
                </a:pPr>
                <a14:m>
                  <m:oMath xmlns:m="http://schemas.openxmlformats.org/officeDocument/2006/math">
                    <m:sSup>
                      <m:sSupPr>
                        <m:ctrlPr>
                          <a:rPr lang="en-US" sz="2000" i="1">
                            <a:latin typeface="Cambria Math" panose="02040503050406030204" pitchFamily="18" charset="0"/>
                          </a:rPr>
                        </m:ctrlPr>
                      </m:sSupPr>
                      <m:e>
                        <m:sSub>
                          <m:sSubPr>
                            <m:ctrlPr>
                              <a:rPr lang="en-US" sz="2000" i="1">
                                <a:latin typeface="Cambria Math" panose="02040503050406030204" pitchFamily="18" charset="0"/>
                              </a:rPr>
                            </m:ctrlPr>
                          </m:sSubPr>
                          <m:e>
                            <m:r>
                              <a:rPr lang="en-US" sz="2000" i="1">
                                <a:latin typeface="Cambria Math" panose="02040503050406030204" pitchFamily="18" charset="0"/>
                                <a:ea typeface="Cambria Math" panose="02040503050406030204" pitchFamily="18" charset="0"/>
                              </a:rPr>
                              <m:t>𝜎</m:t>
                            </m:r>
                          </m:e>
                          <m:sub>
                            <m:r>
                              <m:rPr>
                                <m:nor/>
                              </m:rPr>
                              <a:rPr lang="en-US" sz="2000" baseline="-25000" dirty="0">
                                <a:latin typeface="Times New Roman" panose="02020603050405020304" pitchFamily="18" charset="0"/>
                                <a:cs typeface="Times New Roman" panose="02020603050405020304" pitchFamily="18" charset="0"/>
                              </a:rPr>
                              <m:t>Ɵ</m:t>
                            </m:r>
                          </m:sub>
                        </m:sSub>
                      </m:e>
                      <m:sup>
                        <m:r>
                          <a:rPr lang="en-US" sz="2000" i="1">
                            <a:latin typeface="Cambria Math" panose="02040503050406030204" pitchFamily="18" charset="0"/>
                          </a:rPr>
                          <m:t>2</m:t>
                        </m:r>
                      </m:sup>
                    </m:sSup>
                    <m:r>
                      <a:rPr lang="en-US" sz="2000">
                        <a:latin typeface="Cambria Math" panose="02040503050406030204" pitchFamily="18" charset="0"/>
                      </a:rPr>
                      <m:t>=</m:t>
                    </m:r>
                    <m:f>
                      <m:fPr>
                        <m:ctrlPr>
                          <a:rPr lang="en-US" sz="2000" i="1">
                            <a:latin typeface="Cambria Math" panose="02040503050406030204" pitchFamily="18" charset="0"/>
                          </a:rPr>
                        </m:ctrlPr>
                      </m:fPr>
                      <m:num>
                        <m:sSup>
                          <m:sSupPr>
                            <m:ctrlPr>
                              <a:rPr lang="en-US" sz="2000" i="1">
                                <a:latin typeface="Cambria Math" panose="02040503050406030204" pitchFamily="18" charset="0"/>
                              </a:rPr>
                            </m:ctrlPr>
                          </m:sSupPr>
                          <m:e>
                            <m:r>
                              <a:rPr lang="en-US" sz="2000" i="1">
                                <a:latin typeface="Cambria Math" panose="02040503050406030204" pitchFamily="18" charset="0"/>
                                <a:ea typeface="Cambria Math" panose="02040503050406030204" pitchFamily="18" charset="0"/>
                              </a:rPr>
                              <m:t>𝜎</m:t>
                            </m:r>
                          </m:e>
                          <m:sup>
                            <m:r>
                              <a:rPr lang="en-US" sz="2000" i="1">
                                <a:latin typeface="Cambria Math" panose="02040503050406030204" pitchFamily="18" charset="0"/>
                              </a:rPr>
                              <m:t>2</m:t>
                            </m:r>
                          </m:sup>
                        </m:sSup>
                      </m:num>
                      <m:den>
                        <m:sSup>
                          <m:sSupPr>
                            <m:ctrlPr>
                              <a:rPr lang="en-US" sz="2000" i="1">
                                <a:latin typeface="Cambria Math" panose="02040503050406030204" pitchFamily="18" charset="0"/>
                              </a:rPr>
                            </m:ctrlPr>
                          </m:sSupPr>
                          <m:e>
                            <m:r>
                              <a:rPr lang="en-US" sz="2000" i="1">
                                <a:latin typeface="Cambria Math" panose="02040503050406030204" pitchFamily="18" charset="0"/>
                                <a:ea typeface="Cambria Math" panose="02040503050406030204" pitchFamily="18" charset="0"/>
                              </a:rPr>
                              <m:t>𝜏</m:t>
                            </m:r>
                          </m:e>
                          <m:sup>
                            <m:r>
                              <a:rPr lang="en-US" sz="2000" i="1">
                                <a:latin typeface="Cambria Math" panose="02040503050406030204" pitchFamily="18" charset="0"/>
                              </a:rPr>
                              <m:t>2</m:t>
                            </m:r>
                          </m:sup>
                        </m:sSup>
                      </m:den>
                    </m:f>
                    <m:r>
                      <a:rPr lang="en-US" sz="2000" i="1">
                        <a:latin typeface="Cambria Math" panose="02040503050406030204" pitchFamily="18" charset="0"/>
                      </a:rPr>
                      <m:t>=</m:t>
                    </m:r>
                    <m:f>
                      <m:fPr>
                        <m:ctrlPr>
                          <a:rPr lang="en-US" sz="2000" i="1" smtClean="0">
                            <a:latin typeface="Cambria Math" panose="02040503050406030204" pitchFamily="18" charset="0"/>
                          </a:rPr>
                        </m:ctrlPr>
                      </m:fPr>
                      <m:num>
                        <m:sSup>
                          <m:sSupPr>
                            <m:ctrlPr>
                              <a:rPr lang="en-US" sz="2000" i="1" smtClean="0">
                                <a:latin typeface="Cambria Math" panose="02040503050406030204" pitchFamily="18" charset="0"/>
                              </a:rPr>
                            </m:ctrlPr>
                          </m:sSupPr>
                          <m:e>
                            <m:r>
                              <a:rPr lang="en-US" sz="2000" b="0" i="1" smtClean="0">
                                <a:latin typeface="Cambria Math" panose="02040503050406030204" pitchFamily="18" charset="0"/>
                              </a:rPr>
                              <m:t>𝑛</m:t>
                            </m:r>
                          </m:e>
                          <m:sup>
                            <m:r>
                              <a:rPr lang="en-US" sz="2000" b="0" i="1" smtClean="0">
                                <a:latin typeface="Cambria Math" panose="02040503050406030204" pitchFamily="18" charset="0"/>
                              </a:rPr>
                              <m:t>𝑛</m:t>
                            </m:r>
                          </m:sup>
                        </m:sSup>
                      </m:num>
                      <m:den>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𝑛</m:t>
                            </m:r>
                            <m:r>
                              <a:rPr lang="en-US" sz="2000" b="0" i="1" smtClean="0">
                                <a:latin typeface="Cambria Math" panose="02040503050406030204" pitchFamily="18" charset="0"/>
                              </a:rPr>
                              <m:t>−1</m:t>
                            </m:r>
                          </m:e>
                        </m:d>
                        <m:r>
                          <a:rPr lang="en-US" sz="2000" b="0" i="1" smtClean="0">
                            <a:latin typeface="Cambria Math" panose="02040503050406030204" pitchFamily="18" charset="0"/>
                          </a:rPr>
                          <m:t>!</m:t>
                        </m:r>
                      </m:den>
                    </m:f>
                    <m:nary>
                      <m:naryPr>
                        <m:ctrlPr>
                          <a:rPr lang="en-US" sz="2000" i="1">
                            <a:latin typeface="Cambria Math" panose="02040503050406030204" pitchFamily="18" charset="0"/>
                          </a:rPr>
                        </m:ctrlPr>
                      </m:naryPr>
                      <m:sub>
                        <m:r>
                          <m:rPr>
                            <m:brk m:alnAt="23"/>
                          </m:rPr>
                          <a:rPr lang="en-US" sz="2000" i="1">
                            <a:latin typeface="Cambria Math" panose="02040503050406030204" pitchFamily="18" charset="0"/>
                          </a:rPr>
                          <m:t>0</m:t>
                        </m:r>
                      </m:sub>
                      <m:sup>
                        <m:r>
                          <a:rPr lang="en-US" sz="2000" i="1">
                            <a:latin typeface="Cambria Math" panose="02040503050406030204" pitchFamily="18" charset="0"/>
                            <a:ea typeface="Cambria Math" panose="02040503050406030204" pitchFamily="18" charset="0"/>
                          </a:rPr>
                          <m:t>∞</m:t>
                        </m:r>
                      </m:sup>
                      <m:e>
                        <m:sSup>
                          <m:sSupPr>
                            <m:ctrlPr>
                              <a:rPr lang="en-US" sz="2000" i="1">
                                <a:latin typeface="Cambria Math" panose="02040503050406030204" pitchFamily="18" charset="0"/>
                                <a:cs typeface="Times New Roman" panose="02020603050405020304" pitchFamily="18" charset="0"/>
                                <a:sym typeface="Symbol" panose="05050102010706020507" pitchFamily="18" charset="2"/>
                              </a:rPr>
                            </m:ctrlPr>
                          </m:sSupPr>
                          <m:e>
                            <m:r>
                              <a:rPr lang="en-US" sz="2000" i="1">
                                <a:latin typeface="Cambria Math" panose="02040503050406030204" pitchFamily="18" charset="0"/>
                                <a:cs typeface="Times New Roman" panose="02020603050405020304" pitchFamily="18" charset="0"/>
                                <a:sym typeface="Symbol" panose="05050102010706020507" pitchFamily="18" charset="2"/>
                              </a:rPr>
                              <m:t></m:t>
                            </m:r>
                          </m:e>
                          <m:sup>
                            <m:r>
                              <a:rPr lang="en-US" sz="2000" i="1">
                                <a:latin typeface="Cambria Math" panose="02040503050406030204" pitchFamily="18" charset="0"/>
                                <a:cs typeface="Times New Roman" panose="02020603050405020304" pitchFamily="18" charset="0"/>
                                <a:sym typeface="Symbol" panose="05050102010706020507" pitchFamily="18" charset="2"/>
                              </a:rPr>
                              <m:t>𝑛</m:t>
                            </m:r>
                            <m:r>
                              <a:rPr lang="en-US" sz="2000" i="1">
                                <a:latin typeface="Cambria Math" panose="02040503050406030204" pitchFamily="18" charset="0"/>
                                <a:cs typeface="Times New Roman" panose="02020603050405020304" pitchFamily="18" charset="0"/>
                                <a:sym typeface="Symbol" panose="05050102010706020507" pitchFamily="18" charset="2"/>
                              </a:rPr>
                              <m:t>+1</m:t>
                            </m:r>
                          </m:sup>
                        </m:sSup>
                      </m:e>
                    </m:nary>
                    <m:sSup>
                      <m:sSupPr>
                        <m:ctrlPr>
                          <a:rPr lang="en-US" sz="2000" i="1">
                            <a:latin typeface="Cambria Math" panose="02040503050406030204" pitchFamily="18" charset="0"/>
                            <a:cs typeface="Times New Roman" panose="02020603050405020304" pitchFamily="18" charset="0"/>
                            <a:sym typeface="Symbol" panose="05050102010706020507" pitchFamily="18" charset="2"/>
                          </a:rPr>
                        </m:ctrlPr>
                      </m:sSupPr>
                      <m:e>
                        <m:r>
                          <a:rPr lang="en-US" sz="2000" i="1">
                            <a:latin typeface="Cambria Math" panose="02040503050406030204" pitchFamily="18" charset="0"/>
                            <a:cs typeface="Times New Roman" panose="02020603050405020304" pitchFamily="18" charset="0"/>
                            <a:sym typeface="Symbol" panose="05050102010706020507" pitchFamily="18" charset="2"/>
                          </a:rPr>
                          <m:t>𝑒</m:t>
                        </m:r>
                      </m:e>
                      <m:sup>
                        <m:r>
                          <a:rPr lang="en-US" sz="2000" i="1">
                            <a:latin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cs typeface="Times New Roman" panose="02020603050405020304" pitchFamily="18" charset="0"/>
                            <a:sym typeface="Symbol" panose="05050102010706020507" pitchFamily="18" charset="2"/>
                          </a:rPr>
                          <m:t>𝑛</m:t>
                        </m:r>
                        <m:r>
                          <a:rPr lang="en-US" sz="2000" i="1">
                            <a:latin typeface="Cambria Math" panose="02040503050406030204" pitchFamily="18" charset="0"/>
                            <a:cs typeface="Times New Roman" panose="02020603050405020304" pitchFamily="18" charset="0"/>
                            <a:sym typeface="Symbol" panose="05050102010706020507" pitchFamily="18" charset="2"/>
                          </a:rPr>
                          <m:t></m:t>
                        </m:r>
                      </m:sup>
                    </m:sSup>
                    <m:r>
                      <m:rPr>
                        <m:nor/>
                      </m:rPr>
                      <a:rPr lang="en-US" sz="2000" dirty="0">
                        <a:latin typeface="Times New Roman" panose="02020603050405020304" pitchFamily="18" charset="0"/>
                        <a:cs typeface="Times New Roman" panose="02020603050405020304" pitchFamily="18" charset="0"/>
                      </a:rPr>
                      <m:t>d</m:t>
                    </m:r>
                    <m:r>
                      <a:rPr lang="en-US" sz="2000" i="1" dirty="0">
                        <a:latin typeface="Cambria Math" panose="02040503050406030204" pitchFamily="18" charset="0"/>
                        <a:cs typeface="Times New Roman" panose="02020603050405020304" pitchFamily="18" charset="0"/>
                        <a:sym typeface="Symbol" panose="05050102010706020507" pitchFamily="18" charset="2"/>
                      </a:rPr>
                      <m:t></m:t>
                    </m:r>
                    <m:r>
                      <m:rPr>
                        <m:nor/>
                      </m:rPr>
                      <a:rPr lang="en-US" sz="2000" dirty="0">
                        <a:latin typeface="Times New Roman" panose="02020603050405020304" pitchFamily="18" charset="0"/>
                        <a:cs typeface="Times New Roman" panose="02020603050405020304" pitchFamily="18" charset="0"/>
                      </a:rPr>
                      <m:t>−</m:t>
                    </m:r>
                    <m:r>
                      <m:rPr>
                        <m:nor/>
                      </m:rPr>
                      <a:rPr lang="en-US" sz="2000" b="0" i="0" dirty="0" smtClean="0">
                        <a:latin typeface="Times New Roman" panose="02020603050405020304" pitchFamily="18" charset="0"/>
                        <a:cs typeface="Times New Roman" panose="02020603050405020304" pitchFamily="18" charset="0"/>
                      </a:rPr>
                      <m:t>1=</m:t>
                    </m:r>
                    <m:f>
                      <m:fPr>
                        <m:ctrlPr>
                          <a:rPr lang="en-US" sz="2000" i="1">
                            <a:latin typeface="Cambria Math" panose="02040503050406030204" pitchFamily="18" charset="0"/>
                          </a:rPr>
                        </m:ctrlPr>
                      </m:fPr>
                      <m:num>
                        <m:sSup>
                          <m:sSupPr>
                            <m:ctrlPr>
                              <a:rPr lang="en-US" sz="2000" i="1">
                                <a:latin typeface="Cambria Math" panose="02040503050406030204" pitchFamily="18" charset="0"/>
                              </a:rPr>
                            </m:ctrlPr>
                          </m:sSupPr>
                          <m:e>
                            <m:r>
                              <a:rPr lang="en-US" sz="2000" i="1">
                                <a:latin typeface="Cambria Math" panose="02040503050406030204" pitchFamily="18" charset="0"/>
                              </a:rPr>
                              <m:t>𝑛</m:t>
                            </m:r>
                          </m:e>
                          <m:sup>
                            <m:r>
                              <a:rPr lang="en-US" sz="2000" i="1">
                                <a:latin typeface="Cambria Math" panose="02040503050406030204" pitchFamily="18" charset="0"/>
                              </a:rPr>
                              <m:t>𝑛</m:t>
                            </m:r>
                          </m:sup>
                        </m:sSup>
                      </m:num>
                      <m:den>
                        <m:d>
                          <m:dPr>
                            <m:ctrlPr>
                              <a:rPr lang="en-US" sz="2000" i="1">
                                <a:latin typeface="Cambria Math" panose="02040503050406030204" pitchFamily="18" charset="0"/>
                              </a:rPr>
                            </m:ctrlPr>
                          </m:dPr>
                          <m:e>
                            <m:r>
                              <a:rPr lang="en-US" sz="2000" i="1">
                                <a:latin typeface="Cambria Math" panose="02040503050406030204" pitchFamily="18" charset="0"/>
                              </a:rPr>
                              <m:t>𝑛</m:t>
                            </m:r>
                            <m:r>
                              <a:rPr lang="en-US" sz="2000" i="1">
                                <a:latin typeface="Cambria Math" panose="02040503050406030204" pitchFamily="18" charset="0"/>
                              </a:rPr>
                              <m:t>−1</m:t>
                            </m:r>
                          </m:e>
                        </m:d>
                        <m:r>
                          <a:rPr lang="en-US" sz="2000" i="1">
                            <a:latin typeface="Cambria Math" panose="02040503050406030204" pitchFamily="18" charset="0"/>
                          </a:rPr>
                          <m:t>!</m:t>
                        </m:r>
                      </m:den>
                    </m:f>
                    <m:d>
                      <m:dPr>
                        <m:begChr m:val="["/>
                        <m:endChr m:val="]"/>
                        <m:ctrlPr>
                          <a:rPr lang="en-US" sz="2000" b="0" i="1" smtClean="0">
                            <a:latin typeface="Cambria Math" panose="02040503050406030204" pitchFamily="18" charset="0"/>
                          </a:rPr>
                        </m:ctrlPr>
                      </m:dPr>
                      <m:e>
                        <m:f>
                          <m:fPr>
                            <m:ctrlPr>
                              <a:rPr lang="en-US" sz="2000" b="0" i="1" smtClean="0">
                                <a:latin typeface="Cambria Math" panose="02040503050406030204" pitchFamily="18" charset="0"/>
                              </a:rPr>
                            </m:ctrlPr>
                          </m:fPr>
                          <m:num>
                            <m:d>
                              <m:dPr>
                                <m:ctrlPr>
                                  <a:rPr lang="en-US" sz="2000" b="0" i="1" smtClean="0">
                                    <a:latin typeface="Cambria Math" panose="02040503050406030204" pitchFamily="18" charset="0"/>
                                  </a:rPr>
                                </m:ctrlPr>
                              </m:dPr>
                              <m:e>
                                <m:r>
                                  <a:rPr lang="en-US" sz="2000" b="0" i="1" smtClean="0">
                                    <a:latin typeface="Cambria Math" panose="02040503050406030204" pitchFamily="18" charset="0"/>
                                  </a:rPr>
                                  <m:t>𝑛</m:t>
                                </m:r>
                                <m:r>
                                  <a:rPr lang="en-US" sz="2000" b="0" i="1" smtClean="0">
                                    <a:latin typeface="Cambria Math" panose="02040503050406030204" pitchFamily="18" charset="0"/>
                                  </a:rPr>
                                  <m:t>+1</m:t>
                                </m:r>
                              </m:e>
                            </m:d>
                            <m:r>
                              <a:rPr lang="en-US" sz="2000" b="0" i="1" smtClean="0">
                                <a:latin typeface="Cambria Math" panose="02040503050406030204" pitchFamily="18" charset="0"/>
                              </a:rPr>
                              <m:t>!</m:t>
                            </m:r>
                          </m:num>
                          <m:den>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𝑛</m:t>
                                </m:r>
                              </m:e>
                              <m:sup>
                                <m:r>
                                  <a:rPr lang="en-US" sz="2000" b="0" i="1" smtClean="0">
                                    <a:latin typeface="Cambria Math" panose="02040503050406030204" pitchFamily="18" charset="0"/>
                                  </a:rPr>
                                  <m:t>𝑛</m:t>
                                </m:r>
                                <m:r>
                                  <a:rPr lang="en-US" sz="2000" b="0" i="1" smtClean="0">
                                    <a:latin typeface="Cambria Math" panose="02040503050406030204" pitchFamily="18" charset="0"/>
                                  </a:rPr>
                                  <m:t>+2</m:t>
                                </m:r>
                              </m:sup>
                            </m:sSup>
                          </m:den>
                        </m:f>
                      </m:e>
                    </m:d>
                    <m:r>
                      <a:rPr lang="en-US" sz="2000" b="0" i="1" smtClean="0">
                        <a:latin typeface="Cambria Math" panose="02040503050406030204" pitchFamily="18" charset="0"/>
                      </a:rPr>
                      <m:t>−1=</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r>
                          <a:rPr lang="en-US" sz="2000" b="0" i="1" smtClean="0">
                            <a:latin typeface="Cambria Math" panose="02040503050406030204" pitchFamily="18" charset="0"/>
                          </a:rPr>
                          <m:t>𝑛</m:t>
                        </m:r>
                      </m:den>
                    </m:f>
                  </m:oMath>
                </a14:m>
                <a:r>
                  <a:rPr lang="en-US" sz="2000" dirty="0">
                    <a:latin typeface="Times-Roman"/>
                  </a:rPr>
                  <a:t>                                                    (14.14)</a:t>
                </a:r>
              </a:p>
              <a:p>
                <a:pPr marL="82296" indent="0">
                  <a:buNone/>
                </a:pPr>
                <a:r>
                  <a:rPr lang="en-US" sz="2000" dirty="0">
                    <a:latin typeface="Times-Roman"/>
                  </a:rPr>
                  <a:t>Hence, the numbers of tanks-in-series can be written as:</a:t>
                </a:r>
              </a:p>
              <a:p>
                <a:pPr marL="82296" indent="0">
                  <a:buNone/>
                </a:pPr>
                <a14:m>
                  <m:oMath xmlns:m="http://schemas.openxmlformats.org/officeDocument/2006/math">
                    <m:r>
                      <a:rPr lang="en-US" sz="2000" b="0" i="1" smtClean="0">
                        <a:latin typeface="Cambria Math" panose="02040503050406030204" pitchFamily="18" charset="0"/>
                      </a:rPr>
                      <m:t>𝑛</m:t>
                    </m:r>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sSup>
                          <m:sSupPr>
                            <m:ctrlPr>
                              <a:rPr lang="en-US" sz="2000" i="1">
                                <a:latin typeface="Cambria Math" panose="02040503050406030204" pitchFamily="18" charset="0"/>
                              </a:rPr>
                            </m:ctrlPr>
                          </m:sSupPr>
                          <m:e>
                            <m:sSub>
                              <m:sSubPr>
                                <m:ctrlPr>
                                  <a:rPr lang="en-US" sz="2000" i="1">
                                    <a:latin typeface="Cambria Math" panose="02040503050406030204" pitchFamily="18" charset="0"/>
                                  </a:rPr>
                                </m:ctrlPr>
                              </m:sSubPr>
                              <m:e>
                                <m:r>
                                  <a:rPr lang="en-US" sz="2000" i="1">
                                    <a:latin typeface="Cambria Math" panose="02040503050406030204" pitchFamily="18" charset="0"/>
                                    <a:ea typeface="Cambria Math" panose="02040503050406030204" pitchFamily="18" charset="0"/>
                                  </a:rPr>
                                  <m:t>𝜎</m:t>
                                </m:r>
                              </m:e>
                              <m:sub>
                                <m:r>
                                  <m:rPr>
                                    <m:nor/>
                                  </m:rPr>
                                  <a:rPr lang="en-US" sz="2000" baseline="-25000" dirty="0">
                                    <a:latin typeface="Times New Roman" panose="02020603050405020304" pitchFamily="18" charset="0"/>
                                    <a:cs typeface="Times New Roman" panose="02020603050405020304" pitchFamily="18" charset="0"/>
                                  </a:rPr>
                                  <m:t>Ɵ</m:t>
                                </m:r>
                              </m:sub>
                            </m:sSub>
                          </m:e>
                          <m:sup>
                            <m:r>
                              <a:rPr lang="en-US" sz="2000" i="1">
                                <a:latin typeface="Cambria Math" panose="02040503050406030204" pitchFamily="18" charset="0"/>
                              </a:rPr>
                              <m:t>2</m:t>
                            </m:r>
                          </m:sup>
                        </m:sSup>
                      </m:den>
                    </m:f>
                    <m:r>
                      <a:rPr lang="en-US" sz="2000" b="0" i="1" smtClean="0">
                        <a:latin typeface="Cambria Math" panose="02040503050406030204" pitchFamily="18" charset="0"/>
                      </a:rPr>
                      <m:t>=</m:t>
                    </m:r>
                    <m:f>
                      <m:fPr>
                        <m:ctrlPr>
                          <a:rPr lang="en-US" sz="2000" i="1">
                            <a:latin typeface="Cambria Math" panose="02040503050406030204" pitchFamily="18" charset="0"/>
                          </a:rPr>
                        </m:ctrlPr>
                      </m:fPr>
                      <m:num>
                        <m:sSup>
                          <m:sSupPr>
                            <m:ctrlPr>
                              <a:rPr lang="en-US" sz="2000" i="1">
                                <a:latin typeface="Cambria Math" panose="02040503050406030204" pitchFamily="18" charset="0"/>
                              </a:rPr>
                            </m:ctrlPr>
                          </m:sSupPr>
                          <m:e>
                            <m:r>
                              <a:rPr lang="en-US" sz="2000" i="1" smtClean="0">
                                <a:latin typeface="Cambria Math" panose="02040503050406030204" pitchFamily="18" charset="0"/>
                                <a:ea typeface="Cambria Math" panose="02040503050406030204" pitchFamily="18" charset="0"/>
                              </a:rPr>
                              <m:t>𝜏</m:t>
                            </m:r>
                          </m:e>
                          <m:sup>
                            <m:r>
                              <a:rPr lang="en-US" sz="2000" i="1">
                                <a:latin typeface="Cambria Math" panose="02040503050406030204" pitchFamily="18" charset="0"/>
                              </a:rPr>
                              <m:t>2</m:t>
                            </m:r>
                          </m:sup>
                        </m:sSup>
                      </m:num>
                      <m:den>
                        <m:sSup>
                          <m:sSupPr>
                            <m:ctrlPr>
                              <a:rPr lang="en-US" sz="2000" i="1">
                                <a:latin typeface="Cambria Math" panose="02040503050406030204" pitchFamily="18" charset="0"/>
                              </a:rPr>
                            </m:ctrlPr>
                          </m:sSupPr>
                          <m:e>
                            <m:r>
                              <a:rPr lang="en-US" sz="2000" i="1">
                                <a:latin typeface="Cambria Math" panose="02040503050406030204" pitchFamily="18" charset="0"/>
                                <a:ea typeface="Cambria Math" panose="02040503050406030204" pitchFamily="18" charset="0"/>
                              </a:rPr>
                              <m:t>𝜎</m:t>
                            </m:r>
                          </m:e>
                          <m:sup>
                            <m:r>
                              <a:rPr lang="en-US" sz="2000" i="1">
                                <a:latin typeface="Cambria Math" panose="02040503050406030204" pitchFamily="18" charset="0"/>
                              </a:rPr>
                              <m:t>2</m:t>
                            </m:r>
                          </m:sup>
                        </m:sSup>
                      </m:den>
                    </m:f>
                  </m:oMath>
                </a14:m>
                <a:r>
                  <a:rPr lang="en-US" sz="2000" dirty="0">
                    <a:latin typeface="Times-Roman"/>
                  </a:rPr>
                  <a:t>                                                                                                                                      (14.15)</a:t>
                </a:r>
              </a:p>
            </p:txBody>
          </p:sp>
        </mc:Choice>
        <mc:Fallback xmlns="">
          <p:sp>
            <p:nvSpPr>
              <p:cNvPr id="3" name="Content Placeholder 2">
                <a:extLst>
                  <a:ext uri="{FF2B5EF4-FFF2-40B4-BE49-F238E27FC236}">
                    <a16:creationId xmlns:a16="http://schemas.microsoft.com/office/drawing/2014/main" id="{D4930F48-C0C0-10BB-D215-DB87BB23DDB8}"/>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t="-1353"/>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6D81723-38AF-8C85-B3B3-E275AA15DCCC}"/>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ADCA78B-2DAB-45B5-A8CA-18C9F30EEF1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9A64E43-4D98-3C00-E25F-EEE829F6912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477849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C5EF05-ACCE-0AB3-634F-AA8EBD7AE2E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6B41505-90BA-FEFE-CFC6-F35B832C69F7}"/>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85F114B-83BB-6580-AA85-B6A219C39CFE}"/>
              </a:ext>
            </a:extLst>
          </p:cNvPr>
          <p:cNvSpPr>
            <a:spLocks noGrp="1"/>
          </p:cNvSpPr>
          <p:nvPr>
            <p:ph idx="1"/>
          </p:nvPr>
        </p:nvSpPr>
        <p:spPr>
          <a:xfrm>
            <a:off x="188843" y="646043"/>
            <a:ext cx="11857383" cy="5406888"/>
          </a:xfrm>
        </p:spPr>
        <p:txBody>
          <a:bodyPr>
            <a:no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This expression of equation (14.15)  represents the number of tanks necessary to model the real reactor as </a:t>
            </a:r>
            <a:r>
              <a:rPr lang="en-US" sz="2000" i="1" dirty="0">
                <a:latin typeface="Times New Roman" panose="02020603050405020304" pitchFamily="18" charset="0"/>
                <a:cs typeface="Times New Roman" panose="02020603050405020304" pitchFamily="18" charset="0"/>
              </a:rPr>
              <a:t>n </a:t>
            </a:r>
            <a:r>
              <a:rPr lang="en-US" sz="2000" dirty="0">
                <a:latin typeface="Times New Roman" panose="02020603050405020304" pitchFamily="18" charset="0"/>
                <a:cs typeface="Times New Roman" panose="02020603050405020304" pitchFamily="18" charset="0"/>
              </a:rPr>
              <a:t>ideal tanks-in-series.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 If the number of reactors, </a:t>
            </a:r>
            <a:r>
              <a:rPr lang="en-US" sz="2000" i="1" dirty="0">
                <a:latin typeface="Times New Roman" panose="02020603050405020304" pitchFamily="18" charset="0"/>
                <a:cs typeface="Times New Roman" panose="02020603050405020304" pitchFamily="18" charset="0"/>
              </a:rPr>
              <a:t>n</a:t>
            </a:r>
            <a:r>
              <a:rPr lang="en-US" sz="2000" dirty="0">
                <a:latin typeface="Times New Roman" panose="02020603050405020304" pitchFamily="18" charset="0"/>
                <a:cs typeface="Times New Roman" panose="02020603050405020304" pitchFamily="18" charset="0"/>
              </a:rPr>
              <a:t>, turns out to be small, the reactor characteristics turn out to be those of a single CSTR or perhaps two CSTRs in series.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At the other extreme, when </a:t>
            </a:r>
            <a:r>
              <a:rPr lang="en-US" sz="2000" i="1" dirty="0">
                <a:latin typeface="Times New Roman" panose="02020603050405020304" pitchFamily="18" charset="0"/>
                <a:cs typeface="Times New Roman" panose="02020603050405020304" pitchFamily="18" charset="0"/>
              </a:rPr>
              <a:t>n </a:t>
            </a:r>
            <a:r>
              <a:rPr lang="en-US" sz="2000" dirty="0">
                <a:latin typeface="Times New Roman" panose="02020603050405020304" pitchFamily="18" charset="0"/>
                <a:cs typeface="Times New Roman" panose="02020603050405020304" pitchFamily="18" charset="0"/>
              </a:rPr>
              <a:t>turns out to be large, we recall from </a:t>
            </a:r>
            <a:r>
              <a:rPr lang="en-US" sz="2000" b="1" dirty="0">
                <a:solidFill>
                  <a:srgbClr val="0070C0"/>
                </a:solidFill>
                <a:latin typeface="Times New Roman" panose="02020603050405020304" pitchFamily="18" charset="0"/>
                <a:cs typeface="Times New Roman" panose="02020603050405020304" pitchFamily="18" charset="0"/>
              </a:rPr>
              <a:t>Lecture 10 (multiple CSTRs in series) </a:t>
            </a:r>
            <a:r>
              <a:rPr lang="en-US" sz="2000" dirty="0">
                <a:latin typeface="Times New Roman" panose="02020603050405020304" pitchFamily="18" charset="0"/>
                <a:cs typeface="Times New Roman" panose="02020603050405020304" pitchFamily="18" charset="0"/>
              </a:rPr>
              <a:t>that the reactor characteristics approach those of a  plug flow reactor.</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conversion  for stirred tank reactors  in series can be determined using this model equation.</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conversion of reactants is dependent on the number of tanks which are connected in series.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Large number of tanks-in-series provides high conversion.</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AF5EB7E8-A011-004C-0AB6-8A9EAD4F3E13}"/>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14B4552-CF30-C6DB-60B7-052376198DB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D979680-F0AD-4034-350F-9201C296778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2808708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B7D2C-814B-6BBE-823E-7047C5B6C8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E2F8DD-DC79-80DD-0B05-1E956F162CA0}"/>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E367CD45-6434-F22A-96D4-8EEE30064029}"/>
                  </a:ext>
                </a:extLst>
              </p:cNvPr>
              <p:cNvSpPr>
                <a:spLocks noGrp="1"/>
              </p:cNvSpPr>
              <p:nvPr>
                <p:ph idx="1"/>
              </p:nvPr>
            </p:nvSpPr>
            <p:spPr>
              <a:xfrm>
                <a:off x="188843" y="646043"/>
                <a:ext cx="11857383" cy="5406888"/>
              </a:xfrm>
            </p:spPr>
            <p:txBody>
              <a:bodyPr>
                <a:noAutofit/>
              </a:bodyPr>
              <a:lstStyle/>
              <a:p>
                <a:pPr marL="0" indent="0" algn="just">
                  <a:lnSpc>
                    <a:spcPct val="150000"/>
                  </a:lnSpc>
                  <a:buNone/>
                </a:pPr>
                <a:r>
                  <a:rPr lang="en-US" sz="2000" b="1" dirty="0">
                    <a:latin typeface="Times New Roman" panose="02020603050405020304" pitchFamily="18" charset="0"/>
                    <a:cs typeface="Times New Roman" panose="02020603050405020304" pitchFamily="18" charset="0"/>
                  </a:rPr>
                  <a:t>Conversion for the tanks-in-series model</a:t>
                </a:r>
              </a:p>
              <a:p>
                <a:pPr marL="0" indent="0" algn="just">
                  <a:lnSpc>
                    <a:spcPct val="150000"/>
                  </a:lnSpc>
                  <a:buNone/>
                </a:pPr>
                <a:r>
                  <a:rPr lang="en-US" sz="2000" dirty="0">
                    <a:latin typeface="Times-Roman"/>
                  </a:rPr>
                  <a:t>If the reaction is first order, we can use equation (14.16) to calculate the conversion.</a:t>
                </a:r>
              </a:p>
              <a:p>
                <a:pPr marL="0" indent="0" algn="just">
                  <a:lnSpc>
                    <a:spcPct val="150000"/>
                  </a:lnSpc>
                  <a:buNone/>
                </a:pPr>
                <a14:m>
                  <m:oMath xmlns:m="http://schemas.openxmlformats.org/officeDocument/2006/math">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𝑋</m:t>
                        </m:r>
                      </m:e>
                      <m:sub>
                        <m:r>
                          <a:rPr lang="en-US" sz="2000" b="0" i="1" smtClean="0">
                            <a:latin typeface="Cambria Math" panose="02040503050406030204" pitchFamily="18" charset="0"/>
                          </a:rPr>
                          <m:t>𝐴</m:t>
                        </m:r>
                      </m:sub>
                    </m:sSub>
                    <m:r>
                      <a:rPr lang="en-US" sz="2000" b="0" i="1" smtClean="0">
                        <a:latin typeface="Cambria Math" panose="02040503050406030204" pitchFamily="18" charset="0"/>
                      </a:rPr>
                      <m:t>=1−</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sSup>
                          <m:sSupPr>
                            <m:ctrlPr>
                              <a:rPr lang="en-US" sz="2000" b="0" i="1" smtClean="0">
                                <a:latin typeface="Cambria Math" panose="02040503050406030204" pitchFamily="18" charset="0"/>
                              </a:rPr>
                            </m:ctrlPr>
                          </m:sSupPr>
                          <m:e>
                            <m:r>
                              <a:rPr lang="en-US" sz="2000" b="0" i="1" smtClean="0">
                                <a:latin typeface="Cambria Math" panose="02040503050406030204" pitchFamily="18" charset="0"/>
                              </a:rPr>
                              <m:t>(1+</m:t>
                            </m:r>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ea typeface="Cambria Math" panose="02040503050406030204" pitchFamily="18" charset="0"/>
                                  </a:rPr>
                                  <m:t>𝜏</m:t>
                                </m:r>
                              </m:e>
                              <m:sub>
                                <m:r>
                                  <a:rPr lang="en-US" sz="2000" b="0" i="1" smtClean="0">
                                    <a:latin typeface="Cambria Math" panose="02040503050406030204" pitchFamily="18" charset="0"/>
                                  </a:rPr>
                                  <m:t>𝑖</m:t>
                                </m:r>
                              </m:sub>
                            </m:sSub>
                            <m:r>
                              <a:rPr lang="en-US" sz="2000" b="0" i="1" smtClean="0">
                                <a:latin typeface="Cambria Math" panose="02040503050406030204" pitchFamily="18" charset="0"/>
                                <a:ea typeface="Cambria Math" panose="02040503050406030204" pitchFamily="18" charset="0"/>
                              </a:rPr>
                              <m:t>𝑘</m:t>
                            </m:r>
                            <m:r>
                              <a:rPr lang="en-US" sz="2000" b="0" i="1" smtClean="0">
                                <a:latin typeface="Cambria Math" panose="02040503050406030204" pitchFamily="18" charset="0"/>
                              </a:rPr>
                              <m:t>)</m:t>
                            </m:r>
                          </m:e>
                          <m:sup>
                            <m:r>
                              <a:rPr lang="en-US" sz="2000" b="0" i="1" smtClean="0">
                                <a:latin typeface="Cambria Math" panose="02040503050406030204" pitchFamily="18" charset="0"/>
                              </a:rPr>
                              <m:t>𝑛</m:t>
                            </m:r>
                          </m:sup>
                        </m:sSup>
                      </m:den>
                    </m:f>
                  </m:oMath>
                </a14:m>
                <a:r>
                  <a:rPr lang="en-US" sz="2000" dirty="0">
                    <a:latin typeface="Times-Roman"/>
                  </a:rPr>
                  <a:t>                                                                                                                              (14.16)</a:t>
                </a:r>
              </a:p>
              <a:p>
                <a:pPr marL="0" indent="0" algn="just">
                  <a:lnSpc>
                    <a:spcPct val="150000"/>
                  </a:lnSpc>
                  <a:buNone/>
                </a:pPr>
                <a14:m>
                  <m:oMath xmlns:m="http://schemas.openxmlformats.org/officeDocument/2006/math">
                    <m:sSub>
                      <m:sSubPr>
                        <m:ctrlPr>
                          <a:rPr lang="en-US" sz="2000" i="1" smtClean="0">
                            <a:latin typeface="Cambria Math" panose="02040503050406030204" pitchFamily="18" charset="0"/>
                          </a:rPr>
                        </m:ctrlPr>
                      </m:sSubPr>
                      <m:e>
                        <m:r>
                          <a:rPr lang="en-US" sz="2000" i="1" smtClean="0">
                            <a:latin typeface="Cambria Math" panose="02040503050406030204" pitchFamily="18" charset="0"/>
                            <a:ea typeface="Cambria Math" panose="02040503050406030204" pitchFamily="18" charset="0"/>
                          </a:rPr>
                          <m:t>𝜏</m:t>
                        </m:r>
                      </m:e>
                      <m:sub>
                        <m:r>
                          <a:rPr lang="en-US" sz="2000" b="0" i="1" smtClean="0">
                            <a:latin typeface="Cambria Math" panose="02040503050406030204" pitchFamily="18" charset="0"/>
                          </a:rPr>
                          <m:t>𝑖</m:t>
                        </m:r>
                      </m:sub>
                    </m:sSub>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𝑉</m:t>
                        </m:r>
                      </m:num>
                      <m:den>
                        <m:r>
                          <a:rPr lang="en-US" sz="2000" b="0" i="1" smtClean="0">
                            <a:latin typeface="Cambria Math" panose="02040503050406030204" pitchFamily="18" charset="0"/>
                            <a:sym typeface="Symbol" panose="05050102010706020507" pitchFamily="18" charset="2"/>
                          </a:rPr>
                          <m:t></m:t>
                        </m:r>
                        <m:r>
                          <a:rPr lang="en-US" sz="2000" b="0" i="1" smtClean="0">
                            <a:latin typeface="Cambria Math" panose="02040503050406030204" pitchFamily="18" charset="0"/>
                          </a:rPr>
                          <m:t>𝑛</m:t>
                        </m:r>
                      </m:den>
                    </m:f>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ea typeface="Cambria Math" panose="02040503050406030204" pitchFamily="18" charset="0"/>
                          </a:rPr>
                          <m:t>𝜏</m:t>
                        </m:r>
                      </m:num>
                      <m:den>
                        <m:r>
                          <a:rPr lang="en-US" sz="2000" b="0" i="1" smtClean="0">
                            <a:latin typeface="Cambria Math" panose="02040503050406030204" pitchFamily="18" charset="0"/>
                          </a:rPr>
                          <m:t>𝑛</m:t>
                        </m:r>
                      </m:den>
                    </m:f>
                  </m:oMath>
                </a14:m>
                <a:r>
                  <a:rPr lang="en-US" sz="2000" dirty="0">
                    <a:latin typeface="Times-Roman"/>
                  </a:rPr>
                  <a:t>                                                                                                                                      (14.17)</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Where: X</a:t>
                </a:r>
                <a:r>
                  <a:rPr lang="en-US" sz="2000" baseline="-25000"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is conversion of reactant A, k is rate constant for first order reaction, n is number of tanks-in-series, </a:t>
                </a:r>
                <a:r>
                  <a:rPr lang="en-US" sz="2000" dirty="0">
                    <a:latin typeface="Times New Roman" panose="02020603050405020304" pitchFamily="18" charset="0"/>
                    <a:cs typeface="Times New Roman" panose="02020603050405020304" pitchFamily="18" charset="0"/>
                    <a:sym typeface="Symbol" panose="05050102010706020507" pitchFamily="18" charset="2"/>
                  </a:rPr>
                  <a:t> is total mean residence time for n reactors, and </a:t>
                </a:r>
                <a:r>
                  <a:rPr lang="en-US" sz="2000" baseline="-25000" dirty="0" err="1">
                    <a:latin typeface="Times New Roman" panose="02020603050405020304" pitchFamily="18" charset="0"/>
                    <a:cs typeface="Times New Roman" panose="02020603050405020304" pitchFamily="18" charset="0"/>
                    <a:sym typeface="Symbol" panose="05050102010706020507" pitchFamily="18" charset="2"/>
                  </a:rPr>
                  <a:t>i</a:t>
                </a:r>
                <a:r>
                  <a:rPr lang="en-US" sz="2000" dirty="0">
                    <a:latin typeface="Times New Roman" panose="02020603050405020304" pitchFamily="18" charset="0"/>
                    <a:cs typeface="Times New Roman" panose="02020603050405020304" pitchFamily="18" charset="0"/>
                    <a:sym typeface="Symbol" panose="05050102010706020507" pitchFamily="18" charset="2"/>
                  </a:rPr>
                  <a:t> is mean residence time of one reactor.</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value of </a:t>
                </a:r>
                <a:r>
                  <a:rPr lang="en-US" sz="2000" i="1" dirty="0">
                    <a:latin typeface="Times New Roman" panose="02020603050405020304" pitchFamily="18" charset="0"/>
                    <a:cs typeface="Times New Roman" panose="02020603050405020304" pitchFamily="18" charset="0"/>
                  </a:rPr>
                  <a:t>n </a:t>
                </a:r>
                <a:r>
                  <a:rPr lang="en-US" sz="2000" dirty="0">
                    <a:latin typeface="Times New Roman" panose="02020603050405020304" pitchFamily="18" charset="0"/>
                    <a:cs typeface="Times New Roman" panose="02020603050405020304" pitchFamily="18" charset="0"/>
                  </a:rPr>
                  <a:t>calculated from equation (14.15) to be a non-integer, but  in equation (14.16) to calculate the conversion, it must be approximated to the nearest integer. </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E367CD45-6434-F22A-96D4-8EEE30064029}"/>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r="-51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747E1C3-9660-B113-F162-FE2541518C28}"/>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9359EF0-130F-87CA-9F3B-166976C18B0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B6160CC-B075-109E-AEC7-BFF87C54BB23}"/>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59691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1080FC-F3EB-1437-2FB9-51650670A88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DDC932-0B3E-FF1F-02E8-C70F9EFC8AAE}"/>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4E68E274-2156-0EEB-26A9-6E3B0A9DFF38}"/>
              </a:ext>
            </a:extLst>
          </p:cNvPr>
          <p:cNvSpPr>
            <a:spLocks noGrp="1"/>
          </p:cNvSpPr>
          <p:nvPr>
            <p:ph idx="1"/>
          </p:nvPr>
        </p:nvSpPr>
        <p:spPr>
          <a:xfrm>
            <a:off x="188843" y="646043"/>
            <a:ext cx="11857383" cy="5406888"/>
          </a:xfrm>
        </p:spPr>
        <p:txBody>
          <a:bodyPr>
            <a:noAutofit/>
          </a:bodyPr>
          <a:lstStyle/>
          <a:p>
            <a:pPr marL="0" indent="0" algn="just">
              <a:lnSpc>
                <a:spcPct val="160000"/>
              </a:lnSpc>
              <a:buNone/>
            </a:pPr>
            <a:r>
              <a:rPr lang="en-US" sz="2000" dirty="0">
                <a:latin typeface="Times New Roman" panose="02020603050405020304" pitchFamily="18" charset="0"/>
                <a:cs typeface="Times New Roman" panose="02020603050405020304" pitchFamily="18" charset="0"/>
              </a:rPr>
              <a:t>For reactions other than first order, an integer number of reactors must be used and sequential mole balances on each reactor must be carried out. </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If, for example, </a:t>
            </a:r>
            <a:r>
              <a:rPr lang="en-US" sz="2000" i="1" dirty="0">
                <a:latin typeface="Times New Roman" panose="02020603050405020304" pitchFamily="18" charset="0"/>
                <a:cs typeface="Times New Roman" panose="02020603050405020304" pitchFamily="18" charset="0"/>
              </a:rPr>
              <a:t>n </a:t>
            </a:r>
            <a:r>
              <a:rPr lang="en-US" sz="2000" dirty="0">
                <a:latin typeface="Times New Roman" panose="02020603050405020304" pitchFamily="18" charset="0"/>
                <a:cs typeface="Times New Roman" panose="02020603050405020304" pitchFamily="18" charset="0"/>
              </a:rPr>
              <a:t>= 2.53, then one could calculate the conversion for two tanks and also for three tanks to bound the conversion. i.e. it must be round off to three tanks.</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The conversion and effluent concentrations would be solved sequentially using the algorithm developed in </a:t>
            </a:r>
            <a:r>
              <a:rPr lang="en-US" sz="2000" b="1" dirty="0">
                <a:solidFill>
                  <a:srgbClr val="0070C0"/>
                </a:solidFill>
                <a:latin typeface="Times New Roman" panose="02020603050405020304" pitchFamily="18" charset="0"/>
                <a:cs typeface="Times New Roman" panose="02020603050405020304" pitchFamily="18" charset="0"/>
              </a:rPr>
              <a:t>lecture 10 </a:t>
            </a:r>
            <a:r>
              <a:rPr lang="en-US" sz="2000" dirty="0">
                <a:latin typeface="Times New Roman" panose="02020603050405020304" pitchFamily="18" charset="0"/>
                <a:cs typeface="Times New Roman" panose="02020603050405020304" pitchFamily="18" charset="0"/>
              </a:rPr>
              <a:t>(CSTRs in series). i.e.  after solving for the effluent from the first tank, it would be used as the input to the second tank and so on.</a:t>
            </a:r>
          </a:p>
        </p:txBody>
      </p:sp>
      <p:cxnSp>
        <p:nvCxnSpPr>
          <p:cNvPr id="4" name="Straight Connector 3">
            <a:extLst>
              <a:ext uri="{FF2B5EF4-FFF2-40B4-BE49-F238E27FC236}">
                <a16:creationId xmlns:a16="http://schemas.microsoft.com/office/drawing/2014/main" id="{13B4C6CF-5CC5-BB30-8EB0-EAF458EB577E}"/>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23BB2DA-645B-1664-038F-0F124B78BB21}"/>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F6893DC0-6967-F53B-8994-400A56ADCA0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163719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325D5-FB1A-29A4-5B32-6764FE09A2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9E3BE5-2CC7-1834-26DF-AFD9257D62D5}"/>
              </a:ext>
            </a:extLst>
          </p:cNvPr>
          <p:cNvSpPr>
            <a:spLocks noGrp="1"/>
          </p:cNvSpPr>
          <p:nvPr>
            <p:ph type="title"/>
          </p:nvPr>
        </p:nvSpPr>
        <p:spPr>
          <a:xfrm>
            <a:off x="619539" y="184989"/>
            <a:ext cx="10515600" cy="315912"/>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Activity 14.1</a:t>
            </a:r>
          </a:p>
        </p:txBody>
      </p:sp>
      <p:sp>
        <p:nvSpPr>
          <p:cNvPr id="3" name="Content Placeholder 2">
            <a:extLst>
              <a:ext uri="{FF2B5EF4-FFF2-40B4-BE49-F238E27FC236}">
                <a16:creationId xmlns:a16="http://schemas.microsoft.com/office/drawing/2014/main" id="{63609199-D02E-7800-6B35-4FAF1129A9B5}"/>
              </a:ext>
            </a:extLst>
          </p:cNvPr>
          <p:cNvSpPr>
            <a:spLocks noGrp="1"/>
          </p:cNvSpPr>
          <p:nvPr>
            <p:ph idx="1"/>
          </p:nvPr>
        </p:nvSpPr>
        <p:spPr>
          <a:xfrm>
            <a:off x="188843" y="1033669"/>
            <a:ext cx="11857383" cy="5019261"/>
          </a:xfrm>
        </p:spPr>
        <p:txBody>
          <a:bodyPr>
            <a:noAutofit/>
          </a:bodyPr>
          <a:lstStyle/>
          <a:p>
            <a:pPr marL="457200" marR="0" indent="-457200">
              <a:lnSpc>
                <a:spcPct val="107000"/>
              </a:lnSpc>
              <a:spcAft>
                <a:spcPts val="800"/>
              </a:spcAft>
              <a:buAutoNum type="arabicPeriod"/>
            </a:pPr>
            <a:r>
              <a:rPr lang="en-US" kern="1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What are the basic requirements of models for non-ideal reactors?</a:t>
            </a:r>
          </a:p>
          <a:p>
            <a:pPr marL="457200" marR="0" indent="-457200">
              <a:lnSpc>
                <a:spcPct val="107000"/>
              </a:lnSpc>
              <a:spcAft>
                <a:spcPts val="800"/>
              </a:spcAft>
              <a:buAutoNum type="arabicPeriod"/>
            </a:pPr>
            <a:r>
              <a:rPr lang="en-US" kern="1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Why do we choose tanks-in-series model for real reactors?</a:t>
            </a:r>
          </a:p>
          <a:p>
            <a:pPr marL="0" marR="0" indent="0">
              <a:lnSpc>
                <a:spcPct val="107000"/>
              </a:lnSpc>
              <a:spcAft>
                <a:spcPts val="800"/>
              </a:spcAft>
              <a:buNone/>
            </a:pPr>
            <a:endParaRPr lang="en-US" sz="2000" kern="1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03BC2E5D-A798-9B0B-7344-7BB3FA0DAA02}"/>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323CEF6-F0AE-7896-4CB4-8EE455A958FE}"/>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B920718-71FF-8430-5AB7-A06E6B958A1C}"/>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561947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C808A8-47AF-8A93-C030-F1F66C0542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DF813A-E7FF-43A6-3373-023D4FBBBB34}"/>
              </a:ext>
            </a:extLst>
          </p:cNvPr>
          <p:cNvSpPr>
            <a:spLocks noGrp="1"/>
          </p:cNvSpPr>
          <p:nvPr>
            <p:ph type="title"/>
          </p:nvPr>
        </p:nvSpPr>
        <p:spPr>
          <a:xfrm>
            <a:off x="619539" y="184989"/>
            <a:ext cx="10515600" cy="315912"/>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DFEB0BD0-FABB-2852-FB20-33B38208E03A}"/>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400" b="1" dirty="0">
                <a:latin typeface="Times New Roman" panose="02020603050405020304" pitchFamily="18" charset="0"/>
                <a:ea typeface="Tahoma" pitchFamily="34" charset="0"/>
                <a:cs typeface="Times New Roman" panose="02020603050405020304" pitchFamily="18" charset="0"/>
              </a:rPr>
              <a:t>Answers</a:t>
            </a:r>
          </a:p>
          <a:p>
            <a:pPr marL="0" marR="0" indent="0">
              <a:lnSpc>
                <a:spcPct val="107000"/>
              </a:lnSpc>
              <a:spcAft>
                <a:spcPts val="800"/>
              </a:spcAft>
              <a:buNone/>
            </a:pPr>
            <a:r>
              <a:rPr lang="en-US" sz="2000" kern="1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1. What are the basic requirements of models for non-ideal reactors?</a:t>
            </a:r>
          </a:p>
          <a:p>
            <a:pPr marR="0" lvl="0">
              <a:lnSpc>
                <a:spcPct val="107000"/>
              </a:lnSpc>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The model must be mathematically tractable/ manageable/ controllable; </a:t>
            </a:r>
          </a:p>
          <a:p>
            <a:pPr marR="0" lvl="0">
              <a:lnSpc>
                <a:spcPct val="107000"/>
              </a:lnSpc>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The model must realistically describe the characteristics of the non-ideal reactors; and </a:t>
            </a:r>
          </a:p>
          <a:p>
            <a:pPr marR="0" lvl="0">
              <a:lnSpc>
                <a:spcPct val="107000"/>
              </a:lnSpc>
              <a:spcAft>
                <a:spcPts val="800"/>
              </a:spcAft>
            </a:pPr>
            <a:r>
              <a:rPr lang="en-US" sz="2000" kern="100" dirty="0">
                <a:latin typeface="Times New Roman" panose="02020603050405020304" pitchFamily="18" charset="0"/>
                <a:ea typeface="Calibri" panose="020F0502020204030204" pitchFamily="34" charset="0"/>
                <a:cs typeface="Times New Roman" panose="02020603050405020304" pitchFamily="18" charset="0"/>
              </a:rPr>
              <a:t>The model should not have more than two adjustable parameters.</a:t>
            </a:r>
          </a:p>
          <a:p>
            <a:pPr marL="0" marR="0" lvl="0" indent="0">
              <a:lnSpc>
                <a:spcPct val="107000"/>
              </a:lnSpc>
              <a:spcAft>
                <a:spcPts val="800"/>
              </a:spcAft>
              <a:buNone/>
            </a:pPr>
            <a:r>
              <a:rPr lang="en-US" sz="2000" kern="1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2. Why do we choose tanks-in-series model for real reactors?</a:t>
            </a:r>
          </a:p>
          <a:p>
            <a:pPr marL="0" indent="0" algn="just">
              <a:lnSpc>
                <a:spcPct val="100000"/>
              </a:lnSpc>
              <a:buNone/>
            </a:pPr>
            <a:r>
              <a:rPr lang="en-US" sz="2000" dirty="0">
                <a:latin typeface="Times New Roman" panose="02020603050405020304" pitchFamily="18" charset="0"/>
                <a:ea typeface="Tahoma" pitchFamily="34" charset="0"/>
                <a:cs typeface="Times New Roman" panose="02020603050405020304" pitchFamily="18" charset="0"/>
              </a:rPr>
              <a:t>Tanks-in-series model is simple, and it can be used with any kinetics. </a:t>
            </a:r>
          </a:p>
          <a:p>
            <a:pPr marL="0" indent="0" algn="just">
              <a:lnSpc>
                <a:spcPct val="170000"/>
              </a:lnSpc>
              <a:buNone/>
            </a:pPr>
            <a:r>
              <a:rPr lang="en-US" sz="2000" dirty="0">
                <a:latin typeface="Times New Roman" panose="02020603050405020304" pitchFamily="18" charset="0"/>
                <a:ea typeface="Tahoma" pitchFamily="34" charset="0"/>
                <a:cs typeface="Times New Roman" panose="02020603050405020304" pitchFamily="18" charset="0"/>
              </a:rPr>
              <a:t>It can be extended without too much difficulty to any arrangement of compartments, with or without recycle</a:t>
            </a:r>
            <a:r>
              <a:rPr lang="en-US" sz="2000" dirty="0">
                <a:latin typeface="Times New Roman" panose="02020603050405020304" pitchFamily="18" charset="0"/>
                <a:cs typeface="Times New Roman" panose="02020603050405020304" pitchFamily="18" charset="0"/>
              </a:rPr>
              <a:t>. </a:t>
            </a:r>
          </a:p>
          <a:p>
            <a:pPr marL="0" indent="0" algn="just">
              <a:lnSpc>
                <a:spcPct val="170000"/>
              </a:lnSpc>
              <a:buNone/>
            </a:pPr>
            <a:r>
              <a:rPr lang="en-US" sz="2000" dirty="0">
                <a:latin typeface="Times New Roman" panose="02020603050405020304" pitchFamily="18" charset="0"/>
                <a:cs typeface="Times New Roman" panose="02020603050405020304" pitchFamily="18" charset="0"/>
              </a:rPr>
              <a:t>It is a one-parameter model that is used to account for the non-ideality of a reactor.</a:t>
            </a:r>
          </a:p>
          <a:p>
            <a:pPr marL="0" marR="0" lvl="0" indent="0">
              <a:lnSpc>
                <a:spcPct val="107000"/>
              </a:lnSpc>
              <a:spcAft>
                <a:spcPts val="800"/>
              </a:spcAft>
              <a:buNone/>
            </a:pPr>
            <a:endParaRPr lang="en-US" sz="2000" kern="100" dirty="0">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7F1B9269-344D-7D0A-D3F8-3B24F4173372}"/>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8125225-8AA4-3D9B-26A2-D52BFB9AB96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525942A3-E97B-BAA3-973E-08DEC6F2ED0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171562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FF215A-9334-AA96-1FE6-D3F42F217D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EE40FD4-720E-C234-39E4-1BF39EDD1EFD}"/>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ea typeface="Tahoma" pitchFamily="34" charset="0"/>
                <a:cs typeface="Times New Roman" panose="02020603050405020304" pitchFamily="18" charset="0"/>
              </a:rPr>
              <a:t>14.3. Axial dispersion model</a:t>
            </a:r>
            <a:endParaRPr lang="en-US" sz="32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710B648-BE75-8D9C-F28A-263F410BD451}"/>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Dispersion models for real reactor flows provide a framework for capturing the complexities of non-ideal flow behaviors in chemical reactors.</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Dispersion models can help identify issues related to poor mixing or unexpected flow patterns that may affect reactor performance.</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axial dispersion model is also often used </a:t>
            </a:r>
            <a:r>
              <a:rPr lang="en-US" sz="2000" b="1" dirty="0">
                <a:latin typeface="Times New Roman" panose="02020603050405020304" pitchFamily="18" charset="0"/>
                <a:cs typeface="Times New Roman" panose="02020603050405020304" pitchFamily="18" charset="0"/>
              </a:rPr>
              <a:t>to describe non-ideal tubular reactors</a:t>
            </a:r>
            <a:r>
              <a:rPr lang="en-US" sz="2000" dirty="0">
                <a:latin typeface="Times New Roman" panose="02020603050405020304" pitchFamily="18" charset="0"/>
                <a:cs typeface="Times New Roman" panose="02020603050405020304" pitchFamily="18" charset="0"/>
              </a:rPr>
              <a:t>.</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Concentration profiles for </a:t>
            </a:r>
            <a:r>
              <a:rPr lang="en-US" sz="2000" b="1" dirty="0">
                <a:solidFill>
                  <a:srgbClr val="7030A0"/>
                </a:solidFill>
                <a:latin typeface="Times New Roman" panose="02020603050405020304" pitchFamily="18" charset="0"/>
                <a:cs typeface="Times New Roman" panose="02020603050405020304" pitchFamily="18" charset="0"/>
              </a:rPr>
              <a:t>plug-flow</a:t>
            </a:r>
            <a:r>
              <a:rPr lang="en-US" sz="2000" b="1" dirty="0">
                <a:latin typeface="Times New Roman" panose="02020603050405020304" pitchFamily="18" charset="0"/>
                <a:cs typeface="Times New Roman" panose="02020603050405020304" pitchFamily="18" charset="0"/>
              </a:rPr>
              <a:t>(a) without dispersion </a:t>
            </a:r>
            <a:r>
              <a:rPr lang="en-US" sz="2000" dirty="0">
                <a:latin typeface="Times New Roman" panose="02020603050405020304" pitchFamily="18" charset="0"/>
                <a:cs typeface="Times New Roman" panose="02020603050405020304" pitchFamily="18" charset="0"/>
              </a:rPr>
              <a:t>and </a:t>
            </a:r>
            <a:r>
              <a:rPr lang="en-US" sz="2000" b="1" dirty="0">
                <a:solidFill>
                  <a:srgbClr val="7030A0"/>
                </a:solidFill>
                <a:latin typeface="Times New Roman" panose="02020603050405020304" pitchFamily="18" charset="0"/>
                <a:cs typeface="Times New Roman" panose="02020603050405020304" pitchFamily="18" charset="0"/>
              </a:rPr>
              <a:t>(b) with  dispersion </a:t>
            </a:r>
            <a:r>
              <a:rPr lang="en-US" sz="2000" dirty="0">
                <a:latin typeface="Times New Roman" panose="02020603050405020304" pitchFamily="18" charset="0"/>
                <a:cs typeface="Times New Roman" panose="02020603050405020304" pitchFamily="18" charset="0"/>
              </a:rPr>
              <a:t>as  shown in </a:t>
            </a:r>
            <a:r>
              <a:rPr lang="en-US" sz="2000" b="1" dirty="0">
                <a:latin typeface="Times New Roman" panose="02020603050405020304" pitchFamily="18" charset="0"/>
                <a:cs typeface="Times New Roman" panose="02020603050405020304" pitchFamily="18" charset="0"/>
              </a:rPr>
              <a:t>Figure 14.4 </a:t>
            </a:r>
            <a:r>
              <a:rPr lang="en-US" sz="2000" b="1" dirty="0">
                <a:solidFill>
                  <a:srgbClr val="0070C0"/>
                </a:solidFill>
                <a:latin typeface="Times New Roman" panose="02020603050405020304" pitchFamily="18" charset="0"/>
                <a:cs typeface="Times New Roman" panose="02020603050405020304" pitchFamily="18" charset="0"/>
              </a:rPr>
              <a:t>(Fogler, 2015, pg. 852).</a:t>
            </a: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r>
              <a:rPr lang="en-US" sz="2000" dirty="0">
                <a:latin typeface="Times New Roman" panose="02020603050405020304" pitchFamily="18" charset="0"/>
                <a:cs typeface="Times New Roman" panose="02020603050405020304" pitchFamily="18" charset="0"/>
              </a:rPr>
              <a:t>.</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r>
              <a:rPr lang="en-US" sz="2000" dirty="0">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780947EE-ECA7-E646-A755-A1056882A075}"/>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B2ABB0C-13DB-277C-3017-CCD9614176AD}"/>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CDED4877-1F56-7472-BD30-C174DE7A92E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12" name="Picture 11">
            <a:extLst>
              <a:ext uri="{FF2B5EF4-FFF2-40B4-BE49-F238E27FC236}">
                <a16:creationId xmlns:a16="http://schemas.microsoft.com/office/drawing/2014/main" id="{85DA12C8-04EA-6F42-76AB-4C7AB03E6E3C}"/>
              </a:ext>
            </a:extLst>
          </p:cNvPr>
          <p:cNvPicPr>
            <a:picLocks noChangeAspect="1"/>
          </p:cNvPicPr>
          <p:nvPr/>
        </p:nvPicPr>
        <p:blipFill>
          <a:blip r:embed="rId2"/>
          <a:stretch>
            <a:fillRect/>
          </a:stretch>
        </p:blipFill>
        <p:spPr>
          <a:xfrm>
            <a:off x="812345" y="3420538"/>
            <a:ext cx="5212463" cy="2377440"/>
          </a:xfrm>
          <a:prstGeom prst="rect">
            <a:avLst/>
          </a:prstGeom>
        </p:spPr>
      </p:pic>
      <p:sp>
        <p:nvSpPr>
          <p:cNvPr id="8" name="TextBox 7">
            <a:extLst>
              <a:ext uri="{FF2B5EF4-FFF2-40B4-BE49-F238E27FC236}">
                <a16:creationId xmlns:a16="http://schemas.microsoft.com/office/drawing/2014/main" id="{C621CC07-C581-2A85-48A2-A9207DB69D2D}"/>
              </a:ext>
            </a:extLst>
          </p:cNvPr>
          <p:cNvSpPr txBox="1"/>
          <p:nvPr/>
        </p:nvSpPr>
        <p:spPr>
          <a:xfrm>
            <a:off x="623906" y="5852877"/>
            <a:ext cx="795397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14.4</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Concentration profiles: (a) without and (b) with dispersion</a:t>
            </a:r>
          </a:p>
        </p:txBody>
      </p:sp>
    </p:spTree>
    <p:extLst>
      <p:ext uri="{BB962C8B-B14F-4D97-AF65-F5344CB8AC3E}">
        <p14:creationId xmlns:p14="http://schemas.microsoft.com/office/powerpoint/2010/main" val="23787783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FDA5C5-D998-38E3-6C41-7331A03949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B3AEE82-C393-2C7B-7CDA-CA86485FC028}"/>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9695BAF-7A83-E9C3-6817-22A736383FD0}"/>
              </a:ext>
            </a:extLst>
          </p:cNvPr>
          <p:cNvSpPr>
            <a:spLocks noGrp="1"/>
          </p:cNvSpPr>
          <p:nvPr>
            <p:ph idx="1"/>
          </p:nvPr>
        </p:nvSpPr>
        <p:spPr>
          <a:xfrm>
            <a:off x="188843" y="646043"/>
            <a:ext cx="11857383" cy="5406888"/>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Dispersion models account for the spread of reactants and products in the reactor due to variations in flow velocities and mixing.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This is often represented using a dispersion coefficient.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Dispersion models often utilize residence time distribution (RTD) to describe how long different fluid elements spend in the reactor, providing insight into flow behavior.</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governing equations often involve an advection-dispersion equation that combines convective transport (advection) with diffusion-like effects (dispersion).</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r>
              <a:rPr lang="en-US" sz="2000" dirty="0">
                <a:latin typeface="Times New Roman" panose="02020603050405020304" pitchFamily="18" charset="0"/>
                <a:cs typeface="Times New Roman" panose="02020603050405020304" pitchFamily="18" charset="0"/>
              </a:rPr>
              <a:t> </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E42E97C4-EC89-257A-86D3-4742CBD7F9C1}"/>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283B193-41E2-7CE1-DEAB-CFDD20157C1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1307EEF2-5AD0-D361-1133-F19B96B8013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670311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D85F52-4CB6-CE97-E2EC-CFB88C39F6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677C60-BAC7-2D5F-441D-114A3EBB9F37}"/>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0DCC3FF-46C6-CCBA-0C78-C5BA59222AAE}"/>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200" dirty="0">
                    <a:latin typeface="Times New Roman" panose="02020603050405020304" pitchFamily="18" charset="0"/>
                    <a:cs typeface="Times New Roman" panose="02020603050405020304" pitchFamily="18" charset="0"/>
                  </a:rPr>
                  <a:t>Axial dispersion model is a </a:t>
                </a:r>
                <a:r>
                  <a:rPr lang="en-US" sz="2200" b="1" dirty="0">
                    <a:latin typeface="Times New Roman" panose="02020603050405020304" pitchFamily="18" charset="0"/>
                    <a:cs typeface="Times New Roman" panose="02020603050405020304" pitchFamily="18" charset="0"/>
                  </a:rPr>
                  <a:t>one parameter </a:t>
                </a:r>
                <a:r>
                  <a:rPr lang="en-US" sz="2200" dirty="0">
                    <a:latin typeface="Times New Roman" panose="02020603050405020304" pitchFamily="18" charset="0"/>
                    <a:cs typeface="Times New Roman" panose="02020603050405020304" pitchFamily="18" charset="0"/>
                  </a:rPr>
                  <a:t>model.</a:t>
                </a:r>
              </a:p>
              <a:p>
                <a:pPr marL="0" indent="0" algn="just">
                  <a:lnSpc>
                    <a:spcPct val="100000"/>
                  </a:lnSpc>
                  <a:buNone/>
                </a:pPr>
                <a:r>
                  <a:rPr lang="en-US" sz="2200" dirty="0">
                    <a:latin typeface="Times New Roman" panose="02020603050405020304" pitchFamily="18" charset="0"/>
                    <a:cs typeface="Times New Roman" panose="02020603050405020304" pitchFamily="18" charset="0"/>
                  </a:rPr>
                  <a:t>For the dispersion model, the one parameter is the </a:t>
                </a:r>
                <a:r>
                  <a:rPr lang="en-US" sz="2200" b="1" dirty="0">
                    <a:latin typeface="Times New Roman" panose="02020603050405020304" pitchFamily="18" charset="0"/>
                    <a:cs typeface="Times New Roman" panose="02020603050405020304" pitchFamily="18" charset="0"/>
                  </a:rPr>
                  <a:t>dispersion coefficient, </a:t>
                </a:r>
                <a:r>
                  <a:rPr lang="en-US" sz="2200" b="1" i="1" dirty="0">
                    <a:latin typeface="Times New Roman" panose="02020603050405020304" pitchFamily="18" charset="0"/>
                    <a:cs typeface="Times New Roman" panose="02020603050405020304" pitchFamily="18" charset="0"/>
                  </a:rPr>
                  <a:t>D</a:t>
                </a:r>
                <a:r>
                  <a:rPr lang="en-US" sz="2200" b="1" i="1" baseline="-25000" dirty="0">
                    <a:latin typeface="Times New Roman" panose="02020603050405020304" pitchFamily="18" charset="0"/>
                    <a:cs typeface="Times New Roman" panose="02020603050405020304" pitchFamily="18" charset="0"/>
                  </a:rPr>
                  <a:t>a</a:t>
                </a:r>
                <a:r>
                  <a:rPr lang="en-US" sz="2200" dirty="0">
                    <a:latin typeface="Times New Roman" panose="02020603050405020304" pitchFamily="18" charset="0"/>
                    <a:cs typeface="Times New Roman" panose="02020603050405020304" pitchFamily="18" charset="0"/>
                  </a:rPr>
                  <a:t>.</a:t>
                </a:r>
              </a:p>
              <a:p>
                <a:pPr marL="0" indent="0" algn="just">
                  <a:buNone/>
                </a:pPr>
                <a:r>
                  <a:rPr lang="en-US" sz="2200" dirty="0">
                    <a:latin typeface="Times New Roman" panose="02020603050405020304" pitchFamily="18" charset="0"/>
                    <a:cs typeface="Times New Roman" panose="02020603050405020304" pitchFamily="18" charset="0"/>
                  </a:rPr>
                  <a:t>Large D</a:t>
                </a:r>
                <a:r>
                  <a:rPr lang="en-US" sz="2200" baseline="-25000" dirty="0">
                    <a:latin typeface="Times New Roman" panose="02020603050405020304" pitchFamily="18" charset="0"/>
                    <a:cs typeface="Times New Roman" panose="02020603050405020304" pitchFamily="18" charset="0"/>
                  </a:rPr>
                  <a:t>a</a:t>
                </a:r>
                <a:r>
                  <a:rPr lang="en-US" sz="2200" dirty="0">
                    <a:latin typeface="Times New Roman" panose="02020603050405020304" pitchFamily="18" charset="0"/>
                    <a:cs typeface="Times New Roman" panose="02020603050405020304" pitchFamily="18" charset="0"/>
                  </a:rPr>
                  <a:t> means rapid spreading of the tracer curve, small D</a:t>
                </a:r>
                <a:r>
                  <a:rPr lang="en-US" sz="2200" baseline="-25000" dirty="0">
                    <a:latin typeface="Times New Roman" panose="02020603050405020304" pitchFamily="18" charset="0"/>
                    <a:cs typeface="Times New Roman" panose="02020603050405020304" pitchFamily="18" charset="0"/>
                  </a:rPr>
                  <a:t>a</a:t>
                </a:r>
                <a:r>
                  <a:rPr lang="en-US" sz="2200" dirty="0">
                    <a:latin typeface="Times New Roman" panose="02020603050405020304" pitchFamily="18" charset="0"/>
                    <a:cs typeface="Times New Roman" panose="02020603050405020304" pitchFamily="18" charset="0"/>
                  </a:rPr>
                  <a:t> means slow spreading and D</a:t>
                </a:r>
                <a:r>
                  <a:rPr lang="en-US" sz="2200" baseline="-25000" dirty="0">
                    <a:latin typeface="Times New Roman" panose="02020603050405020304" pitchFamily="18" charset="0"/>
                    <a:cs typeface="Times New Roman" panose="02020603050405020304" pitchFamily="18" charset="0"/>
                  </a:rPr>
                  <a:t>a</a:t>
                </a:r>
                <a:r>
                  <a:rPr lang="en-US" sz="2200" dirty="0">
                    <a:latin typeface="Times New Roman" panose="02020603050405020304" pitchFamily="18" charset="0"/>
                    <a:cs typeface="Times New Roman" panose="02020603050405020304" pitchFamily="18" charset="0"/>
                  </a:rPr>
                  <a:t> = 0 means no spreading, hence plug flow.</a:t>
                </a:r>
              </a:p>
              <a:p>
                <a:pPr marL="0" indent="0" algn="just">
                  <a:lnSpc>
                    <a:spcPct val="100000"/>
                  </a:lnSpc>
                  <a:buNone/>
                </a:pPr>
                <a:r>
                  <a:rPr lang="en-US" sz="2200" dirty="0">
                    <a:latin typeface="Times New Roman" panose="02020603050405020304" pitchFamily="18" charset="0"/>
                    <a:cs typeface="Times New Roman" panose="02020603050405020304" pitchFamily="18" charset="0"/>
                  </a:rPr>
                  <a:t>In this model, there is an axial dispersion of the material, which is governed by an analogy to </a:t>
                </a:r>
                <a:r>
                  <a:rPr lang="en-US" sz="2200" b="1" dirty="0">
                    <a:latin typeface="Times New Roman" panose="02020603050405020304" pitchFamily="18" charset="0"/>
                    <a:cs typeface="Times New Roman" panose="02020603050405020304" pitchFamily="18" charset="0"/>
                  </a:rPr>
                  <a:t>Fick’s law of diffusion.</a:t>
                </a:r>
              </a:p>
              <a:p>
                <a:pPr marL="0" indent="0" algn="just">
                  <a:lnSpc>
                    <a:spcPct val="100000"/>
                  </a:lnSpc>
                  <a:buNone/>
                </a:pPr>
                <a14:m>
                  <m:oMath xmlns:m="http://schemas.openxmlformats.org/officeDocument/2006/math">
                    <m:r>
                      <a:rPr lang="en-US" sz="2200" i="1" smtClean="0">
                        <a:latin typeface="Cambria Math" panose="02040503050406030204" pitchFamily="18" charset="0"/>
                        <a:cs typeface="Times New Roman" panose="02020603050405020304" pitchFamily="18" charset="0"/>
                      </a:rPr>
                      <m:t>𝐹𝑙𝑢𝑥</m:t>
                    </m:r>
                    <m:r>
                      <a:rPr lang="en-US" sz="2200" i="1" smtClean="0">
                        <a:latin typeface="Cambria Math" panose="02040503050406030204" pitchFamily="18" charset="0"/>
                        <a:cs typeface="Times New Roman" panose="02020603050405020304" pitchFamily="18" charset="0"/>
                      </a:rPr>
                      <m:t>=</m:t>
                    </m:r>
                    <m:r>
                      <m:rPr>
                        <m:nor/>
                      </m:rPr>
                      <a:rPr lang="en-US" sz="2200" dirty="0" smtClean="0">
                        <a:latin typeface="Times New Roman" panose="02020603050405020304" pitchFamily="18" charset="0"/>
                        <a:cs typeface="Times New Roman" panose="02020603050405020304" pitchFamily="18" charset="0"/>
                      </a:rPr>
                      <m:t>D</m:t>
                    </m:r>
                    <m:r>
                      <m:rPr>
                        <m:nor/>
                      </m:rPr>
                      <a:rPr lang="en-US" sz="2200" baseline="-25000" dirty="0" smtClean="0">
                        <a:latin typeface="Times New Roman" panose="02020603050405020304" pitchFamily="18" charset="0"/>
                        <a:cs typeface="Times New Roman" panose="02020603050405020304" pitchFamily="18" charset="0"/>
                      </a:rPr>
                      <m:t>a</m:t>
                    </m:r>
                    <m:f>
                      <m:fPr>
                        <m:ctrlPr>
                          <a:rPr lang="en-US" sz="2200" i="1" smtClean="0">
                            <a:latin typeface="Cambria Math" panose="02040503050406030204" pitchFamily="18" charset="0"/>
                            <a:cs typeface="Times New Roman" panose="02020603050405020304" pitchFamily="18" charset="0"/>
                          </a:rPr>
                        </m:ctrlPr>
                      </m:fPr>
                      <m:num>
                        <m:r>
                          <a:rPr lang="en-US" sz="2200" i="1">
                            <a:latin typeface="Cambria Math" panose="02040503050406030204" pitchFamily="18" charset="0"/>
                            <a:cs typeface="Times New Roman" panose="02020603050405020304" pitchFamily="18" charset="0"/>
                          </a:rPr>
                          <m:t>𝑑𝐶</m:t>
                        </m:r>
                      </m:num>
                      <m:den>
                        <m:r>
                          <a:rPr lang="en-US" sz="2200" i="1">
                            <a:latin typeface="Cambria Math" panose="02040503050406030204" pitchFamily="18" charset="0"/>
                            <a:cs typeface="Times New Roman" panose="02020603050405020304" pitchFamily="18" charset="0"/>
                          </a:rPr>
                          <m:t>𝑑𝑧</m:t>
                        </m:r>
                      </m:den>
                    </m:f>
                  </m:oMath>
                </a14:m>
                <a:r>
                  <a:rPr lang="en-US" sz="2200" dirty="0">
                    <a:latin typeface="Times New Roman" panose="02020603050405020304" pitchFamily="18" charset="0"/>
                    <a:cs typeface="Times New Roman" panose="02020603050405020304" pitchFamily="18" charset="0"/>
                  </a:rPr>
                  <a:t>                                                                                                                (14.18)</a:t>
                </a:r>
              </a:p>
              <a:p>
                <a:pPr marL="0" indent="0" algn="just">
                  <a:lnSpc>
                    <a:spcPct val="100000"/>
                  </a:lnSpc>
                  <a:buNone/>
                </a:pPr>
                <a:r>
                  <a:rPr lang="en-US" sz="2200" dirty="0">
                    <a:latin typeface="Times New Roman" panose="02020603050405020304" pitchFamily="18" charset="0"/>
                    <a:cs typeface="Times New Roman" panose="02020603050405020304" pitchFamily="18" charset="0"/>
                  </a:rPr>
                  <a:t>   Where: D</a:t>
                </a:r>
                <a:r>
                  <a:rPr lang="en-US" sz="2200" baseline="-25000" dirty="0">
                    <a:latin typeface="Times New Roman" panose="02020603050405020304" pitchFamily="18" charset="0"/>
                    <a:cs typeface="Times New Roman" panose="02020603050405020304" pitchFamily="18" charset="0"/>
                  </a:rPr>
                  <a:t>a </a:t>
                </a:r>
                <a:r>
                  <a:rPr lang="en-US" sz="2200" dirty="0">
                    <a:latin typeface="Times New Roman" panose="02020603050405020304" pitchFamily="18" charset="0"/>
                    <a:cs typeface="Times New Roman" panose="02020603050405020304" pitchFamily="18" charset="0"/>
                  </a:rPr>
                  <a:t>is diffusion coefficient, C is concentration,  and z is length of tubular reactor.</a:t>
                </a:r>
              </a:p>
              <a:p>
                <a:pPr marL="0" indent="0" algn="just">
                  <a:lnSpc>
                    <a:spcPct val="100000"/>
                  </a:lnSpc>
                  <a:buNone/>
                </a:pPr>
                <a:r>
                  <a:rPr lang="en-US" sz="2200" dirty="0">
                    <a:latin typeface="Times New Roman" panose="02020603050405020304" pitchFamily="18" charset="0"/>
                    <a:cs typeface="Times New Roman" panose="02020603050405020304" pitchFamily="18" charset="0"/>
                  </a:rPr>
                  <a:t>In addition to transport by </a:t>
                </a:r>
                <a:r>
                  <a:rPr lang="en-US" sz="2200" b="1" dirty="0">
                    <a:latin typeface="Times New Roman" panose="02020603050405020304" pitchFamily="18" charset="0"/>
                    <a:cs typeface="Times New Roman" panose="02020603050405020304" pitchFamily="18" charset="0"/>
                  </a:rPr>
                  <a:t>bulk flow</a:t>
                </a:r>
                <a:r>
                  <a:rPr lang="en-US" sz="2200" dirty="0">
                    <a:latin typeface="Times New Roman" panose="02020603050405020304" pitchFamily="18" charset="0"/>
                    <a:cs typeface="Times New Roman" panose="02020603050405020304" pitchFamily="18" charset="0"/>
                  </a:rPr>
                  <a:t>, every component in the mixture is transported through any cross section of the reactor at </a:t>
                </a:r>
                <a:r>
                  <a:rPr lang="en-US" sz="2200" b="1" dirty="0">
                    <a:latin typeface="Times New Roman" panose="02020603050405020304" pitchFamily="18" charset="0"/>
                    <a:cs typeface="Times New Roman" panose="02020603050405020304" pitchFamily="18" charset="0"/>
                  </a:rPr>
                  <a:t>a rate equal </a:t>
                </a:r>
                <a:r>
                  <a:rPr lang="en-US" sz="2200" dirty="0">
                    <a:latin typeface="Times New Roman" panose="02020603050405020304" pitchFamily="18" charset="0"/>
                    <a:cs typeface="Times New Roman" panose="02020603050405020304" pitchFamily="18" charset="0"/>
                  </a:rPr>
                  <a:t>to diffusion resulting from molecular and convective diffusion. </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r>
                  <a:rPr lang="en-US" sz="2000" dirty="0">
                    <a:latin typeface="Times New Roman" panose="02020603050405020304" pitchFamily="18" charset="0"/>
                    <a:cs typeface="Times New Roman" panose="02020603050405020304" pitchFamily="18" charset="0"/>
                  </a:rPr>
                  <a:t> </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0DCC3FF-46C6-CCBA-0C78-C5BA59222AAE}"/>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668" t="-789" r="-66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DA34B8E-AB62-5F94-480E-B646D5B85D8C}"/>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AA7A9F5-C23F-9BCD-AB62-89A5CFDE93C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250D4EA-666C-3C26-C57B-5A56951655A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674196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F1E8F5-1012-78D2-2861-AC7AC3EF89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800F77-0312-1F9D-16FD-3C09EA8E3001}"/>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416A050-AB14-9B8D-03C6-963504765B03}"/>
                  </a:ext>
                </a:extLst>
              </p:cNvPr>
              <p:cNvSpPr>
                <a:spLocks noGrp="1"/>
              </p:cNvSpPr>
              <p:nvPr>
                <p:ph idx="1"/>
              </p:nvPr>
            </p:nvSpPr>
            <p:spPr>
              <a:xfrm>
                <a:off x="188843" y="646043"/>
                <a:ext cx="11857383" cy="5406888"/>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rate of bulk flow is given by:</a:t>
                </a:r>
              </a:p>
              <a:p>
                <a:pPr marL="0" indent="0" algn="just">
                  <a:lnSpc>
                    <a:spcPct val="150000"/>
                  </a:lnSpc>
                  <a:buNone/>
                </a:pPr>
                <a14:m>
                  <m:oMath xmlns:m="http://schemas.openxmlformats.org/officeDocument/2006/math">
                    <m:r>
                      <a:rPr lang="en-US" sz="2400" i="1">
                        <a:latin typeface="Cambria Math" panose="02040503050406030204" pitchFamily="18" charset="0"/>
                        <a:cs typeface="Times New Roman" panose="02020603050405020304" pitchFamily="18" charset="0"/>
                      </a:rPr>
                      <m:t>𝑅𝑎𝑡𝑒</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𝑜𝑓</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𝑏𝑢𝑙𝑘</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𝑓𝑙𝑜𝑤</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𝑢</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𝐴</m:t>
                        </m:r>
                      </m:e>
                      <m:sub>
                        <m:r>
                          <a:rPr lang="en-US" sz="2400" i="1">
                            <a:latin typeface="Cambria Math" panose="02040503050406030204" pitchFamily="18" charset="0"/>
                            <a:cs typeface="Times New Roman" panose="02020603050405020304" pitchFamily="18" charset="0"/>
                          </a:rPr>
                          <m:t>𝑐</m:t>
                        </m:r>
                      </m:sub>
                    </m:sSub>
                    <m:r>
                      <a:rPr lang="en-US" sz="2400" i="1">
                        <a:latin typeface="Cambria Math" panose="02040503050406030204" pitchFamily="18" charset="0"/>
                        <a:cs typeface="Times New Roman" panose="02020603050405020304" pitchFamily="18" charset="0"/>
                      </a:rPr>
                      <m:t>𝐶</m:t>
                    </m:r>
                  </m:oMath>
                </a14:m>
                <a:r>
                  <a:rPr lang="en-US" sz="2400" dirty="0">
                    <a:latin typeface="Times New Roman" panose="02020603050405020304" pitchFamily="18" charset="0"/>
                    <a:cs typeface="Times New Roman" panose="02020603050405020304" pitchFamily="18" charset="0"/>
                  </a:rPr>
                  <a:t>                                                                                        (14.19)</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u is velocity of bulk flow, A</a:t>
                </a:r>
                <a:r>
                  <a:rPr lang="en-US" sz="2400" baseline="-25000" dirty="0">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is cross-sectional area of reactor, and C is concentration.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rate of convective diffusion  is expressed by:</a:t>
                </a:r>
              </a:p>
              <a:p>
                <a:pPr marL="0" indent="0" algn="just">
                  <a:lnSpc>
                    <a:spcPct val="150000"/>
                  </a:lnSpc>
                  <a:buNone/>
                </a:pPr>
                <a14:m>
                  <m:oMath xmlns:m="http://schemas.openxmlformats.org/officeDocument/2006/math">
                    <m:r>
                      <a:rPr lang="en-US" sz="2400" i="1">
                        <a:latin typeface="Cambria Math" panose="02040503050406030204" pitchFamily="18" charset="0"/>
                        <a:cs typeface="Times New Roman" panose="02020603050405020304" pitchFamily="18" charset="0"/>
                      </a:rPr>
                      <m:t>𝑅𝑎𝑡𝑒</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𝑜𝑓</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𝑐𝑜𝑛𝑣𝑒𝑐𝑡𝑖𝑣𝑒</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𝑑𝑖𝑓𝑓𝑢𝑠𝑖𝑜𝑛</m:t>
                    </m:r>
                    <m:r>
                      <a:rPr lang="en-US" sz="2400" i="1">
                        <a:latin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𝐷</m:t>
                        </m:r>
                      </m:e>
                      <m:sub>
                        <m:r>
                          <a:rPr lang="en-US" sz="2400" b="0" i="1" smtClean="0">
                            <a:latin typeface="Cambria Math" panose="02040503050406030204" pitchFamily="18" charset="0"/>
                            <a:cs typeface="Times New Roman" panose="02020603050405020304" pitchFamily="18" charset="0"/>
                          </a:rPr>
                          <m:t>𝑎</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𝐴</m:t>
                        </m:r>
                      </m:e>
                      <m:sub>
                        <m:r>
                          <a:rPr lang="en-US" sz="2400" i="1">
                            <a:latin typeface="Cambria Math" panose="02040503050406030204" pitchFamily="18" charset="0"/>
                            <a:cs typeface="Times New Roman" panose="02020603050405020304" pitchFamily="18" charset="0"/>
                          </a:rPr>
                          <m:t>𝑐</m:t>
                        </m:r>
                      </m:sub>
                    </m:sSub>
                    <m:f>
                      <m:fPr>
                        <m:ctrlPr>
                          <a:rPr lang="en-US" sz="2400" i="1" smtClean="0">
                            <a:latin typeface="Cambria Math" panose="02040503050406030204" pitchFamily="18" charset="0"/>
                            <a:cs typeface="Times New Roman" panose="02020603050405020304" pitchFamily="18" charset="0"/>
                          </a:rPr>
                        </m:ctrlPr>
                      </m:fPr>
                      <m:num>
                        <m:r>
                          <a:rPr lang="en-US" sz="2400" i="1" smtClean="0">
                            <a:latin typeface="Cambria Math" panose="02040503050406030204" pitchFamily="18" charset="0"/>
                            <a:cs typeface="Times New Roman" panose="02020603050405020304" pitchFamily="18" charset="0"/>
                          </a:rPr>
                          <m:t>𝑑</m:t>
                        </m:r>
                        <m:r>
                          <a:rPr lang="en-US" sz="2400" b="0" i="1" smtClean="0">
                            <a:latin typeface="Cambria Math" panose="02040503050406030204" pitchFamily="18" charset="0"/>
                            <a:cs typeface="Times New Roman" panose="02020603050405020304" pitchFamily="18" charset="0"/>
                          </a:rPr>
                          <m:t>𝐶</m:t>
                        </m:r>
                      </m:num>
                      <m:den>
                        <m:r>
                          <a:rPr lang="en-US" sz="2400" i="1" smtClean="0">
                            <a:latin typeface="Cambria Math" panose="02040503050406030204" pitchFamily="18" charset="0"/>
                            <a:cs typeface="Times New Roman" panose="02020603050405020304" pitchFamily="18" charset="0"/>
                          </a:rPr>
                          <m:t>𝑑</m:t>
                        </m:r>
                        <m:r>
                          <a:rPr lang="en-US" sz="2400" b="0" i="1" smtClean="0">
                            <a:latin typeface="Cambria Math" panose="02040503050406030204" pitchFamily="18" charset="0"/>
                            <a:cs typeface="Times New Roman" panose="02020603050405020304" pitchFamily="18" charset="0"/>
                          </a:rPr>
                          <m:t>𝑧</m:t>
                        </m:r>
                      </m:den>
                    </m:f>
                  </m:oMath>
                </a14:m>
                <a:r>
                  <a:rPr lang="en-US" sz="2400" dirty="0">
                    <a:latin typeface="Times New Roman" panose="02020603050405020304" pitchFamily="18" charset="0"/>
                    <a:cs typeface="Times New Roman" panose="02020603050405020304" pitchFamily="18" charset="0"/>
                  </a:rPr>
                  <a:t>                                                         (14.20)</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a:t>
                </a:r>
                <a:r>
                  <a:rPr lang="en-US" sz="2400" b="1" dirty="0">
                    <a:latin typeface="Times New Roman" panose="02020603050405020304" pitchFamily="18" charset="0"/>
                    <a:cs typeface="Times New Roman" panose="02020603050405020304" pitchFamily="18" charset="0"/>
                  </a:rPr>
                  <a:t>convective diffusion </a:t>
                </a:r>
                <a:r>
                  <a:rPr lang="en-US" sz="2400" dirty="0">
                    <a:latin typeface="Times New Roman" panose="02020603050405020304" pitchFamily="18" charset="0"/>
                    <a:cs typeface="Times New Roman" panose="02020603050405020304" pitchFamily="18" charset="0"/>
                  </a:rPr>
                  <a:t>(</a:t>
                </a:r>
                <a:r>
                  <a:rPr lang="en-US" sz="2400" b="1" dirty="0">
                    <a:solidFill>
                      <a:srgbClr val="0070C0"/>
                    </a:solidFill>
                    <a:latin typeface="Times New Roman" panose="02020603050405020304" pitchFamily="18" charset="0"/>
                    <a:cs typeface="Times New Roman" panose="02020603050405020304" pitchFamily="18" charset="0"/>
                  </a:rPr>
                  <a:t>i.e., dispersion</a:t>
                </a:r>
                <a:r>
                  <a:rPr lang="en-US" sz="2400" dirty="0">
                    <a:latin typeface="Times New Roman" panose="02020603050405020304" pitchFamily="18" charset="0"/>
                    <a:cs typeface="Times New Roman" panose="02020603050405020304" pitchFamily="18" charset="0"/>
                  </a:rPr>
                  <a:t>), it  means either dispersion in laminar-flow reactors or turbulent diffusion resulting from turbulent eddies.</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latin typeface="Times New Roman" panose="02020603050405020304" pitchFamily="18" charset="0"/>
                    <a:cs typeface="Times New Roman" panose="02020603050405020304" pitchFamily="18" charset="0"/>
                  </a:rPr>
                  <a:t> </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416A050-AB14-9B8D-03C6-963504765B03}"/>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823" r="-77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5887679-1782-D2B5-2560-5F09E6713D34}"/>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933BB1A-9982-5E24-BB6D-351401D0F9F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759F63C-0B3C-49FC-CAB4-5290E1B4122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258337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64FD9-0393-77BC-4E7A-49125BEEA4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9DC4D0-1373-FD4B-FCDA-AA9D77918162}"/>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8B222F9-F3A6-F424-40EE-06A8E10ADF34}"/>
                  </a:ext>
                </a:extLst>
              </p:cNvPr>
              <p:cNvSpPr>
                <a:spLocks noGrp="1"/>
              </p:cNvSpPr>
              <p:nvPr>
                <p:ph idx="1"/>
              </p:nvPr>
            </p:nvSpPr>
            <p:spPr>
              <a:xfrm>
                <a:off x="188843" y="646043"/>
                <a:ext cx="11857383" cy="5406888"/>
              </a:xfrm>
            </p:spPr>
            <p:txBody>
              <a:bodyPr>
                <a:no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Some molecules will diffuse forward ahead of the molar average velocity, while others will lag behind.</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total molecular flow rate is the sum of  bulk flow  and  convective diffusion.</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Thus, total molecular flow rate of inert  tracer is given by:</a:t>
                </a:r>
              </a:p>
              <a:p>
                <a:pPr marL="0" indent="0" algn="just">
                  <a:lnSpc>
                    <a:spcPct val="15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𝐹</m:t>
                        </m:r>
                      </m:e>
                      <m:sub>
                        <m:r>
                          <a:rPr lang="en-US" sz="2000" i="1">
                            <a:latin typeface="Cambria Math" panose="02040503050406030204" pitchFamily="18" charset="0"/>
                            <a:cs typeface="Times New Roman" panose="02020603050405020304" pitchFamily="18" charset="0"/>
                          </a:rPr>
                          <m:t>𝑇</m:t>
                        </m:r>
                      </m:sub>
                    </m:sSub>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𝑢</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r>
                      <a:rPr lang="en-US" sz="2000" i="1">
                        <a:latin typeface="Cambria Math" panose="02040503050406030204" pitchFamily="18" charset="0"/>
                        <a:cs typeface="Times New Roman" panose="02020603050405020304" pitchFamily="18" charset="0"/>
                      </a:rPr>
                      <m:t>𝐶</m:t>
                    </m:r>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𝐷</m:t>
                        </m:r>
                      </m:e>
                      <m:sub>
                        <m:r>
                          <a:rPr lang="en-US" sz="2000" i="1">
                            <a:latin typeface="Cambria Math" panose="02040503050406030204" pitchFamily="18" charset="0"/>
                            <a:cs typeface="Times New Roman" panose="02020603050405020304" pitchFamily="18" charset="0"/>
                          </a:rPr>
                          <m:t>𝑎</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𝑑𝐶</m:t>
                        </m:r>
                      </m:num>
                      <m:den>
                        <m:r>
                          <a:rPr lang="en-US" sz="2000" i="1">
                            <a:latin typeface="Cambria Math" panose="02040503050406030204" pitchFamily="18" charset="0"/>
                            <a:cs typeface="Times New Roman" panose="02020603050405020304" pitchFamily="18" charset="0"/>
                          </a:rPr>
                          <m:t>𝑑𝑧</m:t>
                        </m:r>
                      </m:den>
                    </m:f>
                    <m:r>
                      <a:rPr lang="en-US" sz="2000" i="1">
                        <a:latin typeface="Cambria Math" panose="02040503050406030204" pitchFamily="18" charset="0"/>
                        <a:cs typeface="Times New Roman" panose="02020603050405020304" pitchFamily="18" charset="0"/>
                      </a:rPr>
                      <m:t>)</m:t>
                    </m:r>
                  </m:oMath>
                </a14:m>
                <a:r>
                  <a:rPr lang="en-US" sz="2000" b="1" dirty="0">
                    <a:solidFill>
                      <a:srgbClr val="0070C0"/>
                    </a:solidFill>
                    <a:latin typeface="Times New Roman" panose="02020603050405020304" pitchFamily="18" charset="0"/>
                    <a:cs typeface="Times New Roman" panose="02020603050405020304" pitchFamily="18" charset="0"/>
                  </a:rPr>
                  <a:t>                                                                                    (14.21)</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Where: F</a:t>
                </a:r>
                <a:r>
                  <a:rPr lang="en-US" sz="2000" baseline="-25000" dirty="0">
                    <a:latin typeface="Times New Roman" panose="02020603050405020304" pitchFamily="18" charset="0"/>
                    <a:cs typeface="Times New Roman" panose="02020603050405020304" pitchFamily="18" charset="0"/>
                  </a:rPr>
                  <a:t>T</a:t>
                </a:r>
                <a:r>
                  <a:rPr lang="en-US" sz="2000" dirty="0">
                    <a:latin typeface="Times New Roman" panose="02020603050405020304" pitchFamily="18" charset="0"/>
                    <a:cs typeface="Times New Roman" panose="02020603050405020304" pitchFamily="18" charset="0"/>
                  </a:rPr>
                  <a:t> is total molecular flow rate, u is velocity of bulk flow, Ac is cross-sectional area of the reactor, C is concentration, D</a:t>
                </a:r>
                <a:r>
                  <a:rPr lang="en-US" sz="2000" baseline="-25000"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is diffusion coefficient, and z is length of reactor.</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 To illustrate how dispersion affects the concentration profile in a tubular reactor, we consider the injection of a perfect tracer pulse. </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08B222F9-F3A6-F424-40EE-06A8E10ADF34}"/>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r="-51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3BB4AF8-61A7-40F2-0CA1-A6193EC12AE9}"/>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1EEE894-43EE-0292-075A-BDC0D69DA04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CEA51C0E-4C3A-C47A-0B89-11496A2C7DC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4871110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2C61B-64D6-A58C-71F9-488B32C4A1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AB77738-7445-B507-8604-B2E6D526386A}"/>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37163C8-ABD0-F635-3C41-11B9CC990191}"/>
                  </a:ext>
                </a:extLst>
              </p:cNvPr>
              <p:cNvSpPr>
                <a:spLocks noGrp="1"/>
              </p:cNvSpPr>
              <p:nvPr>
                <p:ph idx="1"/>
              </p:nvPr>
            </p:nvSpPr>
            <p:spPr>
              <a:xfrm>
                <a:off x="487017" y="646043"/>
                <a:ext cx="11261035" cy="5406888"/>
              </a:xfrm>
            </p:spPr>
            <p:txBody>
              <a:bodyPr>
                <a:noAutofit/>
              </a:bodyPr>
              <a:lstStyle/>
              <a:p>
                <a:pPr marL="0" indent="0" algn="just">
                  <a:lnSpc>
                    <a:spcPct val="100000"/>
                  </a:lnSpc>
                  <a:buNone/>
                </a:pPr>
                <a:r>
                  <a:rPr lang="en-US" sz="2400" b="1" dirty="0">
                    <a:latin typeface="Times New Roman" panose="02020603050405020304" pitchFamily="18" charset="0"/>
                    <a:cs typeface="Times New Roman" panose="02020603050405020304" pitchFamily="18" charset="0"/>
                  </a:rPr>
                  <a:t>Figure 14.5  </a:t>
                </a:r>
                <a:r>
                  <a:rPr lang="en-US" sz="2400" dirty="0">
                    <a:latin typeface="Times New Roman" panose="02020603050405020304" pitchFamily="18" charset="0"/>
                    <a:cs typeface="Times New Roman" panose="02020603050405020304" pitchFamily="18" charset="0"/>
                  </a:rPr>
                  <a:t>shows how dispersion causes the pulse to broaden as it moves down the reactor and becomes less concentrated </a:t>
                </a:r>
                <a:r>
                  <a:rPr lang="en-US" sz="2400" b="1" dirty="0">
                    <a:solidFill>
                      <a:srgbClr val="0070C0"/>
                    </a:solidFill>
                    <a:latin typeface="Times New Roman" panose="02020603050405020304" pitchFamily="18" charset="0"/>
                    <a:cs typeface="Times New Roman" panose="02020603050405020304" pitchFamily="18" charset="0"/>
                  </a:rPr>
                  <a:t>(Fogler, 2015, pg. 853).</a:t>
                </a:r>
                <a:endParaRPr lang="en-US" sz="2400" dirty="0">
                  <a:latin typeface="Times New Roman" panose="02020603050405020304" pitchFamily="18" charset="0"/>
                  <a:cs typeface="Times New Roman" panose="02020603050405020304" pitchFamily="18" charset="0"/>
                </a:endParaRP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molar flow rate of tracer (</a:t>
                </a:r>
                <a:r>
                  <a:rPr lang="en-US" sz="2400" i="1" dirty="0">
                    <a:latin typeface="Times New Roman" panose="02020603050405020304" pitchFamily="18" charset="0"/>
                    <a:cs typeface="Times New Roman" panose="02020603050405020304" pitchFamily="18" charset="0"/>
                  </a:rPr>
                  <a:t>F</a:t>
                </a:r>
                <a:r>
                  <a:rPr lang="en-US" sz="2400" i="1" baseline="-25000" dirty="0">
                    <a:latin typeface="Times New Roman" panose="02020603050405020304" pitchFamily="18" charset="0"/>
                    <a:cs typeface="Times New Roman" panose="02020603050405020304" pitchFamily="18" charset="0"/>
                  </a:rPr>
                  <a:t>T</a:t>
                </a:r>
                <a:r>
                  <a:rPr lang="en-US" sz="2400" dirty="0">
                    <a:latin typeface="Times New Roman" panose="02020603050405020304" pitchFamily="18" charset="0"/>
                    <a:cs typeface="Times New Roman" panose="02020603050405020304" pitchFamily="18" charset="0"/>
                  </a:rPr>
                  <a:t>) by both convection and dispersion is given by:</a:t>
                </a:r>
              </a:p>
              <a:p>
                <a:pPr marL="0" indent="0" algn="just">
                  <a:lnSpc>
                    <a:spcPct val="10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𝑇</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𝐷</m:t>
                        </m:r>
                      </m:e>
                      <m:sub>
                        <m:r>
                          <a:rPr lang="en-US" sz="2400" b="0" i="1" smtClean="0">
                            <a:latin typeface="Cambria Math" panose="02040503050406030204" pitchFamily="18" charset="0"/>
                            <a:cs typeface="Times New Roman" panose="02020603050405020304" pitchFamily="18" charset="0"/>
                          </a:rPr>
                          <m:t>𝑎</m:t>
                        </m:r>
                      </m:sub>
                    </m:sSub>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𝑇</m:t>
                            </m:r>
                          </m:sub>
                        </m:sSub>
                      </m:num>
                      <m:den>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𝑧</m:t>
                        </m:r>
                      </m:den>
                    </m:f>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𝑢</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𝑇</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𝐴</m:t>
                        </m:r>
                      </m:e>
                      <m:sub>
                        <m:r>
                          <a:rPr lang="en-US" sz="2400" b="0" i="1" smtClean="0">
                            <a:latin typeface="Cambria Math" panose="02040503050406030204" pitchFamily="18" charset="0"/>
                            <a:cs typeface="Times New Roman" panose="02020603050405020304" pitchFamily="18" charset="0"/>
                          </a:rPr>
                          <m:t>𝐶</m:t>
                        </m:r>
                      </m:sub>
                    </m:sSub>
                  </m:oMath>
                </a14:m>
                <a:r>
                  <a:rPr lang="en-US" sz="2400" dirty="0">
                    <a:latin typeface="Times New Roman" panose="02020603050405020304" pitchFamily="18" charset="0"/>
                    <a:cs typeface="Times New Roman" panose="02020603050405020304" pitchFamily="18" charset="0"/>
                  </a:rPr>
                  <a:t>                                                                 (14.22)</a:t>
                </a:r>
              </a:p>
              <a:p>
                <a:pPr marL="82296" indent="0">
                  <a:buNone/>
                </a:pPr>
                <a:r>
                  <a:rPr lang="en-US" sz="2000" dirty="0">
                    <a:latin typeface="Times-Roman"/>
                  </a:rPr>
                  <a:t>Where: </a:t>
                </a:r>
                <a:r>
                  <a:rPr lang="en-US" sz="2400" i="1" dirty="0">
                    <a:latin typeface="Times New Roman" panose="02020603050405020304" pitchFamily="18" charset="0"/>
                    <a:cs typeface="Times New Roman" panose="02020603050405020304" pitchFamily="18" charset="0"/>
                  </a:rPr>
                  <a:t>D</a:t>
                </a:r>
                <a:r>
                  <a:rPr lang="en-US" sz="2400" i="1" baseline="-25000" dirty="0">
                    <a:latin typeface="Times New Roman" panose="02020603050405020304" pitchFamily="18" charset="0"/>
                    <a:cs typeface="Times New Roman" panose="02020603050405020304" pitchFamily="18" charset="0"/>
                  </a:rPr>
                  <a:t>a</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the effective dispersion coefficient (m</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/s); </a:t>
                </a:r>
                <a:r>
                  <a:rPr lang="en-US" sz="2400" i="1" dirty="0">
                    <a:latin typeface="Times New Roman" panose="02020603050405020304" pitchFamily="18" charset="0"/>
                    <a:cs typeface="Times New Roman" panose="02020603050405020304" pitchFamily="18" charset="0"/>
                  </a:rPr>
                  <a:t>u </a:t>
                </a:r>
                <a:r>
                  <a:rPr lang="en-US" sz="2400" dirty="0">
                    <a:latin typeface="Times New Roman" panose="02020603050405020304" pitchFamily="18" charset="0"/>
                    <a:cs typeface="Times New Roman" panose="02020603050405020304" pitchFamily="18" charset="0"/>
                  </a:rPr>
                  <a:t>is the superficial velocity (m/s). </a:t>
                </a:r>
              </a:p>
              <a:p>
                <a:pPr marL="0" indent="0" algn="just">
                  <a:lnSpc>
                    <a:spcPct val="10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637163C8-ABD0-F635-3C41-11B9CC990191}"/>
                  </a:ext>
                </a:extLst>
              </p:cNvPr>
              <p:cNvSpPr>
                <a:spLocks noGrp="1" noRot="1" noChangeAspect="1" noMove="1" noResize="1" noEditPoints="1" noAdjustHandles="1" noChangeArrowheads="1" noChangeShapeType="1" noTextEdit="1"/>
              </p:cNvSpPr>
              <p:nvPr>
                <p:ph idx="1"/>
              </p:nvPr>
            </p:nvSpPr>
            <p:spPr>
              <a:xfrm>
                <a:off x="487017" y="646043"/>
                <a:ext cx="11261035" cy="5406888"/>
              </a:xfrm>
              <a:blipFill>
                <a:blip r:embed="rId2"/>
                <a:stretch>
                  <a:fillRect l="-866" t="-902" r="-81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C379B14-D0B1-2AD4-A397-921C459CEA66}"/>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3F6FB2F-C8DB-AC59-6AE2-A2EC5C74DECA}"/>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E35860D-D157-B729-62E9-7FD17D3FC2F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93426181-E1B3-DCDA-1CE2-327D10B7F960}"/>
              </a:ext>
            </a:extLst>
          </p:cNvPr>
          <p:cNvPicPr>
            <a:picLocks noChangeAspect="1"/>
          </p:cNvPicPr>
          <p:nvPr/>
        </p:nvPicPr>
        <p:blipFill>
          <a:blip r:embed="rId3"/>
          <a:srcRect l="5242" r="2166"/>
          <a:stretch>
            <a:fillRect/>
          </a:stretch>
        </p:blipFill>
        <p:spPr>
          <a:xfrm>
            <a:off x="212034" y="3237657"/>
            <a:ext cx="8875205" cy="2560320"/>
          </a:xfrm>
          <a:prstGeom prst="rect">
            <a:avLst/>
          </a:prstGeom>
        </p:spPr>
      </p:pic>
      <p:sp>
        <p:nvSpPr>
          <p:cNvPr id="8" name="TextBox 7">
            <a:extLst>
              <a:ext uri="{FF2B5EF4-FFF2-40B4-BE49-F238E27FC236}">
                <a16:creationId xmlns:a16="http://schemas.microsoft.com/office/drawing/2014/main" id="{2CC9463B-BFAD-0C2D-FF18-7B0807359F34}"/>
              </a:ext>
            </a:extLst>
          </p:cNvPr>
          <p:cNvSpPr txBox="1"/>
          <p:nvPr/>
        </p:nvSpPr>
        <p:spPr>
          <a:xfrm>
            <a:off x="873948" y="5822099"/>
            <a:ext cx="735290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14.5</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Dispersion in tubular reactor</a:t>
            </a:r>
          </a:p>
        </p:txBody>
      </p:sp>
    </p:spTree>
    <p:extLst>
      <p:ext uri="{BB962C8B-B14F-4D97-AF65-F5344CB8AC3E}">
        <p14:creationId xmlns:p14="http://schemas.microsoft.com/office/powerpoint/2010/main" val="8194256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ACE862-ED5E-E16D-0905-C282DFA603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5B07B12-C095-B8B8-2BE8-33CAFB33D810}"/>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CCEC3D2-3190-0A1C-C433-28EE554CE6A2}"/>
              </a:ext>
            </a:extLst>
          </p:cNvPr>
          <p:cNvSpPr>
            <a:spLocks noGrp="1"/>
          </p:cNvSpPr>
          <p:nvPr>
            <p:ph idx="1"/>
          </p:nvPr>
        </p:nvSpPr>
        <p:spPr>
          <a:xfrm>
            <a:off x="188843" y="646043"/>
            <a:ext cx="11857383" cy="5406888"/>
          </a:xfrm>
        </p:spPr>
        <p:txBody>
          <a:bodyPr>
            <a:no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To better understand how the pulse broadens, we refer to the concentration peaks </a:t>
            </a:r>
            <a:r>
              <a:rPr lang="en-US" sz="2000" i="1" dirty="0">
                <a:latin typeface="Times New Roman" panose="02020603050405020304" pitchFamily="18" charset="0"/>
                <a:cs typeface="Times New Roman" panose="02020603050405020304" pitchFamily="18" charset="0"/>
              </a:rPr>
              <a:t>t</a:t>
            </a:r>
            <a:r>
              <a:rPr lang="en-US" sz="2000" baseline="-25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 and </a:t>
            </a:r>
            <a:r>
              <a:rPr lang="en-US" sz="2000" i="1" dirty="0">
                <a:latin typeface="Times New Roman" panose="02020603050405020304" pitchFamily="18" charset="0"/>
                <a:cs typeface="Times New Roman" panose="02020603050405020304" pitchFamily="18" charset="0"/>
              </a:rPr>
              <a:t>t</a:t>
            </a:r>
            <a:r>
              <a:rPr lang="en-US" sz="2000" baseline="-25000" dirty="0">
                <a:latin typeface="Times New Roman" panose="02020603050405020304" pitchFamily="18" charset="0"/>
                <a:cs typeface="Times New Roman" panose="02020603050405020304" pitchFamily="18" charset="0"/>
              </a:rPr>
              <a:t>3</a:t>
            </a:r>
            <a:r>
              <a:rPr lang="en-US" sz="2000" dirty="0">
                <a:latin typeface="Times New Roman" panose="02020603050405020304" pitchFamily="18" charset="0"/>
                <a:cs typeface="Times New Roman" panose="02020603050405020304" pitchFamily="18" charset="0"/>
              </a:rPr>
              <a:t> in </a:t>
            </a:r>
            <a:r>
              <a:rPr lang="en-US" sz="2000" b="1" dirty="0">
                <a:latin typeface="Times New Roman" panose="02020603050405020304" pitchFamily="18" charset="0"/>
                <a:cs typeface="Times New Roman" panose="02020603050405020304" pitchFamily="18" charset="0"/>
              </a:rPr>
              <a:t>Figure 14.6 </a:t>
            </a:r>
            <a:r>
              <a:rPr lang="en-US" sz="2000" b="1" dirty="0">
                <a:solidFill>
                  <a:srgbClr val="0070C0"/>
                </a:solidFill>
                <a:latin typeface="Times New Roman" panose="02020603050405020304" pitchFamily="18" charset="0"/>
                <a:cs typeface="Times New Roman" panose="02020603050405020304" pitchFamily="18" charset="0"/>
              </a:rPr>
              <a:t>(Fogler, 2015, pg. 853).</a:t>
            </a: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latin typeface="Times New Roman" panose="02020603050405020304" pitchFamily="18" charset="0"/>
                <a:cs typeface="Times New Roman" panose="02020603050405020304" pitchFamily="18" charset="0"/>
              </a:rPr>
              <a:t>We see that there is a concentration gradient on both sides of the peak causing molecules to diffuse away from the peak and thus broaden the pulse. </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 pulse broadens as it moves through the reactor.</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6E5BBD57-BEE1-437E-7D8E-C3CF582314FE}"/>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41A42D5-AE2F-2F96-1098-784CA52B7B0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DFDB0E1-4E25-6222-6127-1C6181CDA48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A23E7A1E-E62B-C70D-2041-3867FE8D407F}"/>
              </a:ext>
            </a:extLst>
          </p:cNvPr>
          <p:cNvPicPr>
            <a:picLocks noChangeAspect="1"/>
          </p:cNvPicPr>
          <p:nvPr/>
        </p:nvPicPr>
        <p:blipFill>
          <a:blip r:embed="rId2"/>
          <a:stretch>
            <a:fillRect/>
          </a:stretch>
        </p:blipFill>
        <p:spPr>
          <a:xfrm>
            <a:off x="384073" y="3281426"/>
            <a:ext cx="5733461" cy="2017641"/>
          </a:xfrm>
          <a:prstGeom prst="rect">
            <a:avLst/>
          </a:prstGeom>
        </p:spPr>
      </p:pic>
      <p:sp>
        <p:nvSpPr>
          <p:cNvPr id="8" name="TextBox 7">
            <a:extLst>
              <a:ext uri="{FF2B5EF4-FFF2-40B4-BE49-F238E27FC236}">
                <a16:creationId xmlns:a16="http://schemas.microsoft.com/office/drawing/2014/main" id="{A9D85FE7-20F7-FF35-8C27-C71768DA6F4D}"/>
              </a:ext>
            </a:extLst>
          </p:cNvPr>
          <p:cNvSpPr txBox="1"/>
          <p:nvPr/>
        </p:nvSpPr>
        <p:spPr>
          <a:xfrm>
            <a:off x="619539" y="5504070"/>
            <a:ext cx="743115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14.6.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Symmetric concentration gradients causing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 spreading by dispersion of a pulse input</a:t>
            </a:r>
          </a:p>
        </p:txBody>
      </p:sp>
    </p:spTree>
    <p:extLst>
      <p:ext uri="{BB962C8B-B14F-4D97-AF65-F5344CB8AC3E}">
        <p14:creationId xmlns:p14="http://schemas.microsoft.com/office/powerpoint/2010/main" val="27845548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34508C-0E69-5E77-938F-F7FF5938DA0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804F2A-8290-97F2-3809-2851CAF57867}"/>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FCA9909-7F32-5133-0D95-5410D7A8F6E5}"/>
                  </a:ext>
                </a:extLst>
              </p:cNvPr>
              <p:cNvSpPr>
                <a:spLocks noGrp="1"/>
              </p:cNvSpPr>
              <p:nvPr>
                <p:ph idx="1"/>
              </p:nvPr>
            </p:nvSpPr>
            <p:spPr>
              <a:xfrm>
                <a:off x="188843" y="646043"/>
                <a:ext cx="11857383" cy="5406888"/>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An unsteady state mole balance on the inert tracer T is expressed by: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b="0" i="0" smtClean="0">
                        <a:latin typeface="Cambria Math" panose="02040503050406030204" pitchFamily="18" charset="0"/>
                        <a:cs typeface="Times New Roman" panose="02020603050405020304" pitchFamily="18" charset="0"/>
                      </a:rPr>
                      <m:t>−</m:t>
                    </m:r>
                    <m:f>
                      <m:fPr>
                        <m:ctrlPr>
                          <a:rPr lang="en-US" sz="2400" i="1" smtClean="0">
                            <a:latin typeface="Cambria Math" panose="02040503050406030204" pitchFamily="18" charset="0"/>
                            <a:cs typeface="Times New Roman" panose="02020603050405020304" pitchFamily="18" charset="0"/>
                          </a:rPr>
                        </m:ctrlPr>
                      </m:fPr>
                      <m:num>
                        <m:r>
                          <a:rPr lang="en-US" sz="2400" i="1" smtClean="0">
                            <a:latin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𝑇</m:t>
                            </m:r>
                          </m:sub>
                        </m:sSub>
                      </m:num>
                      <m:den>
                        <m:r>
                          <a:rPr lang="en-US" sz="240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𝑧</m:t>
                        </m:r>
                      </m:den>
                    </m:f>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𝐴</m:t>
                        </m:r>
                      </m:e>
                      <m:sub>
                        <m:r>
                          <a:rPr lang="en-US" sz="2400" b="0" i="1" smtClean="0">
                            <a:latin typeface="Cambria Math" panose="02040503050406030204" pitchFamily="18" charset="0"/>
                            <a:cs typeface="Times New Roman" panose="02020603050405020304" pitchFamily="18" charset="0"/>
                          </a:rPr>
                          <m:t>𝑐</m:t>
                        </m:r>
                      </m:sub>
                    </m:sSub>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𝑇</m:t>
                            </m:r>
                          </m:sub>
                        </m:sSub>
                      </m:num>
                      <m:den>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𝑡</m:t>
                        </m:r>
                      </m:den>
                    </m:f>
                  </m:oMath>
                </a14:m>
                <a:r>
                  <a:rPr lang="en-US" sz="2400" dirty="0">
                    <a:latin typeface="Times New Roman" panose="02020603050405020304" pitchFamily="18" charset="0"/>
                    <a:cs typeface="Times New Roman" panose="02020603050405020304" pitchFamily="18" charset="0"/>
                  </a:rPr>
                  <a:t>                                                                                             (14.23)</a:t>
                </a:r>
              </a:p>
              <a:p>
                <a:pPr marL="82296" indent="0" algn="just">
                  <a:lnSpc>
                    <a:spcPct val="150000"/>
                  </a:lnSpc>
                  <a:buNone/>
                </a:pPr>
                <a:r>
                  <a:rPr lang="en-US" sz="2400" dirty="0">
                    <a:latin typeface="Times New Roman" panose="02020603050405020304" pitchFamily="18" charset="0"/>
                    <a:cs typeface="Times New Roman" panose="02020603050405020304" pitchFamily="18" charset="0"/>
                  </a:rPr>
                  <a:t>By substituting equation (14.22) into equation (14.23) and  dividing by the cross-sectional area </a:t>
                </a:r>
                <a:r>
                  <a:rPr lang="en-US" sz="2400" i="1" dirty="0">
                    <a:latin typeface="Times New Roman" panose="02020603050405020304" pitchFamily="18" charset="0"/>
                    <a:cs typeface="Times New Roman" panose="02020603050405020304" pitchFamily="18" charset="0"/>
                  </a:rPr>
                  <a:t>A</a:t>
                </a:r>
                <a:r>
                  <a:rPr lang="en-US" sz="2400" i="1" baseline="-25000" dirty="0">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you get:</a:t>
                </a:r>
              </a:p>
              <a:p>
                <a:pPr marL="82296" indent="0" algn="just">
                  <a:lnSpc>
                    <a:spcPct val="15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𝐷</m:t>
                        </m:r>
                      </m:e>
                      <m:sub>
                        <m:r>
                          <a:rPr lang="en-US" sz="2400" b="0" i="1" smtClean="0">
                            <a:latin typeface="Cambria Math" panose="02040503050406030204" pitchFamily="18" charset="0"/>
                            <a:cs typeface="Times New Roman" panose="02020603050405020304" pitchFamily="18" charset="0"/>
                          </a:rPr>
                          <m:t>𝑎</m:t>
                        </m:r>
                      </m:sub>
                    </m:sSub>
                    <m:f>
                      <m:fPr>
                        <m:ctrlPr>
                          <a:rPr lang="en-US" sz="2400" i="1" smtClean="0">
                            <a:latin typeface="Cambria Math" panose="02040503050406030204" pitchFamily="18" charset="0"/>
                            <a:cs typeface="Times New Roman" panose="02020603050405020304" pitchFamily="18" charset="0"/>
                          </a:rPr>
                        </m:ctrlPr>
                      </m:fPr>
                      <m:num>
                        <m:r>
                          <a:rPr lang="en-US" sz="2400" i="1" smtClean="0">
                            <a:latin typeface="Cambria Math" panose="02040503050406030204" pitchFamily="18" charset="0"/>
                            <a:cs typeface="Times New Roman" panose="02020603050405020304" pitchFamily="18" charset="0"/>
                          </a:rPr>
                          <m:t>𝜕</m:t>
                        </m:r>
                        <m:r>
                          <a:rPr lang="en-US" sz="2400" b="0" i="1" baseline="30000" smtClean="0">
                            <a:latin typeface="Cambria Math" panose="02040503050406030204" pitchFamily="18" charset="0"/>
                            <a:cs typeface="Times New Roman" panose="02020603050405020304" pitchFamily="18" charset="0"/>
                          </a:rPr>
                          <m:t>2</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𝑇</m:t>
                            </m:r>
                          </m:sub>
                        </m:sSub>
                      </m:num>
                      <m:den>
                        <m:r>
                          <a:rPr lang="en-US" sz="2400" i="1" smtClean="0">
                            <a:latin typeface="Cambria Math" panose="02040503050406030204" pitchFamily="18" charset="0"/>
                            <a:cs typeface="Times New Roman" panose="02020603050405020304" pitchFamily="18" charset="0"/>
                          </a:rPr>
                          <m:t>𝜕</m:t>
                        </m:r>
                        <m:sSup>
                          <m:sSupPr>
                            <m:ctrlPr>
                              <a:rPr lang="en-US" sz="2400" i="1" smtClean="0">
                                <a:latin typeface="Cambria Math" panose="02040503050406030204" pitchFamily="18" charset="0"/>
                                <a:cs typeface="Times New Roman" panose="02020603050405020304" pitchFamily="18" charset="0"/>
                              </a:rPr>
                            </m:ctrlPr>
                          </m:sSupPr>
                          <m:e>
                            <m:r>
                              <a:rPr lang="en-US" sz="2400" b="0" i="1" smtClean="0">
                                <a:latin typeface="Cambria Math" panose="02040503050406030204" pitchFamily="18" charset="0"/>
                                <a:cs typeface="Times New Roman" panose="02020603050405020304" pitchFamily="18" charset="0"/>
                              </a:rPr>
                              <m:t>𝑧</m:t>
                            </m:r>
                          </m:e>
                          <m:sup>
                            <m:r>
                              <a:rPr lang="en-US" sz="2400" i="1" smtClean="0">
                                <a:latin typeface="Cambria Math" panose="02040503050406030204" pitchFamily="18" charset="0"/>
                                <a:cs typeface="Times New Roman" panose="02020603050405020304" pitchFamily="18" charset="0"/>
                              </a:rPr>
                              <m:t>2</m:t>
                            </m:r>
                          </m:sup>
                        </m:sSup>
                      </m:den>
                    </m:f>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m:t>
                        </m:r>
                        <m:d>
                          <m:dPr>
                            <m:ctrlPr>
                              <a:rPr lang="en-US" sz="2400" b="0" i="1" smtClean="0">
                                <a:latin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cs typeface="Times New Roman" panose="02020603050405020304" pitchFamily="18" charset="0"/>
                              </a:rPr>
                              <m:t>𝑢</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𝑇</m:t>
                                </m:r>
                              </m:sub>
                            </m:sSub>
                          </m:e>
                        </m:d>
                      </m:num>
                      <m:den>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𝑧</m:t>
                        </m:r>
                      </m:den>
                    </m:f>
                    <m:r>
                      <a:rPr lang="en-US" sz="2400" b="0" i="1" smtClean="0">
                        <a:latin typeface="Cambria Math" panose="02040503050406030204" pitchFamily="18" charset="0"/>
                        <a:cs typeface="Times New Roman" panose="02020603050405020304" pitchFamily="18" charset="0"/>
                      </a:rPr>
                      <m:t>=</m:t>
                    </m:r>
                    <m:f>
                      <m:fPr>
                        <m:ctrlPr>
                          <a:rPr lang="en-US" sz="2400" i="1" smtClean="0">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𝑇</m:t>
                            </m:r>
                          </m:sub>
                        </m:sSub>
                      </m:num>
                      <m:den>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𝑡</m:t>
                        </m:r>
                      </m:den>
                    </m:f>
                  </m:oMath>
                </a14:m>
                <a:r>
                  <a:rPr lang="en-US" sz="2400" dirty="0">
                    <a:latin typeface="Times New Roman" panose="02020603050405020304" pitchFamily="18" charset="0"/>
                    <a:cs typeface="Times New Roman" panose="02020603050405020304" pitchFamily="18" charset="0"/>
                  </a:rPr>
                  <a:t>                                                                                      (14.24)</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Once we know the boundary conditions, the solution to equation (14.24) will give the outlet tracer concentration–time curves.</a:t>
                </a:r>
              </a:p>
            </p:txBody>
          </p:sp>
        </mc:Choice>
        <mc:Fallback xmlns="">
          <p:sp>
            <p:nvSpPr>
              <p:cNvPr id="3" name="Content Placeholder 2">
                <a:extLst>
                  <a:ext uri="{FF2B5EF4-FFF2-40B4-BE49-F238E27FC236}">
                    <a16:creationId xmlns:a16="http://schemas.microsoft.com/office/drawing/2014/main" id="{DFCA9909-7F32-5133-0D95-5410D7A8F6E5}"/>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823" r="-77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467B5FD-03E4-5860-D106-5747C0C63BAE}"/>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230D4D3-E49E-128F-1F29-EA8878C8348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687860A-5993-4E8C-5C5F-89832F59F63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395486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07E4B8-4344-9799-02D3-3024063DECF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F38EA46-EE9A-97D5-A7DA-BFEE11231D35}"/>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F611592D-252D-D38E-3C08-57BE10A0FD6E}"/>
                  </a:ext>
                </a:extLst>
              </p:cNvPr>
              <p:cNvSpPr>
                <a:spLocks noGrp="1"/>
              </p:cNvSpPr>
              <p:nvPr>
                <p:ph idx="1"/>
              </p:nvPr>
            </p:nvSpPr>
            <p:spPr>
              <a:xfrm>
                <a:off x="188843" y="646043"/>
                <a:ext cx="11857383" cy="5406888"/>
              </a:xfrm>
            </p:spPr>
            <p:txBody>
              <a:bodyPr>
                <a:noAutofit/>
              </a:bodyPr>
              <a:lstStyle/>
              <a:p>
                <a:pPr marL="82296" indent="0">
                  <a:buNone/>
                </a:pPr>
                <a:r>
                  <a:rPr lang="en-US" sz="2400" b="1" dirty="0">
                    <a:latin typeface="Times New Roman" panose="02020603050405020304" pitchFamily="18" charset="0"/>
                    <a:cs typeface="Times New Roman" panose="02020603050405020304" pitchFamily="18" charset="0"/>
                  </a:rPr>
                  <a:t>Flow, reaction, and dispersion</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Now we have an intuitive feel for how dispersion affects the transport of molecules in a tubular reactor, we shall consider two types of dispersion in a tubular reactor, </a:t>
                </a:r>
                <a:r>
                  <a:rPr lang="en-US" sz="2000" i="1" dirty="0">
                    <a:latin typeface="Times New Roman" panose="02020603050405020304" pitchFamily="18" charset="0"/>
                    <a:cs typeface="Times New Roman" panose="02020603050405020304" pitchFamily="18" charset="0"/>
                  </a:rPr>
                  <a:t>laminar </a:t>
                </a:r>
                <a:r>
                  <a:rPr lang="en-US" sz="2000" dirty="0">
                    <a:latin typeface="Times New Roman" panose="02020603050405020304" pitchFamily="18" charset="0"/>
                    <a:cs typeface="Times New Roman" panose="02020603050405020304" pitchFamily="18" charset="0"/>
                  </a:rPr>
                  <a:t>and </a:t>
                </a:r>
                <a:r>
                  <a:rPr lang="en-US" sz="2000" i="1" dirty="0">
                    <a:latin typeface="Times New Roman" panose="02020603050405020304" pitchFamily="18" charset="0"/>
                    <a:cs typeface="Times New Roman" panose="02020603050405020304" pitchFamily="18" charset="0"/>
                  </a:rPr>
                  <a:t>turbulent.</a:t>
                </a:r>
              </a:p>
              <a:p>
                <a:pPr marL="0" indent="0" algn="just">
                  <a:lnSpc>
                    <a:spcPct val="100000"/>
                  </a:lnSpc>
                  <a:buNone/>
                </a:pPr>
                <a:r>
                  <a:rPr lang="en-US" sz="2000" dirty="0">
                    <a:latin typeface="Times-Roman"/>
                  </a:rPr>
                  <a:t>The mole balance on reacting species A flow in a tubular reactor is given by:</a:t>
                </a:r>
              </a:p>
              <a:p>
                <a:pPr marL="0" indent="0" algn="just">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𝐷</m:t>
                        </m:r>
                      </m:e>
                      <m:sub>
                        <m:r>
                          <a:rPr lang="en-US" sz="2000" i="1">
                            <a:latin typeface="Cambria Math" panose="02040503050406030204" pitchFamily="18" charset="0"/>
                            <a:cs typeface="Times New Roman" panose="02020603050405020304" pitchFamily="18" charset="0"/>
                          </a:rPr>
                          <m:t>𝑎</m:t>
                        </m:r>
                      </m:sub>
                    </m:sSub>
                    <m:f>
                      <m:fPr>
                        <m:ctrlPr>
                          <a:rPr lang="en-US" sz="2000" i="1">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𝑑</m:t>
                        </m:r>
                        <m:r>
                          <a:rPr lang="en-US" sz="2000" i="1" baseline="30000">
                            <a:latin typeface="Cambria Math" panose="02040503050406030204" pitchFamily="18" charset="0"/>
                            <a:cs typeface="Times New Roman" panose="02020603050405020304" pitchFamily="18" charset="0"/>
                          </a:rPr>
                          <m:t>2</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m:t>
                            </m:r>
                          </m:sub>
                        </m:sSub>
                      </m:num>
                      <m:den>
                        <m:r>
                          <a:rPr lang="en-US" sz="2000" b="0" i="1" smtClean="0">
                            <a:latin typeface="Cambria Math" panose="02040503050406030204" pitchFamily="18" charset="0"/>
                            <a:cs typeface="Times New Roman" panose="02020603050405020304" pitchFamily="18" charset="0"/>
                          </a:rPr>
                          <m:t>𝑑</m:t>
                        </m:r>
                        <m:sSup>
                          <m:sSupPr>
                            <m:ctrlPr>
                              <a:rPr lang="en-US" sz="2000" i="1" smtClean="0">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𝑧</m:t>
                            </m:r>
                          </m:e>
                          <m:sup>
                            <m:r>
                              <a:rPr lang="en-US" sz="2000" i="1">
                                <a:latin typeface="Cambria Math" panose="02040503050406030204" pitchFamily="18" charset="0"/>
                                <a:cs typeface="Times New Roman" panose="02020603050405020304" pitchFamily="18" charset="0"/>
                              </a:rPr>
                              <m:t>2</m:t>
                            </m:r>
                          </m:sup>
                        </m:sSup>
                      </m:den>
                    </m:f>
                    <m:r>
                      <a:rPr lang="en-US" sz="200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𝑢</m:t>
                    </m:r>
                    <m:f>
                      <m:fPr>
                        <m:ctrlPr>
                          <a:rPr lang="en-US" sz="2000" i="1">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𝑑</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m:t>
                            </m:r>
                          </m:sub>
                        </m:sSub>
                      </m:num>
                      <m:den>
                        <m:r>
                          <a:rPr lang="en-US" sz="2000" b="0" i="1" smtClean="0">
                            <a:latin typeface="Cambria Math" panose="02040503050406030204" pitchFamily="18" charset="0"/>
                            <a:cs typeface="Times New Roman" panose="02020603050405020304" pitchFamily="18" charset="0"/>
                          </a:rPr>
                          <m:t>𝑑</m:t>
                        </m:r>
                        <m:r>
                          <a:rPr lang="en-US" sz="2000" i="1">
                            <a:latin typeface="Cambria Math" panose="02040503050406030204" pitchFamily="18" charset="0"/>
                            <a:cs typeface="Times New Roman" panose="02020603050405020304" pitchFamily="18" charset="0"/>
                          </a:rPr>
                          <m:t>𝑧</m:t>
                        </m:r>
                      </m:den>
                    </m:f>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𝑟</m:t>
                        </m:r>
                      </m:e>
                      <m:sub>
                        <m:r>
                          <a:rPr lang="en-US" sz="2000" b="0" i="1" smtClean="0">
                            <a:latin typeface="Cambria Math" panose="02040503050406030204" pitchFamily="18" charset="0"/>
                            <a:cs typeface="Times New Roman" panose="02020603050405020304" pitchFamily="18" charset="0"/>
                          </a:rPr>
                          <m:t>𝐴</m:t>
                        </m:r>
                      </m:sub>
                    </m:sSub>
                    <m:r>
                      <a:rPr lang="en-US" sz="200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0</m:t>
                    </m:r>
                  </m:oMath>
                </a14:m>
                <a:r>
                  <a:rPr lang="en-US" sz="2000" dirty="0">
                    <a:latin typeface="Times-Roman"/>
                  </a:rPr>
                  <a:t>                                                                                       (14.25)</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By dividing equation (14.25) by u,  you get:</a:t>
                </a:r>
              </a:p>
              <a:p>
                <a:pPr marL="0" indent="0" algn="just">
                  <a:lnSpc>
                    <a:spcPct val="100000"/>
                  </a:lnSpc>
                  <a:buNone/>
                </a:pPr>
                <a14:m>
                  <m:oMath xmlns:m="http://schemas.openxmlformats.org/officeDocument/2006/math">
                    <m:f>
                      <m:fPr>
                        <m:ctrlPr>
                          <a:rPr lang="en-US" sz="2000" i="1" smtClean="0">
                            <a:latin typeface="Cambria Math" panose="02040503050406030204" pitchFamily="18" charset="0"/>
                            <a:cs typeface="Times New Roman" panose="02020603050405020304" pitchFamily="18" charset="0"/>
                          </a:rPr>
                        </m:ctrlPr>
                      </m:fPr>
                      <m:num>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𝐷</m:t>
                            </m:r>
                          </m:e>
                          <m:sub>
                            <m:r>
                              <a:rPr lang="en-US" sz="2000" b="0" i="1" smtClean="0">
                                <a:latin typeface="Cambria Math" panose="02040503050406030204" pitchFamily="18" charset="0"/>
                                <a:cs typeface="Times New Roman" panose="02020603050405020304" pitchFamily="18" charset="0"/>
                              </a:rPr>
                              <m:t>𝑎</m:t>
                            </m:r>
                          </m:sub>
                        </m:sSub>
                      </m:num>
                      <m:den>
                        <m:r>
                          <a:rPr lang="en-US" sz="2000" b="0" i="1" smtClean="0">
                            <a:latin typeface="Cambria Math" panose="02040503050406030204" pitchFamily="18" charset="0"/>
                            <a:cs typeface="Times New Roman" panose="02020603050405020304" pitchFamily="18" charset="0"/>
                          </a:rPr>
                          <m:t>𝑢</m:t>
                        </m:r>
                      </m:den>
                    </m:f>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r>
                          <a:rPr lang="en-US" sz="2000" i="1" baseline="30000">
                            <a:latin typeface="Cambria Math" panose="02040503050406030204" pitchFamily="18" charset="0"/>
                            <a:cs typeface="Times New Roman" panose="02020603050405020304" pitchFamily="18" charset="0"/>
                          </a:rPr>
                          <m:t>2</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𝐴</m:t>
                            </m:r>
                          </m:sub>
                        </m:sSub>
                      </m:num>
                      <m:den>
                        <m:r>
                          <a:rPr lang="en-US" sz="2000" i="1">
                            <a:latin typeface="Cambria Math" panose="02040503050406030204" pitchFamily="18" charset="0"/>
                            <a:cs typeface="Times New Roman" panose="02020603050405020304" pitchFamily="18" charset="0"/>
                          </a:rPr>
                          <m:t>𝑑</m:t>
                        </m:r>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𝑧</m:t>
                            </m:r>
                          </m:e>
                          <m:sup>
                            <m:r>
                              <a:rPr lang="en-US" sz="2000" i="1">
                                <a:latin typeface="Cambria Math" panose="02040503050406030204" pitchFamily="18" charset="0"/>
                                <a:cs typeface="Times New Roman" panose="02020603050405020304" pitchFamily="18" charset="0"/>
                              </a:rPr>
                              <m:t>2</m:t>
                            </m:r>
                          </m:sup>
                        </m:sSup>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𝐴</m:t>
                            </m:r>
                          </m:sub>
                        </m:sSub>
                      </m:num>
                      <m:den>
                        <m:r>
                          <a:rPr lang="en-US" sz="2000" i="1">
                            <a:latin typeface="Cambria Math" panose="02040503050406030204" pitchFamily="18" charset="0"/>
                            <a:cs typeface="Times New Roman" panose="02020603050405020304" pitchFamily="18" charset="0"/>
                          </a:rPr>
                          <m:t>𝑑𝑧</m:t>
                        </m:r>
                      </m:den>
                    </m:f>
                    <m:r>
                      <a:rPr lang="en-US" sz="2000" i="1">
                        <a:latin typeface="Cambria Math" panose="02040503050406030204" pitchFamily="18" charset="0"/>
                        <a:cs typeface="Times New Roman" panose="02020603050405020304" pitchFamily="18" charset="0"/>
                      </a:rPr>
                      <m:t>+</m:t>
                    </m:r>
                    <m:f>
                      <m:fPr>
                        <m:ctrlPr>
                          <a:rPr lang="en-US" sz="2000" i="1" smtClean="0">
                            <a:latin typeface="Cambria Math" panose="02040503050406030204" pitchFamily="18" charset="0"/>
                            <a:cs typeface="Times New Roman" panose="02020603050405020304" pitchFamily="18" charset="0"/>
                          </a:rPr>
                        </m:ctrlPr>
                      </m:fPr>
                      <m:num>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𝑟</m:t>
                            </m:r>
                          </m:e>
                          <m:sub>
                            <m:r>
                              <a:rPr lang="en-US" sz="2000" b="0" i="1" smtClean="0">
                                <a:latin typeface="Cambria Math" panose="02040503050406030204" pitchFamily="18" charset="0"/>
                                <a:cs typeface="Times New Roman" panose="02020603050405020304" pitchFamily="18" charset="0"/>
                              </a:rPr>
                              <m:t>𝐴</m:t>
                            </m:r>
                          </m:sub>
                        </m:sSub>
                      </m:num>
                      <m:den>
                        <m:r>
                          <a:rPr lang="en-US" sz="2000" b="0" i="1" smtClean="0">
                            <a:latin typeface="Cambria Math" panose="02040503050406030204" pitchFamily="18" charset="0"/>
                            <a:cs typeface="Times New Roman" panose="02020603050405020304" pitchFamily="18" charset="0"/>
                          </a:rPr>
                          <m:t>𝑢</m:t>
                        </m:r>
                      </m:den>
                    </m:f>
                    <m:r>
                      <a:rPr lang="en-US" sz="2000" i="1">
                        <a:latin typeface="Cambria Math" panose="02040503050406030204" pitchFamily="18" charset="0"/>
                        <a:cs typeface="Times New Roman" panose="02020603050405020304" pitchFamily="18" charset="0"/>
                      </a:rPr>
                      <m:t>=0</m:t>
                    </m:r>
                  </m:oMath>
                </a14:m>
                <a:r>
                  <a:rPr lang="en-US" sz="2000" dirty="0">
                    <a:latin typeface="Times New Roman" panose="02020603050405020304" pitchFamily="18" charset="0"/>
                    <a:cs typeface="Times New Roman" panose="02020603050405020304" pitchFamily="18" charset="0"/>
                  </a:rPr>
                  <a:t>                                                                                            (14.26)</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Where: D</a:t>
                </a:r>
                <a:r>
                  <a:rPr lang="en-US" sz="2000" baseline="-25000"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is diffusion coefficient, C</a:t>
                </a:r>
                <a:r>
                  <a:rPr lang="en-US" sz="2000" baseline="-25000"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is concentration of A, u is velocity, z is length of reactor, and </a:t>
                </a:r>
                <a:r>
                  <a:rPr lang="en-US" sz="2000" dirty="0" err="1">
                    <a:latin typeface="Times New Roman" panose="02020603050405020304" pitchFamily="18" charset="0"/>
                    <a:cs typeface="Times New Roman" panose="02020603050405020304" pitchFamily="18" charset="0"/>
                  </a:rPr>
                  <a:t>r</a:t>
                </a:r>
                <a:r>
                  <a:rPr lang="en-US" sz="2000" baseline="-25000" dirty="0" err="1">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is rate of reaction for reactant A,</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This equation (14.26) is second order ordinary differential equation.</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It is non-linear second order ordinary differential equation when </a:t>
                </a:r>
                <a:r>
                  <a:rPr lang="en-US" sz="2000" i="1" dirty="0" err="1">
                    <a:latin typeface="Times New Roman" panose="02020603050405020304" pitchFamily="18" charset="0"/>
                    <a:cs typeface="Times New Roman" panose="02020603050405020304" pitchFamily="18" charset="0"/>
                  </a:rPr>
                  <a:t>r</a:t>
                </a:r>
                <a:r>
                  <a:rPr lang="en-US" sz="2000" baseline="-25000" dirty="0" err="1">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is other than zero or first order reaction.</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F611592D-252D-D38E-3C08-57BE10A0FD6E}"/>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1578" r="-51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B1A515C-41BE-68E2-5C0F-23F833FFF814}"/>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F5E2C75-9329-3087-6E69-AA9505434C91}"/>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0A15EBB-A924-D6E0-028D-EF9623ABAD69}"/>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280571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D6EB47-81E4-F463-F0DF-C37637F939C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37026D-6B37-3A2C-9CF8-79C3BA69221F}"/>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03EBEB2-5768-22BF-8646-50D22396B48B}"/>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A non-linear second order ordinary differential equations should be solved using numerical methods. </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When the reaction rate </a:t>
                </a:r>
                <a:r>
                  <a:rPr lang="en-US" sz="2000" i="1" dirty="0" err="1">
                    <a:latin typeface="Times New Roman" panose="02020603050405020304" pitchFamily="18" charset="0"/>
                    <a:cs typeface="Times New Roman" panose="02020603050405020304" pitchFamily="18" charset="0"/>
                  </a:rPr>
                  <a:t>r</a:t>
                </a:r>
                <a:r>
                  <a:rPr lang="en-US" sz="2000" baseline="-25000" dirty="0" err="1">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is first order, </a:t>
                </a:r>
                <a:r>
                  <a:rPr lang="en-US" sz="2000" i="1" dirty="0" err="1">
                    <a:latin typeface="Times New Roman" panose="02020603050405020304" pitchFamily="18" charset="0"/>
                    <a:cs typeface="Times New Roman" panose="02020603050405020304" pitchFamily="18" charset="0"/>
                  </a:rPr>
                  <a:t>r</a:t>
                </a:r>
                <a:r>
                  <a:rPr lang="en-US" sz="2000" i="1" baseline="-25000" dirty="0" err="1">
                    <a:latin typeface="Times New Roman" panose="02020603050405020304" pitchFamily="18" charset="0"/>
                    <a:cs typeface="Times New Roman" panose="02020603050405020304" pitchFamily="18" charset="0"/>
                  </a:rPr>
                  <a:t>A</a:t>
                </a:r>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kC</a:t>
                </a:r>
                <a:r>
                  <a:rPr lang="en-US" sz="2000" i="1" baseline="-25000" dirty="0" err="1">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then equation (14.26) is amenable to an analytical solution.</a:t>
                </a:r>
              </a:p>
              <a:p>
                <a:pPr marL="0" indent="0" algn="just">
                  <a:lnSpc>
                    <a:spcPct val="100000"/>
                  </a:lnSpc>
                  <a:buNone/>
                </a:pP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𝐷</m:t>
                            </m:r>
                          </m:e>
                          <m:sub>
                            <m:r>
                              <a:rPr lang="en-US" sz="2000" i="1">
                                <a:latin typeface="Cambria Math" panose="02040503050406030204" pitchFamily="18" charset="0"/>
                                <a:cs typeface="Times New Roman" panose="02020603050405020304" pitchFamily="18" charset="0"/>
                              </a:rPr>
                              <m:t>𝑎</m:t>
                            </m:r>
                          </m:sub>
                        </m:sSub>
                      </m:num>
                      <m:den>
                        <m:r>
                          <a:rPr lang="en-US" sz="2000" i="1">
                            <a:latin typeface="Cambria Math" panose="02040503050406030204" pitchFamily="18" charset="0"/>
                            <a:cs typeface="Times New Roman" panose="02020603050405020304" pitchFamily="18" charset="0"/>
                          </a:rPr>
                          <m:t>𝑢</m:t>
                        </m:r>
                      </m:den>
                    </m:f>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r>
                          <a:rPr lang="en-US" sz="2000" i="1" baseline="30000">
                            <a:latin typeface="Cambria Math" panose="02040503050406030204" pitchFamily="18" charset="0"/>
                            <a:cs typeface="Times New Roman" panose="02020603050405020304" pitchFamily="18" charset="0"/>
                          </a:rPr>
                          <m:t>2</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𝐴</m:t>
                            </m:r>
                          </m:sub>
                        </m:sSub>
                      </m:num>
                      <m:den>
                        <m:r>
                          <a:rPr lang="en-US" sz="2000" i="1">
                            <a:latin typeface="Cambria Math" panose="02040503050406030204" pitchFamily="18" charset="0"/>
                            <a:cs typeface="Times New Roman" panose="02020603050405020304" pitchFamily="18" charset="0"/>
                          </a:rPr>
                          <m:t>𝑑</m:t>
                        </m:r>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𝑧</m:t>
                            </m:r>
                          </m:e>
                          <m:sup>
                            <m:r>
                              <a:rPr lang="en-US" sz="2000" i="1">
                                <a:latin typeface="Cambria Math" panose="02040503050406030204" pitchFamily="18" charset="0"/>
                                <a:cs typeface="Times New Roman" panose="02020603050405020304" pitchFamily="18" charset="0"/>
                              </a:rPr>
                              <m:t>2</m:t>
                            </m:r>
                          </m:sup>
                        </m:sSup>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𝐴</m:t>
                            </m:r>
                          </m:sub>
                        </m:sSub>
                      </m:num>
                      <m:den>
                        <m:r>
                          <a:rPr lang="en-US" sz="2000" i="1">
                            <a:latin typeface="Cambria Math" panose="02040503050406030204" pitchFamily="18" charset="0"/>
                            <a:cs typeface="Times New Roman" panose="02020603050405020304" pitchFamily="18" charset="0"/>
                          </a:rPr>
                          <m:t>𝑑𝑧</m:t>
                        </m:r>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𝑘𝐶</m:t>
                            </m:r>
                          </m:e>
                          <m:sub>
                            <m:r>
                              <a:rPr lang="en-US" sz="2000" i="1">
                                <a:latin typeface="Cambria Math" panose="02040503050406030204" pitchFamily="18" charset="0"/>
                                <a:cs typeface="Times New Roman" panose="02020603050405020304" pitchFamily="18" charset="0"/>
                              </a:rPr>
                              <m:t>𝐴</m:t>
                            </m:r>
                          </m:sub>
                        </m:sSub>
                      </m:num>
                      <m:den>
                        <m:r>
                          <a:rPr lang="en-US" sz="2000" i="1">
                            <a:latin typeface="Cambria Math" panose="02040503050406030204" pitchFamily="18" charset="0"/>
                            <a:cs typeface="Times New Roman" panose="02020603050405020304" pitchFamily="18" charset="0"/>
                          </a:rPr>
                          <m:t>𝑢</m:t>
                        </m:r>
                      </m:den>
                    </m:f>
                    <m:r>
                      <a:rPr lang="en-US" sz="2000" i="1">
                        <a:latin typeface="Cambria Math" panose="02040503050406030204" pitchFamily="18" charset="0"/>
                        <a:cs typeface="Times New Roman" panose="02020603050405020304" pitchFamily="18" charset="0"/>
                      </a:rPr>
                      <m:t>=0</m:t>
                    </m:r>
                  </m:oMath>
                </a14:m>
                <a:r>
                  <a:rPr lang="en-US" sz="2000" dirty="0">
                    <a:latin typeface="Times New Roman" panose="02020603050405020304" pitchFamily="18" charset="0"/>
                    <a:cs typeface="Times New Roman" panose="02020603050405020304" pitchFamily="18" charset="0"/>
                  </a:rPr>
                  <a:t>                                                                        (14.27)</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However, before obtaining a solution, let’s put our equation (14.27) for describing dispersion and reaction in dimensionless form by letting:</a:t>
                </a:r>
              </a:p>
              <a:p>
                <a:pPr marL="0" indent="0" algn="just">
                  <a:lnSpc>
                    <a:spcPct val="150000"/>
                  </a:lnSpc>
                  <a:buNone/>
                </a:pPr>
                <a:r>
                  <a:rPr lang="en-US" sz="2000" b="0" dirty="0">
                    <a:cs typeface="Times New Roman" panose="02020603050405020304" pitchFamily="18" charset="0"/>
                    <a:sym typeface="Symbol" panose="05050102010706020507" pitchFamily="18" charset="2"/>
                  </a:rPr>
                  <a:t> </a:t>
                </a:r>
                <a14:m>
                  <m:oMath xmlns:m="http://schemas.openxmlformats.org/officeDocument/2006/math">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m:rPr>
                            <m:nor/>
                          </m:rPr>
                          <a:rPr lang="en-US" sz="2000" i="1" dirty="0">
                            <a:latin typeface="Times New Roman" panose="02020603050405020304" pitchFamily="18" charset="0"/>
                            <a:cs typeface="Times New Roman" panose="02020603050405020304" pitchFamily="18" charset="0"/>
                          </a:rPr>
                          <m:t>C</m:t>
                        </m:r>
                        <m:r>
                          <m:rPr>
                            <m:nor/>
                          </m:rPr>
                          <a:rPr lang="en-US" sz="2000" baseline="-25000" dirty="0">
                            <a:latin typeface="Times New Roman" panose="02020603050405020304" pitchFamily="18" charset="0"/>
                            <a:cs typeface="Times New Roman" panose="02020603050405020304" pitchFamily="18" charset="0"/>
                          </a:rPr>
                          <m:t>A</m:t>
                        </m:r>
                      </m:num>
                      <m:den>
                        <m:r>
                          <m:rPr>
                            <m:nor/>
                          </m:rPr>
                          <a:rPr lang="en-US" sz="2000" i="1" dirty="0">
                            <a:latin typeface="Times New Roman" panose="02020603050405020304" pitchFamily="18" charset="0"/>
                            <a:cs typeface="Times New Roman" panose="02020603050405020304" pitchFamily="18" charset="0"/>
                          </a:rPr>
                          <m:t>C</m:t>
                        </m:r>
                        <m:r>
                          <m:rPr>
                            <m:nor/>
                          </m:rPr>
                          <a:rPr lang="en-US" sz="2000" baseline="-25000" dirty="0">
                            <a:latin typeface="Times New Roman" panose="02020603050405020304" pitchFamily="18" charset="0"/>
                            <a:cs typeface="Times New Roman" panose="02020603050405020304" pitchFamily="18" charset="0"/>
                          </a:rPr>
                          <m:t>A</m:t>
                        </m:r>
                        <m:r>
                          <m:rPr>
                            <m:nor/>
                          </m:rPr>
                          <a:rPr lang="en-US" sz="2000" baseline="-25000" dirty="0">
                            <a:latin typeface="Times New Roman" panose="02020603050405020304" pitchFamily="18" charset="0"/>
                            <a:cs typeface="Times New Roman" panose="02020603050405020304" pitchFamily="18" charset="0"/>
                          </a:rPr>
                          <m:t>0</m:t>
                        </m:r>
                      </m:den>
                    </m:f>
                  </m:oMath>
                </a14:m>
                <a:r>
                  <a:rPr lang="en-US" sz="2000" dirty="0">
                    <a:latin typeface="Times New Roman" panose="02020603050405020304" pitchFamily="18" charset="0"/>
                    <a:cs typeface="Times New Roman" panose="02020603050405020304" pitchFamily="18" charset="0"/>
                  </a:rPr>
                  <a:t>                                                                                                  (14.28)</a:t>
                </a:r>
              </a:p>
              <a:p>
                <a:pPr marL="0" indent="0" algn="just">
                  <a:lnSpc>
                    <a:spcPct val="150000"/>
                  </a:lnSpc>
                  <a:buNone/>
                </a:pPr>
                <a14:m>
                  <m:oMath xmlns:m="http://schemas.openxmlformats.org/officeDocument/2006/math">
                    <m:r>
                      <m:rPr>
                        <m:nor/>
                      </m:rPr>
                      <a:rPr lang="el-GR" sz="2000" dirty="0">
                        <a:latin typeface="Times New Roman" panose="02020603050405020304" pitchFamily="18" charset="0"/>
                        <a:cs typeface="Times New Roman" panose="02020603050405020304" pitchFamily="18" charset="0"/>
                      </a:rPr>
                      <m:t>λ</m:t>
                    </m:r>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𝑧</m:t>
                        </m:r>
                      </m:num>
                      <m:den>
                        <m:r>
                          <a:rPr lang="en-US" sz="2000" b="0" i="1" smtClean="0">
                            <a:latin typeface="Cambria Math" panose="02040503050406030204" pitchFamily="18" charset="0"/>
                            <a:cs typeface="Times New Roman" panose="02020603050405020304" pitchFamily="18" charset="0"/>
                          </a:rPr>
                          <m:t>𝐿</m:t>
                        </m:r>
                      </m:den>
                    </m:f>
                  </m:oMath>
                </a14:m>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(14.29)</a:t>
                </a:r>
              </a:p>
              <a:p>
                <a:pPr marL="0" indent="0" algn="just">
                  <a:buNone/>
                </a:pP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By differentiating of  equation (14.28) and equation (14.29), you get:</a:t>
                </a:r>
              </a:p>
              <a:p>
                <a:pPr marL="0" indent="0" algn="just">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03EBEB2-5768-22BF-8646-50D22396B48B}"/>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676" r="-51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F6AB7CA-92B6-E67A-E347-E4BBB1107A59}"/>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91CAAAD-359B-C507-7C92-9C7109E05D14}"/>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1C03779D-CB0B-5D22-7E37-52AB59965A4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888639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07C466-A99E-7980-9663-C6AB9FBE99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FF98D1-1EF0-093A-AF20-DFF0ABF6862F}"/>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BE1D26B-E392-9B91-A56C-41B7EE4CDDAC}"/>
                  </a:ext>
                </a:extLst>
              </p:cNvPr>
              <p:cNvSpPr>
                <a:spLocks noGrp="1"/>
              </p:cNvSpPr>
              <p:nvPr>
                <p:ph idx="1"/>
              </p:nvPr>
            </p:nvSpPr>
            <p:spPr>
              <a:xfrm>
                <a:off x="188843" y="646043"/>
                <a:ext cx="11857383" cy="5406888"/>
              </a:xfrm>
            </p:spPr>
            <p:txBody>
              <a:bodyPr>
                <a:noAutofit/>
              </a:bodyPr>
              <a:lstStyle/>
              <a:p>
                <a:pPr marL="0" indent="0" algn="just">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sym typeface="Symbol" panose="05050102010706020507" pitchFamily="18" charset="2"/>
                          </a:rPr>
                        </m:ctrlPr>
                      </m:sSubPr>
                      <m:e>
                        <m:r>
                          <a:rPr lang="en-US" sz="2000" b="0" i="1" smtClean="0">
                            <a:latin typeface="Cambria Math" panose="02040503050406030204" pitchFamily="18" charset="0"/>
                            <a:cs typeface="Times New Roman" panose="02020603050405020304" pitchFamily="18" charset="0"/>
                            <a:sym typeface="Symbol" panose="05050102010706020507" pitchFamily="18" charset="2"/>
                          </a:rPr>
                          <m:t>𝐶</m:t>
                        </m:r>
                      </m:e>
                      <m:sub>
                        <m:r>
                          <a:rPr lang="en-US" sz="2000" b="0" i="1" smtClean="0">
                            <a:latin typeface="Cambria Math" panose="02040503050406030204" pitchFamily="18" charset="0"/>
                            <a:cs typeface="Times New Roman" panose="02020603050405020304" pitchFamily="18" charset="0"/>
                            <a:sym typeface="Symbol" panose="05050102010706020507" pitchFamily="18" charset="2"/>
                          </a:rPr>
                          <m:t>𝐴𝑜</m:t>
                        </m:r>
                      </m:sub>
                    </m:sSub>
                    <m:r>
                      <a:rPr lang="en-US" sz="2000" b="0" i="1" smtClean="0">
                        <a:latin typeface="Cambria Math" panose="02040503050406030204" pitchFamily="18" charset="0"/>
                        <a:cs typeface="Times New Roman" panose="02020603050405020304" pitchFamily="18" charset="0"/>
                        <a:sym typeface="Symbol" panose="05050102010706020507" pitchFamily="18" charset="2"/>
                      </a:rPr>
                      <m:t>𝑑</m:t>
                    </m:r>
                    <m:r>
                      <a:rPr lang="en-US" sz="2000" i="1">
                        <a:latin typeface="Cambria Math" panose="02040503050406030204" pitchFamily="18" charset="0"/>
                        <a:cs typeface="Times New Roman" panose="02020603050405020304" pitchFamily="18" charset="0"/>
                        <a:sym typeface="Symbol" panose="05050102010706020507" pitchFamily="18" charset="2"/>
                      </a:rPr>
                      <m:t>=</m:t>
                    </m:r>
                    <m:r>
                      <a:rPr lang="en-US" sz="2000" b="0" i="1" smtClean="0">
                        <a:latin typeface="Cambria Math" panose="02040503050406030204" pitchFamily="18" charset="0"/>
                        <a:cs typeface="Times New Roman" panose="02020603050405020304" pitchFamily="18" charset="0"/>
                        <a:sym typeface="Symbol" panose="05050102010706020507" pitchFamily="18" charset="2"/>
                      </a:rPr>
                      <m:t>𝑑</m:t>
                    </m:r>
                    <m:sSub>
                      <m:sSubPr>
                        <m:ctrlPr>
                          <a:rPr lang="en-US" sz="2000" i="1">
                            <a:latin typeface="Cambria Math" panose="02040503050406030204" pitchFamily="18" charset="0"/>
                            <a:cs typeface="Times New Roman" panose="02020603050405020304" pitchFamily="18" charset="0"/>
                            <a:sym typeface="Symbol" panose="05050102010706020507" pitchFamily="18" charset="2"/>
                          </a:rPr>
                        </m:ctrlPr>
                      </m:sSubPr>
                      <m:e>
                        <m:r>
                          <a:rPr lang="en-US" sz="2000" i="1">
                            <a:latin typeface="Cambria Math" panose="02040503050406030204" pitchFamily="18" charset="0"/>
                            <a:cs typeface="Times New Roman" panose="02020603050405020304" pitchFamily="18" charset="0"/>
                            <a:sym typeface="Symbol" panose="05050102010706020507" pitchFamily="18" charset="2"/>
                          </a:rPr>
                          <m:t>𝐶</m:t>
                        </m:r>
                      </m:e>
                      <m:sub>
                        <m:r>
                          <a:rPr lang="en-US" sz="2000" i="1">
                            <a:latin typeface="Cambria Math" panose="02040503050406030204" pitchFamily="18" charset="0"/>
                            <a:cs typeface="Times New Roman" panose="02020603050405020304" pitchFamily="18" charset="0"/>
                            <a:sym typeface="Symbol" panose="05050102010706020507" pitchFamily="18" charset="2"/>
                          </a:rPr>
                          <m:t>𝐴</m:t>
                        </m:r>
                      </m:sub>
                    </m:sSub>
                  </m:oMath>
                </a14:m>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(14.30)</a:t>
                </a:r>
              </a:p>
              <a:p>
                <a:pPr marL="0" indent="0" algn="just">
                  <a:lnSpc>
                    <a:spcPct val="100000"/>
                  </a:lnSpc>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sym typeface="Symbol" panose="05050102010706020507" pitchFamily="18" charset="2"/>
                      </a:rPr>
                      <m:t>𝐿𝑑</m:t>
                    </m:r>
                    <m:r>
                      <m:rPr>
                        <m:nor/>
                      </m:rPr>
                      <a:rPr lang="el-GR" sz="2000" dirty="0">
                        <a:latin typeface="Times New Roman" panose="02020603050405020304" pitchFamily="18" charset="0"/>
                        <a:cs typeface="Times New Roman" panose="02020603050405020304" pitchFamily="18" charset="0"/>
                      </a:rPr>
                      <m:t>λ</m:t>
                    </m:r>
                    <m:r>
                      <a:rPr lang="en-US" sz="2000" i="1">
                        <a:latin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cs typeface="Times New Roman" panose="02020603050405020304" pitchFamily="18" charset="0"/>
                        <a:sym typeface="Symbol" panose="05050102010706020507" pitchFamily="18" charset="2"/>
                      </a:rPr>
                      <m:t>𝑑𝑧</m:t>
                    </m:r>
                  </m:oMath>
                </a14:m>
                <a:r>
                  <a:rPr lang="en-US" sz="2000" dirty="0">
                    <a:latin typeface="Times New Roman" panose="02020603050405020304" pitchFamily="18" charset="0"/>
                    <a:cs typeface="Times New Roman" panose="02020603050405020304" pitchFamily="18" charset="0"/>
                  </a:rPr>
                  <a:t>                                                                                                                           (14.31)</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By dividing equation (14.30) to equation (14.31), you get:</a:t>
                </a:r>
              </a:p>
              <a:p>
                <a:pPr marL="0" indent="0" algn="just">
                  <a:lnSpc>
                    <a:spcPct val="100000"/>
                  </a:lnSpc>
                  <a:buNone/>
                </a:pP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𝐴</m:t>
                            </m:r>
                          </m:sub>
                        </m:sSub>
                      </m:num>
                      <m:den>
                        <m:r>
                          <a:rPr lang="en-US" sz="2000" i="1">
                            <a:latin typeface="Cambria Math" panose="02040503050406030204" pitchFamily="18" charset="0"/>
                            <a:cs typeface="Times New Roman" panose="02020603050405020304" pitchFamily="18" charset="0"/>
                          </a:rPr>
                          <m:t>𝑑</m:t>
                        </m:r>
                        <m:r>
                          <a:rPr lang="en-US" sz="2000" b="0" i="1" smtClean="0">
                            <a:latin typeface="Cambria Math" panose="02040503050406030204" pitchFamily="18" charset="0"/>
                            <a:cs typeface="Times New Roman" panose="02020603050405020304" pitchFamily="18" charset="0"/>
                          </a:rPr>
                          <m:t>𝑧</m:t>
                        </m:r>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𝐴𝑜</m:t>
                            </m:r>
                          </m:sub>
                        </m:sSub>
                      </m:num>
                      <m:den>
                        <m:r>
                          <a:rPr lang="en-US" sz="2000" i="1">
                            <a:latin typeface="Cambria Math" panose="02040503050406030204" pitchFamily="18" charset="0"/>
                            <a:cs typeface="Times New Roman" panose="02020603050405020304" pitchFamily="18" charset="0"/>
                          </a:rPr>
                          <m:t>𝐿</m:t>
                        </m:r>
                      </m:den>
                    </m:f>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r>
                          <a:rPr lang="en-US" sz="2000" i="1">
                            <a:latin typeface="Cambria Math" panose="02040503050406030204" pitchFamily="18" charset="0"/>
                            <a:cs typeface="Times New Roman" panose="02020603050405020304" pitchFamily="18" charset="0"/>
                            <a:sym typeface="Symbol" panose="05050102010706020507" pitchFamily="18" charset="2"/>
                          </a:rPr>
                          <m:t></m:t>
                        </m:r>
                      </m:num>
                      <m:den>
                        <m:r>
                          <a:rPr lang="en-US" sz="2000" i="1">
                            <a:latin typeface="Cambria Math" panose="02040503050406030204" pitchFamily="18" charset="0"/>
                            <a:cs typeface="Times New Roman" panose="02020603050405020304" pitchFamily="18" charset="0"/>
                          </a:rPr>
                          <m:t>𝑑</m:t>
                        </m:r>
                        <m:r>
                          <m:rPr>
                            <m:nor/>
                          </m:rPr>
                          <a:rPr lang="el-GR" sz="2000" dirty="0">
                            <a:latin typeface="Times New Roman" panose="02020603050405020304" pitchFamily="18" charset="0"/>
                            <a:cs typeface="Times New Roman" panose="02020603050405020304" pitchFamily="18" charset="0"/>
                          </a:rPr>
                          <m:t>λ</m:t>
                        </m:r>
                      </m:den>
                    </m:f>
                  </m:oMath>
                </a14:m>
                <a:r>
                  <a:rPr lang="en-US" sz="2000" dirty="0">
                    <a:latin typeface="Times New Roman" panose="02020603050405020304" pitchFamily="18" charset="0"/>
                    <a:cs typeface="Times New Roman" panose="02020603050405020304" pitchFamily="18" charset="0"/>
                  </a:rPr>
                  <a:t>                                                                                                                       (14.32)</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Similarly, by differentiating of  equation (14.30) and equation (14.31), you get:</a:t>
                </a:r>
                <a:endParaRPr lang="en-US" sz="2000" i="1" dirty="0">
                  <a:latin typeface="Cambria Math" panose="02040503050406030204" pitchFamily="18" charset="0"/>
                  <a:cs typeface="Times New Roman" panose="02020603050405020304" pitchFamily="18" charset="0"/>
                </a:endParaRPr>
              </a:p>
              <a:p>
                <a:pPr marL="0" indent="0" algn="just">
                  <a:lnSpc>
                    <a:spcPct val="100000"/>
                  </a:lnSpc>
                  <a:buNone/>
                </a:pPr>
                <a14:m>
                  <m:oMath xmlns:m="http://schemas.openxmlformats.org/officeDocument/2006/math">
                    <m:sSup>
                      <m:sSupPr>
                        <m:ctrlPr>
                          <a:rPr lang="en-US" sz="2000" i="1" smtClean="0">
                            <a:latin typeface="Cambria Math" panose="02040503050406030204" pitchFamily="18" charset="0"/>
                            <a:cs typeface="Times New Roman" panose="02020603050405020304" pitchFamily="18" charset="0"/>
                          </a:rPr>
                        </m:ctrlPr>
                      </m:sSupPr>
                      <m:e>
                        <m:sSub>
                          <m:sSubPr>
                            <m:ctrlPr>
                              <a:rPr lang="en-US" sz="2000" i="1">
                                <a:latin typeface="Cambria Math" panose="02040503050406030204" pitchFamily="18" charset="0"/>
                                <a:cs typeface="Times New Roman" panose="02020603050405020304" pitchFamily="18" charset="0"/>
                                <a:sym typeface="Symbol" panose="05050102010706020507" pitchFamily="18" charset="2"/>
                              </a:rPr>
                            </m:ctrlPr>
                          </m:sSubPr>
                          <m:e>
                            <m:r>
                              <a:rPr lang="en-US" sz="2000" i="1">
                                <a:latin typeface="Cambria Math" panose="02040503050406030204" pitchFamily="18" charset="0"/>
                                <a:cs typeface="Times New Roman" panose="02020603050405020304" pitchFamily="18" charset="0"/>
                                <a:sym typeface="Symbol" panose="05050102010706020507" pitchFamily="18" charset="2"/>
                              </a:rPr>
                              <m:t>𝐶</m:t>
                            </m:r>
                          </m:e>
                          <m:sub>
                            <m:r>
                              <a:rPr lang="en-US" sz="2000" i="1">
                                <a:latin typeface="Cambria Math" panose="02040503050406030204" pitchFamily="18" charset="0"/>
                                <a:cs typeface="Times New Roman" panose="02020603050405020304" pitchFamily="18" charset="0"/>
                                <a:sym typeface="Symbol" panose="05050102010706020507" pitchFamily="18" charset="2"/>
                              </a:rPr>
                              <m:t>𝐴𝑜</m:t>
                            </m:r>
                          </m:sub>
                        </m:sSub>
                        <m:r>
                          <a:rPr lang="en-US" sz="2000" i="1">
                            <a:latin typeface="Cambria Math" panose="02040503050406030204" pitchFamily="18" charset="0"/>
                            <a:cs typeface="Times New Roman" panose="02020603050405020304" pitchFamily="18" charset="0"/>
                          </a:rPr>
                          <m:t>𝑑</m:t>
                        </m:r>
                      </m:e>
                      <m:sup>
                        <m:r>
                          <a:rPr lang="en-US" sz="2000" i="1">
                            <a:latin typeface="Cambria Math" panose="02040503050406030204" pitchFamily="18" charset="0"/>
                            <a:cs typeface="Times New Roman" panose="02020603050405020304" pitchFamily="18" charset="0"/>
                          </a:rPr>
                          <m:t>2</m:t>
                        </m:r>
                      </m:sup>
                    </m:sSup>
                    <m:r>
                      <a:rPr lang="en-US" sz="2000" i="1">
                        <a:latin typeface="Cambria Math" panose="02040503050406030204" pitchFamily="18" charset="0"/>
                        <a:cs typeface="Times New Roman" panose="02020603050405020304" pitchFamily="18" charset="0"/>
                        <a:sym typeface="Symbol" panose="05050102010706020507" pitchFamily="18" charset="2"/>
                      </a:rPr>
                      <m:t>=</m:t>
                    </m:r>
                    <m:sSup>
                      <m:sSupPr>
                        <m:ctrlPr>
                          <a:rPr lang="en-US" sz="2000" i="1">
                            <a:latin typeface="Cambria Math" panose="02040503050406030204" pitchFamily="18" charset="0"/>
                            <a:cs typeface="Times New Roman" panose="02020603050405020304" pitchFamily="18" charset="0"/>
                            <a:sym typeface="Symbol" panose="05050102010706020507" pitchFamily="18" charset="2"/>
                          </a:rPr>
                        </m:ctrlPr>
                      </m:sSupPr>
                      <m:e>
                        <m:r>
                          <a:rPr lang="en-US" sz="2000" i="1">
                            <a:latin typeface="Cambria Math" panose="02040503050406030204" pitchFamily="18" charset="0"/>
                            <a:cs typeface="Times New Roman" panose="02020603050405020304" pitchFamily="18" charset="0"/>
                            <a:sym typeface="Symbol" panose="05050102010706020507" pitchFamily="18" charset="2"/>
                          </a:rPr>
                          <m:t>𝑑</m:t>
                        </m:r>
                      </m:e>
                      <m:sup>
                        <m:r>
                          <a:rPr lang="en-US" sz="2000" i="1">
                            <a:latin typeface="Cambria Math" panose="02040503050406030204" pitchFamily="18" charset="0"/>
                            <a:cs typeface="Times New Roman" panose="02020603050405020304" pitchFamily="18" charset="0"/>
                            <a:sym typeface="Symbol" panose="05050102010706020507" pitchFamily="18" charset="2"/>
                          </a:rPr>
                          <m:t>2</m:t>
                        </m:r>
                      </m:sup>
                    </m:sSup>
                    <m:sSub>
                      <m:sSubPr>
                        <m:ctrlPr>
                          <a:rPr lang="en-US" sz="2000" i="1">
                            <a:latin typeface="Cambria Math" panose="02040503050406030204" pitchFamily="18" charset="0"/>
                            <a:cs typeface="Times New Roman" panose="02020603050405020304" pitchFamily="18" charset="0"/>
                            <a:sym typeface="Symbol" panose="05050102010706020507" pitchFamily="18" charset="2"/>
                          </a:rPr>
                        </m:ctrlPr>
                      </m:sSubPr>
                      <m:e>
                        <m:r>
                          <a:rPr lang="en-US" sz="2000" i="1">
                            <a:latin typeface="Cambria Math" panose="02040503050406030204" pitchFamily="18" charset="0"/>
                            <a:cs typeface="Times New Roman" panose="02020603050405020304" pitchFamily="18" charset="0"/>
                            <a:sym typeface="Symbol" panose="05050102010706020507" pitchFamily="18" charset="2"/>
                          </a:rPr>
                          <m:t>𝐶</m:t>
                        </m:r>
                      </m:e>
                      <m:sub>
                        <m:r>
                          <a:rPr lang="en-US" sz="2000" i="1">
                            <a:latin typeface="Cambria Math" panose="02040503050406030204" pitchFamily="18" charset="0"/>
                            <a:cs typeface="Times New Roman" panose="02020603050405020304" pitchFamily="18" charset="0"/>
                            <a:sym typeface="Symbol" panose="05050102010706020507" pitchFamily="18" charset="2"/>
                          </a:rPr>
                          <m:t>𝐴</m:t>
                        </m:r>
                      </m:sub>
                    </m:sSub>
                  </m:oMath>
                </a14:m>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(14.33)</a:t>
                </a:r>
              </a:p>
              <a:p>
                <a:pPr marL="0" indent="0" algn="just">
                  <a:lnSpc>
                    <a:spcPct val="100000"/>
                  </a:lnSpc>
                  <a:buNone/>
                </a:pPr>
                <a14:m>
                  <m:oMath xmlns:m="http://schemas.openxmlformats.org/officeDocument/2006/math">
                    <m:sSup>
                      <m:sSupPr>
                        <m:ctrlPr>
                          <a:rPr lang="en-US" sz="2000" i="1">
                            <a:latin typeface="Cambria Math" panose="02040503050406030204" pitchFamily="18" charset="0"/>
                            <a:cs typeface="Times New Roman" panose="02020603050405020304" pitchFamily="18" charset="0"/>
                          </a:rPr>
                        </m:ctrlPr>
                      </m:sSupPr>
                      <m:e>
                        <m:r>
                          <m:rPr>
                            <m:sty m:val="p"/>
                          </m:rPr>
                          <a:rPr lang="en-US" sz="2000" b="0" i="0" smtClean="0">
                            <a:latin typeface="Cambria Math" panose="02040503050406030204" pitchFamily="18" charset="0"/>
                            <a:cs typeface="Times New Roman" panose="02020603050405020304" pitchFamily="18" charset="0"/>
                          </a:rPr>
                          <m:t>L</m:t>
                        </m:r>
                        <m:r>
                          <m:rPr>
                            <m:sty m:val="p"/>
                          </m:rPr>
                          <a:rPr lang="en-US" sz="2000" i="0">
                            <a:latin typeface="Cambria Math" panose="02040503050406030204" pitchFamily="18" charset="0"/>
                            <a:cs typeface="Times New Roman" panose="02020603050405020304" pitchFamily="18" charset="0"/>
                          </a:rPr>
                          <m:t>d</m:t>
                        </m:r>
                      </m:e>
                      <m:sup>
                        <m:r>
                          <a:rPr lang="en-US" sz="2000" i="0">
                            <a:latin typeface="Cambria Math" panose="02040503050406030204" pitchFamily="18" charset="0"/>
                            <a:cs typeface="Times New Roman" panose="02020603050405020304" pitchFamily="18" charset="0"/>
                          </a:rPr>
                          <m:t>2</m:t>
                        </m:r>
                      </m:sup>
                    </m:sSup>
                    <m:r>
                      <m:rPr>
                        <m:nor/>
                      </m:rPr>
                      <a:rPr lang="el-GR" sz="2000" dirty="0">
                        <a:latin typeface="Times New Roman" panose="02020603050405020304" pitchFamily="18" charset="0"/>
                        <a:cs typeface="Times New Roman" panose="02020603050405020304" pitchFamily="18" charset="0"/>
                      </a:rPr>
                      <m:t>λ</m:t>
                    </m:r>
                    <m:r>
                      <a:rPr lang="en-US" sz="2000" i="0">
                        <a:latin typeface="Cambria Math" panose="02040503050406030204" pitchFamily="18" charset="0"/>
                        <a:cs typeface="Times New Roman" panose="02020603050405020304" pitchFamily="18" charset="0"/>
                        <a:sym typeface="Symbol" panose="05050102010706020507" pitchFamily="18" charset="2"/>
                      </a:rPr>
                      <m:t>=</m:t>
                    </m:r>
                    <m:sSup>
                      <m:sSupPr>
                        <m:ctrlPr>
                          <a:rPr lang="en-US" sz="2000" i="1">
                            <a:latin typeface="Cambria Math" panose="02040503050406030204" pitchFamily="18" charset="0"/>
                            <a:cs typeface="Times New Roman" panose="02020603050405020304" pitchFamily="18" charset="0"/>
                            <a:sym typeface="Symbol" panose="05050102010706020507" pitchFamily="18" charset="2"/>
                          </a:rPr>
                        </m:ctrlPr>
                      </m:sSupPr>
                      <m:e>
                        <m:r>
                          <m:rPr>
                            <m:sty m:val="p"/>
                          </m:rPr>
                          <a:rPr lang="en-US" sz="2000" i="0">
                            <a:latin typeface="Cambria Math" panose="02040503050406030204" pitchFamily="18" charset="0"/>
                            <a:cs typeface="Times New Roman" panose="02020603050405020304" pitchFamily="18" charset="0"/>
                            <a:sym typeface="Symbol" panose="05050102010706020507" pitchFamily="18" charset="2"/>
                          </a:rPr>
                          <m:t>d</m:t>
                        </m:r>
                      </m:e>
                      <m:sup>
                        <m:r>
                          <a:rPr lang="en-US" sz="2000" i="0">
                            <a:latin typeface="Cambria Math" panose="02040503050406030204" pitchFamily="18" charset="0"/>
                            <a:cs typeface="Times New Roman" panose="02020603050405020304" pitchFamily="18" charset="0"/>
                            <a:sym typeface="Symbol" panose="05050102010706020507" pitchFamily="18" charset="2"/>
                          </a:rPr>
                          <m:t>2</m:t>
                        </m:r>
                      </m:sup>
                    </m:sSup>
                    <m:r>
                      <m:rPr>
                        <m:sty m:val="p"/>
                      </m:rPr>
                      <a:rPr lang="en-US" sz="2000" i="0">
                        <a:latin typeface="Cambria Math" panose="02040503050406030204" pitchFamily="18" charset="0"/>
                        <a:cs typeface="Times New Roman" panose="02020603050405020304" pitchFamily="18" charset="0"/>
                        <a:sym typeface="Symbol" panose="05050102010706020507" pitchFamily="18" charset="2"/>
                      </a:rPr>
                      <m:t>z</m:t>
                    </m:r>
                  </m:oMath>
                </a14:m>
                <a:r>
                  <a:rPr lang="en-US" sz="2000" dirty="0">
                    <a:latin typeface="Times New Roman" panose="02020603050405020304" pitchFamily="18" charset="0"/>
                    <a:cs typeface="Times New Roman" panose="02020603050405020304" pitchFamily="18" charset="0"/>
                  </a:rPr>
                  <a:t>                                                                                                                           (14.34)</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By dividing equation (14.33) to equation (14.34), you get:</a:t>
                </a:r>
              </a:p>
              <a:p>
                <a:pPr marL="0" indent="0" algn="just">
                  <a:lnSpc>
                    <a:spcPct val="100000"/>
                  </a:lnSpc>
                  <a:buNone/>
                </a:pP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r>
                          <a:rPr lang="en-US" sz="2000" i="1" baseline="30000">
                            <a:latin typeface="Cambria Math" panose="02040503050406030204" pitchFamily="18" charset="0"/>
                            <a:cs typeface="Times New Roman" panose="02020603050405020304" pitchFamily="18" charset="0"/>
                          </a:rPr>
                          <m:t>2</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𝐴</m:t>
                            </m:r>
                          </m:sub>
                        </m:sSub>
                      </m:num>
                      <m:den>
                        <m:r>
                          <a:rPr lang="en-US" sz="2000" i="1">
                            <a:latin typeface="Cambria Math" panose="02040503050406030204" pitchFamily="18" charset="0"/>
                            <a:cs typeface="Times New Roman" panose="02020603050405020304" pitchFamily="18" charset="0"/>
                          </a:rPr>
                          <m:t>𝑑</m:t>
                        </m:r>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𝑧</m:t>
                            </m:r>
                          </m:e>
                          <m:sup>
                            <m:r>
                              <a:rPr lang="en-US" sz="2000" i="1">
                                <a:latin typeface="Cambria Math" panose="02040503050406030204" pitchFamily="18" charset="0"/>
                                <a:cs typeface="Times New Roman" panose="02020603050405020304" pitchFamily="18" charset="0"/>
                              </a:rPr>
                              <m:t>2</m:t>
                            </m:r>
                          </m:sup>
                        </m:sSup>
                      </m:den>
                    </m:f>
                    <m:r>
                      <a:rPr lang="en-US" sz="2000" b="0" i="1" smtClean="0">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𝐴𝑜</m:t>
                            </m:r>
                          </m:sub>
                        </m:sSub>
                      </m:num>
                      <m:den>
                        <m:r>
                          <a:rPr lang="en-US" sz="2000" b="0" i="1" smtClean="0">
                            <a:latin typeface="Cambria Math" panose="02040503050406030204" pitchFamily="18" charset="0"/>
                            <a:cs typeface="Times New Roman" panose="02020603050405020304" pitchFamily="18" charset="0"/>
                          </a:rPr>
                          <m:t>𝐿</m:t>
                        </m:r>
                      </m:den>
                    </m:f>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r>
                          <a:rPr lang="en-US" sz="2000" i="1" baseline="30000">
                            <a:latin typeface="Cambria Math" panose="02040503050406030204" pitchFamily="18" charset="0"/>
                            <a:cs typeface="Times New Roman" panose="02020603050405020304" pitchFamily="18" charset="0"/>
                          </a:rPr>
                          <m:t>2</m:t>
                        </m:r>
                        <m:r>
                          <a:rPr lang="en-US" sz="2000" i="1">
                            <a:latin typeface="Cambria Math" panose="02040503050406030204" pitchFamily="18" charset="0"/>
                            <a:cs typeface="Times New Roman" panose="02020603050405020304" pitchFamily="18" charset="0"/>
                            <a:sym typeface="Symbol" panose="05050102010706020507" pitchFamily="18" charset="2"/>
                          </a:rPr>
                          <m:t></m:t>
                        </m:r>
                      </m:num>
                      <m:den>
                        <m:r>
                          <a:rPr lang="en-US" sz="2000" i="1">
                            <a:latin typeface="Cambria Math" panose="02040503050406030204" pitchFamily="18" charset="0"/>
                            <a:cs typeface="Times New Roman" panose="02020603050405020304" pitchFamily="18" charset="0"/>
                          </a:rPr>
                          <m:t>𝑑</m:t>
                        </m:r>
                        <m:sSup>
                          <m:sSupPr>
                            <m:ctrlPr>
                              <a:rPr lang="en-US" sz="2000" i="1">
                                <a:latin typeface="Cambria Math" panose="02040503050406030204" pitchFamily="18" charset="0"/>
                                <a:cs typeface="Times New Roman" panose="02020603050405020304" pitchFamily="18" charset="0"/>
                              </a:rPr>
                            </m:ctrlPr>
                          </m:sSupPr>
                          <m:e>
                            <m:r>
                              <m:rPr>
                                <m:nor/>
                              </m:rPr>
                              <a:rPr lang="el-GR" sz="2000" dirty="0">
                                <a:latin typeface="Times New Roman" panose="02020603050405020304" pitchFamily="18" charset="0"/>
                                <a:cs typeface="Times New Roman" panose="02020603050405020304" pitchFamily="18" charset="0"/>
                              </a:rPr>
                              <m:t>λ</m:t>
                            </m:r>
                          </m:e>
                          <m:sup>
                            <m:r>
                              <a:rPr lang="en-US" sz="2000" i="1">
                                <a:latin typeface="Cambria Math" panose="02040503050406030204" pitchFamily="18" charset="0"/>
                                <a:cs typeface="Times New Roman" panose="02020603050405020304" pitchFamily="18" charset="0"/>
                              </a:rPr>
                              <m:t>2</m:t>
                            </m:r>
                          </m:sup>
                        </m:sSup>
                      </m:den>
                    </m:f>
                  </m:oMath>
                </a14:m>
                <a:r>
                  <a:rPr lang="en-US" sz="2000" dirty="0">
                    <a:latin typeface="Times New Roman" panose="02020603050405020304" pitchFamily="18" charset="0"/>
                    <a:cs typeface="Times New Roman" panose="02020603050405020304" pitchFamily="18" charset="0"/>
                  </a:rPr>
                  <a:t>                                                                                                                       (14.35)</a:t>
                </a:r>
              </a:p>
            </p:txBody>
          </p:sp>
        </mc:Choice>
        <mc:Fallback xmlns="">
          <p:sp>
            <p:nvSpPr>
              <p:cNvPr id="3" name="Content Placeholder 2">
                <a:extLst>
                  <a:ext uri="{FF2B5EF4-FFF2-40B4-BE49-F238E27FC236}">
                    <a16:creationId xmlns:a16="http://schemas.microsoft.com/office/drawing/2014/main" id="{0BE1D26B-E392-9B91-A56C-41B7EE4CDDAC}"/>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67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988F9EC-BFF0-4AC6-5F41-FB35CA068C1B}"/>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0685D9A-9AD4-92A0-741A-93FC74ABB233}"/>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1CE36A96-77C2-D899-5B4E-E9E4001D10D3}"/>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7563452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452339-DF87-CA75-0D67-56630F8FA8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E014435-DAAC-CDFE-451E-C40583258829}"/>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1526D895-8CB9-A612-CD21-F893BD4F175D}"/>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000" dirty="0">
                    <a:latin typeface="Times New Roman" panose="02020603050405020304" pitchFamily="18" charset="0"/>
                    <a:ea typeface="Tahoma" pitchFamily="34" charset="0"/>
                    <a:cs typeface="Times New Roman" panose="02020603050405020304" pitchFamily="18" charset="0"/>
                  </a:rPr>
                  <a:t>By substituting equations (14.28, 14.32 &amp; 14.35) into equation (14.27), you get: </a:t>
                </a:r>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𝐷</m:t>
                            </m:r>
                          </m:e>
                          <m:sub>
                            <m:r>
                              <a:rPr lang="en-US" sz="2000" i="1">
                                <a:latin typeface="Cambria Math" panose="02040503050406030204" pitchFamily="18" charset="0"/>
                                <a:cs typeface="Times New Roman" panose="02020603050405020304" pitchFamily="18" charset="0"/>
                              </a:rPr>
                              <m:t>𝑎</m:t>
                            </m:r>
                          </m:sub>
                        </m:sSub>
                      </m:num>
                      <m:den>
                        <m:r>
                          <a:rPr lang="en-US" sz="2000" i="1">
                            <a:latin typeface="Cambria Math" panose="02040503050406030204" pitchFamily="18" charset="0"/>
                            <a:cs typeface="Times New Roman" panose="02020603050405020304" pitchFamily="18" charset="0"/>
                          </a:rPr>
                          <m:t>𝑢</m:t>
                        </m:r>
                        <m:sSup>
                          <m:sSupPr>
                            <m:ctrlPr>
                              <a:rPr lang="en-US" sz="200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𝐿</m:t>
                            </m:r>
                          </m:e>
                          <m:sup>
                            <m:r>
                              <a:rPr lang="en-US" sz="2000" b="0" i="1" smtClean="0">
                                <a:latin typeface="Cambria Math" panose="02040503050406030204" pitchFamily="18" charset="0"/>
                                <a:cs typeface="Times New Roman" panose="02020603050405020304" pitchFamily="18" charset="0"/>
                              </a:rPr>
                              <m:t>2</m:t>
                            </m:r>
                          </m:sup>
                        </m:sSup>
                      </m:den>
                    </m:f>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r>
                          <a:rPr lang="en-US" sz="2000" i="1" baseline="30000">
                            <a:latin typeface="Cambria Math" panose="02040503050406030204" pitchFamily="18" charset="0"/>
                            <a:cs typeface="Times New Roman" panose="02020603050405020304" pitchFamily="18" charset="0"/>
                          </a:rPr>
                          <m:t>2</m:t>
                        </m:r>
                        <m:r>
                          <a:rPr lang="en-US" sz="2000" i="1">
                            <a:latin typeface="Cambria Math" panose="02040503050406030204" pitchFamily="18" charset="0"/>
                            <a:cs typeface="Times New Roman" panose="02020603050405020304" pitchFamily="18" charset="0"/>
                            <a:sym typeface="Symbol" panose="05050102010706020507" pitchFamily="18" charset="2"/>
                          </a:rPr>
                          <m:t></m:t>
                        </m:r>
                      </m:num>
                      <m:den>
                        <m:r>
                          <a:rPr lang="en-US" sz="2000" i="1">
                            <a:latin typeface="Cambria Math" panose="02040503050406030204" pitchFamily="18" charset="0"/>
                            <a:cs typeface="Times New Roman" panose="02020603050405020304" pitchFamily="18" charset="0"/>
                          </a:rPr>
                          <m:t>𝑑</m:t>
                        </m:r>
                        <m:sSup>
                          <m:sSupPr>
                            <m:ctrlPr>
                              <a:rPr lang="en-US" sz="2000" i="1">
                                <a:latin typeface="Cambria Math" panose="02040503050406030204" pitchFamily="18" charset="0"/>
                                <a:cs typeface="Times New Roman" panose="02020603050405020304" pitchFamily="18" charset="0"/>
                              </a:rPr>
                            </m:ctrlPr>
                          </m:sSupPr>
                          <m:e>
                            <m:r>
                              <m:rPr>
                                <m:nor/>
                              </m:rPr>
                              <a:rPr lang="el-GR" sz="2000" dirty="0">
                                <a:latin typeface="Times New Roman" panose="02020603050405020304" pitchFamily="18" charset="0"/>
                                <a:cs typeface="Times New Roman" panose="02020603050405020304" pitchFamily="18" charset="0"/>
                              </a:rPr>
                              <m:t>λ</m:t>
                            </m:r>
                          </m:e>
                          <m:sup>
                            <m:r>
                              <a:rPr lang="en-US" sz="2000" i="1">
                                <a:latin typeface="Cambria Math" panose="02040503050406030204" pitchFamily="18" charset="0"/>
                                <a:cs typeface="Times New Roman" panose="02020603050405020304" pitchFamily="18" charset="0"/>
                              </a:rPr>
                              <m:t>2</m:t>
                            </m:r>
                          </m:sup>
                        </m:sSup>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r>
                          <a:rPr lang="en-US" sz="2000" i="1">
                            <a:latin typeface="Cambria Math" panose="02040503050406030204" pitchFamily="18" charset="0"/>
                            <a:cs typeface="Times New Roman" panose="02020603050405020304" pitchFamily="18" charset="0"/>
                            <a:sym typeface="Symbol" panose="05050102010706020507" pitchFamily="18" charset="2"/>
                          </a:rPr>
                          <m:t></m:t>
                        </m:r>
                      </m:num>
                      <m:den>
                        <m:r>
                          <a:rPr lang="en-US" sz="2000" b="0" i="1" smtClean="0">
                            <a:latin typeface="Cambria Math" panose="02040503050406030204" pitchFamily="18" charset="0"/>
                            <a:cs typeface="Times New Roman" panose="02020603050405020304" pitchFamily="18" charset="0"/>
                            <a:sym typeface="Symbol" panose="05050102010706020507" pitchFamily="18" charset="2"/>
                          </a:rPr>
                          <m:t>𝐿</m:t>
                        </m:r>
                        <m:r>
                          <a:rPr lang="en-US" sz="2000" i="1">
                            <a:latin typeface="Cambria Math" panose="02040503050406030204" pitchFamily="18" charset="0"/>
                            <a:cs typeface="Times New Roman" panose="02020603050405020304" pitchFamily="18" charset="0"/>
                          </a:rPr>
                          <m:t>𝑑</m:t>
                        </m:r>
                        <m:r>
                          <m:rPr>
                            <m:nor/>
                          </m:rPr>
                          <a:rPr lang="el-GR" sz="2000" dirty="0">
                            <a:latin typeface="Times New Roman" panose="02020603050405020304" pitchFamily="18" charset="0"/>
                            <a:cs typeface="Times New Roman" panose="02020603050405020304" pitchFamily="18" charset="0"/>
                          </a:rPr>
                          <m:t>λ</m:t>
                        </m:r>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m:rPr>
                            <m:nor/>
                          </m:rPr>
                          <a:rPr lang="en-US" sz="2000" b="0" i="0" smtClean="0">
                            <a:latin typeface="Cambria Math" panose="02040503050406030204" pitchFamily="18" charset="0"/>
                            <a:cs typeface="Times New Roman" panose="02020603050405020304" pitchFamily="18" charset="0"/>
                          </a:rPr>
                          <m:t>k</m:t>
                        </m:r>
                        <m:r>
                          <m:rPr>
                            <m:nor/>
                          </m:rPr>
                          <a:rPr lang="en-US" sz="2000" dirty="0">
                            <a:cs typeface="Times New Roman" panose="02020603050405020304" pitchFamily="18" charset="0"/>
                            <a:sym typeface="Symbol" panose="05050102010706020507" pitchFamily="18" charset="2"/>
                          </a:rPr>
                          <m:t></m:t>
                        </m:r>
                      </m:num>
                      <m:den>
                        <m:r>
                          <a:rPr lang="en-US" sz="2000" i="1">
                            <a:latin typeface="Cambria Math" panose="02040503050406030204" pitchFamily="18" charset="0"/>
                            <a:cs typeface="Times New Roman" panose="02020603050405020304" pitchFamily="18" charset="0"/>
                          </a:rPr>
                          <m:t>𝑢</m:t>
                        </m:r>
                      </m:den>
                    </m:f>
                    <m:r>
                      <a:rPr lang="en-US" sz="2000" i="1">
                        <a:latin typeface="Cambria Math" panose="02040503050406030204" pitchFamily="18" charset="0"/>
                        <a:cs typeface="Times New Roman" panose="02020603050405020304" pitchFamily="18" charset="0"/>
                      </a:rPr>
                      <m:t>=0</m:t>
                    </m:r>
                  </m:oMath>
                </a14:m>
                <a:r>
                  <a:rPr lang="en-US" sz="2000" dirty="0">
                    <a:latin typeface="Times New Roman" panose="02020603050405020304" pitchFamily="18" charset="0"/>
                    <a:cs typeface="Times New Roman" panose="02020603050405020304" pitchFamily="18" charset="0"/>
                  </a:rPr>
                  <a:t>                                                                                                             (14.36)</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By multiplying equation (14.36)  by L,  it becomes:</a:t>
                </a:r>
              </a:p>
              <a:p>
                <a:pPr marL="0" indent="0" algn="just">
                  <a:lnSpc>
                    <a:spcPct val="100000"/>
                  </a:lnSpc>
                  <a:buNone/>
                </a:pP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𝐷</m:t>
                            </m:r>
                          </m:e>
                          <m:sub>
                            <m:r>
                              <a:rPr lang="en-US" sz="2000" i="1">
                                <a:latin typeface="Cambria Math" panose="02040503050406030204" pitchFamily="18" charset="0"/>
                                <a:cs typeface="Times New Roman" panose="02020603050405020304" pitchFamily="18" charset="0"/>
                              </a:rPr>
                              <m:t>𝑎</m:t>
                            </m:r>
                          </m:sub>
                        </m:sSub>
                      </m:num>
                      <m:den>
                        <m:r>
                          <a:rPr lang="en-US" sz="2000" i="1">
                            <a:latin typeface="Cambria Math" panose="02040503050406030204" pitchFamily="18" charset="0"/>
                            <a:cs typeface="Times New Roman" panose="02020603050405020304" pitchFamily="18" charset="0"/>
                          </a:rPr>
                          <m:t>𝑢</m:t>
                        </m:r>
                        <m:r>
                          <a:rPr lang="en-US" sz="2000" b="0" i="1" smtClean="0">
                            <a:latin typeface="Cambria Math" panose="02040503050406030204" pitchFamily="18" charset="0"/>
                            <a:cs typeface="Times New Roman" panose="02020603050405020304" pitchFamily="18" charset="0"/>
                          </a:rPr>
                          <m:t>𝐿</m:t>
                        </m:r>
                      </m:den>
                    </m:f>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r>
                          <a:rPr lang="en-US" sz="2000" i="1" baseline="30000">
                            <a:latin typeface="Cambria Math" panose="02040503050406030204" pitchFamily="18" charset="0"/>
                            <a:cs typeface="Times New Roman" panose="02020603050405020304" pitchFamily="18" charset="0"/>
                          </a:rPr>
                          <m:t>2</m:t>
                        </m:r>
                        <m:r>
                          <a:rPr lang="en-US" sz="2000" i="1">
                            <a:latin typeface="Cambria Math" panose="02040503050406030204" pitchFamily="18" charset="0"/>
                            <a:cs typeface="Times New Roman" panose="02020603050405020304" pitchFamily="18" charset="0"/>
                            <a:sym typeface="Symbol" panose="05050102010706020507" pitchFamily="18" charset="2"/>
                          </a:rPr>
                          <m:t></m:t>
                        </m:r>
                      </m:num>
                      <m:den>
                        <m:r>
                          <a:rPr lang="en-US" sz="2000" i="1">
                            <a:latin typeface="Cambria Math" panose="02040503050406030204" pitchFamily="18" charset="0"/>
                            <a:cs typeface="Times New Roman" panose="02020603050405020304" pitchFamily="18" charset="0"/>
                          </a:rPr>
                          <m:t>𝑑</m:t>
                        </m:r>
                        <m:sSup>
                          <m:sSupPr>
                            <m:ctrlPr>
                              <a:rPr lang="en-US" sz="2000" i="1">
                                <a:latin typeface="Cambria Math" panose="02040503050406030204" pitchFamily="18" charset="0"/>
                                <a:cs typeface="Times New Roman" panose="02020603050405020304" pitchFamily="18" charset="0"/>
                              </a:rPr>
                            </m:ctrlPr>
                          </m:sSupPr>
                          <m:e>
                            <m:r>
                              <m:rPr>
                                <m:nor/>
                              </m:rPr>
                              <a:rPr lang="el-GR" sz="2000" dirty="0">
                                <a:latin typeface="Times New Roman" panose="02020603050405020304" pitchFamily="18" charset="0"/>
                                <a:cs typeface="Times New Roman" panose="02020603050405020304" pitchFamily="18" charset="0"/>
                              </a:rPr>
                              <m:t>λ</m:t>
                            </m:r>
                          </m:e>
                          <m:sup>
                            <m:r>
                              <a:rPr lang="en-US" sz="2000" i="1">
                                <a:latin typeface="Cambria Math" panose="02040503050406030204" pitchFamily="18" charset="0"/>
                                <a:cs typeface="Times New Roman" panose="02020603050405020304" pitchFamily="18" charset="0"/>
                              </a:rPr>
                              <m:t>2</m:t>
                            </m:r>
                          </m:sup>
                        </m:sSup>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r>
                          <a:rPr lang="en-US" sz="2000" i="1">
                            <a:latin typeface="Cambria Math" panose="02040503050406030204" pitchFamily="18" charset="0"/>
                            <a:cs typeface="Times New Roman" panose="02020603050405020304" pitchFamily="18" charset="0"/>
                            <a:sym typeface="Symbol" panose="05050102010706020507" pitchFamily="18" charset="2"/>
                          </a:rPr>
                          <m:t></m:t>
                        </m:r>
                      </m:num>
                      <m:den>
                        <m:r>
                          <a:rPr lang="en-US" sz="2000" i="1">
                            <a:latin typeface="Cambria Math" panose="02040503050406030204" pitchFamily="18" charset="0"/>
                            <a:cs typeface="Times New Roman" panose="02020603050405020304" pitchFamily="18" charset="0"/>
                          </a:rPr>
                          <m:t>𝑑</m:t>
                        </m:r>
                        <m:r>
                          <m:rPr>
                            <m:nor/>
                          </m:rPr>
                          <a:rPr lang="el-GR" sz="2000" dirty="0">
                            <a:latin typeface="Times New Roman" panose="02020603050405020304" pitchFamily="18" charset="0"/>
                            <a:cs typeface="Times New Roman" panose="02020603050405020304" pitchFamily="18" charset="0"/>
                          </a:rPr>
                          <m:t>λ</m:t>
                        </m:r>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m:rPr>
                            <m:nor/>
                          </m:rPr>
                          <a:rPr lang="en-US" sz="2000">
                            <a:latin typeface="Cambria Math" panose="02040503050406030204" pitchFamily="18" charset="0"/>
                            <a:cs typeface="Times New Roman" panose="02020603050405020304" pitchFamily="18" charset="0"/>
                          </a:rPr>
                          <m:t>k</m:t>
                        </m:r>
                        <m:r>
                          <m:rPr>
                            <m:nor/>
                          </m:rPr>
                          <a:rPr lang="en-US" sz="2000" b="0" i="0" smtClean="0">
                            <a:latin typeface="Cambria Math" panose="02040503050406030204" pitchFamily="18" charset="0"/>
                            <a:cs typeface="Times New Roman" panose="02020603050405020304" pitchFamily="18" charset="0"/>
                          </a:rPr>
                          <m:t>L</m:t>
                        </m:r>
                        <m:r>
                          <m:rPr>
                            <m:nor/>
                          </m:rPr>
                          <a:rPr lang="en-US" sz="2000" dirty="0">
                            <a:cs typeface="Times New Roman" panose="02020603050405020304" pitchFamily="18" charset="0"/>
                            <a:sym typeface="Symbol" panose="05050102010706020507" pitchFamily="18" charset="2"/>
                          </a:rPr>
                          <m:t></m:t>
                        </m:r>
                      </m:num>
                      <m:den>
                        <m:r>
                          <a:rPr lang="en-US" sz="2000" i="1">
                            <a:latin typeface="Cambria Math" panose="02040503050406030204" pitchFamily="18" charset="0"/>
                            <a:cs typeface="Times New Roman" panose="02020603050405020304" pitchFamily="18" charset="0"/>
                          </a:rPr>
                          <m:t>𝑢</m:t>
                        </m:r>
                      </m:den>
                    </m:f>
                    <m:r>
                      <a:rPr lang="en-US" sz="2000" i="1">
                        <a:latin typeface="Cambria Math" panose="02040503050406030204" pitchFamily="18" charset="0"/>
                        <a:cs typeface="Times New Roman" panose="02020603050405020304" pitchFamily="18" charset="0"/>
                      </a:rPr>
                      <m:t>=0</m:t>
                    </m:r>
                  </m:oMath>
                </a14:m>
                <a:r>
                  <a:rPr lang="en-US" sz="2000" dirty="0">
                    <a:latin typeface="Times New Roman" panose="02020603050405020304" pitchFamily="18" charset="0"/>
                    <a:cs typeface="Times New Roman" panose="02020603050405020304" pitchFamily="18" charset="0"/>
                  </a:rPr>
                  <a:t>                                                                                                           (14.37)</a:t>
                </a:r>
              </a:p>
              <a:p>
                <a:pPr marL="0" indent="0" algn="just">
                  <a:lnSpc>
                    <a:spcPct val="100000"/>
                  </a:lnSpc>
                  <a:buNone/>
                </a:pPr>
                <a14:m>
                  <m:oMath xmlns:m="http://schemas.openxmlformats.org/officeDocument/2006/math">
                    <m:r>
                      <a:rPr lang="en-US" sz="2000" i="1" smtClean="0">
                        <a:latin typeface="Cambria Math" panose="02040503050406030204" pitchFamily="18" charset="0"/>
                        <a:ea typeface="Cambria Math" panose="02040503050406030204" pitchFamily="18" charset="0"/>
                        <a:cs typeface="Times New Roman" panose="02020603050405020304" pitchFamily="18" charset="0"/>
                      </a:rPr>
                      <m:t>𝜏</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𝐿</m:t>
                        </m:r>
                      </m:num>
                      <m:den>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𝑢</m:t>
                        </m:r>
                      </m:den>
                    </m:f>
                  </m:oMath>
                </a14:m>
                <a:r>
                  <a:rPr lang="en-US" sz="2000" dirty="0">
                    <a:latin typeface="Times New Roman" panose="02020603050405020304" pitchFamily="18" charset="0"/>
                    <a:cs typeface="Times New Roman" panose="02020603050405020304" pitchFamily="18" charset="0"/>
                  </a:rPr>
                  <a:t>                                                                                                                                         (14.38)</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By substituting equation (14.38) into equation (14.37), you get:</a:t>
                </a:r>
              </a:p>
              <a:p>
                <a:pPr marL="0" indent="0" algn="just">
                  <a:lnSpc>
                    <a:spcPct val="100000"/>
                  </a:lnSpc>
                  <a:buNone/>
                </a:pP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𝐷</m:t>
                            </m:r>
                          </m:e>
                          <m:sub>
                            <m:r>
                              <a:rPr lang="en-US" sz="2000" i="1">
                                <a:latin typeface="Cambria Math" panose="02040503050406030204" pitchFamily="18" charset="0"/>
                                <a:cs typeface="Times New Roman" panose="02020603050405020304" pitchFamily="18" charset="0"/>
                              </a:rPr>
                              <m:t>𝑎</m:t>
                            </m:r>
                          </m:sub>
                        </m:sSub>
                      </m:num>
                      <m:den>
                        <m:r>
                          <a:rPr lang="en-US" sz="2000" i="1">
                            <a:latin typeface="Cambria Math" panose="02040503050406030204" pitchFamily="18" charset="0"/>
                            <a:cs typeface="Times New Roman" panose="02020603050405020304" pitchFamily="18" charset="0"/>
                          </a:rPr>
                          <m:t>𝑢</m:t>
                        </m:r>
                        <m:r>
                          <a:rPr lang="en-US" sz="2000" b="0" i="1" smtClean="0">
                            <a:latin typeface="Cambria Math" panose="02040503050406030204" pitchFamily="18" charset="0"/>
                            <a:cs typeface="Times New Roman" panose="02020603050405020304" pitchFamily="18" charset="0"/>
                          </a:rPr>
                          <m:t>𝐿</m:t>
                        </m:r>
                      </m:den>
                    </m:f>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r>
                          <a:rPr lang="en-US" sz="2000" i="1" baseline="30000">
                            <a:latin typeface="Cambria Math" panose="02040503050406030204" pitchFamily="18" charset="0"/>
                            <a:cs typeface="Times New Roman" panose="02020603050405020304" pitchFamily="18" charset="0"/>
                          </a:rPr>
                          <m:t>2</m:t>
                        </m:r>
                        <m:r>
                          <a:rPr lang="en-US" sz="2000" i="1">
                            <a:latin typeface="Cambria Math" panose="02040503050406030204" pitchFamily="18" charset="0"/>
                            <a:cs typeface="Times New Roman" panose="02020603050405020304" pitchFamily="18" charset="0"/>
                            <a:sym typeface="Symbol" panose="05050102010706020507" pitchFamily="18" charset="2"/>
                          </a:rPr>
                          <m:t></m:t>
                        </m:r>
                      </m:num>
                      <m:den>
                        <m:r>
                          <a:rPr lang="en-US" sz="2000" i="1">
                            <a:latin typeface="Cambria Math" panose="02040503050406030204" pitchFamily="18" charset="0"/>
                            <a:cs typeface="Times New Roman" panose="02020603050405020304" pitchFamily="18" charset="0"/>
                          </a:rPr>
                          <m:t>𝑑</m:t>
                        </m:r>
                        <m:sSup>
                          <m:sSupPr>
                            <m:ctrlPr>
                              <a:rPr lang="en-US" sz="2000" i="1">
                                <a:latin typeface="Cambria Math" panose="02040503050406030204" pitchFamily="18" charset="0"/>
                                <a:cs typeface="Times New Roman" panose="02020603050405020304" pitchFamily="18" charset="0"/>
                              </a:rPr>
                            </m:ctrlPr>
                          </m:sSupPr>
                          <m:e>
                            <m:r>
                              <m:rPr>
                                <m:nor/>
                              </m:rPr>
                              <a:rPr lang="el-GR" sz="2000" dirty="0">
                                <a:latin typeface="Times New Roman" panose="02020603050405020304" pitchFamily="18" charset="0"/>
                                <a:cs typeface="Times New Roman" panose="02020603050405020304" pitchFamily="18" charset="0"/>
                              </a:rPr>
                              <m:t>λ</m:t>
                            </m:r>
                          </m:e>
                          <m:sup>
                            <m:r>
                              <a:rPr lang="en-US" sz="2000" i="1">
                                <a:latin typeface="Cambria Math" panose="02040503050406030204" pitchFamily="18" charset="0"/>
                                <a:cs typeface="Times New Roman" panose="02020603050405020304" pitchFamily="18" charset="0"/>
                              </a:rPr>
                              <m:t>2</m:t>
                            </m:r>
                          </m:sup>
                        </m:sSup>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r>
                          <a:rPr lang="en-US" sz="2000" i="1">
                            <a:latin typeface="Cambria Math" panose="02040503050406030204" pitchFamily="18" charset="0"/>
                            <a:cs typeface="Times New Roman" panose="02020603050405020304" pitchFamily="18" charset="0"/>
                            <a:sym typeface="Symbol" panose="05050102010706020507" pitchFamily="18" charset="2"/>
                          </a:rPr>
                          <m:t></m:t>
                        </m:r>
                      </m:num>
                      <m:den>
                        <m:r>
                          <a:rPr lang="en-US" sz="2000" i="1">
                            <a:latin typeface="Cambria Math" panose="02040503050406030204" pitchFamily="18" charset="0"/>
                            <a:cs typeface="Times New Roman" panose="02020603050405020304" pitchFamily="18" charset="0"/>
                          </a:rPr>
                          <m:t>𝑑</m:t>
                        </m:r>
                        <m:r>
                          <m:rPr>
                            <m:nor/>
                          </m:rPr>
                          <a:rPr lang="el-GR" sz="2000" dirty="0">
                            <a:latin typeface="Times New Roman" panose="02020603050405020304" pitchFamily="18" charset="0"/>
                            <a:cs typeface="Times New Roman" panose="02020603050405020304" pitchFamily="18" charset="0"/>
                          </a:rPr>
                          <m:t>λ</m:t>
                        </m:r>
                      </m:den>
                    </m:f>
                    <m:r>
                      <a:rPr lang="en-US" sz="2000" i="1">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𝑘</m:t>
                    </m:r>
                    <m:r>
                      <a:rPr lang="en-US" sz="2000" i="1" smtClean="0">
                        <a:latin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cs typeface="Times New Roman" panose="02020603050405020304" pitchFamily="18" charset="0"/>
                      </a:rPr>
                      <m:t>=0</m:t>
                    </m:r>
                  </m:oMath>
                </a14:m>
                <a:r>
                  <a:rPr lang="en-US" sz="2000" dirty="0">
                    <a:latin typeface="Times New Roman" panose="02020603050405020304" pitchFamily="18" charset="0"/>
                    <a:cs typeface="Times New Roman" panose="02020603050405020304" pitchFamily="18" charset="0"/>
                  </a:rPr>
                  <a:t>                                                                                                            (14.39)</a:t>
                </a:r>
              </a:p>
              <a:p>
                <a:pPr marL="0" indent="0" algn="just">
                  <a:lnSpc>
                    <a:spcPct val="150000"/>
                  </a:lnSpc>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rPr>
                      <m:t>𝑘</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𝜏</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𝐷</m:t>
                        </m:r>
                      </m:e>
                      <m: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𝑎</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1</m:t>
                        </m:r>
                      </m:sub>
                    </m:sSub>
                    <m:r>
                      <a:rPr lang="en-US" sz="2000" b="0" i="1" smtClean="0">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ea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𝑅𝑎𝑡𝑒</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𝑜𝑓</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𝑐𝑜𝑛𝑠𝑢𝑚𝑝𝑡𝑖𝑜𝑛</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𝑜𝑓</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𝐴</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𝑏𝑦</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𝑟𝑒𝑎𝑐𝑡𝑖𝑜𝑛</m:t>
                        </m:r>
                      </m:num>
                      <m:den>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𝑅𝑎𝑡𝑒</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𝑜𝑓</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𝑡𝑟𝑎𝑛𝑠𝑝𝑜𝑟𝑡</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𝑜𝑓</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𝐴</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𝑏𝑦</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ea typeface="Cambria Math" panose="02040503050406030204" pitchFamily="18" charset="0"/>
                            <a:cs typeface="Times New Roman" panose="02020603050405020304" pitchFamily="18" charset="0"/>
                          </a:rPr>
                          <m:t>𝑐𝑜𝑛𝑣𝑒𝑐𝑡𝑖𝑜𝑛</m:t>
                        </m:r>
                      </m:den>
                    </m:f>
                  </m:oMath>
                </a14:m>
                <a:r>
                  <a:rPr lang="en-US" sz="2000" dirty="0">
                    <a:latin typeface="Times New Roman" panose="02020603050405020304" pitchFamily="18" charset="0"/>
                    <a:cs typeface="Times New Roman" panose="02020603050405020304" pitchFamily="18" charset="0"/>
                  </a:rPr>
                  <a:t>                                                                       (14.40)</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1526D895-8CB9-A612-CD21-F893BD4F175D}"/>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67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64FA968-B8F3-78D4-3518-8298E69425F4}"/>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B64C9A8-5317-BF19-4693-5BFA7DB1C088}"/>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0378143-8612-64BC-317B-14BD2F50853A}"/>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708515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6C9A8-466B-0850-953A-10EA827F94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A096FE-2558-382B-6BC2-5DD89AD0AFE1}"/>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5F8AA2F-CA4B-4D48-F997-681A8776B647}"/>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000" dirty="0">
                    <a:latin typeface="Times New Roman" panose="02020603050405020304" pitchFamily="18" charset="0"/>
                    <a:cs typeface="Times New Roman" panose="02020603050405020304" pitchFamily="18" charset="0"/>
                  </a:rPr>
                  <a:t>The quantity </a:t>
                </a:r>
                <a:r>
                  <a:rPr lang="en-US" sz="2000" b="1" i="1" dirty="0">
                    <a:latin typeface="Times New Roman" panose="02020603050405020304" pitchFamily="18" charset="0"/>
                    <a:cs typeface="Times New Roman" panose="02020603050405020304" pitchFamily="18" charset="0"/>
                  </a:rPr>
                  <a:t>D</a:t>
                </a:r>
                <a:r>
                  <a:rPr lang="en-US" sz="2000" b="1" i="1" baseline="-25000" dirty="0">
                    <a:latin typeface="Times New Roman" panose="02020603050405020304" pitchFamily="18" charset="0"/>
                    <a:cs typeface="Times New Roman" panose="02020603050405020304" pitchFamily="18" charset="0"/>
                  </a:rPr>
                  <a:t>a</a:t>
                </a:r>
                <a:r>
                  <a:rPr lang="en-US" sz="2000" b="1" baseline="-25000" dirty="0">
                    <a:latin typeface="Times New Roman" panose="02020603050405020304" pitchFamily="18" charset="0"/>
                    <a:cs typeface="Times New Roman" panose="02020603050405020304" pitchFamily="18" charset="0"/>
                  </a:rPr>
                  <a:t>1</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appearing in equation (14.40) is called the </a:t>
                </a:r>
                <a:r>
                  <a:rPr lang="en-US" sz="2000" b="1" i="1" dirty="0" err="1">
                    <a:solidFill>
                      <a:srgbClr val="7030A0"/>
                    </a:solidFill>
                    <a:latin typeface="Times New Roman" panose="02020603050405020304" pitchFamily="18" charset="0"/>
                    <a:cs typeface="Times New Roman" panose="02020603050405020304" pitchFamily="18" charset="0"/>
                  </a:rPr>
                  <a:t>Damköhler</a:t>
                </a:r>
                <a:r>
                  <a:rPr lang="en-US" sz="2000" b="1" i="1" dirty="0">
                    <a:solidFill>
                      <a:srgbClr val="7030A0"/>
                    </a:solidFill>
                    <a:latin typeface="Times New Roman" panose="02020603050405020304" pitchFamily="18" charset="0"/>
                    <a:cs typeface="Times New Roman" panose="02020603050405020304" pitchFamily="18" charset="0"/>
                  </a:rPr>
                  <a:t> number </a:t>
                </a:r>
                <a:r>
                  <a:rPr lang="en-US" sz="2000" dirty="0">
                    <a:latin typeface="Times New Roman" panose="02020603050405020304" pitchFamily="18" charset="0"/>
                    <a:cs typeface="Times New Roman" panose="02020603050405020304" pitchFamily="18" charset="0"/>
                  </a:rPr>
                  <a:t>for a first-order reaction and physically represents the </a:t>
                </a:r>
                <a:r>
                  <a:rPr lang="en-US" sz="2000" b="1" dirty="0">
                    <a:latin typeface="Times New Roman" panose="02020603050405020304" pitchFamily="18" charset="0"/>
                    <a:cs typeface="Times New Roman" panose="02020603050405020304" pitchFamily="18" charset="0"/>
                  </a:rPr>
                  <a:t>ratio of reaction rate to mass transfer rate</a:t>
                </a:r>
                <a:r>
                  <a:rPr lang="en-US" sz="2000" dirty="0">
                    <a:latin typeface="Times New Roman" panose="02020603050405020304" pitchFamily="18" charset="0"/>
                    <a:cs typeface="Times New Roman" panose="02020603050405020304" pitchFamily="18" charset="0"/>
                  </a:rPr>
                  <a:t>.</a:t>
                </a:r>
              </a:p>
              <a:p>
                <a:pPr marL="0" indent="0" algn="just">
                  <a:lnSpc>
                    <a:spcPct val="100000"/>
                  </a:lnSpc>
                  <a:buNone/>
                </a:pPr>
                <a:r>
                  <a:rPr lang="en-US" sz="2000" dirty="0">
                    <a:latin typeface="Times-Roman"/>
                  </a:rPr>
                  <a:t>The other dimensionless term is the </a:t>
                </a:r>
                <a:r>
                  <a:rPr lang="en-US" sz="2000" i="1" dirty="0">
                    <a:latin typeface="Times-Italic"/>
                  </a:rPr>
                  <a:t>Peclet number, Pe</a:t>
                </a:r>
                <a:r>
                  <a:rPr lang="en-US" sz="2000" dirty="0">
                    <a:latin typeface="Times-Roman"/>
                  </a:rPr>
                  <a:t>, is the ratio of rate of transport by convection to rate of transport by diffusion or dispersion.</a:t>
                </a:r>
              </a:p>
              <a:p>
                <a:pPr marL="0" indent="0" algn="just">
                  <a:lnSpc>
                    <a:spcPct val="100000"/>
                  </a:lnSpc>
                  <a:buNone/>
                </a:pPr>
                <a14:m>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𝑃</m:t>
                        </m:r>
                      </m:e>
                      <m:sub>
                        <m:r>
                          <a:rPr lang="en-US" sz="2000" b="0" i="1" smtClean="0">
                            <a:latin typeface="Cambria Math" panose="02040503050406030204" pitchFamily="18" charset="0"/>
                          </a:rPr>
                          <m:t>𝑒</m:t>
                        </m:r>
                      </m:sub>
                    </m:sSub>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𝑢𝐿</m:t>
                        </m:r>
                      </m:num>
                      <m:den>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𝐷</m:t>
                            </m:r>
                          </m:e>
                          <m:sub>
                            <m:r>
                              <a:rPr lang="en-US" sz="2000" b="0" i="1" smtClean="0">
                                <a:latin typeface="Cambria Math" panose="02040503050406030204" pitchFamily="18" charset="0"/>
                              </a:rPr>
                              <m:t>𝑎</m:t>
                            </m:r>
                          </m:sub>
                        </m:sSub>
                      </m:den>
                    </m:f>
                  </m:oMath>
                </a14:m>
                <a:r>
                  <a:rPr lang="en-US" sz="2000" dirty="0">
                    <a:latin typeface="Times-Roman"/>
                  </a:rPr>
                  <a:t>                                                                                                                               (14.41)</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We can call </a:t>
                </a:r>
                <a:r>
                  <a:rPr lang="en-US" sz="2000" i="1" dirty="0">
                    <a:latin typeface="Times New Roman" panose="02020603050405020304" pitchFamily="18" charset="0"/>
                    <a:cs typeface="Times New Roman" panose="02020603050405020304" pitchFamily="18" charset="0"/>
                  </a:rPr>
                  <a:t>Per </a:t>
                </a:r>
                <a:r>
                  <a:rPr lang="en-US" sz="2000" dirty="0">
                    <a:latin typeface="Times New Roman" panose="02020603050405020304" pitchFamily="18" charset="0"/>
                    <a:cs typeface="Times New Roman" panose="02020603050405020304" pitchFamily="18" charset="0"/>
                  </a:rPr>
                  <a:t>the </a:t>
                </a:r>
                <a:r>
                  <a:rPr lang="en-US" sz="2000" i="1" dirty="0">
                    <a:latin typeface="Times New Roman" panose="02020603050405020304" pitchFamily="18" charset="0"/>
                    <a:cs typeface="Times New Roman" panose="02020603050405020304" pitchFamily="18" charset="0"/>
                  </a:rPr>
                  <a:t>reactor </a:t>
                </a:r>
                <a:r>
                  <a:rPr lang="en-US" sz="2000" dirty="0">
                    <a:latin typeface="Times New Roman" panose="02020603050405020304" pitchFamily="18" charset="0"/>
                    <a:cs typeface="Times New Roman" panose="02020603050405020304" pitchFamily="18" charset="0"/>
                  </a:rPr>
                  <a:t>Peclet number; it uses the reactor length, </a:t>
                </a:r>
                <a:r>
                  <a:rPr lang="en-US" sz="2000" i="1" dirty="0">
                    <a:latin typeface="Times New Roman" panose="02020603050405020304" pitchFamily="18" charset="0"/>
                    <a:cs typeface="Times New Roman" panose="02020603050405020304" pitchFamily="18" charset="0"/>
                  </a:rPr>
                  <a:t>L</a:t>
                </a:r>
                <a:r>
                  <a:rPr lang="en-US" sz="2000" dirty="0">
                    <a:latin typeface="Times New Roman" panose="02020603050405020304" pitchFamily="18" charset="0"/>
                    <a:cs typeface="Times New Roman" panose="02020603050405020304" pitchFamily="18" charset="0"/>
                  </a:rPr>
                  <a:t>, for the characteristic length, so </a:t>
                </a:r>
                <a:r>
                  <a:rPr lang="en-US" sz="2000" i="1" dirty="0">
                    <a:latin typeface="Times New Roman" panose="02020603050405020304" pitchFamily="18" charset="0"/>
                    <a:cs typeface="Times New Roman" panose="02020603050405020304" pitchFamily="18" charset="0"/>
                  </a:rPr>
                  <a:t>Per =</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UL</a:t>
                </a:r>
                <a:r>
                  <a:rPr lang="en-US" sz="2000" dirty="0">
                    <a:latin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cs typeface="Times New Roman" panose="02020603050405020304" pitchFamily="18" charset="0"/>
                  </a:rPr>
                  <a:t>D</a:t>
                </a:r>
                <a:r>
                  <a:rPr lang="en-US" sz="2000" i="1" baseline="-25000" dirty="0">
                    <a:latin typeface="Times New Roman" panose="02020603050405020304" pitchFamily="18" charset="0"/>
                    <a:cs typeface="Times New Roman" panose="02020603050405020304" pitchFamily="18" charset="0"/>
                  </a:rPr>
                  <a:t>a</a:t>
                </a: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latin typeface="Times New Roman" panose="02020603050405020304" pitchFamily="18" charset="0"/>
                    <a:cs typeface="Times New Roman" panose="02020603050405020304" pitchFamily="18" charset="0"/>
                  </a:rPr>
                  <a:t>By substituting equation (14.40&amp; 14.41) into equation (14.39), you get:</a:t>
                </a:r>
              </a:p>
              <a:p>
                <a:pPr marL="0" indent="0" algn="just">
                  <a:lnSpc>
                    <a:spcPct val="150000"/>
                  </a:lnSpc>
                  <a:buNone/>
                </a:pPr>
                <a14:m>
                  <m:oMath xmlns:m="http://schemas.openxmlformats.org/officeDocument/2006/math">
                    <m:f>
                      <m:fPr>
                        <m:ctrlPr>
                          <a:rPr lang="en-US" sz="200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1</m:t>
                        </m:r>
                      </m:num>
                      <m:den>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𝑃</m:t>
                            </m:r>
                          </m:e>
                          <m:sub>
                            <m:r>
                              <a:rPr lang="en-US" sz="2000" b="0" i="1" smtClean="0">
                                <a:latin typeface="Cambria Math" panose="02040503050406030204" pitchFamily="18" charset="0"/>
                                <a:cs typeface="Times New Roman" panose="02020603050405020304" pitchFamily="18" charset="0"/>
                              </a:rPr>
                              <m:t>𝑒𝑟</m:t>
                            </m:r>
                          </m:sub>
                        </m:sSub>
                      </m:den>
                    </m:f>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r>
                          <a:rPr lang="en-US" sz="2000" i="1" baseline="30000">
                            <a:latin typeface="Cambria Math" panose="02040503050406030204" pitchFamily="18" charset="0"/>
                            <a:cs typeface="Times New Roman" panose="02020603050405020304" pitchFamily="18" charset="0"/>
                          </a:rPr>
                          <m:t>2</m:t>
                        </m:r>
                        <m:r>
                          <a:rPr lang="en-US" sz="2000" i="1">
                            <a:latin typeface="Cambria Math" panose="02040503050406030204" pitchFamily="18" charset="0"/>
                            <a:cs typeface="Times New Roman" panose="02020603050405020304" pitchFamily="18" charset="0"/>
                            <a:sym typeface="Symbol" panose="05050102010706020507" pitchFamily="18" charset="2"/>
                          </a:rPr>
                          <m:t></m:t>
                        </m:r>
                      </m:num>
                      <m:den>
                        <m:r>
                          <a:rPr lang="en-US" sz="2000" i="1">
                            <a:latin typeface="Cambria Math" panose="02040503050406030204" pitchFamily="18" charset="0"/>
                            <a:cs typeface="Times New Roman" panose="02020603050405020304" pitchFamily="18" charset="0"/>
                          </a:rPr>
                          <m:t>𝑑</m:t>
                        </m:r>
                        <m:sSup>
                          <m:sSupPr>
                            <m:ctrlPr>
                              <a:rPr lang="en-US" sz="2000" i="1">
                                <a:latin typeface="Cambria Math" panose="02040503050406030204" pitchFamily="18" charset="0"/>
                                <a:cs typeface="Times New Roman" panose="02020603050405020304" pitchFamily="18" charset="0"/>
                              </a:rPr>
                            </m:ctrlPr>
                          </m:sSupPr>
                          <m:e>
                            <m:r>
                              <m:rPr>
                                <m:nor/>
                              </m:rPr>
                              <a:rPr lang="el-GR" sz="2000" dirty="0">
                                <a:latin typeface="Times New Roman" panose="02020603050405020304" pitchFamily="18" charset="0"/>
                                <a:cs typeface="Times New Roman" panose="02020603050405020304" pitchFamily="18" charset="0"/>
                              </a:rPr>
                              <m:t>λ</m:t>
                            </m:r>
                          </m:e>
                          <m:sup>
                            <m:r>
                              <a:rPr lang="en-US" sz="2000" i="1">
                                <a:latin typeface="Cambria Math" panose="02040503050406030204" pitchFamily="18" charset="0"/>
                                <a:cs typeface="Times New Roman" panose="02020603050405020304" pitchFamily="18" charset="0"/>
                              </a:rPr>
                              <m:t>2</m:t>
                            </m:r>
                          </m:sup>
                        </m:sSup>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𝑑</m:t>
                        </m:r>
                        <m:r>
                          <a:rPr lang="en-US" sz="2000" i="1">
                            <a:latin typeface="Cambria Math" panose="02040503050406030204" pitchFamily="18" charset="0"/>
                            <a:cs typeface="Times New Roman" panose="02020603050405020304" pitchFamily="18" charset="0"/>
                            <a:sym typeface="Symbol" panose="05050102010706020507" pitchFamily="18" charset="2"/>
                          </a:rPr>
                          <m:t></m:t>
                        </m:r>
                      </m:num>
                      <m:den>
                        <m:r>
                          <a:rPr lang="en-US" sz="2000" i="1">
                            <a:latin typeface="Cambria Math" panose="02040503050406030204" pitchFamily="18" charset="0"/>
                            <a:cs typeface="Times New Roman" panose="02020603050405020304" pitchFamily="18" charset="0"/>
                          </a:rPr>
                          <m:t>𝑑</m:t>
                        </m:r>
                        <m:r>
                          <m:rPr>
                            <m:nor/>
                          </m:rPr>
                          <a:rPr lang="el-GR" sz="2000" dirty="0">
                            <a:latin typeface="Times New Roman" panose="02020603050405020304" pitchFamily="18" charset="0"/>
                            <a:cs typeface="Times New Roman" panose="02020603050405020304" pitchFamily="18" charset="0"/>
                          </a:rPr>
                          <m:t>λ</m:t>
                        </m:r>
                      </m:den>
                    </m:f>
                    <m:r>
                      <a:rPr lang="en-US" sz="2000" i="1">
                        <a:latin typeface="Cambria Math" panose="02040503050406030204" pitchFamily="18" charset="0"/>
                        <a:cs typeface="Times New Roman" panose="02020603050405020304" pitchFamily="18" charset="0"/>
                      </a:rPr>
                      <m:t>+</m:t>
                    </m:r>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𝐷</m:t>
                        </m:r>
                      </m:e>
                      <m:sub>
                        <m:r>
                          <a:rPr lang="en-US" sz="2000" b="0" i="1" smtClean="0">
                            <a:latin typeface="Cambria Math" panose="02040503050406030204" pitchFamily="18" charset="0"/>
                            <a:cs typeface="Times New Roman" panose="02020603050405020304" pitchFamily="18" charset="0"/>
                          </a:rPr>
                          <m:t>𝑎</m:t>
                        </m:r>
                        <m:r>
                          <a:rPr lang="en-US" sz="2000" b="0" i="1" smtClean="0">
                            <a:latin typeface="Cambria Math" panose="02040503050406030204" pitchFamily="18" charset="0"/>
                            <a:cs typeface="Times New Roman" panose="02020603050405020304" pitchFamily="18" charset="0"/>
                          </a:rPr>
                          <m:t>1</m:t>
                        </m:r>
                      </m:sub>
                    </m:sSub>
                    <m:r>
                      <a:rPr lang="en-US" sz="2000" i="1">
                        <a:latin typeface="Cambria Math" panose="02040503050406030204" pitchFamily="18" charset="0"/>
                        <a:cs typeface="Times New Roman" panose="02020603050405020304" pitchFamily="18" charset="0"/>
                        <a:sym typeface="Symbol" panose="05050102010706020507" pitchFamily="18" charset="2"/>
                      </a:rPr>
                      <m:t></m:t>
                    </m:r>
                    <m:r>
                      <a:rPr lang="en-US" sz="2000" i="1">
                        <a:latin typeface="Cambria Math" panose="02040503050406030204" pitchFamily="18" charset="0"/>
                        <a:cs typeface="Times New Roman" panose="02020603050405020304" pitchFamily="18" charset="0"/>
                      </a:rPr>
                      <m:t>=0</m:t>
                    </m:r>
                  </m:oMath>
                </a14:m>
                <a:r>
                  <a:rPr lang="en-US" sz="2000" dirty="0">
                    <a:latin typeface="Times New Roman" panose="02020603050405020304" pitchFamily="18" charset="0"/>
                    <a:cs typeface="Times New Roman" panose="02020603050405020304" pitchFamily="18" charset="0"/>
                  </a:rPr>
                  <a:t>                                                                                                (14.42)</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To find the solution of equation (14.42), we need to define the boundary conditions.</a:t>
                </a:r>
              </a:p>
              <a:p>
                <a:pPr marL="0" indent="0" algn="just">
                  <a:lnSpc>
                    <a:spcPct val="150000"/>
                  </a:lnSpc>
                  <a:buNone/>
                </a:pPr>
                <a:endParaRPr lang="en-US" sz="2000" dirty="0">
                  <a:latin typeface="Times-Roman"/>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5F8AA2F-CA4B-4D48-F997-681A8776B647}"/>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676" r="-51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F737262-5C67-1287-9607-68D85417545F}"/>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0AB99BA-9F1C-2B93-143A-CA85F37509EF}"/>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B4170ABC-31CD-1603-1BA2-98DD096DDA03}"/>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371931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8CF51D-2D36-6E86-1E36-F681CDA4BAF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A08FF03-6E5A-3F6B-D022-73701CDA04C9}"/>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E72D174-9375-D932-9286-9D852F487BF6}"/>
              </a:ext>
            </a:extLst>
          </p:cNvPr>
          <p:cNvSpPr>
            <a:spLocks noGrp="1"/>
          </p:cNvSpPr>
          <p:nvPr>
            <p:ph idx="1"/>
          </p:nvPr>
        </p:nvSpPr>
        <p:spPr>
          <a:xfrm>
            <a:off x="188843" y="646043"/>
            <a:ext cx="11857383" cy="5406888"/>
          </a:xfrm>
        </p:spPr>
        <p:txBody>
          <a:bodyPr>
            <a:noAutofit/>
          </a:bodyPr>
          <a:lstStyle/>
          <a:p>
            <a:pPr marL="82296" indent="0">
              <a:buNone/>
            </a:pPr>
            <a:r>
              <a:rPr lang="en-US" sz="2000" b="1" dirty="0">
                <a:latin typeface="Times New Roman" panose="02020603050405020304" pitchFamily="18" charset="0"/>
                <a:cs typeface="Times New Roman" panose="02020603050405020304" pitchFamily="18" charset="0"/>
              </a:rPr>
              <a:t>Boundary conditions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There are two cases that we need to consider: boundary conditions for </a:t>
            </a:r>
            <a:r>
              <a:rPr lang="en-US" sz="2000" b="1" i="1" dirty="0">
                <a:latin typeface="Times New Roman" panose="02020603050405020304" pitchFamily="18" charset="0"/>
                <a:cs typeface="Times New Roman" panose="02020603050405020304" pitchFamily="18" charset="0"/>
              </a:rPr>
              <a:t>closed</a:t>
            </a:r>
            <a:r>
              <a:rPr lang="en-US" sz="2000" i="1" dirty="0">
                <a:latin typeface="Times New Roman" panose="02020603050405020304" pitchFamily="18" charset="0"/>
                <a:cs typeface="Times New Roman" panose="02020603050405020304" pitchFamily="18" charset="0"/>
              </a:rPr>
              <a:t> </a:t>
            </a:r>
            <a:r>
              <a:rPr lang="en-US" sz="2000" b="1" i="1" dirty="0">
                <a:latin typeface="Times New Roman" panose="02020603050405020304" pitchFamily="18" charset="0"/>
                <a:cs typeface="Times New Roman" panose="02020603050405020304" pitchFamily="18" charset="0"/>
              </a:rPr>
              <a:t>vessels</a:t>
            </a:r>
            <a:r>
              <a:rPr lang="en-US" sz="2000" i="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and for </a:t>
            </a:r>
            <a:r>
              <a:rPr lang="en-US" sz="2000" b="1" i="1" dirty="0">
                <a:latin typeface="Times New Roman" panose="02020603050405020304" pitchFamily="18" charset="0"/>
                <a:cs typeface="Times New Roman" panose="02020603050405020304" pitchFamily="18" charset="0"/>
              </a:rPr>
              <a:t>open vessels</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as shown in </a:t>
            </a:r>
            <a:r>
              <a:rPr lang="en-US" sz="2000" b="1" dirty="0">
                <a:latin typeface="Times New Roman" panose="02020603050405020304" pitchFamily="18" charset="0"/>
                <a:cs typeface="Times New Roman" panose="02020603050405020304" pitchFamily="18" charset="0"/>
              </a:rPr>
              <a:t>Figure 14.7 </a:t>
            </a:r>
            <a:r>
              <a:rPr lang="en-US" sz="2000" b="1" dirty="0">
                <a:solidFill>
                  <a:srgbClr val="0070C0"/>
                </a:solidFill>
                <a:latin typeface="Times New Roman" panose="02020603050405020304" pitchFamily="18" charset="0"/>
                <a:cs typeface="Times New Roman" panose="02020603050405020304" pitchFamily="18" charset="0"/>
              </a:rPr>
              <a:t>(Fogler, 2015, pg. 855).</a:t>
            </a:r>
            <a:endParaRPr lang="en-US" sz="20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000" b="1"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209D0FA0-11E3-C81B-62CF-C1651518EA9C}"/>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67AAEBE-F9BD-B6F2-6B47-46382D6CA55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C0498F5-911D-9654-BBA0-6A588583DA0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Picture 6">
            <a:extLst>
              <a:ext uri="{FF2B5EF4-FFF2-40B4-BE49-F238E27FC236}">
                <a16:creationId xmlns:a16="http://schemas.microsoft.com/office/drawing/2014/main" id="{1364861F-EAFE-BF96-490D-54EE28A46DB6}"/>
              </a:ext>
            </a:extLst>
          </p:cNvPr>
          <p:cNvPicPr>
            <a:picLocks noChangeAspect="1"/>
          </p:cNvPicPr>
          <p:nvPr/>
        </p:nvPicPr>
        <p:blipFill>
          <a:blip r:embed="rId2"/>
          <a:srcRect l="4931" t="2834" r="3294" b="3347"/>
          <a:stretch>
            <a:fillRect/>
          </a:stretch>
        </p:blipFill>
        <p:spPr>
          <a:xfrm>
            <a:off x="347870" y="2335696"/>
            <a:ext cx="8612044" cy="3088375"/>
          </a:xfrm>
          <a:prstGeom prst="rect">
            <a:avLst/>
          </a:prstGeom>
        </p:spPr>
      </p:pic>
      <p:sp>
        <p:nvSpPr>
          <p:cNvPr id="8" name="TextBox 7">
            <a:extLst>
              <a:ext uri="{FF2B5EF4-FFF2-40B4-BE49-F238E27FC236}">
                <a16:creationId xmlns:a16="http://schemas.microsoft.com/office/drawing/2014/main" id="{23446576-6BF0-097D-C58B-AAB2E1213CBA}"/>
              </a:ext>
            </a:extLst>
          </p:cNvPr>
          <p:cNvSpPr txBox="1"/>
          <p:nvPr/>
        </p:nvSpPr>
        <p:spPr>
          <a:xfrm>
            <a:off x="194181" y="5789199"/>
            <a:ext cx="8765733"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Figure 14.7. </a:t>
            </a:r>
            <a:r>
              <a:rPr lang="en-US" sz="2000" dirty="0">
                <a:solidFill>
                  <a:prstClr val="black"/>
                </a:solidFill>
                <a:latin typeface="Times New Roman" panose="02020603050405020304" pitchFamily="18" charset="0"/>
                <a:cs typeface="Times New Roman" panose="02020603050405020304" pitchFamily="18" charset="0"/>
              </a:rPr>
              <a:t>(a) closed-closed vessel, and (b) open-open vessel</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boundary conditions</a:t>
            </a:r>
          </a:p>
        </p:txBody>
      </p:sp>
    </p:spTree>
    <p:extLst>
      <p:ext uri="{BB962C8B-B14F-4D97-AF65-F5344CB8AC3E}">
        <p14:creationId xmlns:p14="http://schemas.microsoft.com/office/powerpoint/2010/main" val="27689399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B82840-4598-2419-67B6-FE9EA279D1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D6D87F-4B52-C8A9-2D81-E26CBB43C06E}"/>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71DA6AFE-1C4B-4B31-3BFF-C051CBCA754E}"/>
              </a:ext>
            </a:extLst>
          </p:cNvPr>
          <p:cNvSpPr>
            <a:spLocks noGrp="1"/>
          </p:cNvSpPr>
          <p:nvPr>
            <p:ph idx="1"/>
          </p:nvPr>
        </p:nvSpPr>
        <p:spPr>
          <a:xfrm>
            <a:off x="188843" y="646043"/>
            <a:ext cx="11857383" cy="5406888"/>
          </a:xfrm>
        </p:spPr>
        <p:txBody>
          <a:bodyPr>
            <a:no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In the case of </a:t>
            </a:r>
            <a:r>
              <a:rPr lang="en-US" sz="2000" b="1" i="1" dirty="0">
                <a:latin typeface="Times New Roman" panose="02020603050405020304" pitchFamily="18" charset="0"/>
                <a:cs typeface="Times New Roman" panose="02020603050405020304" pitchFamily="18" charset="0"/>
              </a:rPr>
              <a:t>closed-closed vessels</a:t>
            </a:r>
            <a:r>
              <a:rPr lang="en-US" sz="2000" dirty="0">
                <a:latin typeface="Times New Roman" panose="02020603050405020304" pitchFamily="18" charset="0"/>
                <a:cs typeface="Times New Roman" panose="02020603050405020304" pitchFamily="18" charset="0"/>
              </a:rPr>
              <a:t>, we assume that there is no dispersion or radial variation in concentration either upstream (closed) or downstream (closed) of the reaction section; hence, this is a closed-closed vessel.</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In an </a:t>
            </a:r>
            <a:r>
              <a:rPr lang="en-US" sz="2000" b="1" i="1" dirty="0">
                <a:latin typeface="Times New Roman" panose="02020603050405020304" pitchFamily="18" charset="0"/>
                <a:cs typeface="Times New Roman" panose="02020603050405020304" pitchFamily="18" charset="0"/>
              </a:rPr>
              <a:t>open vessel</a:t>
            </a:r>
            <a:r>
              <a:rPr lang="en-US" sz="2000" dirty="0">
                <a:latin typeface="Times New Roman" panose="02020603050405020304" pitchFamily="18" charset="0"/>
                <a:cs typeface="Times New Roman" panose="02020603050405020304" pitchFamily="18" charset="0"/>
              </a:rPr>
              <a:t>, dispersion occurs both upstream (open) and downstream (open) of the reaction section;</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A closed-open vessel boundary condition is one in which there is no dispersion in the entrance section but there is dispersion in the reaction and exit sections.</a:t>
            </a:r>
          </a:p>
          <a:p>
            <a:pPr marL="82296" indent="0">
              <a:buNone/>
            </a:pPr>
            <a:r>
              <a:rPr lang="en-US" sz="2400" b="1" i="1" dirty="0">
                <a:latin typeface="Times New Roman" panose="02020603050405020304" pitchFamily="18" charset="0"/>
                <a:cs typeface="Times New Roman" panose="02020603050405020304" pitchFamily="18" charset="0"/>
              </a:rPr>
              <a:t>Boundary conditions for closed-closed system </a:t>
            </a:r>
          </a:p>
          <a:p>
            <a:pPr marL="0" indent="0">
              <a:lnSpc>
                <a:spcPct val="160000"/>
              </a:lnSpc>
              <a:buNone/>
            </a:pPr>
            <a:r>
              <a:rPr lang="en-US" sz="2000" dirty="0">
                <a:latin typeface="Times New Roman" panose="02020603050405020304" pitchFamily="18" charset="0"/>
                <a:cs typeface="Times New Roman" panose="02020603050405020304" pitchFamily="18" charset="0"/>
              </a:rPr>
              <a:t>For a closed-closed vessel, we have plug flow (no dispersion) to the immediate left of the entrance line (</a:t>
            </a:r>
            <a:r>
              <a:rPr lang="en-US" sz="2000" i="1" dirty="0">
                <a:latin typeface="Times New Roman" panose="02020603050405020304" pitchFamily="18" charset="0"/>
                <a:cs typeface="Times New Roman" panose="02020603050405020304" pitchFamily="18" charset="0"/>
              </a:rPr>
              <a:t>z </a:t>
            </a:r>
            <a:r>
              <a:rPr lang="en-US" sz="2000" dirty="0">
                <a:latin typeface="Times New Roman" panose="02020603050405020304" pitchFamily="18" charset="0"/>
                <a:cs typeface="Times New Roman" panose="02020603050405020304" pitchFamily="18" charset="0"/>
              </a:rPr>
              <a:t>= 0–) (closed) and to the immediate right of the exit </a:t>
            </a:r>
            <a:r>
              <a:rPr lang="en-US" sz="2000" i="1" dirty="0">
                <a:latin typeface="Times New Roman" panose="02020603050405020304" pitchFamily="18" charset="0"/>
                <a:cs typeface="Times New Roman" panose="02020603050405020304" pitchFamily="18" charset="0"/>
              </a:rPr>
              <a:t>z </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L </a:t>
            </a:r>
            <a:r>
              <a:rPr lang="en-US" sz="2000" dirty="0">
                <a:latin typeface="Times New Roman" panose="02020603050405020304" pitchFamily="18" charset="0"/>
                <a:cs typeface="Times New Roman" panose="02020603050405020304" pitchFamily="18" charset="0"/>
              </a:rPr>
              <a:t>(</a:t>
            </a:r>
            <a:r>
              <a:rPr lang="en-US" sz="2000" i="1" dirty="0">
                <a:latin typeface="Times New Roman" panose="02020603050405020304" pitchFamily="18" charset="0"/>
                <a:cs typeface="Times New Roman" panose="02020603050405020304" pitchFamily="18" charset="0"/>
              </a:rPr>
              <a:t>z </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L</a:t>
            </a:r>
            <a:r>
              <a:rPr lang="en-US" sz="2000" baseline="30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(closed). </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However, between </a:t>
            </a:r>
            <a:r>
              <a:rPr lang="en-US" sz="2000" i="1" dirty="0">
                <a:latin typeface="Times New Roman" panose="02020603050405020304" pitchFamily="18" charset="0"/>
                <a:cs typeface="Times New Roman" panose="02020603050405020304" pitchFamily="18" charset="0"/>
              </a:rPr>
              <a:t>z </a:t>
            </a:r>
            <a:r>
              <a:rPr lang="en-US" sz="2000" dirty="0">
                <a:latin typeface="Times New Roman" panose="02020603050405020304" pitchFamily="18" charset="0"/>
                <a:cs typeface="Times New Roman" panose="02020603050405020304" pitchFamily="18" charset="0"/>
              </a:rPr>
              <a:t>= 0</a:t>
            </a:r>
            <a:r>
              <a:rPr lang="en-US" sz="2000" baseline="30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and </a:t>
            </a:r>
            <a:r>
              <a:rPr lang="en-US" sz="2000" i="1" dirty="0">
                <a:latin typeface="Times New Roman" panose="02020603050405020304" pitchFamily="18" charset="0"/>
                <a:cs typeface="Times New Roman" panose="02020603050405020304" pitchFamily="18" charset="0"/>
              </a:rPr>
              <a:t>z </a:t>
            </a:r>
            <a:r>
              <a:rPr lang="en-US" sz="2000" dirty="0">
                <a:latin typeface="Times New Roman" panose="02020603050405020304" pitchFamily="18" charset="0"/>
                <a:cs typeface="Times New Roman" panose="02020603050405020304" pitchFamily="18" charset="0"/>
              </a:rPr>
              <a:t>= </a:t>
            </a:r>
            <a:r>
              <a:rPr lang="en-US" sz="2000" i="1" dirty="0">
                <a:latin typeface="Times New Roman" panose="02020603050405020304" pitchFamily="18" charset="0"/>
                <a:cs typeface="Times New Roman" panose="02020603050405020304" pitchFamily="18" charset="0"/>
              </a:rPr>
              <a:t>L</a:t>
            </a:r>
            <a:r>
              <a:rPr lang="en-US" sz="2000" baseline="30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we have dispersion and reaction. </a:t>
            </a:r>
          </a:p>
          <a:p>
            <a:pPr marL="0" indent="0" algn="just">
              <a:lnSpc>
                <a:spcPct val="160000"/>
              </a:lnSpc>
              <a:buNone/>
            </a:pPr>
            <a:r>
              <a:rPr lang="en-US" sz="2000" dirty="0">
                <a:latin typeface="Times New Roman" panose="02020603050405020304" pitchFamily="18" charset="0"/>
                <a:cs typeface="Times New Roman" panose="02020603050405020304" pitchFamily="18" charset="0"/>
              </a:rPr>
              <a:t>The corresponding entrance boundary condition is </a:t>
            </a:r>
            <a:r>
              <a:rPr lang="it-IT" sz="2000" dirty="0">
                <a:latin typeface="Times New Roman" panose="02020603050405020304" pitchFamily="18" charset="0"/>
                <a:cs typeface="Times New Roman" panose="02020603050405020304" pitchFamily="18" charset="0"/>
              </a:rPr>
              <a:t>At </a:t>
            </a:r>
            <a:r>
              <a:rPr lang="it-IT" sz="2000" i="1" dirty="0">
                <a:latin typeface="Times New Roman" panose="02020603050405020304" pitchFamily="18" charset="0"/>
                <a:cs typeface="Times New Roman" panose="02020603050405020304" pitchFamily="18" charset="0"/>
              </a:rPr>
              <a:t>z </a:t>
            </a:r>
            <a:r>
              <a:rPr lang="it-IT" sz="2000" dirty="0">
                <a:latin typeface="Times New Roman" panose="02020603050405020304" pitchFamily="18" charset="0"/>
                <a:cs typeface="Times New Roman" panose="02020603050405020304" pitchFamily="18" charset="0"/>
              </a:rPr>
              <a:t>= 0: </a:t>
            </a:r>
            <a:r>
              <a:rPr lang="it-IT" sz="2000" i="1" dirty="0">
                <a:latin typeface="Times New Roman" panose="02020603050405020304" pitchFamily="18" charset="0"/>
                <a:cs typeface="Times New Roman" panose="02020603050405020304" pitchFamily="18" charset="0"/>
              </a:rPr>
              <a:t>F</a:t>
            </a:r>
            <a:r>
              <a:rPr lang="it-IT" sz="2000" i="1" baseline="-25000" dirty="0">
                <a:latin typeface="Times New Roman" panose="02020603050405020304" pitchFamily="18" charset="0"/>
                <a:cs typeface="Times New Roman" panose="02020603050405020304" pitchFamily="18" charset="0"/>
              </a:rPr>
              <a:t>A</a:t>
            </a:r>
            <a:r>
              <a:rPr lang="it-IT" sz="2000" dirty="0">
                <a:latin typeface="Times New Roman" panose="02020603050405020304" pitchFamily="18" charset="0"/>
                <a:cs typeface="Times New Roman" panose="02020603050405020304" pitchFamily="18" charset="0"/>
              </a:rPr>
              <a:t>(0</a:t>
            </a:r>
            <a:r>
              <a:rPr lang="it-IT" sz="2000" baseline="30000" dirty="0">
                <a:latin typeface="Times New Roman" panose="02020603050405020304" pitchFamily="18" charset="0"/>
                <a:cs typeface="Times New Roman" panose="02020603050405020304" pitchFamily="18" charset="0"/>
              </a:rPr>
              <a:t>–</a:t>
            </a:r>
            <a:r>
              <a:rPr lang="it-IT" sz="2000" dirty="0">
                <a:latin typeface="Times New Roman" panose="02020603050405020304" pitchFamily="18" charset="0"/>
                <a:cs typeface="Times New Roman" panose="02020603050405020304" pitchFamily="18" charset="0"/>
              </a:rPr>
              <a:t>) = </a:t>
            </a:r>
            <a:r>
              <a:rPr lang="it-IT" sz="2000" i="1" dirty="0">
                <a:latin typeface="Times New Roman" panose="02020603050405020304" pitchFamily="18" charset="0"/>
                <a:cs typeface="Times New Roman" panose="02020603050405020304" pitchFamily="18" charset="0"/>
              </a:rPr>
              <a:t>F</a:t>
            </a:r>
            <a:r>
              <a:rPr lang="it-IT" sz="2000" i="1" baseline="-25000" dirty="0">
                <a:latin typeface="Times New Roman" panose="02020603050405020304" pitchFamily="18" charset="0"/>
                <a:cs typeface="Times New Roman" panose="02020603050405020304" pitchFamily="18" charset="0"/>
              </a:rPr>
              <a:t>A</a:t>
            </a:r>
            <a:r>
              <a:rPr lang="it-IT" sz="2000" dirty="0">
                <a:latin typeface="Times New Roman" panose="02020603050405020304" pitchFamily="18" charset="0"/>
                <a:cs typeface="Times New Roman" panose="02020603050405020304" pitchFamily="18" charset="0"/>
              </a:rPr>
              <a:t>(0</a:t>
            </a:r>
            <a:r>
              <a:rPr lang="it-IT" sz="2000" baseline="30000" dirty="0">
                <a:latin typeface="Times New Roman" panose="02020603050405020304" pitchFamily="18" charset="0"/>
                <a:cs typeface="Times New Roman" panose="02020603050405020304" pitchFamily="18" charset="0"/>
              </a:rPr>
              <a:t>+</a:t>
            </a:r>
            <a:r>
              <a:rPr lang="it-IT" sz="20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217CFBD8-B3EB-5026-A33D-C82F64A78315}"/>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FBAD6D6-6CA8-A772-A989-E821FBFC8BE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638975C3-77FB-E337-5EAF-D200DEA06E0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027169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85BD2-1399-61DC-8891-1EEB38D8C09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F7DBE7-643A-C4DE-0A23-E0EEF477DACC}"/>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70D7F01-DC37-D6DE-416C-CAA42B1D46C7}"/>
                  </a:ext>
                </a:extLst>
              </p:cNvPr>
              <p:cNvSpPr>
                <a:spLocks noGrp="1"/>
              </p:cNvSpPr>
              <p:nvPr>
                <p:ph idx="1"/>
              </p:nvPr>
            </p:nvSpPr>
            <p:spPr>
              <a:xfrm>
                <a:off x="188843" y="646043"/>
                <a:ext cx="11857383" cy="5406888"/>
              </a:xfrm>
            </p:spPr>
            <p:txBody>
              <a:bodyPr>
                <a:noAutofit/>
              </a:bodyPr>
              <a:lstStyle/>
              <a:p>
                <a:pPr marL="0" indent="0" algn="just">
                  <a:lnSpc>
                    <a:spcPct val="100000"/>
                  </a:lnSpc>
                  <a:buNone/>
                </a:pPr>
                <a14:m>
                  <m:oMath xmlns:m="http://schemas.openxmlformats.org/officeDocument/2006/math">
                    <m:r>
                      <a:rPr lang="en-US" sz="2000" b="0" i="1" smtClean="0">
                        <a:latin typeface="Cambria Math" panose="02040503050406030204" pitchFamily="18" charset="0"/>
                        <a:cs typeface="Times New Roman" panose="02020603050405020304" pitchFamily="18" charset="0"/>
                      </a:rPr>
                      <m:t>𝑢</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𝐴</m:t>
                        </m:r>
                      </m:e>
                      <m:sub>
                        <m:r>
                          <a:rPr lang="en-US" sz="2000" b="0" i="1" smtClean="0">
                            <a:latin typeface="Cambria Math" panose="02040503050406030204" pitchFamily="18" charset="0"/>
                            <a:cs typeface="Times New Roman" panose="02020603050405020304" pitchFamily="18" charset="0"/>
                          </a:rPr>
                          <m:t>𝑐</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m:t>
                        </m:r>
                      </m:sub>
                    </m:sSub>
                    <m:d>
                      <m:dPr>
                        <m:ctrlPr>
                          <a:rPr lang="en-US" sz="2000" b="0" i="1" smtClean="0">
                            <a:latin typeface="Cambria Math" panose="02040503050406030204" pitchFamily="18" charset="0"/>
                            <a:cs typeface="Times New Roman" panose="02020603050405020304" pitchFamily="18" charset="0"/>
                          </a:rPr>
                        </m:ctrlPr>
                      </m:dPr>
                      <m:e>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0</m:t>
                            </m:r>
                          </m:e>
                          <m:sup>
                            <m:r>
                              <a:rPr lang="en-US" sz="2000" b="0" i="1" smtClean="0">
                                <a:latin typeface="Cambria Math" panose="02040503050406030204" pitchFamily="18" charset="0"/>
                                <a:cs typeface="Times New Roman" panose="02020603050405020304" pitchFamily="18" charset="0"/>
                              </a:rPr>
                              <m:t>−</m:t>
                            </m:r>
                          </m:sup>
                        </m:sSup>
                      </m:e>
                    </m:d>
                    <m:r>
                      <a:rPr lang="en-US" sz="2000" b="0" i="0"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𝐴</m:t>
                        </m:r>
                      </m:e>
                      <m:sub>
                        <m:r>
                          <a:rPr lang="en-US" sz="2000" b="0" i="1" smtClean="0">
                            <a:latin typeface="Cambria Math" panose="02040503050406030204" pitchFamily="18" charset="0"/>
                            <a:cs typeface="Times New Roman" panose="02020603050405020304" pitchFamily="18" charset="0"/>
                          </a:rPr>
                          <m:t>𝑐</m:t>
                        </m:r>
                      </m:sub>
                    </m:sSub>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𝐷</m:t>
                        </m:r>
                      </m:e>
                      <m:sub>
                        <m:r>
                          <a:rPr lang="en-US" sz="2000" b="0" i="1" smtClean="0">
                            <a:latin typeface="Cambria Math" panose="02040503050406030204" pitchFamily="18" charset="0"/>
                            <a:cs typeface="Times New Roman" panose="02020603050405020304" pitchFamily="18" charset="0"/>
                          </a:rPr>
                          <m:t>𝑎</m:t>
                        </m:r>
                      </m:sub>
                    </m:sSub>
                    <m:sSub>
                      <m:sSubPr>
                        <m:ctrlPr>
                          <a:rPr lang="en-US" sz="2000" b="0" i="1" smtClean="0">
                            <a:latin typeface="Cambria Math" panose="02040503050406030204" pitchFamily="18" charset="0"/>
                            <a:cs typeface="Times New Roman" panose="02020603050405020304" pitchFamily="18" charset="0"/>
                          </a:rPr>
                        </m:ctrlPr>
                      </m:sSubPr>
                      <m:e>
                        <m:d>
                          <m:dPr>
                            <m:ctrlPr>
                              <a:rPr lang="en-US" sz="2000" b="0" i="1" smtClean="0">
                                <a:latin typeface="Cambria Math" panose="02040503050406030204" pitchFamily="18" charset="0"/>
                                <a:cs typeface="Times New Roman" panose="02020603050405020304" pitchFamily="18" charset="0"/>
                              </a:rPr>
                            </m:ctrlPr>
                          </m:dPr>
                          <m:e>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𝑑𝐶</m:t>
                                    </m:r>
                                  </m:e>
                                  <m:sub>
                                    <m:r>
                                      <a:rPr lang="en-US" sz="2000" b="0" i="1" smtClean="0">
                                        <a:latin typeface="Cambria Math" panose="02040503050406030204" pitchFamily="18" charset="0"/>
                                        <a:cs typeface="Times New Roman" panose="02020603050405020304" pitchFamily="18" charset="0"/>
                                      </a:rPr>
                                      <m:t>𝐴</m:t>
                                    </m:r>
                                  </m:sub>
                                </m:sSub>
                              </m:num>
                              <m:den>
                                <m:r>
                                  <a:rPr lang="en-US" sz="2000" b="0" i="1" smtClean="0">
                                    <a:latin typeface="Cambria Math" panose="02040503050406030204" pitchFamily="18" charset="0"/>
                                    <a:cs typeface="Times New Roman" panose="02020603050405020304" pitchFamily="18" charset="0"/>
                                  </a:rPr>
                                  <m:t>𝑑𝑧</m:t>
                                </m:r>
                              </m:den>
                            </m:f>
                          </m:e>
                        </m:d>
                      </m:e>
                      <m:sub>
                        <m:r>
                          <a:rPr lang="en-US" sz="2000" b="0" i="1" smtClean="0">
                            <a:latin typeface="Cambria Math" panose="02040503050406030204" pitchFamily="18" charset="0"/>
                            <a:cs typeface="Times New Roman" panose="02020603050405020304" pitchFamily="18" charset="0"/>
                          </a:rPr>
                          <m:t>𝑧</m:t>
                        </m:r>
                        <m:r>
                          <a:rPr lang="en-US" sz="2000" b="0" i="1" smtClean="0">
                            <a:latin typeface="Cambria Math" panose="02040503050406030204" pitchFamily="18" charset="0"/>
                            <a:cs typeface="Times New Roman" panose="02020603050405020304" pitchFamily="18" charset="0"/>
                          </a:rPr>
                          <m:t>=0+</m:t>
                        </m:r>
                      </m:sub>
                    </m:sSub>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𝑢</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𝐴</m:t>
                        </m:r>
                      </m:e>
                      <m:sub>
                        <m:r>
                          <a:rPr lang="en-US" sz="2000" i="1">
                            <a:latin typeface="Cambria Math" panose="02040503050406030204" pitchFamily="18" charset="0"/>
                            <a:cs typeface="Times New Roman" panose="02020603050405020304" pitchFamily="18" charset="0"/>
                          </a:rPr>
                          <m:t>𝑐</m:t>
                        </m:r>
                      </m:sub>
                    </m:sSub>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𝐴</m:t>
                        </m:r>
                      </m:sub>
                    </m:sSub>
                    <m:d>
                      <m:dPr>
                        <m:ctrlPr>
                          <a:rPr lang="en-US" sz="2000" i="1">
                            <a:latin typeface="Cambria Math" panose="02040503050406030204" pitchFamily="18" charset="0"/>
                            <a:cs typeface="Times New Roman" panose="02020603050405020304" pitchFamily="18" charset="0"/>
                          </a:rPr>
                        </m:ctrlPr>
                      </m:dPr>
                      <m:e>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0</m:t>
                            </m:r>
                          </m:e>
                          <m:sup>
                            <m:r>
                              <a:rPr lang="en-US" sz="2000" b="0" i="1" smtClean="0">
                                <a:latin typeface="Cambria Math" panose="02040503050406030204" pitchFamily="18" charset="0"/>
                                <a:cs typeface="Times New Roman" panose="02020603050405020304" pitchFamily="18" charset="0"/>
                              </a:rPr>
                              <m:t>+</m:t>
                            </m:r>
                          </m:sup>
                        </m:sSup>
                      </m:e>
                    </m:d>
                  </m:oMath>
                </a14:m>
                <a:r>
                  <a:rPr lang="en-US" sz="2000" dirty="0">
                    <a:latin typeface="Times New Roman" panose="02020603050405020304" pitchFamily="18" charset="0"/>
                    <a:cs typeface="Times New Roman" panose="02020603050405020304" pitchFamily="18" charset="0"/>
                  </a:rPr>
                  <a:t>                                                                        (14.43)</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Solving for the entering concentration, C</a:t>
                </a:r>
                <a:r>
                  <a:rPr lang="en-US" sz="2000" baseline="-25000"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(0</a:t>
                </a:r>
                <a:r>
                  <a:rPr lang="en-US" sz="2000" baseline="30000" dirty="0">
                    <a:latin typeface="Times New Roman" panose="02020603050405020304" pitchFamily="18" charset="0"/>
                    <a:cs typeface="Times New Roman" panose="02020603050405020304" pitchFamily="18" charset="0"/>
                  </a:rPr>
                  <a:t>-</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C</a:t>
                </a:r>
                <a:r>
                  <a:rPr lang="en-US" sz="2000" baseline="-25000" dirty="0" err="1">
                    <a:latin typeface="Times New Roman" panose="02020603050405020304" pitchFamily="18" charset="0"/>
                    <a:cs typeface="Times New Roman" panose="02020603050405020304" pitchFamily="18" charset="0"/>
                  </a:rPr>
                  <a:t>Ao</a:t>
                </a:r>
                <a:r>
                  <a:rPr lang="en-US" sz="2000" dirty="0">
                    <a:latin typeface="Times New Roman" panose="02020603050405020304" pitchFamily="18" charset="0"/>
                    <a:cs typeface="Times New Roman" panose="02020603050405020304" pitchFamily="18" charset="0"/>
                  </a:rPr>
                  <a:t>, you get:</a:t>
                </a:r>
              </a:p>
              <a:p>
                <a:pPr marL="0" indent="0">
                  <a:lnSpc>
                    <a:spcPct val="100000"/>
                  </a:lnSpc>
                  <a:buNone/>
                </a:pPr>
                <a:r>
                  <a:rPr lang="en-US" sz="20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𝐴𝑜</m:t>
                        </m:r>
                      </m:sub>
                    </m:sSub>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𝐷</m:t>
                            </m:r>
                          </m:e>
                          <m:sub>
                            <m:r>
                              <a:rPr lang="en-US" sz="2000" b="0" i="1" smtClean="0">
                                <a:latin typeface="Cambria Math" panose="02040503050406030204" pitchFamily="18" charset="0"/>
                                <a:cs typeface="Times New Roman" panose="02020603050405020304" pitchFamily="18" charset="0"/>
                              </a:rPr>
                              <m:t>𝑎</m:t>
                            </m:r>
                          </m:sub>
                        </m:sSub>
                      </m:num>
                      <m:den>
                        <m:r>
                          <a:rPr lang="en-US" sz="2000" b="0" i="1" smtClean="0">
                            <a:latin typeface="Cambria Math" panose="02040503050406030204" pitchFamily="18" charset="0"/>
                            <a:cs typeface="Times New Roman" panose="02020603050405020304" pitchFamily="18" charset="0"/>
                          </a:rPr>
                          <m:t>𝑢</m:t>
                        </m:r>
                      </m:den>
                    </m:f>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𝑑</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m:t>
                                </m:r>
                              </m:sub>
                            </m:sSub>
                          </m:num>
                          <m:den>
                            <m:r>
                              <a:rPr lang="en-US" sz="2000" b="0" i="1" smtClean="0">
                                <a:latin typeface="Cambria Math" panose="02040503050406030204" pitchFamily="18" charset="0"/>
                                <a:cs typeface="Times New Roman" panose="02020603050405020304" pitchFamily="18" charset="0"/>
                              </a:rPr>
                              <m:t>𝑑𝑧</m:t>
                            </m:r>
                          </m:den>
                        </m:f>
                        <m:r>
                          <a:rPr lang="en-US" sz="2000" b="0" i="1" smtClean="0">
                            <a:latin typeface="Cambria Math" panose="02040503050406030204" pitchFamily="18" charset="0"/>
                            <a:cs typeface="Times New Roman" panose="02020603050405020304" pitchFamily="18" charset="0"/>
                          </a:rPr>
                          <m:t>)</m:t>
                        </m:r>
                      </m:e>
                      <m:sub>
                        <m:r>
                          <a:rPr lang="en-US" sz="2000" b="0" i="1" smtClean="0">
                            <a:latin typeface="Cambria Math" panose="02040503050406030204" pitchFamily="18" charset="0"/>
                            <a:cs typeface="Times New Roman" panose="02020603050405020304" pitchFamily="18" charset="0"/>
                          </a:rPr>
                          <m:t>𝑧</m:t>
                        </m:r>
                        <m:r>
                          <a:rPr lang="en-US" sz="2000" b="0" i="1" smtClean="0">
                            <a:latin typeface="Cambria Math" panose="02040503050406030204" pitchFamily="18" charset="0"/>
                            <a:cs typeface="Times New Roman" panose="02020603050405020304" pitchFamily="18" charset="0"/>
                          </a:rPr>
                          <m:t>=0+</m:t>
                        </m:r>
                      </m:sub>
                    </m:sSub>
                    <m:r>
                      <a:rPr lang="en-US" sz="2000" b="0" i="1"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 </m:t>
                        </m:r>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m:t>
                        </m:r>
                      </m:sub>
                    </m:sSub>
                    <m:r>
                      <a:rPr lang="en-US" sz="2000" b="0" i="1" smtClean="0">
                        <a:latin typeface="Cambria Math" panose="02040503050406030204" pitchFamily="18" charset="0"/>
                        <a:cs typeface="Times New Roman" panose="02020603050405020304" pitchFamily="18" charset="0"/>
                      </a:rPr>
                      <m:t>(0</m:t>
                    </m:r>
                    <m:r>
                      <a:rPr lang="en-US" sz="2000" b="0" i="1" baseline="30000" smtClean="0">
                        <a:latin typeface="Cambria Math" panose="02040503050406030204" pitchFamily="18" charset="0"/>
                        <a:cs typeface="Times New Roman" panose="02020603050405020304" pitchFamily="18" charset="0"/>
                      </a:rPr>
                      <m:t>+</m:t>
                    </m:r>
                    <m:r>
                      <a:rPr lang="en-US" sz="2000" b="0" i="1" smtClean="0">
                        <a:latin typeface="Cambria Math" panose="02040503050406030204" pitchFamily="18" charset="0"/>
                        <a:cs typeface="Times New Roman" panose="02020603050405020304" pitchFamily="18" charset="0"/>
                      </a:rPr>
                      <m:t>)</m:t>
                    </m:r>
                  </m:oMath>
                </a14:m>
                <a:r>
                  <a:rPr lang="en-US" sz="2000" dirty="0">
                    <a:latin typeface="Times New Roman" panose="02020603050405020304" pitchFamily="18" charset="0"/>
                    <a:cs typeface="Times New Roman" panose="02020603050405020304" pitchFamily="18" charset="0"/>
                  </a:rPr>
                  <a:t>                                                                                                   (14.44) </a:t>
                </a:r>
              </a:p>
              <a:p>
                <a:pPr marL="0" indent="0">
                  <a:lnSpc>
                    <a:spcPct val="100000"/>
                  </a:lnSpc>
                  <a:buNone/>
                </a:pPr>
                <a:r>
                  <a:rPr lang="en-US" sz="2000" dirty="0">
                    <a:solidFill>
                      <a:srgbClr val="7030A0"/>
                    </a:solidFill>
                    <a:latin typeface="Times New Roman" panose="02020603050405020304" pitchFamily="18" charset="0"/>
                    <a:cs typeface="Times New Roman" panose="02020603050405020304" pitchFamily="18" charset="0"/>
                  </a:rPr>
                  <a:t>At the exit to the reaction section, the concentration is continuous, and there is no gradient in tracer concentration.</a:t>
                </a:r>
              </a:p>
              <a:p>
                <a:pPr marL="0" indent="0">
                  <a:lnSpc>
                    <a:spcPct val="100000"/>
                  </a:lnSpc>
                  <a:buNone/>
                </a:pPr>
                <a:r>
                  <a:rPr lang="en-US" sz="2000" dirty="0">
                    <a:solidFill>
                      <a:srgbClr val="7030A0"/>
                    </a:solidFill>
                    <a:latin typeface="Times New Roman" panose="02020603050405020304" pitchFamily="18" charset="0"/>
                    <a:cs typeface="Times New Roman" panose="02020603050405020304" pitchFamily="18" charset="0"/>
                  </a:rPr>
                  <a:t>At z=L, then: </a:t>
                </a: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𝐴</m:t>
                        </m:r>
                      </m:sub>
                    </m:sSub>
                    <m:d>
                      <m:dPr>
                        <m:ctrlPr>
                          <a:rPr lang="en-US" sz="2000" i="1">
                            <a:latin typeface="Cambria Math" panose="02040503050406030204" pitchFamily="18" charset="0"/>
                            <a:cs typeface="Times New Roman" panose="02020603050405020304" pitchFamily="18" charset="0"/>
                          </a:rPr>
                        </m:ctrlPr>
                      </m:dPr>
                      <m:e>
                        <m:sSup>
                          <m:sSupPr>
                            <m:ctrlPr>
                              <a:rPr lang="en-US" sz="2000" i="1">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𝐿</m:t>
                            </m:r>
                          </m:e>
                          <m:sup>
                            <m:r>
                              <a:rPr lang="en-US" sz="2000" i="1">
                                <a:latin typeface="Cambria Math" panose="02040503050406030204" pitchFamily="18" charset="0"/>
                                <a:cs typeface="Times New Roman" panose="02020603050405020304" pitchFamily="18" charset="0"/>
                              </a:rPr>
                              <m:t>−</m:t>
                            </m:r>
                          </m:sup>
                        </m:sSup>
                      </m:e>
                    </m:d>
                    <m:r>
                      <a:rPr lang="en-US" sz="2000">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𝐶</m:t>
                        </m:r>
                      </m:e>
                      <m:sub>
                        <m:r>
                          <a:rPr lang="en-US" sz="2000" i="1">
                            <a:latin typeface="Cambria Math" panose="02040503050406030204" pitchFamily="18" charset="0"/>
                            <a:cs typeface="Times New Roman" panose="02020603050405020304" pitchFamily="18" charset="0"/>
                          </a:rPr>
                          <m:t>𝐴</m:t>
                        </m:r>
                      </m:sub>
                    </m:sSub>
                    <m:d>
                      <m:dPr>
                        <m:ctrlPr>
                          <a:rPr lang="en-US" sz="2000" i="1">
                            <a:latin typeface="Cambria Math" panose="02040503050406030204" pitchFamily="18" charset="0"/>
                            <a:cs typeface="Times New Roman" panose="02020603050405020304" pitchFamily="18" charset="0"/>
                          </a:rPr>
                        </m:ctrlPr>
                      </m:dPr>
                      <m:e>
                        <m:sSup>
                          <m:sSupPr>
                            <m:ctrlPr>
                              <a:rPr lang="en-US" sz="2000" i="1">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𝐿</m:t>
                            </m:r>
                          </m:e>
                          <m:sup>
                            <m:r>
                              <a:rPr lang="en-US" sz="2000" i="1">
                                <a:latin typeface="Cambria Math" panose="02040503050406030204" pitchFamily="18" charset="0"/>
                                <a:cs typeface="Times New Roman" panose="02020603050405020304" pitchFamily="18" charset="0"/>
                              </a:rPr>
                              <m:t>+</m:t>
                            </m:r>
                          </m:sup>
                        </m:sSup>
                      </m:e>
                    </m:d>
                  </m:oMath>
                </a14:m>
                <a:r>
                  <a:rPr lang="en-US" sz="2000" dirty="0">
                    <a:solidFill>
                      <a:srgbClr val="7030A0"/>
                    </a:solidFill>
                    <a:latin typeface="Times New Roman" panose="02020603050405020304" pitchFamily="18" charset="0"/>
                    <a:cs typeface="Times New Roman" panose="02020603050405020304" pitchFamily="18" charset="0"/>
                  </a:rPr>
                  <a:t>; and </a:t>
                </a: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𝑑𝐶</m:t>
                            </m:r>
                          </m:e>
                          <m:sub>
                            <m:r>
                              <a:rPr lang="en-US" sz="2000" i="1">
                                <a:latin typeface="Cambria Math" panose="02040503050406030204" pitchFamily="18" charset="0"/>
                                <a:cs typeface="Times New Roman" panose="02020603050405020304" pitchFamily="18" charset="0"/>
                              </a:rPr>
                              <m:t>𝐴</m:t>
                            </m:r>
                          </m:sub>
                        </m:sSub>
                      </m:num>
                      <m:den>
                        <m:r>
                          <a:rPr lang="en-US" sz="2000" i="1">
                            <a:latin typeface="Cambria Math" panose="02040503050406030204" pitchFamily="18" charset="0"/>
                            <a:cs typeface="Times New Roman" panose="02020603050405020304" pitchFamily="18" charset="0"/>
                          </a:rPr>
                          <m:t>𝑑𝑧</m:t>
                        </m:r>
                      </m:den>
                    </m:f>
                    <m:r>
                      <a:rPr lang="en-US" sz="2000" b="0" i="1" smtClean="0">
                        <a:latin typeface="Cambria Math" panose="02040503050406030204" pitchFamily="18" charset="0"/>
                        <a:cs typeface="Times New Roman" panose="02020603050405020304" pitchFamily="18" charset="0"/>
                      </a:rPr>
                      <m:t>=0</m:t>
                    </m:r>
                  </m:oMath>
                </a14:m>
                <a:r>
                  <a:rPr lang="en-US" sz="2000" dirty="0">
                    <a:solidFill>
                      <a:srgbClr val="7030A0"/>
                    </a:solidFill>
                    <a:latin typeface="Times New Roman" panose="02020603050405020304" pitchFamily="18" charset="0"/>
                    <a:cs typeface="Times New Roman" panose="02020603050405020304" pitchFamily="18" charset="0"/>
                  </a:rPr>
                  <a:t>                                                                             (14.45)</a:t>
                </a:r>
              </a:p>
              <a:p>
                <a:pPr marL="0" indent="0">
                  <a:lnSpc>
                    <a:spcPct val="100000"/>
                  </a:lnSpc>
                  <a:buNone/>
                </a:pPr>
                <a:r>
                  <a:rPr lang="en-US" sz="2000" dirty="0">
                    <a:latin typeface="Times New Roman" panose="02020603050405020304" pitchFamily="18" charset="0"/>
                    <a:cs typeface="Times New Roman" panose="02020603050405020304" pitchFamily="18" charset="0"/>
                  </a:rPr>
                  <a:t>These two boundary conditions, equations (14.44) and (14.45), first stated by </a:t>
                </a:r>
                <a:r>
                  <a:rPr lang="en-US" sz="2000" b="1" dirty="0" err="1">
                    <a:latin typeface="Times New Roman" panose="02020603050405020304" pitchFamily="18" charset="0"/>
                    <a:cs typeface="Times New Roman" panose="02020603050405020304" pitchFamily="18" charset="0"/>
                  </a:rPr>
                  <a:t>Danckwerts</a:t>
                </a:r>
                <a:r>
                  <a:rPr lang="en-US" sz="2000" dirty="0">
                    <a:latin typeface="Times New Roman" panose="02020603050405020304" pitchFamily="18" charset="0"/>
                    <a:cs typeface="Times New Roman" panose="02020603050405020304" pitchFamily="18" charset="0"/>
                  </a:rPr>
                  <a:t>, have become known as the famous </a:t>
                </a:r>
                <a:r>
                  <a:rPr lang="en-US" sz="2000" b="1" i="1" dirty="0" err="1">
                    <a:latin typeface="Times New Roman" panose="02020603050405020304" pitchFamily="18" charset="0"/>
                    <a:cs typeface="Times New Roman" panose="02020603050405020304" pitchFamily="18" charset="0"/>
                  </a:rPr>
                  <a:t>Danckwerts</a:t>
                </a:r>
                <a:r>
                  <a:rPr lang="en-US" sz="2000" b="1" i="1" dirty="0">
                    <a:latin typeface="Times New Roman" panose="02020603050405020304" pitchFamily="18" charset="0"/>
                    <a:cs typeface="Times New Roman" panose="02020603050405020304" pitchFamily="18" charset="0"/>
                  </a:rPr>
                  <a:t> boundary conditions</a:t>
                </a:r>
                <a:r>
                  <a:rPr lang="en-US" sz="2000" dirty="0">
                    <a:latin typeface="Times New Roman" panose="02020603050405020304" pitchFamily="18" charset="0"/>
                    <a:cs typeface="Times New Roman" panose="02020603050405020304" pitchFamily="18" charset="0"/>
                  </a:rPr>
                  <a:t>.</a:t>
                </a:r>
              </a:p>
              <a:p>
                <a:pPr marL="0" indent="0">
                  <a:lnSpc>
                    <a:spcPct val="100000"/>
                  </a:lnSpc>
                  <a:buNone/>
                </a:pPr>
                <a:endParaRPr lang="en-US" sz="2000" dirty="0">
                  <a:solidFill>
                    <a:srgbClr val="7030A0"/>
                  </a:solidFill>
                  <a:latin typeface="Times New Roman" panose="02020603050405020304" pitchFamily="18" charset="0"/>
                  <a:cs typeface="Times New Roman" panose="02020603050405020304" pitchFamily="18" charset="0"/>
                </a:endParaRPr>
              </a:p>
              <a:p>
                <a:pPr marL="0" indent="0">
                  <a:lnSpc>
                    <a:spcPct val="100000"/>
                  </a:lnSpc>
                  <a:buNone/>
                </a:pPr>
                <a:endParaRPr lang="en-US" sz="2000" dirty="0">
                  <a:solidFill>
                    <a:srgbClr val="7030A0"/>
                  </a:solidFill>
                  <a:latin typeface="Times New Roman" panose="02020603050405020304" pitchFamily="18" charset="0"/>
                  <a:cs typeface="Times New Roman" panose="02020603050405020304" pitchFamily="18" charset="0"/>
                </a:endParaRPr>
              </a:p>
              <a:p>
                <a:pPr marL="0" indent="0">
                  <a:lnSpc>
                    <a:spcPct val="100000"/>
                  </a:lnSpc>
                  <a:buNone/>
                </a:pPr>
                <a:endParaRPr lang="en-US" sz="2000" dirty="0">
                  <a:solidFill>
                    <a:srgbClr val="7030A0"/>
                  </a:solidFill>
                  <a:latin typeface="Times New Roman" panose="02020603050405020304" pitchFamily="18" charset="0"/>
                  <a:cs typeface="Times New Roman" panose="02020603050405020304" pitchFamily="18" charset="0"/>
                </a:endParaRPr>
              </a:p>
              <a:p>
                <a:pPr marL="0" indent="0">
                  <a:lnSpc>
                    <a:spcPct val="100000"/>
                  </a:lnSpc>
                  <a:buNone/>
                </a:pPr>
                <a:r>
                  <a:rPr lang="en-US" sz="2000" dirty="0">
                    <a:latin typeface="Times New Roman" panose="02020603050405020304" pitchFamily="18" charset="0"/>
                    <a:cs typeface="Times New Roman" panose="02020603050405020304" pitchFamily="18" charset="0"/>
                  </a:rPr>
                  <a:t>            </a:t>
                </a:r>
              </a:p>
            </p:txBody>
          </p:sp>
        </mc:Choice>
        <mc:Fallback xmlns="">
          <p:sp>
            <p:nvSpPr>
              <p:cNvPr id="3" name="Content Placeholder 2">
                <a:extLst>
                  <a:ext uri="{FF2B5EF4-FFF2-40B4-BE49-F238E27FC236}">
                    <a16:creationId xmlns:a16="http://schemas.microsoft.com/office/drawing/2014/main" id="{E70D7F01-DC37-D6DE-416C-CAA42B1D46C7}"/>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3B59490-2687-3253-569E-521B43567D40}"/>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2492FF3-9D75-9F0F-2CE1-8DC4FEF67D4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09A84D63-585C-8B6A-B1E7-A173D1C67D8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1789256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3384BD-8D3F-F84D-6504-6A4E126451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E8C50C-ED7A-D1B7-0148-93134C31EA63}"/>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7B170C6-055A-A824-5062-533A1B926F3F}"/>
                  </a:ext>
                </a:extLst>
              </p:cNvPr>
              <p:cNvSpPr>
                <a:spLocks noGrp="1"/>
              </p:cNvSpPr>
              <p:nvPr>
                <p:ph idx="1"/>
              </p:nvPr>
            </p:nvSpPr>
            <p:spPr>
              <a:xfrm>
                <a:off x="188843" y="646043"/>
                <a:ext cx="11857383" cy="5406888"/>
              </a:xfrm>
            </p:spPr>
            <p:txBody>
              <a:bodyPr>
                <a:noAutofit/>
              </a:bodyPr>
              <a:lstStyle/>
              <a:p>
                <a:pPr marL="82296" indent="0">
                  <a:buNone/>
                </a:pPr>
                <a:r>
                  <a:rPr lang="en-US" sz="2400" b="1" dirty="0">
                    <a:latin typeface="Times New Roman" panose="02020603050405020304" pitchFamily="18" charset="0"/>
                    <a:cs typeface="Times New Roman" panose="02020603050405020304" pitchFamily="18" charset="0"/>
                  </a:rPr>
                  <a:t>Boundary conditions for open-open system</a:t>
                </a:r>
              </a:p>
              <a:p>
                <a:pPr marL="0" indent="0">
                  <a:lnSpc>
                    <a:spcPct val="150000"/>
                  </a:lnSpc>
                  <a:buNone/>
                </a:pPr>
                <a:r>
                  <a:rPr lang="en-US" sz="2400" dirty="0">
                    <a:latin typeface="Times New Roman" panose="02020603050405020304" pitchFamily="18" charset="0"/>
                    <a:cs typeface="Times New Roman" panose="02020603050405020304" pitchFamily="18" charset="0"/>
                  </a:rPr>
                  <a:t>For an open-open system, there is continuity of flux at the boundaries at z = 0</a:t>
                </a:r>
              </a:p>
              <a:p>
                <a:pPr marL="0" indent="0">
                  <a:lnSpc>
                    <a:spcPct val="150000"/>
                  </a:lnSpc>
                  <a:buNone/>
                </a:pPr>
                <a:r>
                  <a:rPr lang="en-US" sz="2400" i="1" dirty="0">
                    <a:latin typeface="Times New Roman" panose="02020603050405020304" pitchFamily="18" charset="0"/>
                    <a:cs typeface="Times New Roman" panose="02020603050405020304" pitchFamily="18" charset="0"/>
                  </a:rPr>
                  <a:t>F</a:t>
                </a:r>
                <a:r>
                  <a:rPr lang="en-US" sz="2400" i="1"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(0</a:t>
                </a:r>
                <a:r>
                  <a:rPr lang="en-US" sz="2400" baseline="300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 </a:t>
                </a:r>
                <a:r>
                  <a:rPr lang="en-US" sz="2400" i="1" dirty="0">
                    <a:latin typeface="Times New Roman" panose="02020603050405020304" pitchFamily="18" charset="0"/>
                    <a:cs typeface="Times New Roman" panose="02020603050405020304" pitchFamily="18" charset="0"/>
                  </a:rPr>
                  <a:t>F</a:t>
                </a:r>
                <a:r>
                  <a:rPr lang="en-US" sz="2400" i="1"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(0</a:t>
                </a:r>
                <a:r>
                  <a:rPr lang="en-US" sz="2400" baseline="30000"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a:t>
                </a:r>
              </a:p>
              <a:p>
                <a:pPr marL="82296" indent="0">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𝐷</m:t>
                        </m:r>
                      </m:e>
                      <m:sub>
                        <m:r>
                          <a:rPr lang="en-US" sz="2400" b="0" i="1" smtClean="0">
                            <a:latin typeface="Cambria Math" panose="02040503050406030204" pitchFamily="18" charset="0"/>
                            <a:cs typeface="Times New Roman" panose="02020603050405020304" pitchFamily="18" charset="0"/>
                          </a:rPr>
                          <m:t>𝑎</m:t>
                        </m:r>
                      </m:sub>
                    </m:sSub>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m:t>
                        </m:r>
                        <m:f>
                          <m:fPr>
                            <m:ctrlPr>
                              <a:rPr lang="en-US" sz="240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𝐴</m:t>
                                </m:r>
                              </m:sub>
                            </m:sSub>
                          </m:num>
                          <m:den>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𝑧</m:t>
                            </m:r>
                          </m:den>
                        </m:f>
                        <m:r>
                          <a:rPr lang="en-US" sz="2400" b="0" i="1" smtClean="0">
                            <a:latin typeface="Cambria Math" panose="02040503050406030204" pitchFamily="18" charset="0"/>
                            <a:cs typeface="Times New Roman" panose="02020603050405020304" pitchFamily="18" charset="0"/>
                          </a:rPr>
                          <m:t>)</m:t>
                        </m:r>
                      </m:e>
                      <m:sub>
                        <m:r>
                          <a:rPr lang="en-US" sz="2400" b="0" i="1" smtClean="0">
                            <a:latin typeface="Cambria Math" panose="02040503050406030204" pitchFamily="18" charset="0"/>
                            <a:cs typeface="Times New Roman" panose="02020603050405020304" pitchFamily="18" charset="0"/>
                          </a:rPr>
                          <m:t>𝑧</m:t>
                        </m:r>
                        <m:r>
                          <a:rPr lang="en-US" sz="2400" b="0" i="1" smtClean="0">
                            <a:latin typeface="Cambria Math" panose="02040503050406030204" pitchFamily="18" charset="0"/>
                            <a:cs typeface="Times New Roman" panose="02020603050405020304" pitchFamily="18" charset="0"/>
                          </a:rPr>
                          <m:t>=0−</m:t>
                        </m:r>
                      </m:sub>
                    </m:sSub>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𝑢</m:t>
                    </m:r>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𝐴</m:t>
                        </m:r>
                      </m:sub>
                    </m:sSub>
                    <m:d>
                      <m:dPr>
                        <m:ctrlPr>
                          <a:rPr lang="en-US" sz="2400" i="1" smtClean="0">
                            <a:latin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cs typeface="Times New Roman" panose="02020603050405020304" pitchFamily="18" charset="0"/>
                          </a:rPr>
                          <m:t>0</m:t>
                        </m:r>
                        <m:r>
                          <a:rPr lang="en-US" sz="2400" b="0" i="1" baseline="30000" smtClean="0">
                            <a:latin typeface="Cambria Math" panose="02040503050406030204" pitchFamily="18" charset="0"/>
                            <a:cs typeface="Times New Roman" panose="02020603050405020304" pitchFamily="18" charset="0"/>
                          </a:rPr>
                          <m:t>−</m:t>
                        </m:r>
                      </m:e>
                    </m:d>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a:latin typeface="Cambria Math" panose="02040503050406030204" pitchFamily="18" charset="0"/>
                            <a:cs typeface="Times New Roman" panose="02020603050405020304" pitchFamily="18" charset="0"/>
                          </a:rPr>
                          <m:t>−</m:t>
                        </m:r>
                        <m:r>
                          <a:rPr lang="en-US" sz="2400" b="0" i="1">
                            <a:latin typeface="Cambria Math" panose="02040503050406030204" pitchFamily="18" charset="0"/>
                            <a:cs typeface="Times New Roman" panose="02020603050405020304" pitchFamily="18" charset="0"/>
                          </a:rPr>
                          <m:t>𝐷</m:t>
                        </m:r>
                      </m:e>
                      <m:sub>
                        <m:r>
                          <a:rPr lang="en-US" sz="2400" b="0" i="1">
                            <a:latin typeface="Cambria Math" panose="02040503050406030204" pitchFamily="18" charset="0"/>
                            <a:cs typeface="Times New Roman" panose="02020603050405020304" pitchFamily="18" charset="0"/>
                          </a:rPr>
                          <m:t>𝑎</m:t>
                        </m:r>
                      </m:sub>
                    </m:sSub>
                    <m:sSub>
                      <m:sSubPr>
                        <m:ctrlPr>
                          <a:rPr lang="en-US" sz="2400" i="1">
                            <a:latin typeface="Cambria Math" panose="02040503050406030204" pitchFamily="18" charset="0"/>
                            <a:cs typeface="Times New Roman" panose="02020603050405020304" pitchFamily="18" charset="0"/>
                          </a:rPr>
                        </m:ctrlPr>
                      </m:sSubPr>
                      <m:e>
                        <m:r>
                          <a:rPr lang="en-US" sz="2400" b="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b="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a:latin typeface="Cambria Math" panose="02040503050406030204" pitchFamily="18" charset="0"/>
                                    <a:cs typeface="Times New Roman" panose="02020603050405020304" pitchFamily="18" charset="0"/>
                                  </a:rPr>
                                  <m:t>𝐶</m:t>
                                </m:r>
                              </m:e>
                              <m:sub>
                                <m:r>
                                  <a:rPr lang="en-US" sz="2400" b="0" i="1">
                                    <a:latin typeface="Cambria Math" panose="02040503050406030204" pitchFamily="18" charset="0"/>
                                    <a:cs typeface="Times New Roman" panose="02020603050405020304" pitchFamily="18" charset="0"/>
                                  </a:rPr>
                                  <m:t>𝐴</m:t>
                                </m:r>
                              </m:sub>
                            </m:sSub>
                          </m:num>
                          <m:den>
                            <m:r>
                              <a:rPr lang="en-US" sz="2400" b="0" i="1">
                                <a:latin typeface="Cambria Math" panose="02040503050406030204" pitchFamily="18" charset="0"/>
                                <a:cs typeface="Times New Roman" panose="02020603050405020304" pitchFamily="18" charset="0"/>
                              </a:rPr>
                              <m:t>𝜕</m:t>
                            </m:r>
                            <m:r>
                              <a:rPr lang="en-US" sz="2400" b="0" i="1">
                                <a:latin typeface="Cambria Math" panose="02040503050406030204" pitchFamily="18" charset="0"/>
                                <a:cs typeface="Times New Roman" panose="02020603050405020304" pitchFamily="18" charset="0"/>
                              </a:rPr>
                              <m:t>𝑧</m:t>
                            </m:r>
                          </m:den>
                        </m:f>
                        <m:r>
                          <a:rPr lang="en-US" sz="2400" b="0" i="1">
                            <a:latin typeface="Cambria Math" panose="02040503050406030204" pitchFamily="18" charset="0"/>
                            <a:cs typeface="Times New Roman" panose="02020603050405020304" pitchFamily="18" charset="0"/>
                          </a:rPr>
                          <m:t>)</m:t>
                        </m:r>
                      </m:e>
                      <m:sub>
                        <m:r>
                          <a:rPr lang="en-US" sz="2400" b="0" i="1">
                            <a:latin typeface="Cambria Math" panose="02040503050406030204" pitchFamily="18" charset="0"/>
                            <a:cs typeface="Times New Roman" panose="02020603050405020304" pitchFamily="18" charset="0"/>
                          </a:rPr>
                          <m:t>𝑧</m:t>
                        </m:r>
                        <m:r>
                          <a:rPr lang="en-US" sz="2400" b="0" i="1">
                            <a:latin typeface="Cambria Math" panose="02040503050406030204" pitchFamily="18" charset="0"/>
                            <a:cs typeface="Times New Roman" panose="02020603050405020304" pitchFamily="18" charset="0"/>
                          </a:rPr>
                          <m:t>=0+−</m:t>
                        </m:r>
                      </m:sub>
                    </m:sSub>
                    <m:r>
                      <a:rPr lang="en-US" sz="2400" b="0" i="1">
                        <a:latin typeface="Cambria Math" panose="02040503050406030204" pitchFamily="18" charset="0"/>
                        <a:cs typeface="Times New Roman" panose="02020603050405020304" pitchFamily="18" charset="0"/>
                      </a:rPr>
                      <m:t>+</m:t>
                    </m:r>
                    <m:r>
                      <a:rPr lang="en-US" sz="2400" b="0" i="1">
                        <a:latin typeface="Cambria Math" panose="02040503050406030204" pitchFamily="18" charset="0"/>
                        <a:cs typeface="Times New Roman" panose="02020603050405020304" pitchFamily="18" charset="0"/>
                      </a:rPr>
                      <m:t>𝑢</m:t>
                    </m:r>
                    <m:sSub>
                      <m:sSubPr>
                        <m:ctrlPr>
                          <a:rPr lang="en-US" sz="2400" i="1">
                            <a:latin typeface="Cambria Math" panose="02040503050406030204" pitchFamily="18" charset="0"/>
                            <a:cs typeface="Times New Roman" panose="02020603050405020304" pitchFamily="18" charset="0"/>
                          </a:rPr>
                        </m:ctrlPr>
                      </m:sSubPr>
                      <m:e>
                        <m:r>
                          <a:rPr lang="en-US" sz="2400" b="0" i="1">
                            <a:latin typeface="Cambria Math" panose="02040503050406030204" pitchFamily="18" charset="0"/>
                            <a:cs typeface="Times New Roman" panose="02020603050405020304" pitchFamily="18" charset="0"/>
                          </a:rPr>
                          <m:t>𝐶</m:t>
                        </m:r>
                      </m:e>
                      <m:sub>
                        <m:r>
                          <a:rPr lang="en-US" sz="2400" b="0" i="1">
                            <a:latin typeface="Cambria Math" panose="02040503050406030204" pitchFamily="18" charset="0"/>
                            <a:cs typeface="Times New Roman" panose="02020603050405020304" pitchFamily="18" charset="0"/>
                          </a:rPr>
                          <m:t>𝐴</m:t>
                        </m:r>
                      </m:sub>
                    </m:sSub>
                    <m:d>
                      <m:dPr>
                        <m:ctrlPr>
                          <a:rPr lang="en-US" sz="2400" i="1">
                            <a:latin typeface="Cambria Math" panose="02040503050406030204" pitchFamily="18" charset="0"/>
                            <a:cs typeface="Times New Roman" panose="02020603050405020304" pitchFamily="18" charset="0"/>
                          </a:rPr>
                        </m:ctrlPr>
                      </m:dPr>
                      <m:e>
                        <m:r>
                          <a:rPr lang="en-US" sz="2400" b="0" i="1">
                            <a:latin typeface="Cambria Math" panose="02040503050406030204" pitchFamily="18" charset="0"/>
                            <a:cs typeface="Times New Roman" panose="02020603050405020304" pitchFamily="18" charset="0"/>
                          </a:rPr>
                          <m:t>0</m:t>
                        </m:r>
                        <m:r>
                          <a:rPr lang="en-US" sz="2400" b="0" i="1" baseline="30000" smtClean="0">
                            <a:latin typeface="Cambria Math" panose="02040503050406030204" pitchFamily="18" charset="0"/>
                            <a:cs typeface="Times New Roman" panose="02020603050405020304" pitchFamily="18" charset="0"/>
                          </a:rPr>
                          <m:t>+</m:t>
                        </m:r>
                      </m:e>
                    </m:d>
                  </m:oMath>
                </a14:m>
                <a:r>
                  <a:rPr lang="en-US" sz="2400" dirty="0">
                    <a:latin typeface="Times New Roman" panose="02020603050405020304" pitchFamily="18" charset="0"/>
                    <a:cs typeface="Times New Roman" panose="02020603050405020304" pitchFamily="18" charset="0"/>
                  </a:rPr>
                  <a:t>                        (14.46)</a:t>
                </a:r>
              </a:p>
              <a:p>
                <a:pPr marL="82296" indent="0">
                  <a:buNone/>
                </a:pPr>
                <a:r>
                  <a:rPr lang="en-US" sz="2400" dirty="0">
                    <a:latin typeface="Times-Roman"/>
                  </a:rPr>
                  <a:t>At </a:t>
                </a:r>
                <a:r>
                  <a:rPr lang="en-US" sz="2400" i="1" dirty="0">
                    <a:latin typeface="TimesNewRomanPS-Italic"/>
                  </a:rPr>
                  <a:t>z </a:t>
                </a:r>
                <a:r>
                  <a:rPr lang="en-US" sz="2400" dirty="0">
                    <a:latin typeface="Times-Roman"/>
                  </a:rPr>
                  <a:t>= </a:t>
                </a:r>
                <a:r>
                  <a:rPr lang="en-US" sz="2400" i="1" dirty="0">
                    <a:latin typeface="Times-Italic"/>
                  </a:rPr>
                  <a:t>L, </a:t>
                </a:r>
                <a:r>
                  <a:rPr lang="en-US" sz="2400" dirty="0">
                    <a:latin typeface="Times-Roman"/>
                  </a:rPr>
                  <a:t>there is continuity of concentration;  and</a:t>
                </a:r>
                <a:r>
                  <a:rPr lang="en-US" dirty="0">
                    <a:solidFill>
                      <a:srgbClr val="7030A0"/>
                    </a:solidFill>
                    <a:latin typeface="Times New Roman" panose="02020603050405020304" pitchFamily="18" charset="0"/>
                    <a:cs typeface="Times New Roman" panose="02020603050405020304" pitchFamily="18" charset="0"/>
                  </a:rPr>
                  <a:t> </a:t>
                </a:r>
                <a14:m>
                  <m:oMath xmlns:m="http://schemas.openxmlformats.org/officeDocument/2006/math">
                    <m:f>
                      <m:fPr>
                        <m:ctrlPr>
                          <a:rPr lang="en-US" i="1">
                            <a:latin typeface="Cambria Math" panose="02040503050406030204" pitchFamily="18" charset="0"/>
                            <a:cs typeface="Times New Roman" panose="02020603050405020304" pitchFamily="18" charset="0"/>
                          </a:rPr>
                        </m:ctrlPr>
                      </m:fPr>
                      <m:num>
                        <m:sSub>
                          <m:sSubPr>
                            <m:ctrlPr>
                              <a:rPr lang="en-US" i="1">
                                <a:latin typeface="Cambria Math" panose="02040503050406030204" pitchFamily="18" charset="0"/>
                                <a:cs typeface="Times New Roman" panose="02020603050405020304" pitchFamily="18" charset="0"/>
                              </a:rPr>
                            </m:ctrlPr>
                          </m:sSubPr>
                          <m:e>
                            <m:r>
                              <a:rPr lang="en-US" i="1">
                                <a:latin typeface="Cambria Math" panose="02040503050406030204" pitchFamily="18" charset="0"/>
                                <a:cs typeface="Times New Roman" panose="02020603050405020304" pitchFamily="18" charset="0"/>
                              </a:rPr>
                              <m:t>𝑑𝐶</m:t>
                            </m:r>
                          </m:e>
                          <m:sub>
                            <m:r>
                              <a:rPr lang="en-US" i="1">
                                <a:latin typeface="Cambria Math" panose="02040503050406030204" pitchFamily="18" charset="0"/>
                                <a:cs typeface="Times New Roman" panose="02020603050405020304" pitchFamily="18" charset="0"/>
                              </a:rPr>
                              <m:t>𝐴</m:t>
                            </m:r>
                          </m:sub>
                        </m:sSub>
                      </m:num>
                      <m:den>
                        <m:r>
                          <a:rPr lang="en-US" i="1">
                            <a:latin typeface="Cambria Math" panose="02040503050406030204" pitchFamily="18" charset="0"/>
                            <a:cs typeface="Times New Roman" panose="02020603050405020304" pitchFamily="18" charset="0"/>
                          </a:rPr>
                          <m:t>𝑑𝑧</m:t>
                        </m:r>
                      </m:den>
                    </m:f>
                    <m:r>
                      <a:rPr lang="en-US" i="1">
                        <a:latin typeface="Cambria Math" panose="02040503050406030204" pitchFamily="18" charset="0"/>
                        <a:cs typeface="Times New Roman" panose="02020603050405020304" pitchFamily="18" charset="0"/>
                      </a:rPr>
                      <m:t>=0</m:t>
                    </m:r>
                  </m:oMath>
                </a14:m>
                <a:r>
                  <a:rPr lang="en-US" dirty="0">
                    <a:solidFill>
                      <a:srgbClr val="7030A0"/>
                    </a:solidFill>
                    <a:latin typeface="Times New Roman" panose="02020603050405020304" pitchFamily="18" charset="0"/>
                    <a:cs typeface="Times New Roman" panose="02020603050405020304" pitchFamily="18" charset="0"/>
                  </a:rPr>
                  <a:t>               (14.47)</a:t>
                </a:r>
                <a:endParaRPr lang="en-US" dirty="0">
                  <a:latin typeface="Times New Roman" panose="02020603050405020304" pitchFamily="18" charset="0"/>
                  <a:cs typeface="Times New Roman" panose="02020603050405020304" pitchFamily="18" charset="0"/>
                </a:endParaRPr>
              </a:p>
              <a:p>
                <a:pPr marL="82296" indent="0">
                  <a:buNone/>
                </a:pPr>
                <a:r>
                  <a:rPr lang="en-US" sz="2400" dirty="0">
                    <a:latin typeface="Times New Roman" panose="02020603050405020304" pitchFamily="18" charset="0"/>
                    <a:cs typeface="Times New Roman" panose="02020603050405020304" pitchFamily="18" charset="0"/>
                  </a:rPr>
                  <a:t>     </a:t>
                </a:r>
                <a:r>
                  <a:rPr lang="en-US" sz="2400" b="1" dirty="0">
                    <a:solidFill>
                      <a:srgbClr val="7030A0"/>
                    </a:solidFill>
                    <a:latin typeface="Times New Roman" panose="02020603050405020304" pitchFamily="18" charset="0"/>
                    <a:cs typeface="Times New Roman" panose="02020603050405020304" pitchFamily="18" charset="0"/>
                  </a:rPr>
                  <a:t>Solutions for closed-closed system</a:t>
                </a:r>
              </a:p>
              <a:p>
                <a:pPr marL="82296" indent="0">
                  <a:buNone/>
                </a:pPr>
                <a:r>
                  <a:rPr lang="en-US" sz="2400" dirty="0">
                    <a:latin typeface="Times New Roman" panose="02020603050405020304" pitchFamily="18" charset="0"/>
                    <a:cs typeface="Times New Roman" panose="02020603050405020304" pitchFamily="18" charset="0"/>
                  </a:rPr>
                  <a:t>We now shall solve the dispersion reaction balance for a first-order reaction, equation (14.42).</a:t>
                </a:r>
              </a:p>
              <a:p>
                <a:pPr marL="0" indent="0" algn="just">
                  <a:lnSpc>
                    <a:spcPct val="150000"/>
                  </a:lnSpc>
                  <a:buNone/>
                </a:pPr>
                <a14:m>
                  <m:oMathPara xmlns:m="http://schemas.openxmlformats.org/officeDocument/2006/math">
                    <m:oMathParaPr>
                      <m:jc m:val="left"/>
                    </m:oMathParaPr>
                    <m:oMath xmlns:m="http://schemas.openxmlformats.org/officeDocument/2006/math">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1</m:t>
                          </m:r>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m:t>
                              </m:r>
                            </m:e>
                            <m:sub>
                              <m:r>
                                <a:rPr lang="en-US" sz="2400" i="1">
                                  <a:latin typeface="Cambria Math" panose="02040503050406030204" pitchFamily="18" charset="0"/>
                                  <a:cs typeface="Times New Roman" panose="02020603050405020304" pitchFamily="18" charset="0"/>
                                </a:rPr>
                                <m:t>𝑒𝑟</m:t>
                              </m:r>
                            </m:sub>
                          </m:sSub>
                        </m:den>
                      </m:f>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m:t>
                          </m:r>
                          <m:r>
                            <a:rPr lang="en-US" sz="2400" i="1" baseline="30000">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sym typeface="Symbol" panose="05050102010706020507" pitchFamily="18" charset="2"/>
                            </a:rPr>
                            <m:t></m:t>
                          </m:r>
                        </m:num>
                        <m:den>
                          <m:r>
                            <a:rPr lang="en-US" sz="2400" i="1">
                              <a:latin typeface="Cambria Math" panose="02040503050406030204" pitchFamily="18" charset="0"/>
                              <a:cs typeface="Times New Roman" panose="02020603050405020304" pitchFamily="18" charset="0"/>
                            </a:rPr>
                            <m:t>𝑑</m:t>
                          </m:r>
                          <m:sSup>
                            <m:sSupPr>
                              <m:ctrlPr>
                                <a:rPr lang="en-US" sz="2400" i="1">
                                  <a:latin typeface="Cambria Math" panose="02040503050406030204" pitchFamily="18" charset="0"/>
                                  <a:cs typeface="Times New Roman" panose="02020603050405020304" pitchFamily="18" charset="0"/>
                                </a:rPr>
                              </m:ctrlPr>
                            </m:sSupPr>
                            <m:e>
                              <m:r>
                                <m:rPr>
                                  <m:nor/>
                                </m:rPr>
                                <a:rPr lang="el-GR" sz="2400" dirty="0">
                                  <a:latin typeface="Times New Roman" panose="02020603050405020304" pitchFamily="18" charset="0"/>
                                  <a:cs typeface="Times New Roman" panose="02020603050405020304" pitchFamily="18" charset="0"/>
                                </a:rPr>
                                <m:t>λ</m:t>
                              </m:r>
                            </m:e>
                            <m:sup>
                              <m:r>
                                <a:rPr lang="en-US" sz="2400" i="1">
                                  <a:latin typeface="Cambria Math" panose="02040503050406030204" pitchFamily="18" charset="0"/>
                                  <a:cs typeface="Times New Roman" panose="02020603050405020304" pitchFamily="18" charset="0"/>
                                </a:rPr>
                                <m:t>2</m:t>
                              </m:r>
                            </m:sup>
                          </m:sSup>
                        </m:den>
                      </m:f>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𝑑</m:t>
                          </m:r>
                          <m:r>
                            <a:rPr lang="en-US" sz="2400" i="1">
                              <a:latin typeface="Cambria Math" panose="02040503050406030204" pitchFamily="18" charset="0"/>
                              <a:cs typeface="Times New Roman" panose="02020603050405020304" pitchFamily="18" charset="0"/>
                              <a:sym typeface="Symbol" panose="05050102010706020507" pitchFamily="18" charset="2"/>
                            </a:rPr>
                            <m:t></m:t>
                          </m:r>
                        </m:num>
                        <m:den>
                          <m:r>
                            <a:rPr lang="en-US" sz="2400" i="1">
                              <a:latin typeface="Cambria Math" panose="02040503050406030204" pitchFamily="18" charset="0"/>
                              <a:cs typeface="Times New Roman" panose="02020603050405020304" pitchFamily="18" charset="0"/>
                            </a:rPr>
                            <m:t>𝑑</m:t>
                          </m:r>
                          <m:r>
                            <m:rPr>
                              <m:nor/>
                            </m:rPr>
                            <a:rPr lang="el-GR" sz="2400" dirty="0">
                              <a:latin typeface="Times New Roman" panose="02020603050405020304" pitchFamily="18" charset="0"/>
                              <a:cs typeface="Times New Roman" panose="02020603050405020304" pitchFamily="18" charset="0"/>
                            </a:rPr>
                            <m:t>λ</m:t>
                          </m:r>
                        </m:den>
                      </m:f>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𝐷</m:t>
                          </m:r>
                        </m:e>
                        <m:sub>
                          <m:r>
                            <a:rPr lang="en-US" sz="2400" i="1">
                              <a:latin typeface="Cambria Math" panose="02040503050406030204" pitchFamily="18" charset="0"/>
                              <a:cs typeface="Times New Roman" panose="02020603050405020304" pitchFamily="18" charset="0"/>
                            </a:rPr>
                            <m:t>𝑎</m:t>
                          </m:r>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cs typeface="Times New Roman" panose="02020603050405020304" pitchFamily="18" charset="0"/>
                        </a:rPr>
                        <m:t>=0</m:t>
                      </m:r>
                    </m:oMath>
                  </m:oMathPara>
                </a14:m>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7B170C6-055A-A824-5062-533A1B926F3F}"/>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823" t="-15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8D98A84-6AD2-F55C-6D7F-7645D2D4D67D}"/>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5891AB3-62E8-9FDC-1945-8E2071F9742F}"/>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DA8C9713-FF11-99CF-876A-882B7144A55F}"/>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162678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D9F30-3B81-59A1-9A2C-BF4C1ABA2F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193EA3B-92B5-4565-C400-CFE7672F789D}"/>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AE4721C-703E-C208-3795-22791E494C95}"/>
                  </a:ext>
                </a:extLst>
              </p:cNvPr>
              <p:cNvSpPr>
                <a:spLocks noGrp="1"/>
              </p:cNvSpPr>
              <p:nvPr>
                <p:ph idx="1"/>
              </p:nvPr>
            </p:nvSpPr>
            <p:spPr>
              <a:xfrm>
                <a:off x="188843" y="646043"/>
                <a:ext cx="11857383" cy="5406888"/>
              </a:xfrm>
            </p:spPr>
            <p:txBody>
              <a:bodyPr>
                <a:noAutofit/>
              </a:bodyPr>
              <a:lstStyle/>
              <a:p>
                <a:pPr marL="0" indent="0">
                  <a:buNone/>
                </a:pPr>
                <a:r>
                  <a:rPr lang="en-US" sz="2000" dirty="0">
                    <a:latin typeface="Times New Roman" panose="02020603050405020304" pitchFamily="18" charset="0"/>
                    <a:cs typeface="Times New Roman" panose="02020603050405020304" pitchFamily="18" charset="0"/>
                  </a:rPr>
                  <a:t>For the closed-closed system, the </a:t>
                </a:r>
                <a:r>
                  <a:rPr lang="en-US" sz="2000" dirty="0" err="1">
                    <a:latin typeface="Times New Roman" panose="02020603050405020304" pitchFamily="18" charset="0"/>
                    <a:cs typeface="Times New Roman" panose="02020603050405020304" pitchFamily="18" charset="0"/>
                  </a:rPr>
                  <a:t>Danckwerts</a:t>
                </a:r>
                <a:r>
                  <a:rPr lang="en-US" sz="2000" dirty="0">
                    <a:latin typeface="Times New Roman" panose="02020603050405020304" pitchFamily="18" charset="0"/>
                    <a:cs typeface="Times New Roman" panose="02020603050405020304" pitchFamily="18" charset="0"/>
                  </a:rPr>
                  <a:t> boundary conditions in dimensionless form are:</a:t>
                </a:r>
              </a:p>
              <a:p>
                <a:pPr marL="0" indent="0">
                  <a:buNone/>
                </a:pPr>
                <a:r>
                  <a:rPr lang="en-US" sz="2000" dirty="0">
                    <a:latin typeface="Times New Roman" panose="02020603050405020304" pitchFamily="18" charset="0"/>
                    <a:cs typeface="Times New Roman" panose="02020603050405020304" pitchFamily="18" charset="0"/>
                  </a:rPr>
                  <a:t>At </a:t>
                </a:r>
                <a:r>
                  <a:rPr lang="en-US" sz="2000" dirty="0">
                    <a:latin typeface="Times New Roman" panose="02020603050405020304" pitchFamily="18" charset="0"/>
                    <a:cs typeface="Times New Roman" panose="02020603050405020304" pitchFamily="18" charset="0"/>
                    <a:sym typeface="Symbol" panose="05050102010706020507" pitchFamily="18" charset="2"/>
                  </a:rPr>
                  <a:t>=0, then </a:t>
                </a:r>
                <a14:m>
                  <m:oMath xmlns:m="http://schemas.openxmlformats.org/officeDocument/2006/math">
                    <m:r>
                      <a:rPr lang="en-US" sz="2000" b="0" i="1" smtClean="0">
                        <a:latin typeface="Cambria Math" panose="02040503050406030204" pitchFamily="18" charset="0"/>
                        <a:cs typeface="Times New Roman" panose="02020603050405020304" pitchFamily="18" charset="0"/>
                        <a:sym typeface="Symbol" panose="05050102010706020507" pitchFamily="18" charset="2"/>
                      </a:rPr>
                      <m:t>1=−</m:t>
                    </m:r>
                    <m:f>
                      <m:f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fPr>
                      <m:num>
                        <m:r>
                          <a:rPr lang="en-US" sz="2000" b="0" i="1" smtClean="0">
                            <a:latin typeface="Cambria Math" panose="02040503050406030204" pitchFamily="18" charset="0"/>
                            <a:cs typeface="Times New Roman" panose="02020603050405020304" pitchFamily="18" charset="0"/>
                            <a:sym typeface="Symbol" panose="05050102010706020507" pitchFamily="18" charset="2"/>
                          </a:rPr>
                          <m:t>1</m:t>
                        </m:r>
                      </m:num>
                      <m:den>
                        <m:sSub>
                          <m:sSub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sSubPr>
                          <m:e>
                            <m:r>
                              <a:rPr lang="en-US" sz="2000" b="0" i="1" smtClean="0">
                                <a:latin typeface="Cambria Math" panose="02040503050406030204" pitchFamily="18" charset="0"/>
                                <a:cs typeface="Times New Roman" panose="02020603050405020304" pitchFamily="18" charset="0"/>
                                <a:sym typeface="Symbol" panose="05050102010706020507" pitchFamily="18" charset="2"/>
                              </a:rPr>
                              <m:t>𝑃</m:t>
                            </m:r>
                          </m:e>
                          <m:sub>
                            <m:r>
                              <a:rPr lang="en-US" sz="2000" b="0" i="1" smtClean="0">
                                <a:latin typeface="Cambria Math" panose="02040503050406030204" pitchFamily="18" charset="0"/>
                                <a:cs typeface="Times New Roman" panose="02020603050405020304" pitchFamily="18" charset="0"/>
                                <a:sym typeface="Symbol" panose="05050102010706020507" pitchFamily="18" charset="2"/>
                              </a:rPr>
                              <m:t>𝑒𝑟</m:t>
                            </m:r>
                          </m:sub>
                        </m:sSub>
                      </m:den>
                    </m:f>
                    <m:sSub>
                      <m:sSub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sSubPr>
                      <m:e>
                        <m:d>
                          <m:d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dPr>
                          <m:e>
                            <m:f>
                              <m:fPr>
                                <m:ctrlPr>
                                  <a:rPr lang="en-US" sz="2000" b="0" i="1" smtClean="0">
                                    <a:latin typeface="Cambria Math" panose="02040503050406030204" pitchFamily="18" charset="0"/>
                                    <a:cs typeface="Times New Roman" panose="02020603050405020304" pitchFamily="18" charset="0"/>
                                    <a:sym typeface="Symbol" panose="05050102010706020507" pitchFamily="18" charset="2"/>
                                  </a:rPr>
                                </m:ctrlPr>
                              </m:fPr>
                              <m:num>
                                <m:r>
                                  <a:rPr lang="en-US" sz="2000" b="0" i="1" smtClean="0">
                                    <a:latin typeface="Cambria Math" panose="02040503050406030204" pitchFamily="18" charset="0"/>
                                    <a:cs typeface="Times New Roman" panose="02020603050405020304" pitchFamily="18" charset="0"/>
                                    <a:sym typeface="Symbol" panose="05050102010706020507" pitchFamily="18" charset="2"/>
                                  </a:rPr>
                                  <m:t>𝑑</m:t>
                                </m:r>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num>
                              <m:den>
                                <m:r>
                                  <a:rPr lang="en-US" sz="2000" b="0" i="1" smtClean="0">
                                    <a:latin typeface="Cambria Math" panose="02040503050406030204" pitchFamily="18" charset="0"/>
                                    <a:cs typeface="Times New Roman" panose="02020603050405020304" pitchFamily="18" charset="0"/>
                                    <a:sym typeface="Symbol" panose="05050102010706020507" pitchFamily="18" charset="2"/>
                                  </a:rPr>
                                  <m:t>𝑑</m:t>
                                </m:r>
                                <m:r>
                                  <m:rPr>
                                    <m:nor/>
                                  </m:rPr>
                                  <a:rPr lang="en-US" sz="2000" dirty="0">
                                    <a:latin typeface="Times New Roman" panose="02020603050405020304" pitchFamily="18" charset="0"/>
                                    <a:cs typeface="Times New Roman" panose="02020603050405020304" pitchFamily="18" charset="0"/>
                                    <a:sym typeface="Symbol" panose="05050102010706020507" pitchFamily="18" charset="2"/>
                                  </a:rPr>
                                  <m:t></m:t>
                                </m:r>
                              </m:den>
                            </m:f>
                          </m:e>
                        </m:d>
                      </m:e>
                      <m:sub>
                        <m:r>
                          <m:rPr>
                            <m:nor/>
                          </m:rPr>
                          <a:rPr lang="en-US" sz="2000" dirty="0">
                            <a:latin typeface="Times New Roman" panose="02020603050405020304" pitchFamily="18" charset="0"/>
                            <a:cs typeface="Times New Roman" panose="02020603050405020304" pitchFamily="18" charset="0"/>
                            <a:sym typeface="Symbol" panose="05050102010706020507" pitchFamily="18" charset="2"/>
                          </a:rPr>
                          <m:t></m:t>
                        </m:r>
                        <m:r>
                          <m:rPr>
                            <m:nor/>
                          </m:rPr>
                          <a:rPr lang="en-US" sz="2000" b="0" i="0" dirty="0" smtClean="0">
                            <a:latin typeface="Times New Roman" panose="02020603050405020304" pitchFamily="18" charset="0"/>
                            <a:cs typeface="Times New Roman" panose="02020603050405020304" pitchFamily="18" charset="0"/>
                            <a:sym typeface="Symbol" panose="05050102010706020507" pitchFamily="18" charset="2"/>
                          </a:rPr>
                          <m:t>=0+</m:t>
                        </m:r>
                      </m:sub>
                    </m:sSub>
                    <m:r>
                      <a:rPr lang="en-US" sz="2000" b="0" i="1" smtClean="0">
                        <a:latin typeface="Cambria Math" panose="02040503050406030204" pitchFamily="18" charset="0"/>
                        <a:cs typeface="Times New Roman" panose="02020603050405020304" pitchFamily="18" charset="0"/>
                        <a:sym typeface="Symbol" panose="05050102010706020507" pitchFamily="18" charset="2"/>
                      </a:rPr>
                      <m:t>+(0+)</m:t>
                    </m:r>
                  </m:oMath>
                </a14:m>
                <a:r>
                  <a:rPr lang="en-US" sz="2000" dirty="0">
                    <a:latin typeface="Times New Roman" panose="02020603050405020304" pitchFamily="18" charset="0"/>
                    <a:cs typeface="Times New Roman" panose="02020603050405020304" pitchFamily="18" charset="0"/>
                  </a:rPr>
                  <a:t>                                                                        (14.48)</a:t>
                </a:r>
              </a:p>
              <a:p>
                <a:pPr marL="0" indent="0">
                  <a:buNone/>
                </a:pPr>
                <a:r>
                  <a:rPr lang="en-US" sz="2000" dirty="0">
                    <a:latin typeface="Times New Roman" panose="02020603050405020304" pitchFamily="18" charset="0"/>
                    <a:cs typeface="Times New Roman" panose="02020603050405020304" pitchFamily="18" charset="0"/>
                  </a:rPr>
                  <a:t>At </a:t>
                </a:r>
                <a:r>
                  <a:rPr lang="en-US" sz="2000" dirty="0">
                    <a:latin typeface="Times New Roman" panose="02020603050405020304" pitchFamily="18" charset="0"/>
                    <a:cs typeface="Times New Roman" panose="02020603050405020304" pitchFamily="18" charset="0"/>
                    <a:sym typeface="Symbol" panose="05050102010706020507" pitchFamily="18" charset="2"/>
                  </a:rPr>
                  <a:t>=1, then </a:t>
                </a:r>
                <a14:m>
                  <m:oMath xmlns:m="http://schemas.openxmlformats.org/officeDocument/2006/math">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a:rPr lang="en-US" sz="2000" i="1">
                            <a:latin typeface="Cambria Math" panose="02040503050406030204" pitchFamily="18" charset="0"/>
                            <a:cs typeface="Times New Roman" panose="02020603050405020304" pitchFamily="18" charset="0"/>
                            <a:sym typeface="Symbol" panose="05050102010706020507" pitchFamily="18" charset="2"/>
                          </a:rPr>
                          <m:t>𝑑</m:t>
                        </m:r>
                        <m:r>
                          <a:rPr lang="en-US" sz="2000" i="1">
                            <a:latin typeface="Cambria Math" panose="02040503050406030204" pitchFamily="18" charset="0"/>
                            <a:cs typeface="Times New Roman" panose="02020603050405020304" pitchFamily="18" charset="0"/>
                            <a:sym typeface="Symbol" panose="05050102010706020507" pitchFamily="18" charset="2"/>
                          </a:rPr>
                          <m:t></m:t>
                        </m:r>
                      </m:num>
                      <m:den>
                        <m:r>
                          <a:rPr lang="en-US" sz="2000" i="1">
                            <a:latin typeface="Cambria Math" panose="02040503050406030204" pitchFamily="18" charset="0"/>
                            <a:cs typeface="Times New Roman" panose="02020603050405020304" pitchFamily="18" charset="0"/>
                            <a:sym typeface="Symbol" panose="05050102010706020507" pitchFamily="18" charset="2"/>
                          </a:rPr>
                          <m:t>𝑑</m:t>
                        </m:r>
                        <m:r>
                          <m:rPr>
                            <m:nor/>
                          </m:rPr>
                          <a:rPr lang="en-US" sz="2000" dirty="0">
                            <a:latin typeface="Times New Roman" panose="02020603050405020304" pitchFamily="18" charset="0"/>
                            <a:cs typeface="Times New Roman" panose="02020603050405020304" pitchFamily="18" charset="0"/>
                            <a:sym typeface="Symbol" panose="05050102010706020507" pitchFamily="18" charset="2"/>
                          </a:rPr>
                          <m:t></m:t>
                        </m:r>
                      </m:den>
                    </m:f>
                    <m:r>
                      <a:rPr lang="en-US" sz="2000" b="0" i="0" dirty="0" smtClean="0">
                        <a:latin typeface="Cambria Math" panose="02040503050406030204" pitchFamily="18" charset="0"/>
                        <a:cs typeface="Times New Roman" panose="02020603050405020304" pitchFamily="18" charset="0"/>
                        <a:sym typeface="Symbol" panose="05050102010706020507" pitchFamily="18" charset="2"/>
                      </a:rPr>
                      <m:t>=0</m:t>
                    </m:r>
                  </m:oMath>
                </a14:m>
                <a:r>
                  <a:rPr lang="en-US" sz="2000" dirty="0">
                    <a:latin typeface="Times New Roman" panose="02020603050405020304" pitchFamily="18" charset="0"/>
                    <a:cs typeface="Times New Roman" panose="02020603050405020304" pitchFamily="18" charset="0"/>
                  </a:rPr>
                  <a:t>                                                                                                              (14.49)</a:t>
                </a:r>
              </a:p>
              <a:p>
                <a:pPr marL="0" indent="0">
                  <a:lnSpc>
                    <a:spcPct val="150000"/>
                  </a:lnSpc>
                  <a:buNone/>
                </a:pPr>
                <a:r>
                  <a:rPr lang="en-US" sz="2000" dirty="0">
                    <a:latin typeface="Times New Roman" panose="02020603050405020304" pitchFamily="18" charset="0"/>
                    <a:cs typeface="Times New Roman" panose="02020603050405020304" pitchFamily="18" charset="0"/>
                  </a:rPr>
                  <a:t>At the end of the reactor, where λ = 1, the solution to equation (14.42) is given by:</a:t>
                </a:r>
              </a:p>
              <a:p>
                <a:pPr marL="0" indent="0">
                  <a:lnSpc>
                    <a:spcPct val="15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i="1" smtClean="0">
                            <a:latin typeface="Cambria Math" panose="02040503050406030204" pitchFamily="18" charset="0"/>
                            <a:cs typeface="Times New Roman" panose="02020603050405020304" pitchFamily="18" charset="0"/>
                            <a:sym typeface="Symbol" panose="05050102010706020507" pitchFamily="18" charset="2"/>
                          </a:rPr>
                          <m:t></m:t>
                        </m:r>
                      </m:e>
                      <m:sub>
                        <m:r>
                          <a:rPr lang="en-US" sz="2000" b="0" i="1" smtClean="0">
                            <a:latin typeface="Cambria Math" panose="02040503050406030204" pitchFamily="18" charset="0"/>
                            <a:cs typeface="Times New Roman" panose="02020603050405020304" pitchFamily="18" charset="0"/>
                          </a:rPr>
                          <m:t>𝐿</m:t>
                        </m:r>
                      </m:sub>
                    </m:sSub>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𝐴𝐿</m:t>
                            </m:r>
                          </m:sub>
                        </m:sSub>
                      </m:num>
                      <m:den>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𝐶</m:t>
                            </m:r>
                          </m:e>
                          <m:sub>
                            <m:r>
                              <a:rPr lang="en-US" sz="2000" b="0" i="1" smtClean="0">
                                <a:latin typeface="Cambria Math" panose="02040503050406030204" pitchFamily="18" charset="0"/>
                                <a:cs typeface="Times New Roman" panose="02020603050405020304" pitchFamily="18" charset="0"/>
                              </a:rPr>
                              <m:t>𝐴𝑜</m:t>
                            </m:r>
                          </m:sub>
                        </m:sSub>
                      </m:den>
                    </m:f>
                    <m:r>
                      <a:rPr lang="en-US" sz="2000" b="0" i="1" smtClean="0">
                        <a:latin typeface="Cambria Math" panose="02040503050406030204" pitchFamily="18" charset="0"/>
                        <a:cs typeface="Times New Roman" panose="02020603050405020304" pitchFamily="18" charset="0"/>
                      </a:rPr>
                      <m:t>=1−</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𝑋</m:t>
                        </m:r>
                      </m:e>
                      <m:sub>
                        <m:r>
                          <a:rPr lang="en-US" sz="2000" b="0" i="1" smtClean="0">
                            <a:latin typeface="Cambria Math" panose="02040503050406030204" pitchFamily="18" charset="0"/>
                            <a:cs typeface="Times New Roman" panose="02020603050405020304" pitchFamily="18" charset="0"/>
                          </a:rPr>
                          <m:t>𝐴</m:t>
                        </m:r>
                      </m:sub>
                    </m:sSub>
                  </m:oMath>
                </a14:m>
                <a:r>
                  <a:rPr lang="en-US" sz="2000" dirty="0">
                    <a:latin typeface="Times New Roman" panose="02020603050405020304" pitchFamily="18" charset="0"/>
                    <a:cs typeface="Times New Roman" panose="02020603050405020304" pitchFamily="18" charset="0"/>
                  </a:rPr>
                  <a:t>                                                                                                              (14.50)</a:t>
                </a:r>
              </a:p>
              <a:p>
                <a:pPr marL="0" indent="0">
                  <a:lnSpc>
                    <a:spcPct val="150000"/>
                  </a:lnSpc>
                  <a:buNone/>
                </a:pPr>
                <a14:m>
                  <m:oMath xmlns:m="http://schemas.openxmlformats.org/officeDocument/2006/math">
                    <m:r>
                      <a:rPr lang="en-US" sz="2000" i="1">
                        <a:latin typeface="Cambria Math" panose="02040503050406030204" pitchFamily="18" charset="0"/>
                        <a:cs typeface="Times New Roman" panose="02020603050405020304" pitchFamily="18" charset="0"/>
                      </a:rPr>
                      <m:t>1−</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𝑋</m:t>
                        </m:r>
                      </m:e>
                      <m:sub>
                        <m:r>
                          <a:rPr lang="en-US" sz="2000" i="1">
                            <a:latin typeface="Cambria Math" panose="02040503050406030204" pitchFamily="18" charset="0"/>
                            <a:cs typeface="Times New Roman" panose="02020603050405020304" pitchFamily="18" charset="0"/>
                          </a:rPr>
                          <m:t>𝐴</m:t>
                        </m:r>
                      </m:sub>
                    </m:sSub>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4</m:t>
                        </m:r>
                        <m:r>
                          <a:rPr lang="en-US" sz="2000" b="0" i="1" smtClean="0">
                            <a:latin typeface="Cambria Math" panose="02040503050406030204" pitchFamily="18" charset="0"/>
                            <a:cs typeface="Times New Roman" panose="02020603050405020304" pitchFamily="18" charset="0"/>
                          </a:rPr>
                          <m:t>𝑞𝑒𝑥𝑝</m:t>
                        </m:r>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𝑃</m:t>
                                </m:r>
                              </m:e>
                              <m:sub>
                                <m:r>
                                  <a:rPr lang="en-US" sz="2000" b="0" i="1" smtClean="0">
                                    <a:latin typeface="Cambria Math" panose="02040503050406030204" pitchFamily="18" charset="0"/>
                                    <a:cs typeface="Times New Roman" panose="02020603050405020304" pitchFamily="18" charset="0"/>
                                  </a:rPr>
                                  <m:t>𝑒𝑟</m:t>
                                </m:r>
                              </m:sub>
                            </m:sSub>
                          </m:num>
                          <m:den>
                            <m:r>
                              <a:rPr lang="en-US" sz="2000" b="0" i="1" smtClean="0">
                                <a:latin typeface="Cambria Math" panose="02040503050406030204" pitchFamily="18" charset="0"/>
                                <a:cs typeface="Times New Roman" panose="02020603050405020304" pitchFamily="18" charset="0"/>
                              </a:rPr>
                              <m:t>2</m:t>
                            </m:r>
                          </m:den>
                        </m:f>
                        <m:r>
                          <a:rPr lang="en-US" sz="2000" b="0" i="1" smtClean="0">
                            <a:latin typeface="Cambria Math" panose="02040503050406030204" pitchFamily="18" charset="0"/>
                            <a:cs typeface="Times New Roman" panose="02020603050405020304" pitchFamily="18" charset="0"/>
                          </a:rPr>
                          <m:t>)</m:t>
                        </m:r>
                      </m:num>
                      <m:den>
                        <m:r>
                          <a:rPr lang="en-US" sz="2000" b="0" i="1" smtClean="0">
                            <a:latin typeface="Cambria Math" panose="02040503050406030204" pitchFamily="18" charset="0"/>
                            <a:cs typeface="Times New Roman" panose="02020603050405020304" pitchFamily="18" charset="0"/>
                          </a:rPr>
                          <m:t>(1−</m:t>
                        </m:r>
                        <m:r>
                          <a:rPr lang="en-US" sz="2000" b="0" i="1" smtClean="0">
                            <a:latin typeface="Cambria Math" panose="02040503050406030204" pitchFamily="18" charset="0"/>
                            <a:cs typeface="Times New Roman" panose="02020603050405020304" pitchFamily="18" charset="0"/>
                          </a:rPr>
                          <m:t>𝑞</m:t>
                        </m:r>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m:t>
                            </m:r>
                          </m:e>
                          <m:sup>
                            <m:r>
                              <a:rPr lang="en-US" sz="2000" b="0" i="1" smtClean="0">
                                <a:latin typeface="Cambria Math" panose="02040503050406030204" pitchFamily="18" charset="0"/>
                                <a:cs typeface="Times New Roman" panose="02020603050405020304" pitchFamily="18" charset="0"/>
                              </a:rPr>
                              <m:t>2</m:t>
                            </m:r>
                          </m:sup>
                        </m:sSup>
                        <m:func>
                          <m:funcPr>
                            <m:ctrlPr>
                              <a:rPr lang="en-US" sz="2000" b="0" i="1" smtClean="0">
                                <a:latin typeface="Cambria Math" panose="02040503050406030204" pitchFamily="18" charset="0"/>
                                <a:cs typeface="Times New Roman" panose="02020603050405020304" pitchFamily="18" charset="0"/>
                              </a:rPr>
                            </m:ctrlPr>
                          </m:funcPr>
                          <m:fName>
                            <m:r>
                              <m:rPr>
                                <m:sty m:val="p"/>
                              </m:rPr>
                              <a:rPr lang="en-US" sz="2000" b="0" i="0" smtClean="0">
                                <a:latin typeface="Cambria Math" panose="02040503050406030204" pitchFamily="18" charset="0"/>
                                <a:cs typeface="Times New Roman" panose="02020603050405020304" pitchFamily="18" charset="0"/>
                              </a:rPr>
                              <m:t>exp</m:t>
                            </m:r>
                          </m:fName>
                          <m:e>
                            <m:d>
                              <m:dPr>
                                <m:ctrlPr>
                                  <a:rPr lang="en-US" sz="2000" b="0" i="1" smtClean="0">
                                    <a:latin typeface="Cambria Math" panose="02040503050406030204" pitchFamily="18" charset="0"/>
                                    <a:cs typeface="Times New Roman" panose="02020603050405020304" pitchFamily="18" charset="0"/>
                                  </a:rPr>
                                </m:ctrlPr>
                              </m:dPr>
                              <m:e>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𝑃</m:t>
                                    </m:r>
                                    <m:r>
                                      <a:rPr lang="en-US" sz="2000" b="0" i="1" baseline="-25000" smtClean="0">
                                        <a:latin typeface="Cambria Math" panose="02040503050406030204" pitchFamily="18" charset="0"/>
                                        <a:cs typeface="Times New Roman" panose="02020603050405020304" pitchFamily="18" charset="0"/>
                                      </a:rPr>
                                      <m:t>𝑒𝑟</m:t>
                                    </m:r>
                                  </m:num>
                                  <m:den>
                                    <m:r>
                                      <a:rPr lang="en-US" sz="2000" b="0" i="1" smtClean="0">
                                        <a:latin typeface="Cambria Math" panose="02040503050406030204" pitchFamily="18" charset="0"/>
                                        <a:cs typeface="Times New Roman" panose="02020603050405020304" pitchFamily="18" charset="0"/>
                                      </a:rPr>
                                      <m:t>2</m:t>
                                    </m:r>
                                  </m:den>
                                </m:f>
                              </m:e>
                            </m:d>
                          </m:e>
                        </m:func>
                        <m:r>
                          <a:rPr lang="en-US" sz="2000" b="0" i="1" smtClean="0">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cs typeface="Times New Roman" panose="02020603050405020304" pitchFamily="18" charset="0"/>
                          </a:rPr>
                          <m:t>𝑞</m:t>
                        </m:r>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m:t>
                            </m:r>
                          </m:e>
                          <m:sup>
                            <m:r>
                              <a:rPr lang="en-US" sz="2000" i="1">
                                <a:latin typeface="Cambria Math" panose="02040503050406030204" pitchFamily="18" charset="0"/>
                                <a:cs typeface="Times New Roman" panose="02020603050405020304" pitchFamily="18" charset="0"/>
                              </a:rPr>
                              <m:t>2</m:t>
                            </m:r>
                          </m:sup>
                        </m:sSup>
                        <m:func>
                          <m:funcPr>
                            <m:ctrlPr>
                              <a:rPr lang="en-US" sz="2000" i="1">
                                <a:latin typeface="Cambria Math" panose="02040503050406030204" pitchFamily="18" charset="0"/>
                                <a:cs typeface="Times New Roman" panose="02020603050405020304" pitchFamily="18" charset="0"/>
                              </a:rPr>
                            </m:ctrlPr>
                          </m:funcPr>
                          <m:fName>
                            <m:r>
                              <m:rPr>
                                <m:sty m:val="p"/>
                              </m:rPr>
                              <a:rPr lang="en-US" sz="2000">
                                <a:latin typeface="Cambria Math" panose="02040503050406030204" pitchFamily="18" charset="0"/>
                                <a:cs typeface="Times New Roman" panose="02020603050405020304" pitchFamily="18" charset="0"/>
                              </a:rPr>
                              <m:t>exp</m:t>
                            </m:r>
                          </m:fName>
                          <m:e>
                            <m:d>
                              <m:dPr>
                                <m:ctrlPr>
                                  <a:rPr lang="en-US" sz="2000" i="1">
                                    <a:latin typeface="Cambria Math" panose="02040503050406030204" pitchFamily="18" charset="0"/>
                                    <a:cs typeface="Times New Roman" panose="02020603050405020304" pitchFamily="18" charset="0"/>
                                  </a:rPr>
                                </m:ctrlPr>
                              </m:dPr>
                              <m:e>
                                <m:f>
                                  <m:fPr>
                                    <m:ctrlPr>
                                      <a:rPr lang="en-US" sz="2000" i="1">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𝑃</m:t>
                                    </m:r>
                                    <m:r>
                                      <a:rPr lang="en-US" sz="2000" i="1" baseline="-25000">
                                        <a:latin typeface="Cambria Math" panose="02040503050406030204" pitchFamily="18" charset="0"/>
                                        <a:cs typeface="Times New Roman" panose="02020603050405020304" pitchFamily="18" charset="0"/>
                                      </a:rPr>
                                      <m:t>𝑒𝑟</m:t>
                                    </m:r>
                                  </m:num>
                                  <m:den>
                                    <m:r>
                                      <a:rPr lang="en-US" sz="2000" i="1">
                                        <a:latin typeface="Cambria Math" panose="02040503050406030204" pitchFamily="18" charset="0"/>
                                        <a:cs typeface="Times New Roman" panose="02020603050405020304" pitchFamily="18" charset="0"/>
                                      </a:rPr>
                                      <m:t>2</m:t>
                                    </m:r>
                                  </m:den>
                                </m:f>
                              </m:e>
                            </m:d>
                          </m:e>
                        </m:func>
                      </m:den>
                    </m:f>
                  </m:oMath>
                </a14:m>
                <a:r>
                  <a:rPr lang="en-US" sz="2000" dirty="0">
                    <a:latin typeface="Times New Roman" panose="02020603050405020304" pitchFamily="18" charset="0"/>
                    <a:cs typeface="Times New Roman" panose="02020603050405020304" pitchFamily="18" charset="0"/>
                  </a:rPr>
                  <a:t>                                                                            (14.51)</a:t>
                </a:r>
              </a:p>
              <a:p>
                <a:pPr marL="0" indent="0">
                  <a:lnSpc>
                    <a:spcPct val="150000"/>
                  </a:lnSpc>
                  <a:buNone/>
                </a:pPr>
                <a:r>
                  <a:rPr lang="en-US" sz="2000" dirty="0">
                    <a:latin typeface="Times New Roman" panose="02020603050405020304" pitchFamily="18" charset="0"/>
                    <a:cs typeface="Times New Roman" panose="02020603050405020304" pitchFamily="18" charset="0"/>
                  </a:rPr>
                  <a:t>Where: </a:t>
                </a:r>
                <a14:m>
                  <m:oMath xmlns:m="http://schemas.openxmlformats.org/officeDocument/2006/math">
                    <m:r>
                      <a:rPr lang="en-US" sz="2000" b="0" i="1" smtClean="0">
                        <a:latin typeface="Cambria Math" panose="02040503050406030204" pitchFamily="18" charset="0"/>
                        <a:cs typeface="Times New Roman" panose="02020603050405020304" pitchFamily="18" charset="0"/>
                      </a:rPr>
                      <m:t>𝑞</m:t>
                    </m:r>
                    <m:r>
                      <a:rPr lang="en-US" sz="2000" b="0" i="1" smtClean="0">
                        <a:latin typeface="Cambria Math" panose="02040503050406030204" pitchFamily="18" charset="0"/>
                        <a:cs typeface="Times New Roman" panose="02020603050405020304" pitchFamily="18" charset="0"/>
                      </a:rPr>
                      <m:t>=</m:t>
                    </m:r>
                    <m:rad>
                      <m:radPr>
                        <m:degHide m:val="on"/>
                        <m:ctrlPr>
                          <a:rPr lang="en-US" sz="2000" b="0" i="1" smtClean="0">
                            <a:latin typeface="Cambria Math" panose="02040503050406030204" pitchFamily="18" charset="0"/>
                            <a:cs typeface="Times New Roman" panose="02020603050405020304" pitchFamily="18" charset="0"/>
                          </a:rPr>
                        </m:ctrlPr>
                      </m:radPr>
                      <m:deg/>
                      <m:e>
                        <m:r>
                          <a:rPr lang="en-US" sz="2000" b="0" i="1" smtClean="0">
                            <a:latin typeface="Cambria Math" panose="02040503050406030204" pitchFamily="18" charset="0"/>
                            <a:cs typeface="Times New Roman" panose="02020603050405020304" pitchFamily="18" charset="0"/>
                          </a:rPr>
                          <m:t>1+4</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𝐷</m:t>
                            </m:r>
                          </m:e>
                          <m:sub>
                            <m:r>
                              <a:rPr lang="en-US" sz="2000" b="0" i="1" smtClean="0">
                                <a:latin typeface="Cambria Math" panose="02040503050406030204" pitchFamily="18" charset="0"/>
                                <a:cs typeface="Times New Roman" panose="02020603050405020304" pitchFamily="18" charset="0"/>
                              </a:rPr>
                              <m:t>𝑎</m:t>
                            </m:r>
                            <m:r>
                              <a:rPr lang="en-US" sz="2000" b="0" i="1" smtClean="0">
                                <a:latin typeface="Cambria Math" panose="02040503050406030204" pitchFamily="18" charset="0"/>
                                <a:cs typeface="Times New Roman" panose="02020603050405020304" pitchFamily="18" charset="0"/>
                              </a:rPr>
                              <m:t>1</m:t>
                            </m:r>
                          </m:sub>
                        </m:sSub>
                      </m:e>
                    </m:rad>
                    <m:r>
                      <a:rPr lang="en-US" sz="2000" b="0" i="0"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𝑃</m:t>
                        </m:r>
                      </m:e>
                      <m:sub>
                        <m:r>
                          <a:rPr lang="en-US" sz="2000" b="0" i="1" smtClean="0">
                            <a:latin typeface="Cambria Math" panose="02040503050406030204" pitchFamily="18" charset="0"/>
                            <a:cs typeface="Times New Roman" panose="02020603050405020304" pitchFamily="18" charset="0"/>
                          </a:rPr>
                          <m:t>𝑒𝑟</m:t>
                        </m:r>
                      </m:sub>
                    </m:sSub>
                  </m:oMath>
                </a14:m>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AE4721C-703E-C208-3795-22791E494C95}"/>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124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A9EEF9A-F5C2-55E3-E7C0-9789EB2AABD5}"/>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C183249-A89B-2746-6B4A-F8CEF612FE6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DF09887D-066A-A08B-F093-9063E4F38863}"/>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635052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41C07-6908-DB61-1DCC-CDB62EDD9FB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66A64E-49A0-8738-5D14-6119F495A35F}"/>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1DDAFD5-76AD-2389-8AB4-5CAC946E1E12}"/>
                  </a:ext>
                </a:extLst>
              </p:cNvPr>
              <p:cNvSpPr>
                <a:spLocks noGrp="1"/>
              </p:cNvSpPr>
              <p:nvPr>
                <p:ph idx="1"/>
              </p:nvPr>
            </p:nvSpPr>
            <p:spPr>
              <a:xfrm>
                <a:off x="188843" y="646043"/>
                <a:ext cx="11857383" cy="5406888"/>
              </a:xfrm>
            </p:spPr>
            <p:txBody>
              <a:bodyPr>
                <a:noAutofit/>
              </a:bodyPr>
              <a:lstStyle/>
              <a:p>
                <a:pPr marL="0" indent="0">
                  <a:buNone/>
                </a:pPr>
                <a:r>
                  <a:rPr lang="en-US" sz="2000" dirty="0">
                    <a:latin typeface="Times New Roman" panose="02020603050405020304" pitchFamily="18" charset="0"/>
                    <a:cs typeface="Times New Roman" panose="02020603050405020304" pitchFamily="18" charset="0"/>
                  </a:rPr>
                  <a:t>By re-arranging equation (14.51), the conversion of first order reaction can be written as:</a:t>
                </a:r>
              </a:p>
              <a:p>
                <a:pPr marL="0" indent="0">
                  <a:lnSpc>
                    <a:spcPct val="15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𝑋</m:t>
                        </m:r>
                      </m:e>
                      <m:sub>
                        <m:r>
                          <a:rPr lang="en-US" sz="2000" i="1">
                            <a:latin typeface="Cambria Math" panose="02040503050406030204" pitchFamily="18" charset="0"/>
                            <a:cs typeface="Times New Roman" panose="02020603050405020304" pitchFamily="18" charset="0"/>
                          </a:rPr>
                          <m:t>𝐴</m:t>
                        </m:r>
                      </m:sub>
                    </m:sSub>
                    <m:r>
                      <a:rPr lang="en-US" sz="2000" b="0" i="1" smtClean="0">
                        <a:latin typeface="Cambria Math" panose="02040503050406030204" pitchFamily="18" charset="0"/>
                        <a:cs typeface="Times New Roman" panose="02020603050405020304" pitchFamily="18" charset="0"/>
                      </a:rPr>
                      <m:t>=1−</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4</m:t>
                        </m:r>
                        <m:r>
                          <a:rPr lang="en-US" sz="2000" b="0" i="1" smtClean="0">
                            <a:latin typeface="Cambria Math" panose="02040503050406030204" pitchFamily="18" charset="0"/>
                            <a:cs typeface="Times New Roman" panose="02020603050405020304" pitchFamily="18" charset="0"/>
                          </a:rPr>
                          <m:t>𝑞𝑒𝑥𝑝</m:t>
                        </m:r>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𝑃</m:t>
                                </m:r>
                              </m:e>
                              <m:sub>
                                <m:r>
                                  <a:rPr lang="en-US" sz="2000" b="0" i="1" smtClean="0">
                                    <a:latin typeface="Cambria Math" panose="02040503050406030204" pitchFamily="18" charset="0"/>
                                    <a:cs typeface="Times New Roman" panose="02020603050405020304" pitchFamily="18" charset="0"/>
                                  </a:rPr>
                                  <m:t>𝑒𝑟</m:t>
                                </m:r>
                              </m:sub>
                            </m:sSub>
                          </m:num>
                          <m:den>
                            <m:r>
                              <a:rPr lang="en-US" sz="2000" b="0" i="1" smtClean="0">
                                <a:latin typeface="Cambria Math" panose="02040503050406030204" pitchFamily="18" charset="0"/>
                                <a:cs typeface="Times New Roman" panose="02020603050405020304" pitchFamily="18" charset="0"/>
                              </a:rPr>
                              <m:t>2</m:t>
                            </m:r>
                          </m:den>
                        </m:f>
                        <m:r>
                          <a:rPr lang="en-US" sz="2000" b="0" i="1" smtClean="0">
                            <a:latin typeface="Cambria Math" panose="02040503050406030204" pitchFamily="18" charset="0"/>
                            <a:cs typeface="Times New Roman" panose="02020603050405020304" pitchFamily="18" charset="0"/>
                          </a:rPr>
                          <m:t>)</m:t>
                        </m:r>
                      </m:num>
                      <m:den>
                        <m:r>
                          <a:rPr lang="en-US" sz="2000" b="0" i="1" smtClean="0">
                            <a:latin typeface="Cambria Math" panose="02040503050406030204" pitchFamily="18" charset="0"/>
                            <a:cs typeface="Times New Roman" panose="02020603050405020304" pitchFamily="18" charset="0"/>
                          </a:rPr>
                          <m:t>(1−</m:t>
                        </m:r>
                        <m:r>
                          <a:rPr lang="en-US" sz="2000" b="0" i="1" smtClean="0">
                            <a:latin typeface="Cambria Math" panose="02040503050406030204" pitchFamily="18" charset="0"/>
                            <a:cs typeface="Times New Roman" panose="02020603050405020304" pitchFamily="18" charset="0"/>
                          </a:rPr>
                          <m:t>𝑞</m:t>
                        </m:r>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m:t>
                            </m:r>
                          </m:e>
                          <m:sup>
                            <m:r>
                              <a:rPr lang="en-US" sz="2000" b="0" i="1" smtClean="0">
                                <a:latin typeface="Cambria Math" panose="02040503050406030204" pitchFamily="18" charset="0"/>
                                <a:cs typeface="Times New Roman" panose="02020603050405020304" pitchFamily="18" charset="0"/>
                              </a:rPr>
                              <m:t>2</m:t>
                            </m:r>
                          </m:sup>
                        </m:sSup>
                        <m:func>
                          <m:funcPr>
                            <m:ctrlPr>
                              <a:rPr lang="en-US" sz="2000" b="0" i="1" smtClean="0">
                                <a:latin typeface="Cambria Math" panose="02040503050406030204" pitchFamily="18" charset="0"/>
                                <a:cs typeface="Times New Roman" panose="02020603050405020304" pitchFamily="18" charset="0"/>
                              </a:rPr>
                            </m:ctrlPr>
                          </m:funcPr>
                          <m:fName>
                            <m:r>
                              <m:rPr>
                                <m:sty m:val="p"/>
                              </m:rPr>
                              <a:rPr lang="en-US" sz="2000" b="0" i="0" smtClean="0">
                                <a:latin typeface="Cambria Math" panose="02040503050406030204" pitchFamily="18" charset="0"/>
                                <a:cs typeface="Times New Roman" panose="02020603050405020304" pitchFamily="18" charset="0"/>
                              </a:rPr>
                              <m:t>exp</m:t>
                            </m:r>
                          </m:fName>
                          <m:e>
                            <m:d>
                              <m:dPr>
                                <m:ctrlPr>
                                  <a:rPr lang="en-US" sz="2000" b="0" i="1" smtClean="0">
                                    <a:latin typeface="Cambria Math" panose="02040503050406030204" pitchFamily="18" charset="0"/>
                                    <a:cs typeface="Times New Roman" panose="02020603050405020304" pitchFamily="18" charset="0"/>
                                  </a:rPr>
                                </m:ctrlPr>
                              </m:dPr>
                              <m:e>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𝑃</m:t>
                                    </m:r>
                                    <m:r>
                                      <a:rPr lang="en-US" sz="2000" b="0" i="1" baseline="-25000" smtClean="0">
                                        <a:latin typeface="Cambria Math" panose="02040503050406030204" pitchFamily="18" charset="0"/>
                                        <a:cs typeface="Times New Roman" panose="02020603050405020304" pitchFamily="18" charset="0"/>
                                      </a:rPr>
                                      <m:t>𝑒𝑟</m:t>
                                    </m:r>
                                  </m:num>
                                  <m:den>
                                    <m:r>
                                      <a:rPr lang="en-US" sz="2000" b="0" i="1" smtClean="0">
                                        <a:latin typeface="Cambria Math" panose="02040503050406030204" pitchFamily="18" charset="0"/>
                                        <a:cs typeface="Times New Roman" panose="02020603050405020304" pitchFamily="18" charset="0"/>
                                      </a:rPr>
                                      <m:t>2</m:t>
                                    </m:r>
                                  </m:den>
                                </m:f>
                              </m:e>
                            </m:d>
                          </m:e>
                        </m:func>
                        <m:r>
                          <a:rPr lang="en-US" sz="2000" b="0" i="1" smtClean="0">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cs typeface="Times New Roman" panose="02020603050405020304" pitchFamily="18" charset="0"/>
                          </a:rPr>
                          <m:t>𝑞</m:t>
                        </m:r>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m:t>
                            </m:r>
                          </m:e>
                          <m:sup>
                            <m:r>
                              <a:rPr lang="en-US" sz="2000" i="1">
                                <a:latin typeface="Cambria Math" panose="02040503050406030204" pitchFamily="18" charset="0"/>
                                <a:cs typeface="Times New Roman" panose="02020603050405020304" pitchFamily="18" charset="0"/>
                              </a:rPr>
                              <m:t>2</m:t>
                            </m:r>
                          </m:sup>
                        </m:sSup>
                        <m:func>
                          <m:funcPr>
                            <m:ctrlPr>
                              <a:rPr lang="en-US" sz="2000" i="1">
                                <a:latin typeface="Cambria Math" panose="02040503050406030204" pitchFamily="18" charset="0"/>
                                <a:cs typeface="Times New Roman" panose="02020603050405020304" pitchFamily="18" charset="0"/>
                              </a:rPr>
                            </m:ctrlPr>
                          </m:funcPr>
                          <m:fName>
                            <m:r>
                              <m:rPr>
                                <m:sty m:val="p"/>
                              </m:rPr>
                              <a:rPr lang="en-US" sz="2000">
                                <a:latin typeface="Cambria Math" panose="02040503050406030204" pitchFamily="18" charset="0"/>
                                <a:cs typeface="Times New Roman" panose="02020603050405020304" pitchFamily="18" charset="0"/>
                              </a:rPr>
                              <m:t>exp</m:t>
                            </m:r>
                          </m:fName>
                          <m:e>
                            <m:d>
                              <m:dPr>
                                <m:ctrlPr>
                                  <a:rPr lang="en-US" sz="2000" i="1">
                                    <a:latin typeface="Cambria Math" panose="02040503050406030204" pitchFamily="18" charset="0"/>
                                    <a:cs typeface="Times New Roman" panose="02020603050405020304" pitchFamily="18" charset="0"/>
                                  </a:rPr>
                                </m:ctrlPr>
                              </m:dPr>
                              <m:e>
                                <m:f>
                                  <m:fPr>
                                    <m:ctrlPr>
                                      <a:rPr lang="en-US" sz="2000" i="1">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𝑃</m:t>
                                    </m:r>
                                    <m:r>
                                      <a:rPr lang="en-US" sz="2000" i="1" baseline="-25000">
                                        <a:latin typeface="Cambria Math" panose="02040503050406030204" pitchFamily="18" charset="0"/>
                                        <a:cs typeface="Times New Roman" panose="02020603050405020304" pitchFamily="18" charset="0"/>
                                      </a:rPr>
                                      <m:t>𝑒𝑟</m:t>
                                    </m:r>
                                  </m:num>
                                  <m:den>
                                    <m:r>
                                      <a:rPr lang="en-US" sz="2000" i="1">
                                        <a:latin typeface="Cambria Math" panose="02040503050406030204" pitchFamily="18" charset="0"/>
                                        <a:cs typeface="Times New Roman" panose="02020603050405020304" pitchFamily="18" charset="0"/>
                                      </a:rPr>
                                      <m:t>2</m:t>
                                    </m:r>
                                  </m:den>
                                </m:f>
                              </m:e>
                            </m:d>
                          </m:e>
                        </m:func>
                      </m:den>
                    </m:f>
                  </m:oMath>
                </a14:m>
                <a:r>
                  <a:rPr lang="en-US" sz="2000" dirty="0">
                    <a:latin typeface="Times New Roman" panose="02020603050405020304" pitchFamily="18" charset="0"/>
                    <a:cs typeface="Times New Roman" panose="02020603050405020304" pitchFamily="18" charset="0"/>
                  </a:rPr>
                  <a:t>                                                                            (14.52)</a:t>
                </a:r>
              </a:p>
              <a:p>
                <a:pPr marL="0" indent="0">
                  <a:lnSpc>
                    <a:spcPct val="150000"/>
                  </a:lnSpc>
                  <a:buNone/>
                </a:pPr>
                <a:r>
                  <a:rPr lang="en-US" sz="2000" dirty="0">
                    <a:latin typeface="Times New Roman" panose="02020603050405020304" pitchFamily="18" charset="0"/>
                    <a:cs typeface="Times New Roman" panose="02020603050405020304" pitchFamily="18" charset="0"/>
                  </a:rPr>
                  <a:t>Where: </a:t>
                </a:r>
                <a14:m>
                  <m:oMath xmlns:m="http://schemas.openxmlformats.org/officeDocument/2006/math">
                    <m:r>
                      <a:rPr lang="en-US" sz="2000" b="0" i="1" smtClean="0">
                        <a:latin typeface="Cambria Math" panose="02040503050406030204" pitchFamily="18" charset="0"/>
                        <a:cs typeface="Times New Roman" panose="02020603050405020304" pitchFamily="18" charset="0"/>
                      </a:rPr>
                      <m:t>𝑞</m:t>
                    </m:r>
                    <m:r>
                      <a:rPr lang="en-US" sz="2000" b="0" i="1" smtClean="0">
                        <a:latin typeface="Cambria Math" panose="02040503050406030204" pitchFamily="18" charset="0"/>
                        <a:cs typeface="Times New Roman" panose="02020603050405020304" pitchFamily="18" charset="0"/>
                      </a:rPr>
                      <m:t>=</m:t>
                    </m:r>
                    <m:rad>
                      <m:radPr>
                        <m:degHide m:val="on"/>
                        <m:ctrlPr>
                          <a:rPr lang="en-US" sz="2000" b="0" i="1" smtClean="0">
                            <a:latin typeface="Cambria Math" panose="02040503050406030204" pitchFamily="18" charset="0"/>
                            <a:cs typeface="Times New Roman" panose="02020603050405020304" pitchFamily="18" charset="0"/>
                          </a:rPr>
                        </m:ctrlPr>
                      </m:radPr>
                      <m:deg/>
                      <m:e>
                        <m:r>
                          <a:rPr lang="en-US" sz="2000" b="0" i="1" smtClean="0">
                            <a:latin typeface="Cambria Math" panose="02040503050406030204" pitchFamily="18" charset="0"/>
                            <a:cs typeface="Times New Roman" panose="02020603050405020304" pitchFamily="18" charset="0"/>
                          </a:rPr>
                          <m:t>1+4</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𝐷</m:t>
                            </m:r>
                          </m:e>
                          <m:sub>
                            <m:r>
                              <a:rPr lang="en-US" sz="2000" b="0" i="1" smtClean="0">
                                <a:latin typeface="Cambria Math" panose="02040503050406030204" pitchFamily="18" charset="0"/>
                                <a:cs typeface="Times New Roman" panose="02020603050405020304" pitchFamily="18" charset="0"/>
                              </a:rPr>
                              <m:t>𝑎</m:t>
                            </m:r>
                            <m:r>
                              <a:rPr lang="en-US" sz="2000" b="0" i="1" smtClean="0">
                                <a:latin typeface="Cambria Math" panose="02040503050406030204" pitchFamily="18" charset="0"/>
                                <a:cs typeface="Times New Roman" panose="02020603050405020304" pitchFamily="18" charset="0"/>
                              </a:rPr>
                              <m:t>1</m:t>
                            </m:r>
                          </m:sub>
                        </m:sSub>
                      </m:e>
                    </m:rad>
                    <m:r>
                      <a:rPr lang="en-US" sz="2000" b="0" i="0" smtClean="0">
                        <a:latin typeface="Cambria Math" panose="02040503050406030204" pitchFamily="18" charset="0"/>
                        <a:cs typeface="Times New Roman" panose="02020603050405020304" pitchFamily="18" charset="0"/>
                      </a:rPr>
                      <m:t>/</m:t>
                    </m:r>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𝑃</m:t>
                        </m:r>
                      </m:e>
                      <m:sub>
                        <m:r>
                          <a:rPr lang="en-US" sz="2000" b="0" i="1" smtClean="0">
                            <a:latin typeface="Cambria Math" panose="02040503050406030204" pitchFamily="18" charset="0"/>
                            <a:cs typeface="Times New Roman" panose="02020603050405020304" pitchFamily="18" charset="0"/>
                          </a:rPr>
                          <m:t>𝑒𝑟</m:t>
                        </m:r>
                      </m:sub>
                    </m:sSub>
                  </m:oMath>
                </a14:m>
                <a:endParaRPr lang="en-US" sz="20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rPr>
                  <a:t>To calculate  the conversion of first order reaction using equation </a:t>
                </a:r>
                <a:r>
                  <a:rPr lang="en-US" sz="2000" b="1" dirty="0">
                    <a:latin typeface="Times New Roman" panose="02020603050405020304" pitchFamily="18" charset="0"/>
                    <a:cs typeface="Times New Roman" panose="02020603050405020304" pitchFamily="18" charset="0"/>
                  </a:rPr>
                  <a:t>(14.52), </a:t>
                </a:r>
                <a:r>
                  <a:rPr lang="en-US" sz="2000" dirty="0">
                    <a:latin typeface="Times New Roman" panose="02020603050405020304" pitchFamily="18" charset="0"/>
                    <a:cs typeface="Times New Roman" panose="02020603050405020304" pitchFamily="18" charset="0"/>
                  </a:rPr>
                  <a:t>we need to know the </a:t>
                </a:r>
                <a:r>
                  <a:rPr lang="en-US" sz="2000" b="1" dirty="0" err="1">
                    <a:latin typeface="Times New Roman" panose="02020603050405020304" pitchFamily="18" charset="0"/>
                    <a:cs typeface="Times New Roman" panose="02020603050405020304" pitchFamily="18" charset="0"/>
                  </a:rPr>
                  <a:t>Damköhler</a:t>
                </a:r>
                <a:r>
                  <a:rPr lang="en-US" sz="2000" dirty="0">
                    <a:latin typeface="Times New Roman" panose="02020603050405020304" pitchFamily="18" charset="0"/>
                    <a:cs typeface="Times New Roman" panose="02020603050405020304" pitchFamily="18" charset="0"/>
                  </a:rPr>
                  <a:t> and </a:t>
                </a:r>
                <a:r>
                  <a:rPr lang="en-US" sz="2000" b="1" dirty="0">
                    <a:latin typeface="Times New Roman" panose="02020603050405020304" pitchFamily="18" charset="0"/>
                    <a:cs typeface="Times New Roman" panose="02020603050405020304" pitchFamily="18" charset="0"/>
                  </a:rPr>
                  <a:t>Peclet numbers</a:t>
                </a:r>
                <a:r>
                  <a:rPr lang="en-US" sz="2000" dirty="0">
                    <a:latin typeface="Times New Roman" panose="02020603050405020304" pitchFamily="18" charset="0"/>
                    <a:cs typeface="Times New Roman" panose="02020603050405020304" pitchFamily="18" charset="0"/>
                  </a:rPr>
                  <a:t>.</a:t>
                </a:r>
              </a:p>
              <a:p>
                <a:pPr marL="0" indent="0">
                  <a:lnSpc>
                    <a:spcPct val="150000"/>
                  </a:lnSpc>
                  <a:buNone/>
                </a:pPr>
                <a:r>
                  <a:rPr lang="en-US" sz="2000" dirty="0">
                    <a:latin typeface="Times New Roman" panose="02020603050405020304" pitchFamily="18" charset="0"/>
                    <a:cs typeface="Times New Roman" panose="02020603050405020304" pitchFamily="18" charset="0"/>
                  </a:rPr>
                  <a:t>Outside the limited case of a first-order reaction, a numerical solution of the equation </a:t>
                </a:r>
                <a:r>
                  <a:rPr lang="en-US" sz="2000" b="1" dirty="0">
                    <a:latin typeface="Times New Roman" panose="02020603050405020304" pitchFamily="18" charset="0"/>
                    <a:cs typeface="Times New Roman" panose="02020603050405020304" pitchFamily="18" charset="0"/>
                  </a:rPr>
                  <a:t>(14.26)  </a:t>
                </a:r>
                <a:r>
                  <a:rPr lang="en-US" sz="2000" dirty="0">
                    <a:latin typeface="Times New Roman" panose="02020603050405020304" pitchFamily="18" charset="0"/>
                    <a:cs typeface="Times New Roman" panose="02020603050405020304" pitchFamily="18" charset="0"/>
                  </a:rPr>
                  <a:t>is required, and because this is a split-boundary-value problem, an iterative technique is needed.</a:t>
                </a: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1DDAFD5-76AD-2389-8AB4-5CAC946E1E12}"/>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124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8478A75-DDA8-4691-C535-98046C1832C4}"/>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E6FDBD3-7A7A-9EC5-D993-3CDB281BEEB5}"/>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11B167C-8432-997F-CA13-51B6E583343E}"/>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3584803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73D2A-24B8-12C5-DAA6-C2C52BFDE47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AE4672-93E3-930D-5A51-49A689CEC0FC}"/>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7724976-A3AC-6360-ACEF-84FD71A9AAD7}"/>
              </a:ext>
            </a:extLst>
          </p:cNvPr>
          <p:cNvSpPr>
            <a:spLocks noGrp="1"/>
          </p:cNvSpPr>
          <p:nvPr>
            <p:ph idx="1"/>
          </p:nvPr>
        </p:nvSpPr>
        <p:spPr>
          <a:xfrm>
            <a:off x="188843" y="791187"/>
            <a:ext cx="11857383" cy="5261743"/>
          </a:xfrm>
        </p:spPr>
        <p:txBody>
          <a:bodyPr>
            <a:noAutofit/>
          </a:bodyPr>
          <a:lstStyle/>
          <a:p>
            <a:pPr marL="82296" indent="0">
              <a:lnSpc>
                <a:spcPct val="150000"/>
              </a:lnSpc>
              <a:buNone/>
            </a:pPr>
            <a:r>
              <a:rPr lang="en-US" sz="2400" b="1" dirty="0">
                <a:latin typeface="Times New Roman" panose="02020603050405020304" pitchFamily="18" charset="0"/>
                <a:cs typeface="Times New Roman" panose="02020603050405020304" pitchFamily="18" charset="0"/>
              </a:rPr>
              <a:t>Experimental determination of </a:t>
            </a:r>
            <a:r>
              <a:rPr lang="en-US" sz="2400" b="1" i="1" dirty="0">
                <a:latin typeface="Times New Roman" panose="02020603050405020304" pitchFamily="18" charset="0"/>
                <a:cs typeface="Times New Roman" panose="02020603050405020304" pitchFamily="18" charset="0"/>
              </a:rPr>
              <a:t>D</a:t>
            </a:r>
            <a:r>
              <a:rPr lang="en-US" sz="2400" b="1" i="1" baseline="-25000" dirty="0">
                <a:latin typeface="Times New Roman" panose="02020603050405020304" pitchFamily="18" charset="0"/>
                <a:cs typeface="Times New Roman" panose="02020603050405020304" pitchFamily="18" charset="0"/>
              </a:rPr>
              <a:t>a</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dispersion coefficient can be determined from a pulse tracer experiment.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Use </a:t>
            </a:r>
            <a:r>
              <a:rPr lang="en-US" sz="2400" i="1" dirty="0">
                <a:latin typeface="Times New Roman" panose="02020603050405020304" pitchFamily="18" charset="0"/>
                <a:cs typeface="Times New Roman" panose="02020603050405020304" pitchFamily="18" charset="0"/>
              </a:rPr>
              <a:t>t</a:t>
            </a:r>
            <a:r>
              <a:rPr lang="en-US" sz="2400" i="1" baseline="-25000" dirty="0">
                <a:latin typeface="Times New Roman" panose="02020603050405020304" pitchFamily="18" charset="0"/>
                <a:cs typeface="Times New Roman" panose="02020603050405020304" pitchFamily="18" charset="0"/>
              </a:rPr>
              <a:t>m</a:t>
            </a:r>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a:t>
            </a:r>
            <a:r>
              <a:rPr lang="el-GR" sz="2400" dirty="0">
                <a:latin typeface="Times New Roman" panose="02020603050405020304" pitchFamily="18" charset="0"/>
                <a:cs typeface="Times New Roman" panose="02020603050405020304" pitchFamily="18" charset="0"/>
              </a:rPr>
              <a:t>σ</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to solve for the Peclet number, </a:t>
            </a:r>
            <a:r>
              <a:rPr lang="en-US" sz="2400" i="1" dirty="0">
                <a:latin typeface="Times New Roman" panose="02020603050405020304" pitchFamily="18" charset="0"/>
                <a:cs typeface="Times New Roman" panose="02020603050405020304" pitchFamily="18" charset="0"/>
              </a:rPr>
              <a:t>P</a:t>
            </a:r>
            <a:r>
              <a:rPr lang="en-US" sz="2400" i="1" baseline="-25000" dirty="0">
                <a:latin typeface="Times New Roman" panose="02020603050405020304" pitchFamily="18" charset="0"/>
                <a:cs typeface="Times New Roman" panose="02020603050405020304" pitchFamily="18" charset="0"/>
              </a:rPr>
              <a:t>er</a:t>
            </a:r>
            <a:r>
              <a:rPr lang="en-US" sz="2400" dirty="0">
                <a:latin typeface="Times New Roman" panose="02020603050405020304" pitchFamily="18" charset="0"/>
                <a:cs typeface="Times New Roman" panose="02020603050405020304" pitchFamily="18" charset="0"/>
              </a:rPr>
              <a:t>  and then the dispersion coefficient </a:t>
            </a:r>
            <a:r>
              <a:rPr lang="en-US" sz="2400" i="1" dirty="0">
                <a:latin typeface="Times New Roman" panose="02020603050405020304" pitchFamily="18" charset="0"/>
                <a:cs typeface="Times New Roman" panose="02020603050405020304" pitchFamily="18" charset="0"/>
              </a:rPr>
              <a:t>D</a:t>
            </a:r>
            <a:r>
              <a:rPr lang="en-US" sz="2400"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Here the effluent concentration of the reactor is measured as a function of time.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From the effluent concentration data, the mean residence time, </a:t>
            </a:r>
            <a:r>
              <a:rPr lang="en-US" sz="2400" i="1" dirty="0">
                <a:latin typeface="Times New Roman" panose="02020603050405020304" pitchFamily="18" charset="0"/>
                <a:cs typeface="Times New Roman" panose="02020603050405020304" pitchFamily="18" charset="0"/>
              </a:rPr>
              <a:t>t</a:t>
            </a:r>
            <a:r>
              <a:rPr lang="en-US" sz="2400" i="1" baseline="-25000" dirty="0">
                <a:latin typeface="Times New Roman" panose="02020603050405020304" pitchFamily="18" charset="0"/>
                <a:cs typeface="Times New Roman" panose="02020603050405020304" pitchFamily="18" charset="0"/>
              </a:rPr>
              <a:t>m</a:t>
            </a:r>
            <a:r>
              <a:rPr lang="en-US" sz="2400" dirty="0">
                <a:latin typeface="Times New Roman" panose="02020603050405020304" pitchFamily="18" charset="0"/>
                <a:cs typeface="Times New Roman" panose="02020603050405020304" pitchFamily="18" charset="0"/>
              </a:rPr>
              <a:t>, and variance, </a:t>
            </a:r>
            <a:r>
              <a:rPr lang="el-GR" sz="2400" dirty="0">
                <a:latin typeface="Times New Roman" panose="02020603050405020304" pitchFamily="18" charset="0"/>
                <a:cs typeface="Times New Roman" panose="02020603050405020304" pitchFamily="18" charset="0"/>
              </a:rPr>
              <a:t>σ</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are calculated, and these values are then used to determine </a:t>
            </a:r>
            <a:r>
              <a:rPr lang="en-US" sz="2400" i="1" dirty="0">
                <a:latin typeface="Times New Roman" panose="02020603050405020304" pitchFamily="18" charset="0"/>
                <a:cs typeface="Times New Roman" panose="02020603050405020304" pitchFamily="18" charset="0"/>
              </a:rPr>
              <a:t>D</a:t>
            </a:r>
            <a:r>
              <a:rPr lang="en-US" sz="2400" i="1" baseline="-25000" dirty="0">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9BC345CD-9993-7A3E-E5CD-466EC8B04FF7}"/>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115C9A5-7805-F4BC-30D5-C23F6B1B911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379A6BB-A876-111B-6E73-64849018718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8505664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594F02-FBA9-98CE-6B2B-C0BFFEB9591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5B17F84-432F-7CD5-4576-1514B2AB5652}"/>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C8CBC4F-8192-7213-A085-2A25ADD320AD}"/>
                  </a:ext>
                </a:extLst>
              </p:cNvPr>
              <p:cNvSpPr>
                <a:spLocks noGrp="1"/>
              </p:cNvSpPr>
              <p:nvPr>
                <p:ph idx="1"/>
              </p:nvPr>
            </p:nvSpPr>
            <p:spPr>
              <a:xfrm>
                <a:off x="188843" y="791187"/>
                <a:ext cx="11857383" cy="5261743"/>
              </a:xfrm>
            </p:spPr>
            <p:txBody>
              <a:bodyPr>
                <a:no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For closed-closed system</a:t>
                </a:r>
              </a:p>
              <a:p>
                <a:pPr marL="0" indent="0" algn="just">
                  <a:lnSpc>
                    <a:spcPct val="150000"/>
                  </a:lnSpc>
                  <a:buNone/>
                </a:pPr>
                <a14:m>
                  <m:oMath xmlns:m="http://schemas.openxmlformats.org/officeDocument/2006/math">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𝜏</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𝑡</m:t>
                        </m:r>
                      </m:e>
                      <m: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𝑚</m:t>
                        </m:r>
                      </m:sub>
                    </m:sSub>
                  </m:oMath>
                </a14:m>
                <a:r>
                  <a:rPr lang="en-US" sz="2400" dirty="0">
                    <a:latin typeface="Times New Roman" panose="02020603050405020304" pitchFamily="18" charset="0"/>
                    <a:cs typeface="Times New Roman" panose="02020603050405020304" pitchFamily="18" charset="0"/>
                  </a:rPr>
                  <a:t>                                                                                                     (14.53)</a:t>
                </a:r>
              </a:p>
              <a:p>
                <a:pPr marL="0" indent="0" algn="just">
                  <a:lnSpc>
                    <a:spcPct val="150000"/>
                  </a:lnSpc>
                  <a:buNone/>
                </a:pPr>
                <a14:m>
                  <m:oMath xmlns:m="http://schemas.openxmlformats.org/officeDocument/2006/math">
                    <m:sSup>
                      <m:sSupPr>
                        <m:ctrlPr>
                          <a:rPr lang="en-US" sz="2400" i="1">
                            <a:latin typeface="Cambria Math" panose="02040503050406030204" pitchFamily="18" charset="0"/>
                            <a:cs typeface="Times New Roman" panose="02020603050405020304" pitchFamily="18" charset="0"/>
                          </a:rPr>
                        </m:ctrlPr>
                      </m:sSupPr>
                      <m:e>
                        <m:r>
                          <m:rPr>
                            <m:nor/>
                          </m:rPr>
                          <a:rPr lang="en-US" dirty="0">
                            <a:latin typeface="Times New Roman" panose="02020603050405020304" pitchFamily="18" charset="0"/>
                            <a:cs typeface="Times New Roman" panose="02020603050405020304" pitchFamily="18" charset="0"/>
                          </a:rPr>
                          <m:t>σ</m:t>
                        </m:r>
                      </m:e>
                      <m:sup>
                        <m:r>
                          <a:rPr lang="en-US" sz="2400" i="1">
                            <a:latin typeface="Cambria Math" panose="02040503050406030204" pitchFamily="18" charset="0"/>
                            <a:cs typeface="Times New Roman" panose="02020603050405020304" pitchFamily="18" charset="0"/>
                          </a:rPr>
                          <m:t>2</m:t>
                        </m:r>
                      </m:sup>
                    </m:sSup>
                    <m:r>
                      <a:rPr lang="en-US" sz="2400" i="1">
                        <a:latin typeface="Cambria Math" panose="02040503050406030204" pitchFamily="18" charset="0"/>
                        <a:cs typeface="Times New Roman" panose="02020603050405020304" pitchFamily="18" charset="0"/>
                      </a:rPr>
                      <m:t>=</m:t>
                    </m:r>
                    <m:nary>
                      <m:naryPr>
                        <m:ctrlPr>
                          <a:rPr lang="en-US" sz="2400" i="1">
                            <a:latin typeface="Cambria Math" panose="02040503050406030204" pitchFamily="18" charset="0"/>
                            <a:cs typeface="Times New Roman" panose="02020603050405020304" pitchFamily="18" charset="0"/>
                          </a:rPr>
                        </m:ctrlPr>
                      </m:naryPr>
                      <m:sub>
                        <m:r>
                          <m:rPr>
                            <m:brk m:alnAt="23"/>
                          </m:rPr>
                          <a:rPr lang="en-US" sz="2400" i="1">
                            <a:latin typeface="Cambria Math" panose="02040503050406030204" pitchFamily="18" charset="0"/>
                            <a:cs typeface="Times New Roman" panose="02020603050405020304" pitchFamily="18" charset="0"/>
                          </a:rPr>
                          <m:t>0</m:t>
                        </m:r>
                      </m:sub>
                      <m:sup>
                        <m:r>
                          <a:rPr lang="en-US" sz="2400" i="1">
                            <a:latin typeface="Cambria Math" panose="02040503050406030204" pitchFamily="18" charset="0"/>
                            <a:ea typeface="Cambria Math" panose="02040503050406030204" pitchFamily="18" charset="0"/>
                            <a:cs typeface="Times New Roman" panose="02020603050405020304" pitchFamily="18" charset="0"/>
                          </a:rPr>
                          <m:t>∞</m:t>
                        </m:r>
                      </m:sup>
                      <m:e>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𝑡</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𝑡𝑚</m:t>
                            </m:r>
                            <m:r>
                              <a:rPr lang="en-US" sz="2400" i="1">
                                <a:latin typeface="Cambria Math" panose="02040503050406030204" pitchFamily="18" charset="0"/>
                                <a:cs typeface="Times New Roman" panose="02020603050405020304" pitchFamily="18" charset="0"/>
                              </a:rPr>
                              <m:t>)</m:t>
                            </m:r>
                          </m:e>
                          <m:sup>
                            <m:r>
                              <a:rPr lang="en-US" sz="2400" i="1">
                                <a:latin typeface="Cambria Math" panose="02040503050406030204" pitchFamily="18" charset="0"/>
                                <a:cs typeface="Times New Roman" panose="02020603050405020304" pitchFamily="18" charset="0"/>
                              </a:rPr>
                              <m:t>2</m:t>
                            </m:r>
                          </m:sup>
                        </m:sSup>
                      </m:e>
                    </m:nary>
                  </m:oMath>
                </a14:m>
                <a:r>
                  <a:rPr lang="en-US" sz="2400" dirty="0">
                    <a:latin typeface="Times New Roman" panose="02020603050405020304" pitchFamily="18" charset="0"/>
                    <a:cs typeface="Times New Roman" panose="02020603050405020304" pitchFamily="18" charset="0"/>
                  </a:rPr>
                  <a:t>E(t)dt                                                                         (14.54)</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Peclet number, </a:t>
                </a:r>
                <a:r>
                  <a:rPr lang="en-US" sz="2400" i="1" dirty="0">
                    <a:latin typeface="Times New Roman" panose="02020603050405020304" pitchFamily="18" charset="0"/>
                    <a:cs typeface="Times New Roman" panose="02020603050405020304" pitchFamily="18" charset="0"/>
                  </a:rPr>
                  <a:t>Per </a:t>
                </a:r>
                <a:r>
                  <a:rPr lang="en-US" sz="2400" dirty="0">
                    <a:latin typeface="Times New Roman" panose="02020603050405020304" pitchFamily="18" charset="0"/>
                    <a:cs typeface="Times New Roman" panose="02020603050405020304" pitchFamily="18" charset="0"/>
                  </a:rPr>
                  <a:t>(and hence </a:t>
                </a:r>
                <a:r>
                  <a:rPr lang="en-US" sz="2400" i="1" dirty="0">
                    <a:latin typeface="Times New Roman" panose="02020603050405020304" pitchFamily="18" charset="0"/>
                    <a:cs typeface="Times New Roman" panose="02020603050405020304" pitchFamily="18" charset="0"/>
                  </a:rPr>
                  <a:t>Da</a:t>
                </a:r>
                <a:r>
                  <a:rPr lang="en-US" sz="2400" dirty="0">
                    <a:latin typeface="Times New Roman" panose="02020603050405020304" pitchFamily="18" charset="0"/>
                    <a:cs typeface="Times New Roman" panose="02020603050405020304" pitchFamily="18" charset="0"/>
                  </a:rPr>
                  <a:t>), can be found experimentally by determining </a:t>
                </a:r>
                <a:r>
                  <a:rPr lang="en-US" sz="2400" i="1"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m</a:t>
                </a:r>
                <a:r>
                  <a:rPr lang="en-US" sz="2400" dirty="0">
                    <a:latin typeface="Times New Roman" panose="02020603050405020304" pitchFamily="18" charset="0"/>
                    <a:cs typeface="Times New Roman" panose="02020603050405020304" pitchFamily="18" charset="0"/>
                  </a:rPr>
                  <a:t> and </a:t>
                </a:r>
                <a:r>
                  <a:rPr lang="el-GR" sz="2400" dirty="0">
                    <a:latin typeface="Times New Roman" panose="02020603050405020304" pitchFamily="18" charset="0"/>
                    <a:cs typeface="Times New Roman" panose="02020603050405020304" pitchFamily="18" charset="0"/>
                  </a:rPr>
                  <a:t>σ</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from the RTD data and then solving  the empirical equation (14.57) for </a:t>
                </a:r>
                <a:r>
                  <a:rPr lang="en-US" sz="2400" i="1" dirty="0">
                    <a:latin typeface="Times New Roman" panose="02020603050405020304" pitchFamily="18" charset="0"/>
                    <a:cs typeface="Times New Roman" panose="02020603050405020304" pitchFamily="18" charset="0"/>
                  </a:rPr>
                  <a:t>Per</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14:m>
                  <m:oMath xmlns:m="http://schemas.openxmlformats.org/officeDocument/2006/math">
                    <m:f>
                      <m:fPr>
                        <m:ctrlPr>
                          <a:rPr lang="en-US" sz="2400" i="1" smtClean="0">
                            <a:latin typeface="Cambria Math" panose="02040503050406030204" pitchFamily="18" charset="0"/>
                            <a:cs typeface="Times New Roman" panose="02020603050405020304" pitchFamily="18" charset="0"/>
                          </a:rPr>
                        </m:ctrlPr>
                      </m:fPr>
                      <m:num>
                        <m:sSup>
                          <m:sSupPr>
                            <m:ctrlPr>
                              <a:rPr lang="en-US" sz="2400" i="1" smtClean="0">
                                <a:latin typeface="Cambria Math" panose="02040503050406030204" pitchFamily="18" charset="0"/>
                                <a:cs typeface="Times New Roman" panose="02020603050405020304" pitchFamily="18" charset="0"/>
                              </a:rPr>
                            </m:ctrlPr>
                          </m:sSupPr>
                          <m:e>
                            <m:r>
                              <a:rPr lang="en-US" sz="2400" i="1" smtClean="0">
                                <a:latin typeface="Cambria Math" panose="02040503050406030204" pitchFamily="18" charset="0"/>
                                <a:ea typeface="Cambria Math" panose="02040503050406030204" pitchFamily="18" charset="0"/>
                                <a:cs typeface="Times New Roman" panose="02020603050405020304" pitchFamily="18" charset="0"/>
                              </a:rPr>
                              <m:t>𝜎</m:t>
                            </m:r>
                          </m:e>
                          <m:sup>
                            <m:r>
                              <a:rPr lang="en-US" sz="2400" b="0" i="1" smtClean="0">
                                <a:latin typeface="Cambria Math" panose="02040503050406030204" pitchFamily="18" charset="0"/>
                                <a:cs typeface="Times New Roman" panose="02020603050405020304" pitchFamily="18" charset="0"/>
                              </a:rPr>
                              <m:t>2</m:t>
                            </m:r>
                          </m:sup>
                        </m:sSup>
                      </m:num>
                      <m:den>
                        <m:sSup>
                          <m:sSupPr>
                            <m:ctrlPr>
                              <a:rPr lang="en-US" sz="2400" i="1" smtClean="0">
                                <a:latin typeface="Cambria Math" panose="02040503050406030204" pitchFamily="18" charset="0"/>
                                <a:cs typeface="Times New Roman" panose="02020603050405020304" pitchFamily="18" charset="0"/>
                              </a:rPr>
                            </m:ctrlPr>
                          </m:sSupPr>
                          <m:e>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𝑡</m:t>
                                </m:r>
                              </m:e>
                              <m:sub>
                                <m:r>
                                  <a:rPr lang="en-US" sz="2400" b="0" i="1" smtClean="0">
                                    <a:latin typeface="Cambria Math" panose="02040503050406030204" pitchFamily="18" charset="0"/>
                                    <a:cs typeface="Times New Roman" panose="02020603050405020304" pitchFamily="18" charset="0"/>
                                  </a:rPr>
                                  <m:t>𝑚</m:t>
                                </m:r>
                              </m:sub>
                            </m:sSub>
                          </m:e>
                          <m:sup>
                            <m:r>
                              <a:rPr lang="en-US" sz="2400" b="0" i="1" smtClean="0">
                                <a:latin typeface="Cambria Math" panose="02040503050406030204" pitchFamily="18" charset="0"/>
                                <a:cs typeface="Times New Roman" panose="02020603050405020304" pitchFamily="18" charset="0"/>
                              </a:rPr>
                              <m:t>2</m:t>
                            </m:r>
                          </m:sup>
                        </m:sSup>
                      </m:den>
                    </m:f>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2</m:t>
                        </m:r>
                      </m:num>
                      <m:den>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𝑃</m:t>
                            </m:r>
                          </m:e>
                          <m:sub>
                            <m:r>
                              <a:rPr lang="en-US" sz="2400" b="0" i="1" smtClean="0">
                                <a:latin typeface="Cambria Math" panose="02040503050406030204" pitchFamily="18" charset="0"/>
                                <a:cs typeface="Times New Roman" panose="02020603050405020304" pitchFamily="18" charset="0"/>
                              </a:rPr>
                              <m:t>𝑒𝑟</m:t>
                            </m:r>
                          </m:sub>
                        </m:sSub>
                      </m:den>
                    </m:f>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2</m:t>
                        </m:r>
                      </m:num>
                      <m:den>
                        <m:sSup>
                          <m:sSupPr>
                            <m:ctrlPr>
                              <a:rPr lang="en-US" sz="2400" b="0" i="1" smtClean="0">
                                <a:latin typeface="Cambria Math" panose="02040503050406030204" pitchFamily="18" charset="0"/>
                                <a:cs typeface="Times New Roman" panose="02020603050405020304" pitchFamily="18" charset="0"/>
                              </a:rPr>
                            </m:ctrlPr>
                          </m:sSupPr>
                          <m:e>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𝑃</m:t>
                                </m:r>
                              </m:e>
                              <m:sub>
                                <m:r>
                                  <a:rPr lang="en-US" sz="2400" b="0" i="1" smtClean="0">
                                    <a:latin typeface="Cambria Math" panose="02040503050406030204" pitchFamily="18" charset="0"/>
                                    <a:cs typeface="Times New Roman" panose="02020603050405020304" pitchFamily="18" charset="0"/>
                                  </a:rPr>
                                  <m:t>𝑒𝑟</m:t>
                                </m:r>
                              </m:sub>
                            </m:sSub>
                          </m:e>
                          <m:sup>
                            <m:r>
                              <a:rPr lang="en-US" sz="2400" b="0" i="1" smtClean="0">
                                <a:latin typeface="Cambria Math" panose="02040503050406030204" pitchFamily="18" charset="0"/>
                                <a:cs typeface="Times New Roman" panose="02020603050405020304" pitchFamily="18" charset="0"/>
                              </a:rPr>
                              <m:t>2</m:t>
                            </m:r>
                          </m:sup>
                        </m:sSup>
                      </m:den>
                    </m:f>
                    <m:r>
                      <a:rPr lang="en-US" sz="2400" b="0" i="1" smtClean="0">
                        <a:latin typeface="Cambria Math" panose="02040503050406030204" pitchFamily="18" charset="0"/>
                        <a:cs typeface="Times New Roman" panose="02020603050405020304" pitchFamily="18" charset="0"/>
                      </a:rPr>
                      <m:t>(1−</m:t>
                    </m:r>
                    <m:sSup>
                      <m:sSupPr>
                        <m:ctrlPr>
                          <a:rPr lang="en-US" sz="2400" b="0" i="1" smtClean="0">
                            <a:latin typeface="Cambria Math" panose="02040503050406030204" pitchFamily="18" charset="0"/>
                            <a:cs typeface="Times New Roman" panose="02020603050405020304" pitchFamily="18" charset="0"/>
                          </a:rPr>
                        </m:ctrlPr>
                      </m:sSupPr>
                      <m:e>
                        <m:r>
                          <a:rPr lang="en-US" sz="2400" b="0" i="1" smtClean="0">
                            <a:latin typeface="Cambria Math" panose="02040503050406030204" pitchFamily="18" charset="0"/>
                            <a:cs typeface="Times New Roman" panose="02020603050405020304" pitchFamily="18" charset="0"/>
                          </a:rPr>
                          <m:t>𝑒</m:t>
                        </m:r>
                      </m:e>
                      <m:sup>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𝑃</m:t>
                            </m:r>
                          </m:e>
                          <m:sub>
                            <m:r>
                              <a:rPr lang="en-US" sz="2400" b="0" i="1" smtClean="0">
                                <a:latin typeface="Cambria Math" panose="02040503050406030204" pitchFamily="18" charset="0"/>
                                <a:cs typeface="Times New Roman" panose="02020603050405020304" pitchFamily="18" charset="0"/>
                              </a:rPr>
                              <m:t>𝑒𝑟</m:t>
                            </m:r>
                          </m:sub>
                        </m:sSub>
                      </m:sup>
                    </m:sSup>
                    <m:r>
                      <a:rPr lang="en-US" sz="2400" b="0" i="1" smtClean="0">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(14.55)</a:t>
                </a:r>
              </a:p>
            </p:txBody>
          </p:sp>
        </mc:Choice>
        <mc:Fallback xmlns="">
          <p:sp>
            <p:nvSpPr>
              <p:cNvPr id="3" name="Content Placeholder 2">
                <a:extLst>
                  <a:ext uri="{FF2B5EF4-FFF2-40B4-BE49-F238E27FC236}">
                    <a16:creationId xmlns:a16="http://schemas.microsoft.com/office/drawing/2014/main" id="{4C8CBC4F-8192-7213-A085-2A25ADD320AD}"/>
                  </a:ext>
                </a:extLst>
              </p:cNvPr>
              <p:cNvSpPr>
                <a:spLocks noGrp="1" noRot="1" noChangeAspect="1" noMove="1" noResize="1" noEditPoints="1" noAdjustHandles="1" noChangeArrowheads="1" noChangeShapeType="1" noTextEdit="1"/>
              </p:cNvSpPr>
              <p:nvPr>
                <p:ph idx="1"/>
              </p:nvPr>
            </p:nvSpPr>
            <p:spPr>
              <a:xfrm>
                <a:off x="188843" y="791187"/>
                <a:ext cx="11857383" cy="5261743"/>
              </a:xfrm>
              <a:blipFill>
                <a:blip r:embed="rId2"/>
                <a:stretch>
                  <a:fillRect l="-823" r="-25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215C5DA-20A1-6D3E-22B0-E039FE0CB8AE}"/>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A78EC79-0BE9-E55F-2C1C-655AAB9E049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83F0ABCA-FA68-BA0A-2687-BDE569DFC234}"/>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281460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BD093A-2190-1CEC-E2AC-68218A4951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6A7CFC7-506C-F30D-B7E5-0D67B3D319F9}"/>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DAF18EB-834A-2682-BD46-F9BB58F41306}"/>
                  </a:ext>
                </a:extLst>
              </p:cNvPr>
              <p:cNvSpPr>
                <a:spLocks noGrp="1"/>
              </p:cNvSpPr>
              <p:nvPr>
                <p:ph idx="1"/>
              </p:nvPr>
            </p:nvSpPr>
            <p:spPr>
              <a:xfrm>
                <a:off x="188843" y="791187"/>
                <a:ext cx="11857383" cy="5261743"/>
              </a:xfrm>
            </p:spPr>
            <p:txBody>
              <a:bodyPr>
                <a:noAutofit/>
              </a:bodyPr>
              <a:lstStyle/>
              <a:p>
                <a:pPr marL="82296" indent="0">
                  <a:buNone/>
                </a:pPr>
                <a:r>
                  <a:rPr lang="en-US" sz="2400" b="1" dirty="0">
                    <a:latin typeface="Times New Roman" panose="02020603050405020304" pitchFamily="18" charset="0"/>
                    <a:cs typeface="Times New Roman" panose="02020603050405020304" pitchFamily="18" charset="0"/>
                  </a:rPr>
                  <a:t>For open-open system</a:t>
                </a:r>
              </a:p>
              <a:p>
                <a:pPr marL="82296" indent="0">
                  <a:buNone/>
                </a:pPr>
                <a:r>
                  <a:rPr lang="en-US" sz="2000" dirty="0">
                    <a:latin typeface="Times-Roman"/>
                  </a:rPr>
                  <a:t>The mean residence time for an open-open  system is expressed by the following empirical equation.</a:t>
                </a:r>
              </a:p>
              <a:p>
                <a:pPr marL="82296" indent="0">
                  <a:buNone/>
                </a:pPr>
                <a14:m>
                  <m:oMath xmlns:m="http://schemas.openxmlformats.org/officeDocument/2006/math">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𝑚</m:t>
                        </m:r>
                      </m:sub>
                    </m:sSub>
                    <m:r>
                      <a:rPr lang="en-US" sz="2000" b="0" i="1" smtClean="0">
                        <a:latin typeface="Cambria Math" panose="02040503050406030204" pitchFamily="18" charset="0"/>
                      </a:rPr>
                      <m:t>=(1+</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2</m:t>
                        </m:r>
                      </m:num>
                      <m:den>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𝑃</m:t>
                            </m:r>
                          </m:e>
                          <m:sub>
                            <m:r>
                              <a:rPr lang="en-US" sz="2000" b="0" i="1" smtClean="0">
                                <a:latin typeface="Cambria Math" panose="02040503050406030204" pitchFamily="18" charset="0"/>
                              </a:rPr>
                              <m:t>𝑒𝑟</m:t>
                            </m:r>
                          </m:sub>
                        </m:sSub>
                      </m:den>
                    </m:f>
                    <m:r>
                      <a:rPr lang="en-US" sz="2000" b="0" i="1" smtClean="0">
                        <a:latin typeface="Cambria Math" panose="02040503050406030204" pitchFamily="18" charset="0"/>
                      </a:rPr>
                      <m:t>)</m:t>
                    </m:r>
                    <m:r>
                      <a:rPr lang="en-US" sz="2000" b="0" i="1" smtClean="0">
                        <a:latin typeface="Cambria Math" panose="02040503050406030204" pitchFamily="18" charset="0"/>
                        <a:ea typeface="Cambria Math" panose="02040503050406030204" pitchFamily="18" charset="0"/>
                      </a:rPr>
                      <m:t>𝜏</m:t>
                    </m:r>
                  </m:oMath>
                </a14:m>
                <a:r>
                  <a:rPr lang="en-US" sz="2000" dirty="0">
                    <a:latin typeface="Times-Roman"/>
                  </a:rPr>
                  <a:t>                                                                                              (14.56)                            </a:t>
                </a:r>
              </a:p>
              <a:p>
                <a:pPr marL="0" indent="0" algn="just">
                  <a:lnSpc>
                    <a:spcPct val="170000"/>
                  </a:lnSpc>
                  <a:buNone/>
                </a:pPr>
                <a:r>
                  <a:rPr lang="en-US" sz="2000" dirty="0">
                    <a:latin typeface="Times New Roman" panose="02020603050405020304" pitchFamily="18" charset="0"/>
                    <a:cs typeface="Times New Roman" panose="02020603050405020304" pitchFamily="18" charset="0"/>
                  </a:rPr>
                  <a:t>We note that the mean residence time for an open system is greater than that for a closed system. </a:t>
                </a:r>
              </a:p>
              <a:p>
                <a:pPr marL="0" indent="0" algn="just">
                  <a:lnSpc>
                    <a:spcPct val="170000"/>
                  </a:lnSpc>
                  <a:buNone/>
                </a:pPr>
                <a:r>
                  <a:rPr lang="en-US" sz="2000" dirty="0">
                    <a:latin typeface="Times New Roman" panose="02020603050405020304" pitchFamily="18" charset="0"/>
                    <a:cs typeface="Times New Roman" panose="02020603050405020304" pitchFamily="18" charset="0"/>
                  </a:rPr>
                  <a:t>The reason is that the molecules can diffuse back into the reactor after they diffuse out at the entrance.</a:t>
                </a:r>
              </a:p>
              <a:p>
                <a:pPr marL="0" indent="0" algn="just">
                  <a:lnSpc>
                    <a:spcPct val="170000"/>
                  </a:lnSpc>
                  <a:buNone/>
                </a:pPr>
                <a:r>
                  <a:rPr lang="en-US" sz="2000" dirty="0">
                    <a:latin typeface="Times New Roman" panose="02020603050405020304" pitchFamily="18" charset="0"/>
                    <a:cs typeface="Times New Roman" panose="02020603050405020304" pitchFamily="18" charset="0"/>
                  </a:rPr>
                  <a:t>The variance for an open-open system is determined using the following empirical equation.</a:t>
                </a:r>
              </a:p>
              <a:p>
                <a:pPr marL="0" indent="0" algn="just">
                  <a:lnSpc>
                    <a:spcPct val="170000"/>
                  </a:lnSpc>
                  <a:buNone/>
                </a:pPr>
                <a14:m>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ea typeface="Cambria Math" panose="02040503050406030204" pitchFamily="18" charset="0"/>
                                <a:cs typeface="Times New Roman" panose="02020603050405020304" pitchFamily="18" charset="0"/>
                              </a:rPr>
                              <m:t>𝜎</m:t>
                            </m:r>
                          </m:e>
                          <m:sup>
                            <m:r>
                              <a:rPr lang="en-US" sz="2000" i="1">
                                <a:latin typeface="Cambria Math" panose="02040503050406030204" pitchFamily="18" charset="0"/>
                                <a:cs typeface="Times New Roman" panose="02020603050405020304" pitchFamily="18" charset="0"/>
                              </a:rPr>
                              <m:t>2</m:t>
                            </m:r>
                          </m:sup>
                        </m:sSup>
                      </m:num>
                      <m:den>
                        <m:sSup>
                          <m:sSupPr>
                            <m:ctrlPr>
                              <a:rPr lang="en-US" sz="2000" i="1" smtClean="0">
                                <a:latin typeface="Cambria Math" panose="02040503050406030204" pitchFamily="18" charset="0"/>
                                <a:cs typeface="Times New Roman" panose="02020603050405020304" pitchFamily="18" charset="0"/>
                              </a:rPr>
                            </m:ctrlPr>
                          </m:sSupPr>
                          <m:e>
                            <m:r>
                              <a:rPr lang="en-US" sz="2000" i="1" smtClean="0">
                                <a:latin typeface="Cambria Math" panose="02040503050406030204" pitchFamily="18" charset="0"/>
                                <a:ea typeface="Cambria Math" panose="02040503050406030204" pitchFamily="18" charset="0"/>
                                <a:cs typeface="Times New Roman" panose="02020603050405020304" pitchFamily="18" charset="0"/>
                              </a:rPr>
                              <m:t>𝜏</m:t>
                            </m:r>
                          </m:e>
                          <m:sup>
                            <m:r>
                              <a:rPr lang="en-US" sz="2000" b="0" i="1" smtClean="0">
                                <a:latin typeface="Cambria Math" panose="02040503050406030204" pitchFamily="18" charset="0"/>
                                <a:cs typeface="Times New Roman" panose="02020603050405020304" pitchFamily="18" charset="0"/>
                              </a:rPr>
                              <m:t>2</m:t>
                            </m:r>
                          </m:sup>
                        </m:sSup>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2</m:t>
                        </m:r>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𝑃</m:t>
                            </m:r>
                          </m:e>
                          <m:sub>
                            <m:r>
                              <a:rPr lang="en-US" sz="2000" i="1">
                                <a:latin typeface="Cambria Math" panose="02040503050406030204" pitchFamily="18" charset="0"/>
                                <a:cs typeface="Times New Roman" panose="02020603050405020304" pitchFamily="18" charset="0"/>
                              </a:rPr>
                              <m:t>𝑒𝑟</m:t>
                            </m:r>
                          </m:sub>
                        </m:sSub>
                      </m:den>
                    </m:f>
                    <m:r>
                      <a:rPr lang="en-US" sz="2000" b="0" i="1" smtClean="0">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8</m:t>
                        </m:r>
                      </m:num>
                      <m:den>
                        <m:sSup>
                          <m:sSupPr>
                            <m:ctrlPr>
                              <a:rPr lang="en-US" sz="2000" i="1">
                                <a:latin typeface="Cambria Math" panose="02040503050406030204" pitchFamily="18" charset="0"/>
                                <a:cs typeface="Times New Roman" panose="02020603050405020304" pitchFamily="18" charset="0"/>
                              </a:rPr>
                            </m:ctrlPr>
                          </m:sSupPr>
                          <m:e>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𝑃</m:t>
                                </m:r>
                              </m:e>
                              <m:sub>
                                <m:r>
                                  <a:rPr lang="en-US" sz="2000" i="1">
                                    <a:latin typeface="Cambria Math" panose="02040503050406030204" pitchFamily="18" charset="0"/>
                                    <a:cs typeface="Times New Roman" panose="02020603050405020304" pitchFamily="18" charset="0"/>
                                  </a:rPr>
                                  <m:t>𝑒𝑟</m:t>
                                </m:r>
                              </m:sub>
                            </m:sSub>
                          </m:e>
                          <m:sup>
                            <m:r>
                              <a:rPr lang="en-US" sz="2000" i="1">
                                <a:latin typeface="Cambria Math" panose="02040503050406030204" pitchFamily="18" charset="0"/>
                                <a:cs typeface="Times New Roman" panose="02020603050405020304" pitchFamily="18" charset="0"/>
                              </a:rPr>
                              <m:t>2</m:t>
                            </m:r>
                          </m:sup>
                        </m:sSup>
                      </m:den>
                    </m:f>
                  </m:oMath>
                </a14:m>
                <a:r>
                  <a:rPr lang="en-US" sz="2000" dirty="0">
                    <a:latin typeface="Times New Roman" panose="02020603050405020304" pitchFamily="18" charset="0"/>
                    <a:cs typeface="Times New Roman" panose="02020603050405020304" pitchFamily="18" charset="0"/>
                  </a:rPr>
                  <a:t>                                                                                                 (14.57)</a:t>
                </a:r>
              </a:p>
              <a:p>
                <a:pPr marL="0" indent="0" algn="just">
                  <a:lnSpc>
                    <a:spcPct val="170000"/>
                  </a:lnSpc>
                  <a:buNone/>
                </a:pPr>
                <a:r>
                  <a:rPr lang="en-US" sz="2000" dirty="0">
                    <a:latin typeface="Times New Roman" panose="02020603050405020304" pitchFamily="18" charset="0"/>
                    <a:cs typeface="Times New Roman" panose="02020603050405020304" pitchFamily="18" charset="0"/>
                  </a:rPr>
                  <a:t>Therefore, you have to identify the type of boundary conditions to solve the problem analytically.</a:t>
                </a:r>
              </a:p>
              <a:p>
                <a:pPr marL="0" indent="0" algn="just">
                  <a:lnSpc>
                    <a:spcPct val="100000"/>
                  </a:lnSpc>
                  <a:buNone/>
                </a:pPr>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DAF18EB-834A-2682-BD46-F9BB58F41306}"/>
                  </a:ext>
                </a:extLst>
              </p:cNvPr>
              <p:cNvSpPr>
                <a:spLocks noGrp="1" noRot="1" noChangeAspect="1" noMove="1" noResize="1" noEditPoints="1" noAdjustHandles="1" noChangeArrowheads="1" noChangeShapeType="1" noTextEdit="1"/>
              </p:cNvSpPr>
              <p:nvPr>
                <p:ph idx="1"/>
              </p:nvPr>
            </p:nvSpPr>
            <p:spPr>
              <a:xfrm>
                <a:off x="188843" y="791187"/>
                <a:ext cx="11857383" cy="5261743"/>
              </a:xfrm>
              <a:blipFill>
                <a:blip r:embed="rId2"/>
                <a:stretch>
                  <a:fillRect l="-566" t="-162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AAD46D4-3C39-4704-7497-438F567D5F74}"/>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6CC6ED9-B221-4781-6A60-AAD4CB7EDBB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D4F325B8-28EC-799D-1A7F-7FED3B10FE9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1264479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236DF2-96C8-5492-CB90-725ABC5099D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FFD225-C1FE-3422-21E2-9DCC887DFD0E}"/>
              </a:ext>
            </a:extLst>
          </p:cNvPr>
          <p:cNvSpPr>
            <a:spLocks noGrp="1"/>
          </p:cNvSpPr>
          <p:nvPr>
            <p:ph type="title"/>
          </p:nvPr>
        </p:nvSpPr>
        <p:spPr>
          <a:xfrm>
            <a:off x="619539" y="184989"/>
            <a:ext cx="10515600" cy="315912"/>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Activity 14.2</a:t>
            </a:r>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8FBD28D1-C0F8-7CD2-BBB6-3F5D5A46F631}"/>
                  </a:ext>
                </a:extLst>
              </p:cNvPr>
              <p:cNvSpPr>
                <a:spLocks noGrp="1"/>
              </p:cNvSpPr>
              <p:nvPr>
                <p:ph idx="1"/>
              </p:nvPr>
            </p:nvSpPr>
            <p:spPr>
              <a:xfrm>
                <a:off x="188844" y="646043"/>
                <a:ext cx="11499574" cy="5406888"/>
              </a:xfrm>
            </p:spPr>
            <p:txBody>
              <a:bodyPr>
                <a:noAutofit/>
              </a:bodyPr>
              <a:lstStyle/>
              <a:p>
                <a:pPr marL="0" indent="0" algn="just">
                  <a:lnSpc>
                    <a:spcPct val="150000"/>
                  </a:lnSpc>
                  <a:buNone/>
                </a:pPr>
                <a:r>
                  <a:rPr lang="en-US" sz="2000" dirty="0">
                    <a:latin typeface="Times New Roman" panose="02020603050405020304" pitchFamily="18" charset="0"/>
                    <a:cs typeface="Times New Roman" panose="02020603050405020304" pitchFamily="18" charset="0"/>
                  </a:rPr>
                  <a:t>The first-order reaction is carried out in a 10-cm-diameter tubular reactor with 6.36 m in length. The reaction rate constant is 0.25 min</a:t>
                </a:r>
                <a:r>
                  <a:rPr lang="en-US" sz="2000" baseline="30000" dirty="0">
                    <a:latin typeface="Times New Roman" panose="02020603050405020304" pitchFamily="18" charset="0"/>
                    <a:cs typeface="Times New Roman" panose="02020603050405020304" pitchFamily="18" charset="0"/>
                  </a:rPr>
                  <a:t>-1</a:t>
                </a:r>
                <a:r>
                  <a:rPr lang="en-US" sz="2000" dirty="0">
                    <a:latin typeface="Times New Roman" panose="02020603050405020304" pitchFamily="18" charset="0"/>
                    <a:cs typeface="Times New Roman" panose="02020603050405020304" pitchFamily="18" charset="0"/>
                  </a:rPr>
                  <a:t>. The reactant A converted to product R, and the reaction is shown in the stoichiometry equation below. Assume that the volumetric flow rate is constant. To diagnose the reactor performance, a tracer test is carried out. The tracer test results effluent concentration (C) as a function of time (t) is given by: </a:t>
                </a:r>
                <a:r>
                  <a:rPr lang="en-US" sz="2000" b="1" dirty="0">
                    <a:latin typeface="Times New Roman" panose="02020603050405020304" pitchFamily="18" charset="0"/>
                    <a:cs typeface="Times New Roman" panose="02020603050405020304" pitchFamily="18" charset="0"/>
                  </a:rPr>
                  <a:t>C (t) = -t</a:t>
                </a:r>
                <a:r>
                  <a:rPr lang="en-US" sz="2000" b="1" baseline="30000" dirty="0">
                    <a:latin typeface="Times New Roman" panose="02020603050405020304" pitchFamily="18" charset="0"/>
                    <a:cs typeface="Times New Roman" panose="02020603050405020304" pitchFamily="18" charset="0"/>
                  </a:rPr>
                  <a:t>2</a:t>
                </a:r>
                <a:r>
                  <a:rPr lang="en-US" sz="2000" b="1" dirty="0">
                    <a:latin typeface="Times New Roman" panose="02020603050405020304" pitchFamily="18" charset="0"/>
                    <a:cs typeface="Times New Roman" panose="02020603050405020304" pitchFamily="18" charset="0"/>
                  </a:rPr>
                  <a:t>+10t.</a:t>
                </a:r>
                <a:r>
                  <a:rPr lang="en-US" sz="2000" dirty="0">
                    <a:latin typeface="Times New Roman" panose="02020603050405020304" pitchFamily="18" charset="0"/>
                    <a:cs typeface="Times New Roman" panose="02020603050405020304" pitchFamily="18" charset="0"/>
                  </a:rPr>
                  <a:t>                                                      </a:t>
                </a:r>
              </a:p>
              <a:p>
                <a:pPr marL="0" indent="0">
                  <a:lnSpc>
                    <a:spcPct val="100000"/>
                  </a:lnSpc>
                  <a:buNone/>
                </a:pPr>
                <a:r>
                  <a:rPr lang="en-US" dirty="0"/>
                  <a:t>  </a:t>
                </a:r>
                <a14:m>
                  <m:oMath xmlns:m="http://schemas.openxmlformats.org/officeDocument/2006/math">
                    <m:r>
                      <m:rPr>
                        <m:sty m:val="p"/>
                      </m:rPr>
                      <a:rPr lang="en-US" sz="2000">
                        <a:latin typeface="Cambria Math" panose="02040503050406030204" pitchFamily="18" charset="0"/>
                      </a:rPr>
                      <m:t>A</m:t>
                    </m:r>
                    <m:groupChr>
                      <m:groupChrPr>
                        <m:chr m:val="→"/>
                        <m:vertJc m:val="bot"/>
                        <m:ctrlPr>
                          <a:rPr lang="en-US" sz="2000" i="1" smtClean="0">
                            <a:latin typeface="Cambria Math" panose="02040503050406030204" pitchFamily="18" charset="0"/>
                          </a:rPr>
                        </m:ctrlPr>
                      </m:groupChrPr>
                      <m:e>
                        <m:r>
                          <m:rPr>
                            <m:brk m:alnAt="2"/>
                          </m:rPr>
                          <a:rPr lang="en-US" sz="2000" b="0" i="1" smtClean="0">
                            <a:latin typeface="Cambria Math" panose="02040503050406030204" pitchFamily="18" charset="0"/>
                          </a:rPr>
                          <m:t>𝑘</m:t>
                        </m:r>
                      </m:e>
                    </m:groupChr>
                    <m:r>
                      <m:rPr>
                        <m:sty m:val="p"/>
                      </m:rPr>
                      <a:rPr lang="en-US" sz="2000">
                        <a:latin typeface="Cambria Math" panose="02040503050406030204" pitchFamily="18" charset="0"/>
                      </a:rPr>
                      <m:t>R</m:t>
                    </m:r>
                    <m:r>
                      <a:rPr lang="en-US" sz="2000" b="0" i="0" smtClean="0">
                        <a:latin typeface="Cambria Math" panose="02040503050406030204" pitchFamily="18" charset="0"/>
                      </a:rPr>
                      <m:t> </m:t>
                    </m:r>
                  </m:oMath>
                </a14:m>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000" dirty="0">
                    <a:latin typeface="Times New Roman" panose="02020603050405020304" pitchFamily="18" charset="0"/>
                    <a:cs typeface="Times New Roman" panose="02020603050405020304" pitchFamily="18" charset="0"/>
                  </a:rPr>
                  <a:t>Based on the given information, determine: </a:t>
                </a:r>
                <a:r>
                  <a:rPr lang="en-US" sz="2000" b="1" dirty="0">
                    <a:latin typeface="Times New Roman" panose="02020603050405020304" pitchFamily="18" charset="0"/>
                    <a:cs typeface="Times New Roman" panose="02020603050405020304" pitchFamily="18" charset="0"/>
                  </a:rPr>
                  <a:t>(a) </a:t>
                </a:r>
                <a:r>
                  <a:rPr lang="en-US" sz="2000" dirty="0">
                    <a:latin typeface="Times New Roman" panose="02020603050405020304" pitchFamily="18" charset="0"/>
                    <a:cs typeface="Times New Roman" panose="02020603050405020304" pitchFamily="18" charset="0"/>
                  </a:rPr>
                  <a:t>the mean residence time (t</a:t>
                </a:r>
                <a:r>
                  <a:rPr lang="en-US" sz="2000" baseline="-25000" dirty="0">
                    <a:latin typeface="Times New Roman" panose="02020603050405020304" pitchFamily="18" charset="0"/>
                    <a:cs typeface="Times New Roman" panose="02020603050405020304" pitchFamily="18" charset="0"/>
                  </a:rPr>
                  <a:t>m</a:t>
                </a:r>
                <a:r>
                  <a:rPr lang="en-US" sz="2000" dirty="0">
                    <a:latin typeface="Times New Roman" panose="02020603050405020304" pitchFamily="18" charset="0"/>
                    <a:cs typeface="Times New Roman" panose="02020603050405020304" pitchFamily="18" charset="0"/>
                  </a:rPr>
                  <a:t>), volumetric flow rate (</a:t>
                </a:r>
                <a:r>
                  <a:rPr lang="en-US" sz="2000" dirty="0">
                    <a:latin typeface="Times New Roman" panose="02020603050405020304" pitchFamily="18"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cs typeface="Times New Roman" panose="02020603050405020304" pitchFamily="18" charset="0"/>
                  </a:rPr>
                  <a:t>, the variance (σ</a:t>
                </a:r>
                <a:r>
                  <a:rPr lang="en-US" sz="2000" baseline="30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cs typeface="Times New Roman" panose="02020603050405020304" pitchFamily="18" charset="0"/>
                  </a:rPr>
                  <a:t>),</a:t>
                </a:r>
                <a:r>
                  <a:rPr lang="en-US" sz="2000" baseline="3000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number of tanks-in-series (n), and diffusion coefficient (D</a:t>
                </a:r>
                <a:r>
                  <a:rPr lang="en-US" sz="2000" baseline="-25000" dirty="0">
                    <a:latin typeface="Times New Roman" panose="02020603050405020304" pitchFamily="18" charset="0"/>
                    <a:cs typeface="Times New Roman" panose="02020603050405020304" pitchFamily="18" charset="0"/>
                  </a:rPr>
                  <a:t>a</a:t>
                </a:r>
                <a:r>
                  <a:rPr lang="en-US" sz="2000"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(b) </a:t>
                </a:r>
                <a:r>
                  <a:rPr lang="en-US" sz="2000" dirty="0">
                    <a:latin typeface="Times New Roman" panose="02020603050405020304" pitchFamily="18" charset="0"/>
                    <a:cs typeface="Times New Roman" panose="02020603050405020304" pitchFamily="18" charset="0"/>
                  </a:rPr>
                  <a:t>the conversion using tanks-in-series model and axial dispersion model of a closed system, </a:t>
                </a:r>
                <a:r>
                  <a:rPr lang="en-US" sz="2000" b="1" dirty="0">
                    <a:latin typeface="Times New Roman" panose="02020603050405020304" pitchFamily="18" charset="0"/>
                    <a:cs typeface="Times New Roman" panose="02020603050405020304" pitchFamily="18" charset="0"/>
                  </a:rPr>
                  <a:t>(c) </a:t>
                </a:r>
                <a:r>
                  <a:rPr lang="en-US" sz="2000" dirty="0">
                    <a:latin typeface="Times New Roman" panose="02020603050405020304" pitchFamily="18" charset="0"/>
                    <a:cs typeface="Times New Roman" panose="02020603050405020304" pitchFamily="18" charset="0"/>
                  </a:rPr>
                  <a:t>the conversion using ideal PFR and CSTR, and </a:t>
                </a:r>
                <a:r>
                  <a:rPr lang="en-US" sz="2000" b="1" dirty="0">
                    <a:latin typeface="Times New Roman" panose="02020603050405020304" pitchFamily="18" charset="0"/>
                    <a:cs typeface="Times New Roman" panose="02020603050405020304" pitchFamily="18" charset="0"/>
                  </a:rPr>
                  <a:t>(d) </a:t>
                </a:r>
                <a:r>
                  <a:rPr lang="en-US" sz="2000" dirty="0">
                    <a:latin typeface="Times New Roman" panose="02020603050405020304" pitchFamily="18" charset="0"/>
                    <a:cs typeface="Times New Roman" panose="02020603050405020304" pitchFamily="18" charset="0"/>
                  </a:rPr>
                  <a:t>compare the conversion results of real reactor models and ideal reactors. </a:t>
                </a:r>
              </a:p>
              <a:p>
                <a:pPr marL="0" indent="0">
                  <a:buNone/>
                </a:pPr>
                <a:endParaRPr lang="en-US" sz="2000" dirty="0">
                  <a:latin typeface="Times New Roman" panose="02020603050405020304" pitchFamily="18" charset="0"/>
                  <a:cs typeface="Times New Roman" panose="02020603050405020304" pitchFamily="18" charset="0"/>
                </a:endParaRPr>
              </a:p>
            </p:txBody>
          </p:sp>
        </mc:Choice>
        <mc:Fallback>
          <p:sp>
            <p:nvSpPr>
              <p:cNvPr id="3" name="Content Placeholder 2">
                <a:extLst>
                  <a:ext uri="{FF2B5EF4-FFF2-40B4-BE49-F238E27FC236}">
                    <a16:creationId xmlns:a16="http://schemas.microsoft.com/office/drawing/2014/main" id="{8FBD28D1-C0F8-7CD2-BBB6-3F5D5A46F631}"/>
                  </a:ext>
                </a:extLst>
              </p:cNvPr>
              <p:cNvSpPr>
                <a:spLocks noGrp="1" noRot="1" noChangeAspect="1" noMove="1" noResize="1" noEditPoints="1" noAdjustHandles="1" noChangeArrowheads="1" noChangeShapeType="1" noTextEdit="1"/>
              </p:cNvSpPr>
              <p:nvPr>
                <p:ph idx="1"/>
              </p:nvPr>
            </p:nvSpPr>
            <p:spPr>
              <a:xfrm>
                <a:off x="188844" y="646043"/>
                <a:ext cx="11499574" cy="5406888"/>
              </a:xfrm>
              <a:blipFill>
                <a:blip r:embed="rId2"/>
                <a:stretch>
                  <a:fillRect l="-583" r="-53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3E4CD22-B5D5-4347-7860-278D97EE9CFC}"/>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033CB29-7D7B-99EA-D079-EBCCF46E593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373A38B9-A2E7-8F24-EC5D-DCC2AE95BFA1}"/>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376163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DEE8F2-505A-6C9A-F211-8F36548786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F0256B-10B0-B317-E96F-2681A5CB64F7}"/>
              </a:ext>
            </a:extLst>
          </p:cNvPr>
          <p:cNvSpPr>
            <a:spLocks noGrp="1"/>
          </p:cNvSpPr>
          <p:nvPr>
            <p:ph type="title"/>
          </p:nvPr>
        </p:nvSpPr>
        <p:spPr>
          <a:xfrm>
            <a:off x="619539" y="184989"/>
            <a:ext cx="10515600" cy="315912"/>
          </a:xfrm>
        </p:spPr>
        <p:txBody>
          <a:bodyPr>
            <a:noAutofit/>
          </a:bodyPr>
          <a:lstStyle/>
          <a:p>
            <a:r>
              <a:rPr lang="en-US" sz="3200" b="1" dirty="0">
                <a:solidFill>
                  <a:srgbClr val="0070C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84F6743B-FD6E-3C09-CAA9-EB75DC3C491E}"/>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400" b="1" dirty="0">
                <a:latin typeface="Times New Roman" panose="02020603050405020304" pitchFamily="18" charset="0"/>
                <a:ea typeface="Tahoma" pitchFamily="34" charset="0"/>
                <a:cs typeface="Times New Roman" panose="02020603050405020304" pitchFamily="18" charset="0"/>
              </a:rPr>
              <a:t>Given: </a:t>
            </a:r>
            <a:r>
              <a:rPr lang="en-US" sz="2400" dirty="0">
                <a:latin typeface="Times New Roman" panose="02020603050405020304" pitchFamily="18" charset="0"/>
                <a:ea typeface="Tahoma" pitchFamily="34" charset="0"/>
                <a:cs typeface="Times New Roman" panose="02020603050405020304" pitchFamily="18" charset="0"/>
              </a:rPr>
              <a:t>First order reaction</a:t>
            </a:r>
          </a:p>
          <a:p>
            <a:pPr marL="0" indent="0" algn="just">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Diameter of reactor, D = 10 cm = 0.1 m; length of reactor, L=6.36 m, k = 0.25 min</a:t>
            </a:r>
            <a:r>
              <a:rPr lang="en-US" sz="2400" baseline="30000" dirty="0">
                <a:latin typeface="Times New Roman" panose="02020603050405020304" pitchFamily="18" charset="0"/>
                <a:ea typeface="Tahoma" pitchFamily="34" charset="0"/>
                <a:cs typeface="Times New Roman" panose="02020603050405020304" pitchFamily="18" charset="0"/>
              </a:rPr>
              <a:t>-1</a:t>
            </a:r>
            <a:r>
              <a:rPr lang="en-US" sz="2400" dirty="0">
                <a:latin typeface="Times New Roman" panose="02020603050405020304" pitchFamily="18" charset="0"/>
                <a:ea typeface="Tahoma" pitchFamily="34" charset="0"/>
                <a:cs typeface="Times New Roman" panose="02020603050405020304" pitchFamily="18" charset="0"/>
              </a:rPr>
              <a:t>, tracer test response function, </a:t>
            </a:r>
            <a:r>
              <a:rPr lang="en-US" sz="2400" b="1" dirty="0">
                <a:solidFill>
                  <a:srgbClr val="7030A0"/>
                </a:solidFill>
                <a:latin typeface="Times New Roman" panose="02020603050405020304" pitchFamily="18" charset="0"/>
                <a:ea typeface="Tahoma" pitchFamily="34" charset="0"/>
                <a:cs typeface="Times New Roman" panose="02020603050405020304" pitchFamily="18" charset="0"/>
              </a:rPr>
              <a:t>C(t)= -t</a:t>
            </a:r>
            <a:r>
              <a:rPr lang="en-US" sz="2400" b="1" baseline="30000" dirty="0">
                <a:solidFill>
                  <a:srgbClr val="7030A0"/>
                </a:solidFill>
                <a:latin typeface="Times New Roman" panose="02020603050405020304" pitchFamily="18" charset="0"/>
                <a:ea typeface="Tahoma" pitchFamily="34" charset="0"/>
                <a:cs typeface="Times New Roman" panose="02020603050405020304" pitchFamily="18" charset="0"/>
              </a:rPr>
              <a:t>2</a:t>
            </a:r>
            <a:r>
              <a:rPr lang="en-US" sz="2400" b="1" dirty="0">
                <a:solidFill>
                  <a:srgbClr val="7030A0"/>
                </a:solidFill>
                <a:latin typeface="Times New Roman" panose="02020603050405020304" pitchFamily="18" charset="0"/>
                <a:ea typeface="Tahoma" pitchFamily="34" charset="0"/>
                <a:cs typeface="Times New Roman" panose="02020603050405020304" pitchFamily="18" charset="0"/>
              </a:rPr>
              <a:t>+10t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Use  closed-closed system boundary conditions.</a:t>
            </a:r>
            <a:endParaRPr lang="en-US" sz="2400" b="1" dirty="0">
              <a:solidFill>
                <a:srgbClr val="7030A0"/>
              </a:solidFill>
              <a:latin typeface="Times New Roman" panose="02020603050405020304" pitchFamily="18" charset="0"/>
              <a:ea typeface="Tahoma" pitchFamily="34" charset="0"/>
              <a:cs typeface="Times New Roman" panose="02020603050405020304" pitchFamily="18" charset="0"/>
            </a:endParaRPr>
          </a:p>
          <a:p>
            <a:pPr marL="0" indent="0" algn="just">
              <a:lnSpc>
                <a:spcPct val="100000"/>
              </a:lnSpc>
              <a:buNone/>
            </a:pPr>
            <a:r>
              <a:rPr lang="en-US" sz="2400" b="1" dirty="0">
                <a:latin typeface="Times New Roman" panose="02020603050405020304" pitchFamily="18" charset="0"/>
                <a:ea typeface="Tahoma" pitchFamily="34" charset="0"/>
                <a:cs typeface="Times New Roman" panose="02020603050405020304" pitchFamily="18" charset="0"/>
              </a:rPr>
              <a:t>Required </a:t>
            </a:r>
          </a:p>
          <a:p>
            <a:pPr marL="457200" indent="-457200" algn="just">
              <a:lnSpc>
                <a:spcPct val="100000"/>
              </a:lnSpc>
              <a:buAutoNum type="alphaLcParenBoth"/>
            </a:pPr>
            <a:r>
              <a:rPr lang="en-US" sz="2000" dirty="0">
                <a:latin typeface="Times New Roman" panose="02020603050405020304" pitchFamily="18" charset="0"/>
                <a:ea typeface="Tahoma" pitchFamily="34" charset="0"/>
                <a:cs typeface="Times New Roman" panose="02020603050405020304" pitchFamily="18" charset="0"/>
              </a:rPr>
              <a:t>t</a:t>
            </a:r>
            <a:r>
              <a:rPr lang="en-US" sz="2000" baseline="-25000" dirty="0">
                <a:latin typeface="Times New Roman" panose="02020603050405020304" pitchFamily="18" charset="0"/>
                <a:ea typeface="Tahoma" pitchFamily="34" charset="0"/>
                <a:cs typeface="Times New Roman" panose="02020603050405020304" pitchFamily="18" charset="0"/>
              </a:rPr>
              <a:t>m</a:t>
            </a:r>
            <a:r>
              <a:rPr lang="en-US" sz="2000" dirty="0">
                <a:latin typeface="Times New Roman" panose="02020603050405020304" pitchFamily="18" charset="0"/>
                <a:ea typeface="Tahoma" pitchFamily="34"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σ</a:t>
            </a:r>
            <a:r>
              <a:rPr lang="en-US" sz="2000" baseline="30000" dirty="0">
                <a:latin typeface="Times New Roman" panose="02020603050405020304" pitchFamily="18" charset="0"/>
                <a:cs typeface="Times New Roman" panose="02020603050405020304" pitchFamily="18" charset="0"/>
              </a:rPr>
              <a:t>2</a:t>
            </a:r>
            <a:r>
              <a:rPr lang="en-US" sz="2000" dirty="0">
                <a:latin typeface="Times New Roman" panose="02020603050405020304" pitchFamily="18" charset="0"/>
                <a:ea typeface="Tahoma" pitchFamily="34" charset="0"/>
                <a:cs typeface="Times New Roman" panose="02020603050405020304" pitchFamily="18" charset="0"/>
              </a:rPr>
              <a:t>, </a:t>
            </a:r>
            <a:r>
              <a:rPr lang="en-US" sz="2000" dirty="0">
                <a:latin typeface="Times New Roman" panose="02020603050405020304" pitchFamily="18" charset="0"/>
                <a:ea typeface="Tahoma" pitchFamily="34" charset="0"/>
                <a:cs typeface="Times New Roman" panose="02020603050405020304" pitchFamily="18" charset="0"/>
                <a:sym typeface="Symbol" panose="05050102010706020507" pitchFamily="18" charset="2"/>
              </a:rPr>
              <a:t></a:t>
            </a:r>
            <a:r>
              <a:rPr lang="en-US" sz="2000" dirty="0">
                <a:latin typeface="Times New Roman" panose="02020603050405020304" pitchFamily="18" charset="0"/>
                <a:ea typeface="Tahoma" pitchFamily="34" charset="0"/>
                <a:cs typeface="Times New Roman" panose="02020603050405020304" pitchFamily="18" charset="0"/>
              </a:rPr>
              <a:t> &amp; D</a:t>
            </a:r>
            <a:r>
              <a:rPr lang="en-US" sz="2000" baseline="-25000" dirty="0">
                <a:latin typeface="Times New Roman" panose="02020603050405020304" pitchFamily="18" charset="0"/>
                <a:ea typeface="Tahoma" pitchFamily="34" charset="0"/>
                <a:cs typeface="Times New Roman" panose="02020603050405020304" pitchFamily="18" charset="0"/>
              </a:rPr>
              <a:t>a</a:t>
            </a:r>
            <a:r>
              <a:rPr lang="en-US" sz="2000" dirty="0">
                <a:latin typeface="Times New Roman" panose="02020603050405020304" pitchFamily="18" charset="0"/>
                <a:ea typeface="Tahoma" pitchFamily="34" charset="0"/>
                <a:cs typeface="Times New Roman" panose="02020603050405020304" pitchFamily="18" charset="0"/>
              </a:rPr>
              <a:t> =?</a:t>
            </a:r>
          </a:p>
          <a:p>
            <a:pPr marL="457200" indent="-457200" algn="just">
              <a:lnSpc>
                <a:spcPct val="100000"/>
              </a:lnSpc>
              <a:buAutoNum type="alphaLcParenBoth"/>
            </a:pPr>
            <a:r>
              <a:rPr lang="en-US" sz="2000" dirty="0">
                <a:latin typeface="Times New Roman" panose="02020603050405020304" pitchFamily="18" charset="0"/>
                <a:ea typeface="Tahoma" pitchFamily="34" charset="0"/>
                <a:cs typeface="Times New Roman" panose="02020603050405020304" pitchFamily="18" charset="0"/>
              </a:rPr>
              <a:t>X</a:t>
            </a:r>
            <a:r>
              <a:rPr lang="en-US" sz="2000" baseline="-25000" dirty="0">
                <a:latin typeface="Times New Roman" panose="02020603050405020304" pitchFamily="18" charset="0"/>
                <a:ea typeface="Tahoma" pitchFamily="34" charset="0"/>
                <a:cs typeface="Times New Roman" panose="02020603050405020304" pitchFamily="18" charset="0"/>
              </a:rPr>
              <a:t>A</a:t>
            </a:r>
            <a:r>
              <a:rPr lang="en-US" sz="2000" dirty="0">
                <a:latin typeface="Times New Roman" panose="02020603050405020304" pitchFamily="18" charset="0"/>
                <a:ea typeface="Tahoma" pitchFamily="34" charset="0"/>
                <a:cs typeface="Times New Roman" panose="02020603050405020304" pitchFamily="18" charset="0"/>
              </a:rPr>
              <a:t>= ? , for both tanks-in-series model and axial dispersion model</a:t>
            </a:r>
          </a:p>
          <a:p>
            <a:pPr marL="457200" indent="-457200" algn="just">
              <a:lnSpc>
                <a:spcPct val="100000"/>
              </a:lnSpc>
              <a:buFont typeface="Arial" panose="020B0604020202020204" pitchFamily="34" charset="0"/>
              <a:buAutoNum type="alphaLcParenBoth"/>
            </a:pPr>
            <a:r>
              <a:rPr lang="en-US" sz="2000" dirty="0">
                <a:latin typeface="Times New Roman" panose="02020603050405020304" pitchFamily="18" charset="0"/>
                <a:ea typeface="Tahoma" pitchFamily="34" charset="0"/>
                <a:cs typeface="Times New Roman" panose="02020603050405020304" pitchFamily="18" charset="0"/>
              </a:rPr>
              <a:t>X</a:t>
            </a:r>
            <a:r>
              <a:rPr lang="en-US" sz="2000" baseline="-25000" dirty="0">
                <a:latin typeface="Times New Roman" panose="02020603050405020304" pitchFamily="18" charset="0"/>
                <a:ea typeface="Tahoma" pitchFamily="34" charset="0"/>
                <a:cs typeface="Times New Roman" panose="02020603050405020304" pitchFamily="18" charset="0"/>
              </a:rPr>
              <a:t>A</a:t>
            </a:r>
            <a:r>
              <a:rPr lang="en-US" sz="2000" dirty="0">
                <a:latin typeface="Times New Roman" panose="02020603050405020304" pitchFamily="18" charset="0"/>
                <a:ea typeface="Tahoma" pitchFamily="34" charset="0"/>
                <a:cs typeface="Times New Roman" panose="02020603050405020304" pitchFamily="18" charset="0"/>
              </a:rPr>
              <a:t>= ? , for ideal CSTR and PFR</a:t>
            </a:r>
          </a:p>
          <a:p>
            <a:pPr marL="457200" indent="-457200" algn="just">
              <a:lnSpc>
                <a:spcPct val="100000"/>
              </a:lnSpc>
              <a:buFont typeface="Arial" panose="020B0604020202020204" pitchFamily="34" charset="0"/>
              <a:buAutoNum type="alphaLcParenBoth"/>
            </a:pPr>
            <a:r>
              <a:rPr lang="en-US" sz="2000" dirty="0">
                <a:latin typeface="Times New Roman" panose="02020603050405020304" pitchFamily="18" charset="0"/>
                <a:cs typeface="Times New Roman" panose="02020603050405020304" pitchFamily="18" charset="0"/>
              </a:rPr>
              <a:t>Compare the conversion results of real reactor models and ideal reactors</a:t>
            </a:r>
            <a:endParaRPr lang="en-US" sz="2000" dirty="0">
              <a:latin typeface="Times New Roman" panose="02020603050405020304" pitchFamily="18" charset="0"/>
              <a:ea typeface="Tahoma" pitchFamily="34"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645F75C-B192-618A-32C3-351E6177C26A}"/>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30616AB-D726-C055-716C-E8DBC847212B}"/>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A2F1457A-08A2-31C3-D7CB-C75302DC6C25}"/>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090358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FAB445-F1E8-6A02-8154-48CA111902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552DFD-7C8C-4E7B-C7D8-EF6D47503053}"/>
              </a:ext>
            </a:extLst>
          </p:cNvPr>
          <p:cNvSpPr>
            <a:spLocks noGrp="1"/>
          </p:cNvSpPr>
          <p:nvPr>
            <p:ph type="title"/>
          </p:nvPr>
        </p:nvSpPr>
        <p:spPr>
          <a:xfrm>
            <a:off x="619539" y="184989"/>
            <a:ext cx="10515600" cy="315912"/>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FF04614-8F2A-25B9-BF94-DDCB3064DBB4}"/>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400" b="1" dirty="0">
                    <a:latin typeface="Times New Roman" panose="02020603050405020304" pitchFamily="18" charset="0"/>
                    <a:ea typeface="Tahoma" pitchFamily="34" charset="0"/>
                    <a:cs typeface="Times New Roman" panose="02020603050405020304" pitchFamily="18" charset="0"/>
                  </a:rPr>
                  <a:t>Solution:</a:t>
                </a:r>
              </a:p>
              <a:p>
                <a:pPr marL="0" indent="0">
                  <a:lnSpc>
                    <a:spcPct val="100000"/>
                  </a:lnSpc>
                  <a:buNone/>
                </a:pPr>
                <a:r>
                  <a:rPr lang="en-US" sz="2400" dirty="0">
                    <a:latin typeface="Times New Roman" panose="02020603050405020304" pitchFamily="18" charset="0"/>
                    <a:cs typeface="Times New Roman" panose="02020603050405020304" pitchFamily="18" charset="0"/>
                  </a:rPr>
                  <a:t>(a) C(t)= -t</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+10t</a:t>
                </a:r>
              </a:p>
              <a:p>
                <a:pPr marL="0" indent="0">
                  <a:lnSpc>
                    <a:spcPct val="100000"/>
                  </a:lnSpc>
                  <a:buNone/>
                </a:pPr>
                <a:r>
                  <a:rPr lang="en-US" sz="2400" dirty="0">
                    <a:latin typeface="Times New Roman" panose="02020603050405020304" pitchFamily="18" charset="0"/>
                    <a:cs typeface="Times New Roman" panose="02020603050405020304" pitchFamily="18" charset="0"/>
                  </a:rPr>
                  <a:t>To find the  minimum and maximum time  to integrate the tracer test response function, let’s take when the concentration of tracer becomes zero. </a:t>
                </a:r>
              </a:p>
              <a:p>
                <a:pPr marL="0" indent="0">
                  <a:lnSpc>
                    <a:spcPct val="100000"/>
                  </a:lnSpc>
                  <a:buNone/>
                </a:pPr>
                <a:r>
                  <a:rPr lang="en-US" sz="2400" dirty="0">
                    <a:latin typeface="Times New Roman" panose="02020603050405020304" pitchFamily="18" charset="0"/>
                    <a:cs typeface="Times New Roman" panose="02020603050405020304" pitchFamily="18" charset="0"/>
                  </a:rPr>
                  <a:t>C(t) = -t</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+10t = t(10-t) = 0; t = 0  or t = 10</a:t>
                </a:r>
                <a:endParaRPr lang="en-US" sz="2400" b="1" dirty="0">
                  <a:latin typeface="Times New Roman" panose="02020603050405020304" pitchFamily="18" charset="0"/>
                  <a:ea typeface="Tahoma" pitchFamily="34" charset="0"/>
                  <a:cs typeface="Times New Roman" panose="02020603050405020304" pitchFamily="18" charset="0"/>
                </a:endParaRPr>
              </a:p>
              <a:p>
                <a:pPr marL="0" indent="0" algn="just">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First let’s determine the RTD function from concentration function to calculate the mean residence time. </a:t>
                </a:r>
              </a:p>
              <a:p>
                <a:pPr marL="0" indent="0" algn="just">
                  <a:lnSpc>
                    <a:spcPct val="100000"/>
                  </a:lnSpc>
                  <a:buNone/>
                </a:pPr>
                <a14:m>
                  <m:oMathPara xmlns:m="http://schemas.openxmlformats.org/officeDocument/2006/math">
                    <m:oMathParaPr>
                      <m:jc m:val="left"/>
                    </m:oMathParaPr>
                    <m:oMath xmlns:m="http://schemas.openxmlformats.org/officeDocument/2006/math">
                      <m:r>
                        <a:rPr lang="en-US" sz="2000" i="1">
                          <a:latin typeface="Cambria Math" panose="02040503050406030204" pitchFamily="18" charset="0"/>
                        </a:rPr>
                        <m:t>𝐸</m:t>
                      </m:r>
                      <m:d>
                        <m:dPr>
                          <m:ctrlPr>
                            <a:rPr lang="en-US" sz="2000" i="1">
                              <a:latin typeface="Cambria Math" panose="02040503050406030204" pitchFamily="18" charset="0"/>
                            </a:rPr>
                          </m:ctrlPr>
                        </m:dPr>
                        <m:e>
                          <m:r>
                            <a:rPr lang="en-US" sz="2000" i="1">
                              <a:latin typeface="Cambria Math" panose="02040503050406030204" pitchFamily="18" charset="0"/>
                            </a:rPr>
                            <m:t>𝑡</m:t>
                          </m:r>
                        </m:e>
                      </m:d>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𝐶</m:t>
                          </m:r>
                          <m:r>
                            <a:rPr lang="en-US" sz="2000" i="1">
                              <a:latin typeface="Cambria Math" panose="02040503050406030204" pitchFamily="18" charset="0"/>
                            </a:rPr>
                            <m:t>(</m:t>
                          </m:r>
                          <m:r>
                            <a:rPr lang="en-US" sz="2000" i="1">
                              <a:latin typeface="Cambria Math" panose="02040503050406030204" pitchFamily="18" charset="0"/>
                            </a:rPr>
                            <m:t>𝑡</m:t>
                          </m:r>
                          <m:r>
                            <a:rPr lang="en-US" sz="2000" i="1">
                              <a:latin typeface="Cambria Math" panose="02040503050406030204" pitchFamily="18" charset="0"/>
                            </a:rPr>
                            <m:t>)</m:t>
                          </m:r>
                        </m:num>
                        <m:den>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r>
                                <a:rPr lang="en-US" sz="2000" i="1">
                                  <a:latin typeface="Cambria Math" panose="02040503050406030204" pitchFamily="18" charset="0"/>
                                  <a:cs typeface="Times New Roman" panose="02020603050405020304" pitchFamily="18" charset="0"/>
                                  <a:sym typeface="Symbol" panose="05050102010706020507" pitchFamily="18" charset="2"/>
                                </a:rPr>
                                <m:t>𝐶</m:t>
                              </m:r>
                              <m:d>
                                <m:dPr>
                                  <m:ctrlPr>
                                    <a:rPr lang="en-US" sz="2000" i="1">
                                      <a:latin typeface="Cambria Math" panose="02040503050406030204" pitchFamily="18" charset="0"/>
                                      <a:cs typeface="Times New Roman" panose="02020603050405020304" pitchFamily="18" charset="0"/>
                                      <a:sym typeface="Symbol" panose="05050102010706020507" pitchFamily="18" charset="2"/>
                                    </a:rPr>
                                  </m:ctrlPr>
                                </m:dPr>
                                <m:e>
                                  <m:r>
                                    <a:rPr lang="en-US" sz="2000" i="1">
                                      <a:latin typeface="Cambria Math" panose="02040503050406030204" pitchFamily="18" charset="0"/>
                                      <a:cs typeface="Times New Roman" panose="02020603050405020304" pitchFamily="18" charset="0"/>
                                      <a:sym typeface="Symbol" panose="05050102010706020507" pitchFamily="18" charset="2"/>
                                    </a:rPr>
                                    <m:t>𝑡</m:t>
                                  </m:r>
                                </m:e>
                              </m:d>
                              <m:r>
                                <a:rPr lang="en-US" sz="2000" i="1">
                                  <a:latin typeface="Cambria Math" panose="02040503050406030204" pitchFamily="18" charset="0"/>
                                  <a:cs typeface="Times New Roman" panose="02020603050405020304" pitchFamily="18" charset="0"/>
                                  <a:sym typeface="Symbol" panose="05050102010706020507" pitchFamily="18" charset="2"/>
                                </a:rPr>
                                <m:t>𝑑𝑡</m:t>
                              </m:r>
                            </m:e>
                          </m:nary>
                        </m:den>
                      </m:f>
                      <m:r>
                        <a:rPr lang="en-US" sz="2000">
                          <a:latin typeface="Cambria Math" panose="02040503050406030204" pitchFamily="18" charset="0"/>
                          <a:cs typeface="Times New Roman" panose="02020603050405020304" pitchFamily="18" charset="0"/>
                          <a:sym typeface="Symbol" panose="05050102010706020507" pitchFamily="18" charset="2"/>
                        </a:rPr>
                        <m:t>=</m:t>
                      </m:r>
                      <m:f>
                        <m:fPr>
                          <m:ctrlPr>
                            <a:rPr lang="en-US" sz="2000" i="1">
                              <a:latin typeface="Cambria Math" panose="02040503050406030204" pitchFamily="18" charset="0"/>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2</m:t>
                          </m:r>
                          <m:r>
                            <m:rPr>
                              <m:nor/>
                            </m:rPr>
                            <a:rPr lang="en-US" sz="2000" dirty="0">
                              <a:latin typeface="Times New Roman" panose="02020603050405020304" pitchFamily="18" charset="0"/>
                              <a:cs typeface="Times New Roman" panose="02020603050405020304" pitchFamily="18" charset="0"/>
                            </a:rPr>
                            <m:t>+10</m:t>
                          </m:r>
                          <m:r>
                            <m:rPr>
                              <m:nor/>
                            </m:rPr>
                            <a:rPr lang="en-US" sz="2000" dirty="0">
                              <a:latin typeface="Times New Roman" panose="02020603050405020304" pitchFamily="18" charset="0"/>
                              <a:cs typeface="Times New Roman" panose="02020603050405020304" pitchFamily="18" charset="0"/>
                            </a:rPr>
                            <m:t>t</m:t>
                          </m:r>
                          <m:r>
                            <m:rPr>
                              <m:nor/>
                            </m:rPr>
                            <a:rPr lang="en-US" sz="2000" dirty="0">
                              <a:latin typeface="Times New Roman" panose="02020603050405020304" pitchFamily="18" charset="0"/>
                              <a:cs typeface="Times New Roman" panose="02020603050405020304" pitchFamily="18" charset="0"/>
                            </a:rPr>
                            <m:t> </m:t>
                          </m:r>
                        </m:num>
                        <m:den>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10</m:t>
                              </m:r>
                            </m:sup>
                            <m:e>
                              <m:r>
                                <a:rPr lang="en-US" sz="2000" i="1">
                                  <a:latin typeface="Cambria Math" panose="02040503050406030204" pitchFamily="18" charset="0"/>
                                  <a:cs typeface="Times New Roman" panose="02020603050405020304" pitchFamily="18" charset="0"/>
                                  <a:sym typeface="Symbol" panose="05050102010706020507" pitchFamily="18" charset="2"/>
                                </a:rPr>
                                <m:t>(</m:t>
                              </m:r>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2</m:t>
                              </m:r>
                              <m:r>
                                <m:rPr>
                                  <m:nor/>
                                </m:rPr>
                                <a:rPr lang="en-US" sz="2000" dirty="0">
                                  <a:latin typeface="Times New Roman" panose="02020603050405020304" pitchFamily="18" charset="0"/>
                                  <a:cs typeface="Times New Roman" panose="02020603050405020304" pitchFamily="18" charset="0"/>
                                </a:rPr>
                                <m:t>+10</m:t>
                              </m:r>
                              <m:r>
                                <m:rPr>
                                  <m:nor/>
                                </m:rPr>
                                <a:rPr lang="en-US" sz="2000" dirty="0">
                                  <a:latin typeface="Times New Roman" panose="02020603050405020304" pitchFamily="18" charset="0"/>
                                  <a:cs typeface="Times New Roman" panose="02020603050405020304" pitchFamily="18" charset="0"/>
                                </a:rPr>
                                <m:t>t</m:t>
                              </m:r>
                              <m:r>
                                <m:rPr>
                                  <m:nor/>
                                </m:rPr>
                                <a:rPr lang="en-US" sz="2000" dirty="0">
                                  <a:latin typeface="Times New Roman" panose="02020603050405020304" pitchFamily="18" charset="0"/>
                                  <a:cs typeface="Times New Roman" panose="02020603050405020304" pitchFamily="18" charset="0"/>
                                </a:rPr>
                                <m:t> )</m:t>
                              </m:r>
                              <m:r>
                                <a:rPr lang="en-US" sz="2000" i="1">
                                  <a:latin typeface="Cambria Math" panose="02040503050406030204" pitchFamily="18" charset="0"/>
                                  <a:cs typeface="Times New Roman" panose="02020603050405020304" pitchFamily="18" charset="0"/>
                                  <a:sym typeface="Symbol" panose="05050102010706020507" pitchFamily="18" charset="2"/>
                                </a:rPr>
                                <m:t>𝑑𝑡</m:t>
                              </m:r>
                            </m:e>
                          </m:nary>
                        </m:den>
                      </m:f>
                      <m:r>
                        <a:rPr lang="en-US" sz="2000" i="1">
                          <a:latin typeface="Cambria Math" panose="02040503050406030204" pitchFamily="18" charset="0"/>
                          <a:cs typeface="Times New Roman" panose="02020603050405020304" pitchFamily="18" charset="0"/>
                          <a:sym typeface="Symbol" panose="05050102010706020507" pitchFamily="18" charset="2"/>
                        </a:rPr>
                        <m:t>=</m:t>
                      </m:r>
                      <m:f>
                        <m:fPr>
                          <m:ctrlPr>
                            <a:rPr lang="en-US" sz="2000" i="1">
                              <a:latin typeface="Cambria Math" panose="02040503050406030204" pitchFamily="18" charset="0"/>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2</m:t>
                          </m:r>
                          <m:r>
                            <m:rPr>
                              <m:nor/>
                            </m:rPr>
                            <a:rPr lang="en-US" sz="2000" dirty="0">
                              <a:latin typeface="Times New Roman" panose="02020603050405020304" pitchFamily="18" charset="0"/>
                              <a:cs typeface="Times New Roman" panose="02020603050405020304" pitchFamily="18" charset="0"/>
                            </a:rPr>
                            <m:t>+10</m:t>
                          </m:r>
                          <m:r>
                            <m:rPr>
                              <m:nor/>
                            </m:rPr>
                            <a:rPr lang="en-US" sz="2000" dirty="0">
                              <a:latin typeface="Times New Roman" panose="02020603050405020304" pitchFamily="18" charset="0"/>
                              <a:cs typeface="Times New Roman" panose="02020603050405020304" pitchFamily="18" charset="0"/>
                            </a:rPr>
                            <m:t>t</m:t>
                          </m:r>
                          <m:r>
                            <m:rPr>
                              <m:nor/>
                            </m:rPr>
                            <a:rPr lang="en-US" sz="2000" dirty="0">
                              <a:latin typeface="Times New Roman" panose="02020603050405020304" pitchFamily="18" charset="0"/>
                              <a:cs typeface="Times New Roman" panose="02020603050405020304" pitchFamily="18" charset="0"/>
                            </a:rPr>
                            <m:t> </m:t>
                          </m:r>
                        </m:num>
                        <m:den>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3</m:t>
                              </m:r>
                            </m:num>
                            <m:den>
                              <m:r>
                                <a:rPr lang="en-US" sz="2000" i="1">
                                  <a:latin typeface="Cambria Math" panose="02040503050406030204" pitchFamily="18" charset="0"/>
                                  <a:cs typeface="Times New Roman" panose="02020603050405020304" pitchFamily="18" charset="0"/>
                                  <a:sym typeface="Symbol" panose="05050102010706020507" pitchFamily="18" charset="2"/>
                                </a:rPr>
                                <m:t>3</m:t>
                              </m:r>
                            </m:den>
                          </m:f>
                          <m:r>
                            <m:rPr>
                              <m:nor/>
                            </m:rPr>
                            <a:rPr lang="en-US" sz="2000" dirty="0">
                              <a:latin typeface="Times New Roman" panose="02020603050405020304" pitchFamily="18" charset="0"/>
                              <a:cs typeface="Times New Roman" panose="02020603050405020304" pitchFamily="18" charset="0"/>
                            </a:rPr>
                            <m:t>+5</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2</m:t>
                          </m:r>
                          <m:r>
                            <a:rPr lang="en-US" sz="2000" i="1" dirty="0">
                              <a:latin typeface="Cambria Math" panose="02040503050406030204" pitchFamily="18" charset="0"/>
                              <a:cs typeface="Times New Roman" panose="02020603050405020304" pitchFamily="18" charset="0"/>
                            </a:rPr>
                            <m:t>|</m:t>
                          </m:r>
                          <m:m>
                            <m:mPr>
                              <m:mcs>
                                <m:mc>
                                  <m:mcPr>
                                    <m:count m:val="1"/>
                                    <m:mcJc m:val="center"/>
                                  </m:mcPr>
                                </m:mc>
                              </m:mcs>
                              <m:ctrlPr>
                                <a:rPr lang="en-US" sz="2000" i="1" dirty="0">
                                  <a:latin typeface="Cambria Math" panose="02040503050406030204" pitchFamily="18" charset="0"/>
                                  <a:cs typeface="Times New Roman" panose="02020603050405020304" pitchFamily="18" charset="0"/>
                                </a:rPr>
                              </m:ctrlPr>
                            </m:mPr>
                            <m:mr>
                              <m:e>
                                <m:r>
                                  <m:rPr>
                                    <m:brk m:alnAt="7"/>
                                  </m:rPr>
                                  <a:rPr lang="en-US" sz="2000" i="1" dirty="0">
                                    <a:latin typeface="Cambria Math" panose="02040503050406030204" pitchFamily="18" charset="0"/>
                                    <a:cs typeface="Times New Roman" panose="02020603050405020304" pitchFamily="18" charset="0"/>
                                  </a:rPr>
                                  <m:t>1</m:t>
                                </m:r>
                                <m:r>
                                  <a:rPr lang="en-US" sz="2000" i="1" dirty="0">
                                    <a:latin typeface="Cambria Math" panose="02040503050406030204" pitchFamily="18" charset="0"/>
                                    <a:cs typeface="Times New Roman" panose="02020603050405020304" pitchFamily="18" charset="0"/>
                                  </a:rPr>
                                  <m:t>0</m:t>
                                </m:r>
                              </m:e>
                            </m:mr>
                            <m:mr>
                              <m:e>
                                <m:r>
                                  <a:rPr lang="en-US" sz="2000" i="1" dirty="0">
                                    <a:latin typeface="Cambria Math" panose="02040503050406030204" pitchFamily="18" charset="0"/>
                                    <a:cs typeface="Times New Roman" panose="02020603050405020304" pitchFamily="18" charset="0"/>
                                  </a:rPr>
                                  <m:t>0</m:t>
                                </m:r>
                              </m:e>
                            </m:mr>
                          </m:m>
                        </m:den>
                      </m:f>
                      <m:r>
                        <a:rPr lang="en-US" sz="2000">
                          <a:latin typeface="Cambria Math" panose="02040503050406030204" pitchFamily="18" charset="0"/>
                          <a:cs typeface="Times New Roman" panose="02020603050405020304" pitchFamily="18" charset="0"/>
                          <a:sym typeface="Symbol" panose="05050102010706020507" pitchFamily="18" charset="2"/>
                        </a:rPr>
                        <m:t>=</m:t>
                      </m:r>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2</m:t>
                          </m:r>
                          <m:r>
                            <m:rPr>
                              <m:nor/>
                            </m:rPr>
                            <a:rPr lang="en-US" sz="2000" dirty="0">
                              <a:latin typeface="Times New Roman" panose="02020603050405020304" pitchFamily="18" charset="0"/>
                              <a:cs typeface="Times New Roman" panose="02020603050405020304" pitchFamily="18" charset="0"/>
                            </a:rPr>
                            <m:t>+10</m:t>
                          </m:r>
                          <m:r>
                            <m:rPr>
                              <m:nor/>
                            </m:rPr>
                            <a:rPr lang="en-US" sz="2000" dirty="0">
                              <a:latin typeface="Times New Roman" panose="02020603050405020304" pitchFamily="18" charset="0"/>
                              <a:cs typeface="Times New Roman" panose="02020603050405020304" pitchFamily="18" charset="0"/>
                            </a:rPr>
                            <m:t>t</m:t>
                          </m:r>
                        </m:num>
                        <m:den>
                          <m:r>
                            <a:rPr lang="en-US" sz="2000" i="1">
                              <a:latin typeface="Cambria Math" panose="02040503050406030204" pitchFamily="18" charset="0"/>
                              <a:cs typeface="Times New Roman" panose="02020603050405020304" pitchFamily="18" charset="0"/>
                              <a:sym typeface="Symbol" panose="05050102010706020507" pitchFamily="18" charset="2"/>
                            </a:rPr>
                            <m:t>166.7</m:t>
                          </m:r>
                        </m:den>
                      </m:f>
                    </m:oMath>
                  </m:oMathPara>
                </a14:m>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𝑡</m:t>
                        </m:r>
                      </m:e>
                      <m:sub>
                        <m:r>
                          <a:rPr lang="en-US" sz="2000" i="1">
                            <a:latin typeface="Cambria Math" panose="02040503050406030204" pitchFamily="18" charset="0"/>
                            <a:cs typeface="Times New Roman" panose="02020603050405020304" pitchFamily="18" charset="0"/>
                          </a:rPr>
                          <m:t>𝑚</m:t>
                        </m:r>
                      </m:sub>
                    </m:sSub>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r>
                              <a:rPr lang="en-US" sz="2000" i="1">
                                <a:latin typeface="Cambria Math" panose="02040503050406030204" pitchFamily="18" charset="0"/>
                                <a:cs typeface="Times New Roman" panose="02020603050405020304" pitchFamily="18" charset="0"/>
                              </a:rPr>
                              <m:t>𝑡𝐸</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𝑡</m:t>
                                </m:r>
                              </m:e>
                            </m:d>
                            <m:r>
                              <a:rPr lang="en-US" sz="2000" i="1">
                                <a:latin typeface="Cambria Math" panose="02040503050406030204" pitchFamily="18" charset="0"/>
                                <a:cs typeface="Times New Roman" panose="02020603050405020304" pitchFamily="18" charset="0"/>
                              </a:rPr>
                              <m:t>𝑑𝑡</m:t>
                            </m:r>
                          </m:e>
                        </m:nary>
                      </m:num>
                      <m:den>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r>
                              <a:rPr lang="en-US" sz="2000" i="1">
                                <a:latin typeface="Cambria Math" panose="02040503050406030204" pitchFamily="18" charset="0"/>
                                <a:cs typeface="Times New Roman" panose="02020603050405020304" pitchFamily="18" charset="0"/>
                              </a:rPr>
                              <m:t>𝐸</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𝑡</m:t>
                                </m:r>
                              </m:e>
                            </m:d>
                            <m:r>
                              <a:rPr lang="en-US" sz="2000" i="1">
                                <a:latin typeface="Cambria Math" panose="02040503050406030204" pitchFamily="18" charset="0"/>
                                <a:cs typeface="Times New Roman" panose="02020603050405020304" pitchFamily="18" charset="0"/>
                              </a:rPr>
                              <m:t>𝑑𝑡</m:t>
                            </m:r>
                          </m:e>
                        </m:nary>
                      </m:den>
                    </m:f>
                    <m:r>
                      <a:rPr lang="en-US" sz="2000" i="1">
                        <a:latin typeface="Cambria Math" panose="02040503050406030204" pitchFamily="18" charset="0"/>
                        <a:cs typeface="Times New Roman" panose="02020603050405020304" pitchFamily="18" charset="0"/>
                      </a:rPr>
                      <m:t>=</m:t>
                    </m:r>
                  </m:oMath>
                </a14:m>
                <a:r>
                  <a:rPr lang="en-US" sz="2000" dirty="0">
                    <a:cs typeface="Times New Roman" panose="02020603050405020304" pitchFamily="18" charset="0"/>
                  </a:rPr>
                  <a:t> </a:t>
                </a:r>
                <a14:m>
                  <m:oMath xmlns:m="http://schemas.openxmlformats.org/officeDocument/2006/math">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r>
                          <a:rPr lang="en-US" sz="2000" i="1">
                            <a:latin typeface="Cambria Math" panose="02040503050406030204" pitchFamily="18" charset="0"/>
                            <a:cs typeface="Times New Roman" panose="02020603050405020304" pitchFamily="18" charset="0"/>
                          </a:rPr>
                          <m:t>𝑡𝐸</m:t>
                        </m:r>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𝑡</m:t>
                            </m:r>
                          </m:e>
                        </m:d>
                        <m:r>
                          <a:rPr lang="en-US" sz="2000" i="1">
                            <a:latin typeface="Cambria Math" panose="02040503050406030204" pitchFamily="18" charset="0"/>
                            <a:cs typeface="Times New Roman" panose="02020603050405020304" pitchFamily="18" charset="0"/>
                          </a:rPr>
                          <m:t>𝑑𝑡</m:t>
                        </m:r>
                      </m:e>
                    </m:nary>
                    <m:r>
                      <a:rPr lang="en-US" sz="2000" i="1">
                        <a:latin typeface="Cambria Math" panose="02040503050406030204" pitchFamily="18" charset="0"/>
                        <a:cs typeface="Times New Roman" panose="02020603050405020304" pitchFamily="18" charset="0"/>
                      </a:rPr>
                      <m:t>=</m:t>
                    </m:r>
                    <m:nary>
                      <m:naryPr>
                        <m:ctrlPr>
                          <a:rPr lang="en-US" sz="2000" i="1">
                            <a:latin typeface="Cambria Math" panose="02040503050406030204" pitchFamily="18" charset="0"/>
                          </a:rPr>
                        </m:ctrlPr>
                      </m:naryPr>
                      <m:sub>
                        <m:r>
                          <m:rPr>
                            <m:brk m:alnAt="23"/>
                          </m:rPr>
                          <a:rPr lang="en-US" sz="2000" i="1">
                            <a:latin typeface="Cambria Math" panose="02040503050406030204" pitchFamily="18" charset="0"/>
                          </a:rPr>
                          <m:t>0</m:t>
                        </m:r>
                      </m:sub>
                      <m:sup>
                        <m:r>
                          <a:rPr lang="en-US" sz="2000" i="1">
                            <a:latin typeface="Cambria Math" panose="02040503050406030204" pitchFamily="18" charset="0"/>
                            <a:ea typeface="Cambria Math" panose="02040503050406030204" pitchFamily="18" charset="0"/>
                          </a:rPr>
                          <m:t>10</m:t>
                        </m:r>
                      </m:sup>
                      <m:e>
                        <m:d>
                          <m:dPr>
                            <m:ctrlPr>
                              <a:rPr lang="en-US" sz="2000" i="1">
                                <a:latin typeface="Cambria Math" panose="02040503050406030204" pitchFamily="18" charset="0"/>
                                <a:ea typeface="Cambria Math" panose="02040503050406030204" pitchFamily="18" charset="0"/>
                                <a:cs typeface="Times New Roman" panose="02020603050405020304" pitchFamily="18" charset="0"/>
                                <a:sym typeface="Symbol" panose="05050102010706020507" pitchFamily="18" charset="2"/>
                              </a:rPr>
                            </m:ctrlPr>
                          </m:dPr>
                          <m:e>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3</m:t>
                                </m:r>
                                <m:r>
                                  <m:rPr>
                                    <m:nor/>
                                  </m:rPr>
                                  <a:rPr lang="en-US" sz="2000" dirty="0">
                                    <a:latin typeface="Times New Roman" panose="02020603050405020304" pitchFamily="18" charset="0"/>
                                    <a:cs typeface="Times New Roman" panose="02020603050405020304" pitchFamily="18" charset="0"/>
                                  </a:rPr>
                                  <m:t>+10</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2</m:t>
                                </m:r>
                              </m:num>
                              <m:den>
                                <m:r>
                                  <a:rPr lang="en-US" sz="2000" i="1">
                                    <a:latin typeface="Cambria Math" panose="02040503050406030204" pitchFamily="18" charset="0"/>
                                    <a:cs typeface="Times New Roman" panose="02020603050405020304" pitchFamily="18" charset="0"/>
                                    <a:sym typeface="Symbol" panose="05050102010706020507" pitchFamily="18" charset="2"/>
                                  </a:rPr>
                                  <m:t>166.7</m:t>
                                </m:r>
                              </m:den>
                            </m:f>
                          </m:e>
                        </m:d>
                        <m:r>
                          <a:rPr lang="en-US" sz="2000" i="1">
                            <a:latin typeface="Cambria Math" panose="02040503050406030204" pitchFamily="18" charset="0"/>
                          </a:rPr>
                          <m:t>𝑑𝑡</m:t>
                        </m:r>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1</m:t>
                            </m:r>
                          </m:num>
                          <m:den>
                            <m:r>
                              <a:rPr lang="en-US" sz="2000" i="1">
                                <a:latin typeface="Cambria Math" panose="02040503050406030204" pitchFamily="18" charset="0"/>
                              </a:rPr>
                              <m:t>166.7</m:t>
                            </m:r>
                          </m:den>
                        </m:f>
                        <m:d>
                          <m:dPr>
                            <m:ctrlPr>
                              <a:rPr lang="en-US" sz="2000" i="1">
                                <a:latin typeface="Cambria Math" panose="02040503050406030204" pitchFamily="18" charset="0"/>
                              </a:rPr>
                            </m:ctrlPr>
                          </m:dPr>
                          <m:e>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4</m:t>
                                </m:r>
                              </m:num>
                              <m:den>
                                <m:r>
                                  <a:rPr lang="en-US" sz="2000" i="1" dirty="0">
                                    <a:latin typeface="Cambria Math" panose="02040503050406030204" pitchFamily="18" charset="0"/>
                                    <a:cs typeface="Times New Roman" panose="02020603050405020304" pitchFamily="18" charset="0"/>
                                  </a:rPr>
                                  <m:t>4</m:t>
                                </m:r>
                              </m:den>
                            </m:f>
                            <m:r>
                              <m:rPr>
                                <m:nor/>
                              </m:rPr>
                              <a:rPr lang="en-US" sz="2000" dirty="0">
                                <a:latin typeface="Times New Roman" panose="020206030504050203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m:rPr>
                                    <m:nor/>
                                  </m:rPr>
                                  <a:rPr lang="en-US" sz="2000">
                                    <a:latin typeface="Cambria Math" panose="02040503050406030204" pitchFamily="18" charset="0"/>
                                    <a:cs typeface="Times New Roman" panose="02020603050405020304" pitchFamily="18" charset="0"/>
                                    <a:sym typeface="Symbol" panose="05050102010706020507" pitchFamily="18" charset="2"/>
                                  </a:rPr>
                                  <m:t>10</m:t>
                                </m:r>
                                <m:r>
                                  <m:rPr>
                                    <m:nor/>
                                  </m:rPr>
                                  <a:rPr lang="en-US" sz="2000" dirty="0">
                                    <a:latin typeface="Times New Roman" panose="02020603050405020304" pitchFamily="18" charset="0"/>
                                    <a:cs typeface="Times New Roman" panose="02020603050405020304" pitchFamily="18" charset="0"/>
                                  </a:rPr>
                                  <m:t>t</m:t>
                                </m:r>
                                <m:r>
                                  <m:rPr>
                                    <m:nor/>
                                  </m:rPr>
                                  <a:rPr lang="en-US" sz="2000" baseline="30000" dirty="0">
                                    <a:latin typeface="Times New Roman" panose="02020603050405020304" pitchFamily="18" charset="0"/>
                                    <a:cs typeface="Times New Roman" panose="02020603050405020304" pitchFamily="18" charset="0"/>
                                  </a:rPr>
                                  <m:t>3</m:t>
                                </m:r>
                              </m:num>
                              <m:den>
                                <m:r>
                                  <a:rPr lang="en-US" sz="2000" i="1" dirty="0">
                                    <a:latin typeface="Cambria Math" panose="02040503050406030204" pitchFamily="18" charset="0"/>
                                    <a:cs typeface="Times New Roman" panose="02020603050405020304" pitchFamily="18" charset="0"/>
                                  </a:rPr>
                                  <m:t>3</m:t>
                                </m:r>
                              </m:den>
                            </m:f>
                          </m:e>
                          <m:e>
                            <m:m>
                              <m:mPr>
                                <m:mcs>
                                  <m:mc>
                                    <m:mcPr>
                                      <m:count m:val="1"/>
                                      <m:mcJc m:val="center"/>
                                    </m:mcPr>
                                  </m:mc>
                                </m:mcs>
                                <m:ctrlPr>
                                  <a:rPr lang="en-US" sz="2000" i="1" dirty="0">
                                    <a:latin typeface="Cambria Math" panose="02040503050406030204" pitchFamily="18" charset="0"/>
                                    <a:cs typeface="Times New Roman" panose="02020603050405020304" pitchFamily="18" charset="0"/>
                                  </a:rPr>
                                </m:ctrlPr>
                              </m:mPr>
                              <m:mr>
                                <m:e>
                                  <m:r>
                                    <m:rPr>
                                      <m:brk m:alnAt="7"/>
                                    </m:rPr>
                                    <a:rPr lang="en-US" sz="2000" i="1" dirty="0">
                                      <a:latin typeface="Cambria Math" panose="02040503050406030204" pitchFamily="18" charset="0"/>
                                      <a:cs typeface="Times New Roman" panose="02020603050405020304" pitchFamily="18" charset="0"/>
                                    </a:rPr>
                                    <m:t>1</m:t>
                                  </m:r>
                                  <m:r>
                                    <a:rPr lang="en-US" sz="2000" i="1" dirty="0">
                                      <a:latin typeface="Cambria Math" panose="02040503050406030204" pitchFamily="18" charset="0"/>
                                      <a:cs typeface="Times New Roman" panose="02020603050405020304" pitchFamily="18" charset="0"/>
                                    </a:rPr>
                                    <m:t>0</m:t>
                                  </m:r>
                                </m:e>
                              </m:mr>
                              <m:mr>
                                <m:e>
                                  <m:r>
                                    <a:rPr lang="en-US" sz="2000" i="1" dirty="0">
                                      <a:latin typeface="Cambria Math" panose="02040503050406030204" pitchFamily="18" charset="0"/>
                                      <a:cs typeface="Times New Roman" panose="02020603050405020304" pitchFamily="18" charset="0"/>
                                    </a:rPr>
                                    <m:t>0</m:t>
                                  </m:r>
                                </m:e>
                              </m:mr>
                            </m:m>
                          </m:e>
                        </m:d>
                        <m:r>
                          <a:rPr lang="en-US" sz="2000" i="1">
                            <a:latin typeface="Cambria Math" panose="02040503050406030204" pitchFamily="18" charset="0"/>
                          </a:rPr>
                          <m:t>=</m:t>
                        </m:r>
                        <m:r>
                          <a:rPr lang="en-US" sz="2000" b="1" i="1">
                            <a:solidFill>
                              <a:srgbClr val="0070C0"/>
                            </a:solidFill>
                            <a:latin typeface="Cambria Math" panose="02040503050406030204" pitchFamily="18" charset="0"/>
                          </a:rPr>
                          <m:t>𝟓</m:t>
                        </m:r>
                        <m:r>
                          <a:rPr lang="en-US" sz="2000" b="1" i="1">
                            <a:solidFill>
                              <a:srgbClr val="0070C0"/>
                            </a:solidFill>
                            <a:latin typeface="Cambria Math" panose="02040503050406030204" pitchFamily="18" charset="0"/>
                          </a:rPr>
                          <m:t> </m:t>
                        </m:r>
                        <m:r>
                          <a:rPr lang="en-US" sz="2000" b="1" i="1">
                            <a:solidFill>
                              <a:srgbClr val="0070C0"/>
                            </a:solidFill>
                            <a:latin typeface="Cambria Math" panose="02040503050406030204" pitchFamily="18" charset="0"/>
                          </a:rPr>
                          <m:t>𝒎𝒊𝒏</m:t>
                        </m:r>
                      </m:e>
                    </m:nary>
                  </m:oMath>
                </a14:m>
                <a:endParaRPr lang="en-US" sz="20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FF04614-8F2A-25B9-BF94-DDCB3064DBB4}"/>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823" t="-902" r="-771"/>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D3759BB-3F6A-01A3-8793-418CC8408901}"/>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187189C-F559-FA88-B4CE-BC2627FE4ED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1CEDC7D-B0E7-FB99-BF38-75CAA7511D5D}"/>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3077029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7ED6AE-A5DD-0D3D-DDA5-BED54691291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670B82-3412-17A6-AF51-FAC4FD7B081F}"/>
              </a:ext>
            </a:extLst>
          </p:cNvPr>
          <p:cNvSpPr>
            <a:spLocks noGrp="1"/>
          </p:cNvSpPr>
          <p:nvPr>
            <p:ph type="title"/>
          </p:nvPr>
        </p:nvSpPr>
        <p:spPr>
          <a:xfrm>
            <a:off x="619539" y="184989"/>
            <a:ext cx="10515600" cy="315912"/>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9D8AED5-A37E-9C4A-975B-A1531D69F19B}"/>
                  </a:ext>
                </a:extLst>
              </p:cNvPr>
              <p:cNvSpPr>
                <a:spLocks noGrp="1"/>
              </p:cNvSpPr>
              <p:nvPr>
                <p:ph idx="1"/>
              </p:nvPr>
            </p:nvSpPr>
            <p:spPr>
              <a:xfrm>
                <a:off x="188843" y="646043"/>
                <a:ext cx="11857383" cy="5406888"/>
              </a:xfrm>
            </p:spPr>
            <p:txBody>
              <a:bodyPr>
                <a:noAutofit/>
              </a:bodyPr>
              <a:lstStyle/>
              <a:p>
                <a:pPr marL="0" indent="0">
                  <a:lnSpc>
                    <a:spcPct val="100000"/>
                  </a:lnSpc>
                  <a:buNone/>
                </a:pPr>
                <a:r>
                  <a:rPr lang="en-US" sz="2000" dirty="0">
                    <a:latin typeface="Times New Roman" panose="02020603050405020304" pitchFamily="18" charset="0"/>
                    <a:cs typeface="Times New Roman" panose="02020603050405020304" pitchFamily="18" charset="0"/>
                  </a:rPr>
                  <a:t>The volumetric flow rate is the ration of volume of reactor divided by the mean residence time.</a:t>
                </a:r>
              </a:p>
              <a:p>
                <a:pPr marL="0" indent="0">
                  <a:lnSpc>
                    <a:spcPct val="100000"/>
                  </a:lnSpc>
                  <a:buNone/>
                </a:pPr>
                <a:r>
                  <a:rPr lang="en-US" sz="2000" dirty="0">
                    <a:latin typeface="Times New Roman" panose="02020603050405020304" pitchFamily="18" charset="0"/>
                    <a:cs typeface="Times New Roman" panose="02020603050405020304" pitchFamily="18" charset="0"/>
                  </a:rPr>
                  <a:t>The reactor volume is  Area of  reactor * length of reactor.</a:t>
                </a:r>
              </a:p>
              <a:p>
                <a:pPr marL="0" indent="0">
                  <a:lnSpc>
                    <a:spcPct val="100000"/>
                  </a:lnSpc>
                  <a:buNone/>
                </a:pPr>
                <a14:m>
                  <m:oMathPara xmlns:m="http://schemas.openxmlformats.org/officeDocument/2006/math">
                    <m:oMathParaPr>
                      <m:jc m:val="left"/>
                    </m:oMathParaPr>
                    <m:oMath xmlns:m="http://schemas.openxmlformats.org/officeDocument/2006/math">
                      <m:r>
                        <a:rPr lang="en-US" sz="2000" i="1">
                          <a:latin typeface="Cambria Math" panose="02040503050406030204" pitchFamily="18" charset="0"/>
                          <a:cs typeface="Times New Roman" panose="02020603050405020304" pitchFamily="18" charset="0"/>
                        </a:rPr>
                        <m:t>𝑉</m:t>
                      </m:r>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𝜋</m:t>
                      </m:r>
                      <m:f>
                        <m:fPr>
                          <m:ctrlPr>
                            <a:rPr lang="en-US" sz="2000" i="1">
                              <a:latin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𝐷</m:t>
                              </m:r>
                            </m:e>
                            <m:sup>
                              <m:r>
                                <a:rPr lang="en-US" sz="2000" i="1">
                                  <a:latin typeface="Cambria Math" panose="02040503050406030204" pitchFamily="18" charset="0"/>
                                  <a:cs typeface="Times New Roman" panose="02020603050405020304" pitchFamily="18" charset="0"/>
                                </a:rPr>
                                <m:t>2</m:t>
                              </m:r>
                            </m:sup>
                          </m:sSup>
                        </m:num>
                        <m:den>
                          <m:r>
                            <a:rPr lang="en-US" sz="2000" i="1">
                              <a:latin typeface="Cambria Math" panose="02040503050406030204" pitchFamily="18" charset="0"/>
                              <a:cs typeface="Times New Roman" panose="02020603050405020304" pitchFamily="18" charset="0"/>
                            </a:rPr>
                            <m:t>4</m:t>
                          </m:r>
                        </m:den>
                      </m:f>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𝐿</m:t>
                      </m:r>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𝜋</m:t>
                      </m:r>
                      <m:r>
                        <a:rPr lang="en-US" sz="20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0.1</m:t>
                              </m:r>
                            </m:e>
                            <m:sup>
                              <m:r>
                                <a:rPr lang="en-US" sz="2000" i="1">
                                  <a:latin typeface="Cambria Math" panose="02040503050406030204" pitchFamily="18" charset="0"/>
                                  <a:cs typeface="Times New Roman" panose="02020603050405020304" pitchFamily="18" charset="0"/>
                                </a:rPr>
                                <m:t>2</m:t>
                              </m:r>
                            </m:sup>
                          </m:sSup>
                        </m:num>
                        <m:den>
                          <m:r>
                            <a:rPr lang="en-US" sz="2000" i="1">
                              <a:latin typeface="Cambria Math" panose="02040503050406030204" pitchFamily="18" charset="0"/>
                              <a:cs typeface="Times New Roman" panose="02020603050405020304" pitchFamily="18" charset="0"/>
                            </a:rPr>
                            <m:t>4</m:t>
                          </m:r>
                        </m:den>
                      </m:f>
                      <m:r>
                        <a:rPr lang="en-US" sz="2000" i="1">
                          <a:latin typeface="Cambria Math" panose="02040503050406030204" pitchFamily="18" charset="0"/>
                          <a:cs typeface="Times New Roman" panose="02020603050405020304" pitchFamily="18" charset="0"/>
                        </a:rPr>
                        <m:t>∗</m:t>
                      </m:r>
                      <m:r>
                        <a:rPr lang="en-US" sz="2000" b="1" i="1">
                          <a:latin typeface="Cambria Math" panose="02040503050406030204" pitchFamily="18" charset="0"/>
                          <a:cs typeface="Times New Roman" panose="02020603050405020304" pitchFamily="18" charset="0"/>
                        </a:rPr>
                        <m:t>𝟔</m:t>
                      </m:r>
                      <m:r>
                        <a:rPr lang="en-US" sz="2000" b="1" i="1">
                          <a:latin typeface="Cambria Math" panose="02040503050406030204" pitchFamily="18" charset="0"/>
                          <a:cs typeface="Times New Roman" panose="02020603050405020304" pitchFamily="18" charset="0"/>
                        </a:rPr>
                        <m:t>.</m:t>
                      </m:r>
                      <m:r>
                        <a:rPr lang="en-US" sz="2000" b="1" i="1">
                          <a:latin typeface="Cambria Math" panose="02040503050406030204" pitchFamily="18" charset="0"/>
                          <a:cs typeface="Times New Roman" panose="02020603050405020304" pitchFamily="18" charset="0"/>
                        </a:rPr>
                        <m:t>𝟑𝟔</m:t>
                      </m:r>
                      <m:r>
                        <a:rPr lang="en-US" sz="2000" b="1" i="1">
                          <a:solidFill>
                            <a:srgbClr val="0070C0"/>
                          </a:solidFill>
                          <a:latin typeface="Cambria Math" panose="02040503050406030204" pitchFamily="18" charset="0"/>
                          <a:cs typeface="Times New Roman" panose="02020603050405020304" pitchFamily="18" charset="0"/>
                        </a:rPr>
                        <m:t>=</m:t>
                      </m:r>
                      <m:r>
                        <a:rPr lang="en-US" sz="2000" b="1" i="1">
                          <a:solidFill>
                            <a:srgbClr val="0070C0"/>
                          </a:solidFill>
                          <a:latin typeface="Cambria Math" panose="02040503050406030204" pitchFamily="18" charset="0"/>
                          <a:cs typeface="Times New Roman" panose="02020603050405020304" pitchFamily="18" charset="0"/>
                        </a:rPr>
                        <m:t>𝟎</m:t>
                      </m:r>
                      <m:r>
                        <a:rPr lang="en-US" sz="2000" b="1" i="1">
                          <a:solidFill>
                            <a:srgbClr val="0070C0"/>
                          </a:solidFill>
                          <a:latin typeface="Cambria Math" panose="02040503050406030204" pitchFamily="18" charset="0"/>
                          <a:cs typeface="Times New Roman" panose="02020603050405020304" pitchFamily="18" charset="0"/>
                        </a:rPr>
                        <m:t>.</m:t>
                      </m:r>
                      <m:r>
                        <a:rPr lang="en-US" sz="2000" b="1" i="1">
                          <a:solidFill>
                            <a:srgbClr val="0070C0"/>
                          </a:solidFill>
                          <a:latin typeface="Cambria Math" panose="02040503050406030204" pitchFamily="18" charset="0"/>
                          <a:cs typeface="Times New Roman" panose="02020603050405020304" pitchFamily="18" charset="0"/>
                        </a:rPr>
                        <m:t>𝟎𝟓</m:t>
                      </m:r>
                      <m:r>
                        <a:rPr lang="en-US" sz="2000" b="1" i="1">
                          <a:solidFill>
                            <a:srgbClr val="0070C0"/>
                          </a:solidFill>
                          <a:latin typeface="Cambria Math" panose="02040503050406030204" pitchFamily="18" charset="0"/>
                          <a:cs typeface="Times New Roman" panose="02020603050405020304" pitchFamily="18" charset="0"/>
                        </a:rPr>
                        <m:t> </m:t>
                      </m:r>
                      <m:r>
                        <a:rPr lang="en-US" sz="2000" b="1" i="1">
                          <a:solidFill>
                            <a:srgbClr val="0070C0"/>
                          </a:solidFill>
                          <a:latin typeface="Cambria Math" panose="02040503050406030204" pitchFamily="18" charset="0"/>
                          <a:cs typeface="Times New Roman" panose="02020603050405020304" pitchFamily="18" charset="0"/>
                        </a:rPr>
                        <m:t>𝒎</m:t>
                      </m:r>
                      <m:r>
                        <a:rPr lang="en-US" sz="2000" b="1" i="1" baseline="30000">
                          <a:solidFill>
                            <a:srgbClr val="0070C0"/>
                          </a:solidFill>
                          <a:latin typeface="Cambria Math" panose="02040503050406030204" pitchFamily="18" charset="0"/>
                          <a:cs typeface="Times New Roman" panose="02020603050405020304" pitchFamily="18" charset="0"/>
                        </a:rPr>
                        <m:t>𝟑</m:t>
                      </m:r>
                    </m:oMath>
                  </m:oMathPara>
                </a14:m>
                <a:endParaRPr lang="en-US" sz="2000" b="1" baseline="30000" dirty="0">
                  <a:solidFill>
                    <a:srgbClr val="0070C0"/>
                  </a:solidFill>
                  <a:latin typeface="Times New Roman" panose="02020603050405020304" pitchFamily="18" charset="0"/>
                  <a:cs typeface="Times New Roman" panose="02020603050405020304" pitchFamily="18" charset="0"/>
                </a:endParaRPr>
              </a:p>
              <a:p>
                <a:pPr marL="0" indent="0">
                  <a:lnSpc>
                    <a:spcPct val="100000"/>
                  </a:lnSpc>
                  <a:buNone/>
                </a:pPr>
                <a14:m>
                  <m:oMath xmlns:m="http://schemas.openxmlformats.org/officeDocument/2006/math">
                    <m:r>
                      <a:rPr lang="en-US" sz="2000" i="1">
                        <a:latin typeface="Cambria Math" panose="02040503050406030204" pitchFamily="18" charset="0"/>
                        <a:cs typeface="Times New Roman" panose="02020603050405020304" pitchFamily="18" charset="0"/>
                        <a:sym typeface="Symbol" panose="05050102010706020507" pitchFamily="18" charset="2"/>
                      </a:rPr>
                      <m:t>=</m:t>
                    </m:r>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a:rPr lang="en-US" sz="2000" i="1">
                            <a:latin typeface="Cambria Math" panose="02040503050406030204" pitchFamily="18" charset="0"/>
                            <a:cs typeface="Times New Roman" panose="02020603050405020304" pitchFamily="18" charset="0"/>
                            <a:sym typeface="Symbol" panose="05050102010706020507" pitchFamily="18" charset="2"/>
                          </a:rPr>
                          <m:t>𝑉</m:t>
                        </m:r>
                      </m:num>
                      <m:den>
                        <m:sSub>
                          <m:sSubPr>
                            <m:ctrlPr>
                              <a:rPr lang="en-US" sz="2000" i="1">
                                <a:latin typeface="Cambria Math" panose="02040503050406030204" pitchFamily="18" charset="0"/>
                                <a:cs typeface="Times New Roman" panose="02020603050405020304" pitchFamily="18" charset="0"/>
                                <a:sym typeface="Symbol" panose="05050102010706020507" pitchFamily="18" charset="2"/>
                              </a:rPr>
                            </m:ctrlPr>
                          </m:sSubPr>
                          <m:e>
                            <m:r>
                              <a:rPr lang="en-US" sz="2000" i="1">
                                <a:latin typeface="Cambria Math" panose="02040503050406030204" pitchFamily="18" charset="0"/>
                                <a:cs typeface="Times New Roman" panose="02020603050405020304" pitchFamily="18" charset="0"/>
                                <a:sym typeface="Symbol" panose="05050102010706020507" pitchFamily="18" charset="2"/>
                              </a:rPr>
                              <m:t>𝑡</m:t>
                            </m:r>
                          </m:e>
                          <m:sub>
                            <m:r>
                              <a:rPr lang="en-US" sz="2000" i="1">
                                <a:latin typeface="Cambria Math" panose="02040503050406030204" pitchFamily="18" charset="0"/>
                                <a:cs typeface="Times New Roman" panose="02020603050405020304" pitchFamily="18" charset="0"/>
                                <a:sym typeface="Symbol" panose="05050102010706020507" pitchFamily="18" charset="2"/>
                              </a:rPr>
                              <m:t>𝑚</m:t>
                            </m:r>
                          </m:sub>
                        </m:sSub>
                      </m:den>
                    </m:f>
                    <m:r>
                      <a:rPr lang="en-US" sz="2000" i="1">
                        <a:latin typeface="Cambria Math" panose="02040503050406030204" pitchFamily="18" charset="0"/>
                        <a:cs typeface="Times New Roman" panose="02020603050405020304" pitchFamily="18" charset="0"/>
                        <a:sym typeface="Symbol" panose="05050102010706020507" pitchFamily="18" charset="2"/>
                      </a:rPr>
                      <m:t>=</m:t>
                    </m:r>
                    <m:f>
                      <m:fPr>
                        <m:ctrlPr>
                          <a:rPr lang="en-US" sz="2000" i="1">
                            <a:latin typeface="Cambria Math" panose="02040503050406030204" pitchFamily="18" charset="0"/>
                            <a:cs typeface="Times New Roman" panose="02020603050405020304" pitchFamily="18" charset="0"/>
                            <a:sym typeface="Symbol" panose="05050102010706020507" pitchFamily="18" charset="2"/>
                          </a:rPr>
                        </m:ctrlPr>
                      </m:fPr>
                      <m:num>
                        <m:r>
                          <a:rPr lang="en-US" sz="2000" i="1">
                            <a:latin typeface="Cambria Math" panose="02040503050406030204" pitchFamily="18" charset="0"/>
                            <a:cs typeface="Times New Roman" panose="02020603050405020304" pitchFamily="18" charset="0"/>
                            <a:sym typeface="Symbol" panose="05050102010706020507" pitchFamily="18" charset="2"/>
                          </a:rPr>
                          <m:t>0.05</m:t>
                        </m:r>
                      </m:num>
                      <m:den>
                        <m:r>
                          <a:rPr lang="en-US" sz="2000" i="1">
                            <a:latin typeface="Cambria Math" panose="02040503050406030204" pitchFamily="18" charset="0"/>
                            <a:cs typeface="Times New Roman" panose="02020603050405020304" pitchFamily="18" charset="0"/>
                            <a:sym typeface="Symbol" panose="05050102010706020507" pitchFamily="18" charset="2"/>
                          </a:rPr>
                          <m:t>5</m:t>
                        </m:r>
                      </m:den>
                    </m:f>
                    <m:r>
                      <a:rPr lang="en-US" sz="2000">
                        <a:latin typeface="Cambria Math" panose="02040503050406030204" pitchFamily="18" charset="0"/>
                        <a:cs typeface="Times New Roman" panose="02020603050405020304" pitchFamily="18" charset="0"/>
                        <a:sym typeface="Symbol" panose="05050102010706020507" pitchFamily="18" charset="2"/>
                      </a:rPr>
                      <m:t>=0.01</m:t>
                    </m:r>
                    <m:r>
                      <m:rPr>
                        <m:sty m:val="p"/>
                      </m:rPr>
                      <a:rPr lang="en-US" sz="2000">
                        <a:latin typeface="Cambria Math" panose="02040503050406030204" pitchFamily="18" charset="0"/>
                        <a:cs typeface="Times New Roman" panose="02020603050405020304" pitchFamily="18" charset="0"/>
                        <a:sym typeface="Symbol" panose="05050102010706020507" pitchFamily="18" charset="2"/>
                      </a:rPr>
                      <m:t>m</m:t>
                    </m:r>
                    <m:r>
                      <a:rPr lang="en-US" sz="2000" baseline="30000">
                        <a:latin typeface="Cambria Math" panose="02040503050406030204" pitchFamily="18" charset="0"/>
                        <a:cs typeface="Times New Roman" panose="02020603050405020304" pitchFamily="18" charset="0"/>
                        <a:sym typeface="Symbol" panose="05050102010706020507" pitchFamily="18" charset="2"/>
                      </a:rPr>
                      <m:t>3</m:t>
                    </m:r>
                    <m:r>
                      <a:rPr lang="en-US" sz="2000">
                        <a:latin typeface="Cambria Math" panose="02040503050406030204" pitchFamily="18" charset="0"/>
                        <a:cs typeface="Times New Roman" panose="02020603050405020304" pitchFamily="18" charset="0"/>
                        <a:sym typeface="Symbol" panose="05050102010706020507" pitchFamily="18" charset="2"/>
                      </a:rPr>
                      <m:t>/</m:t>
                    </m:r>
                    <m:r>
                      <m:rPr>
                        <m:sty m:val="p"/>
                      </m:rPr>
                      <a:rPr lang="en-US" sz="2000">
                        <a:latin typeface="Cambria Math" panose="02040503050406030204" pitchFamily="18" charset="0"/>
                        <a:cs typeface="Times New Roman" panose="02020603050405020304" pitchFamily="18" charset="0"/>
                        <a:sym typeface="Symbol" panose="05050102010706020507" pitchFamily="18" charset="2"/>
                      </a:rPr>
                      <m:t>min</m:t>
                    </m:r>
                  </m:oMath>
                </a14:m>
                <a:r>
                  <a:rPr lang="en-US" sz="2000" dirty="0">
                    <a:latin typeface="Times New Roman" panose="02020603050405020304" pitchFamily="18" charset="0"/>
                    <a:cs typeface="Times New Roman" panose="02020603050405020304" pitchFamily="18" charset="0"/>
                  </a:rPr>
                  <a:t> = </a:t>
                </a:r>
                <a:r>
                  <a:rPr lang="en-US" sz="2000" b="1" dirty="0">
                    <a:solidFill>
                      <a:srgbClr val="0070C0"/>
                    </a:solidFill>
                    <a:latin typeface="Times New Roman" panose="02020603050405020304" pitchFamily="18" charset="0"/>
                    <a:cs typeface="Times New Roman" panose="02020603050405020304" pitchFamily="18" charset="0"/>
                  </a:rPr>
                  <a:t>10 L/min</a:t>
                </a:r>
              </a:p>
              <a:p>
                <a:pPr marL="0" indent="0">
                  <a:lnSpc>
                    <a:spcPct val="100000"/>
                  </a:lnSpc>
                  <a:buNone/>
                </a:pPr>
                <a14:m>
                  <m:oMathPara xmlns:m="http://schemas.openxmlformats.org/officeDocument/2006/math">
                    <m:oMathParaPr>
                      <m:jc m:val="left"/>
                    </m:oMathParaPr>
                    <m:oMath xmlns:m="http://schemas.openxmlformats.org/officeDocument/2006/math">
                      <m:sSup>
                        <m:sSupPr>
                          <m:ctrlPr>
                            <a:rPr lang="en-US" sz="2000" i="1">
                              <a:latin typeface="Cambria Math" panose="02040503050406030204" pitchFamily="18" charset="0"/>
                              <a:cs typeface="Times New Roman" panose="02020603050405020304" pitchFamily="18" charset="0"/>
                            </a:rPr>
                          </m:ctrlPr>
                        </m:sSupPr>
                        <m:e>
                          <m:r>
                            <m:rPr>
                              <m:nor/>
                            </m:rPr>
                            <a:rPr lang="en-US" sz="2000" dirty="0">
                              <a:latin typeface="Times New Roman" panose="02020603050405020304" pitchFamily="18" charset="0"/>
                              <a:cs typeface="Times New Roman" panose="02020603050405020304" pitchFamily="18" charset="0"/>
                            </a:rPr>
                            <m:t>σ</m:t>
                          </m:r>
                        </m:e>
                        <m:sup>
                          <m:r>
                            <a:rPr lang="en-US" sz="2000" i="1">
                              <a:latin typeface="Cambria Math" panose="02040503050406030204" pitchFamily="18" charset="0"/>
                              <a:cs typeface="Times New Roman" panose="02020603050405020304" pitchFamily="18" charset="0"/>
                            </a:rPr>
                            <m:t>2</m:t>
                          </m:r>
                        </m:sup>
                      </m:sSup>
                      <m:r>
                        <a:rPr lang="en-US" sz="2000" i="1">
                          <a:latin typeface="Cambria Math" panose="02040503050406030204" pitchFamily="18" charset="0"/>
                          <a:cs typeface="Times New Roman" panose="02020603050405020304" pitchFamily="18" charset="0"/>
                        </a:rPr>
                        <m:t>=</m:t>
                      </m:r>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m:t>
                          </m:r>
                        </m:sup>
                        <m:e>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𝑡</m:t>
                              </m:r>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𝑡𝑚</m:t>
                              </m:r>
                              <m:r>
                                <a:rPr lang="en-US" sz="2000" i="1">
                                  <a:latin typeface="Cambria Math" panose="02040503050406030204" pitchFamily="18" charset="0"/>
                                  <a:cs typeface="Times New Roman" panose="02020603050405020304" pitchFamily="18" charset="0"/>
                                </a:rPr>
                                <m:t>)</m:t>
                              </m:r>
                            </m:e>
                            <m:sup>
                              <m:r>
                                <a:rPr lang="en-US" sz="2000" i="1">
                                  <a:latin typeface="Cambria Math" panose="02040503050406030204" pitchFamily="18" charset="0"/>
                                  <a:cs typeface="Times New Roman" panose="02020603050405020304" pitchFamily="18" charset="0"/>
                                </a:rPr>
                                <m:t>2</m:t>
                              </m:r>
                            </m:sup>
                          </m:sSup>
                        </m:e>
                      </m:nary>
                      <m:r>
                        <m:rPr>
                          <m:nor/>
                        </m:rPr>
                        <a:rPr lang="en-US" sz="2000" dirty="0">
                          <a:latin typeface="Times New Roman" panose="02020603050405020304" pitchFamily="18" charset="0"/>
                          <a:cs typeface="Times New Roman" panose="02020603050405020304" pitchFamily="18" charset="0"/>
                        </a:rPr>
                        <m:t>E</m:t>
                      </m:r>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t</m:t>
                      </m:r>
                      <m:r>
                        <m:rPr>
                          <m:nor/>
                        </m:rPr>
                        <a:rPr lang="en-US" sz="2000" dirty="0">
                          <a:latin typeface="Times New Roman" panose="02020603050405020304" pitchFamily="18" charset="0"/>
                          <a:cs typeface="Times New Roman" panose="02020603050405020304" pitchFamily="18" charset="0"/>
                        </a:rPr>
                        <m:t>)</m:t>
                      </m:r>
                      <m:r>
                        <m:rPr>
                          <m:nor/>
                        </m:rPr>
                        <a:rPr lang="en-US" sz="2000" dirty="0">
                          <a:latin typeface="Times New Roman" panose="02020603050405020304" pitchFamily="18" charset="0"/>
                          <a:cs typeface="Times New Roman" panose="02020603050405020304" pitchFamily="18" charset="0"/>
                        </a:rPr>
                        <m:t>dt</m:t>
                      </m:r>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1</m:t>
                          </m:r>
                        </m:num>
                        <m:den>
                          <m:r>
                            <a:rPr lang="en-US" sz="2000" i="1">
                              <a:latin typeface="Cambria Math" panose="02040503050406030204" pitchFamily="18" charset="0"/>
                              <a:cs typeface="Times New Roman" panose="02020603050405020304" pitchFamily="18" charset="0"/>
                            </a:rPr>
                            <m:t>1667</m:t>
                          </m:r>
                        </m:den>
                      </m:f>
                      <m:nary>
                        <m:naryPr>
                          <m:ctrlPr>
                            <a:rPr lang="en-US" sz="2000" i="1">
                              <a:latin typeface="Cambria Math" panose="02040503050406030204" pitchFamily="18" charset="0"/>
                              <a:cs typeface="Times New Roman" panose="02020603050405020304" pitchFamily="18" charset="0"/>
                            </a:rPr>
                          </m:ctrlPr>
                        </m:naryPr>
                        <m:sub>
                          <m:r>
                            <m:rPr>
                              <m:brk m:alnAt="23"/>
                            </m:rPr>
                            <a:rPr lang="en-US" sz="2000" i="1">
                              <a:latin typeface="Cambria Math" panose="02040503050406030204" pitchFamily="18" charset="0"/>
                              <a:cs typeface="Times New Roman" panose="02020603050405020304" pitchFamily="18" charset="0"/>
                            </a:rPr>
                            <m:t>0</m:t>
                          </m:r>
                        </m:sub>
                        <m:sup>
                          <m:r>
                            <a:rPr lang="en-US" sz="2000" i="1">
                              <a:latin typeface="Cambria Math" panose="02040503050406030204" pitchFamily="18" charset="0"/>
                              <a:ea typeface="Cambria Math" panose="02040503050406030204" pitchFamily="18" charset="0"/>
                              <a:cs typeface="Times New Roman" panose="02020603050405020304" pitchFamily="18" charset="0"/>
                            </a:rPr>
                            <m:t>10</m:t>
                          </m:r>
                        </m:sup>
                        <m:e>
                          <m:r>
                            <a:rPr lang="en-US" sz="2000" i="1">
                              <a:latin typeface="Cambria Math" panose="02040503050406030204" pitchFamily="18" charset="0"/>
                              <a:ea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𝑡</m:t>
                          </m:r>
                          <m:r>
                            <a:rPr lang="en-US" sz="2000" i="1" baseline="30000">
                              <a:latin typeface="Cambria Math" panose="02040503050406030204" pitchFamily="18" charset="0"/>
                              <a:cs typeface="Times New Roman" panose="02020603050405020304" pitchFamily="18" charset="0"/>
                            </a:rPr>
                            <m:t>2</m:t>
                          </m:r>
                          <m:r>
                            <a:rPr lang="en-US" sz="2000" i="1">
                              <a:latin typeface="Cambria Math" panose="02040503050406030204" pitchFamily="18" charset="0"/>
                              <a:cs typeface="Times New Roman" panose="02020603050405020304" pitchFamily="18" charset="0"/>
                            </a:rPr>
                            <m:t>−10</m:t>
                          </m:r>
                          <m:r>
                            <a:rPr lang="en-US" sz="2000" i="1">
                              <a:latin typeface="Cambria Math" panose="02040503050406030204" pitchFamily="18" charset="0"/>
                              <a:cs typeface="Times New Roman" panose="02020603050405020304" pitchFamily="18" charset="0"/>
                            </a:rPr>
                            <m:t>𝑡</m:t>
                          </m:r>
                          <m:r>
                            <a:rPr lang="en-US" sz="2000" i="1">
                              <a:latin typeface="Cambria Math" panose="02040503050406030204" pitchFamily="18" charset="0"/>
                              <a:cs typeface="Times New Roman" panose="02020603050405020304" pitchFamily="18" charset="0"/>
                            </a:rPr>
                            <m:t>+25)(−</m:t>
                          </m:r>
                          <m:r>
                            <a:rPr lang="en-US" sz="2000" i="1">
                              <a:latin typeface="Cambria Math" panose="02040503050406030204" pitchFamily="18" charset="0"/>
                              <a:cs typeface="Times New Roman" panose="02020603050405020304" pitchFamily="18" charset="0"/>
                            </a:rPr>
                            <m:t>𝑡</m:t>
                          </m:r>
                          <m:r>
                            <a:rPr lang="en-US" sz="2000" i="1" baseline="30000">
                              <a:latin typeface="Cambria Math" panose="02040503050406030204" pitchFamily="18" charset="0"/>
                              <a:cs typeface="Times New Roman" panose="02020603050405020304" pitchFamily="18" charset="0"/>
                            </a:rPr>
                            <m:t>2</m:t>
                          </m:r>
                          <m:r>
                            <a:rPr lang="en-US" sz="2000" i="1">
                              <a:latin typeface="Cambria Math" panose="02040503050406030204" pitchFamily="18" charset="0"/>
                              <a:cs typeface="Times New Roman" panose="02020603050405020304" pitchFamily="18" charset="0"/>
                            </a:rPr>
                            <m:t>+10</m:t>
                          </m:r>
                          <m:r>
                            <a:rPr lang="en-US" sz="2000" i="1">
                              <a:latin typeface="Cambria Math" panose="02040503050406030204" pitchFamily="18" charset="0"/>
                              <a:cs typeface="Times New Roman" panose="02020603050405020304" pitchFamily="18" charset="0"/>
                            </a:rPr>
                            <m:t>𝑡</m:t>
                          </m:r>
                          <m:r>
                            <a:rPr lang="en-US" sz="2000" i="1">
                              <a:latin typeface="Cambria Math" panose="02040503050406030204" pitchFamily="18" charset="0"/>
                              <a:cs typeface="Times New Roman" panose="02020603050405020304" pitchFamily="18" charset="0"/>
                            </a:rPr>
                            <m:t>)</m:t>
                          </m:r>
                        </m:e>
                      </m:nary>
                      <m:r>
                        <m:rPr>
                          <m:nor/>
                        </m:rPr>
                        <a:rPr lang="en-US" sz="2000" dirty="0">
                          <a:latin typeface="Times New Roman" panose="02020603050405020304" pitchFamily="18" charset="0"/>
                          <a:cs typeface="Times New Roman" panose="02020603050405020304" pitchFamily="18" charset="0"/>
                        </a:rPr>
                        <m:t>dt</m:t>
                      </m:r>
                    </m:oMath>
                  </m:oMathPara>
                </a14:m>
                <a:endParaRPr lang="en-US" sz="2000" b="1" dirty="0">
                  <a:solidFill>
                    <a:srgbClr val="0070C0"/>
                  </a:solidFill>
                  <a:latin typeface="Times New Roman" panose="02020603050405020304" pitchFamily="18" charset="0"/>
                  <a:cs typeface="Times New Roman" panose="02020603050405020304" pitchFamily="18" charset="0"/>
                </a:endParaRPr>
              </a:p>
              <a:p>
                <a:pPr marL="0" indent="0">
                  <a:lnSpc>
                    <a:spcPct val="100000"/>
                  </a:lnSpc>
                  <a:buNone/>
                </a:pPr>
                <a14:m>
                  <m:oMath xmlns:m="http://schemas.openxmlformats.org/officeDocument/2006/math">
                    <m:sSup>
                      <m:sSupPr>
                        <m:ctrlPr>
                          <a:rPr lang="en-US" sz="2000" i="1">
                            <a:latin typeface="Cambria Math" panose="02040503050406030204" pitchFamily="18" charset="0"/>
                            <a:cs typeface="Times New Roman" panose="02020603050405020304" pitchFamily="18" charset="0"/>
                          </a:rPr>
                        </m:ctrlPr>
                      </m:sSupPr>
                      <m:e>
                        <m:r>
                          <m:rPr>
                            <m:nor/>
                          </m:rPr>
                          <a:rPr lang="en-US" sz="2000" dirty="0">
                            <a:latin typeface="Times New Roman" panose="02020603050405020304" pitchFamily="18" charset="0"/>
                            <a:cs typeface="Times New Roman" panose="02020603050405020304" pitchFamily="18" charset="0"/>
                          </a:rPr>
                          <m:t>σ</m:t>
                        </m:r>
                      </m:e>
                      <m:sup>
                        <m:r>
                          <a:rPr lang="en-US" sz="2000" i="1">
                            <a:latin typeface="Cambria Math" panose="02040503050406030204" pitchFamily="18" charset="0"/>
                            <a:cs typeface="Times New Roman" panose="02020603050405020304" pitchFamily="18" charset="0"/>
                          </a:rPr>
                          <m:t>2</m:t>
                        </m:r>
                      </m:sup>
                    </m:sSup>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1</m:t>
                        </m:r>
                      </m:num>
                      <m:den>
                        <m:r>
                          <a:rPr lang="en-US" sz="2000" i="1">
                            <a:latin typeface="Cambria Math" panose="02040503050406030204" pitchFamily="18" charset="0"/>
                            <a:cs typeface="Times New Roman" panose="02020603050405020304" pitchFamily="18" charset="0"/>
                          </a:rPr>
                          <m:t>1667</m:t>
                        </m:r>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𝑡</m:t>
                            </m:r>
                          </m:e>
                          <m:sup>
                            <m:r>
                              <a:rPr lang="en-US" sz="2000" i="1">
                                <a:latin typeface="Cambria Math" panose="02040503050406030204" pitchFamily="18" charset="0"/>
                                <a:cs typeface="Times New Roman" panose="02020603050405020304" pitchFamily="18" charset="0"/>
                              </a:rPr>
                              <m:t>5</m:t>
                            </m:r>
                          </m:sup>
                        </m:sSup>
                      </m:num>
                      <m:den>
                        <m:r>
                          <a:rPr lang="en-US" sz="2000" i="1">
                            <a:latin typeface="Cambria Math" panose="02040503050406030204" pitchFamily="18" charset="0"/>
                            <a:cs typeface="Times New Roman" panose="02020603050405020304" pitchFamily="18" charset="0"/>
                          </a:rPr>
                          <m:t>5</m:t>
                        </m:r>
                      </m:den>
                    </m:f>
                  </m:oMath>
                </a14:m>
                <a:r>
                  <a:rPr lang="en-US" sz="2000" b="1" dirty="0">
                    <a:solidFill>
                      <a:srgbClr val="0070C0"/>
                    </a:solidFill>
                    <a:latin typeface="Times New Roman" panose="02020603050405020304" pitchFamily="18" charset="0"/>
                    <a:cs typeface="Times New Roman" panose="02020603050405020304" pitchFamily="18" charset="0"/>
                  </a:rPr>
                  <a:t>+5</a:t>
                </a:r>
                <a14:m>
                  <m:oMath xmlns:m="http://schemas.openxmlformats.org/officeDocument/2006/math">
                    <m:sSup>
                      <m:sSupPr>
                        <m:ctrlPr>
                          <a:rPr lang="en-US" sz="2000" b="1" i="1">
                            <a:solidFill>
                              <a:srgbClr val="0070C0"/>
                            </a:solidFill>
                            <a:latin typeface="Cambria Math" panose="02040503050406030204" pitchFamily="18" charset="0"/>
                            <a:cs typeface="Times New Roman" panose="02020603050405020304" pitchFamily="18" charset="0"/>
                          </a:rPr>
                        </m:ctrlPr>
                      </m:sSupPr>
                      <m:e>
                        <m:r>
                          <a:rPr lang="en-US" sz="2000" b="1" i="1">
                            <a:solidFill>
                              <a:srgbClr val="0070C0"/>
                            </a:solidFill>
                            <a:latin typeface="Cambria Math" panose="02040503050406030204" pitchFamily="18" charset="0"/>
                            <a:cs typeface="Times New Roman" panose="02020603050405020304" pitchFamily="18" charset="0"/>
                          </a:rPr>
                          <m:t>𝒕</m:t>
                        </m:r>
                      </m:e>
                      <m:sup>
                        <m:r>
                          <a:rPr lang="en-US" sz="2000" b="1" i="1">
                            <a:solidFill>
                              <a:srgbClr val="0070C0"/>
                            </a:solidFill>
                            <a:latin typeface="Cambria Math" panose="02040503050406030204" pitchFamily="18" charset="0"/>
                            <a:cs typeface="Times New Roman" panose="02020603050405020304" pitchFamily="18" charset="0"/>
                          </a:rPr>
                          <m:t>𝟒</m:t>
                        </m:r>
                      </m:sup>
                    </m:sSup>
                    <m:r>
                      <a:rPr lang="en-US" sz="2000" b="1">
                        <a:solidFill>
                          <a:srgbClr val="0070C0"/>
                        </a:solidFill>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15</m:t>
                            </m:r>
                            <m:r>
                              <a:rPr lang="en-US" sz="2000" i="1">
                                <a:latin typeface="Cambria Math" panose="02040503050406030204" pitchFamily="18" charset="0"/>
                                <a:cs typeface="Times New Roman" panose="02020603050405020304" pitchFamily="18" charset="0"/>
                              </a:rPr>
                              <m:t>𝑡</m:t>
                            </m:r>
                          </m:e>
                          <m:sup>
                            <m:r>
                              <a:rPr lang="en-US" sz="2000" i="1">
                                <a:latin typeface="Cambria Math" panose="02040503050406030204" pitchFamily="18" charset="0"/>
                                <a:cs typeface="Times New Roman" panose="02020603050405020304" pitchFamily="18" charset="0"/>
                              </a:rPr>
                              <m:t>3</m:t>
                            </m:r>
                          </m:sup>
                        </m:sSup>
                      </m:num>
                      <m:den>
                        <m:r>
                          <a:rPr lang="en-US" sz="2000" i="1">
                            <a:latin typeface="Cambria Math" panose="02040503050406030204" pitchFamily="18" charset="0"/>
                            <a:cs typeface="Times New Roman" panose="02020603050405020304" pitchFamily="18" charset="0"/>
                          </a:rPr>
                          <m:t>3</m:t>
                        </m:r>
                      </m:den>
                    </m:f>
                    <m:r>
                      <a:rPr lang="en-US" sz="2000" i="1">
                        <a:latin typeface="Cambria Math" panose="02040503050406030204" pitchFamily="18" charset="0"/>
                        <a:cs typeface="Times New Roman" panose="02020603050405020304" pitchFamily="18" charset="0"/>
                      </a:rPr>
                      <m:t>+125</m:t>
                    </m:r>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𝑡</m:t>
                        </m:r>
                      </m:e>
                      <m:sup>
                        <m:r>
                          <a:rPr lang="en-US" sz="2000" i="1">
                            <a:latin typeface="Cambria Math" panose="02040503050406030204" pitchFamily="18" charset="0"/>
                            <a:cs typeface="Times New Roman" panose="02020603050405020304" pitchFamily="18" charset="0"/>
                          </a:rPr>
                          <m:t>2</m:t>
                        </m:r>
                      </m:sup>
                    </m:sSup>
                    <m:r>
                      <a:rPr lang="en-US" sz="2000" i="1">
                        <a:latin typeface="Cambria Math" panose="02040503050406030204" pitchFamily="18" charset="0"/>
                        <a:cs typeface="Times New Roman" panose="02020603050405020304" pitchFamily="18" charset="0"/>
                      </a:rPr>
                      <m:t>)|</m:t>
                    </m:r>
                    <m:m>
                      <m:mPr>
                        <m:mcs>
                          <m:mc>
                            <m:mcPr>
                              <m:count m:val="1"/>
                              <m:mcJc m:val="center"/>
                            </m:mcPr>
                          </m:mc>
                        </m:mcs>
                        <m:ctrlPr>
                          <a:rPr lang="en-US" sz="2000" i="1">
                            <a:latin typeface="Cambria Math" panose="02040503050406030204" pitchFamily="18" charset="0"/>
                            <a:cs typeface="Times New Roman" panose="02020603050405020304" pitchFamily="18" charset="0"/>
                          </a:rPr>
                        </m:ctrlPr>
                      </m:mPr>
                      <m:mr>
                        <m:e>
                          <m:r>
                            <m:rPr>
                              <m:brk m:alnAt="7"/>
                            </m:rPr>
                            <a:rPr lang="en-US" sz="2000" i="1">
                              <a:latin typeface="Cambria Math" panose="02040503050406030204" pitchFamily="18" charset="0"/>
                              <a:cs typeface="Times New Roman" panose="02020603050405020304" pitchFamily="18" charset="0"/>
                            </a:rPr>
                            <m:t>1</m:t>
                          </m:r>
                          <m:r>
                            <a:rPr lang="en-US" sz="2000" i="1">
                              <a:latin typeface="Cambria Math" panose="02040503050406030204" pitchFamily="18" charset="0"/>
                              <a:cs typeface="Times New Roman" panose="02020603050405020304" pitchFamily="18" charset="0"/>
                            </a:rPr>
                            <m:t>0</m:t>
                          </m:r>
                        </m:e>
                      </m:mr>
                      <m:mr>
                        <m:e>
                          <m:r>
                            <a:rPr lang="en-US" sz="2000" i="1">
                              <a:latin typeface="Cambria Math" panose="02040503050406030204" pitchFamily="18" charset="0"/>
                              <a:cs typeface="Times New Roman" panose="02020603050405020304" pitchFamily="18" charset="0"/>
                            </a:rPr>
                            <m:t>0</m:t>
                          </m:r>
                        </m:e>
                      </m:mr>
                    </m:m>
                    <m:r>
                      <a:rPr lang="en-US" sz="2000" i="1">
                        <a:latin typeface="Cambria Math" panose="02040503050406030204" pitchFamily="18" charset="0"/>
                        <a:cs typeface="Times New Roman" panose="02020603050405020304" pitchFamily="18" charset="0"/>
                      </a:rPr>
                      <m:t>=</m:t>
                    </m:r>
                    <m:r>
                      <a:rPr lang="en-US" sz="2000" b="1" i="1">
                        <a:solidFill>
                          <a:srgbClr val="002060"/>
                        </a:solidFill>
                        <a:latin typeface="Cambria Math" panose="02040503050406030204" pitchFamily="18" charset="0"/>
                        <a:cs typeface="Times New Roman" panose="02020603050405020304" pitchFamily="18" charset="0"/>
                      </a:rPr>
                      <m:t>𝟓</m:t>
                    </m:r>
                  </m:oMath>
                </a14:m>
                <a:endParaRPr lang="en-US" sz="2000" b="1" dirty="0">
                  <a:solidFill>
                    <a:srgbClr val="0070C0"/>
                  </a:solidFill>
                  <a:latin typeface="Times New Roman" panose="02020603050405020304" pitchFamily="18" charset="0"/>
                  <a:cs typeface="Times New Roman" panose="02020603050405020304" pitchFamily="18" charset="0"/>
                </a:endParaRPr>
              </a:p>
              <a:p>
                <a:pPr marL="0" indent="0">
                  <a:lnSpc>
                    <a:spcPct val="100000"/>
                  </a:lnSpc>
                  <a:buNone/>
                </a:pPr>
                <a:r>
                  <a:rPr lang="en-US" sz="2000" dirty="0">
                    <a:latin typeface="Times New Roman" panose="02020603050405020304" pitchFamily="18" charset="0"/>
                    <a:cs typeface="Times New Roman" panose="02020603050405020304" pitchFamily="18" charset="0"/>
                  </a:rPr>
                  <a:t>For closed-closed system boundary conditions, mean residence time is equal to space time.</a:t>
                </a:r>
              </a:p>
              <a:p>
                <a:pPr marL="0" indent="0">
                  <a:lnSpc>
                    <a:spcPct val="100000"/>
                  </a:lnSpc>
                  <a:buNone/>
                </a:pPr>
                <a14:m>
                  <m:oMath xmlns:m="http://schemas.openxmlformats.org/officeDocument/2006/math">
                    <m:r>
                      <a:rPr lang="en-US" sz="2000" i="1">
                        <a:latin typeface="Cambria Math" panose="02040503050406030204" pitchFamily="18" charset="0"/>
                      </a:rPr>
                      <m:t>𝑛</m:t>
                    </m:r>
                    <m:r>
                      <a:rPr lang="en-US" sz="2000" i="1">
                        <a:latin typeface="Cambria Math" panose="02040503050406030204" pitchFamily="18" charset="0"/>
                      </a:rPr>
                      <m:t>=</m:t>
                    </m:r>
                    <m:f>
                      <m:fPr>
                        <m:ctrlPr>
                          <a:rPr lang="en-US" sz="2000" i="1">
                            <a:latin typeface="Cambria Math" panose="02040503050406030204" pitchFamily="18" charset="0"/>
                          </a:rPr>
                        </m:ctrlPr>
                      </m:fPr>
                      <m:num>
                        <m:sSup>
                          <m:sSupPr>
                            <m:ctrlPr>
                              <a:rPr lang="en-US" sz="2000" i="1">
                                <a:latin typeface="Cambria Math" panose="02040503050406030204" pitchFamily="18" charset="0"/>
                              </a:rPr>
                            </m:ctrlPr>
                          </m:sSupPr>
                          <m:e>
                            <m:r>
                              <a:rPr lang="en-US" sz="2000" b="0" i="1">
                                <a:latin typeface="Cambria Math" panose="02040503050406030204" pitchFamily="18" charset="0"/>
                                <a:ea typeface="Cambria Math" panose="02040503050406030204" pitchFamily="18" charset="0"/>
                              </a:rPr>
                              <m:t>𝜏</m:t>
                            </m:r>
                          </m:e>
                          <m:sup>
                            <m:r>
                              <a:rPr lang="en-US" sz="2000" b="0" i="1">
                                <a:latin typeface="Cambria Math" panose="02040503050406030204" pitchFamily="18" charset="0"/>
                              </a:rPr>
                              <m:t>2</m:t>
                            </m:r>
                          </m:sup>
                        </m:sSup>
                      </m:num>
                      <m:den>
                        <m:sSup>
                          <m:sSupPr>
                            <m:ctrlPr>
                              <a:rPr lang="en-US" sz="2000" i="1">
                                <a:latin typeface="Cambria Math" panose="02040503050406030204" pitchFamily="18" charset="0"/>
                              </a:rPr>
                            </m:ctrlPr>
                          </m:sSupPr>
                          <m:e>
                            <m:r>
                              <a:rPr lang="en-US" sz="2000" b="0" i="1">
                                <a:latin typeface="Cambria Math" panose="02040503050406030204" pitchFamily="18" charset="0"/>
                                <a:ea typeface="Cambria Math" panose="02040503050406030204" pitchFamily="18" charset="0"/>
                              </a:rPr>
                              <m:t>𝜎</m:t>
                            </m:r>
                          </m:e>
                          <m:sup>
                            <m:r>
                              <a:rPr lang="en-US" sz="2000" b="0" i="1">
                                <a:latin typeface="Cambria Math" panose="02040503050406030204" pitchFamily="18" charset="0"/>
                              </a:rPr>
                              <m:t>2</m:t>
                            </m:r>
                          </m:sup>
                        </m:sSup>
                      </m:den>
                    </m:f>
                    <m:r>
                      <a:rPr lang="en-US" sz="2000" b="0" i="0" smtClean="0">
                        <a:latin typeface="Cambria Math" panose="02040503050406030204" pitchFamily="18" charset="0"/>
                      </a:rPr>
                      <m:t>=</m:t>
                    </m:r>
                    <m:f>
                      <m:fPr>
                        <m:ctrlPr>
                          <a:rPr lang="en-US" sz="2000" i="1" smtClean="0">
                            <a:latin typeface="Cambria Math" panose="02040503050406030204" pitchFamily="18" charset="0"/>
                          </a:rPr>
                        </m:ctrlPr>
                      </m:fPr>
                      <m:num>
                        <m:sSup>
                          <m:sSupPr>
                            <m:ctrlPr>
                              <a:rPr lang="en-US" sz="2000" i="1" smtClean="0">
                                <a:latin typeface="Cambria Math" panose="02040503050406030204" pitchFamily="18" charset="0"/>
                              </a:rPr>
                            </m:ctrlPr>
                          </m:sSupPr>
                          <m:e>
                            <m:r>
                              <a:rPr lang="en-US" sz="2000" b="0" i="1" smtClean="0">
                                <a:latin typeface="Cambria Math" panose="02040503050406030204" pitchFamily="18" charset="0"/>
                              </a:rPr>
                              <m:t>5</m:t>
                            </m:r>
                          </m:e>
                          <m:sup>
                            <m:r>
                              <a:rPr lang="en-US" sz="2000" b="0" i="1" smtClean="0">
                                <a:latin typeface="Cambria Math" panose="02040503050406030204" pitchFamily="18" charset="0"/>
                              </a:rPr>
                              <m:t>2</m:t>
                            </m:r>
                          </m:sup>
                        </m:sSup>
                      </m:num>
                      <m:den>
                        <m:r>
                          <a:rPr lang="en-US" sz="2000" b="0" i="1" smtClean="0">
                            <a:latin typeface="Cambria Math" panose="02040503050406030204" pitchFamily="18" charset="0"/>
                          </a:rPr>
                          <m:t>5</m:t>
                        </m:r>
                      </m:den>
                    </m:f>
                    <m:r>
                      <a:rPr lang="en-US" sz="2000" b="1" i="1" smtClean="0">
                        <a:latin typeface="Cambria Math" panose="02040503050406030204" pitchFamily="18" charset="0"/>
                      </a:rPr>
                      <m:t>=</m:t>
                    </m:r>
                    <m:r>
                      <a:rPr lang="en-US" sz="2000" b="1" i="1" smtClean="0">
                        <a:solidFill>
                          <a:srgbClr val="002060"/>
                        </a:solidFill>
                        <a:latin typeface="Cambria Math" panose="02040503050406030204" pitchFamily="18" charset="0"/>
                      </a:rPr>
                      <m:t>𝟓</m:t>
                    </m:r>
                  </m:oMath>
                </a14:m>
                <a:r>
                  <a:rPr lang="en-US" sz="2000" b="1" dirty="0">
                    <a:solidFill>
                      <a:srgbClr val="0070C0"/>
                    </a:solidFill>
                    <a:latin typeface="Times New Roman" panose="02020603050405020304" pitchFamily="18" charset="0"/>
                    <a:cs typeface="Times New Roman" panose="02020603050405020304" pitchFamily="18" charset="0"/>
                  </a:rPr>
                  <a:t>  tanks in series</a:t>
                </a:r>
              </a:p>
              <a:p>
                <a:pPr marL="0" indent="0">
                  <a:lnSpc>
                    <a:spcPct val="100000"/>
                  </a:lnSpc>
                  <a:buNone/>
                </a:pPr>
                <a:endParaRPr lang="en-US" sz="2000" b="1" dirty="0">
                  <a:solidFill>
                    <a:srgbClr val="0070C0"/>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9D8AED5-A37E-9C4A-975B-A1531D69F19B}"/>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67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9598C74-D108-61E8-1512-2A536D17DB49}"/>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1A89861-D906-6CE0-4C5E-EC9BD8FCB3A7}"/>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EB0191E2-C38D-8AE5-BA3D-11E24CA43490}"/>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8421039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7C1E0E-6CEC-A267-9EE7-B69A231E0A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DF53311-371E-0253-4556-F321860D9919}"/>
              </a:ext>
            </a:extLst>
          </p:cNvPr>
          <p:cNvSpPr>
            <a:spLocks noGrp="1"/>
          </p:cNvSpPr>
          <p:nvPr>
            <p:ph type="title"/>
          </p:nvPr>
        </p:nvSpPr>
        <p:spPr>
          <a:xfrm>
            <a:off x="619539" y="184989"/>
            <a:ext cx="10515600" cy="315912"/>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778AF87-B029-11D7-FF2B-6CDA21CFD9E8}"/>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000" dirty="0">
                    <a:latin typeface="Times New Roman" panose="02020603050405020304" pitchFamily="18" charset="0"/>
                    <a:ea typeface="Tahoma" pitchFamily="34" charset="0"/>
                    <a:cs typeface="Times New Roman" panose="02020603050405020304" pitchFamily="18" charset="0"/>
                  </a:rPr>
                  <a:t>Firstly, let’s determine Peclet number, and then the diffusion coefficient.</a:t>
                </a:r>
              </a:p>
              <a:p>
                <a:pPr marL="0" indent="0" algn="just">
                  <a:lnSpc>
                    <a:spcPct val="150000"/>
                  </a:lnSpc>
                  <a:buNone/>
                </a:pPr>
                <a14:m>
                  <m:oMathPara xmlns:m="http://schemas.openxmlformats.org/officeDocument/2006/math">
                    <m:oMathParaPr>
                      <m:jc m:val="left"/>
                    </m:oMathParaPr>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ea typeface="Cambria Math" panose="02040503050406030204" pitchFamily="18" charset="0"/>
                                  <a:cs typeface="Times New Roman" panose="02020603050405020304" pitchFamily="18" charset="0"/>
                                </a:rPr>
                                <m:t>𝜎</m:t>
                              </m:r>
                            </m:e>
                            <m:sup>
                              <m:r>
                                <a:rPr lang="en-US" sz="2000" i="1">
                                  <a:latin typeface="Cambria Math" panose="02040503050406030204" pitchFamily="18" charset="0"/>
                                  <a:cs typeface="Times New Roman" panose="02020603050405020304" pitchFamily="18" charset="0"/>
                                </a:rPr>
                                <m:t>2</m:t>
                              </m:r>
                            </m:sup>
                          </m:sSup>
                        </m:num>
                        <m:den>
                          <m:sSup>
                            <m:sSupPr>
                              <m:ctrlPr>
                                <a:rPr lang="en-US" sz="2000" i="1">
                                  <a:latin typeface="Cambria Math" panose="02040503050406030204" pitchFamily="18" charset="0"/>
                                  <a:cs typeface="Times New Roman" panose="02020603050405020304" pitchFamily="18" charset="0"/>
                                </a:rPr>
                              </m:ctrlPr>
                            </m:sSupPr>
                            <m:e>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𝑡</m:t>
                                  </m:r>
                                </m:e>
                                <m:sub>
                                  <m:r>
                                    <a:rPr lang="en-US" sz="2000" i="1">
                                      <a:latin typeface="Cambria Math" panose="02040503050406030204" pitchFamily="18" charset="0"/>
                                      <a:cs typeface="Times New Roman" panose="02020603050405020304" pitchFamily="18" charset="0"/>
                                    </a:rPr>
                                    <m:t>𝑚</m:t>
                                  </m:r>
                                </m:sub>
                              </m:sSub>
                            </m:e>
                            <m:sup>
                              <m:r>
                                <a:rPr lang="en-US" sz="2000" i="1">
                                  <a:latin typeface="Cambria Math" panose="02040503050406030204" pitchFamily="18" charset="0"/>
                                  <a:cs typeface="Times New Roman" panose="02020603050405020304" pitchFamily="18" charset="0"/>
                                </a:rPr>
                                <m:t>2</m:t>
                              </m:r>
                            </m:sup>
                          </m:sSup>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2</m:t>
                          </m:r>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𝑃</m:t>
                              </m:r>
                            </m:e>
                            <m:sub>
                              <m:r>
                                <a:rPr lang="en-US" sz="2000" i="1">
                                  <a:latin typeface="Cambria Math" panose="02040503050406030204" pitchFamily="18" charset="0"/>
                                  <a:cs typeface="Times New Roman" panose="02020603050405020304" pitchFamily="18" charset="0"/>
                                </a:rPr>
                                <m:t>𝑒𝑟</m:t>
                              </m:r>
                            </m:sub>
                          </m:sSub>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2</m:t>
                          </m:r>
                        </m:num>
                        <m:den>
                          <m:sSup>
                            <m:sSupPr>
                              <m:ctrlPr>
                                <a:rPr lang="en-US" sz="2000" i="1">
                                  <a:latin typeface="Cambria Math" panose="02040503050406030204" pitchFamily="18" charset="0"/>
                                  <a:cs typeface="Times New Roman" panose="02020603050405020304" pitchFamily="18" charset="0"/>
                                </a:rPr>
                              </m:ctrlPr>
                            </m:sSupPr>
                            <m:e>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𝑃</m:t>
                                  </m:r>
                                </m:e>
                                <m:sub>
                                  <m:r>
                                    <a:rPr lang="en-US" sz="2000" i="1">
                                      <a:latin typeface="Cambria Math" panose="02040503050406030204" pitchFamily="18" charset="0"/>
                                      <a:cs typeface="Times New Roman" panose="02020603050405020304" pitchFamily="18" charset="0"/>
                                    </a:rPr>
                                    <m:t>𝑒𝑟</m:t>
                                  </m:r>
                                </m:sub>
                              </m:sSub>
                            </m:e>
                            <m:sup>
                              <m:r>
                                <a:rPr lang="en-US" sz="2000" i="1">
                                  <a:latin typeface="Cambria Math" panose="02040503050406030204" pitchFamily="18" charset="0"/>
                                  <a:cs typeface="Times New Roman" panose="02020603050405020304" pitchFamily="18" charset="0"/>
                                </a:rPr>
                                <m:t>2</m:t>
                              </m:r>
                            </m:sup>
                          </m:sSup>
                        </m:den>
                      </m:f>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𝑒</m:t>
                              </m:r>
                            </m:e>
                            <m:sup>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𝑃</m:t>
                                  </m:r>
                                </m:e>
                                <m:sub>
                                  <m:r>
                                    <a:rPr lang="en-US" sz="2000" i="1">
                                      <a:latin typeface="Cambria Math" panose="02040503050406030204" pitchFamily="18" charset="0"/>
                                      <a:cs typeface="Times New Roman" panose="02020603050405020304" pitchFamily="18" charset="0"/>
                                    </a:rPr>
                                    <m:t>𝑒𝑟</m:t>
                                  </m:r>
                                </m:sub>
                              </m:sSub>
                            </m:sup>
                          </m:sSup>
                        </m:e>
                      </m:d>
                      <m:r>
                        <a:rPr lang="en-US" sz="2000" b="0" i="0"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rPr>
                            <m:t>5</m:t>
                          </m:r>
                        </m:num>
                        <m:den>
                          <m:sSup>
                            <m:sSupPr>
                              <m:ctrlPr>
                                <a:rPr lang="en-US" sz="2000" b="0" i="1" smtClean="0">
                                  <a:latin typeface="Cambria Math" panose="02040503050406030204" pitchFamily="18" charset="0"/>
                                  <a:cs typeface="Times New Roman" panose="02020603050405020304" pitchFamily="18" charset="0"/>
                                </a:rPr>
                              </m:ctrlPr>
                            </m:sSupPr>
                            <m:e>
                              <m:r>
                                <a:rPr lang="en-US" sz="2000" b="0" i="1" smtClean="0">
                                  <a:latin typeface="Cambria Math" panose="02040503050406030204" pitchFamily="18" charset="0"/>
                                  <a:cs typeface="Times New Roman" panose="02020603050405020304" pitchFamily="18" charset="0"/>
                                </a:rPr>
                                <m:t>5</m:t>
                              </m:r>
                            </m:e>
                            <m:sup>
                              <m:r>
                                <a:rPr lang="en-US" sz="2000" b="0" i="1" smtClean="0">
                                  <a:latin typeface="Cambria Math" panose="02040503050406030204" pitchFamily="18" charset="0"/>
                                  <a:cs typeface="Times New Roman" panose="02020603050405020304" pitchFamily="18" charset="0"/>
                                </a:rPr>
                                <m:t>2</m:t>
                              </m:r>
                            </m:sup>
                          </m:sSup>
                        </m:den>
                      </m:f>
                      <m:r>
                        <a:rPr lang="en-US" sz="2000" b="0" i="1" smtClean="0">
                          <a:latin typeface="Cambria Math" panose="02040503050406030204" pitchFamily="18" charset="0"/>
                          <a:cs typeface="Times New Roman" panose="02020603050405020304" pitchFamily="18" charset="0"/>
                        </a:rPr>
                        <m:t>=0.2</m:t>
                      </m:r>
                    </m:oMath>
                  </m:oMathPara>
                </a14:m>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14:m>
                  <m:oMathPara xmlns:m="http://schemas.openxmlformats.org/officeDocument/2006/math">
                    <m:oMathParaPr>
                      <m:jc m:val="left"/>
                    </m:oMathParaPr>
                    <m:oMath xmlns:m="http://schemas.openxmlformats.org/officeDocument/2006/math">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2</m:t>
                          </m:r>
                        </m:num>
                        <m:den>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𝑃</m:t>
                              </m:r>
                            </m:e>
                            <m:sub>
                              <m:r>
                                <a:rPr lang="en-US" sz="2000" i="1">
                                  <a:latin typeface="Cambria Math" panose="02040503050406030204" pitchFamily="18" charset="0"/>
                                  <a:cs typeface="Times New Roman" panose="02020603050405020304" pitchFamily="18" charset="0"/>
                                </a:rPr>
                                <m:t>𝑒𝑟</m:t>
                              </m:r>
                            </m:sub>
                          </m:sSub>
                        </m:den>
                      </m:f>
                      <m:r>
                        <a:rPr lang="en-US" sz="2000" i="1">
                          <a:latin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r>
                            <a:rPr lang="en-US" sz="2000" i="1">
                              <a:latin typeface="Cambria Math" panose="02040503050406030204" pitchFamily="18" charset="0"/>
                              <a:cs typeface="Times New Roman" panose="02020603050405020304" pitchFamily="18" charset="0"/>
                            </a:rPr>
                            <m:t>2</m:t>
                          </m:r>
                        </m:num>
                        <m:den>
                          <m:sSup>
                            <m:sSupPr>
                              <m:ctrlPr>
                                <a:rPr lang="en-US" sz="2000" i="1">
                                  <a:latin typeface="Cambria Math" panose="02040503050406030204" pitchFamily="18" charset="0"/>
                                  <a:cs typeface="Times New Roman" panose="02020603050405020304" pitchFamily="18" charset="0"/>
                                </a:rPr>
                              </m:ctrlPr>
                            </m:sSupPr>
                            <m:e>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𝑃</m:t>
                                  </m:r>
                                </m:e>
                                <m:sub>
                                  <m:r>
                                    <a:rPr lang="en-US" sz="2000" i="1">
                                      <a:latin typeface="Cambria Math" panose="02040503050406030204" pitchFamily="18" charset="0"/>
                                      <a:cs typeface="Times New Roman" panose="02020603050405020304" pitchFamily="18" charset="0"/>
                                    </a:rPr>
                                    <m:t>𝑒𝑟</m:t>
                                  </m:r>
                                </m:sub>
                              </m:sSub>
                            </m:e>
                            <m:sup>
                              <m:r>
                                <a:rPr lang="en-US" sz="2000" i="1">
                                  <a:latin typeface="Cambria Math" panose="02040503050406030204" pitchFamily="18" charset="0"/>
                                  <a:cs typeface="Times New Roman" panose="02020603050405020304" pitchFamily="18" charset="0"/>
                                </a:rPr>
                                <m:t>2</m:t>
                              </m:r>
                            </m:sup>
                          </m:sSup>
                        </m:den>
                      </m:f>
                      <m:d>
                        <m:dPr>
                          <m:ctrlPr>
                            <a:rPr lang="en-US" sz="2000" i="1">
                              <a:latin typeface="Cambria Math" panose="02040503050406030204" pitchFamily="18" charset="0"/>
                              <a:cs typeface="Times New Roman" panose="02020603050405020304" pitchFamily="18" charset="0"/>
                            </a:rPr>
                          </m:ctrlPr>
                        </m:dPr>
                        <m:e>
                          <m:r>
                            <a:rPr lang="en-US" sz="2000" i="1">
                              <a:latin typeface="Cambria Math" panose="02040503050406030204" pitchFamily="18" charset="0"/>
                              <a:cs typeface="Times New Roman" panose="02020603050405020304" pitchFamily="18" charset="0"/>
                            </a:rPr>
                            <m:t>1−</m:t>
                          </m:r>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𝑒</m:t>
                              </m:r>
                            </m:e>
                            <m:sup>
                              <m:r>
                                <a:rPr lang="en-US" sz="2000" i="1">
                                  <a:latin typeface="Cambria Math" panose="02040503050406030204" pitchFamily="18" charset="0"/>
                                  <a:cs typeface="Times New Roman" panose="02020603050405020304" pitchFamily="18" charset="0"/>
                                </a:rPr>
                                <m:t>−</m:t>
                              </m:r>
                              <m:sSub>
                                <m:sSubPr>
                                  <m:ctrlPr>
                                    <a:rPr lang="en-US" sz="2000" i="1">
                                      <a:latin typeface="Cambria Math" panose="02040503050406030204" pitchFamily="18" charset="0"/>
                                      <a:cs typeface="Times New Roman" panose="02020603050405020304" pitchFamily="18" charset="0"/>
                                    </a:rPr>
                                  </m:ctrlPr>
                                </m:sSubPr>
                                <m:e>
                                  <m:r>
                                    <a:rPr lang="en-US" sz="2000" i="1">
                                      <a:latin typeface="Cambria Math" panose="02040503050406030204" pitchFamily="18" charset="0"/>
                                      <a:cs typeface="Times New Roman" panose="02020603050405020304" pitchFamily="18" charset="0"/>
                                    </a:rPr>
                                    <m:t>𝑃</m:t>
                                  </m:r>
                                </m:e>
                                <m:sub>
                                  <m:r>
                                    <a:rPr lang="en-US" sz="2000" i="1">
                                      <a:latin typeface="Cambria Math" panose="02040503050406030204" pitchFamily="18" charset="0"/>
                                      <a:cs typeface="Times New Roman" panose="02020603050405020304" pitchFamily="18" charset="0"/>
                                    </a:rPr>
                                    <m:t>𝑒𝑟</m:t>
                                  </m:r>
                                </m:sub>
                              </m:sSub>
                            </m:sup>
                          </m:sSup>
                        </m:e>
                      </m:d>
                      <m:r>
                        <a:rPr lang="en-US" sz="2000">
                          <a:latin typeface="Cambria Math" panose="02040503050406030204" pitchFamily="18" charset="0"/>
                          <a:cs typeface="Times New Roman" panose="02020603050405020304" pitchFamily="18" charset="0"/>
                        </a:rPr>
                        <m:t>−</m:t>
                      </m:r>
                      <m:r>
                        <a:rPr lang="en-US" sz="2000" i="1">
                          <a:latin typeface="Cambria Math" panose="02040503050406030204" pitchFamily="18" charset="0"/>
                          <a:cs typeface="Times New Roman" panose="02020603050405020304" pitchFamily="18" charset="0"/>
                        </a:rPr>
                        <m:t>0.2</m:t>
                      </m:r>
                      <m:r>
                        <a:rPr lang="en-US" sz="2000" b="0" i="1" smtClean="0">
                          <a:latin typeface="Cambria Math" panose="02040503050406030204" pitchFamily="18" charset="0"/>
                          <a:cs typeface="Times New Roman" panose="02020603050405020304" pitchFamily="18" charset="0"/>
                        </a:rPr>
                        <m:t>=0</m:t>
                      </m:r>
                    </m:oMath>
                  </m:oMathPara>
                </a14:m>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This equation is solved by polymath program of non-linear equation solver.</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Per = </a:t>
                </a:r>
                <a:r>
                  <a:rPr lang="en-US" sz="2000" b="1" dirty="0">
                    <a:latin typeface="Times New Roman" panose="02020603050405020304" pitchFamily="18" charset="0"/>
                    <a:cs typeface="Times New Roman" panose="02020603050405020304" pitchFamily="18" charset="0"/>
                  </a:rPr>
                  <a:t>8.9</a:t>
                </a:r>
              </a:p>
              <a:p>
                <a:pPr marL="0" indent="0" algn="just">
                  <a:lnSpc>
                    <a:spcPct val="100000"/>
                  </a:lnSpc>
                  <a:buNone/>
                </a:pPr>
                <a14:m>
                  <m:oMathPara xmlns:m="http://schemas.openxmlformats.org/officeDocument/2006/math">
                    <m:oMathParaPr>
                      <m:jc m:val="left"/>
                    </m:oMathParaPr>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𝑒</m:t>
                          </m:r>
                        </m:sub>
                      </m:sSub>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𝑢𝐿</m:t>
                          </m:r>
                        </m:num>
                        <m:den>
                          <m:sSub>
                            <m:sSubPr>
                              <m:ctrlPr>
                                <a:rPr lang="en-US" sz="2000" i="1">
                                  <a:latin typeface="Cambria Math" panose="02040503050406030204" pitchFamily="18" charset="0"/>
                                </a:rPr>
                              </m:ctrlPr>
                            </m:sSubPr>
                            <m:e>
                              <m:r>
                                <a:rPr lang="en-US" sz="2000" i="1">
                                  <a:latin typeface="Cambria Math" panose="02040503050406030204" pitchFamily="18" charset="0"/>
                                </a:rPr>
                                <m:t>𝐷</m:t>
                              </m:r>
                            </m:e>
                            <m:sub>
                              <m:r>
                                <a:rPr lang="en-US" sz="2000" i="1">
                                  <a:latin typeface="Cambria Math" panose="02040503050406030204" pitchFamily="18" charset="0"/>
                                </a:rPr>
                                <m:t>𝑎</m:t>
                              </m:r>
                            </m:sub>
                          </m:sSub>
                        </m:den>
                      </m:f>
                    </m:oMath>
                  </m:oMathPara>
                </a14:m>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14:m>
                  <m:oMath xmlns:m="http://schemas.openxmlformats.org/officeDocument/2006/math">
                    <m:sSub>
                      <m:sSubPr>
                        <m:ctrlPr>
                          <a:rPr lang="en-US" sz="200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𝐴</m:t>
                        </m:r>
                      </m:e>
                      <m:sub>
                        <m:r>
                          <a:rPr lang="en-US" sz="2000" b="0" i="1" smtClean="0">
                            <a:latin typeface="Cambria Math" panose="02040503050406030204" pitchFamily="18" charset="0"/>
                            <a:cs typeface="Times New Roman" panose="02020603050405020304" pitchFamily="18" charset="0"/>
                          </a:rPr>
                          <m:t>𝑐</m:t>
                        </m:r>
                      </m:sub>
                    </m:sSub>
                    <m:r>
                      <a:rPr lang="en-US" sz="2000" b="0" i="1" smtClean="0">
                        <a:latin typeface="Cambria Math" panose="02040503050406030204" pitchFamily="18" charset="0"/>
                        <a:cs typeface="Times New Roman" panose="02020603050405020304" pitchFamily="18" charset="0"/>
                      </a:rPr>
                      <m:t>=</m:t>
                    </m:r>
                  </m:oMath>
                </a14:m>
                <a:r>
                  <a:rPr lang="en-US" sz="2000" dirty="0">
                    <a:ea typeface="Cambria Math" panose="02040503050406030204" pitchFamily="18" charset="0"/>
                    <a:cs typeface="Times New Roman" panose="02020603050405020304" pitchFamily="18" charset="0"/>
                  </a:rPr>
                  <a:t> </a:t>
                </a:r>
                <a14:m>
                  <m:oMath xmlns:m="http://schemas.openxmlformats.org/officeDocument/2006/math">
                    <m:r>
                      <a:rPr lang="en-US" sz="2000" i="1">
                        <a:latin typeface="Cambria Math" panose="02040503050406030204" pitchFamily="18" charset="0"/>
                        <a:ea typeface="Cambria Math" panose="02040503050406030204" pitchFamily="18" charset="0"/>
                        <a:cs typeface="Times New Roman" panose="02020603050405020304" pitchFamily="18" charset="0"/>
                      </a:rPr>
                      <m:t>𝜋</m:t>
                    </m:r>
                    <m:f>
                      <m:fPr>
                        <m:ctrlPr>
                          <a:rPr lang="en-US" sz="2000" i="1">
                            <a:latin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𝐷</m:t>
                            </m:r>
                          </m:e>
                          <m:sup>
                            <m:r>
                              <a:rPr lang="en-US" sz="2000" i="1">
                                <a:latin typeface="Cambria Math" panose="02040503050406030204" pitchFamily="18" charset="0"/>
                                <a:cs typeface="Times New Roman" panose="02020603050405020304" pitchFamily="18" charset="0"/>
                              </a:rPr>
                              <m:t>2</m:t>
                            </m:r>
                          </m:sup>
                        </m:sSup>
                      </m:num>
                      <m:den>
                        <m:r>
                          <a:rPr lang="en-US" sz="2000" i="1">
                            <a:latin typeface="Cambria Math" panose="02040503050406030204" pitchFamily="18" charset="0"/>
                            <a:cs typeface="Times New Roman" panose="02020603050405020304" pitchFamily="18" charset="0"/>
                          </a:rPr>
                          <m:t>4</m:t>
                        </m:r>
                      </m:den>
                    </m:f>
                    <m:r>
                      <a:rPr lang="en-US" sz="2000" i="1">
                        <a:latin typeface="Cambria Math" panose="02040503050406030204" pitchFamily="18" charset="0"/>
                        <a:cs typeface="Times New Roman" panose="02020603050405020304" pitchFamily="18" charset="0"/>
                      </a:rPr>
                      <m:t>=</m:t>
                    </m:r>
                    <m:r>
                      <a:rPr lang="en-US" sz="2000" i="1">
                        <a:latin typeface="Cambria Math" panose="02040503050406030204" pitchFamily="18" charset="0"/>
                        <a:ea typeface="Cambria Math" panose="02040503050406030204" pitchFamily="18" charset="0"/>
                        <a:cs typeface="Times New Roman" panose="02020603050405020304" pitchFamily="18" charset="0"/>
                      </a:rPr>
                      <m:t>𝜋</m:t>
                    </m:r>
                    <m:r>
                      <a:rPr lang="en-US" sz="2000" i="1">
                        <a:latin typeface="Cambria Math" panose="02040503050406030204" pitchFamily="18" charset="0"/>
                        <a:ea typeface="Cambria Math" panose="02040503050406030204" pitchFamily="18" charset="0"/>
                        <a:cs typeface="Times New Roman" panose="02020603050405020304" pitchFamily="18" charset="0"/>
                      </a:rPr>
                      <m:t>∗</m:t>
                    </m:r>
                    <m:f>
                      <m:fPr>
                        <m:ctrlPr>
                          <a:rPr lang="en-US" sz="2000" i="1">
                            <a:latin typeface="Cambria Math" panose="02040503050406030204" pitchFamily="18" charset="0"/>
                            <a:cs typeface="Times New Roman" panose="02020603050405020304" pitchFamily="18" charset="0"/>
                          </a:rPr>
                        </m:ctrlPr>
                      </m:fPr>
                      <m:num>
                        <m:sSup>
                          <m:sSupPr>
                            <m:ctrlPr>
                              <a:rPr lang="en-US" sz="2000" i="1">
                                <a:latin typeface="Cambria Math" panose="02040503050406030204" pitchFamily="18" charset="0"/>
                                <a:cs typeface="Times New Roman" panose="02020603050405020304" pitchFamily="18" charset="0"/>
                              </a:rPr>
                            </m:ctrlPr>
                          </m:sSupPr>
                          <m:e>
                            <m:r>
                              <a:rPr lang="en-US" sz="2000" i="1">
                                <a:latin typeface="Cambria Math" panose="02040503050406030204" pitchFamily="18" charset="0"/>
                                <a:cs typeface="Times New Roman" panose="02020603050405020304" pitchFamily="18" charset="0"/>
                              </a:rPr>
                              <m:t>0.1</m:t>
                            </m:r>
                          </m:e>
                          <m:sup>
                            <m:r>
                              <a:rPr lang="en-US" sz="2000" i="1">
                                <a:latin typeface="Cambria Math" panose="02040503050406030204" pitchFamily="18" charset="0"/>
                                <a:cs typeface="Times New Roman" panose="02020603050405020304" pitchFamily="18" charset="0"/>
                              </a:rPr>
                              <m:t>2</m:t>
                            </m:r>
                          </m:sup>
                        </m:sSup>
                      </m:num>
                      <m:den>
                        <m:r>
                          <a:rPr lang="en-US" sz="2000" i="1">
                            <a:latin typeface="Cambria Math" panose="02040503050406030204" pitchFamily="18" charset="0"/>
                            <a:cs typeface="Times New Roman" panose="02020603050405020304" pitchFamily="18" charset="0"/>
                          </a:rPr>
                          <m:t>4</m:t>
                        </m:r>
                      </m:den>
                    </m:f>
                    <m:r>
                      <a:rPr lang="en-US" sz="2000" b="0" i="1" smtClean="0">
                        <a:latin typeface="Cambria Math" panose="02040503050406030204" pitchFamily="18" charset="0"/>
                        <a:cs typeface="Times New Roman" panose="02020603050405020304" pitchFamily="18" charset="0"/>
                      </a:rPr>
                      <m:t>=0.00785</m:t>
                    </m:r>
                    <m:r>
                      <a:rPr lang="en-US" sz="2000" b="0" i="1" smtClean="0">
                        <a:latin typeface="Cambria Math" panose="02040503050406030204" pitchFamily="18" charset="0"/>
                        <a:cs typeface="Times New Roman" panose="02020603050405020304" pitchFamily="18" charset="0"/>
                      </a:rPr>
                      <m:t>𝑚</m:t>
                    </m:r>
                    <m:r>
                      <a:rPr lang="en-US" sz="2000" b="0" i="1" baseline="30000" smtClean="0">
                        <a:latin typeface="Cambria Math" panose="02040503050406030204" pitchFamily="18" charset="0"/>
                        <a:cs typeface="Times New Roman" panose="02020603050405020304" pitchFamily="18" charset="0"/>
                      </a:rPr>
                      <m:t>2</m:t>
                    </m:r>
                  </m:oMath>
                </a14:m>
                <a:endParaRPr lang="en-US" sz="2000" baseline="30000" dirty="0">
                  <a:latin typeface="Times New Roman" panose="02020603050405020304" pitchFamily="18" charset="0"/>
                  <a:cs typeface="Times New Roman" panose="02020603050405020304" pitchFamily="18" charset="0"/>
                </a:endParaRPr>
              </a:p>
              <a:p>
                <a:pPr marL="0" indent="0" algn="just">
                  <a:lnSpc>
                    <a:spcPct val="100000"/>
                  </a:lnSpc>
                  <a:buNone/>
                </a:pPr>
                <a14:m>
                  <m:oMathPara xmlns:m="http://schemas.openxmlformats.org/officeDocument/2006/math">
                    <m:oMathParaPr>
                      <m:jc m:val="left"/>
                    </m:oMathParaPr>
                    <m:oMath xmlns:m="http://schemas.openxmlformats.org/officeDocument/2006/math">
                      <m:r>
                        <a:rPr lang="en-US" sz="2000" b="0" i="1" smtClean="0">
                          <a:latin typeface="Cambria Math" panose="02040503050406030204" pitchFamily="18" charset="0"/>
                          <a:cs typeface="Times New Roman" panose="02020603050405020304" pitchFamily="18" charset="0"/>
                        </a:rPr>
                        <m:t>𝑢</m:t>
                      </m:r>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b="0" i="1" smtClean="0">
                              <a:latin typeface="Cambria Math" panose="02040503050406030204" pitchFamily="18" charset="0"/>
                              <a:cs typeface="Times New Roman" panose="02020603050405020304" pitchFamily="18" charset="0"/>
                              <a:sym typeface="Symbol" panose="05050102010706020507" pitchFamily="18" charset="2"/>
                            </a:rPr>
                            <m:t></m:t>
                          </m:r>
                        </m:num>
                        <m:den>
                          <m:sSub>
                            <m:sSubPr>
                              <m:ctrlPr>
                                <a:rPr lang="en-US" sz="2000" b="0" i="1" smtClean="0">
                                  <a:latin typeface="Cambria Math" panose="02040503050406030204" pitchFamily="18" charset="0"/>
                                  <a:cs typeface="Times New Roman" panose="02020603050405020304" pitchFamily="18" charset="0"/>
                                </a:rPr>
                              </m:ctrlPr>
                            </m:sSubPr>
                            <m:e>
                              <m:r>
                                <a:rPr lang="en-US" sz="2000" b="0" i="1" smtClean="0">
                                  <a:latin typeface="Cambria Math" panose="02040503050406030204" pitchFamily="18" charset="0"/>
                                  <a:cs typeface="Times New Roman" panose="02020603050405020304" pitchFamily="18" charset="0"/>
                                </a:rPr>
                                <m:t>𝐴</m:t>
                              </m:r>
                            </m:e>
                            <m:sub>
                              <m:r>
                                <a:rPr lang="en-US" sz="2000" b="0" i="1" smtClean="0">
                                  <a:latin typeface="Cambria Math" panose="02040503050406030204" pitchFamily="18" charset="0"/>
                                  <a:cs typeface="Times New Roman" panose="02020603050405020304" pitchFamily="18" charset="0"/>
                                </a:rPr>
                                <m:t>𝑐</m:t>
                              </m:r>
                            </m:sub>
                          </m:sSub>
                        </m:den>
                      </m:f>
                      <m:r>
                        <a:rPr lang="en-US" sz="2000" b="0" i="1" smtClean="0">
                          <a:latin typeface="Cambria Math" panose="02040503050406030204" pitchFamily="18" charset="0"/>
                          <a:cs typeface="Times New Roman" panose="02020603050405020304" pitchFamily="18" charset="0"/>
                        </a:rPr>
                        <m:t>=</m:t>
                      </m:r>
                      <m:f>
                        <m:fPr>
                          <m:ctrlPr>
                            <a:rPr lang="en-US" sz="2000" b="0" i="1" smtClean="0">
                              <a:latin typeface="Cambria Math" panose="02040503050406030204" pitchFamily="18" charset="0"/>
                              <a:cs typeface="Times New Roman" panose="02020603050405020304" pitchFamily="18" charset="0"/>
                            </a:rPr>
                          </m:ctrlPr>
                        </m:fPr>
                        <m:num>
                          <m:r>
                            <a:rPr lang="en-US" sz="2000">
                              <a:latin typeface="Cambria Math" panose="02040503050406030204" pitchFamily="18" charset="0"/>
                              <a:cs typeface="Times New Roman" panose="02020603050405020304" pitchFamily="18" charset="0"/>
                              <a:sym typeface="Symbol" panose="05050102010706020507" pitchFamily="18" charset="2"/>
                            </a:rPr>
                            <m:t>0.01</m:t>
                          </m:r>
                        </m:num>
                        <m:den>
                          <m:r>
                            <a:rPr lang="en-US" sz="2000" b="0" i="1" smtClean="0">
                              <a:latin typeface="Cambria Math" panose="02040503050406030204" pitchFamily="18" charset="0"/>
                              <a:cs typeface="Times New Roman" panose="02020603050405020304" pitchFamily="18" charset="0"/>
                            </a:rPr>
                            <m:t>0.00785</m:t>
                          </m:r>
                        </m:den>
                      </m:f>
                      <m:r>
                        <a:rPr lang="en-US" sz="2000" b="0" i="1" smtClean="0">
                          <a:latin typeface="Cambria Math" panose="02040503050406030204" pitchFamily="18" charset="0"/>
                          <a:cs typeface="Times New Roman" panose="02020603050405020304" pitchFamily="18" charset="0"/>
                        </a:rPr>
                        <m:t>=</m:t>
                      </m:r>
                      <m:r>
                        <a:rPr lang="en-US" sz="2000" b="1" i="0" smtClean="0">
                          <a:solidFill>
                            <a:srgbClr val="0070C0"/>
                          </a:solidFill>
                          <a:latin typeface="Cambria Math" panose="02040503050406030204" pitchFamily="18" charset="0"/>
                          <a:cs typeface="Times New Roman" panose="02020603050405020304" pitchFamily="18" charset="0"/>
                        </a:rPr>
                        <m:t>𝟏</m:t>
                      </m:r>
                      <m:r>
                        <a:rPr lang="en-US" sz="2000" b="1" i="0" smtClean="0">
                          <a:solidFill>
                            <a:srgbClr val="0070C0"/>
                          </a:solidFill>
                          <a:latin typeface="Cambria Math" panose="02040503050406030204" pitchFamily="18" charset="0"/>
                          <a:cs typeface="Times New Roman" panose="02020603050405020304" pitchFamily="18" charset="0"/>
                        </a:rPr>
                        <m:t>.</m:t>
                      </m:r>
                      <m:r>
                        <a:rPr lang="en-US" sz="2000" b="1" i="0" smtClean="0">
                          <a:solidFill>
                            <a:srgbClr val="0070C0"/>
                          </a:solidFill>
                          <a:latin typeface="Cambria Math" panose="02040503050406030204" pitchFamily="18" charset="0"/>
                          <a:cs typeface="Times New Roman" panose="02020603050405020304" pitchFamily="18" charset="0"/>
                        </a:rPr>
                        <m:t>𝟐𝟕</m:t>
                      </m:r>
                      <m:r>
                        <a:rPr lang="en-US" sz="2000" b="1" i="0" smtClean="0">
                          <a:solidFill>
                            <a:srgbClr val="0070C0"/>
                          </a:solidFill>
                          <a:latin typeface="Cambria Math" panose="02040503050406030204" pitchFamily="18" charset="0"/>
                          <a:cs typeface="Times New Roman" panose="02020603050405020304" pitchFamily="18" charset="0"/>
                        </a:rPr>
                        <m:t> </m:t>
                      </m:r>
                      <m:r>
                        <a:rPr lang="en-US" sz="2000" b="1" i="0" smtClean="0">
                          <a:solidFill>
                            <a:srgbClr val="0070C0"/>
                          </a:solidFill>
                          <a:latin typeface="Cambria Math" panose="02040503050406030204" pitchFamily="18" charset="0"/>
                          <a:cs typeface="Times New Roman" panose="02020603050405020304" pitchFamily="18" charset="0"/>
                        </a:rPr>
                        <m:t>𝐦</m:t>
                      </m:r>
                      <m:r>
                        <a:rPr lang="en-US" sz="2000" b="1" i="0" smtClean="0">
                          <a:solidFill>
                            <a:srgbClr val="0070C0"/>
                          </a:solidFill>
                          <a:latin typeface="Cambria Math" panose="02040503050406030204" pitchFamily="18" charset="0"/>
                          <a:cs typeface="Times New Roman" panose="02020603050405020304" pitchFamily="18" charset="0"/>
                        </a:rPr>
                        <m:t>/</m:t>
                      </m:r>
                      <m:r>
                        <a:rPr lang="en-US" sz="2000" b="1" i="0" smtClean="0">
                          <a:solidFill>
                            <a:srgbClr val="0070C0"/>
                          </a:solidFill>
                          <a:latin typeface="Cambria Math" panose="02040503050406030204" pitchFamily="18" charset="0"/>
                          <a:cs typeface="Times New Roman" panose="02020603050405020304" pitchFamily="18" charset="0"/>
                        </a:rPr>
                        <m:t>𝐦𝐢𝐧</m:t>
                      </m:r>
                    </m:oMath>
                  </m:oMathPara>
                </a14:m>
                <a:endParaRPr lang="en-US" sz="2000"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778AF87-B029-11D7-FF2B-6CDA21CFD9E8}"/>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t="-67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7C7739D-DAA5-5B87-86F9-753EEFD05B3E}"/>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B926439-B53D-47EA-B9AC-0C1F8E491FA2}"/>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19A2F4C7-6129-CF98-9773-673EC6E64387}"/>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2003048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26B911-630C-841E-6A12-7CE3C2ADA14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3A0BD8-2BEF-E640-4B3D-6AD0EDE2BC2E}"/>
              </a:ext>
            </a:extLst>
          </p:cNvPr>
          <p:cNvSpPr>
            <a:spLocks noGrp="1"/>
          </p:cNvSpPr>
          <p:nvPr>
            <p:ph type="title"/>
          </p:nvPr>
        </p:nvSpPr>
        <p:spPr>
          <a:xfrm>
            <a:off x="619539" y="184989"/>
            <a:ext cx="10515600" cy="315912"/>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46A5C9C-12AD-6462-93CB-096B414B59FD}"/>
                  </a:ext>
                </a:extLst>
              </p:cNvPr>
              <p:cNvSpPr>
                <a:spLocks noGrp="1"/>
              </p:cNvSpPr>
              <p:nvPr>
                <p:ph idx="1"/>
              </p:nvPr>
            </p:nvSpPr>
            <p:spPr>
              <a:xfrm>
                <a:off x="188843" y="646043"/>
                <a:ext cx="11857383" cy="5406888"/>
              </a:xfrm>
            </p:spPr>
            <p:txBody>
              <a:bodyPr>
                <a:noAutofit/>
              </a:bodyPr>
              <a:lstStyle/>
              <a:p>
                <a:pPr marL="0" indent="0" algn="just">
                  <a:lnSpc>
                    <a:spcPct val="100000"/>
                  </a:lnSpc>
                  <a:buNone/>
                </a:pPr>
                <a14:m>
                  <m:oMathPara xmlns:m="http://schemas.openxmlformats.org/officeDocument/2006/math">
                    <m:oMathParaPr>
                      <m:jc m:val="left"/>
                    </m:oMathParaPr>
                    <m:oMath xmlns:m="http://schemas.openxmlformats.org/officeDocument/2006/math">
                      <m:sSub>
                        <m:sSubPr>
                          <m:ctrlPr>
                            <a:rPr lang="en-US" sz="2000" i="1" smtClean="0">
                              <a:latin typeface="Cambria Math" panose="02040503050406030204" pitchFamily="18" charset="0"/>
                            </a:rPr>
                          </m:ctrlPr>
                        </m:sSubPr>
                        <m:e>
                          <m:r>
                            <a:rPr lang="en-US" sz="2000" i="1">
                              <a:latin typeface="Cambria Math" panose="02040503050406030204" pitchFamily="18" charset="0"/>
                            </a:rPr>
                            <m:t>𝐷</m:t>
                          </m:r>
                        </m:e>
                        <m:sub>
                          <m:r>
                            <a:rPr lang="en-US" sz="2000" i="1">
                              <a:latin typeface="Cambria Math" panose="02040503050406030204" pitchFamily="18" charset="0"/>
                            </a:rPr>
                            <m:t>𝑎</m:t>
                          </m:r>
                        </m:sub>
                      </m:sSub>
                      <m:r>
                        <a:rPr lang="en-US" sz="2000" i="1">
                          <a:latin typeface="Cambria Math" panose="02040503050406030204" pitchFamily="18" charset="0"/>
                        </a:rPr>
                        <m:t> =</m:t>
                      </m:r>
                      <m:f>
                        <m:fPr>
                          <m:ctrlPr>
                            <a:rPr lang="en-US" sz="2000" i="1">
                              <a:latin typeface="Cambria Math" panose="02040503050406030204" pitchFamily="18" charset="0"/>
                            </a:rPr>
                          </m:ctrlPr>
                        </m:fPr>
                        <m:num>
                          <m:r>
                            <a:rPr lang="en-US" sz="2000" i="1">
                              <a:latin typeface="Cambria Math" panose="02040503050406030204" pitchFamily="18" charset="0"/>
                            </a:rPr>
                            <m:t>𝑢𝐿</m:t>
                          </m:r>
                        </m:num>
                        <m:den>
                          <m:sSub>
                            <m:sSubPr>
                              <m:ctrlPr>
                                <a:rPr lang="en-US" sz="2000" i="1">
                                  <a:latin typeface="Cambria Math" panose="02040503050406030204" pitchFamily="18" charset="0"/>
                                </a:rPr>
                              </m:ctrlPr>
                            </m:sSubPr>
                            <m:e>
                              <m:r>
                                <a:rPr lang="en-US" sz="2000" i="1">
                                  <a:latin typeface="Cambria Math" panose="02040503050406030204" pitchFamily="18" charset="0"/>
                                </a:rPr>
                                <m:t>𝑃</m:t>
                              </m:r>
                            </m:e>
                            <m:sub>
                              <m:r>
                                <a:rPr lang="en-US" sz="2000" i="1">
                                  <a:latin typeface="Cambria Math" panose="02040503050406030204" pitchFamily="18" charset="0"/>
                                </a:rPr>
                                <m:t>𝑒</m:t>
                              </m:r>
                            </m:sub>
                          </m:sSub>
                        </m:den>
                      </m:f>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1.27∗6.36</m:t>
                          </m:r>
                        </m:num>
                        <m:den>
                          <m:r>
                            <a:rPr lang="en-US" sz="2000" b="0" i="1" smtClean="0">
                              <a:latin typeface="Cambria Math" panose="02040503050406030204" pitchFamily="18" charset="0"/>
                            </a:rPr>
                            <m:t>8.9</m:t>
                          </m:r>
                        </m:den>
                      </m:f>
                      <m:r>
                        <a:rPr lang="en-US" sz="2000" b="0" i="1" smtClean="0">
                          <a:latin typeface="Cambria Math" panose="02040503050406030204" pitchFamily="18" charset="0"/>
                        </a:rPr>
                        <m:t>=0.908</m:t>
                      </m:r>
                      <m:r>
                        <a:rPr lang="en-US" sz="2000" b="0" i="1" smtClean="0">
                          <a:latin typeface="Cambria Math" panose="02040503050406030204" pitchFamily="18" charset="0"/>
                        </a:rPr>
                        <m:t>𝑚</m:t>
                      </m:r>
                      <m:r>
                        <a:rPr lang="en-US" sz="2000" b="0" i="1" baseline="30000" smtClean="0">
                          <a:latin typeface="Cambria Math" panose="02040503050406030204" pitchFamily="18" charset="0"/>
                        </a:rPr>
                        <m:t>2</m:t>
                      </m:r>
                      <m:r>
                        <a:rPr lang="en-US" sz="2000" b="0" i="1" smtClean="0">
                          <a:latin typeface="Cambria Math" panose="02040503050406030204" pitchFamily="18" charset="0"/>
                        </a:rPr>
                        <m:t>/</m:t>
                      </m:r>
                      <m:r>
                        <a:rPr lang="en-US" sz="2000" b="0" i="1" smtClean="0">
                          <a:latin typeface="Cambria Math" panose="02040503050406030204" pitchFamily="18" charset="0"/>
                        </a:rPr>
                        <m:t>𝑚𝑖𝑛</m:t>
                      </m:r>
                    </m:oMath>
                  </m:oMathPara>
                </a14:m>
                <a:endParaRPr lang="en-US" sz="2000" dirty="0">
                  <a:latin typeface="Times New Roman" panose="02020603050405020304" pitchFamily="18" charset="0"/>
                  <a:cs typeface="Times New Roman" panose="02020603050405020304" pitchFamily="18" charset="0"/>
                </a:endParaRPr>
              </a:p>
              <a:p>
                <a:pPr marL="0" indent="0" algn="just">
                  <a:lnSpc>
                    <a:spcPct val="100000"/>
                  </a:lnSpc>
                  <a:buNone/>
                </a:pPr>
                <a:r>
                  <a:rPr lang="en-US" sz="2000" dirty="0">
                    <a:latin typeface="Times New Roman" panose="02020603050405020304" pitchFamily="18" charset="0"/>
                    <a:cs typeface="Times New Roman" panose="02020603050405020304" pitchFamily="18" charset="0"/>
                  </a:rPr>
                  <a:t>(b)</a:t>
                </a:r>
                <a:r>
                  <a:rPr lang="en-US" sz="2000" dirty="0">
                    <a:latin typeface="Times New Roman" panose="02020603050405020304" pitchFamily="18" charset="0"/>
                    <a:ea typeface="Tahoma" pitchFamily="34" charset="0"/>
                    <a:cs typeface="Times New Roman" panose="02020603050405020304" pitchFamily="18" charset="0"/>
                  </a:rPr>
                  <a:t> X</a:t>
                </a:r>
                <a:r>
                  <a:rPr lang="en-US" sz="2000" baseline="-25000" dirty="0">
                    <a:latin typeface="Times New Roman" panose="02020603050405020304" pitchFamily="18" charset="0"/>
                    <a:ea typeface="Tahoma" pitchFamily="34" charset="0"/>
                    <a:cs typeface="Times New Roman" panose="02020603050405020304" pitchFamily="18" charset="0"/>
                  </a:rPr>
                  <a:t>A</a:t>
                </a:r>
                <a:r>
                  <a:rPr lang="en-US" sz="2000" dirty="0">
                    <a:latin typeface="Times New Roman" panose="02020603050405020304" pitchFamily="18" charset="0"/>
                    <a:ea typeface="Tahoma" pitchFamily="34" charset="0"/>
                    <a:cs typeface="Times New Roman" panose="02020603050405020304" pitchFamily="18" charset="0"/>
                  </a:rPr>
                  <a:t>= ? , for both tanks-in-series model and axial dispersion model</a:t>
                </a:r>
              </a:p>
              <a:p>
                <a:pPr marL="0" indent="0" algn="just">
                  <a:lnSpc>
                    <a:spcPct val="100000"/>
                  </a:lnSpc>
                  <a:buNone/>
                </a:pPr>
                <a:r>
                  <a:rPr lang="en-US" sz="2400" b="1" dirty="0">
                    <a:latin typeface="Times New Roman" panose="02020603050405020304" pitchFamily="18" charset="0"/>
                    <a:cs typeface="Times New Roman" panose="02020603050405020304" pitchFamily="18" charset="0"/>
                  </a:rPr>
                  <a:t>tanks-in-series model</a:t>
                </a:r>
              </a:p>
              <a:p>
                <a:pPr marL="0" indent="0" algn="just">
                  <a:lnSpc>
                    <a:spcPct val="100000"/>
                  </a:lnSpc>
                  <a:buNone/>
                </a:pPr>
                <a14:m>
                  <m:oMathPara xmlns:m="http://schemas.openxmlformats.org/officeDocument/2006/math">
                    <m:oMathParaPr>
                      <m:jc m:val="left"/>
                    </m:oMathParaPr>
                    <m:oMath xmlns:m="http://schemas.openxmlformats.org/officeDocument/2006/math">
                      <m:sSub>
                        <m:sSubPr>
                          <m:ctrlPr>
                            <a:rPr lang="en-US" sz="2000" i="1">
                              <a:latin typeface="Cambria Math" panose="02040503050406030204" pitchFamily="18" charset="0"/>
                            </a:rPr>
                          </m:ctrlPr>
                        </m:sSubPr>
                        <m:e>
                          <m:r>
                            <a:rPr lang="en-US" sz="2000" i="1">
                              <a:latin typeface="Cambria Math" panose="02040503050406030204" pitchFamily="18" charset="0"/>
                            </a:rPr>
                            <m:t>𝑋</m:t>
                          </m:r>
                        </m:e>
                        <m:sub>
                          <m:r>
                            <a:rPr lang="en-US" sz="2000" i="1">
                              <a:latin typeface="Cambria Math" panose="02040503050406030204" pitchFamily="18" charset="0"/>
                            </a:rPr>
                            <m:t>𝐴</m:t>
                          </m:r>
                        </m:sub>
                      </m:sSub>
                      <m:r>
                        <a:rPr lang="en-US" sz="2000" i="1">
                          <a:latin typeface="Cambria Math" panose="02040503050406030204" pitchFamily="18" charset="0"/>
                        </a:rPr>
                        <m:t>=1−</m:t>
                      </m:r>
                      <m:f>
                        <m:fPr>
                          <m:ctrlPr>
                            <a:rPr lang="en-US" sz="2000" i="1">
                              <a:latin typeface="Cambria Math" panose="02040503050406030204" pitchFamily="18" charset="0"/>
                            </a:rPr>
                          </m:ctrlPr>
                        </m:fPr>
                        <m:num>
                          <m:r>
                            <a:rPr lang="en-US" sz="2000" i="1">
                              <a:latin typeface="Cambria Math" panose="02040503050406030204" pitchFamily="18" charset="0"/>
                            </a:rPr>
                            <m:t>1</m:t>
                          </m:r>
                        </m:num>
                        <m:den>
                          <m:sSup>
                            <m:sSupPr>
                              <m:ctrlPr>
                                <a:rPr lang="en-US" sz="2000" i="1">
                                  <a:latin typeface="Cambria Math" panose="02040503050406030204" pitchFamily="18" charset="0"/>
                                </a:rPr>
                              </m:ctrlPr>
                            </m:sSupPr>
                            <m:e>
                              <m:d>
                                <m:dPr>
                                  <m:ctrlPr>
                                    <a:rPr lang="en-US" sz="2000" i="1">
                                      <a:latin typeface="Cambria Math" panose="02040503050406030204" pitchFamily="18" charset="0"/>
                                    </a:rPr>
                                  </m:ctrlPr>
                                </m:dPr>
                                <m:e>
                                  <m:r>
                                    <a:rPr lang="en-US" sz="2000" i="1">
                                      <a:latin typeface="Cambria Math" panose="02040503050406030204" pitchFamily="18" charset="0"/>
                                    </a:rPr>
                                    <m:t>1+</m:t>
                                  </m:r>
                                  <m:f>
                                    <m:fPr>
                                      <m:ctrlPr>
                                        <a:rPr lang="en-US" sz="2000" i="1" smtClean="0">
                                          <a:latin typeface="Cambria Math" panose="02040503050406030204" pitchFamily="18" charset="0"/>
                                        </a:rPr>
                                      </m:ctrlPr>
                                    </m:fPr>
                                    <m:num>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𝑡</m:t>
                                          </m:r>
                                        </m:e>
                                        <m:sub>
                                          <m:r>
                                            <a:rPr lang="en-US" sz="2000" b="0" i="1" smtClean="0">
                                              <a:latin typeface="Cambria Math" panose="02040503050406030204" pitchFamily="18" charset="0"/>
                                            </a:rPr>
                                            <m:t>𝑚</m:t>
                                          </m:r>
                                        </m:sub>
                                      </m:sSub>
                                    </m:num>
                                    <m:den>
                                      <m:r>
                                        <a:rPr lang="en-US" sz="2000" b="0" i="1" smtClean="0">
                                          <a:latin typeface="Cambria Math" panose="02040503050406030204" pitchFamily="18" charset="0"/>
                                        </a:rPr>
                                        <m:t>𝑛</m:t>
                                      </m:r>
                                    </m:den>
                                  </m:f>
                                  <m:r>
                                    <a:rPr lang="en-US" sz="2000" i="1">
                                      <a:latin typeface="Cambria Math" panose="02040503050406030204" pitchFamily="18" charset="0"/>
                                      <a:ea typeface="Cambria Math" panose="02040503050406030204" pitchFamily="18" charset="0"/>
                                    </a:rPr>
                                    <m:t>𝑘</m:t>
                                  </m:r>
                                </m:e>
                              </m:d>
                            </m:e>
                            <m:sup>
                              <m:r>
                                <a:rPr lang="en-US" sz="2000" i="1">
                                  <a:latin typeface="Cambria Math" panose="02040503050406030204" pitchFamily="18" charset="0"/>
                                </a:rPr>
                                <m:t>𝑛</m:t>
                              </m:r>
                            </m:sup>
                          </m:sSup>
                        </m:den>
                      </m:f>
                      <m:r>
                        <a:rPr lang="en-US" sz="2000" b="0" i="1" smtClean="0">
                          <a:latin typeface="Cambria Math" panose="02040503050406030204" pitchFamily="18" charset="0"/>
                        </a:rPr>
                        <m:t>=</m:t>
                      </m:r>
                      <m:r>
                        <a:rPr lang="en-US" sz="2000" i="1">
                          <a:latin typeface="Cambria Math" panose="02040503050406030204" pitchFamily="18" charset="0"/>
                        </a:rPr>
                        <m:t>1−</m:t>
                      </m:r>
                      <m:f>
                        <m:fPr>
                          <m:ctrlPr>
                            <a:rPr lang="en-US" sz="2000" i="1">
                              <a:latin typeface="Cambria Math" panose="02040503050406030204" pitchFamily="18" charset="0"/>
                            </a:rPr>
                          </m:ctrlPr>
                        </m:fPr>
                        <m:num>
                          <m:r>
                            <a:rPr lang="en-US" sz="2000" i="1">
                              <a:latin typeface="Cambria Math" panose="02040503050406030204" pitchFamily="18" charset="0"/>
                            </a:rPr>
                            <m:t>1</m:t>
                          </m:r>
                        </m:num>
                        <m:den>
                          <m:sSup>
                            <m:sSupPr>
                              <m:ctrlPr>
                                <a:rPr lang="en-US" sz="2000" i="1">
                                  <a:latin typeface="Cambria Math" panose="02040503050406030204" pitchFamily="18" charset="0"/>
                                </a:rPr>
                              </m:ctrlPr>
                            </m:sSupPr>
                            <m:e>
                              <m:d>
                                <m:dPr>
                                  <m:ctrlPr>
                                    <a:rPr lang="en-US" sz="2000" i="1">
                                      <a:latin typeface="Cambria Math" panose="02040503050406030204" pitchFamily="18" charset="0"/>
                                    </a:rPr>
                                  </m:ctrlPr>
                                </m:dPr>
                                <m:e>
                                  <m:r>
                                    <a:rPr lang="en-US" sz="2000" i="1">
                                      <a:latin typeface="Cambria Math" panose="02040503050406030204" pitchFamily="18" charset="0"/>
                                    </a:rPr>
                                    <m:t>1+</m:t>
                                  </m:r>
                                  <m:f>
                                    <m:fPr>
                                      <m:ctrlPr>
                                        <a:rPr lang="en-US" sz="2000" i="1">
                                          <a:latin typeface="Cambria Math" panose="02040503050406030204" pitchFamily="18" charset="0"/>
                                        </a:rPr>
                                      </m:ctrlPr>
                                    </m:fPr>
                                    <m:num>
                                      <m:r>
                                        <a:rPr lang="en-US" sz="2000" b="0" i="1" smtClean="0">
                                          <a:latin typeface="Cambria Math" panose="02040503050406030204" pitchFamily="18" charset="0"/>
                                        </a:rPr>
                                        <m:t>5</m:t>
                                      </m:r>
                                    </m:num>
                                    <m:den>
                                      <m:r>
                                        <a:rPr lang="en-US" sz="2000" b="0" i="1" smtClean="0">
                                          <a:latin typeface="Cambria Math" panose="02040503050406030204" pitchFamily="18" charset="0"/>
                                        </a:rPr>
                                        <m:t>5</m:t>
                                      </m:r>
                                    </m:den>
                                  </m:f>
                                  <m:r>
                                    <a:rPr lang="en-US" sz="2000" b="0" i="1" smtClean="0">
                                      <a:latin typeface="Cambria Math" panose="02040503050406030204" pitchFamily="18" charset="0"/>
                                    </a:rPr>
                                    <m:t>∗0.25</m:t>
                                  </m:r>
                                </m:e>
                              </m:d>
                            </m:e>
                            <m:sup>
                              <m:r>
                                <a:rPr lang="en-US" sz="2000" b="0" i="1" smtClean="0">
                                  <a:latin typeface="Cambria Math" panose="02040503050406030204" pitchFamily="18" charset="0"/>
                                </a:rPr>
                                <m:t>5</m:t>
                              </m:r>
                            </m:sup>
                          </m:sSup>
                        </m:den>
                      </m:f>
                      <m:r>
                        <a:rPr lang="en-US" sz="2000" b="0" i="1" smtClean="0">
                          <a:latin typeface="Cambria Math" panose="02040503050406030204" pitchFamily="18" charset="0"/>
                        </a:rPr>
                        <m:t>=</m:t>
                      </m:r>
                      <m:r>
                        <a:rPr lang="en-US" sz="2000" b="1" i="1" smtClean="0">
                          <a:latin typeface="Cambria Math" panose="02040503050406030204" pitchFamily="18" charset="0"/>
                        </a:rPr>
                        <m:t>𝟎</m:t>
                      </m:r>
                      <m:r>
                        <a:rPr lang="en-US" sz="2000" b="1" i="1" smtClean="0">
                          <a:latin typeface="Cambria Math" panose="02040503050406030204" pitchFamily="18" charset="0"/>
                        </a:rPr>
                        <m:t>.</m:t>
                      </m:r>
                      <m:r>
                        <a:rPr lang="en-US" sz="2000" b="1" i="1" smtClean="0">
                          <a:latin typeface="Cambria Math" panose="02040503050406030204" pitchFamily="18" charset="0"/>
                        </a:rPr>
                        <m:t>𝟔𝟕𝟐</m:t>
                      </m:r>
                      <m:r>
                        <a:rPr lang="en-US" sz="2000" b="1" i="1" smtClean="0">
                          <a:latin typeface="Cambria Math" panose="02040503050406030204" pitchFamily="18" charset="0"/>
                          <a:ea typeface="Cambria Math" panose="02040503050406030204" pitchFamily="18" charset="0"/>
                        </a:rPr>
                        <m:t>≈</m:t>
                      </m:r>
                      <m:r>
                        <a:rPr lang="en-US" sz="2000" b="1" i="1" smtClean="0">
                          <a:solidFill>
                            <a:srgbClr val="7030A0"/>
                          </a:solidFill>
                          <a:latin typeface="Cambria Math" panose="02040503050406030204" pitchFamily="18" charset="0"/>
                          <a:ea typeface="Cambria Math" panose="02040503050406030204" pitchFamily="18" charset="0"/>
                        </a:rPr>
                        <m:t>𝟎</m:t>
                      </m:r>
                      <m:r>
                        <a:rPr lang="en-US" sz="2000" b="1" i="1" smtClean="0">
                          <a:solidFill>
                            <a:srgbClr val="7030A0"/>
                          </a:solidFill>
                          <a:latin typeface="Cambria Math" panose="02040503050406030204" pitchFamily="18" charset="0"/>
                          <a:ea typeface="Cambria Math" panose="02040503050406030204" pitchFamily="18" charset="0"/>
                        </a:rPr>
                        <m:t>.</m:t>
                      </m:r>
                      <m:r>
                        <a:rPr lang="en-US" sz="2000" b="1" i="1" smtClean="0">
                          <a:solidFill>
                            <a:srgbClr val="7030A0"/>
                          </a:solidFill>
                          <a:latin typeface="Cambria Math" panose="02040503050406030204" pitchFamily="18" charset="0"/>
                          <a:ea typeface="Cambria Math" panose="02040503050406030204" pitchFamily="18" charset="0"/>
                        </a:rPr>
                        <m:t>𝟔𝟕</m:t>
                      </m:r>
                    </m:oMath>
                  </m:oMathPara>
                </a14:m>
                <a:endParaRPr lang="en-US" sz="2000" b="1" dirty="0">
                  <a:solidFill>
                    <a:srgbClr val="7030A0"/>
                  </a:solidFill>
                  <a:latin typeface="Times New Roman" panose="02020603050405020304" pitchFamily="18" charset="0"/>
                  <a:cs typeface="Times New Roman" panose="02020603050405020304" pitchFamily="18" charset="0"/>
                </a:endParaRPr>
              </a:p>
              <a:p>
                <a:pPr marL="0" indent="0" algn="just">
                  <a:lnSpc>
                    <a:spcPct val="100000"/>
                  </a:lnSpc>
                  <a:buNone/>
                </a:pPr>
                <a:r>
                  <a:rPr lang="en-US" sz="2400" b="1" dirty="0">
                    <a:latin typeface="Times New Roman" panose="02020603050405020304" pitchFamily="18" charset="0"/>
                    <a:cs typeface="Times New Roman" panose="02020603050405020304" pitchFamily="18" charset="0"/>
                  </a:rPr>
                  <a:t>Axial dispersion model</a:t>
                </a:r>
              </a:p>
              <a:p>
                <a:pPr marL="0" indent="0" algn="just">
                  <a:lnSpc>
                    <a:spcPct val="100000"/>
                  </a:lnSpc>
                  <a:buNone/>
                </a:pPr>
                <a14:m>
                  <m:oMathPara xmlns:m="http://schemas.openxmlformats.org/officeDocument/2006/math">
                    <m:oMathParaPr>
                      <m:jc m:val="left"/>
                    </m:oMathParaPr>
                    <m:oMath xmlns:m="http://schemas.openxmlformats.org/officeDocument/2006/math">
                      <m:sSub>
                        <m:sSubPr>
                          <m:ctrlPr>
                            <a:rPr lang="en-US" sz="24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ea typeface="Cambria Math" panose="02040503050406030204" pitchFamily="18" charset="0"/>
                              <a:cs typeface="Times New Roman" panose="02020603050405020304" pitchFamily="18" charset="0"/>
                            </a:rPr>
                            <m:t>𝐷</m:t>
                          </m:r>
                        </m:e>
                        <m:sub>
                          <m:r>
                            <a:rPr lang="en-US" sz="2400" i="1">
                              <a:latin typeface="Cambria Math" panose="02040503050406030204" pitchFamily="18" charset="0"/>
                              <a:ea typeface="Cambria Math" panose="02040503050406030204" pitchFamily="18" charset="0"/>
                              <a:cs typeface="Times New Roman" panose="02020603050405020304" pitchFamily="18" charset="0"/>
                            </a:rPr>
                            <m:t>𝑎</m:t>
                          </m:r>
                          <m:r>
                            <a:rPr lang="en-US" sz="2400" i="1">
                              <a:latin typeface="Cambria Math" panose="02040503050406030204" pitchFamily="18" charset="0"/>
                              <a:ea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𝑘</m:t>
                      </m:r>
                      <m:r>
                        <a:rPr lang="en-US" sz="2400" i="1">
                          <a:latin typeface="Cambria Math" panose="02040503050406030204" pitchFamily="18" charset="0"/>
                          <a:ea typeface="Cambria Math" panose="02040503050406030204" pitchFamily="18" charset="0"/>
                          <a:cs typeface="Times New Roman" panose="02020603050405020304" pitchFamily="18" charset="0"/>
                        </a:rPr>
                        <m:t>𝜏</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=0.25∗5=1.25</m:t>
                      </m:r>
                    </m:oMath>
                  </m:oMathPara>
                </a14:m>
                <a:endParaRPr lang="en-US" sz="2400" b="1" dirty="0">
                  <a:latin typeface="Times New Roman" panose="02020603050405020304" pitchFamily="18" charset="0"/>
                  <a:cs typeface="Times New Roman" panose="02020603050405020304" pitchFamily="18" charset="0"/>
                </a:endParaRPr>
              </a:p>
              <a:p>
                <a:pPr marL="0" indent="0" algn="just">
                  <a:lnSpc>
                    <a:spcPct val="10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r>
                      <a:rPr lang="en-US" sz="2400" i="1">
                        <a:latin typeface="Cambria Math" panose="02040503050406030204" pitchFamily="18" charset="0"/>
                        <a:cs typeface="Times New Roman" panose="02020603050405020304" pitchFamily="18" charset="0"/>
                      </a:rPr>
                      <m:t>𝑞</m:t>
                    </m:r>
                    <m:r>
                      <a:rPr lang="en-US" sz="2400" i="1">
                        <a:latin typeface="Cambria Math" panose="02040503050406030204" pitchFamily="18" charset="0"/>
                        <a:cs typeface="Times New Roman" panose="02020603050405020304" pitchFamily="18" charset="0"/>
                      </a:rPr>
                      <m:t>=</m:t>
                    </m:r>
                    <m:rad>
                      <m:radPr>
                        <m:degHide m:val="on"/>
                        <m:ctrlPr>
                          <a:rPr lang="en-US" sz="2400" i="1" smtClean="0">
                            <a:latin typeface="Cambria Math" panose="02040503050406030204" pitchFamily="18" charset="0"/>
                            <a:cs typeface="Times New Roman" panose="02020603050405020304" pitchFamily="18" charset="0"/>
                          </a:rPr>
                        </m:ctrlPr>
                      </m:radPr>
                      <m:deg/>
                      <m:e>
                        <m:r>
                          <a:rPr lang="en-US" sz="2400" i="1">
                            <a:latin typeface="Cambria Math" panose="02040503050406030204" pitchFamily="18" charset="0"/>
                            <a:cs typeface="Times New Roman" panose="02020603050405020304" pitchFamily="18" charset="0"/>
                          </a:rPr>
                          <m:t>1+4</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𝐷</m:t>
                            </m:r>
                          </m:e>
                          <m:sub>
                            <m:r>
                              <a:rPr lang="en-US" sz="2400" i="1">
                                <a:latin typeface="Cambria Math" panose="02040503050406030204" pitchFamily="18" charset="0"/>
                                <a:cs typeface="Times New Roman" panose="02020603050405020304" pitchFamily="18" charset="0"/>
                              </a:rPr>
                              <m:t>𝑎</m:t>
                            </m:r>
                            <m:r>
                              <a:rPr lang="en-US" sz="2400" i="1">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m:t>
                            </m:r>
                          </m:e>
                          <m:sub>
                            <m:r>
                              <a:rPr lang="en-US" sz="2400" i="1">
                                <a:latin typeface="Cambria Math" panose="02040503050406030204" pitchFamily="18" charset="0"/>
                                <a:cs typeface="Times New Roman" panose="02020603050405020304" pitchFamily="18" charset="0"/>
                              </a:rPr>
                              <m:t>𝑒𝑟</m:t>
                            </m:r>
                          </m:sub>
                        </m:sSub>
                      </m:e>
                    </m:rad>
                    <m:r>
                      <a:rPr lang="en-US" sz="2400" b="0" i="1" smtClean="0">
                        <a:latin typeface="Cambria Math" panose="02040503050406030204" pitchFamily="18" charset="0"/>
                        <a:cs typeface="Times New Roman" panose="02020603050405020304" pitchFamily="18" charset="0"/>
                      </a:rPr>
                      <m:t>=</m:t>
                    </m:r>
                  </m:oMath>
                </a14:m>
                <a:r>
                  <a:rPr lang="en-US" sz="2400" dirty="0">
                    <a:cs typeface="Times New Roman" panose="02020603050405020304" pitchFamily="18" charset="0"/>
                  </a:rPr>
                  <a:t> </a:t>
                </a:r>
                <a14:m>
                  <m:oMath xmlns:m="http://schemas.openxmlformats.org/officeDocument/2006/math">
                    <m:rad>
                      <m:radPr>
                        <m:degHide m:val="on"/>
                        <m:ctrlPr>
                          <a:rPr lang="en-US" sz="2400" i="1">
                            <a:latin typeface="Cambria Math" panose="02040503050406030204" pitchFamily="18" charset="0"/>
                            <a:cs typeface="Times New Roman" panose="02020603050405020304" pitchFamily="18" charset="0"/>
                          </a:rPr>
                        </m:ctrlPr>
                      </m:radPr>
                      <m:deg/>
                      <m:e>
                        <m:r>
                          <a:rPr lang="en-US" sz="2400" i="1">
                            <a:latin typeface="Cambria Math" panose="02040503050406030204" pitchFamily="18" charset="0"/>
                            <a:cs typeface="Times New Roman" panose="02020603050405020304" pitchFamily="18" charset="0"/>
                          </a:rPr>
                          <m:t>1+4</m:t>
                        </m:r>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1.25</m:t>
                            </m:r>
                          </m:num>
                          <m:den>
                            <m:r>
                              <a:rPr lang="en-US" sz="2400" b="0" i="1" smtClean="0">
                                <a:latin typeface="Cambria Math" panose="02040503050406030204" pitchFamily="18" charset="0"/>
                                <a:cs typeface="Times New Roman" panose="02020603050405020304" pitchFamily="18" charset="0"/>
                              </a:rPr>
                              <m:t>8.9</m:t>
                            </m:r>
                          </m:den>
                        </m:f>
                      </m:e>
                    </m:rad>
                  </m:oMath>
                </a14:m>
                <a:r>
                  <a:rPr lang="en-US" sz="2400" b="1" dirty="0">
                    <a:latin typeface="Times New Roman" panose="02020603050405020304" pitchFamily="18" charset="0"/>
                    <a:cs typeface="Times New Roman" panose="02020603050405020304" pitchFamily="18" charset="0"/>
                  </a:rPr>
                  <a:t>  =1.24</a:t>
                </a:r>
              </a:p>
              <a:p>
                <a:pPr marL="0" indent="0">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𝑋</m:t>
                        </m:r>
                      </m:e>
                      <m:sub>
                        <m:r>
                          <a:rPr lang="en-US" sz="2400" i="1">
                            <a:latin typeface="Cambria Math" panose="02040503050406030204" pitchFamily="18" charset="0"/>
                            <a:cs typeface="Times New Roman" panose="02020603050405020304" pitchFamily="18" charset="0"/>
                          </a:rPr>
                          <m:t>𝐴</m:t>
                        </m:r>
                      </m:sub>
                    </m:sSub>
                    <m:r>
                      <a:rPr lang="en-US" sz="2400" i="1">
                        <a:latin typeface="Cambria Math" panose="02040503050406030204" pitchFamily="18" charset="0"/>
                        <a:cs typeface="Times New Roman" panose="02020603050405020304" pitchFamily="18" charset="0"/>
                      </a:rPr>
                      <m:t>=1−</m:t>
                    </m:r>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4</m:t>
                        </m:r>
                        <m:r>
                          <a:rPr lang="en-US" sz="2400" i="1">
                            <a:latin typeface="Cambria Math" panose="02040503050406030204" pitchFamily="18" charset="0"/>
                            <a:cs typeface="Times New Roman" panose="02020603050405020304" pitchFamily="18" charset="0"/>
                          </a:rPr>
                          <m:t>𝑞𝑒𝑥𝑝</m:t>
                        </m:r>
                        <m:d>
                          <m:dPr>
                            <m:ctrlPr>
                              <a:rPr lang="en-US" sz="2400" i="1">
                                <a:latin typeface="Cambria Math" panose="02040503050406030204" pitchFamily="18" charset="0"/>
                                <a:cs typeface="Times New Roman" panose="02020603050405020304" pitchFamily="18" charset="0"/>
                              </a:rPr>
                            </m:ctrlPr>
                          </m:dPr>
                          <m:e>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𝑃</m:t>
                                    </m:r>
                                  </m:e>
                                  <m:sub>
                                    <m:r>
                                      <a:rPr lang="en-US" sz="2400" i="1">
                                        <a:latin typeface="Cambria Math" panose="02040503050406030204" pitchFamily="18" charset="0"/>
                                        <a:cs typeface="Times New Roman" panose="02020603050405020304" pitchFamily="18" charset="0"/>
                                      </a:rPr>
                                      <m:t>𝑒𝑟</m:t>
                                    </m:r>
                                  </m:sub>
                                </m:sSub>
                              </m:num>
                              <m:den>
                                <m:r>
                                  <a:rPr lang="en-US" sz="2400" i="1">
                                    <a:latin typeface="Cambria Math" panose="02040503050406030204" pitchFamily="18" charset="0"/>
                                    <a:cs typeface="Times New Roman" panose="02020603050405020304" pitchFamily="18" charset="0"/>
                                  </a:rPr>
                                  <m:t>2</m:t>
                                </m:r>
                              </m:den>
                            </m:f>
                          </m:e>
                        </m:d>
                      </m:num>
                      <m:den>
                        <m:r>
                          <a:rPr lang="en-US" sz="2400" i="1">
                            <a:latin typeface="Cambria Math" panose="02040503050406030204" pitchFamily="18" charset="0"/>
                            <a:cs typeface="Times New Roman" panose="02020603050405020304" pitchFamily="18" charset="0"/>
                          </a:rPr>
                          <m:t>(1−</m:t>
                        </m:r>
                        <m:r>
                          <a:rPr lang="en-US" sz="2400" i="1">
                            <a:latin typeface="Cambria Math" panose="02040503050406030204" pitchFamily="18" charset="0"/>
                            <a:cs typeface="Times New Roman" panose="02020603050405020304" pitchFamily="18" charset="0"/>
                          </a:rPr>
                          <m:t>𝑞</m:t>
                        </m:r>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cs typeface="Times New Roman" panose="02020603050405020304" pitchFamily="18" charset="0"/>
                              </a:rPr>
                              <m:t>)</m:t>
                            </m:r>
                          </m:e>
                          <m:sup>
                            <m:r>
                              <a:rPr lang="en-US" sz="2400" i="1">
                                <a:latin typeface="Cambria Math" panose="02040503050406030204" pitchFamily="18" charset="0"/>
                                <a:cs typeface="Times New Roman" panose="02020603050405020304" pitchFamily="18" charset="0"/>
                              </a:rPr>
                              <m:t>2</m:t>
                            </m:r>
                          </m:sup>
                        </m:sSup>
                        <m:func>
                          <m:funcPr>
                            <m:ctrlPr>
                              <a:rPr lang="en-US" sz="2400" i="1">
                                <a:latin typeface="Cambria Math" panose="02040503050406030204" pitchFamily="18" charset="0"/>
                                <a:cs typeface="Times New Roman" panose="02020603050405020304" pitchFamily="18" charset="0"/>
                              </a:rPr>
                            </m:ctrlPr>
                          </m:funcPr>
                          <m:fName>
                            <m:r>
                              <m:rPr>
                                <m:sty m:val="p"/>
                              </m:rPr>
                              <a:rPr lang="en-US" sz="2400">
                                <a:latin typeface="Cambria Math" panose="02040503050406030204" pitchFamily="18" charset="0"/>
                                <a:cs typeface="Times New Roman" panose="02020603050405020304" pitchFamily="18" charset="0"/>
                              </a:rPr>
                              <m:t>exp</m:t>
                            </m:r>
                          </m:fName>
                          <m:e>
                            <m:d>
                              <m:dPr>
                                <m:ctrlPr>
                                  <a:rPr lang="en-US" sz="2400" i="1">
                                    <a:latin typeface="Cambria Math" panose="02040503050406030204" pitchFamily="18" charset="0"/>
                                    <a:cs typeface="Times New Roman" panose="02020603050405020304" pitchFamily="18" charset="0"/>
                                  </a:rPr>
                                </m:ctrlPr>
                              </m:dPr>
                              <m:e>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𝑃</m:t>
                                    </m:r>
                                    <m:r>
                                      <a:rPr lang="en-US" sz="2400" i="1" baseline="-25000">
                                        <a:latin typeface="Cambria Math" panose="02040503050406030204" pitchFamily="18" charset="0"/>
                                        <a:cs typeface="Times New Roman" panose="02020603050405020304" pitchFamily="18" charset="0"/>
                                      </a:rPr>
                                      <m:t>𝑒𝑟</m:t>
                                    </m:r>
                                  </m:num>
                                  <m:den>
                                    <m:r>
                                      <a:rPr lang="en-US" sz="2400" i="1">
                                        <a:latin typeface="Cambria Math" panose="02040503050406030204" pitchFamily="18" charset="0"/>
                                        <a:cs typeface="Times New Roman" panose="02020603050405020304" pitchFamily="18" charset="0"/>
                                      </a:rPr>
                                      <m:t>2</m:t>
                                    </m:r>
                                  </m:den>
                                </m:f>
                              </m:e>
                            </m:d>
                          </m:e>
                        </m:func>
                        <m:r>
                          <a:rPr lang="en-US" sz="2400" i="1">
                            <a:latin typeface="Cambria Math" panose="02040503050406030204" pitchFamily="18" charset="0"/>
                            <a:cs typeface="Times New Roman" panose="02020603050405020304" pitchFamily="18" charset="0"/>
                          </a:rPr>
                          <m:t>−(1−</m:t>
                        </m:r>
                        <m:r>
                          <a:rPr lang="en-US" sz="2400" i="1">
                            <a:latin typeface="Cambria Math" panose="02040503050406030204" pitchFamily="18" charset="0"/>
                            <a:cs typeface="Times New Roman" panose="02020603050405020304" pitchFamily="18" charset="0"/>
                          </a:rPr>
                          <m:t>𝑞</m:t>
                        </m:r>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cs typeface="Times New Roman" panose="02020603050405020304" pitchFamily="18" charset="0"/>
                              </a:rPr>
                              <m:t>)</m:t>
                            </m:r>
                          </m:e>
                          <m:sup>
                            <m:r>
                              <a:rPr lang="en-US" sz="2400" i="1">
                                <a:latin typeface="Cambria Math" panose="02040503050406030204" pitchFamily="18" charset="0"/>
                                <a:cs typeface="Times New Roman" panose="02020603050405020304" pitchFamily="18" charset="0"/>
                              </a:rPr>
                              <m:t>2</m:t>
                            </m:r>
                          </m:sup>
                        </m:sSup>
                        <m:func>
                          <m:funcPr>
                            <m:ctrlPr>
                              <a:rPr lang="en-US" sz="2400" i="1">
                                <a:latin typeface="Cambria Math" panose="02040503050406030204" pitchFamily="18" charset="0"/>
                                <a:cs typeface="Times New Roman" panose="02020603050405020304" pitchFamily="18" charset="0"/>
                              </a:rPr>
                            </m:ctrlPr>
                          </m:funcPr>
                          <m:fName>
                            <m:r>
                              <m:rPr>
                                <m:sty m:val="p"/>
                              </m:rPr>
                              <a:rPr lang="en-US" sz="2400">
                                <a:latin typeface="Cambria Math" panose="02040503050406030204" pitchFamily="18" charset="0"/>
                                <a:cs typeface="Times New Roman" panose="02020603050405020304" pitchFamily="18" charset="0"/>
                              </a:rPr>
                              <m:t>exp</m:t>
                            </m:r>
                          </m:fName>
                          <m:e>
                            <m:d>
                              <m:dPr>
                                <m:ctrlPr>
                                  <a:rPr lang="en-US" sz="2400" i="1">
                                    <a:latin typeface="Cambria Math" panose="02040503050406030204" pitchFamily="18" charset="0"/>
                                    <a:cs typeface="Times New Roman" panose="02020603050405020304" pitchFamily="18" charset="0"/>
                                  </a:rPr>
                                </m:ctrlPr>
                              </m:dPr>
                              <m:e>
                                <m:f>
                                  <m:fPr>
                                    <m:ctrlPr>
                                      <a:rPr lang="en-US" sz="2400" i="1">
                                        <a:latin typeface="Cambria Math" panose="02040503050406030204" pitchFamily="18" charset="0"/>
                                        <a:cs typeface="Times New Roman" panose="02020603050405020304" pitchFamily="18" charset="0"/>
                                      </a:rPr>
                                    </m:ctrlPr>
                                  </m:fPr>
                                  <m:num>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𝑃𝑒𝑟</m:t>
                                    </m:r>
                                  </m:num>
                                  <m:den>
                                    <m:r>
                                      <a:rPr lang="en-US" sz="2400" i="1">
                                        <a:latin typeface="Cambria Math" panose="02040503050406030204" pitchFamily="18" charset="0"/>
                                        <a:cs typeface="Times New Roman" panose="02020603050405020304" pitchFamily="18" charset="0"/>
                                      </a:rPr>
                                      <m:t>2</m:t>
                                    </m:r>
                                  </m:den>
                                </m:f>
                              </m:e>
                            </m:d>
                          </m:e>
                        </m:func>
                      </m:den>
                    </m:f>
                    <m:r>
                      <a:rPr lang="en-US" sz="2400" b="0" i="0" smtClean="0">
                        <a:latin typeface="Cambria Math" panose="02040503050406030204" pitchFamily="18" charset="0"/>
                        <a:cs typeface="Times New Roman" panose="02020603050405020304" pitchFamily="18" charset="0"/>
                      </a:rPr>
                      <m:t>=</m:t>
                    </m:r>
                  </m:oMath>
                </a14:m>
                <a:r>
                  <a:rPr lang="en-US" sz="2400" b="1" dirty="0">
                    <a:solidFill>
                      <a:srgbClr val="002060"/>
                    </a:solidFill>
                    <a:latin typeface="Times New Roman" panose="02020603050405020304" pitchFamily="18" charset="0"/>
                    <a:cs typeface="Times New Roman" panose="02020603050405020304" pitchFamily="18" charset="0"/>
                  </a:rPr>
                  <a:t>0.671</a:t>
                </a:r>
                <a14:m>
                  <m:oMath xmlns:m="http://schemas.openxmlformats.org/officeDocument/2006/math">
                    <m:r>
                      <a:rPr lang="en-US" sz="2400" b="1" i="1" dirty="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1" i="1" dirty="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𝟎</m:t>
                    </m:r>
                    <m:r>
                      <a:rPr lang="en-US" sz="2400" b="1" i="1" dirty="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1" i="1" dirty="0"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𝟔𝟕</m:t>
                    </m:r>
                  </m:oMath>
                </a14:m>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46A5C9C-12AD-6462-93CB-096B414B59FD}"/>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823" b="-281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97B1961-8B56-70B5-2361-AD988D741250}"/>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0DD60F7-3B07-76DB-0E32-96201BC1D8CC}"/>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2F8844AE-865E-6AAA-6D82-BB75A14CBE9B}"/>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373583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4F2EB8-0B68-4890-470B-D2DCAEF0FE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4211A1-E886-AC12-E2D5-D5E35A952101}"/>
              </a:ext>
            </a:extLst>
          </p:cNvPr>
          <p:cNvSpPr>
            <a:spLocks noGrp="1"/>
          </p:cNvSpPr>
          <p:nvPr>
            <p:ph type="title"/>
          </p:nvPr>
        </p:nvSpPr>
        <p:spPr>
          <a:xfrm>
            <a:off x="619539" y="184989"/>
            <a:ext cx="10515600" cy="315912"/>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5DD3BD0-BAF7-5A18-2141-BCB484379A53}"/>
                  </a:ext>
                </a:extLst>
              </p:cNvPr>
              <p:cNvSpPr>
                <a:spLocks noGrp="1"/>
              </p:cNvSpPr>
              <p:nvPr>
                <p:ph idx="1"/>
              </p:nvPr>
            </p:nvSpPr>
            <p:spPr>
              <a:xfrm>
                <a:off x="188843" y="646043"/>
                <a:ext cx="11857383" cy="5406888"/>
              </a:xfrm>
            </p:spPr>
            <p:txBody>
              <a:bodyPr>
                <a:noAutofit/>
              </a:bodyPr>
              <a:lstStyle/>
              <a:p>
                <a:pPr marL="0" indent="0" algn="just">
                  <a:lnSpc>
                    <a:spcPct val="150000"/>
                  </a:lnSpc>
                  <a:buNone/>
                </a:pPr>
                <a:r>
                  <a:rPr lang="en-US" sz="2000" b="1" dirty="0">
                    <a:latin typeface="Times New Roman" panose="02020603050405020304" pitchFamily="18" charset="0"/>
                    <a:ea typeface="Tahoma" pitchFamily="34" charset="0"/>
                    <a:cs typeface="Times New Roman" panose="02020603050405020304" pitchFamily="18" charset="0"/>
                  </a:rPr>
                  <a:t>(c) </a:t>
                </a:r>
                <a:r>
                  <a:rPr lang="en-US" sz="2000" dirty="0">
                    <a:latin typeface="Times New Roman" panose="02020603050405020304" pitchFamily="18" charset="0"/>
                    <a:ea typeface="Tahoma" pitchFamily="34" charset="0"/>
                    <a:cs typeface="Times New Roman" panose="02020603050405020304" pitchFamily="18" charset="0"/>
                  </a:rPr>
                  <a:t>X</a:t>
                </a:r>
                <a:r>
                  <a:rPr lang="en-US" sz="2000" baseline="-25000" dirty="0">
                    <a:latin typeface="Times New Roman" panose="02020603050405020304" pitchFamily="18" charset="0"/>
                    <a:ea typeface="Tahoma" pitchFamily="34" charset="0"/>
                    <a:cs typeface="Times New Roman" panose="02020603050405020304" pitchFamily="18" charset="0"/>
                  </a:rPr>
                  <a:t>A</a:t>
                </a:r>
                <a:r>
                  <a:rPr lang="en-US" sz="2000" dirty="0">
                    <a:latin typeface="Times New Roman" panose="02020603050405020304" pitchFamily="18" charset="0"/>
                    <a:ea typeface="Tahoma" pitchFamily="34" charset="0"/>
                    <a:cs typeface="Times New Roman" panose="02020603050405020304" pitchFamily="18" charset="0"/>
                  </a:rPr>
                  <a:t>= ? , for ideal CSTR and PFR</a:t>
                </a:r>
              </a:p>
              <a:p>
                <a:pPr marL="0" indent="0" algn="just">
                  <a:lnSpc>
                    <a:spcPct val="150000"/>
                  </a:lnSpc>
                  <a:buNone/>
                </a:pPr>
                <a:r>
                  <a:rPr lang="en-US" sz="2000" dirty="0">
                    <a:latin typeface="Times New Roman" panose="02020603050405020304" pitchFamily="18" charset="0"/>
                    <a:ea typeface="Tahoma" pitchFamily="34" charset="0"/>
                    <a:cs typeface="Times New Roman" panose="02020603050405020304" pitchFamily="18" charset="0"/>
                  </a:rPr>
                  <a:t> For CSTR first order reaction, conversion is given by:</a:t>
                </a:r>
              </a:p>
              <a:p>
                <a:pPr marL="0" indent="0" algn="just">
                  <a:lnSpc>
                    <a:spcPct val="150000"/>
                  </a:lnSpc>
                  <a:buNone/>
                </a:pPr>
                <a14:m>
                  <m:oMath xmlns:m="http://schemas.openxmlformats.org/officeDocument/2006/math">
                    <m:sSub>
                      <m:sSubPr>
                        <m:ctrlPr>
                          <a:rPr lang="en-US" sz="2000" b="1" i="1">
                            <a:solidFill>
                              <a:srgbClr val="7030A0"/>
                            </a:solidFill>
                            <a:latin typeface="Cambria Math" panose="02040503050406030204" pitchFamily="18" charset="0"/>
                          </a:rPr>
                        </m:ctrlPr>
                      </m:sSubPr>
                      <m:e>
                        <m:r>
                          <a:rPr lang="en-US" sz="2000" b="1" i="1">
                            <a:solidFill>
                              <a:srgbClr val="7030A0"/>
                            </a:solidFill>
                            <a:latin typeface="Cambria Math"/>
                          </a:rPr>
                          <m:t>𝐗</m:t>
                        </m:r>
                      </m:e>
                      <m:sub>
                        <m:r>
                          <a:rPr lang="en-US" sz="2000" b="1" i="1">
                            <a:solidFill>
                              <a:srgbClr val="7030A0"/>
                            </a:solidFill>
                            <a:latin typeface="Cambria Math"/>
                          </a:rPr>
                          <m:t>𝐀</m:t>
                        </m:r>
                      </m:sub>
                    </m:sSub>
                    <m:r>
                      <a:rPr lang="en-US" sz="2000" b="1">
                        <a:solidFill>
                          <a:srgbClr val="7030A0"/>
                        </a:solidFill>
                        <a:latin typeface="Cambria Math"/>
                      </a:rPr>
                      <m:t>=</m:t>
                    </m:r>
                    <m:f>
                      <m:fPr>
                        <m:ctrlPr>
                          <a:rPr lang="en-US" sz="2000" b="1" i="1">
                            <a:solidFill>
                              <a:srgbClr val="7030A0"/>
                            </a:solidFill>
                            <a:latin typeface="Cambria Math" panose="02040503050406030204" pitchFamily="18" charset="0"/>
                          </a:rPr>
                        </m:ctrlPr>
                      </m:fPr>
                      <m:num>
                        <m:r>
                          <a:rPr lang="en-US" sz="2000" b="1" i="1">
                            <a:solidFill>
                              <a:srgbClr val="7030A0"/>
                            </a:solidFill>
                            <a:latin typeface="Cambria Math"/>
                          </a:rPr>
                          <m:t>𝐤</m:t>
                        </m:r>
                        <m:r>
                          <a:rPr lang="en-US" sz="2000" b="1" i="1">
                            <a:solidFill>
                              <a:srgbClr val="7030A0"/>
                            </a:solidFill>
                            <a:latin typeface="Cambria Math"/>
                            <a:ea typeface="Cambria Math"/>
                          </a:rPr>
                          <m:t>𝛕</m:t>
                        </m:r>
                      </m:num>
                      <m:den>
                        <m:r>
                          <a:rPr lang="en-US" sz="2000" b="1" i="1">
                            <a:solidFill>
                              <a:srgbClr val="7030A0"/>
                            </a:solidFill>
                            <a:latin typeface="Cambria Math"/>
                          </a:rPr>
                          <m:t>𝟏</m:t>
                        </m:r>
                        <m:r>
                          <a:rPr lang="en-US" sz="2000" b="1">
                            <a:solidFill>
                              <a:srgbClr val="7030A0"/>
                            </a:solidFill>
                            <a:latin typeface="Cambria Math"/>
                          </a:rPr>
                          <m:t>+</m:t>
                        </m:r>
                        <m:r>
                          <a:rPr lang="en-US" sz="2000" b="1" i="1">
                            <a:solidFill>
                              <a:srgbClr val="7030A0"/>
                            </a:solidFill>
                            <a:latin typeface="Cambria Math"/>
                          </a:rPr>
                          <m:t>𝐤</m:t>
                        </m:r>
                        <m:r>
                          <a:rPr lang="en-US" sz="2000" b="1" i="1">
                            <a:solidFill>
                              <a:srgbClr val="7030A0"/>
                            </a:solidFill>
                            <a:latin typeface="Cambria Math"/>
                          </a:rPr>
                          <m:t>𝛕</m:t>
                        </m:r>
                      </m:den>
                    </m:f>
                    <m:r>
                      <a:rPr lang="en-US" sz="2000" b="0" i="0" smtClean="0">
                        <a:solidFill>
                          <a:srgbClr val="7030A0"/>
                        </a:solidFill>
                        <a:latin typeface="Cambria Math" panose="02040503050406030204" pitchFamily="18" charset="0"/>
                      </a:rPr>
                      <m:t>=</m:t>
                    </m:r>
                  </m:oMath>
                </a14:m>
                <a:r>
                  <a:rPr lang="en-US" sz="2000" b="1" dirty="0">
                    <a:solidFill>
                      <a:srgbClr val="7030A0"/>
                    </a:solidFill>
                  </a:rPr>
                  <a:t> </a:t>
                </a:r>
                <a14:m>
                  <m:oMath xmlns:m="http://schemas.openxmlformats.org/officeDocument/2006/math">
                    <m:f>
                      <m:fPr>
                        <m:ctrlPr>
                          <a:rPr lang="en-US" sz="2000" b="1" i="1">
                            <a:solidFill>
                              <a:srgbClr val="7030A0"/>
                            </a:solidFill>
                            <a:latin typeface="Cambria Math" panose="02040503050406030204" pitchFamily="18" charset="0"/>
                          </a:rPr>
                        </m:ctrlPr>
                      </m:fPr>
                      <m:num>
                        <m:r>
                          <a:rPr lang="en-US" sz="2000" b="1" i="1" smtClean="0">
                            <a:solidFill>
                              <a:srgbClr val="7030A0"/>
                            </a:solidFill>
                            <a:latin typeface="Cambria Math" panose="02040503050406030204" pitchFamily="18" charset="0"/>
                          </a:rPr>
                          <m:t>𝟎</m:t>
                        </m:r>
                        <m:r>
                          <a:rPr lang="en-US" sz="2000" b="1" i="1" smtClean="0">
                            <a:solidFill>
                              <a:srgbClr val="7030A0"/>
                            </a:solidFill>
                            <a:latin typeface="Cambria Math" panose="02040503050406030204" pitchFamily="18" charset="0"/>
                          </a:rPr>
                          <m:t>.</m:t>
                        </m:r>
                        <m:r>
                          <a:rPr lang="en-US" sz="2000" b="1" i="1" smtClean="0">
                            <a:solidFill>
                              <a:srgbClr val="7030A0"/>
                            </a:solidFill>
                            <a:latin typeface="Cambria Math" panose="02040503050406030204" pitchFamily="18" charset="0"/>
                          </a:rPr>
                          <m:t>𝟐𝟓</m:t>
                        </m:r>
                        <m:r>
                          <a:rPr lang="en-US" sz="2000" b="1" i="1" smtClean="0">
                            <a:solidFill>
                              <a:srgbClr val="7030A0"/>
                            </a:solidFill>
                            <a:latin typeface="Cambria Math" panose="02040503050406030204" pitchFamily="18" charset="0"/>
                          </a:rPr>
                          <m:t>∗</m:t>
                        </m:r>
                        <m:r>
                          <a:rPr lang="en-US" sz="2000" b="1" i="1" smtClean="0">
                            <a:solidFill>
                              <a:srgbClr val="7030A0"/>
                            </a:solidFill>
                            <a:latin typeface="Cambria Math" panose="02040503050406030204" pitchFamily="18" charset="0"/>
                          </a:rPr>
                          <m:t>𝟓</m:t>
                        </m:r>
                      </m:num>
                      <m:den>
                        <m:r>
                          <a:rPr lang="en-US" sz="2000" b="1" i="1">
                            <a:solidFill>
                              <a:srgbClr val="7030A0"/>
                            </a:solidFill>
                            <a:latin typeface="Cambria Math"/>
                          </a:rPr>
                          <m:t>𝟏</m:t>
                        </m:r>
                        <m:r>
                          <a:rPr lang="en-US" sz="2000" b="1">
                            <a:solidFill>
                              <a:srgbClr val="7030A0"/>
                            </a:solidFill>
                            <a:latin typeface="Cambria Math"/>
                          </a:rPr>
                          <m:t>+</m:t>
                        </m:r>
                        <m:r>
                          <a:rPr lang="en-US" sz="2000" b="1" i="1" smtClean="0">
                            <a:solidFill>
                              <a:srgbClr val="7030A0"/>
                            </a:solidFill>
                            <a:latin typeface="Cambria Math" panose="02040503050406030204" pitchFamily="18" charset="0"/>
                          </a:rPr>
                          <m:t>𝟎</m:t>
                        </m:r>
                        <m:r>
                          <a:rPr lang="en-US" sz="2000" b="1" i="1" smtClean="0">
                            <a:solidFill>
                              <a:srgbClr val="7030A0"/>
                            </a:solidFill>
                            <a:latin typeface="Cambria Math" panose="02040503050406030204" pitchFamily="18" charset="0"/>
                          </a:rPr>
                          <m:t>.</m:t>
                        </m:r>
                        <m:r>
                          <a:rPr lang="en-US" sz="2000" b="1" i="1" smtClean="0">
                            <a:solidFill>
                              <a:srgbClr val="7030A0"/>
                            </a:solidFill>
                            <a:latin typeface="Cambria Math" panose="02040503050406030204" pitchFamily="18" charset="0"/>
                          </a:rPr>
                          <m:t>𝟐𝟓</m:t>
                        </m:r>
                        <m:r>
                          <a:rPr lang="en-US" sz="2000" b="1" i="1" smtClean="0">
                            <a:solidFill>
                              <a:srgbClr val="7030A0"/>
                            </a:solidFill>
                            <a:latin typeface="Cambria Math" panose="02040503050406030204" pitchFamily="18" charset="0"/>
                          </a:rPr>
                          <m:t>∗</m:t>
                        </m:r>
                        <m:r>
                          <a:rPr lang="en-US" sz="2000" b="1" i="1" smtClean="0">
                            <a:solidFill>
                              <a:srgbClr val="7030A0"/>
                            </a:solidFill>
                            <a:latin typeface="Cambria Math" panose="02040503050406030204" pitchFamily="18" charset="0"/>
                          </a:rPr>
                          <m:t>𝟓</m:t>
                        </m:r>
                      </m:den>
                    </m:f>
                    <m:r>
                      <a:rPr lang="en-US" sz="2000" b="1" i="1" smtClean="0">
                        <a:solidFill>
                          <a:srgbClr val="7030A0"/>
                        </a:solidFill>
                        <a:latin typeface="Cambria Math" panose="02040503050406030204" pitchFamily="18" charset="0"/>
                      </a:rPr>
                      <m:t>=</m:t>
                    </m:r>
                    <m:r>
                      <a:rPr lang="en-US" sz="2000" b="1" i="1" smtClean="0">
                        <a:solidFill>
                          <a:srgbClr val="7030A0"/>
                        </a:solidFill>
                        <a:latin typeface="Cambria Math" panose="02040503050406030204" pitchFamily="18" charset="0"/>
                      </a:rPr>
                      <m:t>𝟎</m:t>
                    </m:r>
                    <m:r>
                      <a:rPr lang="en-US" sz="2000" b="1" i="1" smtClean="0">
                        <a:solidFill>
                          <a:srgbClr val="7030A0"/>
                        </a:solidFill>
                        <a:latin typeface="Cambria Math" panose="02040503050406030204" pitchFamily="18" charset="0"/>
                      </a:rPr>
                      <m:t>.</m:t>
                    </m:r>
                    <m:r>
                      <a:rPr lang="en-US" sz="2000" b="1" i="1" smtClean="0">
                        <a:solidFill>
                          <a:srgbClr val="7030A0"/>
                        </a:solidFill>
                        <a:latin typeface="Cambria Math" panose="02040503050406030204" pitchFamily="18" charset="0"/>
                      </a:rPr>
                      <m:t>𝟓𝟓𝟔</m:t>
                    </m:r>
                    <m:r>
                      <a:rPr lang="en-US" sz="2000" b="1" i="1" smtClean="0">
                        <a:solidFill>
                          <a:srgbClr val="7030A0"/>
                        </a:solidFill>
                        <a:latin typeface="Cambria Math" panose="02040503050406030204" pitchFamily="18" charset="0"/>
                        <a:ea typeface="Cambria Math" panose="02040503050406030204" pitchFamily="18" charset="0"/>
                      </a:rPr>
                      <m:t>≈</m:t>
                    </m:r>
                    <m:r>
                      <a:rPr lang="en-US" sz="2000" b="1" i="1" smtClean="0">
                        <a:solidFill>
                          <a:srgbClr val="7030A0"/>
                        </a:solidFill>
                        <a:latin typeface="Cambria Math" panose="02040503050406030204" pitchFamily="18" charset="0"/>
                        <a:ea typeface="Cambria Math" panose="02040503050406030204" pitchFamily="18" charset="0"/>
                      </a:rPr>
                      <m:t>𝟎</m:t>
                    </m:r>
                    <m:r>
                      <a:rPr lang="en-US" sz="2000" b="1" i="1" smtClean="0">
                        <a:solidFill>
                          <a:srgbClr val="7030A0"/>
                        </a:solidFill>
                        <a:latin typeface="Cambria Math" panose="02040503050406030204" pitchFamily="18" charset="0"/>
                        <a:ea typeface="Cambria Math" panose="02040503050406030204" pitchFamily="18" charset="0"/>
                      </a:rPr>
                      <m:t>.</m:t>
                    </m:r>
                    <m:r>
                      <a:rPr lang="en-US" sz="2000" b="1" i="1" smtClean="0">
                        <a:solidFill>
                          <a:srgbClr val="7030A0"/>
                        </a:solidFill>
                        <a:latin typeface="Cambria Math" panose="02040503050406030204" pitchFamily="18" charset="0"/>
                        <a:ea typeface="Cambria Math" panose="02040503050406030204" pitchFamily="18" charset="0"/>
                      </a:rPr>
                      <m:t>𝟓𝟔</m:t>
                    </m:r>
                  </m:oMath>
                </a14:m>
                <a:endParaRPr lang="en-US" sz="2000" b="1" dirty="0">
                  <a:solidFill>
                    <a:srgbClr val="7030A0"/>
                  </a:solidFill>
                </a:endParaRPr>
              </a:p>
              <a:p>
                <a:pPr marL="0" indent="0" algn="just">
                  <a:lnSpc>
                    <a:spcPct val="150000"/>
                  </a:lnSpc>
                  <a:buNone/>
                </a:pPr>
                <a:r>
                  <a:rPr lang="en-US" sz="2000" dirty="0">
                    <a:latin typeface="Times New Roman" panose="02020603050405020304" pitchFamily="18" charset="0"/>
                    <a:ea typeface="Tahoma" pitchFamily="34" charset="0"/>
                    <a:cs typeface="Times New Roman" panose="02020603050405020304" pitchFamily="18" charset="0"/>
                  </a:rPr>
                  <a:t>For PFR first order reaction, conversion is given by:</a:t>
                </a:r>
              </a:p>
              <a:p>
                <a:pPr marL="0" indent="0" algn="just">
                  <a:lnSpc>
                    <a:spcPct val="150000"/>
                  </a:lnSpc>
                  <a:buNone/>
                </a:pPr>
                <a14:m>
                  <m:oMathPara xmlns:m="http://schemas.openxmlformats.org/officeDocument/2006/math">
                    <m:oMathParaPr>
                      <m:jc m:val="left"/>
                    </m:oMathParaPr>
                    <m:oMath xmlns:m="http://schemas.openxmlformats.org/officeDocument/2006/math">
                      <m:sSub>
                        <m:sSubPr>
                          <m:ctrlPr>
                            <a:rPr lang="en-US" sz="2000" i="1" smtClean="0">
                              <a:solidFill>
                                <a:schemeClr val="tx1"/>
                              </a:solidFill>
                              <a:latin typeface="Cambria Math" panose="02040503050406030204" pitchFamily="18" charset="0"/>
                            </a:rPr>
                          </m:ctrlPr>
                        </m:sSubPr>
                        <m:e>
                          <m:r>
                            <a:rPr lang="en-US" sz="2000" b="0" i="1">
                              <a:solidFill>
                                <a:schemeClr val="tx1"/>
                              </a:solidFill>
                              <a:latin typeface="Cambria Math"/>
                            </a:rPr>
                            <m:t>𝑋</m:t>
                          </m:r>
                        </m:e>
                        <m:sub>
                          <m:r>
                            <a:rPr lang="en-US" sz="2000" b="0" i="1">
                              <a:solidFill>
                                <a:schemeClr val="tx1"/>
                              </a:solidFill>
                              <a:latin typeface="Cambria Math"/>
                            </a:rPr>
                            <m:t>𝐴</m:t>
                          </m:r>
                        </m:sub>
                      </m:sSub>
                      <m:r>
                        <a:rPr lang="en-US" sz="2000" b="0">
                          <a:solidFill>
                            <a:schemeClr val="tx1"/>
                          </a:solidFill>
                          <a:latin typeface="Cambria Math"/>
                        </a:rPr>
                        <m:t>=</m:t>
                      </m:r>
                      <m:r>
                        <a:rPr lang="en-US" sz="2000" b="0" i="1" smtClean="0">
                          <a:solidFill>
                            <a:schemeClr val="tx1"/>
                          </a:solidFill>
                          <a:latin typeface="Cambria Math" panose="02040503050406030204" pitchFamily="18" charset="0"/>
                        </a:rPr>
                        <m:t>1−</m:t>
                      </m:r>
                      <m:sSup>
                        <m:sSupPr>
                          <m:ctrlPr>
                            <a:rPr lang="en-US" sz="2000" i="1" smtClean="0">
                              <a:solidFill>
                                <a:schemeClr val="tx1"/>
                              </a:solidFill>
                              <a:latin typeface="Cambria Math" panose="02040503050406030204" pitchFamily="18" charset="0"/>
                            </a:rPr>
                          </m:ctrlPr>
                        </m:sSupPr>
                        <m:e>
                          <m:r>
                            <a:rPr lang="en-US" sz="2000" b="0" i="1" smtClean="0">
                              <a:solidFill>
                                <a:schemeClr val="tx1"/>
                              </a:solidFill>
                              <a:latin typeface="Cambria Math" panose="02040503050406030204" pitchFamily="18" charset="0"/>
                            </a:rPr>
                            <m:t>𝑒</m:t>
                          </m:r>
                        </m:e>
                        <m:sup>
                          <m:r>
                            <a:rPr lang="en-US" sz="2000" b="0" i="1" smtClean="0">
                              <a:solidFill>
                                <a:schemeClr val="tx1"/>
                              </a:solidFill>
                              <a:latin typeface="Cambria Math" panose="02040503050406030204" pitchFamily="18" charset="0"/>
                            </a:rPr>
                            <m:t>−</m:t>
                          </m:r>
                          <m:r>
                            <a:rPr lang="en-US" sz="2000" b="0" i="1">
                              <a:solidFill>
                                <a:schemeClr val="tx1"/>
                              </a:solidFill>
                              <a:latin typeface="Cambria Math"/>
                            </a:rPr>
                            <m:t>𝑘</m:t>
                          </m:r>
                          <m:r>
                            <a:rPr lang="en-US" sz="2000" b="0" i="1">
                              <a:solidFill>
                                <a:schemeClr val="tx1"/>
                              </a:solidFill>
                              <a:latin typeface="Cambria Math"/>
                              <a:ea typeface="Cambria Math"/>
                            </a:rPr>
                            <m:t>𝜏</m:t>
                          </m:r>
                        </m:sup>
                      </m:sSup>
                      <m:r>
                        <a:rPr lang="en-US" sz="2000" b="0" i="1" smtClean="0">
                          <a:solidFill>
                            <a:schemeClr val="tx1"/>
                          </a:solidFill>
                          <a:latin typeface="Cambria Math" panose="02040503050406030204" pitchFamily="18" charset="0"/>
                        </a:rPr>
                        <m:t>=</m:t>
                      </m:r>
                      <m:r>
                        <a:rPr lang="en-US" sz="2000" b="0" i="1">
                          <a:solidFill>
                            <a:schemeClr val="tx1"/>
                          </a:solidFill>
                          <a:latin typeface="Cambria Math" panose="02040503050406030204" pitchFamily="18" charset="0"/>
                        </a:rPr>
                        <m:t>1−</m:t>
                      </m:r>
                      <m:sSup>
                        <m:sSupPr>
                          <m:ctrlPr>
                            <a:rPr lang="en-US" sz="2000" i="1">
                              <a:solidFill>
                                <a:schemeClr val="tx1"/>
                              </a:solidFill>
                              <a:latin typeface="Cambria Math" panose="02040503050406030204" pitchFamily="18" charset="0"/>
                            </a:rPr>
                          </m:ctrlPr>
                        </m:sSupPr>
                        <m:e>
                          <m:r>
                            <a:rPr lang="en-US" sz="2000" b="0" i="1">
                              <a:solidFill>
                                <a:schemeClr val="tx1"/>
                              </a:solidFill>
                              <a:latin typeface="Cambria Math" panose="02040503050406030204" pitchFamily="18" charset="0"/>
                            </a:rPr>
                            <m:t>𝑒</m:t>
                          </m:r>
                        </m:e>
                        <m:sup>
                          <m:r>
                            <a:rPr lang="en-US" sz="2000" b="0" i="1">
                              <a:solidFill>
                                <a:schemeClr val="tx1"/>
                              </a:solidFill>
                              <a:latin typeface="Cambria Math" panose="02040503050406030204" pitchFamily="18" charset="0"/>
                            </a:rPr>
                            <m:t>−</m:t>
                          </m:r>
                          <m:r>
                            <a:rPr lang="en-US" sz="2000" b="0" i="1" smtClean="0">
                              <a:solidFill>
                                <a:schemeClr val="tx1"/>
                              </a:solidFill>
                              <a:latin typeface="Cambria Math" panose="02040503050406030204" pitchFamily="18" charset="0"/>
                            </a:rPr>
                            <m:t>0.25∗5</m:t>
                          </m:r>
                        </m:sup>
                      </m:sSup>
                      <m:r>
                        <a:rPr lang="en-US" sz="2000" b="1" i="1" smtClean="0">
                          <a:solidFill>
                            <a:srgbClr val="7030A0"/>
                          </a:solidFill>
                          <a:latin typeface="Cambria Math" panose="02040503050406030204" pitchFamily="18" charset="0"/>
                          <a:ea typeface="Cambria Math"/>
                        </a:rPr>
                        <m:t>=</m:t>
                      </m:r>
                      <m:r>
                        <a:rPr lang="en-US" sz="2000" b="1" i="1" smtClean="0">
                          <a:solidFill>
                            <a:srgbClr val="7030A0"/>
                          </a:solidFill>
                          <a:latin typeface="Cambria Math" panose="02040503050406030204" pitchFamily="18" charset="0"/>
                          <a:ea typeface="Cambria Math"/>
                        </a:rPr>
                        <m:t>𝟎</m:t>
                      </m:r>
                      <m:r>
                        <a:rPr lang="en-US" sz="2000" b="1" i="1" smtClean="0">
                          <a:solidFill>
                            <a:srgbClr val="7030A0"/>
                          </a:solidFill>
                          <a:latin typeface="Cambria Math" panose="02040503050406030204" pitchFamily="18" charset="0"/>
                          <a:ea typeface="Cambria Math"/>
                        </a:rPr>
                        <m:t>.</m:t>
                      </m:r>
                      <m:r>
                        <a:rPr lang="en-US" sz="2000" b="1" i="1" smtClean="0">
                          <a:solidFill>
                            <a:srgbClr val="7030A0"/>
                          </a:solidFill>
                          <a:latin typeface="Cambria Math" panose="02040503050406030204" pitchFamily="18" charset="0"/>
                          <a:ea typeface="Cambria Math"/>
                        </a:rPr>
                        <m:t>𝟕𝟏𝟑</m:t>
                      </m:r>
                      <m:r>
                        <a:rPr lang="en-US" sz="2000" b="1" i="1" smtClean="0">
                          <a:solidFill>
                            <a:srgbClr val="7030A0"/>
                          </a:solidFill>
                          <a:latin typeface="Cambria Math" panose="02040503050406030204" pitchFamily="18" charset="0"/>
                          <a:ea typeface="Cambria Math" panose="02040503050406030204" pitchFamily="18" charset="0"/>
                        </a:rPr>
                        <m:t>≈</m:t>
                      </m:r>
                      <m:r>
                        <a:rPr lang="en-US" sz="2000" b="1" i="1" smtClean="0">
                          <a:solidFill>
                            <a:srgbClr val="7030A0"/>
                          </a:solidFill>
                          <a:latin typeface="Cambria Math" panose="02040503050406030204" pitchFamily="18" charset="0"/>
                          <a:ea typeface="Cambria Math" panose="02040503050406030204" pitchFamily="18" charset="0"/>
                        </a:rPr>
                        <m:t>𝟎</m:t>
                      </m:r>
                      <m:r>
                        <a:rPr lang="en-US" sz="2000" b="1" i="1" smtClean="0">
                          <a:solidFill>
                            <a:srgbClr val="7030A0"/>
                          </a:solidFill>
                          <a:latin typeface="Cambria Math" panose="02040503050406030204" pitchFamily="18" charset="0"/>
                          <a:ea typeface="Cambria Math" panose="02040503050406030204" pitchFamily="18" charset="0"/>
                        </a:rPr>
                        <m:t>.</m:t>
                      </m:r>
                      <m:r>
                        <a:rPr lang="en-US" sz="2000" b="1" i="1" smtClean="0">
                          <a:solidFill>
                            <a:srgbClr val="7030A0"/>
                          </a:solidFill>
                          <a:latin typeface="Cambria Math" panose="02040503050406030204" pitchFamily="18" charset="0"/>
                          <a:ea typeface="Cambria Math" panose="02040503050406030204" pitchFamily="18" charset="0"/>
                        </a:rPr>
                        <m:t>𝟕𝟏</m:t>
                      </m:r>
                    </m:oMath>
                  </m:oMathPara>
                </a14:m>
                <a:endParaRPr lang="en-US" sz="2000" dirty="0">
                  <a:latin typeface="Times New Roman" panose="02020603050405020304" pitchFamily="18" charset="0"/>
                  <a:ea typeface="Tahoma" pitchFamily="34" charset="0"/>
                  <a:cs typeface="Times New Roman" panose="02020603050405020304" pitchFamily="18" charset="0"/>
                </a:endParaRPr>
              </a:p>
              <a:p>
                <a:pPr marL="0" indent="0" algn="just">
                  <a:lnSpc>
                    <a:spcPct val="100000"/>
                  </a:lnSpc>
                  <a:buNone/>
                </a:pPr>
                <a:r>
                  <a:rPr lang="en-US" sz="2000" b="1" dirty="0">
                    <a:latin typeface="Times New Roman" panose="02020603050405020304" pitchFamily="18" charset="0"/>
                    <a:cs typeface="Times New Roman" panose="02020603050405020304" pitchFamily="18" charset="0"/>
                  </a:rPr>
                  <a:t>(d) </a:t>
                </a:r>
                <a:r>
                  <a:rPr lang="en-US" sz="2000" dirty="0">
                    <a:latin typeface="Times New Roman" panose="02020603050405020304" pitchFamily="18" charset="0"/>
                    <a:cs typeface="Times New Roman" panose="02020603050405020304" pitchFamily="18" charset="0"/>
                  </a:rPr>
                  <a:t>compare the conversion results of real reactor models and ideal reactors</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In real reactor models,  the conversions are identical for both tanks-in-series and axial dispersion models.</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The ideal PFR provides the highest conversion, but the CSTR provide the lowest conversion as compared to the real reactor models.</a:t>
                </a:r>
              </a:p>
              <a:p>
                <a:pPr marL="0" indent="0" algn="just">
                  <a:lnSpc>
                    <a:spcPct val="100000"/>
                  </a:lnSpc>
                  <a:buNone/>
                </a:pPr>
                <a:r>
                  <a:rPr lang="en-US" sz="2000" dirty="0">
                    <a:latin typeface="Times New Roman" panose="02020603050405020304" pitchFamily="18" charset="0"/>
                    <a:cs typeface="Times New Roman" panose="02020603050405020304" pitchFamily="18" charset="0"/>
                  </a:rPr>
                  <a:t>Conversion of ideal PFR &gt; real reactor models &gt; ideal CSTR </a:t>
                </a:r>
              </a:p>
              <a:p>
                <a:pPr marL="0" indent="0" algn="just">
                  <a:lnSpc>
                    <a:spcPct val="100000"/>
                  </a:lnSpc>
                  <a:buNone/>
                </a:pPr>
                <a:r>
                  <a:rPr lang="en-US" sz="2000" b="1" dirty="0">
                    <a:solidFill>
                      <a:srgbClr val="7030A0"/>
                    </a:solidFill>
                    <a:latin typeface="Times New Roman" panose="02020603050405020304" pitchFamily="18" charset="0"/>
                    <a:cs typeface="Times New Roman" panose="02020603050405020304" pitchFamily="18" charset="0"/>
                  </a:rPr>
                  <a:t>0.71 &gt; 0.67 &gt; 0.56</a:t>
                </a:r>
              </a:p>
            </p:txBody>
          </p:sp>
        </mc:Choice>
        <mc:Fallback xmlns="">
          <p:sp>
            <p:nvSpPr>
              <p:cNvPr id="3" name="Content Placeholder 2">
                <a:extLst>
                  <a:ext uri="{FF2B5EF4-FFF2-40B4-BE49-F238E27FC236}">
                    <a16:creationId xmlns:a16="http://schemas.microsoft.com/office/drawing/2014/main" id="{25DD3BD0-BAF7-5A18-2141-BCB484379A53}"/>
                  </a:ext>
                </a:extLst>
              </p:cNvPr>
              <p:cNvSpPr>
                <a:spLocks noGrp="1" noRot="1" noChangeAspect="1" noMove="1" noResize="1" noEditPoints="1" noAdjustHandles="1" noChangeArrowheads="1" noChangeShapeType="1" noTextEdit="1"/>
              </p:cNvSpPr>
              <p:nvPr>
                <p:ph idx="1"/>
              </p:nvPr>
            </p:nvSpPr>
            <p:spPr>
              <a:xfrm>
                <a:off x="188843" y="646043"/>
                <a:ext cx="11857383" cy="5406888"/>
              </a:xfrm>
              <a:blipFill>
                <a:blip r:embed="rId2"/>
                <a:stretch>
                  <a:fillRect l="-566" r="-514" b="-2706"/>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1DA48FF-B477-C6AE-C3B3-98ECFFFAFB3C}"/>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3A4E562-8EDA-31FC-9B29-52161D24AE66}"/>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C58D5377-7766-31AF-B92B-CE151307967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727421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38ABD-6B04-4574-5101-23EEEA6AE84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47D75F5-C11D-404F-BC80-EBED7CAFA7CA}"/>
              </a:ext>
            </a:extLst>
          </p:cNvPr>
          <p:cNvSpPr>
            <a:spLocks noGrp="1"/>
          </p:cNvSpPr>
          <p:nvPr>
            <p:ph type="title"/>
          </p:nvPr>
        </p:nvSpPr>
        <p:spPr>
          <a:xfrm>
            <a:off x="619539" y="184989"/>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14.4. Summary </a:t>
            </a:r>
          </a:p>
        </p:txBody>
      </p:sp>
      <p:sp>
        <p:nvSpPr>
          <p:cNvPr id="3" name="Content Placeholder 2">
            <a:extLst>
              <a:ext uri="{FF2B5EF4-FFF2-40B4-BE49-F238E27FC236}">
                <a16:creationId xmlns:a16="http://schemas.microsoft.com/office/drawing/2014/main" id="{1E902759-C4B2-A5E0-001B-9A738526C102}"/>
              </a:ext>
            </a:extLst>
          </p:cNvPr>
          <p:cNvSpPr>
            <a:spLocks noGrp="1"/>
          </p:cNvSpPr>
          <p:nvPr>
            <p:ph idx="1"/>
          </p:nvPr>
        </p:nvSpPr>
        <p:spPr>
          <a:xfrm>
            <a:off x="188843" y="646043"/>
            <a:ext cx="11857383" cy="5406888"/>
          </a:xfrm>
        </p:spPr>
        <p:txBody>
          <a:bodyPr>
            <a:noAutofit/>
          </a:bodyPr>
          <a:lstStyle/>
          <a:p>
            <a:pPr marL="0" indent="0" algn="just">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Tanks-in-series model and axial dispersion model, which have small deviations from plug flow.</a:t>
            </a:r>
          </a:p>
          <a:p>
            <a:pPr marL="0" marR="0" indent="0" algn="just">
              <a:lnSpc>
                <a:spcPct val="107000"/>
              </a:lnSpc>
              <a:spcAft>
                <a:spcPts val="800"/>
              </a:spcAft>
              <a:buNone/>
            </a:pPr>
            <a:r>
              <a:rPr lang="en-US" sz="2400" kern="1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rPr>
              <a:t>The basic requirements of models for non-ideal reactors are:</a:t>
            </a:r>
          </a:p>
          <a:p>
            <a:pPr marR="0" lvl="0" algn="just">
              <a:lnSpc>
                <a:spcPct val="107000"/>
              </a:lnSpc>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the model must be mathematically tractable/ manageable/ controllable; </a:t>
            </a:r>
          </a:p>
          <a:p>
            <a:pPr marR="0" lvl="0" algn="just">
              <a:lnSpc>
                <a:spcPct val="107000"/>
              </a:lnSpc>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the model must realistically describe the characteristics of the non-ideal reactors; and </a:t>
            </a:r>
          </a:p>
          <a:p>
            <a:pPr marR="0" lvl="0" algn="just">
              <a:lnSpc>
                <a:spcPct val="107000"/>
              </a:lnSpc>
              <a:spcAft>
                <a:spcPts val="800"/>
              </a:spcAft>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the model should not have more than two adjustable parameters.</a:t>
            </a:r>
            <a:endParaRPr lang="en-US" sz="2400" kern="100" dirty="0">
              <a:solidFill>
                <a:srgbClr val="7030A0"/>
              </a:solidFill>
              <a:latin typeface="Times New Roman" panose="02020603050405020304" pitchFamily="18" charset="0"/>
              <a:ea typeface="Calibri" panose="020F0502020204030204" pitchFamily="34" charset="0"/>
              <a:cs typeface="Times New Roman" panose="02020603050405020304" pitchFamily="18" charset="0"/>
            </a:endParaRPr>
          </a:p>
          <a:p>
            <a:pPr marL="0" indent="0" algn="just">
              <a:lnSpc>
                <a:spcPct val="100000"/>
              </a:lnSpc>
              <a:buNone/>
            </a:pPr>
            <a:r>
              <a:rPr lang="en-US" sz="2400" dirty="0">
                <a:latin typeface="Times New Roman" panose="02020603050405020304" pitchFamily="18" charset="0"/>
                <a:ea typeface="Tahoma" pitchFamily="34" charset="0"/>
                <a:cs typeface="Times New Roman" panose="02020603050405020304" pitchFamily="18" charset="0"/>
              </a:rPr>
              <a:t>Tanks-in-series model and axial dispersion model are </a:t>
            </a:r>
            <a:r>
              <a:rPr lang="en-US" sz="2400" dirty="0">
                <a:latin typeface="Times New Roman" panose="02020603050405020304" pitchFamily="18" charset="0"/>
                <a:cs typeface="Times New Roman" panose="02020603050405020304" pitchFamily="18" charset="0"/>
              </a:rPr>
              <a:t>a one-parameter model that is used to account for the non-ideality of a reactor.</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The axial dispersion material balance equation can be non linear second order ordinary differential equation if the order of reaction is </a:t>
            </a:r>
            <a:r>
              <a:rPr lang="en-US" sz="2400" b="1" dirty="0">
                <a:latin typeface="Times New Roman" panose="02020603050405020304" pitchFamily="18" charset="0"/>
                <a:cs typeface="Times New Roman" panose="02020603050405020304" pitchFamily="18" charset="0"/>
              </a:rPr>
              <a:t>not zero </a:t>
            </a:r>
            <a:r>
              <a:rPr lang="en-US" sz="2400" dirty="0">
                <a:latin typeface="Times New Roman" panose="02020603050405020304" pitchFamily="18" charset="0"/>
                <a:cs typeface="Times New Roman" panose="02020603050405020304" pitchFamily="18" charset="0"/>
              </a:rPr>
              <a:t>order or </a:t>
            </a:r>
            <a:r>
              <a:rPr lang="en-US" sz="2400" b="1" dirty="0">
                <a:latin typeface="Times New Roman" panose="02020603050405020304" pitchFamily="18" charset="0"/>
                <a:cs typeface="Times New Roman" panose="02020603050405020304" pitchFamily="18" charset="0"/>
              </a:rPr>
              <a:t>first order</a:t>
            </a:r>
            <a:r>
              <a:rPr lang="en-US" sz="2400" dirty="0">
                <a:latin typeface="Times New Roman" panose="02020603050405020304" pitchFamily="18" charset="0"/>
                <a:cs typeface="Times New Roman" panose="02020603050405020304" pitchFamily="18" charset="0"/>
              </a:rPr>
              <a:t>, which should be solved using numerical techniques.</a:t>
            </a:r>
          </a:p>
          <a:p>
            <a:pPr marL="0" indent="0" algn="just">
              <a:lnSpc>
                <a:spcPct val="100000"/>
              </a:lnSpc>
              <a:buNone/>
            </a:pPr>
            <a:endParaRPr lang="en-US" sz="2000" dirty="0">
              <a:latin typeface="Times New Roman" panose="02020603050405020304" pitchFamily="18" charset="0"/>
              <a:ea typeface="Tahoma" pitchFamily="34"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7DFD6AED-63A4-BEB4-F74C-746F9B9A15BB}"/>
              </a:ext>
            </a:extLst>
          </p:cNvPr>
          <p:cNvCxnSpPr>
            <a:cxnSpLocks/>
          </p:cNvCxnSpPr>
          <p:nvPr/>
        </p:nvCxnSpPr>
        <p:spPr>
          <a:xfrm>
            <a:off x="-96080" y="646044"/>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71E507F8-313B-BC2F-E3DF-EC8DC2549C2F}"/>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17F68659-9BEA-640D-3120-857D01E976D8}"/>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7974438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485859-FFDF-C070-3987-E710540588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C7A9B6-58BF-8B15-722E-4204F6256395}"/>
              </a:ext>
            </a:extLst>
          </p:cNvPr>
          <p:cNvSpPr>
            <a:spLocks noGrp="1"/>
          </p:cNvSpPr>
          <p:nvPr>
            <p:ph type="title"/>
          </p:nvPr>
        </p:nvSpPr>
        <p:spPr>
          <a:xfrm>
            <a:off x="838200" y="365126"/>
            <a:ext cx="10515600" cy="315912"/>
          </a:xfrm>
        </p:spPr>
        <p:txBody>
          <a:bodyPr>
            <a:noAutofit/>
          </a:bodyPr>
          <a:lstStyle/>
          <a:p>
            <a:r>
              <a:rPr lang="en-US" sz="3200" b="1"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4775F87A-2450-5FAA-50A1-46D7D8DFD763}"/>
              </a:ext>
            </a:extLst>
          </p:cNvPr>
          <p:cNvSpPr>
            <a:spLocks noGrp="1"/>
          </p:cNvSpPr>
          <p:nvPr>
            <p:ph idx="1"/>
          </p:nvPr>
        </p:nvSpPr>
        <p:spPr>
          <a:xfrm>
            <a:off x="337930" y="929103"/>
            <a:ext cx="11489635" cy="5123828"/>
          </a:xfrm>
        </p:spPr>
        <p:txBody>
          <a:bodyPr>
            <a:normAutofit/>
          </a:bodyPr>
          <a:lstStyle/>
          <a:p>
            <a:pPr algn="just">
              <a:lnSpc>
                <a:spcPct val="150000"/>
              </a:lnSpc>
            </a:pPr>
            <a:r>
              <a:rPr lang="en-US" sz="2000" dirty="0">
                <a:latin typeface="Times New Roman" panose="02020603050405020304" pitchFamily="18" charset="0"/>
                <a:cs typeface="Times New Roman" panose="02020603050405020304" pitchFamily="18" charset="0"/>
              </a:rPr>
              <a:t>Chemical Reaction Engineering, </a:t>
            </a:r>
            <a:r>
              <a:rPr lang="en-US" sz="2000" dirty="0" err="1">
                <a:latin typeface="Times New Roman" panose="02020603050405020304" pitchFamily="18" charset="0"/>
                <a:cs typeface="Times New Roman" panose="02020603050405020304" pitchFamily="18" charset="0"/>
              </a:rPr>
              <a:t>Levenspiel</a:t>
            </a:r>
            <a:r>
              <a:rPr lang="en-US" sz="2000" dirty="0">
                <a:latin typeface="Times New Roman" panose="02020603050405020304" pitchFamily="18" charset="0"/>
                <a:cs typeface="Times New Roman" panose="02020603050405020304" pitchFamily="18" charset="0"/>
              </a:rPr>
              <a:t>, O John </a:t>
            </a:r>
            <a:r>
              <a:rPr lang="en-US" sz="2000" dirty="0" err="1">
                <a:latin typeface="Times New Roman" panose="02020603050405020304" pitchFamily="18" charset="0"/>
                <a:cs typeface="Times New Roman" panose="02020603050405020304" pitchFamily="18" charset="0"/>
              </a:rPr>
              <a:t>Wiely</a:t>
            </a:r>
            <a:r>
              <a:rPr lang="en-US" sz="2000" dirty="0">
                <a:latin typeface="Times New Roman" panose="02020603050405020304" pitchFamily="18" charset="0"/>
                <a:cs typeface="Times New Roman" panose="02020603050405020304" pitchFamily="18" charset="0"/>
              </a:rPr>
              <a:t> &amp; Sons, 3</a:t>
            </a:r>
            <a:r>
              <a:rPr lang="en-US" sz="2000" baseline="30000" dirty="0">
                <a:latin typeface="Times New Roman" panose="02020603050405020304" pitchFamily="18" charset="0"/>
                <a:cs typeface="Times New Roman" panose="02020603050405020304" pitchFamily="18" charset="0"/>
              </a:rPr>
              <a:t>rd</a:t>
            </a:r>
            <a:r>
              <a:rPr lang="en-US" sz="2000" dirty="0">
                <a:latin typeface="Times New Roman" panose="02020603050405020304" pitchFamily="18" charset="0"/>
                <a:cs typeface="Times New Roman" panose="02020603050405020304" pitchFamily="18" charset="0"/>
              </a:rPr>
              <a:t> edition, 2011.</a:t>
            </a:r>
          </a:p>
          <a:p>
            <a:pPr algn="just">
              <a:lnSpc>
                <a:spcPct val="150000"/>
              </a:lnSpc>
            </a:pPr>
            <a:r>
              <a:rPr lang="en-US" sz="2000" dirty="0">
                <a:latin typeface="Times New Roman" panose="02020603050405020304" pitchFamily="18" charset="0"/>
                <a:cs typeface="Times New Roman" panose="02020603050405020304" pitchFamily="18" charset="0"/>
              </a:rPr>
              <a:t>Elements of Chemical Engineering, Fogler, HS Prentice- Hall Inc Prentice- Hall Inc, 5</a:t>
            </a:r>
            <a:r>
              <a:rPr lang="en-US" sz="2000" baseline="30000" dirty="0">
                <a:latin typeface="Times New Roman" panose="02020603050405020304" pitchFamily="18" charset="0"/>
                <a:cs typeface="Times New Roman" panose="02020603050405020304" pitchFamily="18" charset="0"/>
              </a:rPr>
              <a:t>th</a:t>
            </a:r>
            <a:r>
              <a:rPr lang="en-US" sz="2000" dirty="0">
                <a:latin typeface="Times New Roman" panose="02020603050405020304" pitchFamily="18" charset="0"/>
                <a:cs typeface="Times New Roman" panose="02020603050405020304" pitchFamily="18" charset="0"/>
              </a:rPr>
              <a:t> edition, 2015.</a:t>
            </a:r>
          </a:p>
          <a:p>
            <a:pPr marL="0" indent="0">
              <a:buNone/>
            </a:pPr>
            <a:r>
              <a:rPr lang="en-US" sz="2400" dirty="0">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35797B85-AC04-5079-A7A8-979CCFCDFF86}"/>
              </a:ext>
            </a:extLst>
          </p:cNvPr>
          <p:cNvCxnSpPr>
            <a:cxnSpLocks/>
          </p:cNvCxnSpPr>
          <p:nvPr/>
        </p:nvCxnSpPr>
        <p:spPr>
          <a:xfrm>
            <a:off x="-96079" y="805070"/>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687906C-C740-42C8-B532-F325D5FA1530}"/>
              </a:ext>
            </a:extLst>
          </p:cNvPr>
          <p:cNvCxnSpPr>
            <a:cxnSpLocks/>
          </p:cNvCxnSpPr>
          <p:nvPr/>
        </p:nvCxnSpPr>
        <p:spPr>
          <a:xfrm>
            <a:off x="-96079" y="6307886"/>
            <a:ext cx="12384157" cy="0"/>
          </a:xfrm>
          <a:prstGeom prst="line">
            <a:avLst/>
          </a:prstGeom>
          <a:ln w="5715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921C4EE7-304A-A0E2-0EAF-581B7A355F36}"/>
              </a:ext>
            </a:extLst>
          </p:cNvPr>
          <p:cNvSpPr>
            <a:spLocks noGrp="1"/>
          </p:cNvSpPr>
          <p:nvPr>
            <p:ph type="sldNum" sz="quarter" idx="12"/>
          </p:nvPr>
        </p:nvSpPr>
        <p:spPr>
          <a:xfrm>
            <a:off x="1623392" y="6307886"/>
            <a:ext cx="21336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44495991-D77F-902B-C08B-09702B8787BC}"/>
              </a:ext>
            </a:extLst>
          </p:cNvPr>
          <p:cNvSpPr txBox="1">
            <a:spLocks/>
          </p:cNvSpPr>
          <p:nvPr/>
        </p:nvSpPr>
        <p:spPr>
          <a:xfrm>
            <a:off x="2781300" y="3886202"/>
            <a:ext cx="6172200" cy="800099"/>
          </a:xfrm>
          <a:prstGeom prst="rect">
            <a:avLst/>
          </a:prstGeom>
        </p:spPr>
        <p:txBody>
          <a:bodyPr vert="horz" lIns="68580" tIns="34290" rIns="68580" bIns="34290" rtlCol="0">
            <a:normAutofit fontScale="92500" lnSpcReduction="100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685800" rtl="0" eaLnBrk="1" fontAlgn="auto" latinLnBrk="0" hangingPunct="1">
              <a:lnSpc>
                <a:spcPct val="100000"/>
              </a:lnSpc>
              <a:spcBef>
                <a:spcPct val="20000"/>
              </a:spcBef>
              <a:spcAft>
                <a:spcPts val="0"/>
              </a:spcAft>
              <a:buClrTx/>
              <a:buSzTx/>
              <a:buFont typeface="Arial" pitchFamily="34" charset="0"/>
              <a:buNone/>
              <a:tabLst/>
              <a:defRPr/>
            </a:pPr>
            <a:r>
              <a:rPr kumimoji="0" lang="en-US" sz="54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2149788774"/>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956</TotalTime>
  <Words>5948</Words>
  <Application>Microsoft Office PowerPoint</Application>
  <PresentationFormat>Widescreen</PresentationFormat>
  <Paragraphs>468</Paragraphs>
  <Slides>56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56</vt:i4>
      </vt:variant>
    </vt:vector>
  </HeadingPairs>
  <TitlesOfParts>
    <vt:vector size="66" baseType="lpstr">
      <vt:lpstr>Arial</vt:lpstr>
      <vt:lpstr>Calibri</vt:lpstr>
      <vt:lpstr>Calibri Light</vt:lpstr>
      <vt:lpstr>Cambria Math</vt:lpstr>
      <vt:lpstr>Times New Roman</vt:lpstr>
      <vt:lpstr>Times-Italic</vt:lpstr>
      <vt:lpstr>TimesNewRomanPS-Italic</vt:lpstr>
      <vt:lpstr>Times-Roman</vt:lpstr>
      <vt:lpstr>Wingdings</vt:lpstr>
      <vt:lpstr>1_Office Theme</vt:lpstr>
      <vt:lpstr>PowerPoint Presentation</vt:lpstr>
      <vt:lpstr>Lecture learning outcomes</vt:lpstr>
      <vt:lpstr>Presentation outlines</vt:lpstr>
      <vt:lpstr>14.1 Introduction to real reactor models </vt:lpstr>
      <vt:lpstr>Cont’d </vt:lpstr>
      <vt:lpstr>Cont’d </vt:lpstr>
      <vt:lpstr>Cont’d </vt:lpstr>
      <vt:lpstr>Cont’d </vt:lpstr>
      <vt:lpstr>Cont’d </vt:lpstr>
      <vt:lpstr>Cont’d </vt:lpstr>
      <vt:lpstr>14.2. Tanks-in-series model </vt:lpstr>
      <vt:lpstr>Cont’d</vt:lpstr>
      <vt:lpstr>Cont’d</vt:lpstr>
      <vt:lpstr>Cont’d</vt:lpstr>
      <vt:lpstr>Cont’d</vt:lpstr>
      <vt:lpstr>Cont’d</vt:lpstr>
      <vt:lpstr>Cont’d</vt:lpstr>
      <vt:lpstr>Cont’d</vt:lpstr>
      <vt:lpstr>Cont’d</vt:lpstr>
      <vt:lpstr>Cont’d</vt:lpstr>
      <vt:lpstr>Cont’d</vt:lpstr>
      <vt:lpstr>Cont’d</vt:lpstr>
      <vt:lpstr>Cont’d</vt:lpstr>
      <vt:lpstr>Activity 14.1</vt:lpstr>
      <vt:lpstr>Cont’d</vt:lpstr>
      <vt:lpstr>14.3. Axial dispersion model</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Activity 14.2</vt:lpstr>
      <vt:lpstr>Cont’d</vt:lpstr>
      <vt:lpstr>Cont’d</vt:lpstr>
      <vt:lpstr>Cont’d</vt:lpstr>
      <vt:lpstr>Cont’d</vt:lpstr>
      <vt:lpstr>Cont’d</vt:lpstr>
      <vt:lpstr>Cont’d</vt:lpstr>
      <vt:lpstr>14.4. 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208</cp:revision>
  <dcterms:created xsi:type="dcterms:W3CDTF">2025-11-05T18:16:36Z</dcterms:created>
  <dcterms:modified xsi:type="dcterms:W3CDTF">2025-11-08T10:23:50Z</dcterms:modified>
</cp:coreProperties>
</file>