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8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47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54" roundtripDataSignature="AMtx7miEERgOCaiPZy96H5uvs625UuMb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54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" name="Google Shape;396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" name="Google Shape;404;p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p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" name="Google Shape;424;p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4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3" name="Google Shape;453;p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4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7" name="Google Shape;487;p4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5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0"/>
          <p:cNvSpPr txBox="1"/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0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50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1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1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1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2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표지">
  <p:cSld name="표지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-494469">
            <a:off x="6020907" y="1345035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3"/>
          <p:cNvSpPr/>
          <p:nvPr/>
        </p:nvSpPr>
        <p:spPr>
          <a:xfrm>
            <a:off x="5628321" y="1815966"/>
            <a:ext cx="4602078" cy="5042034"/>
          </a:xfrm>
          <a:custGeom>
            <a:rect b="b" l="l" r="r" t="t"/>
            <a:pathLst>
              <a:path extrusionOk="0" h="5410200" w="4602079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4" name="Google Shape;34;p53"/>
          <p:cNvSpPr/>
          <p:nvPr/>
        </p:nvSpPr>
        <p:spPr>
          <a:xfrm>
            <a:off x="0" y="1371827"/>
            <a:ext cx="6067033" cy="5042033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" name="Google Shape;35;p53"/>
          <p:cNvSpPr/>
          <p:nvPr/>
        </p:nvSpPr>
        <p:spPr>
          <a:xfrm>
            <a:off x="0" y="592754"/>
            <a:ext cx="8815538" cy="5042034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6" name="Google Shape;36;p53"/>
          <p:cNvSpPr/>
          <p:nvPr/>
        </p:nvSpPr>
        <p:spPr>
          <a:xfrm rot="10800000">
            <a:off x="404660" y="1024400"/>
            <a:ext cx="2415449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3"/>
          <p:cNvPicPr preferRelativeResize="0"/>
          <p:nvPr/>
        </p:nvPicPr>
        <p:blipFill rotWithShape="1">
          <a:blip r:embed="rId3">
            <a:alphaModFix/>
          </a:blip>
          <a:srcRect b="12243" l="27344" r="0" t="0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3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" name="Google Shape;39;p53"/>
          <p:cNvSpPr/>
          <p:nvPr/>
        </p:nvSpPr>
        <p:spPr>
          <a:xfrm>
            <a:off x="-4265410" y="-386446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152375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0" name="Google Shape;40;p53"/>
          <p:cNvSpPr txBox="1"/>
          <p:nvPr>
            <p:ph type="ctrTitle"/>
          </p:nvPr>
        </p:nvSpPr>
        <p:spPr>
          <a:xfrm>
            <a:off x="459692" y="2735226"/>
            <a:ext cx="6197963" cy="14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Font typeface="Arial"/>
              <a:buNone/>
              <a:defRPr sz="10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3"/>
          <p:cNvSpPr txBox="1"/>
          <p:nvPr>
            <p:ph idx="1" type="subTitle"/>
          </p:nvPr>
        </p:nvSpPr>
        <p:spPr>
          <a:xfrm>
            <a:off x="9128491" y="195861"/>
            <a:ext cx="3963516" cy="4247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bg">
  <p:cSld name="본문_bg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54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54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5" name="Google Shape;45;p54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" name="Google Shape;46;p54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7" name="Google Shape;47;p54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8" name="Google Shape;48;p5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" name="Google Shape;49;p54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기본">
  <p:cSld name="본문_기본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55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55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" name="Google Shape;53;p55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4" name="Google Shape;54;p55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5" name="Google Shape;55;p55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" name="Google Shape;56;p55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7" name="Google Shape;57;p55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55"/>
          <p:cNvSpPr txBox="1"/>
          <p:nvPr>
            <p:ph idx="1" type="body"/>
          </p:nvPr>
        </p:nvSpPr>
        <p:spPr>
          <a:xfrm>
            <a:off x="446482" y="1233348"/>
            <a:ext cx="9026292" cy="53510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3200"/>
              <a:buFont typeface="Arial"/>
              <a:buChar char="•"/>
              <a:defRPr b="1" sz="3200">
                <a:latin typeface="Arial"/>
                <a:ea typeface="Arial"/>
                <a:cs typeface="Arial"/>
                <a:sym typeface="Arial"/>
              </a:defRPr>
            </a:lvl1pPr>
            <a:lvl2pPr indent="-4191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3000"/>
              <a:buFont typeface="Noto Sans Symbols"/>
              <a:buChar char="▪"/>
              <a:defRPr sz="3000">
                <a:latin typeface="Arial"/>
                <a:ea typeface="Arial"/>
                <a:cs typeface="Arial"/>
                <a:sym typeface="Arial"/>
              </a:defRPr>
            </a:lvl2pPr>
            <a:lvl3pPr indent="-4064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7B7B7B"/>
              </a:buClr>
              <a:buSzPts val="28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목차">
  <p:cSld name="목차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56"/>
          <p:cNvSpPr/>
          <p:nvPr/>
        </p:nvSpPr>
        <p:spPr>
          <a:xfrm>
            <a:off x="1" y="-58140"/>
            <a:ext cx="10053115" cy="6913497"/>
          </a:xfrm>
          <a:custGeom>
            <a:rect b="b" l="l" r="r" t="t"/>
            <a:pathLst>
              <a:path extrusionOk="0" h="6914139" w="9984402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1" name="Google Shape;61;p56"/>
          <p:cNvSpPr/>
          <p:nvPr/>
        </p:nvSpPr>
        <p:spPr>
          <a:xfrm>
            <a:off x="768816" y="124361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2" name="Google Shape;62;p56"/>
          <p:cNvSpPr/>
          <p:nvPr/>
        </p:nvSpPr>
        <p:spPr>
          <a:xfrm>
            <a:off x="11495" y="84502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3" name="Google Shape;63;p56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4" name="Google Shape;64;p56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절제목_간지" type="titleOnly">
  <p:cSld name="TITLE_ONLY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7"/>
          <p:cNvSpPr/>
          <p:nvPr/>
        </p:nvSpPr>
        <p:spPr>
          <a:xfrm rot="10800000">
            <a:off x="7666724" y="132125"/>
            <a:ext cx="4394137" cy="3651766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7" name="Google Shape;67;p57"/>
          <p:cNvSpPr/>
          <p:nvPr/>
        </p:nvSpPr>
        <p:spPr>
          <a:xfrm>
            <a:off x="556098" y="1613463"/>
            <a:ext cx="11079804" cy="4105072"/>
          </a:xfrm>
          <a:prstGeom prst="roundRect">
            <a:avLst>
              <a:gd fmla="val 16667" name="adj"/>
            </a:avLst>
          </a:prstGeom>
          <a:solidFill>
            <a:schemeClr val="lt1">
              <a:alpha val="49803"/>
            </a:schemeClr>
          </a:solidFill>
          <a:ln cap="flat" cmpd="sng" w="12700">
            <a:solidFill>
              <a:schemeClr val="dk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8" name="Google Shape;68;p57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494469">
            <a:off x="7071037" y="2495151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57"/>
          <p:cNvSpPr txBox="1"/>
          <p:nvPr>
            <p:ph type="title"/>
          </p:nvPr>
        </p:nvSpPr>
        <p:spPr>
          <a:xfrm>
            <a:off x="1120303" y="3221244"/>
            <a:ext cx="10515600" cy="13388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9000"/>
              <a:buFont typeface="Arial"/>
              <a:buNone/>
              <a:defRPr sz="9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다음시간안내">
  <p:cSld name="다음시간안내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8"/>
          <p:cNvSpPr/>
          <p:nvPr/>
        </p:nvSpPr>
        <p:spPr>
          <a:xfrm>
            <a:off x="1" y="-2945"/>
            <a:ext cx="8942228" cy="6879996"/>
          </a:xfrm>
          <a:custGeom>
            <a:rect b="b" l="l" r="r" t="t"/>
            <a:pathLst>
              <a:path extrusionOk="0" h="6844840" w="889635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73" name="Google Shape;73;p58"/>
          <p:cNvPicPr preferRelativeResize="0"/>
          <p:nvPr/>
        </p:nvPicPr>
        <p:blipFill rotWithShape="1">
          <a:blip r:embed="rId2">
            <a:alphaModFix/>
          </a:blip>
          <a:srcRect b="37766" l="0" r="0" t="0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58"/>
          <p:cNvSpPr/>
          <p:nvPr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rgbClr val="1F3864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75" name="Google Shape;75;p58"/>
          <p:cNvGrpSpPr/>
          <p:nvPr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76" name="Google Shape;76;p58"/>
            <p:cNvCxnSpPr/>
            <p:nvPr/>
          </p:nvCxnSpPr>
          <p:spPr>
            <a:xfrm>
              <a:off x="857294" y="4906711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77" name="Google Shape;77;p58"/>
            <p:cNvCxnSpPr/>
            <p:nvPr/>
          </p:nvCxnSpPr>
          <p:spPr>
            <a:xfrm>
              <a:off x="857294" y="2370244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78" name="Google Shape;78;p58"/>
          <p:cNvSpPr txBox="1"/>
          <p:nvPr>
            <p:ph type="title"/>
          </p:nvPr>
        </p:nvSpPr>
        <p:spPr>
          <a:xfrm>
            <a:off x="857295" y="2439212"/>
            <a:ext cx="5186199" cy="25545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8000"/>
              <a:buFont typeface="Arial"/>
              <a:buNone/>
              <a:defRPr sz="8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정리하기">
  <p:cSld name="정리하기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59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59"/>
          <p:cNvSpPr/>
          <p:nvPr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2" name="Google Shape;82;p59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3" name="Google Shape;83;p59"/>
          <p:cNvSpPr/>
          <p:nvPr/>
        </p:nvSpPr>
        <p:spPr>
          <a:xfrm>
            <a:off x="9247672" y="833399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2F5496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4" name="Google Shape;84;p59"/>
          <p:cNvSpPr/>
          <p:nvPr/>
        </p:nvSpPr>
        <p:spPr>
          <a:xfrm>
            <a:off x="446482" y="413245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000000">
              <a:alpha val="17647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5" name="Google Shape;85;p59"/>
          <p:cNvSpPr/>
          <p:nvPr/>
        </p:nvSpPr>
        <p:spPr>
          <a:xfrm>
            <a:off x="296354" y="272411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2B90D9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6" name="Google Shape;86;p59"/>
          <p:cNvSpPr/>
          <p:nvPr/>
        </p:nvSpPr>
        <p:spPr>
          <a:xfrm>
            <a:off x="68242" y="365404"/>
            <a:ext cx="2417191" cy="7245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1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" name="Google Shape;87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460701" y="434444"/>
            <a:ext cx="238271" cy="198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17888">
            <a:off x="9061190" y="2125299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59"/>
          <p:cNvSpPr txBox="1"/>
          <p:nvPr>
            <p:ph idx="1" type="body"/>
          </p:nvPr>
        </p:nvSpPr>
        <p:spPr>
          <a:xfrm>
            <a:off x="446482" y="1513530"/>
            <a:ext cx="902629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2080"/>
              <a:buFont typeface="Noto Sans Symbols"/>
              <a:buChar char="●"/>
              <a:defRPr sz="2600">
                <a:latin typeface="Arial"/>
                <a:ea typeface="Arial"/>
                <a:cs typeface="Arial"/>
                <a:sym typeface="Arial"/>
              </a:defRPr>
            </a:lvl1pPr>
            <a:lvl2pPr indent="-3937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  <a:defRPr sz="2600">
                <a:latin typeface="Arial"/>
                <a:ea typeface="Arial"/>
                <a:cs typeface="Arial"/>
                <a:sym typeface="Arial"/>
              </a:defRPr>
            </a:lvl2pPr>
            <a:lvl3pPr indent="-3937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1E8">
            <a:alpha val="61960"/>
          </a:srgbClr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9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b="0" i="0" sz="4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49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49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4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4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hyperlink" Target="https://www.siyavula.com/read/za/natural-sciences/grade-7/the-national-electricity-supply-system/images/gr7ec06-gd-0005.png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png"/><Relationship Id="rId4" Type="http://schemas.openxmlformats.org/officeDocument/2006/relationships/hyperlink" Target="https://www.edn.com/wp-content/uploads/Power-Points-Blog-151_harvesting-fusion-power_Fig2.png?w=375&amp;resize=375,297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.png"/><Relationship Id="rId4" Type="http://schemas.openxmlformats.org/officeDocument/2006/relationships/hyperlink" Target="http://www.gemcopelletmills.com/uploads/allimg/gas-turbine-electric-power-generation.jpg" TargetMode="Externa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6.png"/><Relationship Id="rId4" Type="http://schemas.openxmlformats.org/officeDocument/2006/relationships/hyperlink" Target="https://encrypted-tbn0.gstatic.com/images?q=tbn:ANd9GcTFl5uFYgispiThpxBFOPZMirjvvk4HpGF9mA1u09VJfz_KavCqCiTd59z4&amp;s" TargetMode="Externa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0.png"/><Relationship Id="rId4" Type="http://schemas.openxmlformats.org/officeDocument/2006/relationships/hyperlink" Target="https://encrypted-tbn1.gstatic.com/images?q=tbn:ANd9GcSOaD180HlbwdmcOsLmk-Ae_T6YEhmjQoLWRECuq5RicY6YKdyg" TargetMode="Externa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8.jpg"/><Relationship Id="rId4" Type="http://schemas.openxmlformats.org/officeDocument/2006/relationships/hyperlink" Target="https://cdn.britannica.com/62/162162-050-586ADA35/diagram-nuclear-power-plant-reactor.jpg" TargetMode="Externa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hyperlink" Target="https://doi.org/10.1016/j.esr.2019.01.006" TargetMode="External"/><Relationship Id="rId4" Type="http://schemas.openxmlformats.org/officeDocument/2006/relationships/hyperlink" Target="https://doi.org/10.1016/j.egyr.2023.04.332" TargetMode="External"/><Relationship Id="rId5" Type="http://schemas.openxmlformats.org/officeDocument/2006/relationships/hyperlink" Target="https://doi.org/10.1016/j.enconman.2017.02.070" TargetMode="Externa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type="ctrTitle"/>
          </p:nvPr>
        </p:nvSpPr>
        <p:spPr>
          <a:xfrm>
            <a:off x="304802" y="374073"/>
            <a:ext cx="1158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Power Plant Engineering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 txBox="1"/>
          <p:nvPr>
            <p:ph idx="1" type="subTitle"/>
          </p:nvPr>
        </p:nvSpPr>
        <p:spPr>
          <a:xfrm>
            <a:off x="129308" y="831273"/>
            <a:ext cx="12062691" cy="59460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000"/>
              <a:buNone/>
            </a:pPr>
            <a:r>
              <a:rPr b="1" lang="en-US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Lecture 1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3000"/>
              <a:buNone/>
            </a:pPr>
            <a:r>
              <a:rPr b="1" lang="en-US" sz="3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Introduction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Lecturer:</a:t>
            </a:r>
            <a:r>
              <a:rPr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Dr. Melaku Desta</a:t>
            </a:r>
            <a:endParaRPr b="1" i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44500" lvl="0" marL="5715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44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900"/>
              <a:buNone/>
            </a:pPr>
            <a:r>
              <a:t/>
            </a:r>
            <a:endParaRPr sz="29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000"/>
              <a:buNone/>
            </a:pPr>
            <a:r>
              <a:t/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6000"/>
              <a:buNone/>
            </a:pPr>
            <a:r>
              <a:t/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/>
          <p:nvPr>
            <p:ph type="ctrTitle"/>
          </p:nvPr>
        </p:nvSpPr>
        <p:spPr>
          <a:xfrm>
            <a:off x="304802" y="374073"/>
            <a:ext cx="1158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US" sz="4000">
                <a:latin typeface="Arial"/>
                <a:ea typeface="Arial"/>
                <a:cs typeface="Arial"/>
                <a:sym typeface="Arial"/>
              </a:rPr>
              <a:t>Lecture learning outcomes</a:t>
            </a:r>
            <a:r>
              <a:rPr lang="en-US" sz="4000">
                <a:latin typeface="Arial"/>
                <a:ea typeface="Arial"/>
                <a:cs typeface="Arial"/>
                <a:sym typeface="Arial"/>
              </a:rPr>
              <a:t>:</a:t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"/>
          <p:cNvSpPr txBox="1"/>
          <p:nvPr>
            <p:ph idx="1" type="subTitle"/>
          </p:nvPr>
        </p:nvSpPr>
        <p:spPr>
          <a:xfrm>
            <a:off x="129308" y="831273"/>
            <a:ext cx="12062691" cy="59460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the end of this lecture, you will be able to: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Identify and classify raw energy resources such as fossil fuels, nuclear, solar, wind, hydro, and geothermal sources.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Explain the environmental and economic impacts of utilizing various raw energy resources.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the principles of direct energy conversion systems, including thermoelectric, photovoltaic, and fuel cell technologies.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Compare direct and indirect energy conversion methods in terms of efficiency, scalability, and application.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 the working principles of indirect energy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conversion power plants, such as steam turbines, gas turbines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and internal combustion engines.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900"/>
              <a:buNone/>
            </a:pPr>
            <a:r>
              <a:t/>
            </a:r>
            <a:endParaRPr sz="29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000"/>
              <a:buNone/>
            </a:pPr>
            <a:r>
              <a:t/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6000"/>
              <a:buNone/>
            </a:pPr>
            <a:r>
              <a:t/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06" name="Google Shape;106;p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406400" y="0"/>
            <a:ext cx="10716493" cy="6416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Content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3"/>
          <p:cNvSpPr txBox="1"/>
          <p:nvPr>
            <p:ph idx="1" type="body"/>
          </p:nvPr>
        </p:nvSpPr>
        <p:spPr>
          <a:xfrm>
            <a:off x="166255" y="637310"/>
            <a:ext cx="11730372" cy="60274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Fundamentals of Power Plant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Classifications of Power Plant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Raw Energy Resources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Energy Conversion Systems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Direct Energy Conversion Systems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Indirect Energy Conversion Power Plants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Summary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References 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14" name="Google Shape;114;p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1. Fundamentals of Power Plant</a:t>
            </a:r>
            <a:endParaRPr sz="3600"/>
          </a:p>
        </p:txBody>
      </p:sp>
      <p:sp>
        <p:nvSpPr>
          <p:cNvPr id="120" name="Google Shape;120;p4"/>
          <p:cNvSpPr txBox="1"/>
          <p:nvPr>
            <p:ph idx="1" type="body"/>
          </p:nvPr>
        </p:nvSpPr>
        <p:spPr>
          <a:xfrm>
            <a:off x="148046" y="818606"/>
            <a:ext cx="11713028" cy="56605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Power Plant Engineering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is a specialized branch of energy engineering that deals with the design, construction, operation, and maintenance of power plants used for electricity generation [1].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assembly of systems or subsystems to generate electricity, i.e, to produce power with economy and requirements.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So the power produced must be: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200" lvl="1" marL="9144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arabi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Economically useful</a:t>
            </a:r>
            <a:endParaRPr/>
          </a:p>
          <a:p>
            <a:pPr indent="-457200" lvl="1" marL="9144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arabi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Environmental friendly to society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 general, power plant can be defined as: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“A machine or assembly of equipment that generate and deliver a flow of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mechanical or electrical energy.’’</a:t>
            </a:r>
            <a:endParaRPr/>
          </a:p>
          <a:p>
            <a:pPr indent="-9906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9906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22" name="Google Shape;122;p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title"/>
          </p:nvPr>
        </p:nvSpPr>
        <p:spPr>
          <a:xfrm>
            <a:off x="209551" y="223724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Fundamentals of Power Plant</a:t>
            </a: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Cont…</a:t>
            </a:r>
            <a:endParaRPr sz="2000"/>
          </a:p>
        </p:txBody>
      </p:sp>
      <p:sp>
        <p:nvSpPr>
          <p:cNvPr id="129" name="Google Shape;129;p5"/>
          <p:cNvSpPr txBox="1"/>
          <p:nvPr>
            <p:ph idx="1" type="body"/>
          </p:nvPr>
        </p:nvSpPr>
        <p:spPr>
          <a:xfrm>
            <a:off x="103696" y="857840"/>
            <a:ext cx="12000320" cy="582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Power Plant is a highly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interdisciplinary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field that combines principles from: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Mechanical Engineering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(thermodynamics, fluid mechanics, heat transfer, turbine design)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Engineering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(power generation, transformers, grid integration, control systems)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Civil Engineering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(structural design of dams, building foundations, cooling towers)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Chemical Engineering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(combustion, emissions control,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 water chemistry)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Environmental Science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(pollution control, waste management,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 sustainability)</a:t>
            </a:r>
            <a:endParaRPr/>
          </a:p>
          <a:p>
            <a:pPr indent="-1143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31" name="Google Shape;131;p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Fundamentals of Power Plant     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3600"/>
          </a:p>
        </p:txBody>
      </p:sp>
      <p:sp>
        <p:nvSpPr>
          <p:cNvPr id="137" name="Google Shape;137;p6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fundamental process that power plant engineering manages is the 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energy conversion chain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. i.e. all power plants are energy conversion systems.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       Primary Energy Source → Thermal/Mechanical Energy → Electrical Energy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(Input Energy)                  (Conversion Process)            (Output Energy)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This process can be broken down as follows: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Energy Release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Mechanical Work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Electricity Generation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Transmission &amp; Distribution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04800" lvl="1" marL="9144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39" name="Google Shape;139;p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Fundamentals of Power Plant     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3600"/>
          </a:p>
        </p:txBody>
      </p:sp>
      <p:sp>
        <p:nvSpPr>
          <p:cNvPr id="145" name="Google Shape;145;p7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47" name="Google Shape;147;p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descr="https://www.siyavula.com/read/za/natural-sciences/grade-7/the-national-electricity-supply-system/images/gr7ec06-gd-0005.png" id="148" name="Google Shape;14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28744" y="1034963"/>
            <a:ext cx="7266501" cy="390937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7"/>
          <p:cNvSpPr/>
          <p:nvPr/>
        </p:nvSpPr>
        <p:spPr>
          <a:xfrm>
            <a:off x="69669" y="4970239"/>
            <a:ext cx="9048205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1. 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 Processes of Power Plant. Siyavula Education, n.d.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url: </a:t>
            </a:r>
            <a:r>
              <a:rPr b="0" i="0" lang="en-US" sz="14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https://www.siyavula.com/read/za/natural-sciences/grade-7/the-national-electricity-supply-system/images/gr7ec06-gd-0005.png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"/>
          <p:cNvSpPr txBox="1"/>
          <p:nvPr>
            <p:ph idx="1" type="body"/>
          </p:nvPr>
        </p:nvSpPr>
        <p:spPr>
          <a:xfrm>
            <a:off x="188537" y="733425"/>
            <a:ext cx="11637704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Understanding the classification of power plants helps in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selecting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the appropriate type for specific applications, optimizing efficiency, cost, and environmental impact [2].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Power plants can be classified based on several criteria, including: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primary energy source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used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energy conversion method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 of load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they serve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Their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operational strategy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and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technology they employ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101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56" name="Google Shape;156;p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7" name="Google Shape;157;p8"/>
          <p:cNvSpPr txBox="1"/>
          <p:nvPr>
            <p:ph type="title"/>
          </p:nvPr>
        </p:nvSpPr>
        <p:spPr>
          <a:xfrm>
            <a:off x="537328" y="223724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2. Classifications of Power Plant</a:t>
            </a: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br>
              <a:rPr b="1" lang="en-US" sz="32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"/>
          <p:cNvSpPr txBox="1"/>
          <p:nvPr>
            <p:ph idx="1" type="body"/>
          </p:nvPr>
        </p:nvSpPr>
        <p:spPr>
          <a:xfrm>
            <a:off x="118867" y="698505"/>
            <a:ext cx="11681247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1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 Based on Primary Energy Source</a:t>
            </a:r>
            <a:endParaRPr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This is the most common method of classification.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Thermal Power Plants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(from coal, oil, natural gas, or nuclear reactions) to produce steam that drives turbines.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US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Examples: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Coal-fired, Gas turbine, Nuclear power plants.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Hydroelectric Power Plants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potential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of stored or flowing water to drive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turbines.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US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Dam-based or run-of-river hydro plants.</a:t>
            </a:r>
            <a:endParaRPr/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101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64" name="Google Shape;164;p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5" name="Google Shape;165;p9"/>
          <p:cNvSpPr txBox="1"/>
          <p:nvPr>
            <p:ph type="title"/>
          </p:nvPr>
        </p:nvSpPr>
        <p:spPr>
          <a:xfrm>
            <a:off x="537328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Classifications of Power Plant                 </a:t>
            </a:r>
            <a:r>
              <a:rPr b="1" lang="en-US" sz="2200">
                <a:latin typeface="Arial"/>
                <a:ea typeface="Arial"/>
                <a:cs typeface="Arial"/>
                <a:sym typeface="Arial"/>
              </a:rPr>
              <a:t>Cont…</a:t>
            </a:r>
            <a:br>
              <a:rPr b="1" lang="en-US" sz="22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                    </a:t>
            </a:r>
            <a:endParaRPr sz="3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0"/>
          <p:cNvSpPr txBox="1"/>
          <p:nvPr>
            <p:ph idx="1" type="body"/>
          </p:nvPr>
        </p:nvSpPr>
        <p:spPr>
          <a:xfrm>
            <a:off x="188536" y="733425"/>
            <a:ext cx="12003463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 startAt="3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Renewable Energy Power Plants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Utilize naturally replenished sources.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Solar Power Plants: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Convert sunlight using photovoltaic cells or solar thermal systems.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Wind Power Plants: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Use wind turbines to generate electricity.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Biomass Power Plants: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Use organic materials as fuel.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Geothermal Power Plants: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Extract heat from the Earth’s crust.</a:t>
            </a:r>
            <a:endParaRPr/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101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72" name="Google Shape;172;p1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73" name="Google Shape;173;p10"/>
          <p:cNvSpPr txBox="1"/>
          <p:nvPr>
            <p:ph type="title"/>
          </p:nvPr>
        </p:nvSpPr>
        <p:spPr>
          <a:xfrm>
            <a:off x="546205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2. Classifications of Power Plant</a:t>
            </a: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b="1" lang="en-US" sz="2200">
                <a:latin typeface="Arial"/>
                <a:ea typeface="Arial"/>
                <a:cs typeface="Arial"/>
                <a:sym typeface="Arial"/>
              </a:rPr>
              <a:t>Cont…</a:t>
            </a:r>
            <a:br>
              <a:rPr b="1" lang="en-US" sz="22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                    </a:t>
            </a:r>
            <a:endParaRPr sz="3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79" name="Google Shape;179;p1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0" name="Google Shape;180;p11"/>
          <p:cNvSpPr txBox="1"/>
          <p:nvPr/>
        </p:nvSpPr>
        <p:spPr>
          <a:xfrm>
            <a:off x="-123825" y="190500"/>
            <a:ext cx="12315825" cy="791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0" lang="en-US" sz="3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Classifications of Power Plant              </a:t>
            </a:r>
            <a:r>
              <a:rPr b="1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br>
              <a:rPr b="1" i="0" lang="en-US" sz="2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</a:t>
            </a:r>
            <a:endParaRPr b="0" i="0" sz="30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81" name="Google Shape;181;p11"/>
          <p:cNvSpPr txBox="1"/>
          <p:nvPr/>
        </p:nvSpPr>
        <p:spPr>
          <a:xfrm>
            <a:off x="60961" y="739636"/>
            <a:ext cx="11782696" cy="60324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    2. Based on Energy Conversion Method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Direct Energy Conversion Systems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Convert primary energy directly into electrical energy </a:t>
            </a: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without intermediate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mechanical processes.</a:t>
            </a:r>
            <a:endParaRPr/>
          </a:p>
          <a:p>
            <a:pPr indent="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Examples: </a:t>
            </a: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Fuel cells, Solar PV, Thermoelectric generators.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Indirect Energy Conversion Systems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Convert primary energy into </a:t>
            </a: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thermal/mechanical energy </a:t>
            </a: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first, then into electricity.</a:t>
            </a:r>
            <a:endParaRPr/>
          </a:p>
          <a:p>
            <a:pPr indent="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Examples: </a:t>
            </a: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Steam turbines in coal, nuclear, and geothermal 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plants.</a:t>
            </a:r>
            <a:endParaRPr/>
          </a:p>
          <a:p>
            <a:pPr indent="0" lvl="1" marL="4572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273339"/>
              </a:solidFill>
              <a:latin typeface="David"/>
              <a:ea typeface="David"/>
              <a:cs typeface="David"/>
              <a:sym typeface="Davi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2"/>
          <p:cNvSpPr txBox="1"/>
          <p:nvPr>
            <p:ph idx="1" type="body"/>
          </p:nvPr>
        </p:nvSpPr>
        <p:spPr>
          <a:xfrm>
            <a:off x="103695" y="857840"/>
            <a:ext cx="11802359" cy="588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Based on Prime Mover Used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Steam Turbine Plants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Gas Turbine Plants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Hydraulic Turbine Plants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Internal Combustion Engine Plants</a:t>
            </a:r>
            <a:endParaRPr sz="2400"/>
          </a:p>
          <a:p>
            <a:pPr indent="-101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88" name="Google Shape;188;p1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9" name="Google Shape;189;p12"/>
          <p:cNvSpPr txBox="1"/>
          <p:nvPr>
            <p:ph type="title"/>
          </p:nvPr>
        </p:nvSpPr>
        <p:spPr>
          <a:xfrm>
            <a:off x="572163" y="101804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2. Classifications of Power Plant              </a:t>
            </a:r>
            <a:r>
              <a:rPr b="1" lang="en-US" sz="2200">
                <a:latin typeface="Arial"/>
                <a:ea typeface="Arial"/>
                <a:cs typeface="Arial"/>
                <a:sym typeface="Arial"/>
              </a:rPr>
              <a:t>Cont…</a:t>
            </a:r>
            <a:br>
              <a:rPr b="1" lang="en-US" sz="22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                                             </a:t>
            </a:r>
            <a:endParaRPr sz="3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3"/>
          <p:cNvSpPr txBox="1"/>
          <p:nvPr>
            <p:ph type="title"/>
          </p:nvPr>
        </p:nvSpPr>
        <p:spPr>
          <a:xfrm>
            <a:off x="820131" y="8650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3. Raw Energy Resources                       </a:t>
            </a:r>
            <a:endParaRPr sz="2800"/>
          </a:p>
        </p:txBody>
      </p:sp>
      <p:sp>
        <p:nvSpPr>
          <p:cNvPr id="195" name="Google Shape;195;p13"/>
          <p:cNvSpPr txBox="1"/>
          <p:nvPr>
            <p:ph idx="1" type="body"/>
          </p:nvPr>
        </p:nvSpPr>
        <p:spPr>
          <a:xfrm>
            <a:off x="0" y="739775"/>
            <a:ext cx="11833934" cy="5631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Energy sources are systems or materials capable of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delivering sufficient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energy in a usable form over extended periods.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Raw energy sources are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natural sources of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used directly or after minor processing to produce electricity [3].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primary sources of energy, excluding human and animal power, include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fossil fuels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(such as petroleum, natural gas, and coal),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biomass, geothermal energy, nuclear power, wind,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solar energy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Raw energy resources can be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renewable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non-renewable 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energy sources.</a:t>
            </a:r>
            <a:endParaRPr/>
          </a:p>
        </p:txBody>
      </p:sp>
      <p:sp>
        <p:nvSpPr>
          <p:cNvPr id="196" name="Google Shape;196;p1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97" name="Google Shape;197;p1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4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3. Raw Energy Resources                                </a:t>
            </a:r>
            <a:r>
              <a:rPr b="1" lang="en-US" sz="2200"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03" name="Google Shape;203;p14"/>
          <p:cNvSpPr txBox="1"/>
          <p:nvPr>
            <p:ph idx="1" type="body"/>
          </p:nvPr>
        </p:nvSpPr>
        <p:spPr>
          <a:xfrm>
            <a:off x="236220" y="609600"/>
            <a:ext cx="11433266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Classification of Raw Energy Sources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Non-Renewable Energy Sources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Non-renewable energy sources are those that exist in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finite quantities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cannot be replenished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within a human timescale.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Once consumed, they take millions of years to form again-making them unsustainable in the long run.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Examples:</a:t>
            </a:r>
            <a:endParaRPr/>
          </a:p>
          <a:p>
            <a:pPr indent="-228600" lvl="1" marL="6858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Coal</a:t>
            </a:r>
            <a:endParaRPr/>
          </a:p>
          <a:p>
            <a:pPr indent="-228600" lvl="1" marL="6858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Petroleum (Oil)</a:t>
            </a:r>
            <a:endParaRPr/>
          </a:p>
          <a:p>
            <a:pPr indent="-228600" lvl="1" marL="6858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Natural Gas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Nuclear (Uranium, Thorium)</a:t>
            </a:r>
            <a:endParaRPr b="1" sz="30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/>
          </a:p>
        </p:txBody>
      </p:sp>
      <p:sp>
        <p:nvSpPr>
          <p:cNvPr id="204" name="Google Shape;204;p1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05" name="Google Shape;205;p1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5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3. Raw Energy Resources                                </a:t>
            </a:r>
            <a:r>
              <a:rPr b="1" lang="en-US" sz="2200"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11" name="Google Shape;211;p15"/>
          <p:cNvSpPr txBox="1"/>
          <p:nvPr>
            <p:ph idx="1" type="body"/>
          </p:nvPr>
        </p:nvSpPr>
        <p:spPr>
          <a:xfrm>
            <a:off x="183969" y="473076"/>
            <a:ext cx="11894820" cy="63849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US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Classification of Raw Energy Sources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AutoNum type="arabicPeriod" startAt="2"/>
            </a:pPr>
            <a:r>
              <a:rPr b="1" lang="en-US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Renewable Energy Sources</a:t>
            </a:r>
            <a:endParaRPr/>
          </a:p>
          <a:p>
            <a:pPr indent="-228631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▪"/>
            </a:pPr>
            <a:r>
              <a:rPr lang="en-US" sz="3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Renewable energy sources are those that are naturally replenished on a human timescale and can be used to generate electricity, heat, or fuel </a:t>
            </a:r>
            <a:r>
              <a:rPr lang="en-US" sz="31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without depleting the Earth's resources.</a:t>
            </a:r>
            <a:endParaRPr/>
          </a:p>
          <a:p>
            <a:pPr indent="-228631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▪"/>
            </a:pPr>
            <a:r>
              <a:rPr lang="en-US" sz="3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have </a:t>
            </a:r>
            <a:r>
              <a:rPr lang="en-US" sz="31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low environmental impact </a:t>
            </a:r>
            <a:r>
              <a:rPr lang="en-US" sz="3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increasing role in sustainable power generation.</a:t>
            </a:r>
            <a:endParaRPr sz="3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US" sz="31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Examples: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Solar Energy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Wind Energy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Hydro Energy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Biomass Energy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Geothermal Energy</a:t>
            </a:r>
            <a:endParaRPr/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000"/>
          </a:p>
        </p:txBody>
      </p:sp>
      <p:sp>
        <p:nvSpPr>
          <p:cNvPr id="212" name="Google Shape;212;p1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13" name="Google Shape;213;p1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Cont.…</a:t>
            </a:r>
            <a:endParaRPr sz="2000"/>
          </a:p>
        </p:txBody>
      </p:sp>
      <p:sp>
        <p:nvSpPr>
          <p:cNvPr id="219" name="Google Shape;219;p16"/>
          <p:cNvSpPr txBox="1"/>
          <p:nvPr>
            <p:ph idx="1" type="body"/>
          </p:nvPr>
        </p:nvSpPr>
        <p:spPr>
          <a:xfrm>
            <a:off x="453934" y="473077"/>
            <a:ext cx="11468101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000"/>
              <a:buNone/>
            </a:pPr>
            <a:r>
              <a:rPr b="1" lang="en-US" sz="3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 Non-Renewable Energy Sources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Malgun Gothic"/>
              <a:buAutoNum type="romanLcPeriod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Coal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Coal is a combustible black or brownish-black sedimentary rock formed from the fossilized remains of ancient plants.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Most widely used in thermal power plants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Coal comes in four main types, also known as ranks based on its carbon content, i.e.,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Lignite, Bituminous, Subbituminous, Anthracite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While it boasts 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energy density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its combustion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releases substantial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pollutants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making it a major contributor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to climate change.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/>
          </a:p>
        </p:txBody>
      </p:sp>
      <p:sp>
        <p:nvSpPr>
          <p:cNvPr id="220" name="Google Shape;220;p1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21" name="Google Shape;221;p1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7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Cont.…</a:t>
            </a:r>
            <a:endParaRPr sz="2000"/>
          </a:p>
        </p:txBody>
      </p:sp>
      <p:sp>
        <p:nvSpPr>
          <p:cNvPr id="227" name="Google Shape;227;p17"/>
          <p:cNvSpPr txBox="1"/>
          <p:nvPr>
            <p:ph idx="1" type="body"/>
          </p:nvPr>
        </p:nvSpPr>
        <p:spPr>
          <a:xfrm>
            <a:off x="304800" y="400594"/>
            <a:ext cx="11625943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71500" lvl="0" marL="57150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000"/>
              <a:buFont typeface="Malgun Gothic"/>
              <a:buAutoNum type="romanLcPeriod" startAt="2"/>
            </a:pPr>
            <a:r>
              <a:rPr b="1" lang="en-US" sz="3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Petroleum (Oil) and Natural Gas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Petroleum (also called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crude oil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) and natural gas are two of the most important fossil fuels.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They’re formed from ancient organic matter, i.e., plants and animals, that was buried under layers of sediment and subjected to heat and pressure over millions of years.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 are used in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gas turbines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diesel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power plants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 offer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energy efficiency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rapid start-up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capabilities,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but are hindered by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price volatility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finite reserves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29" name="Google Shape;229;p1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8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Cont.…</a:t>
            </a:r>
            <a:endParaRPr sz="2000"/>
          </a:p>
        </p:txBody>
      </p:sp>
      <p:sp>
        <p:nvSpPr>
          <p:cNvPr id="235" name="Google Shape;235;p18"/>
          <p:cNvSpPr txBox="1"/>
          <p:nvPr>
            <p:ph idx="1" type="body"/>
          </p:nvPr>
        </p:nvSpPr>
        <p:spPr>
          <a:xfrm>
            <a:off x="253636" y="539370"/>
            <a:ext cx="11494227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71500" lvl="0" marL="5715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Malgun Gothic"/>
              <a:buAutoNum type="romanLcPeriod" startAt="3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Nuclear Energy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Nuclear energy is the power released from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nucleus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of an atom-the dense center made up of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protons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neutrons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It’s one of the most concentrated forms of energy.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principal fuel types used in nuclear energy are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Uranium-235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Thorium-232.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Nuclear energy offers 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energy output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with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minimal greenhouse gas emissions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but its drawbacks include the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generation of 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radioactive waste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significant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safety concerns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37" name="Google Shape;237;p1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9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43" name="Google Shape;243;p19"/>
          <p:cNvSpPr txBox="1"/>
          <p:nvPr>
            <p:ph idx="1" type="body"/>
          </p:nvPr>
        </p:nvSpPr>
        <p:spPr>
          <a:xfrm>
            <a:off x="0" y="603704"/>
            <a:ext cx="11746776" cy="64545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14350" lvl="0" marL="51435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000"/>
              <a:buFont typeface="Malgun Gothic"/>
              <a:buAutoNum type="arabicPeriod" startAt="2"/>
            </a:pPr>
            <a:r>
              <a:rPr b="1" lang="en-US" sz="3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Renewable Energy Sources</a:t>
            </a:r>
            <a:endParaRPr/>
          </a:p>
          <a:p>
            <a:pPr indent="-571500" lvl="0" marL="5715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Malgun Gothic"/>
              <a:buAutoNum type="romanLcPeriod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Solar Energy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Solar energy is the radiant energy emitted by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Sun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which can be harnessed to produce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heat, electricity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or drive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chemical reactions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It’s the most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abundant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source on Earth and a cornerstone of renewable energy technologies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Solar energy is captured using two main methods:</a:t>
            </a:r>
            <a:endParaRPr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Photovoltaic (PV) Systems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Concentrated Solar Power (CSP) Systems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Solar energy faces challenges due to its reliance on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weather </a:t>
            </a:r>
            <a:endParaRPr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conditions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and time of day, along with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upfront cost </a:t>
            </a:r>
            <a:endParaRPr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of installation.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45" name="Google Shape;245;p1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0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51" name="Google Shape;251;p20"/>
          <p:cNvSpPr txBox="1"/>
          <p:nvPr>
            <p:ph idx="1" type="body"/>
          </p:nvPr>
        </p:nvSpPr>
        <p:spPr>
          <a:xfrm>
            <a:off x="357597" y="709531"/>
            <a:ext cx="11476809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71500" lvl="0" marL="5715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Malgun Gothic"/>
              <a:buAutoNum type="romanLcPeriod" startAt="2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Wind Energy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Wind energy is a form of renewable energy that harnesses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kinetic energy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of moving air to generate electricity.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It’s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clean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sustainable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scalable technology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one of the fastest-growing energy sources globally.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Wind turbines are primarily categorized into two types: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Horizontal-axis wind turbines (HAWT) and, 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Vertical-axis wind turbines (VAWT)</a:t>
            </a:r>
            <a:endParaRPr/>
          </a:p>
        </p:txBody>
      </p:sp>
      <p:sp>
        <p:nvSpPr>
          <p:cNvPr id="252" name="Google Shape;252;p2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53" name="Google Shape;253;p2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1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59" name="Google Shape;259;p21"/>
          <p:cNvSpPr txBox="1"/>
          <p:nvPr>
            <p:ph idx="1" type="body"/>
          </p:nvPr>
        </p:nvSpPr>
        <p:spPr>
          <a:xfrm>
            <a:off x="296091" y="609600"/>
            <a:ext cx="11599818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71500" lvl="0" marL="5715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Malgun Gothic"/>
              <a:buAutoNum type="romanLcPeriod" startAt="3"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Hydro Energy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Hydro energy, also known as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hydroelectric energy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harnesses the power of moving water-typically from rivers, streams, or dams-to generate electricity.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Hydropower plants can be classified by size into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large-scale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small or micro-scale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systems.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Hydropower plants offer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clean, renewable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energy with </a:t>
            </a: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low operating costs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 reliable electricity generation, especially in regions with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abundant water resources.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However, they can cause significant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environmental disruption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including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habitat loss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often require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initial investment. 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61" name="Google Shape;261;p2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2"/>
          <p:cNvSpPr txBox="1"/>
          <p:nvPr>
            <p:ph type="title"/>
          </p:nvPr>
        </p:nvSpPr>
        <p:spPr>
          <a:xfrm>
            <a:off x="820131" y="0"/>
            <a:ext cx="10533670" cy="709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Raw Energy Resources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Cont.…</a:t>
            </a:r>
            <a:endParaRPr sz="2200"/>
          </a:p>
        </p:txBody>
      </p:sp>
      <p:sp>
        <p:nvSpPr>
          <p:cNvPr id="267" name="Google Shape;267;p22"/>
          <p:cNvSpPr txBox="1"/>
          <p:nvPr>
            <p:ph idx="1" type="body"/>
          </p:nvPr>
        </p:nvSpPr>
        <p:spPr>
          <a:xfrm>
            <a:off x="296091" y="609600"/>
            <a:ext cx="11599818" cy="6248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iv. Biomass and Geothermal</a:t>
            </a:r>
            <a:endParaRPr/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Biomass energy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is derived from organic materials-such as wood, crop residues, animal waste, and even food scraps. </a:t>
            </a:r>
            <a:endParaRPr/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When these materials are burned or biologically processed, they release energy that can be used for electricity, heating, or biofuels like ethanol and biodiesel.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Geothermal energy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harnesses the heat from beneath Earth’s surface.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This heat originates from the planet’s core and can be accessed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through wells that bring hot water or steam to the surface to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drive turbines and generate electricity.</a:t>
            </a:r>
            <a:endParaRPr/>
          </a:p>
        </p:txBody>
      </p:sp>
      <p:sp>
        <p:nvSpPr>
          <p:cNvPr id="268" name="Google Shape;268;p2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69" name="Google Shape;269;p2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3"/>
          <p:cNvSpPr txBox="1"/>
          <p:nvPr>
            <p:ph type="title"/>
          </p:nvPr>
        </p:nvSpPr>
        <p:spPr>
          <a:xfrm>
            <a:off x="838202" y="99219"/>
            <a:ext cx="10515600" cy="6584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3. Raw Energy Resources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Cont.…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23"/>
          <p:cNvSpPr txBox="1"/>
          <p:nvPr>
            <p:ph idx="1" type="body"/>
          </p:nvPr>
        </p:nvSpPr>
        <p:spPr>
          <a:xfrm>
            <a:off x="315688" y="821599"/>
            <a:ext cx="10683238" cy="50244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What are the Key Factors in Source Selection?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Cost and availability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Environmental impact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Energy demand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Plant location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Technological maturity</a:t>
            </a:r>
            <a:endParaRPr/>
          </a:p>
        </p:txBody>
      </p:sp>
      <p:sp>
        <p:nvSpPr>
          <p:cNvPr id="276" name="Google Shape;276;p2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277" name="Google Shape;277;p2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4"/>
          <p:cNvSpPr txBox="1"/>
          <p:nvPr>
            <p:ph type="title"/>
          </p:nvPr>
        </p:nvSpPr>
        <p:spPr>
          <a:xfrm>
            <a:off x="556182" y="69669"/>
            <a:ext cx="10627938" cy="6279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4. Energy Conversion Systems</a:t>
            </a:r>
            <a:endParaRPr/>
          </a:p>
        </p:txBody>
      </p:sp>
      <p:sp>
        <p:nvSpPr>
          <p:cNvPr id="283" name="Google Shape;283;p24"/>
          <p:cNvSpPr txBox="1"/>
          <p:nvPr>
            <p:ph idx="1" type="body"/>
          </p:nvPr>
        </p:nvSpPr>
        <p:spPr>
          <a:xfrm>
            <a:off x="330724" y="840851"/>
            <a:ext cx="11399721" cy="61981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An energy conversion system refers to the process and machinery that transforms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raw energy sources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-like coal, natural gas, nuclear fuel, solar radiation, or wind-into usable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energy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[4].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These systems are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heart of any power plant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they operate based on principles of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thermodynamics, fluid mechanics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engineering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Each system has unique conversion paths, efficiencies, and environmental impacts.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Energy conversion systems are central to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power generation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industrial processes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sustainable energy development.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284" name="Google Shape;284;p2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285" name="Google Shape;285;p2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5"/>
          <p:cNvSpPr txBox="1"/>
          <p:nvPr>
            <p:ph type="title"/>
          </p:nvPr>
        </p:nvSpPr>
        <p:spPr>
          <a:xfrm>
            <a:off x="586035" y="98426"/>
            <a:ext cx="11019934" cy="5681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4. Energy Conversion Systems 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25"/>
          <p:cNvSpPr txBox="1"/>
          <p:nvPr>
            <p:ph idx="1" type="body"/>
          </p:nvPr>
        </p:nvSpPr>
        <p:spPr>
          <a:xfrm>
            <a:off x="248239" y="666554"/>
            <a:ext cx="11647670" cy="5882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Components of Energy Conversion Systems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main components of energy conversion system in power plants are: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Energy Source: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Raw input (coal, gas, uranium, sunlight, wind, etc.)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Prime Mover: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Converts energy into mechanical work (e.g., turbines, engines)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Generator: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Converts mechanical energy into electrical energy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Auxiliary Systems: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Boilers, condensers, cooling towers, control systems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Energy conversion system is divided into two: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Direct energy conversion system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Indirect energy conversion system</a:t>
            </a:r>
            <a:endParaRPr/>
          </a:p>
          <a:p>
            <a:pPr indent="-101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2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293" name="Google Shape;293;p2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6"/>
          <p:cNvSpPr txBox="1"/>
          <p:nvPr>
            <p:ph type="title"/>
          </p:nvPr>
        </p:nvSpPr>
        <p:spPr>
          <a:xfrm>
            <a:off x="671333" y="67853"/>
            <a:ext cx="10505390" cy="5869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5. Direct Energy Conversion Systems</a:t>
            </a:r>
            <a:endParaRPr b="1" sz="2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26"/>
          <p:cNvSpPr txBox="1"/>
          <p:nvPr>
            <p:ph idx="1" type="body"/>
          </p:nvPr>
        </p:nvSpPr>
        <p:spPr>
          <a:xfrm>
            <a:off x="0" y="654835"/>
            <a:ext cx="12026537" cy="59011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1" marL="6858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Direct energy conversion refers to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transformation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of one form of energy (e.g., chemical, solar, nuclear)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directly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into electrical energy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without intermediate mechanical steps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[5]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However, traditional conventional power plants use mechanical systems (e.g., turbines) to convert thermal energy into electricity. Direct systems skip this step.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This offers potential for: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Higher efficiencies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 (not limited by Carnot efficiency).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Higher reliability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 and longer life (no moving parts to wear out).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Quiet operation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 and minimal maintenance.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Char char="•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Modularity and portability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101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2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301" name="Google Shape;301;p2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"/>
          <p:cNvSpPr txBox="1"/>
          <p:nvPr>
            <p:ph type="title"/>
          </p:nvPr>
        </p:nvSpPr>
        <p:spPr>
          <a:xfrm>
            <a:off x="612742" y="216816"/>
            <a:ext cx="11253890" cy="5074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7"/>
          <p:cNvSpPr txBox="1"/>
          <p:nvPr>
            <p:ph idx="1" type="body"/>
          </p:nvPr>
        </p:nvSpPr>
        <p:spPr>
          <a:xfrm>
            <a:off x="115116" y="842080"/>
            <a:ext cx="11820525" cy="601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Direct Energy Conversion Systems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7692"/>
              <a:buFont typeface="Malgun Gothic"/>
              <a:buAutoNum type="romanLcPeriod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Thermoelectric Generators (TEGs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1"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Thermoelectric generators (TEGs) are fascinating devices that convert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directly into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electricity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using a principle called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Seebeck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Effect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[6]. 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Seebeck Effect is the phenomenon in which a voltage (electromotive force, or EMF) is generated across the junction of two different conductors or semiconductors when there is 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temperature difference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between them.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Unlike conventional power systems that rely on turbines and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moving parts, TEGs are solid-state, meaning they have no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moving components, making them quiet, durable, and ideal for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highly specific applications.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309" name="Google Shape;309;p2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8"/>
          <p:cNvSpPr txBox="1"/>
          <p:nvPr>
            <p:ph type="title"/>
          </p:nvPr>
        </p:nvSpPr>
        <p:spPr>
          <a:xfrm>
            <a:off x="612742" y="129730"/>
            <a:ext cx="11253890" cy="5074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1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28"/>
          <p:cNvSpPr txBox="1"/>
          <p:nvPr>
            <p:ph idx="1" type="body"/>
          </p:nvPr>
        </p:nvSpPr>
        <p:spPr>
          <a:xfrm>
            <a:off x="0" y="876693"/>
            <a:ext cx="11930743" cy="5863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Applications of Thermoelectric Generators (TEGs)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Spacecraft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Automotive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Industrial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Remote Sensors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Waste Heat Recovery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However, TEGs have very low efficiency, typically 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5-8%.</a:t>
            </a:r>
            <a:endParaRPr/>
          </a:p>
        </p:txBody>
      </p:sp>
      <p:sp>
        <p:nvSpPr>
          <p:cNvPr id="316" name="Google Shape;316;p2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317" name="Google Shape;317;p2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9"/>
          <p:cNvSpPr txBox="1"/>
          <p:nvPr>
            <p:ph type="title"/>
          </p:nvPr>
        </p:nvSpPr>
        <p:spPr>
          <a:xfrm>
            <a:off x="612742" y="216816"/>
            <a:ext cx="11253890" cy="5074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9"/>
          <p:cNvSpPr txBox="1"/>
          <p:nvPr>
            <p:ph idx="1" type="body"/>
          </p:nvPr>
        </p:nvSpPr>
        <p:spPr>
          <a:xfrm>
            <a:off x="115116" y="842080"/>
            <a:ext cx="11820525" cy="601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71500" lvl="0" marL="5715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Malgun Gothic"/>
              <a:buAutoNum type="romanLcPeriod" startAt="2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Photovoltaic Cells (Solar Cells)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Photovoltaic (PV) cells, commonly known as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solar cells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are semiconductor devices that converts sunlight directly into electricity using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photovoltaic effect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They're the fundamental building blocks of solar panels and play a central role in harnessing solar energy.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Some of its advantage are: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Renewable, abundant and clean energy source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Reduces dependence on fossil fuels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Scalable for both small and large installations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Key to global decarbonization efforts</a:t>
            </a:r>
            <a:endParaRPr/>
          </a:p>
          <a:p>
            <a:pPr indent="-406400" lvl="0" marL="5715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Malgun Gothic"/>
              <a:buNone/>
            </a:pPr>
            <a:r>
              <a:t/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2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25" name="Google Shape;325;p2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0"/>
          <p:cNvSpPr txBox="1"/>
          <p:nvPr>
            <p:ph type="title"/>
          </p:nvPr>
        </p:nvSpPr>
        <p:spPr>
          <a:xfrm>
            <a:off x="537327" y="119863"/>
            <a:ext cx="11415860" cy="6058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</a:t>
            </a:r>
            <a:r>
              <a:rPr b="1"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0"/>
          <p:cNvSpPr txBox="1"/>
          <p:nvPr>
            <p:ph idx="1" type="body"/>
          </p:nvPr>
        </p:nvSpPr>
        <p:spPr>
          <a:xfrm>
            <a:off x="1" y="725699"/>
            <a:ext cx="11800114" cy="6206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 areas of photovoltaic cells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Rooftop solar panels for homes and businesses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Solar farms for utility-scale power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Portable solar chargers and calculators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Spacecraft and satellites</a:t>
            </a:r>
            <a:endParaRPr b="1" sz="2200" u="sng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3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333" name="Google Shape;333;p3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1"/>
          <p:cNvSpPr txBox="1"/>
          <p:nvPr>
            <p:ph type="title"/>
          </p:nvPr>
        </p:nvSpPr>
        <p:spPr>
          <a:xfrm>
            <a:off x="612742" y="216816"/>
            <a:ext cx="11253890" cy="5074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          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1"/>
          <p:cNvSpPr txBox="1"/>
          <p:nvPr>
            <p:ph idx="1" type="body"/>
          </p:nvPr>
        </p:nvSpPr>
        <p:spPr>
          <a:xfrm>
            <a:off x="115116" y="842080"/>
            <a:ext cx="11820525" cy="601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71500" lvl="0" marL="5715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Malgun Gothic"/>
              <a:buAutoNum type="romanLcPeriod" startAt="3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 Cells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 cells are electrochemical devices that convert the chemical energy of a fuel directly into electricity, without combustion. 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 operate much like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batteries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but with a key difference: they continuously generate electricity as long as fuel and oxidizer are supplied.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 cells are used in powering spacecraft, electric vehicles, backup systems, and even submarines.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They're a cornerstone of clean energy innovation.</a:t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41" name="Google Shape;341;p3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2"/>
          <p:cNvSpPr txBox="1"/>
          <p:nvPr>
            <p:ph type="title"/>
          </p:nvPr>
        </p:nvSpPr>
        <p:spPr>
          <a:xfrm>
            <a:off x="537327" y="119863"/>
            <a:ext cx="11415860" cy="6058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Direct Energy Conversion Systems                    </a:t>
            </a:r>
            <a: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2"/>
          <p:cNvSpPr txBox="1"/>
          <p:nvPr>
            <p:ph idx="1" type="body"/>
          </p:nvPr>
        </p:nvSpPr>
        <p:spPr>
          <a:xfrm>
            <a:off x="418011" y="725699"/>
            <a:ext cx="11382104" cy="6206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Advantages of Fuel Cells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 Efficiency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Clean and Quite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Reliable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Flexible and Scalable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 areas of fuel cells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Transportation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Stationary Power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Portable Power</a:t>
            </a:r>
            <a:endParaRPr/>
          </a:p>
        </p:txBody>
      </p:sp>
      <p:sp>
        <p:nvSpPr>
          <p:cNvPr id="348" name="Google Shape;348;p3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49" name="Google Shape;349;p3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3"/>
          <p:cNvSpPr txBox="1"/>
          <p:nvPr>
            <p:ph idx="1" type="body"/>
          </p:nvPr>
        </p:nvSpPr>
        <p:spPr>
          <a:xfrm>
            <a:off x="375580" y="808100"/>
            <a:ext cx="11440844" cy="60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An indirect energy conversion system is one where the energy from a source is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not transformed directly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into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electricity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(or useful work). </a:t>
            </a:r>
            <a:endParaRPr sz="24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Instead, it is first converted into an 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intermediate form 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of energy, almost always 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thermal energy (heat), 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which is then used to produce the final desired form of energy, typically 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energy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 short, indirect energy conversion refers to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multi-step process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of converting energy.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Unlike direct conversion systems (e.g., solar PV or fuel cells),</a:t>
            </a:r>
            <a:endParaRPr/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these systems rely on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thermal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mechanical processes</a:t>
            </a:r>
            <a:endParaRPr/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before producing usable energy.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3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56" name="Google Shape;356;p3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57" name="Google Shape;357;p33"/>
          <p:cNvSpPr/>
          <p:nvPr/>
        </p:nvSpPr>
        <p:spPr>
          <a:xfrm>
            <a:off x="0" y="161769"/>
            <a:ext cx="114225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</a:t>
            </a:r>
            <a:endParaRPr b="0" i="0" sz="28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4"/>
          <p:cNvSpPr txBox="1"/>
          <p:nvPr>
            <p:ph idx="1" type="body"/>
          </p:nvPr>
        </p:nvSpPr>
        <p:spPr>
          <a:xfrm>
            <a:off x="472482" y="80810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Key characteristics of indirect energy systems: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Multi-stage conversion: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Energy is transformed through heat, mechanical work, and finally electricity.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Thermodynamic cycles: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These systems operate based on cycles like Rankine, Brayton, Otto, or Diesel.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power output: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Suitable for large-scale applications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like power plants and industrial facilities.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64" name="Google Shape;364;p3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65" name="Google Shape;365;p34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0" i="0" sz="16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5"/>
          <p:cNvSpPr txBox="1"/>
          <p:nvPr>
            <p:ph idx="1" type="body"/>
          </p:nvPr>
        </p:nvSpPr>
        <p:spPr>
          <a:xfrm>
            <a:off x="463773" y="80810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Indirect Energy Conversion Systems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</a:t>
            </a: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Steam Power Plants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 Steam Power Plant (also known as a thermal power plant) is a facility that converts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from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 combustion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into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mechanical energy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and then into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using a steam-driven turbine and generator [1].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It operates on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Rankine cycle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which involves boiling water to produce steam, expanding it through a turbine, and condensing it back to water.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 Areas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Electric Power Generation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Industrial Heating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3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72" name="Google Shape;372;p3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73" name="Google Shape;373;p35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0" i="0" sz="16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6"/>
          <p:cNvSpPr txBox="1"/>
          <p:nvPr>
            <p:ph idx="1" type="body"/>
          </p:nvPr>
        </p:nvSpPr>
        <p:spPr>
          <a:xfrm>
            <a:off x="489899" y="93206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Main Components Steam Power Plants: </a:t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Boiler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-Converts water into high-pressure steam using heat from fuel combustion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Steam Turbine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-Converts thermal energy of steam into mechanical energy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Generator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-Converts mechanical energy into electrical energy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Condenser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-Condenses exhaust steam from the turbine back into water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Feed water Pump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-Pumps condensed water back into the boiler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80" name="Google Shape;380;p3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81" name="Google Shape;381;p36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0" i="0" sz="16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descr="Visually searched image" id="382" name="Google Shape;382;p36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7"/>
          <p:cNvSpPr txBox="1"/>
          <p:nvPr>
            <p:ph idx="1" type="body"/>
          </p:nvPr>
        </p:nvSpPr>
        <p:spPr>
          <a:xfrm>
            <a:off x="489899" y="93206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Main Components of Steam Power Plants: </a:t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3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89" name="Google Shape;389;p3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90" name="Google Shape;390;p37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descr="Visually searched image" id="391" name="Google Shape;391;p37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392" name="Google Shape;392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9207" y="1681363"/>
            <a:ext cx="5242560" cy="4152108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37"/>
          <p:cNvSpPr/>
          <p:nvPr/>
        </p:nvSpPr>
        <p:spPr>
          <a:xfrm>
            <a:off x="7353266" y="1859101"/>
            <a:ext cx="4710281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2.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Harvesting Fusion Power – Main components of steam power plant." EDN Network, n.d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url: </a:t>
            </a:r>
            <a:r>
              <a:rPr lang="en-US" sz="1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https://www.edn.com/wp-content/uploads/Power-Points-Blog-151_harvesting-fusion-power_Fig2.png?w=375&amp;resize=375,297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8"/>
          <p:cNvSpPr txBox="1"/>
          <p:nvPr>
            <p:ph idx="1" type="body"/>
          </p:nvPr>
        </p:nvSpPr>
        <p:spPr>
          <a:xfrm>
            <a:off x="463773" y="795537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Gas Turbine Plants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 gas turbine power plant is a type of thermal power station where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air is compressed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mixed with fuel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ignited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to produce high-temperature gases that spin a turbine connected to a generator [1].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 Areas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Electricity generation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Aircraft propulsion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Marine engines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Industrial mechanical drives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3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00" name="Google Shape;400;p3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01" name="Google Shape;401;p38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9"/>
          <p:cNvSpPr txBox="1"/>
          <p:nvPr>
            <p:ph idx="1" type="body"/>
          </p:nvPr>
        </p:nvSpPr>
        <p:spPr>
          <a:xfrm>
            <a:off x="263476" y="811220"/>
            <a:ext cx="5344843" cy="38831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Main Components of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Gas Turbine Power Plants </a:t>
            </a:r>
            <a:endParaRPr/>
          </a:p>
          <a:p>
            <a:pPr indent="-228600" lvl="1" marL="685800" rtl="0" algn="just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Compressor</a:t>
            </a:r>
            <a:endParaRPr/>
          </a:p>
          <a:p>
            <a:pPr indent="-228600" lvl="1" marL="685800" rtl="0" algn="just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Combustion Chamber</a:t>
            </a:r>
            <a:endParaRPr/>
          </a:p>
          <a:p>
            <a:pPr indent="-228600" lvl="1" marL="685800" rtl="0" algn="just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Turbine</a:t>
            </a:r>
            <a:endParaRPr/>
          </a:p>
          <a:p>
            <a:pPr indent="-228600" lvl="1" marL="685800" rtl="0" algn="just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Generator</a:t>
            </a:r>
            <a:endParaRPr/>
          </a:p>
          <a:p>
            <a:pPr indent="-228600" lvl="1" marL="685800" rtl="0" algn="just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Auxiliary Systems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3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08" name="Google Shape;408;p3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09" name="Google Shape;409;p39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descr="https://media.springernature.com/lw685/springer-static/image/chp%3A10.1007%2F978-3-319-15560-9_7/MediaObjects/334612_1_En_7_Fig8_HTML.gif" id="410" name="Google Shape;410;p39"/>
          <p:cNvPicPr preferRelativeResize="0"/>
          <p:nvPr/>
        </p:nvPicPr>
        <p:blipFill rotWithShape="1">
          <a:blip r:embed="rId3">
            <a:alphaModFix/>
          </a:blip>
          <a:srcRect b="9763" l="0" r="0" t="0"/>
          <a:stretch/>
        </p:blipFill>
        <p:spPr>
          <a:xfrm>
            <a:off x="5834743" y="1140339"/>
            <a:ext cx="6134298" cy="1759132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39"/>
          <p:cNvSpPr/>
          <p:nvPr/>
        </p:nvSpPr>
        <p:spPr>
          <a:xfrm>
            <a:off x="5834743" y="5380551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12" name="Google Shape;412;p39"/>
          <p:cNvSpPr/>
          <p:nvPr/>
        </p:nvSpPr>
        <p:spPr>
          <a:xfrm>
            <a:off x="5711260" y="3032364"/>
            <a:ext cx="6384946" cy="2092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3.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Components of Gas Turbine Electric Power Plant.” GEMCO Pellet Mills, n.d.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url: 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http://www.gemcopelletmills.com/uploads/allimg/gas-turbine-electric-power-generation.jpg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39"/>
          <p:cNvSpPr/>
          <p:nvPr/>
        </p:nvSpPr>
        <p:spPr>
          <a:xfrm>
            <a:off x="80595" y="4588027"/>
            <a:ext cx="9194033" cy="19543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Gas Turbine Cycles</a:t>
            </a:r>
            <a:endParaRPr b="1"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marR="0" rtl="0" algn="just"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Open Cycle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Air enters and exits the system once.</a:t>
            </a:r>
            <a:endParaRPr/>
          </a:p>
          <a:p>
            <a:pPr indent="-228600" lvl="0" marL="228600" marR="0" rtl="0" algn="just"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Closed Cycle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Working fluid is recirculated.</a:t>
            </a:r>
            <a:endParaRPr/>
          </a:p>
          <a:p>
            <a:pPr indent="-228600" lvl="0" marL="228600" marR="0" rtl="0" algn="just"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Combined Cycle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Integrates a steam turbine for higher efficiency.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0"/>
          <p:cNvSpPr txBox="1"/>
          <p:nvPr>
            <p:ph idx="1" type="body"/>
          </p:nvPr>
        </p:nvSpPr>
        <p:spPr>
          <a:xfrm>
            <a:off x="446356" y="795537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Internal Combustion Engine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An Internal Combustion Engine (ICE) is a heat engine where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combustion of fuel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occurs with an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oxidizer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(usually air) inside a combustion chamber.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expanding gases directly apply force to engine components, converting chemical energy into mechanical work.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Application Areas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Automobiles and motorcycles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Aircraft and ships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Power generators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Agricultural and construction machinery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4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20" name="Google Shape;420;p4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21" name="Google Shape;421;p40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41"/>
          <p:cNvSpPr txBox="1"/>
          <p:nvPr>
            <p:ph idx="1" type="body"/>
          </p:nvPr>
        </p:nvSpPr>
        <p:spPr>
          <a:xfrm>
            <a:off x="144709" y="795537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Main Components of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Internal Combustion Engine</a:t>
            </a:r>
            <a:endParaRPr/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Cylinder</a:t>
            </a:r>
            <a:endParaRPr/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Piston</a:t>
            </a:r>
            <a:endParaRPr/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Crankshaft</a:t>
            </a:r>
            <a:endParaRPr/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Valves</a:t>
            </a:r>
            <a:endParaRPr/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Spark Plug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Camshaft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28" name="Google Shape;428;p4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29" name="Google Shape;429;p41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descr="Visually searched image" id="430" name="Google Shape;430;p41"/>
          <p:cNvPicPr preferRelativeResize="0"/>
          <p:nvPr/>
        </p:nvPicPr>
        <p:blipFill rotWithShape="1">
          <a:blip r:embed="rId3">
            <a:alphaModFix/>
          </a:blip>
          <a:srcRect b="0" l="0" r="874" t="6189"/>
          <a:stretch/>
        </p:blipFill>
        <p:spPr>
          <a:xfrm>
            <a:off x="3675016" y="1441868"/>
            <a:ext cx="3085625" cy="3167234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1"/>
          <p:cNvSpPr/>
          <p:nvPr/>
        </p:nvSpPr>
        <p:spPr>
          <a:xfrm>
            <a:off x="7030607" y="1673749"/>
            <a:ext cx="5039473" cy="1877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4.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components of internal combustion engine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url:</a:t>
            </a:r>
            <a:r>
              <a:rPr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https://encrypted-tbn0.gstatic.com/images?q=tbn:ANd9GcTFl5uFYgispiThpxBFOPZMirjvvk4HpGF9mA1u09VJfz_KavCqCiTd59z4&amp;s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1"/>
          <p:cNvSpPr/>
          <p:nvPr/>
        </p:nvSpPr>
        <p:spPr>
          <a:xfrm>
            <a:off x="144709" y="4847722"/>
            <a:ext cx="10625002" cy="19543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According to the combustion process, IC Engines can be classified:</a:t>
            </a:r>
            <a:endParaRPr/>
          </a:p>
          <a:p>
            <a:pPr indent="-228600" lvl="0" marL="228600" marR="0" rtl="0" algn="just"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SI Engine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Uses spark plug to ignite air-fuel mixture</a:t>
            </a:r>
            <a:endParaRPr/>
          </a:p>
          <a:p>
            <a:pPr indent="-228600" lvl="0" marL="228600" marR="0" rtl="0" algn="just"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CI Engine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Air is compressed to high temperature; fuel is injected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and auto-ignites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2"/>
          <p:cNvSpPr txBox="1"/>
          <p:nvPr>
            <p:ph idx="1" type="body"/>
          </p:nvPr>
        </p:nvSpPr>
        <p:spPr>
          <a:xfrm>
            <a:off x="489899" y="93206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4. Hydro Electric Plant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 hydroelectric power plant converts the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kinetic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potential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of flowing or falling water into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mechanical energy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which is then transformed into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electrical energy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using a generator [2].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Noto Sans Symbols"/>
              <a:buChar char="▪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 key features of hydro electric plant are: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Renewable and clean energy source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 efficiency (up to 90%)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Long operational lifespan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39" name="Google Shape;439;p4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40" name="Google Shape;440;p42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489899" y="93206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Main components of hydro electric energy: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Dam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Reservoir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Penstock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Turbine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Generator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Transformer</a:t>
            </a: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b="1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6" name="Google Shape;446;p4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47" name="Google Shape;447;p4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48" name="Google Shape;448;p43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449" name="Google Shape;449;p43"/>
          <p:cNvPicPr preferRelativeResize="0"/>
          <p:nvPr/>
        </p:nvPicPr>
        <p:blipFill rotWithShape="1">
          <a:blip r:embed="rId3">
            <a:alphaModFix/>
          </a:blip>
          <a:srcRect b="4154" l="929" r="928" t="10071"/>
          <a:stretch/>
        </p:blipFill>
        <p:spPr>
          <a:xfrm>
            <a:off x="3699580" y="1643496"/>
            <a:ext cx="4023360" cy="3311681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43"/>
          <p:cNvSpPr/>
          <p:nvPr/>
        </p:nvSpPr>
        <p:spPr>
          <a:xfrm>
            <a:off x="3021693" y="5052343"/>
            <a:ext cx="6017805" cy="13542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5.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components of hydro electric power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url: 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https://encrypted-tbn1.gstatic.com/images?q=tbn:ANd9GcSOaD180HlbwdmcOsLmk-Ae_T6YEhmjQoLWRECuq5RicY6YKdyg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4"/>
          <p:cNvSpPr txBox="1"/>
          <p:nvPr>
            <p:ph idx="1" type="body"/>
          </p:nvPr>
        </p:nvSpPr>
        <p:spPr>
          <a:xfrm>
            <a:off x="481190" y="795537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5. Nuclear Power Plant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 nuclear power plant generates electricity using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produced by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nuclear fission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, a process where the nucleus of an atom splits into smaller parts, releasing a tremendous amount of energy [1].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Noto Sans Symbols"/>
              <a:buChar char="▪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 key features of nuclear power plant are: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 energy density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Low greenhouse gas emissions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Reliable base-load power source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57" name="Google Shape;457;p4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58" name="Google Shape;458;p44"/>
          <p:cNvSpPr/>
          <p:nvPr/>
        </p:nvSpPr>
        <p:spPr>
          <a:xfrm>
            <a:off x="0" y="161769"/>
            <a:ext cx="114225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Indirect Energy Conversion Systems          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sz="16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5"/>
          <p:cNvSpPr txBox="1"/>
          <p:nvPr>
            <p:ph idx="1" type="body"/>
          </p:nvPr>
        </p:nvSpPr>
        <p:spPr>
          <a:xfrm>
            <a:off x="-9162" y="808100"/>
            <a:ext cx="11440844" cy="59259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Major components of nuclear power plant: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Reactor Core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Control Rods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Coolant	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Steam Generator	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Turbine and Generator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Containment Structure</a:t>
            </a: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b="1"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65" name="Google Shape;465;p4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66" name="Google Shape;466;p45"/>
          <p:cNvSpPr/>
          <p:nvPr/>
        </p:nvSpPr>
        <p:spPr>
          <a:xfrm>
            <a:off x="0" y="161769"/>
            <a:ext cx="114225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Indirect Energy Conversion Systems</a:t>
            </a:r>
            <a:endParaRPr sz="28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descr="https://cdn.britannica.com/62/162162-050-586ADA35/diagram-nuclear-power-plant-reactor.jpg" id="467" name="Google Shape;467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51363" y="1759905"/>
            <a:ext cx="4485514" cy="2991277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45"/>
          <p:cNvSpPr/>
          <p:nvPr/>
        </p:nvSpPr>
        <p:spPr>
          <a:xfrm>
            <a:off x="4081872" y="4876920"/>
            <a:ext cx="5040267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6.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components of nuclear power plant Reactor.” Encyclopædia Britannica, Inc., n.d.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url: 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https://cdn.britannica.com/62/162162-050-586ADA35/diagram-nuclear-power-plant-reactor.jpg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6"/>
          <p:cNvSpPr txBox="1"/>
          <p:nvPr>
            <p:ph type="title"/>
          </p:nvPr>
        </p:nvSpPr>
        <p:spPr>
          <a:xfrm>
            <a:off x="442964" y="123266"/>
            <a:ext cx="10587184" cy="7155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Summary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</a:t>
            </a: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6"/>
          <p:cNvSpPr txBox="1"/>
          <p:nvPr>
            <p:ph idx="1" type="body"/>
          </p:nvPr>
        </p:nvSpPr>
        <p:spPr>
          <a:xfrm>
            <a:off x="188536" y="699818"/>
            <a:ext cx="11541910" cy="5839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Power plants convert various forms of energy into electrical energy using mechanical systems and thermodynamic principles.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Power plants are categorized as thermal, hydroelectric, nuclear, solar, wind, and diesel based on energy source and conversion method.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Raw Energy Resources include conventional (coal, oil, natural gas) and renewable (solar, wind, hydro, biomass) sources used to fuel power generation.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Direct Energy Conversion Systems are technologies like fuel cells, thermoelectric generators, and solar PV convert energy directly into electricity without mechanical motion.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Indirect Energy Conversion Power Plants are systems like steam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   turbines and gas turbines that convert thermal energy into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   mechanical energy, then into electricity.</a:t>
            </a:r>
            <a:endParaRPr/>
          </a:p>
        </p:txBody>
      </p:sp>
      <p:sp>
        <p:nvSpPr>
          <p:cNvPr id="475" name="Google Shape;475;p4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476" name="Google Shape;476;p4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7"/>
          <p:cNvSpPr txBox="1"/>
          <p:nvPr>
            <p:ph type="title"/>
          </p:nvPr>
        </p:nvSpPr>
        <p:spPr>
          <a:xfrm>
            <a:off x="725864" y="365126"/>
            <a:ext cx="10627938" cy="5115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References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7"/>
          <p:cNvSpPr txBox="1"/>
          <p:nvPr>
            <p:ph idx="1" type="body"/>
          </p:nvPr>
        </p:nvSpPr>
        <p:spPr>
          <a:xfrm>
            <a:off x="0" y="876694"/>
            <a:ext cx="12192000" cy="59813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[1]. Power Plant Engineering, Larry Drbal, Kayla Westra, and Pat Boston, Springer, 2011.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[2]. </a:t>
            </a:r>
            <a:r>
              <a:rPr lang="en-US" sz="9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 Plant Engineering, R.K. Rajput, 3rd Edition, 2011.</a:t>
            </a:r>
            <a:endParaRPr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rPr lang="en-US" sz="9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[3]. The role of renewable energy in the global energy transformation, D. Gielen, F. Boshell, D. Saygin, M.D. Bazilian, N. Wagner, R. Gorini, Energy Strategy Reviews, 2021, </a:t>
            </a:r>
            <a:r>
              <a:rPr lang="en-US" sz="96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https://doi.org/10.1016/j.esr.2019.01.006</a:t>
            </a:r>
            <a:endParaRPr sz="9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[4]. A comprehensive review of hybrid renewable energy systems: Modeling, optimization, and applications,</a:t>
            </a:r>
            <a:r>
              <a:rPr lang="en-US" sz="9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Khalid, F., Duan, J., Ouyang, T., &amp; Naqvi, S. A. A. (2023).</a:t>
            </a:r>
            <a:r>
              <a:rPr lang="en-US" sz="9600">
                <a:latin typeface="Arial"/>
                <a:ea typeface="Arial"/>
                <a:cs typeface="Arial"/>
                <a:sym typeface="Arial"/>
              </a:rPr>
              <a:t> Energy Reports, 9, 5251–5282. </a:t>
            </a:r>
            <a:r>
              <a:rPr lang="en-US" sz="9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https://doi.org/10.1016/j.egyr.2023.04.332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ct val="100000"/>
              <a:buNone/>
            </a:pPr>
            <a:r>
              <a:rPr lang="en-US" sz="9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[5]. Thermoelectricity: Direct Energy Conversion from Heat to Electricity,</a:t>
            </a:r>
            <a:r>
              <a:rPr lang="en-US" sz="9600">
                <a:latin typeface="Arial"/>
                <a:ea typeface="Arial"/>
                <a:cs typeface="Arial"/>
                <a:sym typeface="Arial"/>
              </a:rPr>
              <a:t> D.M. Rowe, Institute of Physics Publishing, 2018.</a:t>
            </a:r>
            <a:endParaRPr sz="96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[6]. Thermoelectric Generators: A Review of Applications, 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D. Champier, Energy Conversion and 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Management, 2017, </a:t>
            </a:r>
            <a:r>
              <a:rPr lang="en-US" sz="9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https://doi.org/10.1016/j.enconman.2017.02.070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8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 u="sng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 u="sng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4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4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484" name="Google Shape;484;p4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4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490" name="Google Shape;490;p4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91" name="Google Shape;491;p48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 !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2021-04-29T04:21:21Z</dcterms:created>
  <dc:creator>최성실</dc:creator>
</cp:coreProperties>
</file>