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82" r:id="rId2"/>
    <p:sldId id="678" r:id="rId3"/>
    <p:sldId id="363" r:id="rId4"/>
    <p:sldId id="646" r:id="rId5"/>
    <p:sldId id="684" r:id="rId6"/>
    <p:sldId id="682" r:id="rId7"/>
    <p:sldId id="688" r:id="rId8"/>
    <p:sldId id="671" r:id="rId9"/>
    <p:sldId id="714" r:id="rId10"/>
    <p:sldId id="745" r:id="rId11"/>
    <p:sldId id="715" r:id="rId12"/>
    <p:sldId id="717" r:id="rId13"/>
    <p:sldId id="718" r:id="rId14"/>
    <p:sldId id="719" r:id="rId15"/>
    <p:sldId id="720" r:id="rId16"/>
    <p:sldId id="721" r:id="rId17"/>
    <p:sldId id="722" r:id="rId18"/>
    <p:sldId id="723" r:id="rId19"/>
    <p:sldId id="724" r:id="rId20"/>
    <p:sldId id="725" r:id="rId21"/>
    <p:sldId id="726" r:id="rId22"/>
    <p:sldId id="727" r:id="rId23"/>
    <p:sldId id="728" r:id="rId24"/>
    <p:sldId id="729" r:id="rId25"/>
    <p:sldId id="730" r:id="rId26"/>
    <p:sldId id="731" r:id="rId27"/>
    <p:sldId id="732" r:id="rId28"/>
    <p:sldId id="733" r:id="rId29"/>
    <p:sldId id="734" r:id="rId30"/>
    <p:sldId id="735" r:id="rId31"/>
    <p:sldId id="736" r:id="rId32"/>
    <p:sldId id="737" r:id="rId33"/>
    <p:sldId id="738" r:id="rId34"/>
    <p:sldId id="739" r:id="rId35"/>
    <p:sldId id="740" r:id="rId36"/>
    <p:sldId id="741" r:id="rId37"/>
    <p:sldId id="742" r:id="rId38"/>
    <p:sldId id="743" r:id="rId39"/>
    <p:sldId id="744" r:id="rId40"/>
    <p:sldId id="746" r:id="rId41"/>
    <p:sldId id="747" r:id="rId42"/>
    <p:sldId id="748" r:id="rId43"/>
    <p:sldId id="750" r:id="rId44"/>
    <p:sldId id="751" r:id="rId45"/>
    <p:sldId id="752" r:id="rId46"/>
    <p:sldId id="443" r:id="rId47"/>
    <p:sldId id="442" r:id="rId48"/>
    <p:sldId id="317" r:id="rId49"/>
  </p:sldIdLst>
  <p:sldSz cx="12192000" cy="6858000"/>
  <p:notesSz cx="6858000" cy="9144000"/>
  <p:custDataLst>
    <p:tags r:id="rId52"/>
  </p:custData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86378" autoAdjust="0"/>
  </p:normalViewPr>
  <p:slideViewPr>
    <p:cSldViewPr snapToGrid="0">
      <p:cViewPr varScale="1">
        <p:scale>
          <a:sx n="88" d="100"/>
          <a:sy n="88" d="100"/>
        </p:scale>
        <p:origin x="432" y="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2025-09-22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662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010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17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9553-0ABD-4089-8CF5-530075E1425D}" type="datetime1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303A9-C8B8-4D2A-8E26-C147A9D90987}" type="datetime1">
              <a:rPr lang="en-US" smtClean="0"/>
              <a:t>9/22/2025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E2328-99DF-42F9-8C66-D79D3F47FD46}" type="datetime1">
              <a:rPr lang="en-US" smtClean="0"/>
              <a:t>9/22/2025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DC643D-EB6A-4A73-B828-6F1D91484779}" type="datetime1">
              <a:rPr lang="en-US" altLang="ko-KR" smtClean="0"/>
              <a:t>9/22/2025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 Melaku Desta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h3.googleusercontent.com/proxy/YCYZgvXVm1kHOF9kpiO-O6ekmLCpiGWh000Tdyc2l6mG9m7UKJGuyA2Ke8VuuqUCarKjKUjCNdPNACqKhzzK7amxX2qRKHVkezkNH381cMMuLkfomjY4lep4GDyA--OyK3zxSj3mf2OWlmcLX57hurk" TargetMode="External"/><Relationship Id="rId2" Type="http://schemas.openxmlformats.org/officeDocument/2006/relationships/hyperlink" Target="https://slideplayer.com/slide/5370522/17/images/2/5-1+Work+Always+Converts+Directly+and+Completely+to+Heat,+But+not+the+Reverse..jpg" TargetMode="Externa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www.researchgate.net/publication/336647595/figure/fig1/AS:815342993547265@1571404326643/deal-Rankine-Cycle.png" TargetMode="External"/><Relationship Id="rId5" Type="http://schemas.openxmlformats.org/officeDocument/2006/relationships/image" Target="../media/image16.png"/><Relationship Id="rId4" Type="http://schemas.openxmlformats.org/officeDocument/2006/relationships/hyperlink" Target="https://i.ytimg.com/vi/21XFZaxity8/maxresdefault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sklc-tinymce-2021.s3.amazonaws.com/2020/11/mceclip5_1605032619.png" TargetMode="External"/><Relationship Id="rId4" Type="http://schemas.openxmlformats.org/officeDocument/2006/relationships/hyperlink" Target="https://encrypted-tbn1.gstatic.com/images?q=tbn:ANd9GcSBgfbIh-gMNGsIGdr2-Q0Pl073_nY4iTZP5dKxm_5n6uNU3wsV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0.png"/><Relationship Id="rId2" Type="http://schemas.openxmlformats.org/officeDocument/2006/relationships/image" Target="../media/image330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S5ByxSCRb5CAo-kkO1buQIiHLy0Pyv7njasDjq3DbGDeH3wiElbCpsm-4t&amp;s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SrnUU9zg3wGZAlY7SFpjSli-cxvRtLdIsMdA&amp;s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ncrypted-tbn1.gstatic.com/images?q=tbn:ANd9GcSBgfbIh-gMNGsIGdr2-Q0Pl073_nY4iTZP5dKxm_5n6uNU3wsV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Q_6cizBmbDS2Vw1v7sGsVrGZXqJaSktl2HXA6pY7yVKROYr7I1ij5jhoxe&amp;s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3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image4.slideserve.com/9116143/the-ideal-regenerative-rankine-cycle-with-an-open-l.jpg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image4.slideserve.com/9116143/the-ideal-regenerative-rankine-cycle-with-an-open-l.jpg" TargetMode="Externa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encrypted-tbn0.gstatic.com/images?q=tbn:ANd9GcQJKaHiVMALFVg1PYT8wegKk_cOzWf11KM_HA&amp;s" TargetMode="Externa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rofile/Zin-Eddine-Dadach/publication/348295259/figure/fig7/AS:977200316702723@1609994119970/deal-Reheat-Rankine-Cycle-18.png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image1.slideserve.com/3531405/slide5-l.jpg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er.713" TargetMode="External"/><Relationship Id="rId2" Type="http://schemas.openxmlformats.org/officeDocument/2006/relationships/hyperlink" Target="https://doi.org/10.1016/j.rser.2010.12.007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doi.org/10.1016/j.energy.2019.116210" TargetMode="Externa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Power Plant Engineering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Lecture 2</a:t>
            </a:r>
          </a:p>
          <a:p>
            <a:endParaRPr lang="en-US" sz="3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Analysis of Steam Cycles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Lecturer:</a:t>
            </a:r>
            <a:r>
              <a:rPr lang="en-US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Dr. Melaku Desta</a:t>
            </a:r>
            <a:endParaRPr lang="en-US" sz="30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5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2" y="374073"/>
            <a:ext cx="1158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i="1" dirty="0"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40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/>
            </a:r>
            <a:br>
              <a:rPr lang="en-US" sz="3600" dirty="0">
                <a:latin typeface="Arial" pitchFamily="34" charset="0"/>
                <a:cs typeface="Arial" pitchFamily="34" charset="0"/>
              </a:rPr>
            </a:b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656" y="775431"/>
            <a:ext cx="12062691" cy="5946045"/>
          </a:xfrm>
        </p:spPr>
        <p:txBody>
          <a:bodyPr>
            <a:normAutofit fontScale="92500" lnSpcReduction="10000"/>
          </a:bodyPr>
          <a:lstStyle/>
          <a:p>
            <a:pPr algn="l" latinLnBrk="0">
              <a:lnSpc>
                <a:spcPct val="170000"/>
              </a:lnSpc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Carnot Cycle's role as the theoretical benchmark for maximum possible thermal efficiency between two temperature reservoirs and recognize its practical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limitations.</a:t>
            </a: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Grasp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Rankine Cycle's components and processes as the practical, foundational model for modern steam power plants, and be able to analyze its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performance.</a:t>
            </a: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sources of irreversibility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that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cause actual vapor cycles to deviate from idealized models, resulting in lower overall performance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Explain the efficiency benefits of reheat and regeneration: reheat increases average heat addition temperature and reduces turbine exhaust moisture, while regeneration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raises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average temperature of heat addition by using internal energy transfer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 latinLnBrk="0">
              <a:lnSpc>
                <a:spcPct val="110000"/>
              </a:lnSpc>
              <a:buAutoNum type="romanLcPeriod"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Differentiate between the two main types of feed-water heaters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open heaters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and closed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heaters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and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their distinct roles </a:t>
            </a:r>
            <a:endParaRPr lang="en-US" sz="24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 latinLnBrk="0">
              <a:lnSpc>
                <a:spcPct val="110000"/>
              </a:lnSpc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and </a:t>
            </a: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integration points within a regenerative cycle.</a:t>
            </a: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565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6400" y="0"/>
            <a:ext cx="10716493" cy="64163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Content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6255" y="637310"/>
            <a:ext cx="11730372" cy="6027442"/>
          </a:xfrm>
        </p:spPr>
        <p:txBody>
          <a:bodyPr>
            <a:no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Power Plant Cycles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Carnot Cycle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Rankine Cycle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Deviation of Actual Vapor Power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Cycles from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Idealized Ones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Ideal Reheat Rankine Cycle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Ideal Regenerative Rankine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Cycle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Types of Feed-Water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Heaters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02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Power Plant Cycles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096" y="818606"/>
            <a:ext cx="11615977" cy="6232643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power plant cycle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a conceptual and engineering model that describes the series of thermodynamic processes through which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working fluid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(like water, steam, or gas) is circulated to convert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heat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into useful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mechanical work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, which is then almost always used to generate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electricity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[1].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In short,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power plant cycle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is the fundamental blueprint that defines how a power plant operates to convert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thermal energy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into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electrical energy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key principle behind these cycles is the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Second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Law of Thermodynamics: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heat cannot be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completely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converted into work in a continuous process. 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517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551" y="223724"/>
            <a:ext cx="11205134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Plant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Cycles                    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550" y="782426"/>
            <a:ext cx="11894465" cy="6075574"/>
          </a:xfrm>
        </p:spPr>
        <p:txBody>
          <a:bodyPr>
            <a:normAutofit lnSpcReduction="10000"/>
          </a:bodyPr>
          <a:lstStyle/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Therefore, a cycle must also reject a portion of the heat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to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a </a:t>
            </a:r>
            <a:r>
              <a:rPr lang="en-US" sz="2400" dirty="0">
                <a:solidFill>
                  <a:schemeClr val="accent1"/>
                </a:solidFill>
                <a:latin typeface="Arial" panose="020B0604020202020204" pitchFamily="34" charset="0"/>
                <a:cs typeface="Arial" pitchFamily="34" charset="0"/>
              </a:rPr>
              <a:t>cold reservoir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(like a river, ocean, or atmosphere via 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cooling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towers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).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Characteristics of all power plant cycles</a:t>
            </a: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: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err="1" smtClean="0">
                <a:latin typeface="Arial" panose="020B0604020202020204" pitchFamily="34" charset="0"/>
                <a:cs typeface="Arial" pitchFamily="34" charset="0"/>
              </a:rPr>
              <a:t>i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. Working fluid			iv. Heat Rejection</a:t>
            </a: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ii. Heat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Addition			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v.  Compression/Pumping</a:t>
            </a:r>
            <a:endParaRPr lang="en-US" dirty="0">
              <a:latin typeface="Arial" panose="020B0604020202020204" pitchFamily="34" charset="0"/>
              <a:cs typeface="Arial" pitchFamily="34" charset="0"/>
            </a:endParaRPr>
          </a:p>
          <a:p>
            <a:pPr marL="457200" lvl="1" indent="0" latinLnBrk="0">
              <a:lnSpc>
                <a:spcPct val="150000"/>
              </a:lnSpc>
              <a:buNone/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iii. Work Output</a:t>
            </a:r>
          </a:p>
          <a:p>
            <a:pPr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itchFamily="34" charset="0"/>
              </a:rPr>
              <a:t>Understanding power plant </a:t>
            </a:r>
            <a:r>
              <a:rPr lang="en-US" sz="2400" dirty="0">
                <a:latin typeface="Arial" panose="020B0604020202020204" pitchFamily="34" charset="0"/>
                <a:cs typeface="Arial" pitchFamily="34" charset="0"/>
              </a:rPr>
              <a:t>cycles is fundamental to: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Increasing efficiency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Designing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p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ower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p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lants</a:t>
            </a:r>
            <a:endParaRPr lang="en-US" dirty="0">
              <a:latin typeface="Arial" panose="020B0604020202020204" pitchFamily="34" charset="0"/>
              <a:cs typeface="Arial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Selecting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the 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right </a:t>
            </a:r>
            <a:r>
              <a:rPr lang="en-US" dirty="0">
                <a:latin typeface="Arial" panose="020B0604020202020204" pitchFamily="34" charset="0"/>
                <a:cs typeface="Arial" pitchFamily="34" charset="0"/>
              </a:rPr>
              <a:t>t</a:t>
            </a:r>
            <a:r>
              <a:rPr lang="en-US" dirty="0" smtClean="0">
                <a:latin typeface="Arial" panose="020B0604020202020204" pitchFamily="34" charset="0"/>
                <a:cs typeface="Arial" pitchFamily="34" charset="0"/>
              </a:rPr>
              <a:t>echnology</a:t>
            </a:r>
            <a:endParaRPr lang="en-US" dirty="0"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08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86015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Plant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Cycles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2804" y="703078"/>
            <a:ext cx="11822109" cy="6154922"/>
          </a:xfrm>
        </p:spPr>
        <p:txBody>
          <a:bodyPr>
            <a:normAutofit lnSpcReduction="10000"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Power Plant Cycles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Power plant cycles are generally categorized by their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working fluid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process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plants in general may work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or gas power cycles.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cycles: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apor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are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thermodynamic cycle where the working fluid is alternately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vaporized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condensed. 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characteristic is that the working fluid undergoes a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phase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change 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liquid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</a:t>
            </a: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back again during </a:t>
            </a:r>
            <a:endParaRPr lang="en-US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 algn="just" latinLnBrk="0">
              <a:lnSpc>
                <a:spcPct val="150000"/>
              </a:lnSpc>
              <a:buNone/>
            </a:pPr>
            <a:r>
              <a:rPr lang="en-US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the cycle.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buNone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Rankine cycle,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Reheat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Regenerative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Binary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 cycle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6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340" y="159889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Power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Plant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Cycles    </a:t>
            </a: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70857"/>
            <a:ext cx="12104913" cy="5306108"/>
          </a:xfrm>
        </p:spPr>
        <p:txBody>
          <a:bodyPr>
            <a:normAutofit/>
          </a:bodyPr>
          <a:lstStyle/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4766" y="1359773"/>
            <a:ext cx="904820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4766" y="870857"/>
            <a:ext cx="115535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power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 gas power cycle is a thermodynamic cycle in which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fluid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remains in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gaseous phase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throughout the entire cycle.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Unlike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vapor power cycles (like the Rankine cycle), there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phase change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from liquid to vapor; the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working fluid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 always a gas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742950" lvl="1" indent="-28575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most common working fluid is air, which is treated as an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gas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Otto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cycles,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combustion cycle,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Diesel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cycles,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Gas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turbine cycles</a:t>
            </a:r>
          </a:p>
        </p:txBody>
      </p:sp>
    </p:spTree>
    <p:extLst>
      <p:ext uri="{BB962C8B-B14F-4D97-AF65-F5344CB8AC3E}">
        <p14:creationId xmlns:p14="http://schemas.microsoft.com/office/powerpoint/2010/main" val="302827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7" y="733425"/>
            <a:ext cx="11637704" cy="6016167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Carnot cycle is a theoretical, idealized thermodynamic cycle that provides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possible efficiency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that any heat engine can achieve when converting heat into work, operating between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constant-temperature thermal reservoirs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 hot source and a cold sink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 [2].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The fluid is heated reversibly and isothermally in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boiler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(process 1-2), expanded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isentropically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in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turbine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(process 2-3), condensed reversibly and isothermally in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condenser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(process 3-4), and compressed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isentropically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by a </a:t>
            </a:r>
            <a:r>
              <a:rPr lang="en-US" sz="2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compressor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to the initial state (process 4-1).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37328" y="223724"/>
            <a:ext cx="10637365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2. The Carnot Cycle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latin typeface="Arial" pitchFamily="34" charset="0"/>
                <a:cs typeface="Arial" pitchFamily="34" charset="0"/>
              </a:rPr>
            </a:br>
            <a:r>
              <a:rPr lang="en-US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en-US" sz="3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1277540" y="5421327"/>
                <a:ext cx="2039597" cy="84664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7540" y="5421327"/>
                <a:ext cx="2039597" cy="84664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049587" y="5257295"/>
                <a:ext cx="2794931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9587" y="5257295"/>
                <a:ext cx="2794931" cy="84420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885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036" y="650920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Cycle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3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269812" y="837126"/>
                <a:ext cx="11590968" cy="62285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Key Characteristics of Carnot Heat Engines: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Idealized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reversible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rocess: </a:t>
                </a:r>
              </a:p>
              <a:p>
                <a:pPr marL="1257300" lvl="2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2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2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Carnot cycle consists of </a:t>
                </a:r>
                <a:r>
                  <a:rPr lang="en-US" sz="22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four</a:t>
                </a:r>
                <a:r>
                  <a:rPr lang="en-US" sz="22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reversible processes: </a:t>
                </a:r>
                <a:r>
                  <a:rPr lang="en-US" sz="22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two isothermal </a:t>
                </a:r>
                <a:r>
                  <a:rPr lang="en-US" sz="22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(constant temperature) and </a:t>
                </a:r>
                <a:r>
                  <a:rPr lang="en-US" sz="22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two adiabatic </a:t>
                </a:r>
                <a:r>
                  <a:rPr lang="en-US" sz="22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(no heat exchange) </a:t>
                </a:r>
                <a:r>
                  <a:rPr lang="en-US" sz="22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processes.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Operates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b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etween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t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wo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h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eat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r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eservoirs</a:t>
                </a:r>
              </a:p>
              <a:p>
                <a:pPr marL="1257300" lvl="2" indent="-342900" algn="just" latinLnBrk="0">
                  <a:lnSpc>
                    <a:spcPct val="150000"/>
                  </a:lnSpc>
                  <a:buFont typeface="Wingdings" panose="05000000000000000000" pitchFamily="2" charset="2"/>
                  <a:buChar char="§"/>
                </a:pP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A Carnot engine absorbs heat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from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a hot reservoir at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𝐻</m:t>
                        </m:r>
                      </m:sub>
                    </m:sSub>
                  </m:oMath>
                </a14:m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​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, and rejects heat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to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a cold reservoir at temperature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Maximum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p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ossible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e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fficiency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No </a:t>
                </a:r>
                <a:r>
                  <a:rPr lang="en-US" sz="2200" dirty="0" err="1">
                    <a:latin typeface="Arial" panose="020B0604020202020204" pitchFamily="34" charset="0"/>
                    <a:cs typeface="Arial" panose="020B0604020202020204" pitchFamily="34" charset="0"/>
                  </a:rPr>
                  <a:t>i</a:t>
                </a:r>
                <a:r>
                  <a:rPr lang="en-US" sz="2200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rreversibilities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or f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riction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Heat-to-work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c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onversion</a:t>
                </a:r>
              </a:p>
              <a:p>
                <a:pPr marL="914400" lvl="1" indent="-457200" algn="just" latinLnBrk="0">
                  <a:lnSpc>
                    <a:spcPct val="150000"/>
                  </a:lnSpc>
                  <a:buFont typeface="+mj-lt"/>
                  <a:buAutoNum type="arabicPeriod"/>
                </a:pP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Cycle-based </a:t>
                </a:r>
                <a:r>
                  <a:rPr lang="en-US" sz="2200" dirty="0">
                    <a:latin typeface="Arial" panose="020B0604020202020204" pitchFamily="34" charset="0"/>
                    <a:cs typeface="Arial" panose="020B0604020202020204" pitchFamily="34" charset="0"/>
                  </a:rPr>
                  <a:t>o</a:t>
                </a:r>
                <a:r>
                  <a:rPr lang="en-US" sz="2200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peration</a:t>
                </a:r>
              </a:p>
              <a:p>
                <a:pPr algn="just" latinLnBrk="0">
                  <a:lnSpc>
                    <a:spcPct val="150000"/>
                  </a:lnSpc>
                </a:pPr>
                <a:endParaRPr lang="en-US" sz="2200" dirty="0" smtClean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812" y="837126"/>
                <a:ext cx="11590968" cy="6228565"/>
              </a:xfrm>
              <a:prstGeom prst="rect">
                <a:avLst/>
              </a:prstGeom>
              <a:blipFill rotWithShape="0">
                <a:blip r:embed="rId2"/>
                <a:stretch>
                  <a:fillRect l="-789" t="-685" r="-6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920444" y="4386438"/>
                <a:ext cx="2794931" cy="8442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𝑐𝑎𝑟𝑛𝑜𝑡</m:t>
                          </m:r>
                        </m:sub>
                      </m:sSub>
                      <m:r>
                        <a:rPr lang="en-US" sz="2400" i="1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0444" y="4386438"/>
                <a:ext cx="2794931" cy="844205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896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036" y="650920"/>
            <a:ext cx="11539667" cy="5753278"/>
          </a:xfrm>
        </p:spPr>
        <p:txBody>
          <a:bodyPr>
            <a:noAutofit/>
          </a:bodyPr>
          <a:lstStyle/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The P-v and T-s Diagrams of a Carnot Cycle</a:t>
            </a: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50000"/>
              </a:lnSpc>
              <a:buClr>
                <a:srgbClr val="00709A"/>
              </a:buClr>
              <a:buSzPct val="110000"/>
              <a:buNone/>
              <a:defRPr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endParaRPr lang="en-US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38008" y="6173788"/>
            <a:ext cx="4114800" cy="365125"/>
          </a:xfrm>
        </p:spPr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 txBox="1">
            <a:spLocks noGrp="1"/>
          </p:cNvSpPr>
          <p:nvPr>
            <p:ph type="title"/>
          </p:nvPr>
        </p:nvSpPr>
        <p:spPr>
          <a:xfrm>
            <a:off x="103694" y="112577"/>
            <a:ext cx="12088305" cy="531857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2.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Cycle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3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8509" y="5080759"/>
            <a:ext cx="7710631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latinLnBrk="0"/>
            <a:endParaRPr lang="en-US" sz="2000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P-V diagram (a) and T-s diagram (b) of a Carnot Cycle,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Lignell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D., Brigham Young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University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</a:t>
            </a:r>
            <a:r>
              <a:rPr lang="en-US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https://lh3.googleusercontent.com/proxy/YCYZgvXVm1kHOF9kpiO-O6ekmLCpiGWh000Tdyc2l6mG9m7UKJGuyA2Ke8VuuqUCarKjKUjCNdPNACqKhzzK7amxX2qRKHVkezkNH381cMMuLkfomjY4lep4GDyA--</a:t>
            </a:r>
            <a:r>
              <a:rPr lang="en-US" sz="14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OyK3zxSj3mf2OWlmcLX57hurk</a:t>
            </a:r>
            <a:endParaRPr lang="en-US" sz="1400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2" descr="Visually search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6480" y="1344392"/>
            <a:ext cx="5436328" cy="3878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50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923" y="78212"/>
            <a:ext cx="10835328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Carnot Cycle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2" y="782865"/>
            <a:ext cx="9138373" cy="6075135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Practical Limitations of the Carnot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Temperature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Constraints 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Erosion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Fluid Selection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  <a:p>
            <a:pPr marL="742950" lvl="1" indent="-285750" latinLnBrk="0">
              <a:lnSpc>
                <a:spcPct val="160000"/>
              </a:lnSpc>
            </a:pP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Compressor Issues</a:t>
            </a:r>
            <a:endParaRPr lang="en-US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60000"/>
              </a:lnSpc>
            </a:pPr>
            <a:endParaRPr lang="en-US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6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5405485" y="1549219"/>
            <a:ext cx="2747917" cy="2773153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6821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674" y="75678"/>
            <a:ext cx="11886655" cy="63411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Rankine Cycle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674" y="573270"/>
            <a:ext cx="11886655" cy="6148206"/>
          </a:xfrm>
        </p:spPr>
        <p:txBody>
          <a:bodyPr>
            <a:normAutofit/>
          </a:bodyPr>
          <a:lstStyle/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Many of the limitations inherent in the Carnot cycle can be overcome by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superheating the steam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within the boiler and ensuring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complete condensation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 the condenser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cycle that results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which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cycle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vapor power plants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is a thermodynamic cycle widely used in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power plants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to convert heat into mechanical work, which is then transformed into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electricity [1]. </a:t>
            </a:r>
          </a:p>
          <a:p>
            <a:pPr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As an idealized representation of vapor power cycles,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</a:p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forms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foundation for modern power generation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technologies.</a:t>
            </a:r>
          </a:p>
          <a:p>
            <a:pPr marL="0" indent="0" algn="just">
              <a:buNone/>
            </a:pPr>
            <a:endParaRPr lang="en-US" sz="2400" dirty="0" smtClean="0"/>
          </a:p>
          <a:p>
            <a:pPr algn="just">
              <a:buFont typeface="Wingdings" pitchFamily="2" charset="2"/>
              <a:buChar char="§"/>
            </a:pPr>
            <a:endParaRPr lang="en-US" sz="2400" dirty="0" smtClean="0"/>
          </a:p>
          <a:p>
            <a:pPr marL="0" indent="0" algn="just" latinLnBrk="0">
              <a:lnSpc>
                <a:spcPct val="150000"/>
              </a:lnSpc>
              <a:buNone/>
            </a:pPr>
            <a:endParaRPr lang="en-US" altLang="en-US" sz="2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5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7830" y="671691"/>
            <a:ext cx="11633575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consists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main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components: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Compresses liquid water to high pressure (isentropic process).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Boiler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 addition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Heats high-pressure water to produce steam (isobaric process).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Expands steam to produce work (isentropic expansion).</a:t>
            </a:r>
          </a:p>
          <a:p>
            <a:pPr marL="914400" lvl="1" indent="-457200" latinLnBrk="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Condenser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– Condenses exhaust steam back into liquid (isobaric heat rejection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800100" lvl="1" indent="-342900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Rankine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follows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following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four processes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on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 T-s (Temperature-Entropy) diagram:</a:t>
            </a:r>
            <a:endParaRPr lang="en-US" sz="2400" dirty="0" smtClean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138" indent="-465138" algn="just"/>
            <a:endParaRPr lang="en-US" sz="2400" b="1" dirty="0">
              <a:solidFill>
                <a:srgbClr val="0000CC"/>
              </a:solidFill>
            </a:endParaRPr>
          </a:p>
          <a:p>
            <a:pPr marL="465138" indent="-465138" algn="just"/>
            <a:endParaRPr lang="en-US" sz="2400" b="1" dirty="0" smtClean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1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0379" y="151181"/>
            <a:ext cx="11581323" cy="568129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0685" y="759566"/>
            <a:ext cx="118338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5138" indent="-465138" algn="just"/>
            <a:r>
              <a:rPr lang="en-US" sz="2400" b="1" dirty="0" smtClean="0">
                <a:solidFill>
                  <a:prstClr val="black"/>
                </a:solidFill>
              </a:rPr>
              <a:t>Four processes of a Rankine Cycle:</a:t>
            </a:r>
          </a:p>
          <a:p>
            <a:pPr marL="465138" indent="-465138" algn="just" latinLnBrk="0"/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1-2: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 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in a pump</a:t>
            </a:r>
          </a:p>
          <a:p>
            <a:pPr marL="465138" indent="-465138" algn="just" latinLnBrk="0"/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2-3: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Constant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heat addition in a boiler</a:t>
            </a:r>
          </a:p>
          <a:p>
            <a:pPr marL="465138" indent="-465138" algn="just" latinLnBrk="0"/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3-4: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Isentropic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in a turbine</a:t>
            </a:r>
          </a:p>
          <a:p>
            <a:pPr marL="465138" indent="-465138" algn="just" latinLnBrk="0"/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4-1: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Constant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 heat rejection in a condenser</a:t>
            </a:r>
          </a:p>
        </p:txBody>
      </p:sp>
      <p:pic>
        <p:nvPicPr>
          <p:cNvPr id="7170" name="Picture 2" descr="https://i.ytimg.com/vi/21XFZaxity8/maxres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9" r="45430"/>
          <a:stretch/>
        </p:blipFill>
        <p:spPr bwMode="auto">
          <a:xfrm>
            <a:off x="260685" y="2822725"/>
            <a:ext cx="2778608" cy="247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87086" y="5293464"/>
            <a:ext cx="4432663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2: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Components of a Rankine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Cycle, Modi Mechanical Engineering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Tutorials,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(2019)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https://i.ytimg.com/vi/21XFZaxity8/maxresdefault.jpg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9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561" y="2822725"/>
            <a:ext cx="2422320" cy="235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426135" y="5196007"/>
            <a:ext cx="5477692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3: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Rankine Cycle, </a:t>
            </a:r>
            <a:r>
              <a:rPr 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Alhwayzee, M., Kadhim, H. J., &amp; Rashid, F. L</a:t>
            </a:r>
            <a:r>
              <a:rPr lang="de-DE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(2021</a:t>
            </a:r>
            <a:r>
              <a:rPr lang="de-DE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https://www.researchgate.net/publication/336647595/figure/fig1/AS:815342993547265@1571404326643/deal-Rankine-Cycle.png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742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2" y="607926"/>
            <a:ext cx="11637704" cy="6250073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Comparison with Carnot Cycle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Rankine Cycle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is more practical than the Carnot cycle because: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avoids two-phase compression (pump handles only liquid).</a:t>
            </a:r>
          </a:p>
          <a:p>
            <a:pPr lvl="1"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allows superheating steam to higher temperatures.</a:t>
            </a:r>
          </a:p>
          <a:p>
            <a:pPr>
              <a:lnSpc>
                <a:spcPct val="15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However, </a:t>
            </a:r>
            <a:r>
              <a:rPr lang="en-US" sz="2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Carnot efficiency is higher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for the same temperature limits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(a)                                        (b)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Figure 4: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T-s diagram of (a) Carnot Cycle, (b) Rankine Cycle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2" cstate="print"/>
          <a:srcRect l="1792" r="50059"/>
          <a:stretch>
            <a:fillRect/>
          </a:stretch>
        </p:blipFill>
        <p:spPr bwMode="auto">
          <a:xfrm>
            <a:off x="1425068" y="3482218"/>
            <a:ext cx="2219791" cy="2240176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  <p:pic>
        <p:nvPicPr>
          <p:cNvPr id="11" name="Picture 2" descr="https://www.researchgate.net/publication/336647595/figure/fig1/AS:815342993547265@1571404326643/deal-Rankine-Cyc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087" y="3482218"/>
            <a:ext cx="2150290" cy="223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572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136" y="681967"/>
            <a:ext cx="11312659" cy="5930986"/>
          </a:xfrm>
        </p:spPr>
        <p:txBody>
          <a:bodyPr>
            <a:normAutofit/>
          </a:bodyPr>
          <a:lstStyle/>
          <a:p>
            <a:pPr marL="0" indent="0" algn="just" latinLnBrk="0">
              <a:lnSpc>
                <a:spcPct val="150000"/>
              </a:lnSpc>
              <a:buNone/>
            </a:pPr>
            <a:r>
              <a:rPr lang="en-US" sz="2400" b="1" dirty="0" smtClean="0">
                <a:solidFill>
                  <a:srgbClr val="C00000"/>
                </a:solidFill>
              </a:rPr>
              <a:t>Energy Analysis of the Rankine Cycle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Rankine cycle can be analyzed as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steady-flow processes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Neglecting changes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kinetic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potential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energies. </a:t>
            </a:r>
          </a:p>
          <a:p>
            <a:pPr algn="just">
              <a:lnSpc>
                <a:spcPct val="150000"/>
              </a:lnSpc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steady-flow energy equation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per unit mass of steam 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Assumptions:</a:t>
            </a: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boiler and the condenser do not involve any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work.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ct val="20000"/>
              </a:spcBef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and the turbine are assumed to be isentropic. </a:t>
            </a:r>
          </a:p>
          <a:p>
            <a:pPr marL="0" indent="0" algn="just"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93488" y="0"/>
            <a:ext cx="11288913" cy="681967"/>
          </a:xfrm>
        </p:spPr>
        <p:txBody>
          <a:bodyPr>
            <a:normAutofit fontScale="90000"/>
          </a:bodyPr>
          <a:lstStyle/>
          <a:p>
            <a:pPr lvl="0" algn="ctr">
              <a:lnSpc>
                <a:spcPct val="150000"/>
              </a:lnSpc>
              <a:spcBef>
                <a:spcPts val="100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189296" y="3416627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296" y="3416627"/>
                <a:ext cx="5267532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736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483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803" y="542261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conservation of energy relation for each device can be expressed as follows:</a:t>
            </a:r>
          </a:p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Isentropic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Compression (Pump Work Input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Since this process is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ideally isentropic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there is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entropy generation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input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 the pump is given by:</a:t>
            </a:r>
          </a:p>
          <a:p>
            <a:pPr marL="0" indent="0" latinLnBrk="0">
              <a:lnSpc>
                <a:spcPct val="150000"/>
              </a:lnSpc>
              <a:buNone/>
            </a:pP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554745" y="3793447"/>
                <a:ext cx="5236433" cy="193546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𝑃𝑢𝑚𝑝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=0</m:t>
                          </m:r>
                        </m:e>
                      </m:d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: 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𝑝𝑢𝑚𝑝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𝑝𝑢𝑚𝑝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@</m:t>
                        </m:r>
                        <m:sSub>
                          <m:sSubPr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𝑎𝑛𝑑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@</m:t>
                        </m:r>
                        <m:sSub>
                          <m:sSubPr>
                            <m:ctrlP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i="1" smtClean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sub>
                    </m:sSub>
                  </m:oMath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745" y="3793447"/>
                <a:ext cx="5236433" cy="1935466"/>
              </a:xfrm>
              <a:prstGeom prst="rect">
                <a:avLst/>
              </a:prstGeom>
              <a:blipFill rotWithShape="0">
                <a:blip r:embed="rId2"/>
                <a:stretch>
                  <a:fillRect l="-3492" b="-69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240701" y="2534196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701" y="2534196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852" t="-9333" b="-3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5791178" y="3793447"/>
                <a:ext cx="3920625" cy="61555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𝑑h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𝑇𝑑𝑠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𝑣𝑑𝑝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, </m:t>
                      </m:r>
                    </m:oMath>
                  </m:oMathPara>
                </a14:m>
                <a:endParaRPr lang="en-US" sz="2000" i="1" dirty="0" smtClean="0">
                  <a:solidFill>
                    <a:prstClr val="black"/>
                  </a:solidFill>
                  <a:latin typeface="Cambria Math" panose="020405030504060302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𝑎𝑛𝑑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𝑇𝑑𝑠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=0 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𝑓𝑜𝑟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𝑠𝑒𝑛𝑡𝑟𝑜𝑝𝑖𝑐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𝑝𝑢𝑚𝑝</m:t>
                      </m:r>
                    </m:oMath>
                  </m:oMathPara>
                </a14:m>
                <a:endParaRPr lang="en-US" sz="20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1178" y="3793447"/>
                <a:ext cx="3920625" cy="615553"/>
              </a:xfrm>
              <a:prstGeom prst="rect">
                <a:avLst/>
              </a:prstGeom>
              <a:blipFill rotWithShape="0">
                <a:blip r:embed="rId4"/>
                <a:stretch>
                  <a:fillRect l="-467" r="-467" b="-18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142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2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Isobaric Heat Addition (Boiler)</a:t>
            </a:r>
          </a:p>
          <a:p>
            <a:pPr lvl="1" latinLnBrk="0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high-pressure liquid enters the boiler and absorbs heat, causing it to evaporate into steam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This process occurs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constant pressure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 latinLnBrk="0">
              <a:lnSpc>
                <a:spcPct val="150000"/>
              </a:lnSpc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energy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added is:</a:t>
            </a:r>
            <a:endParaRPr lang="en-US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468881" y="4866944"/>
                <a:ext cx="187955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8881" y="4866944"/>
                <a:ext cx="1879552" cy="369332"/>
              </a:xfrm>
              <a:prstGeom prst="rect">
                <a:avLst/>
              </a:prstGeom>
              <a:blipFill rotWithShape="0">
                <a:blip r:embed="rId2"/>
                <a:stretch>
                  <a:fillRect l="-3247" r="-649" b="-27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189297" y="4023868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9297" y="4023868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736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343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733425"/>
            <a:ext cx="11681247" cy="6016167"/>
          </a:xfrm>
        </p:spPr>
        <p:txBody>
          <a:bodyPr>
            <a:normAutofit/>
          </a:bodyPr>
          <a:lstStyle/>
          <a:p>
            <a:pPr marL="0" indent="0" latinLnBrk="0">
              <a:lnSpc>
                <a:spcPct val="150000"/>
              </a:lnSpc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Isentropic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Expansion (Turbine Work Output)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high-energy steam expands in 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producing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mechanical work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Since the process is ideally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no entropy is generated.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work output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992427" y="3227569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427" y="3227569"/>
                <a:ext cx="5267532" cy="461665"/>
              </a:xfrm>
              <a:prstGeom prst="rect">
                <a:avLst/>
              </a:prstGeom>
              <a:blipFill rotWithShape="0">
                <a:blip r:embed="rId2"/>
                <a:stretch>
                  <a:fillRect l="-1852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277292" y="3954018"/>
                <a:ext cx="209397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7292" y="3954018"/>
                <a:ext cx="2093971" cy="369332"/>
              </a:xfrm>
              <a:prstGeom prst="rect">
                <a:avLst/>
              </a:prstGeom>
              <a:blipFill rotWithShape="0">
                <a:blip r:embed="rId3"/>
                <a:stretch>
                  <a:fillRect l="-1166" r="-583" b="-18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487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82880" y="733425"/>
                <a:ext cx="11791406" cy="6016167"/>
              </a:xfrm>
            </p:spPr>
            <p:txBody>
              <a:bodyPr>
                <a:normAutofit/>
              </a:bodyPr>
              <a:lstStyle/>
              <a:p>
                <a:pPr marL="0" lv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2400" b="1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4. Isobaric Heat Rejection (Condenser)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latin typeface="Arial" panose="020B0604020202020204" pitchFamily="34" charset="0"/>
                    <a:cs typeface="Arial" panose="020B0604020202020204" pitchFamily="34" charset="0"/>
                  </a:rPr>
                  <a:t>steam rejects heat 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to the surroundings,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condensing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back into a liquid state.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This process occurs at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constant pressure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rejected </a:t>
                </a:r>
                <a:r>
                  <a:rPr lang="en-US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dirty="0" smtClean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 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of the Rankine Cycle is:</a:t>
                </a: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</a:pPr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0" lvl="0" indent="0">
                  <a:lnSpc>
                    <a:spcPct val="100000"/>
                  </a:lnSpc>
                  <a:spcBef>
                    <a:spcPts val="0"/>
                  </a:spcBef>
                  <a:buNone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Where</a:t>
                </a:r>
                <a:r>
                  <a:rPr lang="en-US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 b="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,        </m:t>
                    </m:r>
                    <m:sSub>
                      <m:sSubPr>
                        <m:ctrlPr>
                          <a:rPr lang="en-US" sz="240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𝑛𝑒𝑡</m:t>
                        </m:r>
                      </m:sub>
                    </m:sSub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𝑡𝑢𝑟𝑏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𝑤</m:t>
                        </m:r>
                      </m:e>
                      <m:sub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𝑝𝑢𝑚𝑝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400" b="0" i="1" smtClean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  <m:t>𝑖𝑛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457200" lvl="1" indent="0" latinLnBrk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endParaRPr lang="en-US" sz="32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82880" y="733425"/>
                <a:ext cx="11791406" cy="6016167"/>
              </a:xfrm>
              <a:blipFill rotWithShape="0">
                <a:blip r:embed="rId2"/>
                <a:stretch>
                  <a:fillRect l="-77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54745" y="99309"/>
            <a:ext cx="10637365" cy="63411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Rankine Cycle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1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04836" y="3193618"/>
                <a:ext cx="5267532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𝑞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)+(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𝑖𝑛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𝑤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𝑜𝑢𝑡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)</m:t>
                    </m:r>
                    <m:r>
                      <a:rPr lang="en-US" sz="240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𝑒</m:t>
                        </m:r>
                      </m:sub>
                    </m:sSub>
                    <m:r>
                      <a:rPr lang="en-US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−</m:t>
                    </m:r>
                    <m:sSub>
                      <m:sSubPr>
                        <m:ctrlP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</m:ctrlPr>
                      </m:sSubPr>
                      <m:e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h</m:t>
                        </m:r>
                      </m:e>
                      <m:sub>
                        <m:r>
                          <a:rPr lang="en-US" sz="24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Arial" panose="020B0604020202020204" pitchFamily="34" charset="0"/>
                          </a:rPr>
                          <m:t>𝑖</m:t>
                        </m:r>
                      </m:sub>
                    </m:sSub>
                  </m:oMath>
                </a14:m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4836" y="3193618"/>
                <a:ext cx="5267532" cy="461665"/>
              </a:xfrm>
              <a:prstGeom prst="rect">
                <a:avLst/>
              </a:prstGeom>
              <a:blipFill rotWithShape="0">
                <a:blip r:embed="rId3"/>
                <a:stretch>
                  <a:fillRect l="-1734" t="-9211" b="-302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811621" y="3920067"/>
                <a:ext cx="2093971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621" y="3920067"/>
                <a:ext cx="2093971" cy="369332"/>
              </a:xfrm>
              <a:prstGeom prst="rect">
                <a:avLst/>
              </a:prstGeom>
              <a:blipFill rotWithShape="0">
                <a:blip r:embed="rId4"/>
                <a:stretch>
                  <a:fillRect l="-1163" b="-27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2811621" y="5172028"/>
                <a:ext cx="2001317" cy="6949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𝑡h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=1−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𝑖𝑛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1621" y="5172028"/>
                <a:ext cx="2001317" cy="69493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1999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587" y="801104"/>
            <a:ext cx="11834949" cy="6130920"/>
          </a:xfrm>
        </p:spPr>
        <p:txBody>
          <a:bodyPr>
            <a:normAutofit fontScale="40000" lnSpcReduction="20000"/>
          </a:bodyPr>
          <a:lstStyle/>
          <a:p>
            <a:pPr latinLnBrk="0">
              <a:lnSpc>
                <a:spcPct val="170000"/>
              </a:lnSpc>
            </a:pP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In real-world power plants, </a:t>
            </a:r>
            <a:r>
              <a:rPr lang="en-US" sz="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actual vapor power cycles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 deviate from the ideal Rankine cycle due to various </a:t>
            </a:r>
            <a:r>
              <a:rPr lang="en-US" sz="60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limitations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6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These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deviations </a:t>
            </a:r>
            <a:r>
              <a:rPr lang="en-US" sz="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efficiency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US" sz="6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affect performance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6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Below </a:t>
            </a:r>
            <a:r>
              <a:rPr lang="en-US" sz="6000" dirty="0">
                <a:latin typeface="Arial" panose="020B0604020202020204" pitchFamily="34" charset="0"/>
                <a:cs typeface="Arial" panose="020B0604020202020204" pitchFamily="34" charset="0"/>
              </a:rPr>
              <a:t>are the key reasons for 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these differences:</a:t>
            </a:r>
          </a:p>
          <a:p>
            <a:pPr lvl="1"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Turbine and pump </a:t>
            </a:r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 (friction, turbulence, and heat losses)</a:t>
            </a:r>
          </a:p>
          <a:p>
            <a:pPr lvl="1"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Pressure drops in pipes and heat exchangers</a:t>
            </a:r>
          </a:p>
          <a:p>
            <a:pPr lvl="1"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Heat losses to the surroundings</a:t>
            </a:r>
          </a:p>
          <a:p>
            <a:pPr lvl="1"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Incomplete condensation &amp; </a:t>
            </a:r>
            <a:r>
              <a:rPr lang="en-US" sz="6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subcooling</a:t>
            </a:r>
            <a:endParaRPr lang="en-US" sz="6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latinLnBrk="0">
              <a:lnSpc>
                <a:spcPct val="170000"/>
              </a:lnSpc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Fluid property variations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> </a:t>
            </a:r>
            <a:endParaRPr lang="en-US" sz="2400" dirty="0" smtClean="0"/>
          </a:p>
          <a:p>
            <a:pPr marL="342900" indent="-342900" algn="just" latinLnBrk="0">
              <a:lnSpc>
                <a:spcPct val="150000"/>
              </a:lnSpc>
            </a:pPr>
            <a:endParaRPr lang="en-US" alt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794" y="71193"/>
            <a:ext cx="12026537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</a:t>
            </a:r>
            <a:b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43714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T-s Diagram of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 Ideal and Actual Vapor Power Cycles</a:t>
            </a: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95794" y="71193"/>
            <a:ext cx="12026537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</a:t>
            </a: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Ones   </a:t>
            </a:r>
            <a:r>
              <a:rPr lang="en-US" sz="2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1270818" y="1654185"/>
            <a:ext cx="7230928" cy="2864834"/>
            <a:chOff x="1809750" y="1480066"/>
            <a:chExt cx="7230928" cy="2864834"/>
          </a:xfrm>
        </p:grpSpPr>
        <p:pic>
          <p:nvPicPr>
            <p:cNvPr id="2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09750" y="1480066"/>
              <a:ext cx="2762250" cy="2743200"/>
            </a:xfrm>
            <a:prstGeom prst="rect">
              <a:avLst/>
            </a:prstGeom>
            <a:noFill/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</p:pic>
        <p:pic>
          <p:nvPicPr>
            <p:cNvPr id="2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630853" y="1592175"/>
              <a:ext cx="2409825" cy="2752725"/>
            </a:xfrm>
            <a:prstGeom prst="rect">
              <a:avLst/>
            </a:prstGeom>
            <a:noFill/>
            <a:ln w="9525">
              <a:solidFill>
                <a:srgbClr val="0000CC"/>
              </a:solidFill>
              <a:miter lim="800000"/>
              <a:headEnd/>
              <a:tailEnd/>
            </a:ln>
            <a:effectLst/>
          </p:spPr>
        </p:pic>
      </p:grpSp>
      <p:sp>
        <p:nvSpPr>
          <p:cNvPr id="10" name="Rectangle 9"/>
          <p:cNvSpPr/>
          <p:nvPr/>
        </p:nvSpPr>
        <p:spPr>
          <a:xfrm>
            <a:off x="2140135" y="4760576"/>
            <a:ext cx="548204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5: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Deviation of Actual Vapor Power Cycles from Idealized One,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Skill-Lync. (2020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https://sklc-tinymce-2021.s3.amazonaws.com/2020/11/mceclip5_1605032619.png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157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1245"/>
            <a:ext cx="11617234" cy="6016167"/>
          </a:xfrm>
        </p:spPr>
        <p:txBody>
          <a:bodyPr>
            <a:normAutofit/>
          </a:bodyPr>
          <a:lstStyle/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pump requires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 work input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a turbine produces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smaller work output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as a result of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conditions, the flow through these devices is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just" latinLnBrk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deviation of actual pumps and turbines from the isentropic ones can be accurately accounted for, however, by utilizing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adiabatic efficiencies</a:t>
            </a:r>
            <a:r>
              <a:rPr lang="en-US" sz="24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" y="71193"/>
            <a:ext cx="12192000" cy="63411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1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  </a:t>
            </a:r>
            <a:r>
              <a:rPr lang="en-US" sz="2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</a:t>
            </a:r>
            <a:endParaRPr lang="en-US" sz="3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515291" y="4254137"/>
                <a:ext cx="2741007" cy="7636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den>
                      </m:f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5291" y="4254137"/>
                <a:ext cx="2741007" cy="763671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647369" y="5466744"/>
                <a:ext cx="2752613" cy="7636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η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𝑇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47369" y="5466744"/>
                <a:ext cx="2752613" cy="763671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06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123825" y="0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4467" y="724040"/>
            <a:ext cx="1115568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ct val="150000"/>
              </a:lnSpc>
            </a:pP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can we increase the efficiency of the Rankine Cycle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Improving the efficiency of the Rankine cycle-a widely used thermodynamic cycle in power plants-can lead to better energy output and lower operational costs [3].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basic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 behind all the modifications to increase the thermal efficiency of a power cycle is the same: </a:t>
            </a:r>
          </a:p>
          <a:p>
            <a:pPr marL="74295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temperature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which heat is transferred to the working fluid in the boiler, or </a:t>
            </a:r>
          </a:p>
          <a:p>
            <a:pPr marL="74295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 temperature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which heat is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rejected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the working fluid in the condenser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49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-96748" y="-75168"/>
            <a:ext cx="12315825" cy="79195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 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4136" y="716782"/>
            <a:ext cx="1109472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 of the ways to </a:t>
            </a:r>
            <a:r>
              <a:rPr lang="en-US" sz="24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 the efficiency</a:t>
            </a: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 Rankine Cycle are [3]: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condenser pressure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Superheating the steam to high temperatures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the boiler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ycles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Regenerative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4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eedwater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eating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Improved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esign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US" alt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940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0" y="0"/>
            <a:ext cx="12192000" cy="70334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11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11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</a:t>
            </a:r>
            <a:r>
              <a:rPr lang="en-US" sz="9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9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8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8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4200" dirty="0">
              <a:solidFill>
                <a:prstClr val="black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8165" y="992776"/>
            <a:ext cx="77356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Decreasing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pressure in the condenser reduces the temperature at which heat is rejected, increasing the thermal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efficiency.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colored area on this diagram represents the increase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work output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result of lowering the condenser pressure from P4 to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P4'.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input requirements also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increase,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this increase is very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effect of lowering the condenser pressure is an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 in the thermal efficiency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4100"/>
          <a:stretch/>
        </p:blipFill>
        <p:spPr bwMode="auto">
          <a:xfrm>
            <a:off x="8516983" y="641260"/>
            <a:ext cx="2385631" cy="223105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0" y="463937"/>
            <a:ext cx="9250532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b="1" dirty="0">
                <a:solidFill>
                  <a:srgbClr val="C00000"/>
                </a:solidFill>
              </a:rPr>
              <a:t>Lowering the Condenser Pressure (Lowers </a:t>
            </a:r>
            <a:r>
              <a:rPr lang="en-US" sz="2400" b="1" dirty="0" err="1">
                <a:solidFill>
                  <a:srgbClr val="C00000"/>
                </a:solidFill>
              </a:rPr>
              <a:t>T</a:t>
            </a:r>
            <a:r>
              <a:rPr lang="en-US" sz="2400" b="1" baseline="-25000" dirty="0" err="1">
                <a:solidFill>
                  <a:srgbClr val="C00000"/>
                </a:solidFill>
              </a:rPr>
              <a:t>low,av</a:t>
            </a:r>
            <a:r>
              <a:rPr lang="en-US" sz="2400" b="1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891955" y="2932314"/>
            <a:ext cx="4300045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6: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Lowering Condenser Pressure,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Khalid, N. (2015)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encrypted-tbn0.gstatic.com/images?q=tbn:ANd9GcS5ByxSCRb5CAo-kkO1buQIiHLy0Pyv7njasDjq3DbGDeH3wiElbCpsm-4t&amp;s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643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Deviation of Actual Vapor Power Cycles from Idealized Ones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-30767" y="861553"/>
            <a:ext cx="709341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temperature of the steam beyond the saturation point (before entering the turbine) helps improve efficiency by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reducing moisture content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later turbine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stages.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colored area on this diagram represents the increase in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area under the process curve 3-3’ represents the increase in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input</a:t>
            </a:r>
            <a:r>
              <a:rPr lang="en-US" sz="24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7418"/>
          <a:stretch/>
        </p:blipFill>
        <p:spPr bwMode="auto">
          <a:xfrm>
            <a:off x="7402286" y="930205"/>
            <a:ext cx="2106790" cy="2035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-1" y="388596"/>
            <a:ext cx="10441578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b="1" dirty="0">
                <a:solidFill>
                  <a:srgbClr val="C00000"/>
                </a:solidFill>
              </a:rPr>
              <a:t>Superheating the Steam to High Temperatures (Increases </a:t>
            </a:r>
            <a:r>
              <a:rPr lang="en-US" sz="2400" b="1" dirty="0" err="1" smtClean="0">
                <a:solidFill>
                  <a:srgbClr val="C00000"/>
                </a:solidFill>
              </a:rPr>
              <a:t>T</a:t>
            </a:r>
            <a:r>
              <a:rPr lang="en-US" sz="2400" b="1" baseline="-25000" dirty="0" err="1" smtClean="0">
                <a:solidFill>
                  <a:srgbClr val="C00000"/>
                </a:solidFill>
              </a:rPr>
              <a:t>high,av</a:t>
            </a:r>
            <a:r>
              <a:rPr lang="en-US" sz="2400" b="1" dirty="0" smtClean="0">
                <a:solidFill>
                  <a:srgbClr val="C00000"/>
                </a:solidFill>
              </a:rPr>
              <a:t>)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62651" y="2995873"/>
            <a:ext cx="512934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7: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Superheating the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Kosasih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Buyung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2013, University of Wollongong 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https://encrypted-tbn0.gstatic.com/images?q=tbn:ANd9GcSrnUU9zg3wGZAlY7SFpjSli-cxvRtLdIsMdA&amp;s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85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 Box 5"/>
              <p:cNvSpPr txBox="1">
                <a:spLocks noChangeArrowheads="1"/>
              </p:cNvSpPr>
              <p:nvPr/>
            </p:nvSpPr>
            <p:spPr bwMode="auto">
              <a:xfrm>
                <a:off x="375166" y="634116"/>
                <a:ext cx="11441672" cy="6186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Thus, both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net work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and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heat input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increase as a result of superheating the steam to a higher temperature.</a:t>
                </a: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overall effect 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is an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increase</a:t>
                </a:r>
                <a:r>
                  <a:rPr lang="en-US" sz="2400" dirty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in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thermal efficiency</a:t>
                </a:r>
                <a:r>
                  <a:rPr lang="en-US" sz="2400" dirty="0" smtClean="0">
                    <a:solidFill>
                      <a:sysClr val="windowText" lastClr="0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The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temperature to which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steam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can be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superheated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is limited by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metallurgical considerations.</a:t>
                </a:r>
              </a:p>
              <a:p>
                <a:pPr marL="342900" indent="-342900" algn="just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Presently, the </a:t>
                </a:r>
                <a:r>
                  <a:rPr lang="en-US" sz="2400" dirty="0">
                    <a:solidFill>
                      <a:srgbClr val="C00000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highest steam temperature allowed </a:t>
                </a:r>
                <a:r>
                  <a:rPr lang="en-US" sz="24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at the turbine inlet is about </a:t>
                </a:r>
                <a14:m>
                  <m:oMath xmlns:m="http://schemas.openxmlformats.org/officeDocument/2006/math"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Arial" panose="020B0604020202020204" pitchFamily="34" charset="0"/>
                      </a:rPr>
                      <m:t>620</m:t>
                    </m:r>
                    <m:r>
                      <a:rPr lang="en-US" sz="24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℃ (1150℉)</m:t>
                    </m:r>
                  </m:oMath>
                </a14:m>
                <a:r>
                  <a:rPr lang="en-US" sz="2400" dirty="0" smtClean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[1] .</a:t>
                </a: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marL="800100" lvl="1" indent="-342900" latinLnBrk="0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  <a:p>
                <a:pPr lvl="1" latinLnBrk="0">
                  <a:lnSpc>
                    <a:spcPct val="150000"/>
                  </a:lnSpc>
                </a:pPr>
                <a:endParaRPr lang="en-US" sz="2400" dirty="0" smtClean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 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75166" y="634116"/>
                <a:ext cx="11441672" cy="6186309"/>
              </a:xfrm>
              <a:prstGeom prst="rect">
                <a:avLst/>
              </a:prstGeom>
              <a:blipFill rotWithShape="0">
                <a:blip r:embed="rId2"/>
                <a:stretch>
                  <a:fillRect l="-746" r="-853"/>
                </a:stretch>
              </a:blip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445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049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Deviation of Actual Vapor Power Cycles from Idealized Ones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489058"/>
            <a:ext cx="11441672" cy="57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C00000"/>
                </a:solidFill>
              </a:rPr>
              <a:t>Increasing the Boiler Pressure (Increase </a:t>
            </a:r>
            <a:r>
              <a:rPr lang="en-US" sz="2400" b="1" dirty="0" err="1" smtClean="0">
                <a:solidFill>
                  <a:srgbClr val="C00000"/>
                </a:solidFill>
              </a:rPr>
              <a:t>T</a:t>
            </a:r>
            <a:r>
              <a:rPr lang="en-US" sz="2400" b="1" baseline="-25000" dirty="0" err="1" smtClean="0">
                <a:solidFill>
                  <a:srgbClr val="C00000"/>
                </a:solidFill>
              </a:rPr>
              <a:t>high,av</a:t>
            </a:r>
            <a:r>
              <a:rPr lang="en-US" sz="2400" b="1" baseline="-25000" dirty="0" smtClean="0">
                <a:solidFill>
                  <a:srgbClr val="C00000"/>
                </a:solidFill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</a:rPr>
              <a:t>)</a:t>
            </a:r>
            <a:r>
              <a:rPr lang="en-US" sz="2400" b="1" baseline="-25000" dirty="0" smtClean="0">
                <a:solidFill>
                  <a:srgbClr val="C00000"/>
                </a:solidFill>
              </a:rPr>
              <a:t> 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8342" y="1141585"/>
            <a:ext cx="604374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Raising the steam pressure in the boiler increases the average temperature at which heat is added, boosting efficiency.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in turn, raises the average temperature at which heat is added to the steam and thus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raises</a:t>
            </a:r>
            <a:r>
              <a:rPr lang="en-US" sz="2400" b="1" i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cycle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this requires materials that can withstand higher pressures.</a:t>
            </a:r>
          </a:p>
          <a:p>
            <a:pPr marL="34290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66" b="23684"/>
          <a:stretch/>
        </p:blipFill>
        <p:spPr bwMode="auto">
          <a:xfrm>
            <a:off x="8961120" y="489058"/>
            <a:ext cx="2135430" cy="2089195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6879771" y="2664933"/>
            <a:ext cx="531222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8: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a Rankine Cycle with Increasing the Boiler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Pressure, Osman,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Mohd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Zulkifli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et.al.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2020)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encrypted-tbn0.gstatic.com/images?q=tbn:ANd9GcQ_6cizBmbDS2Vw1v7sGsVrGZXqJaSktl2HXA6pY7yVKROYr7I1ij5jhoxe&amp;s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451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0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Ideal Reheat Rankine Cycle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2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2879" y="764744"/>
            <a:ext cx="866502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Increasing the boiler pressure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the thermal efficiency of the Rankine cycle, but it also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the moisture content of the steam</a:t>
            </a:r>
            <a:r>
              <a:rPr lang="en-US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unacceptable levels.</a:t>
            </a:r>
          </a:p>
          <a:p>
            <a:pPr algn="just" latinLnBrk="0">
              <a:lnSpc>
                <a:spcPct val="150000"/>
              </a:lnSpc>
            </a:pP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66" b="23684"/>
          <a:stretch/>
        </p:blipFill>
        <p:spPr bwMode="auto">
          <a:xfrm>
            <a:off x="9353971" y="634116"/>
            <a:ext cx="2628328" cy="2571421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182879" y="3551638"/>
            <a:ext cx="889145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we harness the improved efficiencies of higher boiler pressures while mitigating the risk of excessive moisture in the turbine's final stages?</a:t>
            </a:r>
          </a:p>
        </p:txBody>
      </p:sp>
    </p:spTree>
    <p:extLst>
      <p:ext uri="{BB962C8B-B14F-4D97-AF65-F5344CB8AC3E}">
        <p14:creationId xmlns:p14="http://schemas.microsoft.com/office/powerpoint/2010/main" val="79470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8646" y="0"/>
            <a:ext cx="11003125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The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Ideal Reheat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36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72072" y="748085"/>
            <a:ext cx="957282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latinLnBrk="0"/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lang="en-U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possibilities to mind</a:t>
            </a:r>
            <a:r>
              <a:rPr lang="en-U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Superheating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steam to very high temperatures before it enters the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turbine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would be the ideal solution because increasing the steam temperature raises the average heat addition temperature, thereby improving cycle efficiency.</a:t>
            </a:r>
          </a:p>
          <a:p>
            <a:pPr marL="742950" lvl="1" indent="-28575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this approach is not feasible, as it would require steam temperatures beyond safe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metallurgical limits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turbine materials.</a:t>
            </a:r>
          </a:p>
          <a:p>
            <a:pPr algn="just">
              <a:buFont typeface="Wingdings" pitchFamily="2" charset="2"/>
              <a:buChar char="§"/>
            </a:pPr>
            <a:endParaRPr lang="en-US" sz="2400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166" b="23684"/>
          <a:stretch/>
        </p:blipFill>
        <p:spPr bwMode="auto">
          <a:xfrm>
            <a:off x="9601426" y="634116"/>
            <a:ext cx="2529614" cy="2474844"/>
          </a:xfrm>
          <a:prstGeom prst="rect">
            <a:avLst/>
          </a:prstGeom>
          <a:noFill/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2463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2126" y="0"/>
            <a:ext cx="11967751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Ideal Reheat Rankine 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Cycle               </a:t>
            </a:r>
            <a:r>
              <a:rPr lang="en-US" sz="20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96091" y="634116"/>
            <a:ext cx="11199222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Expand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steam in the turbine in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stages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reheat it in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between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ideal Rankine cycle can be enhanced by incorporating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process.</a:t>
            </a: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Reheating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effectively addresses the issue of excessive moisture in turbine stages, making it a widely adopted solution in modern steam power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plants [4].</a:t>
            </a:r>
            <a:endParaRPr lang="en-US" alt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Therefore, the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is a modification of the simple Rankine cycle designed to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efficiency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 moisture content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in the later stages of the turbine.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achieved by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expanding the steam in two turbine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stages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and 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reheating it between expansions.</a:t>
            </a:r>
            <a:endParaRPr lang="en-US" alt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>
              <a:lnSpc>
                <a:spcPct val="150000"/>
              </a:lnSpc>
              <a:defRPr/>
            </a:pPr>
            <a:endParaRPr lang="en-US" altLang="en-US" sz="2400" dirty="0" smtClean="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7956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117266"/>
            <a:ext cx="12192000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04277" y="619715"/>
            <a:ext cx="10949524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T-s diagram of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the schematic of the power plant operating on this cycle are shown below:</a:t>
            </a:r>
            <a:b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46217" y="5072896"/>
            <a:ext cx="63071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9: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an Ideal </a:t>
            </a:r>
            <a:r>
              <a:rPr lang="en-US" sz="2000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Rehaet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Rankine Cycle,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Dadach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Z.-E. (2020)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atinLnBrk="0"/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url: https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www.researchgate.net/profile/Zin-Eddine-Dadach/publication/348295259/figure/fig7/AS:977200316702723@1609994119970/deal-Reheat-Rankine-Cycle-18.png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30" name="Picture 6" descr="https://www.researchgate.net/profile/Zin-Eddine-Dadach/publication/348295259/figure/fig7/AS:977200316702723@1609994119970/deal-Reheat-Rankine-Cycle-1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597" y="1976241"/>
            <a:ext cx="6736534" cy="299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650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634116"/>
            <a:ext cx="8908869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reheat Rankine cycle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differs from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ideal Rankine cycle</a:t>
            </a: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that the expansion process takes place in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stages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 first stage (the high-pressure turbine), steam is expanded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 an intermediate pressure and sent back to the boiler where it is reheated at constant pressure, usually to the inlet temperature of the first turbine stage.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then expands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isentropically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the second stage (low-pressure turbine) to the condenser pressure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2" descr="https://i.ytimg.com/vi/yAySar5gYOk/maxresdefault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53903" t="1639" b="16393"/>
          <a:stretch>
            <a:fillRect/>
          </a:stretch>
        </p:blipFill>
        <p:spPr bwMode="auto">
          <a:xfrm>
            <a:off x="9184941" y="1009548"/>
            <a:ext cx="2740075" cy="2247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2818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 Ideal Reheat Rankine Cycle   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87383" y="712649"/>
            <a:ext cx="11419113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total heat input and the total turbine work output for a reheat cycle become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3903" t="1639" b="16393"/>
          <a:stretch>
            <a:fillRect/>
          </a:stretch>
        </p:blipFill>
        <p:spPr bwMode="auto">
          <a:xfrm>
            <a:off x="698057" y="1627857"/>
            <a:ext cx="3410209" cy="279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228012" y="2059854"/>
                <a:ext cx="6590074" cy="39850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𝑝𝑟𝑖𝑚𝑎𝑟𝑦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𝑟𝑒h𝑒𝑎𝑡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012" y="2059854"/>
                <a:ext cx="6590074" cy="398507"/>
              </a:xfrm>
              <a:prstGeom prst="rect">
                <a:avLst/>
              </a:prstGeom>
              <a:blipFill rotWithShape="0">
                <a:blip r:embed="rId3"/>
                <a:stretch>
                  <a:fillRect l="-370" r="-833" b="-261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228012" y="2950569"/>
                <a:ext cx="7155229" cy="3855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𝑤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𝑡𝑢𝑟𝑏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𝐼𝐼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 smtClean="0">
                                  <a:solidFill>
                                    <a:prstClr val="black"/>
                                  </a:solidFill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e>
                      </m:d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+(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sz="240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6</m:t>
                          </m:r>
                        </m:sub>
                      </m:sSub>
                      <m:r>
                        <a:rPr lang="en-US" sz="2400" i="1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24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8012" y="2950569"/>
                <a:ext cx="7155229" cy="385555"/>
              </a:xfrm>
              <a:prstGeom prst="rect">
                <a:avLst/>
              </a:prstGeom>
              <a:blipFill rotWithShape="0">
                <a:blip r:embed="rId4"/>
                <a:stretch>
                  <a:fillRect r="-767" b="-317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248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89282" y="0"/>
            <a:ext cx="11317214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065" y="521902"/>
            <a:ext cx="7526809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careful examination of the T-s diagram of the Rankine cycle shown reveals that heat is added to the working fluid during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2-2’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a relatively low temperature. 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lowers the average temperature at which heat is added and thus the cycle efficiency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remedy this shortcoming, we look for ways to raise the temperature of the liquid leaving the pump (called the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before it enters the boiler.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b="28699"/>
          <a:stretch/>
        </p:blipFill>
        <p:spPr bwMode="auto">
          <a:xfrm>
            <a:off x="8984641" y="814416"/>
            <a:ext cx="2897991" cy="2831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0169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9007" y="2838438"/>
            <a:ext cx="11495314" cy="83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  <a:p>
            <a:pPr marL="34290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1111" y="735920"/>
            <a:ext cx="11869782" cy="301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regeneration process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steam power plants is accomplished by extracting, or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“bleeding,”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steam from the turbine at various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points [5].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steam, which could have produced more work by expanding further in the turbine, is used to heat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instead</a:t>
            </a:r>
            <a:r>
              <a:rPr lang="en-US" sz="2400" dirty="0">
                <a:solidFill>
                  <a:prstClr val="black"/>
                </a:solidFill>
                <a:latin typeface="Calibri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ttps://slideplayer.com/slide/17947064/105/images/7/Ideal+Regenerative+Rankine+Cycle+with+Open+Feedwater+Heat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t="22917" r="-190" b="21369"/>
          <a:stretch/>
        </p:blipFill>
        <p:spPr bwMode="auto">
          <a:xfrm>
            <a:off x="861461" y="3128191"/>
            <a:ext cx="5291148" cy="30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6200505" y="3224714"/>
            <a:ext cx="538352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10: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an Ideal Regenerative Rankine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Cycle, Jung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Lee,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(2023).</a:t>
            </a:r>
            <a:endParaRPr lang="en-US" sz="20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https://image4.slideserve.com/9116143/the-ideal-regenerative-rankine-cycle-with-an-open-l.jpg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atinLnBrk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813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6. The Ideal Regenerative Rankine Cycle            </a:t>
            </a:r>
            <a:r>
              <a:rPr lang="en-US" sz="20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Cont</a:t>
            </a:r>
            <a: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</a:t>
            </a:r>
            <a:br>
              <a:rPr lang="en-US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590" y="905135"/>
            <a:ext cx="11495314" cy="326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 where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 heated by regeneration is called a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regenerator.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 is basically a heat exchanger where heat is transferred from the steam to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either by mixing the two fluid streams (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or without mixing them (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[6].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spcBef>
                <a:spcPct val="20000"/>
              </a:spcBef>
              <a:buFont typeface="Wingdings" pitchFamily="2" charset="2"/>
              <a:buChar char="§"/>
            </a:pPr>
            <a:endParaRPr lang="en-US" sz="22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56971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6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1590" y="905135"/>
            <a:ext cx="11495314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 are essential components in steam power plants, designed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preheat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water before it enters the boiler.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 improves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efficiency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reduces fuel consumption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minimizes thermal stress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boiler components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Purpose of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Heating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Increases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 efficiency by reducing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 requirements for steam generation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Prevents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thermal shock to boiler tubes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800100" lvl="1" indent="-342900" algn="just" latinLnBrk="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Enhances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plant reliability and lifespan.</a:t>
            </a:r>
          </a:p>
        </p:txBody>
      </p:sp>
    </p:spTree>
    <p:extLst>
      <p:ext uri="{BB962C8B-B14F-4D97-AF65-F5344CB8AC3E}">
        <p14:creationId xmlns:p14="http://schemas.microsoft.com/office/powerpoint/2010/main" val="303808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670003"/>
            <a:ext cx="1149531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Classification of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Heaters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Based on 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heat transfer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 between the extracting steam and the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eedwater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heaters are broadly classified into two types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 latinLnBrk="0">
              <a:lnSpc>
                <a:spcPct val="150000"/>
              </a:lnSpc>
              <a:buAutoNum type="arabicPeriod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sz="24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 (Direct Contact Type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open, or direct-contact,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 functions as a mixing chamber in which steam extracted from the turbine directly combines with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discharged from the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pump [6]. 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ideal conditions, this mixture exits the heater as a saturated liquid corresponding to the heater’s operating pressure.</a:t>
            </a:r>
          </a:p>
        </p:txBody>
      </p:sp>
    </p:spTree>
    <p:extLst>
      <p:ext uri="{BB962C8B-B14F-4D97-AF65-F5344CB8AC3E}">
        <p14:creationId xmlns:p14="http://schemas.microsoft.com/office/powerpoint/2010/main" val="148032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670003"/>
            <a:ext cx="11495314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</a:t>
            </a:r>
          </a:p>
        </p:txBody>
      </p:sp>
      <p:pic>
        <p:nvPicPr>
          <p:cNvPr id="9" name="Picture 2" descr="https://slideplayer.com/slide/17947064/105/images/7/Ideal+Regenerative+Rankine+Cycle+with+Open+Feedwater+Heate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t="22917" r="-190" b="21369"/>
          <a:stretch/>
        </p:blipFill>
        <p:spPr bwMode="auto">
          <a:xfrm>
            <a:off x="1497187" y="1412603"/>
            <a:ext cx="5556756" cy="3226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853440" y="4851246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Open Feed-Water Heater, Jung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Jin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Lee,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(2023).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https://image4.slideserve.com/9116143/the-ideal-regenerative-rankine-cycle-with-an-open-l.jpg</a:t>
            </a:r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67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670003"/>
            <a:ext cx="1149531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latinLnBrk="0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(</a:t>
            </a: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Surface) </a:t>
            </a: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Heaters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closed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 is a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shell-and-tube heat exchanger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 in the regenerative Rankine cycle to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preheat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before it enters the boiler.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core principle is the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indirect transfer of thermal energy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extracted steam to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without the two streams mixing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That is: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extracted steam and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 not mix.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They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separated by metal tubes or plates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transferred from the steam to the </a:t>
            </a:r>
            <a:r>
              <a:rPr lang="en-US" sz="24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through these </a:t>
            </a:r>
            <a:endParaRPr lang="en-US" sz="2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solid </a:t>
            </a: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surfaces via conduction and convection.</a:t>
            </a:r>
          </a:p>
        </p:txBody>
      </p:sp>
    </p:spTree>
    <p:extLst>
      <p:ext uri="{BB962C8B-B14F-4D97-AF65-F5344CB8AC3E}">
        <p14:creationId xmlns:p14="http://schemas.microsoft.com/office/powerpoint/2010/main" val="1485701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670003"/>
            <a:ext cx="11495314" cy="5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(</a:t>
            </a:r>
            <a:r>
              <a:rPr lang="en-US" sz="2400" dirty="0" smtClean="0">
                <a:solidFill>
                  <a:srgbClr val="C00000"/>
                </a:solidFill>
                <a:latin typeface="quote-cjk-patch"/>
              </a:rPr>
              <a:t>Surface) </a:t>
            </a:r>
            <a:r>
              <a:rPr lang="en-US" sz="24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Heaters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2570" y="1304119"/>
            <a:ext cx="6687479" cy="33867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9166" y="5071776"/>
            <a:ext cx="6096000" cy="135421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Closed Feed-Water Heater,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Kim, K. B. (2016)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encrypted-tbn0.gstatic.com/images?q=tbn:ANd9GcQJKaHiVMALFVg1PYT8wegKk_cOzWf11KM_HA&amp;s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933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670003"/>
            <a:ext cx="1149531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Ways to Increase Power plant Thermal Efficiency</a:t>
            </a:r>
          </a:p>
          <a:p>
            <a:pPr marL="457200" indent="-4572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The overall thermal efficiency of a power plant can be increased by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using: </a:t>
            </a:r>
          </a:p>
          <a:p>
            <a:pPr marL="914400" lvl="1" indent="-4572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inary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or, </a:t>
            </a:r>
          </a:p>
          <a:p>
            <a:pPr marL="914400" lvl="1" indent="-457200" algn="just" latinLnBrk="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ombined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cycles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4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Mercury-Water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Binary Vapor Cycle</a:t>
            </a: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Binary vapor cycles use </a:t>
            </a:r>
            <a:r>
              <a:rPr lang="en-US" sz="2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different working fluids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to optimize thermal efficiency. 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Mercury-Water Binary Vapor Cycle is a classic example, combining 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mercury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for the high-temperature heat addition and </a:t>
            </a:r>
            <a:r>
              <a:rPr lang="en-US" sz="2400" dirty="0">
                <a:solidFill>
                  <a:srgbClr val="C00000"/>
                </a:solidFill>
                <a:latin typeface="quote-cjk-patch"/>
              </a:rPr>
              <a:t>water/steam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endParaRPr lang="en-US" sz="2400" dirty="0" smtClean="0">
              <a:solidFill>
                <a:srgbClr val="0F1115"/>
              </a:solidFill>
              <a:latin typeface="quote-cjk-patch"/>
            </a:endParaRP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 for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the low-temperature heat rejection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and mid-temperature </a:t>
            </a:r>
          </a:p>
          <a:p>
            <a:pPr algn="just" latinLnBrk="0">
              <a:lnSpc>
                <a:spcPct val="150000"/>
              </a:lnSpc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   expansion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, creating a more efficient 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combined </a:t>
            </a:r>
            <a:r>
              <a:rPr lang="en-US" sz="2400" dirty="0">
                <a:solidFill>
                  <a:srgbClr val="0F1115"/>
                </a:solidFill>
                <a:latin typeface="quote-cjk-patch"/>
              </a:rPr>
              <a:t>cycle.</a:t>
            </a: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12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Presenter: Dr. Melaku Desta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537327" y="101804"/>
            <a:ext cx="11271496" cy="63411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Types of Feed-Water Heaters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0299" y="575368"/>
            <a:ext cx="114953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By using mercury for high-temperature heat addition, the cycle operates over a wider temperature range with less irreversibility</a:t>
            </a:r>
            <a:r>
              <a:rPr lang="en-US" sz="2400" dirty="0" smtClean="0">
                <a:solidFill>
                  <a:srgbClr val="0F1115"/>
                </a:solidFill>
                <a:latin typeface="quote-cjk-patch"/>
              </a:rPr>
              <a:t>.</a:t>
            </a:r>
          </a:p>
          <a:p>
            <a:pPr marL="342900" lvl="0" indent="-342900" algn="just" latinLnBrk="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0F1115"/>
                </a:solidFill>
                <a:latin typeface="quote-cjk-patch"/>
              </a:rPr>
              <a:t>The steam cycle operates at lower pressures than it would if it tried to use the same high-temperature heat source directly.</a:t>
            </a:r>
            <a:endParaRPr lang="en-US" sz="24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s://image1.slideserve.com/3531405/slide5-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5" t="16931" r="745" b="8164"/>
          <a:stretch/>
        </p:blipFill>
        <p:spPr bwMode="auto">
          <a:xfrm>
            <a:off x="940595" y="2778034"/>
            <a:ext cx="4710091" cy="3008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7327" y="5786964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latinLnBrk="0"/>
            <a:r>
              <a:rPr lang="en-US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Figure </a:t>
            </a:r>
            <a:r>
              <a:rPr lang="en-US" sz="20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13: 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Schematic and T-s diagram of </a:t>
            </a:r>
            <a:r>
              <a:rPr lang="en-US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Mercury-Water Binary Vapor Cycle,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Kim, K. B. (2016)</a:t>
            </a:r>
            <a:endParaRPr lang="en-US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url: 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1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image1.slideserve.com/3531405/slide5-l.jpg</a:t>
            </a:r>
            <a:endParaRPr lang="en-US" sz="14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endParaRPr lang="en-US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666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99818"/>
            <a:ext cx="11907670" cy="5839095"/>
          </a:xfrm>
        </p:spPr>
        <p:txBody>
          <a:bodyPr>
            <a:noAutofit/>
          </a:bodyPr>
          <a:lstStyle/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Carnot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Cycle represents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 theoretical maximum efficiency a heat engine can achieve between two temperature limits;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Rankine Cycle is a more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realistic and widely used cycle for steam power plants, involving four key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processes; pressurization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, heat addition, expansion, and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condensation.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Real-world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vapor power cycles differ from ideal ones due to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irreversibilities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like friction, pressure drops, and non-isentropic turbine and pump behavior, reducing overall efficiency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Ideal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Reheat Rankine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Cycle improves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efficiency and reduces moisture content at turbine exit by expanding steam in multiple stages with reheating between stages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 latinLnBrk="0">
              <a:lnSpc>
                <a:spcPct val="150000"/>
              </a:lnSpc>
              <a:spcBef>
                <a:spcPts val="0"/>
              </a:spcBef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Ideal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Regenerative Rankine Cycle &amp;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Heaters enhances </a:t>
            </a: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cycle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efficiency by preheating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using extracted steam, typically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using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open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or closed </a:t>
            </a:r>
            <a:r>
              <a:rPr lang="en-US" sz="2200" dirty="0" err="1"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heaters to reduce fuel consumption 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 and </a:t>
            </a: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thermal stress on boiler components.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6694"/>
            <a:ext cx="12192000" cy="5981306"/>
          </a:xfrm>
        </p:spPr>
        <p:txBody>
          <a:bodyPr>
            <a:normAutofit fontScale="25000" lnSpcReduction="20000"/>
          </a:bodyPr>
          <a:lstStyle/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9600" dirty="0" smtClean="0">
                <a:latin typeface="Arial" panose="020B0604020202020204" pitchFamily="34" charset="0"/>
                <a:cs typeface="Arial" pitchFamily="34" charset="0"/>
              </a:rPr>
              <a:t>[1].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Thermodynamics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– An Engineering Approach,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Cengel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Y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A.,Bole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M A., McGraw-Hill Education, 8th edition 2015. 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[2]. </a:t>
            </a:r>
            <a:r>
              <a:rPr lang="en-US" sz="8800" dirty="0">
                <a:solidFill>
                  <a:prstClr val="black"/>
                </a:solidFill>
                <a:latin typeface="DeepSeek-CJK-patch"/>
              </a:rPr>
              <a:t>Energy and exergy analyses of thermal power plants: A review. Kaushik, S. C., Reddy, V. S., &amp; </a:t>
            </a:r>
            <a:r>
              <a:rPr lang="en-US" sz="8800" dirty="0" err="1">
                <a:solidFill>
                  <a:prstClr val="black"/>
                </a:solidFill>
                <a:latin typeface="DeepSeek-CJK-patch"/>
              </a:rPr>
              <a:t>Tyagi</a:t>
            </a:r>
            <a:r>
              <a:rPr lang="en-US" sz="8800" dirty="0">
                <a:solidFill>
                  <a:prstClr val="black"/>
                </a:solidFill>
                <a:latin typeface="DeepSeek-CJK-patch"/>
              </a:rPr>
              <a:t>, S. K. (2011). Renewable and Sustainable Energy Reviews, 15(4), 1857–1872. </a:t>
            </a:r>
            <a:r>
              <a:rPr lang="en-US" sz="8800" dirty="0">
                <a:solidFill>
                  <a:prstClr val="black"/>
                </a:solidFill>
                <a:latin typeface="DeepSeek-CJK-patch"/>
                <a:hlinkClick r:id="rId2"/>
              </a:rPr>
              <a:t>https://doi.org/10.1016/j.rser.2010.12.007</a:t>
            </a:r>
            <a:endParaRPr lang="en-US" sz="8800" dirty="0">
              <a:solidFill>
                <a:prstClr val="black"/>
              </a:solidFill>
              <a:latin typeface="DeepSeek-CJK-patch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[3</a:t>
            </a:r>
            <a:r>
              <a:rPr lang="en-US" sz="8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]. Thermodynamic 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analysis of reheat Rankine cycle. </a:t>
            </a:r>
            <a:r>
              <a:rPr lang="en-US" sz="8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Dincer</a:t>
            </a:r>
            <a:r>
              <a:rPr lang="en-US" sz="8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I., &amp; Al-Muslim, H. (2001). International Journal of Energy Research, 25(8), 727–739.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https://doi.org/10.1002/er.713</a:t>
            </a:r>
            <a:endParaRPr 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[4]. Fundamentals of engineering thermodynamics, Moran, M. J., Shapiro, H. N.,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Boettner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D. D., &amp; Bailey, M. B. (2018). (9th ed.). Wiley.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[5]. Thermodynamic Analysis of a Regenerative Rankine Cycle with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Heaters,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Koroglu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Tahsin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Osman S.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Sogut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Energy Conversion and Management, 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pp. 382–394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[6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].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Taner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T., &amp;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Dincer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I. (2019). Performance assessment of a high steam </a:t>
            </a:r>
            <a:endParaRPr lang="en-US" sz="88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parameter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coal-fired power plant with </a:t>
            </a:r>
            <a:r>
              <a:rPr lang="en-US" sz="8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feedwater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heater retrofits. </a:t>
            </a:r>
            <a:endParaRPr lang="en-US" sz="88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189, 116210. </a:t>
            </a:r>
            <a:r>
              <a:rPr lang="en-US" sz="8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sz="88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doi.org/10.1016/j.energy.2019.116210</a:t>
            </a:r>
            <a:endParaRPr lang="en-US" sz="8800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algn="just" latinLnBrk="0">
              <a:lnSpc>
                <a:spcPct val="120000"/>
              </a:lnSpc>
              <a:buNone/>
            </a:pPr>
            <a:endParaRPr 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 latinLnBrk="0">
              <a:lnSpc>
                <a:spcPct val="170000"/>
              </a:lnSpc>
              <a:buNone/>
            </a:pPr>
            <a:endParaRPr lang="en-US" sz="8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9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36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3400" dirty="0" smtClean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Dr. Melaku Desta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 Melaku Desta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180B80BC-1542-41B2-A537-8C293EFFF8A0}"/>
  <p:tag name="ISPRING_RESOURCE_FOLDER" val="C:\Users\previ\OneDrive\Desktop\[Power Plant Engineering] Week 2 - Analysis of Steam Cycles\"/>
  <p:tag name="ISPRING_PRESENTATION_PATH" val="C:\Users\previ\OneDrive\Desktop\[Power Plant Engineering] Week 2 - Analysis of Steam Cycles.pptx"/>
  <p:tag name="ISPRING_PROJECT_VERSION" val="9.3"/>
  <p:tag name="ISPRING_PROJECT_FOLDER_UPDATED" val="1"/>
  <p:tag name="ISPRING_SCREEN_RECS_UPDATED" val="C:\Users\previ\OneDrive\Desktop\[Power Plant Engineering] Week 2 - Analysis of Steam Cycles\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HAS_SCREEN_REC" val="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8677</TotalTime>
  <Words>3501</Words>
  <Application>Microsoft Office PowerPoint</Application>
  <PresentationFormat>Widescreen</PresentationFormat>
  <Paragraphs>473</Paragraphs>
  <Slides>48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63" baseType="lpstr">
      <vt:lpstr>DeepSeek-CJK-patch</vt:lpstr>
      <vt:lpstr>맑은 고딕</vt:lpstr>
      <vt:lpstr>Monotype Sorts</vt:lpstr>
      <vt:lpstr>quote-cjk-patch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Calibri</vt:lpstr>
      <vt:lpstr>Cambria Math</vt:lpstr>
      <vt:lpstr>Times New Roman</vt:lpstr>
      <vt:lpstr>Wingdings</vt:lpstr>
      <vt:lpstr>Office 테마</vt:lpstr>
      <vt:lpstr>Power Plant Engineering</vt:lpstr>
      <vt:lpstr>Lecture learning outcomes: </vt:lpstr>
      <vt:lpstr>Content </vt:lpstr>
      <vt:lpstr>1. Power Plant Cycles</vt:lpstr>
      <vt:lpstr>1. Power Plant Cycles                     Cont…</vt:lpstr>
      <vt:lpstr>1. Power Plant Cycles                     Cont…</vt:lpstr>
      <vt:lpstr>1. Power Plant Cycles                     Cont…</vt:lpstr>
      <vt:lpstr> 2. The Carnot Cycle                                                </vt:lpstr>
      <vt:lpstr>       2. The Carnot Cycle             Cont…</vt:lpstr>
      <vt:lpstr>       2. The Carnot Cycle             Cont…</vt:lpstr>
      <vt:lpstr>2. The Carnot Cycle            Cont…</vt:lpstr>
      <vt:lpstr>3. The Rankine Cycle</vt:lpstr>
      <vt:lpstr>3. The Rankine Cycle              Cont…</vt:lpstr>
      <vt:lpstr>3. The Rankine Cycle              Cont…</vt:lpstr>
      <vt:lpstr>3. The Rankine Cycle              Cont…</vt:lpstr>
      <vt:lpstr>3. The Rankine Cycle              Cont…</vt:lpstr>
      <vt:lpstr>3. The Rankine Cycle              Cont…</vt:lpstr>
      <vt:lpstr>3. The Rankine Cycle              Cont…</vt:lpstr>
      <vt:lpstr>3. The Rankine Cycle              Cont…</vt:lpstr>
      <vt:lpstr>3. The Rankine Cycle              Cont…</vt:lpstr>
      <vt:lpstr> 4. Deviation of Actual Vapor Power Cycles from Idealized Ones                                               </vt:lpstr>
      <vt:lpstr>  4. Deviation of Actual Vapor Power Cycles from Idealized Ones   Cont…                                                </vt:lpstr>
      <vt:lpstr> 4. Deviation of Actual Vapor Power Cycles from Idealized Ones   Cont…                                       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previewwh2023@outlook.com</cp:lastModifiedBy>
  <cp:revision>665</cp:revision>
  <dcterms:created xsi:type="dcterms:W3CDTF">2021-04-29T04:21:21Z</dcterms:created>
  <dcterms:modified xsi:type="dcterms:W3CDTF">2025-09-22T15:46:18Z</dcterms:modified>
</cp:coreProperties>
</file>