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82" r:id="rId2"/>
    <p:sldId id="678" r:id="rId3"/>
    <p:sldId id="363" r:id="rId4"/>
    <p:sldId id="646" r:id="rId5"/>
    <p:sldId id="745" r:id="rId6"/>
    <p:sldId id="684" r:id="rId7"/>
    <p:sldId id="682" r:id="rId8"/>
    <p:sldId id="688" r:id="rId9"/>
    <p:sldId id="671" r:id="rId10"/>
    <p:sldId id="714" r:id="rId11"/>
    <p:sldId id="715" r:id="rId12"/>
    <p:sldId id="764" r:id="rId13"/>
    <p:sldId id="716" r:id="rId14"/>
    <p:sldId id="717" r:id="rId15"/>
    <p:sldId id="718" r:id="rId16"/>
    <p:sldId id="763" r:id="rId17"/>
    <p:sldId id="719" r:id="rId18"/>
    <p:sldId id="720" r:id="rId19"/>
    <p:sldId id="748" r:id="rId20"/>
    <p:sldId id="746" r:id="rId21"/>
    <p:sldId id="721" r:id="rId22"/>
    <p:sldId id="722" r:id="rId23"/>
    <p:sldId id="723" r:id="rId24"/>
    <p:sldId id="724" r:id="rId25"/>
    <p:sldId id="725" r:id="rId26"/>
    <p:sldId id="747" r:id="rId27"/>
    <p:sldId id="726" r:id="rId28"/>
    <p:sldId id="727" r:id="rId29"/>
    <p:sldId id="728" r:id="rId30"/>
    <p:sldId id="729" r:id="rId31"/>
    <p:sldId id="730" r:id="rId32"/>
    <p:sldId id="731" r:id="rId33"/>
    <p:sldId id="732" r:id="rId34"/>
    <p:sldId id="754" r:id="rId35"/>
    <p:sldId id="755" r:id="rId36"/>
    <p:sldId id="756" r:id="rId37"/>
    <p:sldId id="757" r:id="rId38"/>
    <p:sldId id="733" r:id="rId39"/>
    <p:sldId id="753" r:id="rId40"/>
    <p:sldId id="762" r:id="rId41"/>
    <p:sldId id="758" r:id="rId42"/>
    <p:sldId id="759" r:id="rId43"/>
    <p:sldId id="760" r:id="rId44"/>
    <p:sldId id="761" r:id="rId45"/>
    <p:sldId id="443" r:id="rId46"/>
    <p:sldId id="442" r:id="rId47"/>
    <p:sldId id="317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432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2025-09-23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17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9/23/2025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9/23/2025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rs.els-cdn.com/content/image/3-s2.0-B9780128040058000033-f03-01-9780128040058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bpischools.org.uk/media/qu3fjbzt/combustion-triangle.pn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png"/><Relationship Id="rId5" Type="http://schemas.openxmlformats.org/officeDocument/2006/relationships/image" Target="../media/image160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dpi.com/gases/gases-04-00018/article_deploy/html/images/gases-04-00018-g002.png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fuel.2016.01.014" TargetMode="Externa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Plant Engineering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3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Fuels and Combustion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5946045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classification of fuels and their relevance in energy systems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coal using proximate and ultimate methods to assess its combustion properties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combustion stoichiometry to calculate air-fuel ratios and predict reaction outcomes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and interpret experimental techniques used to determine combustion products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Evaluate the environmental impacts of fuel combustion and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strategies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emission control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vi.   Relate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fuel characteristics and combustion analysis to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practical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applications in power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generation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industry.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Classification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Fuels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Proximate and Ultimate Analysis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Coal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Combustion Stoichiometry and Air-Fuel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Ratio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Experimental Techniques for Determining Combustion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Products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Environmental Impacts of Fuel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Combustion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Fuel Properties and Selection Criteria</a:t>
            </a:r>
          </a:p>
          <a:p>
            <a:pPr marL="514350" indent="-514350">
              <a:lnSpc>
                <a:spcPct val="10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Applications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Power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Generation, Industrial Processes and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Transportation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Classification of Fuels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44470" y="617620"/>
                <a:ext cx="11703064" cy="6103856"/>
              </a:xfrm>
            </p:spPr>
            <p:txBody>
              <a:bodyPr>
                <a:normAutofit fontScale="92500" lnSpcReduction="10000"/>
              </a:bodyPr>
              <a:lstStyle/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6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Fuels 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are substances that release energy through combustion or other chemical processes. </a:t>
                </a:r>
                <a:endParaRPr lang="en-US" sz="26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This 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energy is harnessed for </a:t>
                </a:r>
                <a:r>
                  <a:rPr lang="en-US" sz="26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heating, transportation, electricity generation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, and </a:t>
                </a:r>
                <a:r>
                  <a:rPr lang="en-US" sz="26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industrial operations</a:t>
                </a: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Most 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familiar fuels consist primarily of </a:t>
                </a:r>
                <a:r>
                  <a:rPr lang="en-US" sz="26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hydrogen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 and </a:t>
                </a:r>
                <a:r>
                  <a:rPr lang="en-US" sz="26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carbon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. </a:t>
                </a:r>
              </a:p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They are called hydrocarbon fuels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600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en-US" sz="2600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600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en-US" sz="26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Liquid </a:t>
                </a: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hydrocarbon fuels are mixtures of many different hydrocarbons, they are usually considered to be a single </a:t>
                </a: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hydrocarbon.</a:t>
                </a:r>
              </a:p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600" dirty="0">
                    <a:latin typeface="Arial" pitchFamily="34" charset="0"/>
                    <a:cs typeface="Arial" pitchFamily="34" charset="0"/>
                  </a:rPr>
                  <a:t>Most liquid hydrocarbon fuels are obtained from </a:t>
                </a:r>
                <a:r>
                  <a:rPr lang="en-US" sz="26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crude oil </a:t>
                </a:r>
                <a:endParaRPr lang="en-US" sz="26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   by distillation. </a:t>
                </a:r>
                <a:r>
                  <a:rPr lang="en-US" sz="2600" dirty="0" smtClean="0">
                    <a:solidFill>
                      <a:schemeClr val="accent1"/>
                    </a:solidFill>
                    <a:latin typeface="Arial" pitchFamily="34" charset="0"/>
                    <a:cs typeface="Arial" pitchFamily="34" charset="0"/>
                  </a:rPr>
                  <a:t>Example:</a:t>
                </a:r>
                <a:r>
                  <a:rPr lang="en-US" sz="2600" dirty="0" smtClean="0">
                    <a:latin typeface="Arial" pitchFamily="34" charset="0"/>
                    <a:cs typeface="Arial" pitchFamily="34" charset="0"/>
                  </a:rPr>
                  <a:t> Gasoline, Kerosene, Diesel…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4470" y="617620"/>
                <a:ext cx="11703064" cy="6103856"/>
              </a:xfrm>
              <a:blipFill rotWithShape="0">
                <a:blip r:embed="rId2"/>
                <a:stretch>
                  <a:fillRect l="-677" r="-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Classification of Fuels  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Key components </a:t>
            </a:r>
            <a:r>
              <a:rPr lang="en-US" sz="3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 a </a:t>
            </a:r>
            <a:r>
              <a:rPr lang="en-US" sz="3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good fuel</a:t>
            </a:r>
            <a:r>
              <a:rPr lang="en-US" sz="3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 calorific value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release a lot of energy per unit mass/volume.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oderate ignition temperature: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ignite easily but not too easily to be dangerous.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Low moisture content: </a:t>
            </a:r>
            <a:r>
              <a:rPr lang="en-US" dirty="0">
                <a:latin typeface="Arial" pitchFamily="34" charset="0"/>
                <a:cs typeface="Arial" pitchFamily="34" charset="0"/>
              </a:rPr>
              <a:t>Moisture reduces the heating value.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Easy 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transport &amp; store: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be stable and non-hazardous.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Low cost &amp; abundantly available.</a:t>
            </a:r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Clean combustion: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produce minimal smoke or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harmful </a:t>
            </a:r>
            <a:r>
              <a:rPr lang="en-US" dirty="0">
                <a:latin typeface="Arial" pitchFamily="34" charset="0"/>
                <a:cs typeface="Arial" pitchFamily="34" charset="0"/>
              </a:rPr>
              <a:t>gases (e.g., SO₂, NOₓ).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30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Classification of Fuels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Understanding fuel classification is essential for selecting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appropriate energy sources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based 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efficiency, cost,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environmental impact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Fuels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can be classified on several bases. The two most common methods are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: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Classification Based 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Occurrence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Primary 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Fuels (natural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)</a:t>
            </a:r>
            <a:endParaRPr lang="en-US" dirty="0">
              <a:latin typeface="Arial" panose="020B0604020202020204" pitchFamily="34" charset="0"/>
              <a:cs typeface="Arial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Secondary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Fuels (derived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)</a:t>
            </a:r>
            <a:r>
              <a:rPr lang="en-US" sz="2000" dirty="0">
                <a:latin typeface="Arial" panose="020B0604020202020204" pitchFamily="34" charset="0"/>
                <a:cs typeface="Arial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Classification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Based on Physical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State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Solid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Fuels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Gaseous Fuels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Classification of Fuels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804" y="703078"/>
            <a:ext cx="11822109" cy="6154922"/>
          </a:xfrm>
        </p:spPr>
        <p:txBody>
          <a:bodyPr>
            <a:normAutofit lnSpcReduction="1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Based on Occurrence</a:t>
            </a:r>
          </a:p>
          <a:p>
            <a:pPr marL="514350" indent="-514350" algn="just" latinLnBrk="0">
              <a:lnSpc>
                <a:spcPct val="150000"/>
              </a:lnSpc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Fuels</a:t>
            </a:r>
          </a:p>
          <a:p>
            <a:pPr lvl="1"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Found in nature in their natural form. </a:t>
            </a:r>
          </a:p>
          <a:p>
            <a:pPr lvl="1"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They are unprocessed.</a:t>
            </a: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Example:</a:t>
            </a:r>
            <a:r>
              <a:rPr lang="en-US" sz="20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Solid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Wood, Coal,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Peat</a:t>
            </a: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Liquid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Crude 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Oil</a:t>
            </a: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   Gaseous: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Natural Gas</a:t>
            </a:r>
          </a:p>
          <a:p>
            <a:pPr marL="514350" indent="-514350" algn="just" latinLnBrk="0">
              <a:lnSpc>
                <a:spcPct val="150000"/>
              </a:lnSpc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Secondary Fuels</a:t>
            </a:r>
          </a:p>
          <a:p>
            <a:pPr lvl="1"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Produced by processing or refining primary fuels.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artificial or manufactured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Coke, Charcoal</a:t>
            </a: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Petrol, Diesel, Kerosene              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Gaseous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LPG, CNG, Biogas, Coal Gas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6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Classification of Fuels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2104913" cy="5306108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171" y="870857"/>
            <a:ext cx="1193074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Based on Physical State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 Fuels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Easy to transport, require large storage space, high ash content, combustion is often incomplete and smoky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Wood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Peat, Lignite, Bituminous Coal,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Anthracite, Coke, Charcoal, Briquettes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Liquid Fuels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Higher calorific value than solids, easier to transport through pipelines, less storage space needed, burns without ash, cleaner combustion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Crude Oil, Petrol, Diesel, Kerosene,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Heavy Fuel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Oil.</a:t>
            </a:r>
          </a:p>
        </p:txBody>
      </p:sp>
    </p:spTree>
    <p:extLst>
      <p:ext uri="{BB962C8B-B14F-4D97-AF65-F5344CB8AC3E}">
        <p14:creationId xmlns:p14="http://schemas.microsoft.com/office/powerpoint/2010/main" val="302827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Gaseous Fuels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Highest calorific value by mass, easiest to transport via pipelines, mixes with air for complete combustion (smokeless), immediate control of heat, requires specialized storage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Natural Gas 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Liquefied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Petroleum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Gas (LPG)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Compressed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Natural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Gas (CNG) 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Coal Gas, Biogas, Hydrogen Gas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latin typeface="Arial" pitchFamily="34" charset="0"/>
                <a:cs typeface="Arial" pitchFamily="34" charset="0"/>
              </a:rPr>
              <a:t>1. Classification of Fuels 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en-US" sz="3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369" y="784005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Classification of Fuels     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300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5369" y="566056"/>
            <a:ext cx="11590968" cy="6627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While not a formal classification, it's an important modern distinction to classify fuels as:</a:t>
            </a:r>
          </a:p>
          <a:p>
            <a:pPr marL="457200" lvl="0" indent="-457200" algn="just" latinLnBrk="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AutoNum type="alphaLcPeriod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Conventional Fuels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Mostly fossil-based and finite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 latinLnBrk="0">
              <a:spcBef>
                <a:spcPts val="1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n-US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Coal 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Petroleum products 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Natural Gas </a:t>
            </a:r>
            <a:endParaRPr lang="en-US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 algn="just" latinLnBrk="0">
              <a:spcBef>
                <a:spcPts val="1000"/>
              </a:spcBef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Alternative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Fuels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Fuels aimed at replacing conventional fuels to enhance energy security and reduce environmental impact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 latinLnBrk="0">
              <a:spcBef>
                <a:spcPts val="1000"/>
              </a:spcBef>
            </a:pPr>
            <a:r>
              <a:rPr lang="en-US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n-US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en-US" sz="2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Biofuels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(Biodiesel, Bioethanol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 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Hydrogen 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Biogas </a:t>
            </a:r>
          </a:p>
          <a:p>
            <a:pPr marL="800100" lvl="1" indent="-342900" algn="just" latinLnBrk="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Syngas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96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Proximate and Ultimate Analysis of Coal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2" y="646341"/>
            <a:ext cx="11673837" cy="6211659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Coal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 complex organic rock composed primarily of carbon, hydrogen, oxygen, nitrogen, and sulfur.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>
                <a:solidFill>
                  <a:srgbClr val="0F1115"/>
                </a:solidFill>
                <a:latin typeface="quote-cjk-patch"/>
              </a:rPr>
              <a:t/>
            </a:r>
            <a:br>
              <a:rPr lang="en-US" sz="2000" dirty="0">
                <a:solidFill>
                  <a:srgbClr val="0F1115"/>
                </a:solidFill>
                <a:latin typeface="quote-cjk-patch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oal-Fired Power Station - an overview | ScienceDirect Top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530" y="1754946"/>
            <a:ext cx="5139237" cy="354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826771" y="5403992"/>
            <a:ext cx="72286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Coal-Fired Power Station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>
                <a:solidFill>
                  <a:srgbClr val="1F1F1F"/>
                </a:solidFill>
                <a:latin typeface="ElsevierSans"/>
              </a:rPr>
              <a:t>Paul </a:t>
            </a:r>
            <a:r>
              <a:rPr lang="en-US" sz="2000" dirty="0" smtClean="0">
                <a:solidFill>
                  <a:srgbClr val="1F1F1F"/>
                </a:solidFill>
                <a:latin typeface="ElsevierSans"/>
              </a:rPr>
              <a:t>Breeze,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Power Generation Technologies (3</a:t>
            </a:r>
            <a:r>
              <a:rPr lang="en-US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Edition), (2019).</a:t>
            </a:r>
          </a:p>
          <a:p>
            <a:pPr lvl="0"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ars.els-cdn.com/content/image/3-s2.0-B9780128040058000033-f03-01-9780128040058.jpg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21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Proximate and Ultimate Analysis of Coal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2" y="646341"/>
            <a:ext cx="11673837" cy="6211659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coal efficiently and economically in industries like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steel production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 is essential.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its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quality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suitability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various applications, two key analytical methods are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Proximate Analysis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Ultimate Analysis</a:t>
            </a:r>
            <a:endParaRPr lang="en-US" sz="20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Proximate Analysis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Proximate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 is a practical,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industry-standard test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provides a breakdown of a coal sample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key components based on specific heating conditions [2]. 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83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Proximate and Ultimate Analysis of Coal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5" y="775063"/>
            <a:ext cx="11739154" cy="5946413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Proximate analysis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relatively quick and inexpensive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used 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determine the relative amounts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the following four components: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Moisture: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water content present in the coal</a:t>
            </a:r>
          </a:p>
          <a:p>
            <a:pPr lvl="1" algn="just" latinLnBrk="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Volatile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Matter (VM):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gases and vapors (e.g., H₂, CH₄, CO, tar) released when coal is heated in the absence of air.</a:t>
            </a:r>
          </a:p>
          <a:p>
            <a:pPr lvl="1" algn="just" latinLnBrk="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Fixed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(FC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solid combustible residue left after the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2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volatile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matter is driven off. It is mostly carbon.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Ash: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inorganic, non-combustible residue left after all the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2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combustible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matter has been burned off.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66970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Proximate and Ultimate Analysis of Coal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615837"/>
            <a:ext cx="11522247" cy="6242163"/>
          </a:xfrm>
        </p:spPr>
        <p:txBody>
          <a:bodyPr>
            <a:normAutofit fontScale="92500" lnSpcReduction="2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Ultimate </a:t>
            </a: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Ultimate analysis provides a more fundamental and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precise composition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of coal.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gives the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elemental composition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of the organic mass of coal, expressed as percentages of the primary elements.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elements measured are: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Carbon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(C)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Hydrogen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(H)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Nitrogen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(N)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Sulfur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(S)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Oxygen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(O)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Ash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and Moisture are also reported.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itchFamily="2" charset="2"/>
              <a:buChar char="§"/>
            </a:pPr>
            <a:endParaRPr lang="en-US" sz="2400" dirty="0" smtClean="0"/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9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Ratio</a:t>
            </a:r>
            <a:endParaRPr lang="en-US" sz="11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29549" y="719310"/>
                <a:ext cx="11633575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Combustion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is a chemical reaction between a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fuel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an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oxidizer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(typically oxygen in air) that releases heat and often light.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It’s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fundamental to energy conversion in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engines, furnaces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and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power plants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Fuel: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Typically hydrocarbons (e.g., methane, gasoline, diesel).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Oxidizer: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Usually atmospheric oxygen.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Products: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Mainly CO₂ and H₂O in complete combustion; CO, soot, and unburned hydrocarbons in incomplete combustion.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Dry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air can be approximated as 21%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79%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.</m:t>
                    </m:r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analysis of combustion, Argon in the air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treated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and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gases existing in trace amount are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disregarded.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9" y="719310"/>
                <a:ext cx="11633575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681" r="-7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91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Ratio</a:t>
            </a:r>
            <a:endParaRPr lang="en-US" sz="11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s://www.abpischools.org.uk/media/qu3fjbzt/combustion-triangle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957" b="9297"/>
          <a:stretch/>
        </p:blipFill>
        <p:spPr bwMode="auto">
          <a:xfrm>
            <a:off x="1932124" y="1066663"/>
            <a:ext cx="6867983" cy="327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976304" y="4684221"/>
            <a:ext cx="677962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&amp; Its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Effects,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GrittyTech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Academy Blogs, (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2025). </a:t>
            </a:r>
          </a:p>
          <a:p>
            <a:pPr lvl="0"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www.abpischools.org.uk/media/qu3fjbzt/combustion-triangle.png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5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Ratio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57829" y="640933"/>
                <a:ext cx="11833873" cy="6230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Stoichiometric (Theoretical) Combustion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Stoichiometric combustion is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ideal combustion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where a fuel is burned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completely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with exactly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right amount of air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(oxidizer), leaving no unburned fuel and no free oxygen (O₂) in the 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products [3].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is a theoretical benchmark for perfect, efficient combustion.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practice, we need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excess air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ensure complete combustion and prevent the formation of toxic Carbon Monoxide (CO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stoichiometric calculations, air is approximated as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𝐴𝑖𝑟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 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en-US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+3.76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rgbClr val="0F1115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General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Reaction for a Hydrocarbon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srgbClr val="0F1115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is the stoichiometric coefficient for O₂, found by </a:t>
                </a:r>
                <a:endParaRPr lang="en-US" sz="2400" dirty="0" smtClean="0">
                  <a:solidFill>
                    <a:srgbClr val="0F1115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balancing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oxygen atoms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829" y="640933"/>
                <a:ext cx="11833873" cy="6230103"/>
              </a:xfrm>
              <a:prstGeom prst="rect">
                <a:avLst/>
              </a:prstGeom>
              <a:blipFill rotWithShape="0">
                <a:blip r:embed="rId2"/>
                <a:stretch>
                  <a:fillRect l="-824" t="-685" b="-1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20846" y="5389161"/>
                <a:ext cx="7141699" cy="7223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+3.76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𝑎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846" y="5389161"/>
                <a:ext cx="7141699" cy="72231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37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9092" y="607926"/>
                <a:ext cx="11637704" cy="6176051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6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Balancing the equation</a:t>
                </a:r>
              </a:p>
              <a:p>
                <a:pPr marL="457200" indent="-457200">
                  <a:lnSpc>
                    <a:spcPct val="150000"/>
                  </a:lnSpc>
                  <a:buAutoNum type="arabicPeriod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Carbon (C) Balance: </a:t>
                </a:r>
                <a:endParaRPr lang="en-US" sz="2400" b="0" i="1" dirty="0" smtClean="0">
                  <a:solidFill>
                    <a:srgbClr val="C00000"/>
                  </a:solidFill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    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𝑚𝑜𝑙𝑒𝑠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𝑜𝑓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𝐶𝑂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𝑜𝑛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𝑝𝑟𝑜𝑑𝑢𝑐𝑡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𝑠𝑖𝑑𝑒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𝑚𝑜𝑙𝑒𝑠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𝑜𝑓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𝐶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𝑜𝑛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𝑟𝑒𝑎𝑐𝑡𝑎𝑛𝑡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𝑠𝑖𝑑𝑒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Hydrogen (H) Balance: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cs typeface="Arial" panose="020B0604020202020204" pitchFamily="34" charset="0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𝑦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𝑚𝑜𝑙𝑒𝑠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𝑜𝑓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𝑂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𝑜𝑛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𝑝𝑟𝑜𝑑𝑢𝑐𝑡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𝑠𝑖𝑑𝑒</m:t>
                    </m:r>
                  </m:oMath>
                </a14:m>
                <a:r>
                  <a:rPr lang="en-US" sz="2400" dirty="0"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𝑚𝑜𝑙𝑒𝑠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𝑜𝑓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𝐻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𝑜𝑛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𝑟𝑒𝑎𝑐𝑡𝑎𝑛𝑡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𝑠𝑖𝑑𝑒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Oxygen (O) Balance: </a:t>
                </a:r>
                <a:endParaRPr lang="en-US" sz="2400" i="1" dirty="0">
                  <a:solidFill>
                    <a:srgbClr val="C00000"/>
                  </a:solidFill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0" i="1" dirty="0" smtClean="0">
                    <a:latin typeface="Cambria Math" panose="02040503050406030204" pitchFamily="18" charset="0"/>
                    <a:cs typeface="Arial" panose="020B060402020202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𝑂𝑥𝑦𝑔𝑒𝑛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𝑖𝑛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𝑝𝑟𝑜𝑑𝑢𝑐𝑡𝑠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=2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+(</m:t>
                    </m:r>
                    <m:f>
                      <m:fPr>
                        <m:type m:val="skw"/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𝑦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b="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     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𝑂𝑥𝑦𝑔𝑒𝑛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𝑖𝑛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𝑟𝑒𝑎𝑐𝑡𝑎𝑛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𝑡𝑠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𝑎</m:t>
                      </m:r>
                    </m:oMath>
                  </m:oMathPara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Therefore: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𝑎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=2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f>
                      <m:fPr>
                        <m:type m:val="skw"/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𝑦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n-US" sz="2400">
                        <a:latin typeface="Cambria Math" panose="02040503050406030204" pitchFamily="18" charset="0"/>
                      </a:rPr>
                      <m:t>→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type m:val="skw"/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9092" y="607926"/>
                <a:ext cx="11637704" cy="6176051"/>
              </a:xfrm>
              <a:blipFill rotWithShape="0">
                <a:blip r:embed="rId2"/>
                <a:stretch>
                  <a:fillRect l="-943" b="-130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Ratio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038604" y="607926"/>
                <a:ext cx="7141699" cy="7223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+3.76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𝑎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4" y="607926"/>
                <a:ext cx="7141699" cy="72231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57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9092" y="607926"/>
                <a:ext cx="11637704" cy="6250073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600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  <a:r>
                  <a:rPr lang="en-US" sz="26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Determine the stoichiometric combustion of methane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(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𝐶𝐻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lnSpc>
                    <a:spcPct val="150000"/>
                  </a:lnSpc>
                  <a:buAutoNum type="arabicPeriod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Unbalanced: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+3.76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𝐶𝑂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𝑂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lnSpc>
                    <a:spcPct val="150000"/>
                  </a:lnSpc>
                  <a:buAutoNum type="arabicPeriod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Balanced</a:t>
                </a:r>
              </a:p>
              <a:p>
                <a:pPr lvl="1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Carbon (C): 1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1</m:t>
                    </m:r>
                  </m:oMath>
                </a14:m>
                <a:endParaRPr lang="en-US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Hydrogen (H): 4</a:t>
                </a:r>
                <a:r>
                  <a:rPr lang="en-US" dirty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𝑂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𝑆𝑜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4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𝑎𝑡𝑜𝑚𝑠</m:t>
                        </m:r>
                      </m:e>
                    </m:d>
                  </m:oMath>
                </a14:m>
                <a:endParaRPr lang="en-US" b="0" dirty="0" smtClean="0"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0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Oxygen (O): On product side,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𝐶𝑂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+2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𝑂</m:t>
                    </m:r>
                    <m:d>
                      <m:d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</m:e>
                    </m:d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=4 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𝑂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𝑎𝑡𝑜𝑚𝑠</m:t>
                    </m:r>
                  </m:oMath>
                </a14:m>
                <a:endParaRPr lang="en-US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Therefore, we need 2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𝑚𝑜𝑙𝑒𝑐𝑢𝑙𝑒𝑠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𝑜𝑛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𝑡h𝑒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𝑟𝑒𝑎𝑐𝑡𝑎𝑛𝑡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𝑠𝑖𝑑𝑒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2∗2=4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𝑎𝑡𝑜𝑚𝑠</m:t>
                        </m:r>
                      </m:e>
                    </m:d>
                  </m:oMath>
                </a14:m>
                <a:endParaRPr lang="en-US" sz="2400" b="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Final Balanced Equation: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𝐶𝐻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𝑂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+3.76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𝐶𝑂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𝑂</m:t>
                    </m:r>
                    <m: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+7.52</m:t>
                    </m:r>
                    <m:sSub>
                      <m:sSubPr>
                        <m:ctrlP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:endPara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9092" y="607926"/>
                <a:ext cx="11637704" cy="6250073"/>
              </a:xfrm>
              <a:blipFill rotWithShape="0">
                <a:blip r:embed="rId2"/>
                <a:stretch>
                  <a:fillRect l="-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Ratio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6927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Ratio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29" y="719310"/>
            <a:ext cx="1183387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Non-Stoichiometric (Actual) Combustion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actual combustion processes, it is common practice to use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air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than the stoichiometric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amount:-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increase the chances of complete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combustion,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control the temperature of the combustion chamber.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air in excess of the stoichiometric amount is called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excess air.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excess air is usually expressed in terms of the stoichiometric air 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percent excess air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percent theoretical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[4].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Amounts of air less than the stoichiometric amount are called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deficiency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air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are often expressed as percent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deficiency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air.</a:t>
            </a:r>
          </a:p>
        </p:txBody>
      </p:sp>
    </p:spTree>
    <p:extLst>
      <p:ext uri="{BB962C8B-B14F-4D97-AF65-F5344CB8AC3E}">
        <p14:creationId xmlns:p14="http://schemas.microsoft.com/office/powerpoint/2010/main" val="163125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136" y="681967"/>
            <a:ext cx="11312659" cy="593098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Air-Fuel Ratio (AFR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frequently used quantity in the analysis of combustion processes to quantify the amounts of fuel and air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air-fuel ratio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AFR.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air-fuel ratio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(AFR) is the ratio of the mass of air to the mass of fuel used in a combustion process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stoichiometric (theoretical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Air-Fuel Ratio (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AFR)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is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 for a stoichiometric mixture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Ratio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/>
              <p:nvPr/>
            </p:nvSpPr>
            <p:spPr>
              <a:xfrm>
                <a:off x="3336664" y="3777164"/>
                <a:ext cx="2022348" cy="8289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𝐴𝐹𝑅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𝑎𝑖𝑟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𝑓𝑢𝑒𝑙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664" y="3777164"/>
                <a:ext cx="2022348" cy="82894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835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29" y="696271"/>
            <a:ext cx="11566004" cy="6016167"/>
          </a:xfrm>
        </p:spPr>
        <p:txBody>
          <a:bodyPr>
            <a:normAutofit fontScale="92500"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Example:</a:t>
            </a:r>
            <a:r>
              <a:rPr lang="en-US" sz="2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AFRₛ for Methane (CH₄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From our balanced equation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Unbalanced: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balanced equation: 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Fuel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mass: 1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mol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CH₄ = (12 + 4*1) = 16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Air mass: 2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mol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O₂ + 2*3.76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mol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N₂ = 2*32 + 7.52*28 = 64 g + 210.56 g = 274.56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means 17.2 kg of air is required to completely burn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latinLnBrk="0">
              <a:lnSpc>
                <a:spcPct val="110000"/>
              </a:lnSpc>
              <a:buNone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1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kg of methane.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77670" y="62155"/>
            <a:ext cx="11236663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Ratio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946414" y="3142872"/>
                <a:ext cx="657051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+2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+7.52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414" y="3142872"/>
                <a:ext cx="6570517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12366" y="4831498"/>
                <a:ext cx="2756845" cy="6222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</a:rPr>
                      <m:t>𝐴𝐹𝑅</m:t>
                    </m:r>
                    <m:r>
                      <a:rPr lang="en-US" sz="2400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274.56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≈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17.2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2366" y="4831498"/>
                <a:ext cx="2756845" cy="622222"/>
              </a:xfrm>
              <a:prstGeom prst="rect">
                <a:avLst/>
              </a:prstGeom>
              <a:blipFill rotWithShape="0">
                <a:blip r:embed="rId5"/>
                <a:stretch>
                  <a:fillRect r="-3311" b="-88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2013215" y="1999059"/>
                <a:ext cx="56584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215" y="1999059"/>
                <a:ext cx="5658408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142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8535" y="522746"/>
                <a:ext cx="11681247" cy="6016167"/>
              </a:xfrm>
            </p:spPr>
            <p:txBody>
              <a:bodyPr>
                <a:normAutofit/>
              </a:bodyPr>
              <a:lstStyle/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Equivalence </a:t>
                </a:r>
                <a:r>
                  <a:rPr lang="en-US" b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Ratio (</a:t>
                </a:r>
                <a:r>
                  <a:rPr lang="el-GR" b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ϕ</a:t>
                </a:r>
                <a:r>
                  <a:rPr lang="el-GR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The Equivalence Ratio, denoted by ϕ (phi), is a fundamental parameter 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in combustion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science that directly compares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actual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air-fuel </a:t>
                </a:r>
                <a:r>
                  <a:rPr lang="en-US" sz="24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ratio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to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stoichiometric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air-fuel </a:t>
                </a:r>
                <a:r>
                  <a:rPr lang="en-US" sz="2400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ratio</a:t>
                </a:r>
                <a:r>
                  <a:rPr lang="en-US" b="1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Equivalence ratio helps assess mixture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richness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or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leanness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>
                        <a:latin typeface="Cambria Math" panose="02040503050406030204" pitchFamily="18" charset="0"/>
                      </a:rPr>
                      <m:t>ɸ</m:t>
                    </m:r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= 1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: Stoichiometric Mixture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>
                        <a:latin typeface="Cambria Math" panose="02040503050406030204" pitchFamily="18" charset="0"/>
                      </a:rPr>
                      <m:t>ɸ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1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: Lean Mixture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ɸ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</a:t>
                </a:r>
                <a:r>
                  <a:rPr lang="en-US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: Rich Mixture</a:t>
                </a:r>
                <a:endParaRPr lang="en-US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8535" y="522746"/>
                <a:ext cx="11681247" cy="6016167"/>
              </a:xfrm>
              <a:blipFill rotWithShape="0">
                <a:blip r:embed="rId2"/>
                <a:stretch>
                  <a:fillRect l="-731" r="-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80" y="2182"/>
            <a:ext cx="11286758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Combustion Stoichiometry and Air-Fuel Ratio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604594" y="3727195"/>
                <a:ext cx="3618876" cy="7937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ɸ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𝑆𝑡𝑜𝑖𝑐h𝑖𝑜𝑚𝑒𝑡𝑟𝑖𝑐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𝐴𝐹𝑅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𝐴𝑐𝑡𝑢𝑎𝑙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𝐴𝐹𝑅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4594" y="3727195"/>
                <a:ext cx="3618876" cy="79374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343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05309"/>
            <a:ext cx="11681247" cy="6016167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Experimental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techniques for determining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products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involve analyzing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byproducts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produced during the combustion of a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fuel. 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Analyzing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composition of combustion exhaust is critical for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Efficiency optimization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Controlling emissions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Designing combustion systems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Ensuring environmental compliance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experimental techniques includes: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Sampling methods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Analysis techniques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8537" y="99309"/>
            <a:ext cx="12003464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Experimental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Techniques for Determining Combustion Products</a:t>
            </a:r>
          </a:p>
        </p:txBody>
      </p:sp>
    </p:spTree>
    <p:extLst>
      <p:ext uri="{BB962C8B-B14F-4D97-AF65-F5344CB8AC3E}">
        <p14:creationId xmlns:p14="http://schemas.microsoft.com/office/powerpoint/2010/main" val="68487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590961"/>
            <a:ext cx="11791406" cy="6016167"/>
          </a:xfrm>
        </p:spPr>
        <p:txBody>
          <a:bodyPr>
            <a:normAutofit lnSpcReduction="10000"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 Methods: The 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critical step</a:t>
            </a:r>
          </a:p>
          <a:p>
            <a:pPr lvl="0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techniques refer to the methods used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gas or particle samples from a combustion system (like a flame, furnace, engine exhaust, or reactor) for further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 [5].</a:t>
            </a:r>
          </a:p>
          <a:p>
            <a:pPr lvl="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analysis, combustion products must be properly sampled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common sampling techniques are:</a:t>
            </a:r>
            <a:b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Direct (In-situ)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</a:p>
          <a:p>
            <a:pPr lvl="0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Measurements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taken directly in the combustion zone without extracting the sample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Often used with non-intrusive optical methods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like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laser diagnostics.</a:t>
            </a:r>
          </a:p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Laser-Induced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Fluorescence (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LIF) and , FTIR spectroscopy.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-17417" y="99309"/>
            <a:ext cx="12191999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Experimental Techniques for Determining Combustion </a:t>
            </a: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Products  </a:t>
            </a:r>
            <a:r>
              <a:rPr lang="en-US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61999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733425"/>
            <a:ext cx="11791406" cy="6016167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Extractive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 </a:t>
            </a:r>
            <a:endParaRPr lang="en-US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Gases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withdrawn from the duct or stack through 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probe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conditioned (filtered, cooled, dried) before being transported to the analyzer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Most common in practical applications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Requires proper design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to avoid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chemical changes (oxidation,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condensation) and minimize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losses or contamination.</a:t>
            </a: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Cryogenic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Rapidly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freezes the combustion sample to preserve reactive or 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unstable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species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Often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 in research-grade experiments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9309"/>
            <a:ext cx="12191999" cy="634116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Experimental Techniques for Determining Combustion Products  </a:t>
            </a:r>
            <a:r>
              <a:rPr lang="en-US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58114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525" y="590556"/>
            <a:ext cx="11834949" cy="6130920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Filter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 (for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solids/particulates)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exhaust is passed through filters to trap particulate matter like soot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Collected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samples are then analyzed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Microscopy, Elemental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analysis 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XRF) and Carbon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analysis.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considerations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  <a:endParaRPr lang="en-US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avoid condensation of water or tars.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compatibility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detectors.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inertness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probes and lines (e.g.,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 stainless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steel).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Residence time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minimization to avoid chemical reactions.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Calibration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sampling systems to ensure quantitative accuracy.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71193"/>
            <a:ext cx="12192000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Experimental Techniques for Determining Combustion Products  </a:t>
            </a:r>
            <a:r>
              <a:rPr lang="en-US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3714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614429"/>
            <a:ext cx="11409844" cy="60161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 Techniques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Gas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Chromatography (GC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Separates and quantifies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species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a complex mixture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Used for: hydrocarbons, CO, CO₂, CH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₄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Spectrometry (MS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Identifies </a:t>
            </a:r>
            <a:r>
              <a:rPr lang="en-US" alt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species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by mass-to-charge 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ratio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helps identify the amount and type of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present in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sample by generating a mass spectrum.</a:t>
            </a:r>
            <a:endParaRPr lang="en-US" alt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71193"/>
            <a:ext cx="12192000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Experimental Techniques for Determining Combustion Products  </a:t>
            </a:r>
            <a:r>
              <a:rPr lang="en-US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5157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62" y="831245"/>
            <a:ext cx="11419271" cy="6016167"/>
          </a:xfrm>
        </p:spPr>
        <p:txBody>
          <a:bodyPr>
            <a:normAutofit lnSpcReduction="10000"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Non-Dispersive Infrared (NDIR)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 of CO₂, CO, 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CH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₄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, and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SO₂.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IR absorption at specific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wavelengths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Fourier Transform Infrared Spectroscopy (FTIR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Measures absorption of infrared light by gases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Detects functional groups (e.g., CO₂, H₂O, CH₄, NOₓ)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Laser-based Diagnostics (In-Situ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algn="just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Tunable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Diode Laser Absorption Spectroscopy (TDLAS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algn="just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Laser-Induced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Fluorescence (LIF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algn="just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species like 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ydroxyl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radicals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(OH),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NO, H₂O, CO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" y="71193"/>
            <a:ext cx="12192000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Experimental Techniques for Determining Combustion Products  </a:t>
            </a:r>
            <a:r>
              <a:rPr lang="en-US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1006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87086"/>
            <a:ext cx="12192000" cy="704864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6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Environmental </a:t>
            </a:r>
            <a:r>
              <a:rPr lang="en-US" sz="65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Impacts of Fuel Combustion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13507" y="791950"/>
            <a:ext cx="117391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 combustion is a primary source of energy worldwide, powering vehicles, industries, and homes.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it also contributes significantly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degradation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through the release of pollutants and greenhouse gases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major pollutants can be categorized by their impact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forcers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CO₂, CH₄, N₂O,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Soot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&amp;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ecosystem damagers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NOx,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SOx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CO, PM, Ozone,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UHCs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Toxics: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Heavy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metals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polycyclic aromatic hydrocarbons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(PAHs)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49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95794"/>
            <a:ext cx="12219077" cy="620987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1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1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Environmental Impacts of Fuel </a:t>
            </a:r>
            <a:r>
              <a:rPr lang="en-US" sz="1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Combustion</a:t>
            </a:r>
            <a:r>
              <a:rPr lang="en-US" sz="8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en-US" sz="8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8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50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19" y="551319"/>
            <a:ext cx="1182841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pollutants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formation</a:t>
            </a:r>
            <a:endParaRPr lang="en-US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Carbon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Dioxide (CO₂</a:t>
            </a: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product of complete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of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any carbon-containing fuel (coal, oil, natural gas, biomass).</a:t>
            </a: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contributor to global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warming</a:t>
            </a:r>
          </a:p>
          <a:p>
            <a:pPr>
              <a:lnSpc>
                <a:spcPct val="150000"/>
              </a:lnSpc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Carbon Monoxide (CO</a:t>
            </a: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Produced from incomplete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Occurs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when there is insufficient oxygen, poor mixing, or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lvl="1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 low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temperature, preventing CO from oxidizing to CO₂.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Toxic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even at low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concentrations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Weakens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oxygen delivery in the body </a:t>
            </a:r>
          </a:p>
        </p:txBody>
      </p:sp>
    </p:spTree>
    <p:extLst>
      <p:ext uri="{BB962C8B-B14F-4D97-AF65-F5344CB8AC3E}">
        <p14:creationId xmlns:p14="http://schemas.microsoft.com/office/powerpoint/2010/main" val="52694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0"/>
            <a:ext cx="12192000" cy="70334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1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Environmental Impacts of Fuel Combustion        </a:t>
            </a:r>
            <a:r>
              <a:rPr lang="en-US" sz="8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1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589" y="463937"/>
            <a:ext cx="1170431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Nitrogen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Oxides (NOₓ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Formed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high combustion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temperatures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Contribute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smog and acid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rain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Precursor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ground-level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ozone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Sulfur Dioxide (SO₂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Emitted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sulfur-containing fuels (e.g., coal, diesel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Causes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acid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rain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Damages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vegetation and aquatic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ecosystems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Particulate Matter (PM)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Includes soot, ash, and aerosols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Penetrates deep into lungs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Linked to respiratory and cardiovascular diseases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6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Environmental Impacts of Fuel Combustion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7713" y="527934"/>
            <a:ext cx="115998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Volatile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Organic Compounds (VOCs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Released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unburned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hydrocarbons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React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NOₓ to form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ozone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carcinogenic compounds like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benzene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Unburned Hydrocarbons (UHCs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Produced from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incomplete combustion due to low temperature, poor mixing, or flame quenching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85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Fuel Properties and Selection Criteria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1" y="535167"/>
            <a:ext cx="1196557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deep understanding of fuel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 ensures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 system design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operation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energy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[6].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key fuel properties are: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Calorific Value (Heating Value):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energy released during complete combustion of a unit mass or volume of fuel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 Heating Value (HHV):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 of vaporization of water.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Heating Value (LHV): Excludes latent heat; more relevant for gas turbines.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Flash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 and Fire Point: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in storage and handling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257300" lvl="2" indent="-342900" latinLnBrk="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Flash Point: Lowest temperature at which fuel vapors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ignite</a:t>
            </a:r>
          </a:p>
          <a:p>
            <a:pPr lvl="2" latinLnBrk="0"/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momentarily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257300" lvl="2" indent="-342900" latinLnBrk="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Fire Point: Temperature at which fuel sustains combustion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16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Fuel Properties and Selection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Criteria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5200" y="535167"/>
            <a:ext cx="1175587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Viscosity: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 to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flow/ thickness.</a:t>
            </a:r>
            <a:endParaRPr lang="en-US" sz="240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Density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Specific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Gravity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Density: Mass per unit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volume.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Gravity: Ratio of fuel density to water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density.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Volatility: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Tendency of fuel to vaporize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Sulfur Content: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of sulfur in fuel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Ash Content: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Non-combustible residue after burning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Moisture Content: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present in fuel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Ignition Temperature: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temperature required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initiate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combustion.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4"/>
            </a:pPr>
            <a:endParaRPr lang="en-US" sz="24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67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Fuel Properties and Selection Criteria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5200" y="535167"/>
            <a:ext cx="1175587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Selection Criteria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</a:rPr>
              <a:t>1.</a:t>
            </a:r>
            <a:r>
              <a:rPr lang="en-US" sz="2400" dirty="0" smtClean="0">
                <a:solidFill>
                  <a:prstClr val="black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Suitability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generation, transportation, heating, or industrial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processing.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Natural gas for turbines; coal for boilers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Availability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Accessibility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and Economic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Viability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price, transportation, and processing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costs.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lifecycle cost, not just purchase price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Emissions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(CO₂, NOx,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SOx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particulates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Preference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low-carbon and renewable fuels.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1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6. Fuel Properties and Selection Criteria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5200" y="535167"/>
            <a:ext cx="1175587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Storage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Handling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space requirements, and regulatory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compliance.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LPG requires pressurized tanks; coal needs large yards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Completeness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combustion and heat recovery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potential.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Influences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design and operational cost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Compatibility with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Equipment</a:t>
            </a:r>
          </a:p>
          <a:p>
            <a:pPr marL="1257300" lvl="2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Burner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type, engine design, and material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constraints.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High-viscosity fuels may clog injectors.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7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Applications in Power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Generation, Industrial Processes and Transportation</a:t>
            </a:r>
            <a:endParaRPr lang="en-US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6160" y="1156630"/>
            <a:ext cx="11441672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primary mechanism 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for:</a:t>
            </a:r>
          </a:p>
          <a:p>
            <a:pPr marL="1257300" lvl="2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Generation: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Producing electricity for grids, industries, and homes.</a:t>
            </a:r>
          </a:p>
          <a:p>
            <a:pPr marL="1257300" lvl="2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 Processes: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Providing high-temperature heat for direct use in manufacturing and processing.</a:t>
            </a:r>
          </a:p>
          <a:p>
            <a:pPr marL="1257300" lvl="2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Transportation: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Propelling vehicles 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goal is to convert the chemical energy in fuel 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energy (shaft work) and then into electrical energy.</a:t>
            </a:r>
            <a:endParaRPr lang="en-US" sz="240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45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Applications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795" y="550974"/>
            <a:ext cx="118430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in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 Power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Power Plants (Rankine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combusted in a large boiler. The heat generated converts water into high-pressure steam.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Power Plants (Brayton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is compressed, mixed with fuel, and combusted internally in a combustion chamber.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Gas Turbine (CCGT)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Exhaust heat from a gas turbine (Brayton Cycle) is used to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generate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in a Heat Recovery Steam Generator (HRSG).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then drives a steam turbine (Rankine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08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Applications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795" y="550974"/>
            <a:ext cx="11843088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in Major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 Power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</a:t>
            </a:r>
          </a:p>
        </p:txBody>
      </p:sp>
      <p:pic>
        <p:nvPicPr>
          <p:cNvPr id="1028" name="Picture 4" descr="https://www.mdpi.com/gases/gases-04-00018/article_deploy/html/images/gases-04-00018-g00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59" y="1545330"/>
            <a:ext cx="8379971" cy="311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711235" y="4844039"/>
            <a:ext cx="677962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Cycle Gas Turbine (CCGT)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Plants,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Matos, D., Lassio, J. G., Garcia, K. C., Raupp, I., Medeiros, A. M., &amp; Abreu, J. L. S. (2024)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www.mdpi.com/gases/gases-04-00018/article_deploy/html/images/gases-04-00018-g002.png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24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Applications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8675" y="634116"/>
            <a:ext cx="11843088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</a:t>
            </a:r>
            <a:r>
              <a:rPr lang="en-US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Industrial </a:t>
            </a: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heat from combustion is used directly for process heating, often at very high temperatures.</a:t>
            </a:r>
          </a:p>
          <a:p>
            <a:pPr lvl="0" algn="just"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in Major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 Process Power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Types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Cement Manufacturing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Raw materials (limestone, clay) are fed into a long, rotating kiln heated to ~1450°C.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causes a chemical reaction (calcination) to form clinker.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(e.g., Steel in a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blast furnace)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Iron ore,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coke, and limestone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loaded into the top of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blast furnace.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3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Applications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8675" y="634116"/>
            <a:ext cx="11843088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Manufacturing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Raw materials (silica sand, soda ash, limestone) are melted in a regenerative furnace at temperatures around 1700°C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Boilers for steam, furnaces for heat treatment of metals, drying ovens for food and materials, refinery heaters.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Transportation</a:t>
            </a: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 rely heavily on fuels and combustion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vehicles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aircraft, ships, and trains.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402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Applications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8675" y="634116"/>
            <a:ext cx="118430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Major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Transportation Systems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Road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Petrol and diesel are primary fuels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internal combustion engines (ICEs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Aviation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Refined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kerosene-based fuels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gas turbine jet engines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Marine Transport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heavy fuel oil or marine diesel.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in large marine diesel engines.</a:t>
            </a:r>
          </a:p>
          <a:p>
            <a:pPr lvl="1" latinLnBrk="0">
              <a:lnSpc>
                <a:spcPct val="150000"/>
              </a:lnSpc>
            </a:pP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8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Applications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8675" y="634116"/>
            <a:ext cx="118430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Future: Transition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Innovation of the Transportation Systems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Transition to Low-Carbon Fuels: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Switching from coal to natural gas, and incorporating biofuels (e.g., biodiesel, ethanol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Hydrogen Combustion: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Hydrogen can be burned in turbines and engines, producing only water vapor (no CO₂) if produced using renewable energy ("green hydrogen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").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Improvements: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materials allow for higher operating temperatures, leading to more efficient engines and turbines,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which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less fuel for the same output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96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99818"/>
            <a:ext cx="11916378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Fuels are systematically classified by their physical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state, origin,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characteristics like calorific value and volatility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Coal analysis is split into Proximate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(practical, immediate qualities)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Ultimate (elemental chemical composition) to determine its quality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Stoichiometry calculates the exact air-fuel ratio for complete combustion, which is critical for maximizing efficiency and minimizing pollutants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Experimental techniques like gas chromatography and infrared spectroscopy help identify combustion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products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Fuel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selection for power, industry, and transport is a complex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trade-off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between properties like energy density, cost, handling,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environmental impact.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[1]. Power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Plant Engineering, R.K. Rajput, 3rd Edition, 2011.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[2]. Combustion, Glassman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I.,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Yetter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R. A., &amp;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Glumac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N. G. (2014).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(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5th ed.).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Academic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Press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[3]. An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Introduction to Combustion: Concepts and Applications, Turns, S. R. (2012).  (3rd ed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.).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[4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]. Gas Turbine Combustion: Alternative Fuels and Emissions, Arthur H. Lefebvre,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Dilip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 R. </a:t>
            </a:r>
            <a:r>
              <a:rPr lang="en-US" sz="9600" dirty="0" err="1" smtClean="0">
                <a:latin typeface="Arial" panose="020B0604020202020204" pitchFamily="34" charset="0"/>
                <a:cs typeface="Arial" pitchFamily="34" charset="0"/>
              </a:rPr>
              <a:t>Ballal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(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3rd Edition), CRC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Press, 2010.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5].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Non-intrusive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optical diagnostics of co- and counter-swelling flames in a dual swirl pulverized coal combustion burner. Sung, Y., &amp; Choi, G. (2016).  Fuel, 174, 76-88.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  <a:hlinkClick r:id="rId2"/>
              </a:rPr>
              <a:t>https://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  <a:hlinkClick r:id="rId2"/>
              </a:rPr>
              <a:t>doi.org/10.1016/j.fuel.2016.01.014</a:t>
            </a:r>
            <a:endParaRPr lang="en-US" sz="96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6].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Fuel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Property Estimation and Combustion Process Characterization. Kiang, Y.-H. (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2018), Academic Press.</a:t>
            </a: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96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96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9173</TotalTime>
  <Words>3630</Words>
  <Application>Microsoft Office PowerPoint</Application>
  <PresentationFormat>Widescreen</PresentationFormat>
  <Paragraphs>546</Paragraphs>
  <Slides>47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3" baseType="lpstr">
      <vt:lpstr>ElsevierSans</vt:lpstr>
      <vt:lpstr>맑은 고딕</vt:lpstr>
      <vt:lpstr>Monotype Sorts</vt:lpstr>
      <vt:lpstr>MS Mincho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1. Classification of Fuels </vt:lpstr>
      <vt:lpstr>1. Classification of Fuels                       Cont… </vt:lpstr>
      <vt:lpstr>1. Classification of Fuels                      Cont…</vt:lpstr>
      <vt:lpstr>1. Classification of Fuels                      Cont…</vt:lpstr>
      <vt:lpstr>1. Classification of Fuels                      Cont…</vt:lpstr>
      <vt:lpstr> 1. Classification of Fuels                      Cont…                                                </vt:lpstr>
      <vt:lpstr>1. Classification of Fuels                             Cont…</vt:lpstr>
      <vt:lpstr>2. Proximate and Ultimate Analysis of Coal</vt:lpstr>
      <vt:lpstr>2. Proximate and Ultimate Analysis of Coal</vt:lpstr>
      <vt:lpstr>2. Proximate and Ultimate Analysis of Coal            Cont…</vt:lpstr>
      <vt:lpstr>2. Proximate and Ultimate Analysis of Coal            Cont…</vt:lpstr>
      <vt:lpstr>3. Combustion Stoichiometry and Air-Fuel Ratio</vt:lpstr>
      <vt:lpstr>3. Combustion Stoichiometry and Air-Fuel Ratio</vt:lpstr>
      <vt:lpstr>3. Combustion Stoichiometry and Air-Fuel Ratio       Cont…</vt:lpstr>
      <vt:lpstr>3. Combustion Stoichiometry and Air-Fuel Ratio    Cont…</vt:lpstr>
      <vt:lpstr>3. Combustion Stoichiometry and Air-Fuel Ratio    Cont…</vt:lpstr>
      <vt:lpstr>3. Combustion Stoichiometry and Air-Fuel Ratio        Cont…</vt:lpstr>
      <vt:lpstr>3. Combustion Stoichiometry and Air-Fuel Ratio    Cont…</vt:lpstr>
      <vt:lpstr>3. Combustion Stoichiometry and Air-Fuel Ratio    Cont…</vt:lpstr>
      <vt:lpstr>3. Combustion Stoichiometry and Air-Fuel Ratio      Cont…</vt:lpstr>
      <vt:lpstr>4. Experimental Techniques for Determining Combustion Products</vt:lpstr>
      <vt:lpstr>4. Experimental Techniques for Determining Combustion Products  Cont...</vt:lpstr>
      <vt:lpstr>4. Experimental Techniques for Determining Combustion Products  Cont...</vt:lpstr>
      <vt:lpstr>4. Experimental Techniques for Determining Combustion Products  Cont...                                              </vt:lpstr>
      <vt:lpstr>4. Experimental Techniques for Determining Combustion Products  Cont...                                               </vt:lpstr>
      <vt:lpstr>4. Experimental Techniques for Determining Combustion Products  Cont...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728</cp:revision>
  <dcterms:created xsi:type="dcterms:W3CDTF">2021-04-29T04:21:21Z</dcterms:created>
  <dcterms:modified xsi:type="dcterms:W3CDTF">2025-09-23T14:48:03Z</dcterms:modified>
</cp:coreProperties>
</file>