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82" r:id="rId2"/>
    <p:sldId id="678" r:id="rId3"/>
    <p:sldId id="363" r:id="rId4"/>
    <p:sldId id="646" r:id="rId5"/>
    <p:sldId id="745" r:id="rId6"/>
    <p:sldId id="765" r:id="rId7"/>
    <p:sldId id="766" r:id="rId8"/>
    <p:sldId id="767" r:id="rId9"/>
    <p:sldId id="768" r:id="rId10"/>
    <p:sldId id="769" r:id="rId11"/>
    <p:sldId id="770" r:id="rId12"/>
    <p:sldId id="771" r:id="rId13"/>
    <p:sldId id="772" r:id="rId14"/>
    <p:sldId id="807" r:id="rId15"/>
    <p:sldId id="774" r:id="rId16"/>
    <p:sldId id="775" r:id="rId17"/>
    <p:sldId id="781" r:id="rId18"/>
    <p:sldId id="780" r:id="rId19"/>
    <p:sldId id="782" r:id="rId20"/>
    <p:sldId id="783" r:id="rId21"/>
    <p:sldId id="784" r:id="rId22"/>
    <p:sldId id="808" r:id="rId23"/>
    <p:sldId id="785" r:id="rId24"/>
    <p:sldId id="786" r:id="rId25"/>
    <p:sldId id="787" r:id="rId26"/>
    <p:sldId id="788" r:id="rId27"/>
    <p:sldId id="789" r:id="rId28"/>
    <p:sldId id="790" r:id="rId29"/>
    <p:sldId id="791" r:id="rId30"/>
    <p:sldId id="792" r:id="rId31"/>
    <p:sldId id="793" r:id="rId32"/>
    <p:sldId id="794" r:id="rId33"/>
    <p:sldId id="795" r:id="rId34"/>
    <p:sldId id="796" r:id="rId35"/>
    <p:sldId id="797" r:id="rId36"/>
    <p:sldId id="798" r:id="rId37"/>
    <p:sldId id="799" r:id="rId38"/>
    <p:sldId id="800" r:id="rId39"/>
    <p:sldId id="802" r:id="rId40"/>
    <p:sldId id="801" r:id="rId41"/>
    <p:sldId id="803" r:id="rId42"/>
    <p:sldId id="684" r:id="rId43"/>
    <p:sldId id="804" r:id="rId44"/>
    <p:sldId id="805" r:id="rId45"/>
    <p:sldId id="806" r:id="rId46"/>
    <p:sldId id="443" r:id="rId47"/>
    <p:sldId id="442" r:id="rId48"/>
    <p:sldId id="317" r:id="rId4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432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2025-10-05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10/5/2025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125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252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04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10/5/2025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10/5/2025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10/5/2025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png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encrypted-tbn0.gstatic.com/images?q=tbn:ANd9GcRIoIK7yznyqCRbTEuwYIXY3mJgjDrcYFjgF_o-58ga4FEPuETO" TargetMode="Externa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0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0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0.gstatic.com/images?q=tbn:ANd9GcT_7i8qxqyTnaKTYLhKmj4_CptBa-Uk2sZFkW6NdXs6CyOWEnclnq9kau2SUR4uJy0EDHY&amp;usqp=CAU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4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Fuels and Combustion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717" y="138942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9" y="592868"/>
            <a:ext cx="12062691" cy="6265132"/>
          </a:xfrm>
        </p:spPr>
        <p:txBody>
          <a:bodyPr>
            <a:normAutofit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the concept of reference state and reference values and their importance in thermochemical calculations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Analyze the composition and behavior of reacting mixtures using mole fractions, mass fractions, and chemical equilibrium principles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Define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enthalpy of formation and use it to compute the enthalpy changes of reactions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 the First Law of Thermodynamics to closed and open reacting systems to evaluate energy changes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Determine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adiabatic flame temperature for combustion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reactions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 idealized conditions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Font typeface="+mj-lt"/>
              <a:buAutoNum type="romanLcPeriod" startAt="6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Distinguish between higher and lower heating values of fuels and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describe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standard methods for their experimental determination.</a:t>
            </a:r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 State and Reference Values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Reacting Mixtures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Enthalpy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Formation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First Law Analysis of Reacting Systems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Adiabatic Flame Temperature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Heating Values of Fuels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Experimental Determination of Heating Values of Fuels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49491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Reference State and Reference Values</a:t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470" y="617620"/>
            <a:ext cx="11703064" cy="6103856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properties like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enthalpy, entropy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relative-not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absolute.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cannot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be measured directly, and they are calculated from measurable properties using the relations between thermodynamic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properties.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However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those relations give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in properties, not the values of properties at specified state.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foundational for calculating thermodynamic properties.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provide a baseline against which we measure and compare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thermodynamic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properties like enthalpy, entropy, and internal energy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Reference State and Reference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Value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reference state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 defined condition (temperature, pressure, phase) used as a baseline for measuring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thermodynamic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properties [1]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Standard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reference state is the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most stable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form of an element at 1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atm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and 25°C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Reference states are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not physical truths.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Commonly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used reference conditions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Temperature: 25°C (298.15 K)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Pressure: 1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atm</a:t>
            </a:r>
            <a:r>
              <a:rPr lang="en-US" dirty="0">
                <a:latin typeface="Arial" pitchFamily="34" charset="0"/>
                <a:cs typeface="Arial" pitchFamily="34" charset="0"/>
              </a:rPr>
              <a:t> (101.325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kPa</a:t>
            </a:r>
            <a:r>
              <a:rPr lang="en-US" dirty="0">
                <a:latin typeface="Arial" pitchFamily="34" charset="0"/>
                <a:cs typeface="Arial" pitchFamily="34" charset="0"/>
              </a:rPr>
              <a:t>)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itchFamily="34" charset="0"/>
                <a:cs typeface="Arial" pitchFamily="34" charset="0"/>
              </a:rPr>
              <a:t>Phase: Most stable form at the reference temperature and 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 pressure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0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Reference State and Reference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Value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6039394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itchFamily="34" charset="0"/>
              </a:rPr>
              <a:t>Example: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For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oxygen (O₂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)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, reference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state is gaseous O₂ at 25°C and 1 atm.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For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water (H₂O)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the state saturated liquid at 0.01°C is taken as the reference state, and the internal energy and entropy are assigned zero values at that sate.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For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refrigerant 134a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, the state saturated liquid at -40°C is taken as the reference state, and the enthalpy and entropy are assigned zero values at that state. 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In thermodynamics,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focus is on changes in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properties, 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and the reference chosen has no consequences in the calculations.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05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Reference State and Reference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Value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45096" y="818606"/>
                <a:ext cx="11615977" cy="5651863"/>
              </a:xfrm>
            </p:spPr>
            <p:txBody>
              <a:bodyPr>
                <a:normAutofit/>
              </a:bodyPr>
              <a:lstStyle/>
              <a:p>
                <a:pPr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A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itchFamily="34" charset="0"/>
                  </a:rPr>
                  <a:t>Reference Value </a:t>
                </a:r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is the numerical value assigned to a specific thermodynamic property at the reference </a:t>
                </a:r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state [1].</a:t>
                </a:r>
              </a:p>
              <a:p>
                <a:pPr marL="0" marR="0" latinLnBrk="0">
                  <a:lnSpc>
                    <a:spcPct val="150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most important reference values are reference enthalpy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) </a:t>
                </a:r>
                <a:r>
                  <a:rPr lang="en-US" sz="2400" dirty="0">
                    <a:latin typeface="Arial" panose="020B0604020202020204" pitchFamily="34" charset="0"/>
                    <a:cs typeface="Arial" pitchFamily="34" charset="0"/>
                  </a:rPr>
                  <a:t>and reference entropy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𝑠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itchFamily="34" charset="0"/>
                  </a:rPr>
                  <a:t>). </a:t>
                </a:r>
                <a:endParaRPr lang="en-US" sz="2400" dirty="0">
                  <a:latin typeface="Arial" panose="020B0604020202020204" pitchFamily="34" charset="0"/>
                  <a:cs typeface="Arial" pitchFamily="34" charset="0"/>
                </a:endParaRPr>
              </a:p>
              <a:p>
                <a:pPr marL="0" indent="0" latinLnBrk="0">
                  <a:lnSpc>
                    <a:spcPct val="150000"/>
                  </a:lnSpc>
                  <a:buNone/>
                </a:pPr>
                <a:r>
                  <a:rPr lang="en-US" sz="2400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itchFamily="34" charset="0"/>
                  </a:rPr>
                  <a:t>Example: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Entropy of liquid water at </a:t>
                </a:r>
                <a:r>
                  <a:rPr lang="en-US" dirty="0" smtClean="0">
                    <a:latin typeface="Arial" panose="020B0604020202020204" pitchFamily="34" charset="0"/>
                    <a:cs typeface="Arial" pitchFamily="34" charset="0"/>
                  </a:rPr>
                  <a:t>0°C 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= 0 (by convention in steam tables</a:t>
                </a:r>
                <a:r>
                  <a:rPr lang="en-US" dirty="0" smtClean="0">
                    <a:latin typeface="Arial" panose="020B0604020202020204" pitchFamily="34" charset="0"/>
                    <a:cs typeface="Arial" pitchFamily="34" charset="0"/>
                  </a:rPr>
                  <a:t>).</a:t>
                </a:r>
              </a:p>
              <a:p>
                <a:pPr lvl="1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dirty="0" smtClean="0">
                    <a:latin typeface="Arial" panose="020B0604020202020204" pitchFamily="34" charset="0"/>
                    <a:cs typeface="Arial" pitchFamily="34" charset="0"/>
                  </a:rPr>
                  <a:t>Standard </a:t>
                </a:r>
                <a:r>
                  <a:rPr lang="en-US" dirty="0">
                    <a:latin typeface="Arial" panose="020B0604020202020204" pitchFamily="34" charset="0"/>
                    <a:cs typeface="Arial" pitchFamily="34" charset="0"/>
                  </a:rPr>
                  <a:t>enthalpy of formation of O₂ (g) at 298 K = 0 kJ/mol.</a:t>
                </a:r>
                <a:r>
                  <a:rPr lang="en-US" sz="2000" dirty="0" smtClean="0">
                    <a:latin typeface="Arial" panose="020B0604020202020204" pitchFamily="34" charset="0"/>
                    <a:cs typeface="Arial" pitchFamily="34" charset="0"/>
                  </a:rPr>
                  <a:t/>
                </a:r>
                <a:br>
                  <a:rPr lang="en-US" sz="2000" dirty="0" smtClean="0">
                    <a:latin typeface="Arial" panose="020B0604020202020204" pitchFamily="34" charset="0"/>
                    <a:cs typeface="Arial" pitchFamily="34" charset="0"/>
                  </a:rPr>
                </a:br>
                <a:endParaRPr lang="en-US" sz="2000" dirty="0">
                  <a:latin typeface="Arial" panose="020B0604020202020204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45096" y="818606"/>
                <a:ext cx="11615977" cy="5651863"/>
              </a:xfrm>
              <a:blipFill rotWithShape="0">
                <a:blip r:embed="rId2"/>
                <a:stretch>
                  <a:fillRect l="-787" r="-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02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Reacting Mixtures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59981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reacting mixture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system containing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or more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chemical species that undergo a chemical reaction.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combination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species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undergoing a chemical reaction, typically involving combustion or synthesis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chemical reaction changes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molecular identity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the substances involved.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This transformation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releases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or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absorbs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a significant amount of energy, primarily as </a:t>
            </a: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heat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and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used 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release, fuel efficiency, and environmental impact in engines, furnaces, and chemical reactors.</a:t>
            </a:r>
          </a:p>
          <a:p>
            <a:pPr marL="285750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chemical reaction occurs,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reactants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disappear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are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formed, so differences can not be calculated for all substances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involved.</a:t>
            </a:r>
          </a:p>
        </p:txBody>
      </p:sp>
    </p:spTree>
    <p:extLst>
      <p:ext uri="{BB962C8B-B14F-4D97-AF65-F5344CB8AC3E}">
        <p14:creationId xmlns:p14="http://schemas.microsoft.com/office/powerpoint/2010/main" val="121435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2. Reacting Mixtures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729190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89095" y="653143"/>
                <a:ext cx="11599817" cy="6299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datum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the study of reacting systems can be established by assigning arbitrarily a value of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zero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to the enthalpy of the stable elements at a state called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standard reference state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defined by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𝑟𝑒𝑓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=298 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𝐾</m:t>
                    </m:r>
                    <m:d>
                      <m:dPr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25</m:t>
                            </m:r>
                          </m:e>
                          <m:sup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p>
                        </m:sSup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</m:d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𝑟𝑒𝑓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=1 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𝑎𝑡𝑚</m:t>
                    </m:r>
                    <m:r>
                      <a:rPr lang="en-US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 [2]</m:t>
                    </m:r>
                  </m:oMath>
                </a14:m>
                <a:r>
                  <a:rPr lang="en-US" sz="2400" dirty="0" smtClean="0"/>
                  <a:t>.</a:t>
                </a:r>
                <a:endParaRPr lang="en-US" sz="2400" dirty="0"/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values can be assigned to compounds for use in the study of reacting systems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85750" indent="-285750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Reacting mixtures contain: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Chemical species: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e.g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., O₂, CO₂, CH₄, H₂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Mixture composition: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Mass fraction,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mole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fraction,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molar </a:t>
                </a: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concentration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Reaction stoichiometry: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balanced chemical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equation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95" y="653143"/>
                <a:ext cx="11599817" cy="6299160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 b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538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>. Enthalpy of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575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formation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a fundamental property used to calculate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changes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chemical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reactions.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formation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bSup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)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energy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released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or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absorbed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when the compound is formed from its elements, the compound and elements all being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their most stable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reference states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at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standard conditions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(298.15 K, 1 bar, 1 M solution for solutes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 [3].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During a chemical reaction, some chemical bonds that bind the atoms into molecules are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broken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and new ones are formed.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chemical energy associated with these bonds, in general,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is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different for the reactants and the products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5756769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855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. Enthalpy of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Formation 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5998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that involves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reactions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involve changes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energies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which must be accounted for in an energy balance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Assuming that the atoms of each reactant remains intact (no nuclear reactions) and disregarding any changes in kinetic and potential energies,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change of a system during a chemical reaction will be due to a change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 change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composition [4]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is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thermodynamics we are concerned with the changes in the energy of a system during a process, and not the energy values at the particular states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5698992"/>
              </p:ext>
            </p:extLst>
          </p:nvPr>
        </p:nvGraphicFramePr>
        <p:xfrm>
          <a:off x="3907972" y="4229816"/>
          <a:ext cx="2666666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Equation" r:id="rId3" imgW="1282680" imgH="241200" progId="Equation.3">
                  <p:embed/>
                </p:oleObj>
              </mc:Choice>
              <mc:Fallback>
                <p:oleObj name="Equation" r:id="rId3" imgW="128268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7972" y="4229816"/>
                        <a:ext cx="2666666" cy="501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13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53737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Any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can be chosen as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reference state and assign a value of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zero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to the internal energy or enthalpy of a substance at that state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It is necessary to have a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common reference state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all substances.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chosen reference state is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298.15 K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 </a:t>
                </a:r>
                <a:r>
                  <a:rPr lang="en-US" sz="2400" dirty="0" err="1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atm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which is known as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standard reference sate.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Property values at the standard reference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are indicated by a superscript 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“</a:t>
                </a:r>
                <a:r>
                  <a:rPr lang="en-US" sz="2400" baseline="300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”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(such as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p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When analyzing reacting systems, we must use property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algn="just" latinLnBrk="0">
                  <a:lnSpc>
                    <a:spcPct val="150000"/>
                  </a:lnSpc>
                  <a:spcBef>
                    <a:spcPct val="20000"/>
                  </a:spcBef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values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relative to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standard reference state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5373779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 b="-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192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41180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However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it is not necessary to prepare a new set of property tables for this purpose.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We can use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existing tables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by subtracting the property values at the standard reference state from the values at the specified state. </a:t>
                </a:r>
              </a:p>
              <a:p>
                <a:pPr marL="342900" indent="-342900" algn="just" latinLnBrk="0">
                  <a:lnSpc>
                    <a:spcPct val="150000"/>
                  </a:lnSpc>
                  <a:spcBef>
                    <a:spcPct val="20000"/>
                  </a:spcBef>
                  <a:buFont typeface="Arial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ideal-gas enthalpy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at 500K relative to the standard reference state, for example, is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[4]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4118050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863437" y="5258574"/>
                <a:ext cx="5530104" cy="5301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𝐸𝑛𝑡h𝑎𝑙𝑝𝑦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p>
                          </m:sSub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e>
                          </m:d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num>
                            <m:den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𝑚𝑜𝑙</m:t>
                          </m:r>
                          <m:r>
                            <m:rPr>
                              <m:nor/>
                            </m:rPr>
                            <a:rPr lang="en-US" sz="2400" dirty="0">
                              <a:solidFill>
                                <a:prstClr val="black"/>
                              </a:solidFill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3437" y="5258574"/>
                <a:ext cx="5530104" cy="53014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543627" y="5821327"/>
                <a:ext cx="6518066" cy="46980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500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𝐾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</m:t>
                          </m:r>
                        </m:sup>
                      </m:sSup>
                      <m:r>
                        <a:rPr lang="en-US" sz="2400" i="0">
                          <a:latin typeface="Cambria Math" panose="02040503050406030204" pitchFamily="18" charset="0"/>
                        </a:rPr>
                        <m:t>=14,581−8669=5912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𝑚𝑜𝑙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3627" y="5821327"/>
                <a:ext cx="6518066" cy="46980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35783" y="3816686"/>
            <a:ext cx="5425910" cy="7392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5783" y="4568329"/>
            <a:ext cx="5486875" cy="16765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54834" y="4770585"/>
            <a:ext cx="5387807" cy="1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56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095" y="648587"/>
            <a:ext cx="11599817" cy="182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enthalpy of formation of the elements found naturally as diatomic elements, such 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nitrogen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oxygen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hydrogen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is defined to be zero.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Table 1: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Enthalpy of Formation at 298 K and 1 </a:t>
            </a:r>
            <a:r>
              <a:rPr lang="en-US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[4]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097000"/>
              </p:ext>
            </p:extLst>
          </p:nvPr>
        </p:nvGraphicFramePr>
        <p:xfrm>
          <a:off x="2030565" y="2393736"/>
          <a:ext cx="5283926" cy="4464264"/>
        </p:xfrm>
        <a:graphic>
          <a:graphicData uri="http://schemas.openxmlformats.org/drawingml/2006/table">
            <a:tbl>
              <a:tblPr/>
              <a:tblGrid>
                <a:gridCol w="16081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21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6578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378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3092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endParaRPr lang="en-US" sz="14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Substance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endParaRPr lang="en-US" sz="14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Formula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endParaRPr lang="en-US" sz="1400" dirty="0" smtClean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endParaRPr lang="en-US" sz="14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kJ/</a:t>
                      </a:r>
                      <a:r>
                        <a:rPr lang="en-US" sz="1400" dirty="0" err="1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kmol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Air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endParaRPr lang="en-US" sz="14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29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Oxygen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</a:t>
                      </a:r>
                      <a:r>
                        <a:rPr lang="en-US" sz="1400" baseline="-250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endParaRPr lang="en-US" sz="1000" baseline="-25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32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Nitrogen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N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Carbon Dioxide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-393,520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Carbon Monoxide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CO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28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-110,530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Water (vapor)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Ovap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-241,820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Water (liquid)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Oliq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-285,830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120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Methane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16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-74,850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Acetylene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+226,730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Ethane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-84,680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Propane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44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-103,850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Butane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58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-126,150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Octane (vapor)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114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-208,450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2843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Dodecane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</a:t>
                      </a: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H</a:t>
                      </a:r>
                      <a:r>
                        <a:rPr kumimoji="0" lang="en-US" sz="1400" kern="1200" baseline="-25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170</a:t>
                      </a:r>
                      <a:endParaRPr lang="en-US" sz="100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  <a:tab pos="685800" algn="l"/>
                          <a:tab pos="914400" algn="l"/>
                          <a:tab pos="1143000" algn="l"/>
                          <a:tab pos="1371600" algn="r"/>
                          <a:tab pos="3657600" algn="r"/>
                          <a:tab pos="4114800" algn="r"/>
                          <a:tab pos="4572000" algn="r"/>
                        </a:tabLst>
                      </a:pPr>
                      <a:r>
                        <a:rPr lang="en-US" sz="1400" dirty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-291,010</a:t>
                      </a:r>
                      <a:endParaRPr lang="en-US" sz="100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</a:tbl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2603922"/>
              </p:ext>
            </p:extLst>
          </p:nvPr>
        </p:nvGraphicFramePr>
        <p:xfrm>
          <a:off x="5905502" y="2386709"/>
          <a:ext cx="3810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2" name="Equation" r:id="rId3" imgW="190417" imgH="253890" progId="Equation.3">
                  <p:embed/>
                </p:oleObj>
              </mc:Choice>
              <mc:Fallback>
                <p:oleObj name="Equation" r:id="rId3" imgW="19041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5502" y="2386709"/>
                        <a:ext cx="3810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7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change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will be different for different reactions, and it would be very desirable to have a property to represent the changes in chemical energy during a reaction. 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property is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reaction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which is defined as the difference between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the products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a specified state and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the reactants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at the same state for a complete reaction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combustion processes,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reaction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usually referred to as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combustion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which represents the amount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released during a steady-flow combustion process when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1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kmol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(or 1 kg) of fuel is burned completely at a specified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temperature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pressure. 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 b="-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2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5766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combustion: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more practical approach would be to have a more fundamental property to represent the chemical energy of an element or a compound at some reference state.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property is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formation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  <m:sup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𝑜</m:t>
                        </m:r>
                      </m:sup>
                    </m:sSubSup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which can be viewed as the enthalpy of a substance at a specified state due to its chemical composition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establish a starting point, we assign the enthalpy of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formation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all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stable elements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(such 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a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value of zero at the standard reference state of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298 K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1 atm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5766130"/>
              </a:xfrm>
              <a:prstGeom prst="rect">
                <a:avLst/>
              </a:prstGeom>
              <a:blipFill rotWithShape="0">
                <a:blip r:embed="rId2"/>
                <a:stretch>
                  <a:fillRect l="-736" r="-8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203012" y="1410788"/>
                <a:ext cx="375147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𝑃𝑟𝑜𝑑𝑢𝑐𝑡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𝑅𝑒𝑎𝑐𝑡𝑎𝑛𝑡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3012" y="1410788"/>
                <a:ext cx="3751475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5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240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Enthalpy of Formation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599817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Enthalpy of formation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𝐶𝑂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599817" cy="646331"/>
              </a:xfrm>
              <a:prstGeom prst="rect">
                <a:avLst/>
              </a:prstGeom>
              <a:blipFill rotWithShape="0">
                <a:blip r:embed="rId2"/>
                <a:stretch>
                  <a:fillRect l="-841" b="-113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8449" y="1853367"/>
            <a:ext cx="3875038" cy="1848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714079" y="1950720"/>
                <a:ext cx="3751475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𝑃𝑟𝑜𝑑𝑢𝑐𝑡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𝑅𝑒𝑎𝑐𝑡𝑎𝑛𝑡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4079" y="1950720"/>
                <a:ext cx="3751475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ectangle 15"/>
          <p:cNvSpPr/>
          <p:nvPr/>
        </p:nvSpPr>
        <p:spPr>
          <a:xfrm>
            <a:off x="844188" y="3891232"/>
            <a:ext cx="78382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Enthalpy of Combustion, Combustion,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Parente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A. (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2011)</a:t>
            </a: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url:https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encrypted-tbn0.gstatic.com/images?q=tbn:ANd9GcRIoIK7yznyqCRbTEuwYIXY3mJgjDrcYFjgF_o-58ga4FEPuETO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36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Law Analysis of Reacting Systems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balance relations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(the first law) are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applicable to both reacting and non-reacting systems.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chemically reacting systems involve changes in their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energy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thus it is more convenient to rewrite the energy balance relations so that the changes in chemical energies are explicitly expressed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substance involved in a chemical reaction, its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enthalpy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sum of its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energy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(formation enthalpy) and its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sensible energy </a:t>
            </a:r>
            <a:r>
              <a:rPr lang="en-US" sz="2400" dirty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relative to the standard state (25°C</a:t>
            </a:r>
            <a:r>
              <a:rPr lang="en-US" sz="2400" dirty="0" smtClean="0">
                <a:solidFill>
                  <a:srgbClr val="0F111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[4].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33549" y="5712930"/>
                <a:ext cx="8597536" cy="10085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smtClean="0">
                    <a:latin typeface="Calibri" panose="020F0502020204030204" pitchFamily="34" charset="0"/>
                    <a:ea typeface="MS Mincho"/>
                    <a:cs typeface="Times New Roman" panose="02020603050405020304" pitchFamily="18" charset="0"/>
                  </a:rPr>
                  <a:t>Where,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  <m:sup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bSup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𝑒𝑛𝑡h𝑎𝑙𝑝𝑦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𝑜𝑓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𝑓𝑜𝑟𝑚𝑎𝑡𝑖𝑜𝑛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𝑡h𝑒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𝑐h𝑒𝑚𝑖𝑐𝑎𝑙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𝑒𝑛𝑒𝑟𝑔𝑦</m:t>
                        </m:r>
                      </m:e>
                    </m:d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𝑎𝑡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25</m:t>
                        </m:r>
                      </m:e>
                      <m:sup>
                        <m:r>
                          <a:rPr lang="en-US" sz="2000" b="0" i="1" smtClean="0"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p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𝐶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1 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𝑎𝑡𝑚</m:t>
                    </m:r>
                  </m:oMath>
                </a14:m>
                <a:endParaRPr lang="en-US" sz="20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[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h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</m:d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h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Times New Roman" panose="02020603050405020304" pitchFamily="18" charset="0"/>
                            </a:rPr>
                            <m:t>298</m:t>
                          </m:r>
                          <m: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MS Mincho"/>
                              <a:cs typeface="Times New Roman" panose="02020603050405020304" pitchFamily="18" charset="0"/>
                            </a:rPr>
                            <m:t>𝐾</m:t>
                          </m:r>
                        </m:e>
                      </m:d>
                      <m:r>
                        <a:rPr lang="en-US" sz="2000" b="0" i="1" smtClean="0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]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𝑆𝑒𝑛𝑠𝑖𝑏𝑙𝑒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𝑒𝑛𝑡h𝑎𝑙𝑝𝑦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𝑐h𝑎𝑛𝑔𝑒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 (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𝑡h𝑒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𝑡h𝑒𝑟𝑚𝑎𝑙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𝑒𝑛𝑒𝑟𝑔𝑦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MS Mincho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549" y="5712930"/>
                <a:ext cx="8597536" cy="1008546"/>
              </a:xfrm>
              <a:prstGeom prst="rect">
                <a:avLst/>
              </a:prstGeom>
              <a:blipFill rotWithShape="0">
                <a:blip r:embed="rId2"/>
                <a:stretch>
                  <a:fillRect l="-7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191511" y="5201723"/>
                <a:ext cx="4377802" cy="520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</m:t>
                          </m:r>
                        </m:sup>
                      </m:sSubSup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[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</m:d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d>
                        <m:d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298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𝐾</m:t>
                          </m:r>
                        </m:e>
                      </m:d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1511" y="5201723"/>
                <a:ext cx="4377802" cy="52039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24740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balance relations can be used for: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 flow systems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Closed systems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indent="-457200" algn="just" latinLnBrk="0">
                  <a:lnSpc>
                    <a:spcPct val="150000"/>
                  </a:lnSpc>
                  <a:buAutoNum type="arabicPeriod"/>
                </a:pPr>
                <a:r>
                  <a:rPr lang="en-US" sz="26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 Flow Systems</a:t>
                </a: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Let's consider the most common case: an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open system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steady-flow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combustion chamber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Assumptions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Steady-state, steady-flow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Negligible kinetic and potential energy changes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No work interaction (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𝑊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823" r="-772" b="-11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778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39703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general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balance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reduces to: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Where: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𝐻𝑒𝑎𝑡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𝑡𝑟𝑎𝑛𝑠𝑓𝑒𝑟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𝑓𝑟𝑜𝑚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𝑡h𝑒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𝑠𝑦𝑠𝑡𝑒𝑚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𝐼𝑓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𝑖𝑠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𝑛𝑒𝑔𝑎𝑡𝑖𝑣𝑒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h𝑒𝑎𝑡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𝑖𝑠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𝑙𝑜𝑠𝑡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2400" dirty="0"/>
                  <a:t> </a:t>
                </a:r>
                <a:endParaRPr lang="en-US" sz="2400" b="0" i="1" dirty="0" smtClean="0">
                  <a:latin typeface="Cambria Math" panose="02040503050406030204" pitchFamily="18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𝑅𝑒𝑎𝑐𝑡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𝑇𝑜𝑡𝑎𝑙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𝑒𝑛𝑡h𝑎𝑙𝑝𝑦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𝑡h𝑒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𝑟𝑒𝑎𝑐𝑡𝑎𝑛𝑡𝑠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𝑒𝑛𝑡𝑒𝑟𝑖𝑛𝑔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i="1" dirty="0" smtClean="0">
                  <a:latin typeface="Cambria Math" panose="02040503050406030204" pitchFamily="18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𝑃𝑟𝑜𝑑</m:t>
                        </m:r>
                      </m:sub>
                    </m:sSub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𝑇𝑜𝑡𝑎𝑙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𝑒𝑛𝑡h𝑎𝑙𝑝𝑦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𝑜𝑓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𝑡h𝑒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𝑝𝑟𝑜𝑑𝑢𝑐𝑡𝑠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𝑒𝑥𝑖𝑡𝑖𝑛𝑔</m:t>
                    </m:r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calculate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𝑟𝑒𝑎𝑐𝑡</m:t>
                        </m:r>
                      </m:sub>
                    </m:sSub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𝑃𝑟𝑜𝑑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we sum the total enthalpies of all components: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3970318"/>
              </a:xfrm>
              <a:prstGeom prst="rect">
                <a:avLst/>
              </a:prstGeom>
              <a:blipFill rotWithShape="0">
                <a:blip r:embed="rId2"/>
                <a:stretch>
                  <a:fillRect l="-823" b="-9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71340" y="1493912"/>
                <a:ext cx="28941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𝑃𝑟𝑜𝑑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𝑅𝑒𝑎𝑐𝑡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40" y="1493912"/>
                <a:ext cx="2894190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157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6612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45096" y="760035"/>
                <a:ext cx="11366896" cy="4524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Neglecting changes in kinetic and potential energies,</a:t>
                </a: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a chemically reacting steady-flow system:</a:t>
                </a: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represent the </a:t>
                </a:r>
                <a:r>
                  <a:rPr lang="en-US" sz="2400" dirty="0" err="1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molal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flow rates of the product p and the reactant r, respectively.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Reactant: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Rate of net energy transfer in by heat, work and  mass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Product: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Rate of net energy transfer out by heat, work and mass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096" y="760035"/>
                <a:ext cx="11366896" cy="4524315"/>
              </a:xfrm>
              <a:prstGeom prst="rect">
                <a:avLst/>
              </a:prstGeom>
              <a:blipFill rotWithShape="0">
                <a:blip r:embed="rId2"/>
                <a:stretch>
                  <a:fillRect l="-804" r="-1180" b="-8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7768800" y="904075"/>
                <a:ext cx="168360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dirty="0" smtClean="0"/>
                  <a:t>.</a:t>
                </a:r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68800" y="904075"/>
                <a:ext cx="168360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722" b="-144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10857" y="2093520"/>
                <a:ext cx="11516040" cy="9866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857" y="2093520"/>
                <a:ext cx="11516040" cy="986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9368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45096" y="760035"/>
                <a:ext cx="11366896" cy="35982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 mole of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fuel: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 latinLnBrk="0">
                  <a:spcBef>
                    <a:spcPct val="20000"/>
                  </a:spcBef>
                  <a:defRPr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lvl="0" indent="-342900" latinLnBrk="0">
                  <a:spcBef>
                    <a:spcPct val="20000"/>
                  </a:spcBef>
                  <a:defRPr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𝑟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𝑁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represent the number of moles of the reactant r and the product p, respectively.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096" y="760035"/>
                <a:ext cx="11366896" cy="3598293"/>
              </a:xfrm>
              <a:prstGeom prst="rect">
                <a:avLst/>
              </a:prstGeom>
              <a:blipFill rotWithShape="0">
                <a:blip r:embed="rId2"/>
                <a:stretch>
                  <a:fillRect l="-8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71340" y="1533773"/>
                <a:ext cx="11025243" cy="10128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d>
                                        <m:dPr>
                                          <m:endChr m:val="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acc>
                                            <m:accPr>
                                              <m:chr m:val="̅"/>
                                              <m:ctrlP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accPr>
                                            <m:e>
                                              <m: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  <m:t>h</m:t>
                                              </m:r>
                                            </m:e>
                                          </m:acc>
                                        </m:e>
                                      </m:d>
                                    </m:e>
                                    <m:sub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𝑓</m:t>
                                      </m:r>
                                    </m:sub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bSup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d>
                                    <m:d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p>
                                        <m:sSup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pPr>
                                        <m:e>
                                          <m:acc>
                                            <m:accPr>
                                              <m:chr m:val="̅"/>
                                              <m:ctrlP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accPr>
                                            <m:e>
                                              <m: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  <m:t>h</m:t>
                                              </m:r>
                                            </m:e>
                                          </m:acc>
                                        </m:e>
                                        <m:sup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𝑜</m:t>
                                          </m:r>
                                        </m:sup>
                                      </m:sSup>
                                    </m:e>
                                  </m:d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nary>
                            <m:naryPr>
                              <m:chr m:val="∑"/>
                              <m:subHide m:val="on"/>
                              <m:supHide m:val="o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/>
                            <m:sup/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d>
                                    <m:dPr>
                                      <m:begChr m:val="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Sup>
                                        <m:sSubSup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SupPr>
                                        <m:e>
                                          <m:d>
                                            <m:dPr>
                                              <m:endChr m:val=""/>
                                              <m:ctrlP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dPr>
                                            <m:e>
                                              <m:acc>
                                                <m:accPr>
                                                  <m:chr m:val="̅"/>
                                                  <m:ctrlPr>
                                                    <a:rPr lang="en-US" sz="2400" i="1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accPr>
                                                <m:e>
                                                  <m:r>
                                                    <a:rPr lang="en-US" sz="2400" i="1">
                                                      <a:latin typeface="Cambria Math" panose="02040503050406030204" pitchFamily="18" charset="0"/>
                                                    </a:rPr>
                                                    <m:t>h</m:t>
                                                  </m:r>
                                                </m:e>
                                              </m:acc>
                                            </m:e>
                                          </m:d>
                                        </m:e>
                                        <m:sub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𝑓</m:t>
                                          </m:r>
                                        </m:sub>
                                        <m:sup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𝑜</m:t>
                                          </m:r>
                                        </m:sup>
                                      </m:sSubSup>
                                      <m:r>
                                        <a:rPr lang="en-US" sz="2400" i="0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d>
                                        <m:dPr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dPr>
                                        <m:e>
                                          <m:acc>
                                            <m:accPr>
                                              <m:chr m:val="̅"/>
                                              <m:ctrlP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accPr>
                                            <m:e>
                                              <m: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  <m:t>h</m:t>
                                              </m:r>
                                            </m:e>
                                          </m:acc>
                                          <m:r>
                                            <a:rPr lang="en-US" sz="2400" i="0">
                                              <a:latin typeface="Cambria Math" panose="02040503050406030204" pitchFamily="18" charset="0"/>
                                            </a:rPr>
                                            <m:t>−</m:t>
                                          </m:r>
                                          <m:sSup>
                                            <m:sSupPr>
                                              <m:ctrlP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sSupPr>
                                            <m:e>
                                              <m:acc>
                                                <m:accPr>
                                                  <m:chr m:val="̅"/>
                                                  <m:ctrlPr>
                                                    <a:rPr lang="en-US" sz="2400" i="1">
                                                      <a:latin typeface="Cambria Math" panose="02040503050406030204" pitchFamily="18" charset="0"/>
                                                    </a:rPr>
                                                  </m:ctrlPr>
                                                </m:accPr>
                                                <m:e>
                                                  <m:r>
                                                    <a:rPr lang="en-US" sz="2400" i="1">
                                                      <a:latin typeface="Cambria Math" panose="02040503050406030204" pitchFamily="18" charset="0"/>
                                                    </a:rPr>
                                                    <m:t>h</m:t>
                                                  </m:r>
                                                </m:e>
                                              </m:acc>
                                            </m:e>
                                            <m:sup>
                                              <m:r>
                                                <a:rPr lang="en-US" sz="2400" i="1">
                                                  <a:latin typeface="Cambria Math" panose="02040503050406030204" pitchFamily="18" charset="0"/>
                                                </a:rPr>
                                                <m:t>𝑜</m:t>
                                              </m:r>
                                            </m:sup>
                                          </m:sSup>
                                        </m:e>
                                      </m:d>
                                    </m:e>
                                  </m:d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nary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40" y="1533773"/>
                <a:ext cx="11025243" cy="101284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603430" y="4091517"/>
                <a:ext cx="8105552" cy="9866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3430" y="4091517"/>
                <a:ext cx="8105552" cy="98668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474194" y="5363835"/>
                <a:ext cx="5952142" cy="5166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𝑟𝑒𝑎𝑐𝑡</m:t>
                              </m:r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    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𝑚𝑜𝑙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𝑓𝑢𝑒𝑙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4194" y="5363835"/>
                <a:ext cx="5952142" cy="51661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891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245096" y="818606"/>
                <a:ext cx="11852366" cy="40393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If the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combustion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𝑐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bSup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 particular reaction is available, the steady-flow energy equation per mole of fuel can be expressed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as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energy balance relations above are sometimes written without the work term since most steady-flow combustion processes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do not involve any work interactions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096" y="818606"/>
                <a:ext cx="11852366" cy="4039376"/>
              </a:xfrm>
              <a:prstGeom prst="rect">
                <a:avLst/>
              </a:prstGeom>
              <a:blipFill rotWithShape="0">
                <a:blip r:embed="rId2"/>
                <a:stretch>
                  <a:fillRect l="-669" r="-8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2194554" y="2149242"/>
                <a:ext cx="6276975" cy="9866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  <m:sup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</m:t>
                          </m:r>
                        </m:sup>
                      </m:sSubSup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4554" y="2149242"/>
                <a:ext cx="6276975" cy="98668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916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combustion chamber normally involves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output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heat input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energy balance for a typical steady-flow combustion process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becomes</a:t>
            </a: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expresses that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output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a combustion process is simply the difference between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of the reactants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entering and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of the products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leaving the combustion chamber.</a:t>
            </a: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862594" y="2376501"/>
                <a:ext cx="7813999" cy="9866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2594" y="2376501"/>
                <a:ext cx="7813999" cy="98668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5696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61303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6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Closed Systems</a:t>
                </a:r>
              </a:p>
              <a:p>
                <a:pPr marL="342900" lvl="0" indent="-342900" latinLnBrk="0">
                  <a:lnSpc>
                    <a:spcPct val="150000"/>
                  </a:lnSpc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general closed-system energy balance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relation,                                     can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be expressed for a stationary chemically reacting closed system as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342900" lvl="0" indent="-342900" latinLnBrk="0">
                  <a:spcBef>
                    <a:spcPct val="20000"/>
                  </a:spcBef>
                  <a:buFont typeface="Wingdings" panose="05000000000000000000" pitchFamily="2" charset="2"/>
                  <a:buChar char="§"/>
                  <a:defRPr/>
                </a:pPr>
                <a:endParaRPr lang="en-US" sz="22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 latinLnBrk="0">
                  <a:spcBef>
                    <a:spcPct val="20000"/>
                  </a:spcBef>
                  <a:defRPr/>
                </a:pPr>
                <a:endParaRPr lang="en-US" sz="22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latinLnBrk="0">
                  <a:lnSpc>
                    <a:spcPct val="150000"/>
                  </a:lnSpc>
                  <a:spcAft>
                    <a:spcPts val="800"/>
                  </a:spcAft>
                  <a:buFont typeface="Wingdings" panose="05000000000000000000" pitchFamily="2" charset="2"/>
                  <a:buChar char="§"/>
                  <a:tabLst>
                    <a:tab pos="1165860" algn="l"/>
                  </a:tabLst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avoid using another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property, 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energy of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formation,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Times New Roman" panose="02020603050405020304" pitchFamily="18" charset="0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𝑜</m:t>
                        </m:r>
                      </m:sup>
                    </m:sSubSup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utilize the definition of enthalpy 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6130396"/>
              </a:xfrm>
              <a:prstGeom prst="rect">
                <a:avLst/>
              </a:prstGeom>
              <a:blipFill rotWithShape="0">
                <a:blip r:embed="rId2"/>
                <a:stretch>
                  <a:fillRect l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7515497" y="1598344"/>
                <a:ext cx="3222357" cy="4908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 i="0">
                        <a:latin typeface="Cambria Math" panose="02040503050406030204" pitchFamily="18" charset="0"/>
                      </a:rPr>
                      <m:t>=∆</m:t>
                    </m:r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𝑆𝑦𝑠𝑡𝑒𝑚</m:t>
                        </m:r>
                      </m:sub>
                    </m:sSub>
                  </m:oMath>
                </a14:m>
                <a:r>
                  <a:rPr lang="en-US" dirty="0" smtClean="0"/>
                  <a:t>,</a:t>
                </a:r>
                <a:endParaRPr lang="en-US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5497" y="1598344"/>
                <a:ext cx="3222357" cy="490840"/>
              </a:xfrm>
              <a:prstGeom prst="rect">
                <a:avLst/>
              </a:prstGeom>
              <a:blipFill rotWithShape="0">
                <a:blip r:embed="rId3"/>
                <a:stretch>
                  <a:fillRect l="-568" b="-98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008907" y="2821184"/>
                <a:ext cx="9129525" cy="5291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endChr m:val="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)"/>
                                  <m:endChr m:val="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+(</m:t>
                                  </m:r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</m:d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)=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𝑝𝑟𝑜𝑑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𝑟𝑒𝑎𝑐𝑡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𝑘</m:t>
                          </m:r>
                          <m:f>
                            <m:fPr>
                              <m:type m:val="lin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𝐽</m:t>
                              </m:r>
                            </m:num>
                            <m:den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den>
                          </m:f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𝑚𝑜𝑙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𝑓𝑢𝑒𝑙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907" y="2821184"/>
                <a:ext cx="9129525" cy="529184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424444" y="4645346"/>
                <a:ext cx="6728958" cy="53014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𝑜𝑟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 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p>
                          </m:sSub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𝑢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=</m:t>
                          </m:r>
                          <m:sSubSup>
                            <m:sSub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p>
                          </m:sSub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𝑜</m:t>
                              </m:r>
                            </m:sup>
                          </m:sSup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4444" y="4645346"/>
                <a:ext cx="6728958" cy="53014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-44334" y="5305209"/>
                <a:ext cx="9666514" cy="98668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𝑊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acc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4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4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</m:acc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4334" y="5305209"/>
                <a:ext cx="9666514" cy="98668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89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04502" y="754144"/>
                <a:ext cx="11852366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Butane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gas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4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Times New Roman" panose="02020603050405020304" pitchFamily="18" charset="0"/>
                          </a:rPr>
                          <m:t>10</m:t>
                        </m:r>
                      </m:sub>
                    </m:sSub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MS Mincho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burned in theoretical air as shown below.  Find the net heat transfer per 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kmol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of fuel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Balanced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combustion equation: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02" y="754144"/>
                <a:ext cx="11852366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772" r="-8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932" y="2412274"/>
            <a:ext cx="5429140" cy="21423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090875" y="5379789"/>
                <a:ext cx="739010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+6.5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→4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+5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+24.44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0875" y="5379789"/>
                <a:ext cx="7390100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009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Law Analysis of Reacting Systems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steady-flow heat transfer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is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Reactants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𝑅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=298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5632311"/>
              </a:xfrm>
              <a:prstGeom prst="rect">
                <a:avLst/>
              </a:prstGeom>
              <a:blipFill rotWithShape="0">
                <a:blip r:embed="rId2"/>
                <a:stretch>
                  <a:fillRect l="-8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1340" y="1425967"/>
                <a:ext cx="9265920" cy="8392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𝑃𝑟𝑜𝑑𝑢𝑐𝑡𝑠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𝑓</m:t>
                                      </m:r>
                                    </m:sub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bSup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𝑅𝑒𝑎𝑐𝑡𝑎𝑛𝑡𝑠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𝑓</m:t>
                                      </m:r>
                                    </m:sub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bSup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b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40" y="1425967"/>
                <a:ext cx="9265920" cy="839269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92844" y="5296060"/>
                <a:ext cx="8804366" cy="8392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𝑅𝑒𝑎𝑐𝑡𝑎𝑛𝑡𝑠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𝑓</m:t>
                                      </m:r>
                                    </m:sub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bSup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=−126,150</m:t>
                      </m:r>
                      <m:f>
                        <m:fPr>
                          <m:ctrlP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𝐾𝑚𝑜𝑙</m:t>
                          </m:r>
                          <m:r>
                            <a:rPr lang="en-US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844" y="5296060"/>
                <a:ext cx="8804366" cy="83926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75297664"/>
                  </p:ext>
                </p:extLst>
              </p:nvPr>
            </p:nvGraphicFramePr>
            <p:xfrm>
              <a:off x="687976" y="2367071"/>
              <a:ext cx="9840687" cy="2194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1"/>
                    <a:gridCol w="1550126"/>
                    <a:gridCol w="1445623"/>
                    <a:gridCol w="1288868"/>
                    <a:gridCol w="1375955"/>
                    <a:gridCol w="2656114"/>
                  </a:tblGrid>
                  <a:tr h="93729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Component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𝑖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/ 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fuel)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>
                                          <a:effectLst/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b="0" i="1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b="0" i="1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𝑜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𝑖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kumimoji="0" lang="en-US" sz="1800" b="0" i="1" u="none" strike="noStrike" kern="1200" cap="none" spc="0" normalizeH="0" baseline="0" noProof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sSubSup>
                                          <m:sSubSup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Sup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𝑓</m:t>
                                            </m:r>
                                          </m:sub>
                                          <m:sup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𝑜</m:t>
                                            </m:r>
                                          </m:sup>
                                        </m:sSubSup>
                                        <m:r>
                                          <a:rPr kumimoji="0" lang="en-US" sz="1800" b="0" i="0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+</m:t>
                                        </m:r>
                                        <m:r>
                                          <a:rPr kumimoji="0" lang="en-US" sz="18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(</m:t>
                                        </m:r>
                                        <m:sSub>
                                          <m:sSub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𝑇</m:t>
                                            </m:r>
                                          </m:sub>
                                        </m:sSub>
                                        <m:r>
                                          <a:rPr kumimoji="0" lang="en-US" sz="18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−</m:t>
                                        </m:r>
                                        <m:sSup>
                                          <m:sSup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p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p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𝑜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</m:e>
                                  <m:sub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8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fuel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4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𝐻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-126,150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2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-126,150</a:t>
                          </a: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𝑂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6.5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24.44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 1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75297664"/>
                  </p:ext>
                </p:extLst>
              </p:nvPr>
            </p:nvGraphicFramePr>
            <p:xfrm>
              <a:off x="687976" y="2367071"/>
              <a:ext cx="9840687" cy="219456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1"/>
                    <a:gridCol w="1550126"/>
                    <a:gridCol w="1445623"/>
                    <a:gridCol w="1288868"/>
                    <a:gridCol w="1375955"/>
                    <a:gridCol w="2656114"/>
                  </a:tblGrid>
                  <a:tr h="1005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Component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98431" t="-2424" r="-437255" b="-12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213502" t="-2424" r="-370464" b="-12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350472" t="-2424" r="-314151" b="-12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422566" t="-2424" r="-194690" b="-12969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270872" t="-2424" r="-917" b="-129697"/>
                          </a:stretch>
                        </a:blipFill>
                      </a:tcPr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400" t="-256061" r="-548000" b="-2242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-126,150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2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-126,150</a:t>
                          </a: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400" t="-361538" r="-548000" b="-1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6.5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5"/>
                          <a:stretch>
                            <a:fillRect l="-400" t="-461538" r="-548000" b="-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24.44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5507732" y="787401"/>
                <a:ext cx="620573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+6.5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→4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+5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+24.44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7732" y="787401"/>
                <a:ext cx="6205738" cy="400110"/>
              </a:xfrm>
              <a:prstGeom prst="rect">
                <a:avLst/>
              </a:prstGeom>
              <a:blipFill rotWithShape="0">
                <a:blip r:embed="rId6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42422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First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Law Analysis of Reacting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Systems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28623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Products: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𝑃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=1000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2862322"/>
              </a:xfrm>
              <a:prstGeom prst="rect">
                <a:avLst/>
              </a:prstGeom>
              <a:blipFill rotWithShape="0">
                <a:blip r:embed="rId2"/>
                <a:stretch>
                  <a:fillRect l="-8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849787"/>
                  </p:ext>
                </p:extLst>
              </p:nvPr>
            </p:nvGraphicFramePr>
            <p:xfrm>
              <a:off x="471340" y="1489952"/>
              <a:ext cx="9840687" cy="2316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1"/>
                    <a:gridCol w="1550126"/>
                    <a:gridCol w="1445623"/>
                    <a:gridCol w="1288868"/>
                    <a:gridCol w="1375955"/>
                    <a:gridCol w="2656114"/>
                  </a:tblGrid>
                  <a:tr h="93729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Component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/ 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fuel)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lang="en-US" sz="20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>
                                          <a:effectLst/>
                                          <a:latin typeface="Cambria Math" panose="02040503050406030204" pitchFamily="18" charset="0"/>
                                          <a:cs typeface="Arial" panose="020B0604020202020204" pitchFamily="34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>
                                          <a:effectLst/>
                                          <a:latin typeface="Cambria Math" panose="02040503050406030204" pitchFamily="18" charset="0"/>
                                          <a:ea typeface="MS Mincho"/>
                                          <a:cs typeface="Arial" panose="020B0604020202020204" pitchFamily="34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b="0" i="1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b="0" i="1">
                                      <a:effectLst/>
                                      <a:latin typeface="Cambria Math" panose="02040503050406030204" pitchFamily="18" charset="0"/>
                                      <a:ea typeface="MS Mincho"/>
                                      <a:cs typeface="Arial" panose="020B0604020202020204" pitchFamily="34" charset="0"/>
                                    </a:rPr>
                                    <m:t>𝑜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0" i="1" smtClean="0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𝑒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d>
                                      <m:dPr>
                                        <m:begChr m:val="["/>
                                        <m:endChr m:val="]"/>
                                        <m:ctrlPr>
                                          <a:rPr kumimoji="0" lang="en-US" sz="1800" b="0" i="1" u="none" strike="noStrike" kern="1200" cap="none" spc="0" normalizeH="0" baseline="0" noProof="0" smtClean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dPr>
                                      <m:e>
                                        <m:sSubSup>
                                          <m:sSubSup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Sup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𝑓</m:t>
                                            </m:r>
                                          </m:sub>
                                          <m:sup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𝑜</m:t>
                                            </m:r>
                                          </m:sup>
                                        </m:sSubSup>
                                        <m:r>
                                          <a:rPr kumimoji="0" lang="en-US" sz="1800" b="0" i="0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+</m:t>
                                        </m:r>
                                        <m:r>
                                          <a:rPr kumimoji="0" lang="en-US" sz="18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(</m:t>
                                        </m:r>
                                        <m:sSub>
                                          <m:sSub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b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𝑇</m:t>
                                            </m:r>
                                          </m:sub>
                                        </m:sSub>
                                        <m:r>
                                          <a:rPr kumimoji="0" lang="en-US" sz="1800" b="0" i="1" u="none" strike="noStrike" kern="1200" cap="none" spc="0" normalizeH="0" baseline="0" noProof="0">
                                            <a:ln>
                                              <a:noFill/>
                                            </a:ln>
                                            <a:solidFill>
                                              <a:schemeClr val="bg1"/>
                                            </a:solidFill>
                                            <a:effectLst/>
                                            <a:uLnTx/>
                                            <a:uFillTx/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−</m:t>
                                        </m:r>
                                        <m:sSup>
                                          <m:sSupPr>
                                            <m:ctrlP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pPr>
                                          <m:e>
                                            <m:acc>
                                              <m:accPr>
                                                <m:chr m:val="̅"/>
                                                <m:ctrlP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</m:ctrlPr>
                                              </m:accPr>
                                              <m:e>
                                                <m:r>
                                                  <a:rPr kumimoji="0" lang="en-US" sz="1800" b="0" i="1" u="none" strike="noStrike" kern="1200" cap="none" spc="0" normalizeH="0" baseline="0" noProof="0">
                                                    <a:ln>
                                                      <a:noFill/>
                                                    </a:ln>
                                                    <a:solidFill>
                                                      <a:schemeClr val="bg1"/>
                                                    </a:solidFill>
                                                    <a:effectLst/>
                                                    <a:uLnTx/>
                                                    <a:uFillTx/>
                                                    <a:latin typeface="Cambria Math" panose="02040503050406030204" pitchFamily="18" charset="0"/>
                                                    <a:ea typeface="+mn-ea"/>
                                                    <a:cs typeface="+mn-cs"/>
                                                  </a:rPr>
                                                  <m:t>h</m:t>
                                                </m:r>
                                              </m:e>
                                            </m:acc>
                                          </m:e>
                                          <m:sup>
                                            <m:r>
                                              <a:rPr kumimoji="0" lang="en-US" sz="1800" b="0" i="1" u="none" strike="noStrike" kern="1200" cap="none" spc="0" normalizeH="0" baseline="0" noProof="0">
                                                <a:ln>
                                                  <a:noFill/>
                                                </a:ln>
                                                <a:solidFill>
                                                  <a:schemeClr val="bg1"/>
                                                </a:solidFill>
                                                <a:effectLst/>
                                                <a:uLnTx/>
                                                <a:uFillTx/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𝑜</m:t>
                                            </m:r>
                                          </m:sup>
                                        </m:sSup>
                                      </m:e>
                                    </m:d>
                                  </m:e>
                                  <m:sub>
                                    <m:r>
                                      <a:rPr kumimoji="0" lang="en-US" sz="18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schemeClr val="bg1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𝑒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800" b="1" kern="1200" dirty="0">
                            <a:solidFill>
                              <a:schemeClr val="lt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kJ/</a:t>
                          </a:r>
                          <a:r>
                            <a:rPr lang="en-US" sz="2000" b="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b="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fuel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𝐶𝑂</m:t>
                                    </m:r>
                                  </m:e>
                                  <m:sub>
                                    <m:r>
                                      <a:rPr kumimoji="0" lang="en-US" sz="24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-393,520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42,769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9,364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2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-1,440,460</a:t>
                          </a: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4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4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𝐻</m:t>
                                    </m:r>
                                  </m:e>
                                  <m:sub>
                                    <m:r>
                                      <a:rPr kumimoji="0" lang="en-US" sz="24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kumimoji="0" lang="en-US" sz="2400" b="0" i="1" u="none" strike="noStrike" kern="1200" cap="none" spc="0" normalizeH="0" baseline="0" noProof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𝑂</m:t>
                                </m:r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-241,820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35,882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9,904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-1,079,210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50566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24.44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30,129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+524,482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849787"/>
                  </p:ext>
                </p:extLst>
              </p:nvPr>
            </p:nvGraphicFramePr>
            <p:xfrm>
              <a:off x="471340" y="1489952"/>
              <a:ext cx="9840687" cy="231648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1"/>
                    <a:gridCol w="1550126"/>
                    <a:gridCol w="1445623"/>
                    <a:gridCol w="1288868"/>
                    <a:gridCol w="1375955"/>
                    <a:gridCol w="2656114"/>
                  </a:tblGrid>
                  <a:tr h="1005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Component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98431" t="-2424" r="-436863" b="-141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13502" t="-2424" r="-370042" b="-141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352133" t="-2424" r="-315640" b="-141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22124" t="-2424" r="-194690" b="-14181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270642" t="-2424" r="-917" b="-141818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0" t="-222368" r="-547600" b="-20789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-393,520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42,769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9,364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US" sz="2000" b="0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-1,440,460</a:t>
                          </a:r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0" t="-326667" r="-547600" b="-11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-241,820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35,882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9,904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-1,079,210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3"/>
                          <a:stretch>
                            <a:fillRect l="-400" t="-492308" r="-547600" b="-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24.44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30,129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8,669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b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+524,482</a:t>
                          </a:r>
                          <a:endParaRPr lang="en-US" sz="2000" b="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0076" y="4098057"/>
                <a:ext cx="8804366" cy="8392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supHide m:val="on"/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𝑃𝑟𝑜𝑑𝑢𝑐𝑡𝑠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Sup>
                                    <m:sSub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𝑓</m:t>
                                      </m:r>
                                    </m:sub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bSup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+</m:t>
                                  </m:r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(</m:t>
                                  </m:r>
                                  <m:sSub>
                                    <m:sSub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b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sub>
                                  </m:s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b>
                              <m:r>
                                <a:rPr lang="en-US" sz="2000" b="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𝑒</m:t>
                              </m:r>
                            </m:sub>
                          </m:sSub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=−1</m:t>
                      </m:r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,995,188</m:t>
                      </m:r>
                      <m:f>
                        <m:fPr>
                          <m:ctrlP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𝐾𝑚𝑜𝑙</m:t>
                          </m:r>
                          <m:r>
                            <a:rPr lang="en-US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76" y="4098057"/>
                <a:ext cx="8804366" cy="839269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504489" y="5225457"/>
                <a:ext cx="5076967" cy="7289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𝑅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=−1,869,038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𝑘𝐽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𝐾𝑚𝑜𝑙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sub>
                          </m:sSub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04489" y="5225457"/>
                <a:ext cx="5076967" cy="72891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5507732" y="787401"/>
                <a:ext cx="620573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10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+6.5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→4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+5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+24.44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7732" y="787401"/>
                <a:ext cx="6205738" cy="400110"/>
              </a:xfrm>
              <a:prstGeom prst="rect">
                <a:avLst/>
              </a:prstGeom>
              <a:blipFill rotWithShape="0">
                <a:blip r:embed="rId6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1316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Adiabatic Flame Temperature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09897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energy released during a combustion process either is:- 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lost as heat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the surroundings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or, 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 internally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raise the temperature of the combustion products.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smaller the heat loss, the larger the temperature rise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limiting case of no heat loss to the surroundings (Q=0), the temperature of the products will reach a maximum, which is called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flame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combustion temperature 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reaction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164" y="4791463"/>
            <a:ext cx="3553431" cy="186841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781919" y="4791463"/>
            <a:ext cx="6102310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Adiabatic Flame Temperature,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Bahaidarah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H. M. 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 Chemical </a:t>
            </a:r>
            <a:r>
              <a:rPr 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Reactions</a:t>
            </a:r>
            <a:r>
              <a:rPr lang="en-US" i="1" dirty="0"/>
              <a:t>.</a:t>
            </a:r>
            <a:r>
              <a:rPr lang="en-US" i="1" dirty="0" smtClean="0"/>
              <a:t> </a:t>
            </a:r>
            <a:r>
              <a:rPr lang="en-US" dirty="0" smtClean="0"/>
              <a:t> </a:t>
            </a:r>
            <a:endParaRPr lang="en-US" dirty="0"/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encrypted-tbn0.gstatic.com/images?q=tbn:ANd9GcT_7i8qxqyTnaKTYLhKmj4_CptBa-Uk2sZFkW6NdXs6CyOWEnclnq9kau2SUR4uJy0EDHY&amp;usqp=CAU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44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Adiabatic Flame Temperature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707" y="643715"/>
            <a:ext cx="1185236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Flame Temperature (AFT)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the maximum temperature achieved by a combustion process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[5]: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reaction occurs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(no heat loss to surroundings).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reactants are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completely burned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products reach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equilibrium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simpler terms, it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temperature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achievable for a given fuel and oxidizer under specific conditions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Assumptions: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Adiabatic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Complete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combustion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Stoichiometric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mixture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ü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Excess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air</a:t>
            </a:r>
          </a:p>
          <a:p>
            <a:pPr marL="800100" lvl="1" indent="-342900" algn="just" latinLnBrk="0"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 state, steady-flow</a:t>
            </a:r>
          </a:p>
        </p:txBody>
      </p:sp>
    </p:spTree>
    <p:extLst>
      <p:ext uri="{BB962C8B-B14F-4D97-AF65-F5344CB8AC3E}">
        <p14:creationId xmlns:p14="http://schemas.microsoft.com/office/powerpoint/2010/main" val="393897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adiabatic flame temperature are: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 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It sets the </a:t>
            </a: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upper temperature limit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for engines (like rockets, jet engines, IC engines) and furnaces, which dictates material selection and cooling requirements. </a:t>
            </a: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(Metallurgical limits)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It helps in calculating the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theoretical maximum efficiency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of a combustion process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High temperatures promote the formation of thermal NOx;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lvl="1" algn="just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 predicting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AFT helps in designing low-NOx burners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37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typical steady-flow combustion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process: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a typical closed combustion process</a:t>
            </a: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adiabatic flame temperature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354827" y="1513278"/>
                <a:ext cx="7153447" cy="837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827" y="1513278"/>
                <a:ext cx="7153447" cy="837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2021312" y="2257147"/>
                <a:ext cx="5808706" cy="837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0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b="0" i="1" smtClean="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</m:e>
                          </m:d>
                        </m:e>
                        <m:sub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312" y="2257147"/>
                <a:ext cx="5808706" cy="83766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30529" y="3644537"/>
                <a:ext cx="9527177" cy="837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0529" y="3644537"/>
                <a:ext cx="9527177" cy="83766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7990" y="4581611"/>
                <a:ext cx="9072253" cy="837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000" b="0" i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d>
                                <m:d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  <m:r>
                                    <a:rPr lang="en-US" sz="2000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pPr>
                                    <m:e>
                                      <m:acc>
                                        <m:accPr>
                                          <m:chr m:val="̅"/>
                                          <m:ctrlP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accPr>
                                        <m:e>
                                          <m:r>
                                            <a:rPr lang="en-US" sz="2000" i="1">
                                              <a:solidFill>
                                                <a:prstClr val="black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h</m:t>
                                          </m:r>
                                        </m:e>
                                      </m:acc>
                                    </m:e>
                                    <m:sup>
                                      <m:r>
                                        <a:rPr lang="en-US" sz="20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𝑜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en-US" sz="20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sub>
                              </m:s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990" y="4581611"/>
                <a:ext cx="9072253" cy="83766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6112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50098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</a:t>
                </a:r>
                <a:endParaRPr lang="en-US" sz="2400" dirty="0">
                  <a:solidFill>
                    <a:schemeClr val="accent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Liquid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octane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8</m:t>
                        </m:r>
                      </m:sub>
                    </m:sSub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𝐻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18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enters the combustion chamber of a gas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turbine steadily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1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atm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and 25°C, and it is burned with air that enters the combustion chamber at the same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state. Determine the adiabatic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flame temperature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for: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lphaLcPeriod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Complete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combustion with 100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percent theoretical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air, 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lphaLcPeriod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Complete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combustion with 400 percent theoretical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air, and 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lphaLcPeriod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Incomplete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combustion (some CO in the products) with 90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percent theoretical air.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5009833"/>
              </a:xfrm>
              <a:prstGeom prst="rect">
                <a:avLst/>
              </a:prstGeom>
              <a:blipFill rotWithShape="0">
                <a:blip r:embed="rId2"/>
                <a:stretch>
                  <a:fillRect l="-823" r="-7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860" y="4983728"/>
            <a:ext cx="2598645" cy="124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93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97428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4472C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Solution: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balanced equation for the combustion process with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theoretical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amount of air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is: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combustion equation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 100 percent theoretical air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balance for steady-flow system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088824" y="3307493"/>
                <a:ext cx="758291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+12.5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→8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+9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+47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824" y="3307493"/>
                <a:ext cx="7582910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43415" y="4765269"/>
                <a:ext cx="7163821" cy="98668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</m:d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d>
                            <m:dPr>
                              <m:begChr m:val=""/>
                              <m:endChr m:val="(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begChr m:val="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Sup>
                                <m:sSub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𝑓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bSup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acc>
                                <m:accPr>
                                  <m:chr m:val="̅"/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  <m:d>
                                <m:d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e>
                              </m:d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p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p>
                              </m:sSup>
                            </m:e>
                          </m:d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𝑟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3415" y="4765269"/>
                <a:ext cx="7163821" cy="98668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315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97428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enthalpy of formation values for the reactants and products are summarized:</a:t>
            </a:r>
            <a:endParaRPr lang="en-US" sz="2400" dirty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Substituting, we have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solidFill>
                  <a:prstClr val="black"/>
                </a:solidFill>
              </a:rPr>
              <a:t/>
            </a:r>
            <a:br>
              <a:rPr lang="en-US" sz="2400" dirty="0">
                <a:solidFill>
                  <a:prstClr val="black"/>
                </a:solidFill>
              </a:rPr>
            </a:br>
            <a:endParaRPr lang="en-US" sz="2400" dirty="0">
              <a:solidFill>
                <a:srgbClr val="4472C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6727024"/>
                  </p:ext>
                </p:extLst>
              </p:nvPr>
            </p:nvGraphicFramePr>
            <p:xfrm>
              <a:off x="1065349" y="1433769"/>
              <a:ext cx="8127999" cy="268928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709333"/>
                    <a:gridCol w="2709333"/>
                    <a:gridCol w="2709333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Substance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Sup>
                                <m:sSubSupPr>
                                  <m:ctrlPr>
                                    <a:rPr kumimoji="0" lang="en-US" sz="2000" b="1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schemeClr val="bg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Sup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kumimoji="0" lang="en-US" sz="2000" b="1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kumimoji="0" lang="en-US" sz="2000" b="1" i="1" u="none" strike="noStrike" kern="1200" cap="none" spc="0" normalizeH="0" baseline="0" noProof="0">
                                          <a:ln>
                                            <a:noFill/>
                                          </a:ln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uLnTx/>
                                          <a:uFillTx/>
                                          <a:latin typeface="Cambria Math" panose="02040503050406030204" pitchFamily="18" charset="0"/>
                                          <a:ea typeface="+mn-ea"/>
                                          <a:cs typeface="+mn-cs"/>
                                        </a:rPr>
                                        <m:t>𝒉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kumimoji="0" lang="en-US" sz="2000" b="1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chemeClr val="bg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𝒇</m:t>
                                  </m:r>
                                </m:sub>
                                <m:sup>
                                  <m:r>
                                    <a:rPr kumimoji="0" lang="en-US" sz="2000" b="1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schemeClr val="bg1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𝒐</m:t>
                                  </m:r>
                                </m:sup>
                              </m:sSubSup>
                            </m:oMath>
                          </a14:m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(kJ/</a:t>
                          </a:r>
                          <a:r>
                            <a:rPr lang="en-US" sz="2000" dirty="0" err="1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kmol</a:t>
                          </a:r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1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0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0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000" b="1" i="1" smtClean="0">
                                          <a:latin typeface="Cambria Math" panose="02040503050406030204" pitchFamily="18" charset="0"/>
                                        </a:rPr>
                                        <m:t>𝒉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𝟐𝟗𝟖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𝑲</m:t>
                                  </m:r>
                                </m:sub>
                              </m:sSub>
                            </m:oMath>
                          </a14:m>
                          <a:r>
                            <a:rPr kumimoji="0" lang="en-US" sz="20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prstClr val="white"/>
                              </a:solidFill>
                              <a:effectLst/>
                              <a:uLnTx/>
                              <a:uFillTx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(kJ/kmol)</a:t>
                          </a:r>
                        </a:p>
                        <a:p>
                          <a:pPr algn="ctr"/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𝐶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8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𝐻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18</m:t>
                                    </m:r>
                                  </m:sub>
                                </m:sSub>
                                <m:d>
                                  <m:dPr>
                                    <m:ctrlP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𝑙</m:t>
                                    </m:r>
                                  </m:e>
                                </m:d>
                              </m:oMath>
                            </m:oMathPara>
                          </a14:m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-249,950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𝑂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8682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𝑁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8669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kumimoji="0" lang="en-US" sz="2000" b="0" i="1" u="none" strike="noStrike" kern="1200" cap="none" spc="0" normalizeH="0" baseline="0" noProof="0" smtClean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SubPr>
                                <m:e>
                                  <m:r>
                                    <a:rPr kumimoji="0" lang="en-US" sz="2000" b="0" i="1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𝐻</m:t>
                                  </m:r>
                                </m:e>
                                <m:sub>
                                  <m:r>
                                    <a:rPr kumimoji="0" lang="en-US" sz="2000" b="0" i="0" u="none" strike="noStrike" kern="1200" cap="none" spc="0" normalizeH="0" baseline="0" noProof="0">
                                      <a:ln>
                                        <a:noFill/>
                                      </a:ln>
                                      <a:solidFill>
                                        <a:prstClr val="black"/>
                                      </a:solidFill>
                                      <a:effectLst/>
                                      <a:uLnTx/>
                                      <a:uFillTx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kumimoji="0" lang="en-US" sz="2000" b="0" i="1" u="none" strike="noStrike" kern="1200" cap="none" spc="0" normalizeH="0" baseline="0" noProof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ea typeface="+mn-ea"/>
                                  <a:cs typeface="+mn-cs"/>
                                </a:rPr>
                                <m:t>𝑂</m:t>
                              </m:r>
                            </m:oMath>
                          </a14:m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(g)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-241,820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9904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kumimoji="0" lang="en-US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US" sz="2000" b="0" i="1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𝐶𝑂</m:t>
                                    </m:r>
                                  </m:e>
                                  <m:sub>
                                    <m:r>
                                      <a:rPr kumimoji="0" lang="en-US" sz="2000" b="0" i="0" u="none" strike="noStrike" kern="1200" cap="none" spc="0" normalizeH="0" baseline="0" noProof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2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-393,520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9364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6727024"/>
                  </p:ext>
                </p:extLst>
              </p:nvPr>
            </p:nvGraphicFramePr>
            <p:xfrm>
              <a:off x="1065349" y="1433769"/>
              <a:ext cx="8127999" cy="268928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709333"/>
                    <a:gridCol w="2709333"/>
                    <a:gridCol w="2709333"/>
                  </a:tblGrid>
                  <a:tr h="70808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Substance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100225" t="-3448" r="-100899" b="-2965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00225" t="-3448" r="-899" b="-296552"/>
                          </a:stretch>
                        </a:blipFill>
                      </a:tcPr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" t="-181818" r="-200899" b="-42121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-249,950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" t="-286154" r="-200899" b="-3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8682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" t="-386154" r="-200899" b="-2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8669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" t="-486154" r="-200899" b="-1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-241,820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9904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  <a:tr h="39624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225" t="-586154" r="-200899" b="-2769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-393,520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0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9364</a:t>
                          </a:r>
                          <a:endParaRPr lang="en-US" sz="20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836022" y="5032719"/>
                <a:ext cx="7855131" cy="146091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8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𝑘𝑚𝑜𝑙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𝐶𝑂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[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−393,520+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𝐶𝑂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−9364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]+(9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)[(−241,820+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𝑂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−9904)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]+(47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)[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0+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̅"/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h</m:t>
                                  </m:r>
                                </m:e>
                              </m:acc>
                            </m:e>
                            <m:sub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𝑁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−8669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]=(1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)(−249,950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𝑚𝑜𝑙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022" y="5032719"/>
                <a:ext cx="7855131" cy="1460913"/>
              </a:xfrm>
              <a:prstGeom prst="rect">
                <a:avLst/>
              </a:prstGeom>
              <a:blipFill rotWithShape="0">
                <a:blip r:embed="rId3"/>
                <a:stretch>
                  <a:fillRect t="-30544" b="-4937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4763587" y="4338111"/>
                <a:ext cx="631294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+12.5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→8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+9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+47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3587" y="4338111"/>
                <a:ext cx="6312946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835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974286" cy="5447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indent="-342900"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Which yields,</a:t>
                </a: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By trial and error and interpolation, it is found to be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𝑃𝑟𝑜𝑑</m:t>
                        </m:r>
                      </m:sub>
                    </m:sSub>
                    <m:r>
                      <a:rPr lang="en-US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=2395 </m:t>
                    </m:r>
                    <m:r>
                      <a:rPr lang="en-US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b.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balanced equation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with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complete combustion, 400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percent theoretical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</a:t>
                </a: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Following same procedure used in (a), the AFT is determined to be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𝑃𝑟𝑜𝑑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b="0" i="1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962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 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The temperature of the products decreases significantly as a result </a:t>
                </a:r>
              </a:p>
              <a:p>
                <a:pPr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of using excess air.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974286" cy="5447645"/>
              </a:xfrm>
              <a:prstGeom prst="rect">
                <a:avLst/>
              </a:prstGeom>
              <a:blipFill rotWithShape="0">
                <a:blip r:embed="rId2"/>
                <a:stretch>
                  <a:fillRect l="-815" t="-78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949896" y="1324476"/>
                <a:ext cx="5452005" cy="510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>
                          <a:latin typeface="Cambria Math" panose="02040503050406030204" pitchFamily="18" charset="0"/>
                        </a:rPr>
                        <m:t>8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+9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𝑂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+47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</m:acc>
                        </m:e>
                        <m:sub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=5,646,081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𝑘𝐽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896" y="1324476"/>
                <a:ext cx="5452005" cy="510076"/>
              </a:xfrm>
              <a:prstGeom prst="rect">
                <a:avLst/>
              </a:prstGeom>
              <a:blipFill rotWithShape="0">
                <a:blip r:embed="rId3"/>
                <a:stretch>
                  <a:fillRect b="-5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88824" y="3234136"/>
                <a:ext cx="74581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50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→8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+9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188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824" y="3234136"/>
                <a:ext cx="7458132" cy="461665"/>
              </a:xfrm>
              <a:prstGeom prst="rect">
                <a:avLst/>
              </a:prstGeom>
              <a:blipFill rotWithShape="0">
                <a:blip r:embed="rId4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790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Adiabatic Flame Temperature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974286" cy="5447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c.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balanced equation with incomplete combustion, 90 percent theoretical air is</a:t>
                </a:r>
              </a:p>
              <a:p>
                <a:pPr lvl="0">
                  <a:lnSpc>
                    <a:spcPct val="150000"/>
                  </a:lnSpc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Following same procedure used in (a), the AFT is determined to be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𝑃𝑟𝑜𝑑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=2236 </m:t>
                    </m:r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𝐾</m:t>
                    </m:r>
                  </m:oMath>
                </a14:m>
                <a:endParaRPr lang="en-US" sz="2400" dirty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general,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adiabatic flame temperature decreases as a result of incomplete combustion or using excess air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 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maximum adiabatic flame temperature is achieved when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complete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combustion occurs with the theoretical amount of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air.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Wingdings" panose="05000000000000000000" pitchFamily="2" charset="2"/>
                  <a:buChar char="§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974286" cy="5447645"/>
              </a:xfrm>
              <a:prstGeom prst="rect">
                <a:avLst/>
              </a:prstGeom>
              <a:blipFill rotWithShape="0">
                <a:blip r:embed="rId2"/>
                <a:stretch>
                  <a:fillRect l="-815" r="-8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878044" y="1454856"/>
                <a:ext cx="926157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8</m:t>
                          </m:r>
                        </m:sub>
                      </m:sSub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18</m:t>
                          </m:r>
                        </m:sub>
                      </m:sSub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11.25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+3.76</m:t>
                          </m:r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en-US" sz="24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5.5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2.5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𝐶𝑂</m:t>
                          </m:r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+9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42.3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044" y="1454856"/>
                <a:ext cx="9261573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4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772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Heating Values of Fuels</a:t>
            </a:r>
            <a:endParaRPr lang="en-US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3211" y="818606"/>
            <a:ext cx="1185236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 fuel undergoes combustion, its chemical energy is released mainly in the form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quantity of heat released per unit mass (or mole, or volume) of fuel is called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 Value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Calorific Value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released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the combustion of a specified amount of fuel is burned completely in a steady-flow process and the products are returned to the state of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reactants [4].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 value equals to the absolute value of the enthalpy of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combustion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fuel.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485551" y="5862455"/>
                <a:ext cx="32203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𝐻𝑒𝑎𝑡𝑖𝑛𝑔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𝑉𝑎𝑙𝑢𝑒</m:t>
                      </m:r>
                      <m:r>
                        <a:rPr lang="en-US" sz="24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𝐶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551" y="5862455"/>
                <a:ext cx="3220369" cy="461665"/>
              </a:xfrm>
              <a:prstGeom prst="rect">
                <a:avLst/>
              </a:prstGeom>
              <a:blipFill rotWithShape="0">
                <a:blip r:embed="rId2"/>
                <a:stretch>
                  <a:fillRect b="-2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478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Heating Values of Fuels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Heating value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a critical parameter in evaluating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content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fuels used in engines, power plants, and heating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systems.</a:t>
                </a:r>
              </a:p>
              <a:p>
                <a:pPr marL="28575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Heating values are e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xpressed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as: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kJ/kg for solid and liquid fuels</a:t>
                </a:r>
              </a:p>
              <a:p>
                <a:pPr marL="800100" lvl="1" indent="-34290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kJ/m³ or kJ/</a:t>
                </a:r>
                <a:r>
                  <a:rPr lang="en-US" sz="24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kmol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for gaseous fuels</a:t>
                </a:r>
              </a:p>
              <a:p>
                <a:pPr marL="285750" lvl="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There are two types of heating values:</a:t>
                </a:r>
              </a:p>
              <a:p>
                <a:pPr lvl="0"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Higher Heating Value (HHV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) -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also known as Gross Calorific Value (GCV).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Total energy released including latent heat of vaporization, i.e., 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when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the products is in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liquid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form.</a:t>
                </a:r>
              </a:p>
              <a:p>
                <a:pPr lvl="1"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schemeClr val="accent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Example: 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Applicable in a</a:t>
                </a:r>
                <a:r>
                  <a:rPr lang="en-US" sz="2400" dirty="0">
                    <a:solidFill>
                      <a:srgbClr val="0F1115"/>
                    </a:solidFill>
                    <a:latin typeface="quote-cjk-patch"/>
                  </a:rPr>
                  <a:t>nalyzing condensing boilers and theoretical </a:t>
                </a:r>
                <a:r>
                  <a:rPr lang="en-US" sz="2400" dirty="0" smtClean="0">
                    <a:solidFill>
                      <a:srgbClr val="0F1115"/>
                    </a:solidFill>
                    <a:latin typeface="quote-cjk-patch"/>
                  </a:rPr>
                  <a:t>limits.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823" r="-772" b="-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964981" y="5791453"/>
                <a:ext cx="4335098" cy="6174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𝐶𝑂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𝑙</m:t>
                          </m:r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+∆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𝐻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4981" y="5791453"/>
                <a:ext cx="4335098" cy="617413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11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Heating Values of Fuels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 Lower Heating Value (LHV) -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also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called Net Calorific Value (NCV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).</a:t>
                </a: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released excluding latent 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heat, i.e., when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40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the products is in the 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vapor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form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More relevant for practical engines and boilers, where exhaust gases leave at high temperature without condensing water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85750" lvl="0" indent="-28575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general,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HHV &gt; LHV because it includes condensation heat.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practical systems (IC engines, gas turbines), </a:t>
                </a:r>
              </a:p>
              <a:p>
                <a:pPr lvl="1"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LHV is commonly used.</a:t>
                </a:r>
              </a:p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ü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 boiler and stationary systems where exhaust gases </a:t>
                </a:r>
              </a:p>
              <a:p>
                <a:pPr lvl="1" algn="just" latinLnBrk="0">
                  <a:lnSpc>
                    <a:spcPct val="150000"/>
                  </a:lnSpc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can condense, HHV may be used</a:t>
                </a: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823" r="-772" b="-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03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Heating Values of Fuels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		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56518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000" dirty="0" smtClean="0"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sz="2000" dirty="0" smtClean="0">
                <a:latin typeface="Arial" panose="020B0604020202020204" pitchFamily="34" charset="0"/>
                <a:cs typeface="Arial" pitchFamily="34" charset="0"/>
              </a:rPr>
            </a:b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3211" y="818606"/>
                <a:ext cx="11852366" cy="2378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800100" lvl="1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400" dirty="0">
                    <a:solidFill>
                      <a:srgbClr val="0F1115"/>
                    </a:solidFill>
                    <a:latin typeface="quote-cjk-patch"/>
                  </a:rPr>
                  <a:t>The relationship between HHV and LHV is defined by the latent heat of the water formed.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algn="just" latinLnBrk="0">
                  <a:lnSpc>
                    <a:spcPct val="150000"/>
                  </a:lnSpc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̅"/>
                            <m:ctrlP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4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</m:acc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𝑓𝑔</m:t>
                        </m:r>
                      </m:sub>
                    </m:sSub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is 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enthalpy of vaporization of water at the specified temperature. 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211" y="818606"/>
                <a:ext cx="11852366" cy="2378472"/>
              </a:xfrm>
              <a:prstGeom prst="rect">
                <a:avLst/>
              </a:prstGeom>
              <a:blipFill rotWithShape="0">
                <a:blip r:embed="rId2"/>
                <a:stretch>
                  <a:fillRect r="-772" b="-15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2331628" y="1994240"/>
                <a:ext cx="5567678" cy="6120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𝐻𝐻𝑉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𝐿𝐻𝑉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acc>
                                    <m:accPr>
                                      <m:chr m:val="̅"/>
                                      <m:ctrlP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n-US" sz="2400" i="1">
                                          <a:solidFill>
                                            <a:prstClr val="black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h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prstClr val="black"/>
                                      </a:solidFill>
                                      <a:latin typeface="Cambria Math" panose="02040503050406030204" pitchFamily="18" charset="0"/>
                                    </a:rPr>
                                    <m:t>𝑓𝑔</m:t>
                                  </m:r>
                                </m:sub>
                              </m:sSub>
                            </m:e>
                          </m:d>
                        </m:e>
                        <m:sub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b>
                              <m:r>
                                <a:rPr lang="en-US" sz="240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𝑂</m:t>
                          </m:r>
                        </m:sub>
                      </m:sSub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sz="24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𝑓𝑢𝑒𝑙</m:t>
                      </m:r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1628" y="1994240"/>
                <a:ext cx="5567678" cy="612027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275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7. Experimental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Determination of Heating Values of Fuels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 lnSpcReduction="10000"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Experimentally determining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heating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value is essential for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evaluating fuel efficiency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designing combustion systems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comparing energy sources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While theoretical values can be estimated from composition, experimental measurement provides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accurate results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Laboratory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calorimeters are the primary tools used to determine Higher Heating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Value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(HHV), and from it, the Lower Heating Value (LHV) can be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obtained [6].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All calorimeters operate on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First Law of Thermodynamics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: </a:t>
            </a:r>
            <a:endParaRPr lang="en-US" sz="24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i.e., the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heat released by the combustion reaction is </a:t>
            </a:r>
            <a:endParaRPr lang="en-US" sz="2400" dirty="0" smtClean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transferred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to a surrounding medium, causing a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measurable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temperature rise.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3724"/>
            <a:ext cx="12191999" cy="63411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latin typeface="Arial" pitchFamily="34" charset="0"/>
                <a:cs typeface="Arial" pitchFamily="34" charset="0"/>
              </a:rPr>
              <a:t>7. Experimental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Determination of Heating Values of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Fuels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Experimental Determination Methods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Bomb Calorimeter: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standard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solids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liquids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The Bomb Calorimeter is the most common apparatus for precisely determining the Higher Heating Value (HHV) of solid and liquid fuels (e.g., coal, biomass, fuel oil, gasoline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).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Key Components: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The bomb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Oxygen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supply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Thermometer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 temperature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sensors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Water jacket</a:t>
            </a:r>
          </a:p>
          <a:p>
            <a:pPr lvl="1" algn="just" latinLnBrk="0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Ignition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32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0" y="215016"/>
            <a:ext cx="11894464" cy="63411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Experimental Determination of Heating Values of Fuels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Gas Calorimetry: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Measures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heating value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gases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Measures HHV by burning gas and capturing heat in a water-cooled chamber.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Key Components: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Continuous gas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burner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Flow meter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Calorimeter chamber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Water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flow and temperature sensors</a:t>
            </a:r>
            <a:endParaRPr lang="en-US" dirty="0" smtClean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77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366" y="215015"/>
            <a:ext cx="11599272" cy="634116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Experimental Determination of Heating Values of Fuels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Combustion in Flow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Calorimeter: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Liquid and gaseous fuels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Measures: HHV 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LHV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flow calorimeter is an apparatus where combustion occurs in a continuous flow of fuel and oxidizer, and the released heat is absorbed by a flowing stream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water.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Unlike a bomb calorimeter, a standard flow calorimeter (like the Junkers) typically measures the Lower Heating Value (LHV) because the water vapor in the products does not fully condense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method is the backbone of natural gas quality monitoring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 billing in the gas industry.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1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813" y="586607"/>
            <a:ext cx="11916378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Thermodynamic properties are measured relative to a defined reference state, typically at 25°C and 1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atm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enabling consistent energy calculations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Reacting mixtures involve multiple species undergoing chemical change; their analysis requires tracking mole fractions, mass balance, and reaction stoichiometry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enthalpy of formation quantifies the energy change when one mole of a compound forms from its elements in their reference states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Adiabatic flame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temperature is the maximum temperature achieved during combustion without heat loss, influenced by fuel type, mixture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ratio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initial conditions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Fuels are characterized by their higher and lower heating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values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indicating the energy released during complete combustion.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[1]. Power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Plant Engineering, R.K. Rajput, 3rd Edition, 2011.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[2]. Standard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thermodynamic properties for the energy grade and exergy analyses in power systems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W. Huang,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Renewable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&amp; Sustainable Energy Reviews, vol. 130, 2020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[3]. Enthalpy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of formation as part of energy efficiency analyses – case: olefin plant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Tuomaala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M., Holmberg, H., &amp; </a:t>
            </a:r>
            <a:r>
              <a:rPr lang="en-US" sz="96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Auvinen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H. (2009).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Chemical Engineering Transactions, 18, 543-548.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doi:10.3303/CET0918088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4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]. Thermodynamics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: An Engineering Approach (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r>
              <a:rPr lang="en-US" sz="9600" baseline="30000" dirty="0" smtClean="0">
                <a:latin typeface="Arial" panose="020B0604020202020204" pitchFamily="34" charset="0"/>
                <a:cs typeface="Arial" pitchFamily="34" charset="0"/>
              </a:rPr>
              <a:t>th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ed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.).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Çengel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Y. A., &amp; Boles, M. (2006).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McGraw-Hill.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5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]. Thermodynamics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of Combustion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.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In Fundamentals of Combustion Processes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,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McAllister, S., Chen, J.-Y., &amp; </a:t>
            </a:r>
            <a:r>
              <a:rPr lang="en-US" sz="96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Fernández-Pello</a:t>
            </a:r>
            <a:r>
              <a:rPr lang="en-US" sz="96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A. C. (2011).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Springer. DOI: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10.1007/978-1-4419-7943-8_2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6]. Fundamentals of Combustion Processes, Sara McAllister, </a:t>
            </a:r>
            <a:r>
              <a:rPr lang="en-US" sz="9600" dirty="0" err="1">
                <a:latin typeface="Arial" panose="020B0604020202020204" pitchFamily="34" charset="0"/>
                <a:cs typeface="Arial" pitchFamily="34" charset="0"/>
              </a:rPr>
              <a:t>Jyh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-Yuan Chen, A. Carlos </a:t>
            </a:r>
            <a:r>
              <a:rPr lang="en-US" sz="9600" dirty="0" err="1" smtClean="0">
                <a:latin typeface="Arial" panose="020B0604020202020204" pitchFamily="34" charset="0"/>
                <a:cs typeface="Arial" pitchFamily="34" charset="0"/>
              </a:rPr>
              <a:t>Fernández-Pello</a:t>
            </a:r>
            <a:r>
              <a:rPr lang="en-US" sz="9600" dirty="0"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Elsevier, 2012.</a:t>
            </a:r>
          </a:p>
          <a:p>
            <a:pPr marL="0" indent="0" algn="just" latinLnBrk="0">
              <a:lnSpc>
                <a:spcPct val="120000"/>
              </a:lnSpc>
              <a:buNone/>
            </a:pPr>
            <a:endParaRPr lang="en-US" sz="9600" dirty="0">
              <a:latin typeface="Arial" panose="020B0604020202020204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10641</TotalTime>
  <Words>3266</Words>
  <Application>Microsoft Office PowerPoint</Application>
  <PresentationFormat>Widescreen</PresentationFormat>
  <Paragraphs>695</Paragraphs>
  <Slides>48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4" baseType="lpstr">
      <vt:lpstr>맑은 고딕</vt:lpstr>
      <vt:lpstr>Monotype Sorts</vt:lpstr>
      <vt:lpstr>MS Mincho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Equation</vt:lpstr>
      <vt:lpstr>Power Plant Engineering</vt:lpstr>
      <vt:lpstr>Lecture learning outcomes: </vt:lpstr>
      <vt:lpstr>Content </vt:lpstr>
      <vt:lpstr> 1. Reference State and Reference Values </vt:lpstr>
      <vt:lpstr>1. Reference State and Reference Value           Cont… </vt:lpstr>
      <vt:lpstr>1. Reference State and Reference Value           Cont… </vt:lpstr>
      <vt:lpstr>1. Reference State and Reference Value           Cont… </vt:lpstr>
      <vt:lpstr>2. Reacting Mixtures</vt:lpstr>
      <vt:lpstr>2. Reacting Mixtures               Cont…</vt:lpstr>
      <vt:lpstr>3. Enthalpy of Formation</vt:lpstr>
      <vt:lpstr>3. Enthalpy of Formation                      Cont…</vt:lpstr>
      <vt:lpstr>3. Enthalpy of Formation                      Cont…</vt:lpstr>
      <vt:lpstr>3. Enthalpy of Formation                      Cont…</vt:lpstr>
      <vt:lpstr>3. Enthalpy of Formation                      Cont…</vt:lpstr>
      <vt:lpstr>3. Enthalpy of Formation                      Cont…</vt:lpstr>
      <vt:lpstr>3. Enthalpy of Formation                      Cont…</vt:lpstr>
      <vt:lpstr>3. Enthalpy of Formation                      Cont…</vt:lpstr>
      <vt:lpstr>4. First Law Analysis of Reacting Systems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4. First Law Analysis of Reacting Systems        Cont…</vt:lpstr>
      <vt:lpstr>5. Adiabatic Flame Temperature</vt:lpstr>
      <vt:lpstr>5. Adiabatic Flame Temperature   Cont…</vt:lpstr>
      <vt:lpstr>5. Adiabatic Flame Temperature   Cont…</vt:lpstr>
      <vt:lpstr>5. Adiabatic Flame Temperature   Cont…</vt:lpstr>
      <vt:lpstr>5. Adiabatic Flame Temperature   Cont…</vt:lpstr>
      <vt:lpstr>5. Adiabatic Flame Temperature   Cont…</vt:lpstr>
      <vt:lpstr>5. Adiabatic Flame Temperature   Cont…</vt:lpstr>
      <vt:lpstr>5. Adiabatic Flame Temperature   Cont…</vt:lpstr>
      <vt:lpstr>5. Adiabatic Flame Temperature   Cont…</vt:lpstr>
      <vt:lpstr>6. Heating Values of Fuels</vt:lpstr>
      <vt:lpstr>6. Heating Values of Fuels   Cont…</vt:lpstr>
      <vt:lpstr>6. Heating Values of Fuels   Cont…</vt:lpstr>
      <vt:lpstr>6. Heating Values of Fuels   Cont…</vt:lpstr>
      <vt:lpstr>7. Experimental Determination of Heating Values of Fuels</vt:lpstr>
      <vt:lpstr>7. Experimental Determination of Heating Values of Fuels      Cont…</vt:lpstr>
      <vt:lpstr>7. Experimental Determination of Heating Values of Fuels      Cont…</vt:lpstr>
      <vt:lpstr>7. Experimental Determination of Heating Values of Fuels      Cont…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855</cp:revision>
  <dcterms:created xsi:type="dcterms:W3CDTF">2021-04-29T04:21:21Z</dcterms:created>
  <dcterms:modified xsi:type="dcterms:W3CDTF">2025-10-05T13:56:02Z</dcterms:modified>
</cp:coreProperties>
</file>