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82" r:id="rId2"/>
    <p:sldId id="678" r:id="rId3"/>
    <p:sldId id="363" r:id="rId4"/>
    <p:sldId id="646" r:id="rId5"/>
    <p:sldId id="745" r:id="rId6"/>
    <p:sldId id="684" r:id="rId7"/>
    <p:sldId id="682" r:id="rId8"/>
    <p:sldId id="766" r:id="rId9"/>
    <p:sldId id="688" r:id="rId10"/>
    <p:sldId id="671" r:id="rId11"/>
    <p:sldId id="714" r:id="rId12"/>
    <p:sldId id="715" r:id="rId13"/>
    <p:sldId id="764" r:id="rId14"/>
    <p:sldId id="716" r:id="rId15"/>
    <p:sldId id="717" r:id="rId16"/>
    <p:sldId id="765" r:id="rId17"/>
    <p:sldId id="718" r:id="rId18"/>
    <p:sldId id="763" r:id="rId19"/>
    <p:sldId id="719" r:id="rId20"/>
    <p:sldId id="720" r:id="rId21"/>
    <p:sldId id="767" r:id="rId22"/>
    <p:sldId id="748" r:id="rId23"/>
    <p:sldId id="785" r:id="rId24"/>
    <p:sldId id="746" r:id="rId25"/>
    <p:sldId id="721" r:id="rId26"/>
    <p:sldId id="722" r:id="rId27"/>
    <p:sldId id="768" r:id="rId28"/>
    <p:sldId id="786" r:id="rId29"/>
    <p:sldId id="769" r:id="rId30"/>
    <p:sldId id="770" r:id="rId31"/>
    <p:sldId id="771" r:id="rId32"/>
    <p:sldId id="775" r:id="rId33"/>
    <p:sldId id="772" r:id="rId34"/>
    <p:sldId id="776" r:id="rId35"/>
    <p:sldId id="773" r:id="rId36"/>
    <p:sldId id="774" r:id="rId37"/>
    <p:sldId id="723" r:id="rId38"/>
    <p:sldId id="777" r:id="rId39"/>
    <p:sldId id="778" r:id="rId40"/>
    <p:sldId id="779" r:id="rId41"/>
    <p:sldId id="780" r:id="rId42"/>
    <p:sldId id="781" r:id="rId43"/>
    <p:sldId id="782" r:id="rId44"/>
    <p:sldId id="783" r:id="rId45"/>
    <p:sldId id="784" r:id="rId46"/>
    <p:sldId id="443" r:id="rId47"/>
    <p:sldId id="442" r:id="rId48"/>
    <p:sldId id="317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432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2025-10-08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17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705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10/8/2025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10/8/2025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RIoIK7yznyqCRbTEuwYIXY3mJgjDrcYFjgF_o-58ga4FEPuETO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researchgate.net/publication/263878729/figure/fig1/AS:392425462878209@1470572929372/Fire-tube-boilers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RIoIK7yznyqCRbTEuwYIXY3mJgjDrcYFjgF_o-58ga4FEPuETO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4.bp.blogspot.com/-q7B44_q6zM8/TwoR8rcGGZI/AAAAAAAAAC8/FV0BNdbvRi4/s1600/schematic+water+tube+boiler+design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i.ytimg.com/vi/oLlw0fFVtsA/sddefault.jpg" TargetMode="Externa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ger.googleusercontent.com/img/a/AVvXsEjS2rWphGohcXzJVpztMvndujok0nYfzE2irBJPx1GQlk519hkYVU6XT4M-Y8EXl5A7GXS9i_TFDDa091xATPbPmJNxybaMY38AhwAz-m6dTz24M7U1OnuOVBUjXWzIbPHeMnymaSkeHXCyZavJ3tRdoxZkcUp9jFw-cVKmyRmfZTPT-A8C7qxOS6iE=w640-h462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18289043/figure/fig1/AS:513931779076096@1499542292557/Economizer-in-a-coal-fired-Boiler-adapted-from-7-Fig-1-shows-the-location-of.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est.2023.103456" TargetMode="External"/><Relationship Id="rId2" Type="http://schemas.openxmlformats.org/officeDocument/2006/relationships/hyperlink" Target="https://doi.org/10.1016/B978-0-12-819921-3.00005-0" TargetMode="External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5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Steam Generators (Boilers)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5946045"/>
          </a:xfrm>
        </p:spPr>
        <p:txBody>
          <a:bodyPr>
            <a:normAutofit fontScale="92500"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the basic principles of boiler operation and classify boilers based on design, fuel type, and application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and describe the different types of boilers and their industrial and power generation applications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Distinguish between boiler mountings and accessories and explain their functions in ensuring efficient and safe boiler operation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Evaluate boiler performance and efficiency using key performance indicators and methods of improving thermal efficiency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the concept of boiler draught, differentiate its types, and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discuss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their roles in combustion and heat transfer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6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Demonstrate understanding of boiler operation, maintenance,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safety practices to ensure reliable and hazard-free performance.</a:t>
            </a: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Introduction and Classification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Boilers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Types of Boilers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their Applications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Boiler Mountings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Accessories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Boiler Performance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Efficiency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Boiler Draught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its Types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Boiler Operation, Maintenance,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Introduction and Classification of Boilers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470" y="617620"/>
            <a:ext cx="11703064" cy="6103856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is a closed vessel in which water is heated to produce steam using heat energy from fuel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combustion [1].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steam produced may be supplied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 high pressure </a:t>
            </a:r>
            <a:r>
              <a:rPr lang="en-US" dirty="0">
                <a:latin typeface="Arial" pitchFamily="34" charset="0"/>
                <a:cs typeface="Arial" pitchFamily="34" charset="0"/>
              </a:rPr>
              <a:t>to steam engine or turbines for power generation.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 low pressure </a:t>
            </a:r>
            <a:r>
              <a:rPr lang="en-US" dirty="0">
                <a:latin typeface="Arial" pitchFamily="34" charset="0"/>
                <a:cs typeface="Arial" pitchFamily="34" charset="0"/>
              </a:rPr>
              <a:t>for industrial process work in sugar factories, breweries, textiles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etc</a:t>
            </a:r>
            <a:r>
              <a:rPr lang="en-US" dirty="0">
                <a:latin typeface="Arial" pitchFamily="34" charset="0"/>
                <a:cs typeface="Arial" pitchFamily="34" charset="0"/>
              </a:rPr>
              <a:t>…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Example:- </a:t>
            </a:r>
            <a:r>
              <a:rPr lang="en-US" dirty="0">
                <a:latin typeface="Arial" pitchFamily="34" charset="0"/>
                <a:cs typeface="Arial" pitchFamily="34" charset="0"/>
              </a:rPr>
              <a:t>in the textiles for sizing and bleaching.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For producing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hot water </a:t>
            </a:r>
            <a:r>
              <a:rPr lang="en-US" dirty="0">
                <a:latin typeface="Arial" pitchFamily="34" charset="0"/>
                <a:cs typeface="Arial" pitchFamily="34" charset="0"/>
              </a:rPr>
              <a:t>which can be used for heating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a </a:t>
            </a:r>
            <a:r>
              <a:rPr lang="en-US" dirty="0">
                <a:latin typeface="Arial" pitchFamily="34" charset="0"/>
                <a:cs typeface="Arial" pitchFamily="34" charset="0"/>
              </a:rPr>
              <a:t>building in cold weather and for hot water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supply.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6015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Introduction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and Classification of Boilers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primary requirements of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steam generators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are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water must be contained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safely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steam must be safely delivered in desired condition as regards to its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pressure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temperature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quality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and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required rate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general,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functions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a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are to: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Convert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water</a:t>
            </a:r>
            <a:r>
              <a:rPr lang="en-US" dirty="0">
                <a:latin typeface="Arial" pitchFamily="34" charset="0"/>
                <a:cs typeface="Arial" pitchFamily="34" charset="0"/>
              </a:rPr>
              <a:t> into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steam</a:t>
            </a:r>
            <a:r>
              <a:rPr lang="en-US" dirty="0">
                <a:latin typeface="Arial" pitchFamily="34" charset="0"/>
                <a:cs typeface="Arial" pitchFamily="34" charset="0"/>
              </a:rPr>
              <a:t> at desired pressure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temperature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Transfer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 </a:t>
            </a:r>
            <a:r>
              <a:rPr lang="en-US" dirty="0">
                <a:latin typeface="Arial" pitchFamily="34" charset="0"/>
                <a:cs typeface="Arial" pitchFamily="34" charset="0"/>
              </a:rPr>
              <a:t>efficiently from fuel to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water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dirty="0">
                <a:latin typeface="Arial" pitchFamily="34" charset="0"/>
                <a:cs typeface="Arial" pitchFamily="34" charset="0"/>
              </a:rPr>
              <a:t>safe and controlled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steam generation</a:t>
            </a:r>
            <a:endParaRPr lang="en-US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0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3724"/>
            <a:ext cx="1210401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Introduction and Classification of Boilers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Essential Components of a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Boiler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Shell: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The main outer cylindrical body of a boiler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Furnace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Where fuel is burned to generate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heat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Burner: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The device that mixes and ignites the fuel and air.</a:t>
            </a:r>
            <a:endParaRPr lang="en-US" dirty="0" smtClean="0">
              <a:latin typeface="Arial" panose="020B0604020202020204" pitchFamily="34" charset="0"/>
              <a:cs typeface="Arial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Water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space: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Holds water to be converted into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steam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Steam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space: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Collects the generated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steam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Grate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Supports the burning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fuel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Chimney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Releases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combustion gases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Feedwater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 System: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Pumps and controls to supply water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to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 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the boiler.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6015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Introduction and Classification of Boilers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804" y="703078"/>
            <a:ext cx="11822109" cy="615492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Boilers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Boilers can be classified based on several key design and operational features.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tube content</a:t>
            </a: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of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firing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Axis of the shell</a:t>
            </a: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of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of tubes</a:t>
            </a:r>
          </a:p>
          <a:p>
            <a:pPr marL="914400" lvl="1" indent="-457200" algn="just" latinLnBrk="0">
              <a:lnSpc>
                <a:spcPct val="150000"/>
              </a:lnSpc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of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circulation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AutoNum type="alphaLcPeriod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6015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804" y="703078"/>
            <a:ext cx="11822109" cy="6154922"/>
          </a:xfrm>
        </p:spPr>
        <p:txBody>
          <a:bodyPr>
            <a:normAutofit fontScale="92500" lnSpcReduction="2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types of boilers helps in selecting the right system for industrial, commercial, or domestic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[2].</a:t>
            </a:r>
            <a:endParaRPr lang="en-US" sz="26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Boilers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classified based on design, fuel type, pressure, and application.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Tube Content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Fire-tube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(smoke-tube) Boiler 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flame and hot gasses produced by combustion of fuel pass through the tubes which are surrounded by water.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Heat is conducted through the walls of the tubes from the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hot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gasses to the surrounded water.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Simple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vertical boiler, Cochran boiler,  Lancashire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boilers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Cornish boiler, Scotch marine boiler, Locomotive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boiler.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3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86015"/>
            <a:ext cx="1210491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104913" cy="5306108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085" y="615915"/>
            <a:ext cx="11930743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Fire-Tube Boiler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r="3035"/>
          <a:stretch/>
        </p:blipFill>
        <p:spPr>
          <a:xfrm>
            <a:off x="1456031" y="1141290"/>
            <a:ext cx="5676289" cy="404933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76493" y="5299802"/>
            <a:ext cx="77801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Fire Tube Boiler,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Fauzan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Faizal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Hamzah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M. H.,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Navaretsnasinggam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2009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://www.researchgate.net/publication/263878729/figure/fig1/AS:392425462878209@1470572929372/Fire-tube-boilers.png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27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Water-Tube Boilers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water is contained inside the tubes which are surrounded by the flames and hot gasses from the outside.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Babcock and Wilcox boiler, Sterling boiler , Yarrow boiler, La-Mont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boiler.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794" y="223724"/>
            <a:ext cx="11965577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</a:t>
            </a:r>
            <a:endParaRPr lang="en-US" sz="3000" dirty="0"/>
          </a:p>
        </p:txBody>
      </p:sp>
      <p:pic>
        <p:nvPicPr>
          <p:cNvPr id="2050" name="Picture 2" descr="https://4.bp.blogspot.com/-q7B44_q6zM8/TwoR8rcGGZI/AAAAAAAAAC8/FV0BNdbvRi4/s1600/schematic+water+tube+boiler+de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252" y="3274594"/>
            <a:ext cx="2938507" cy="336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536622" y="3418557"/>
            <a:ext cx="752474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Water Tube Boiler,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Types of boilers, Fire tube, water tube and combination.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Sivaranjith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2019)</a:t>
            </a: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://4.bp.blogspot.com/-q7B44_q6zM8/TwoR8rcGGZI/AAAAAAAAAC8/FV0BNdbvRi4/s1600/schematic+water+tube+boiler+design.jpg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369" y="784005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924" y="655361"/>
            <a:ext cx="11590968" cy="6323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  <a:spcBef>
                <a:spcPts val="100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 Based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on Fuel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Used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Coal-fired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Oil-fired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Gas-fired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Electric boilers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Biomass boilers</a:t>
            </a:r>
          </a:p>
          <a:p>
            <a:pPr lvl="0" algn="just" latinLnBrk="0">
              <a:spcBef>
                <a:spcPts val="1000"/>
              </a:spcBef>
            </a:pPr>
            <a:r>
              <a:rPr lang="en-US" sz="2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Method of Firing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just" latinLnBrk="0">
              <a:spcBef>
                <a:spcPts val="100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a. Internally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fired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</a:t>
            </a:r>
          </a:p>
          <a:p>
            <a:pPr marL="1257300" lvl="2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furnace is located inside the boiler shell. </a:t>
            </a: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1257300" lvl="2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Most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fire-tube boilers are internally fired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 latinLnBrk="0">
              <a:spcBef>
                <a:spcPts val="1000"/>
              </a:spcBef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b. Externally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fired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</a:t>
            </a:r>
          </a:p>
          <a:p>
            <a:pPr marL="1371600" lvl="2" indent="-457200" algn="just" latinLnBrk="0">
              <a:spcBef>
                <a:spcPct val="20000"/>
              </a:spcBef>
              <a:buSzPct val="100000"/>
              <a:buFont typeface="Wingdings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furnace is located outside the boiler shell. </a:t>
            </a:r>
          </a:p>
          <a:p>
            <a:pPr marL="1371600" lvl="2" indent="-457200" algn="just" latinLnBrk="0">
              <a:spcBef>
                <a:spcPct val="20000"/>
              </a:spcBef>
              <a:buSzPct val="100000"/>
              <a:buFont typeface="Wingdings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furnace is arranged underneath in a brickwork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setting.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064" y="127777"/>
            <a:ext cx="11965577" cy="6341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r>
              <a:rPr lang="en-US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1896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8212"/>
            <a:ext cx="12131039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2" y="646341"/>
            <a:ext cx="11673837" cy="621165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Internally and Externally Fired Boilers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(a)			 (b)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696" y="5472798"/>
            <a:ext cx="722865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Internally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(a) and Externally (b)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Fired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Boilers,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Attique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Arshad. (2021). Power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Plant.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i.ytimg.com/vi/oLlw0fFVtsA/sddefault.jpg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32931"/>
          <a:stretch/>
        </p:blipFill>
        <p:spPr>
          <a:xfrm>
            <a:off x="551652" y="1529894"/>
            <a:ext cx="6594829" cy="331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21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2" y="78212"/>
            <a:ext cx="1194380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2" y="646341"/>
            <a:ext cx="11673837" cy="6211659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Axis of the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Vertical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 boiler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If the axis of the boiler is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vertical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Example</a:t>
            </a: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Cochran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boiler.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Horizontal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 boiler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If the axis of the boiler is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horizontal,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type,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Example: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Lancashire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Locomotive.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Inclined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 boiler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If the axis of the boiler is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inclined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Pressure of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Low-pressure boilers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Operating pressure ≤ 25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bar.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High-pressure boilers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Operating pressure &gt; 25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bar.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Modern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water tube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boilers. 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3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8212"/>
            <a:ext cx="1192203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5" y="775063"/>
            <a:ext cx="11739154" cy="5946413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Number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Tubes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Single tube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only one fire tube or water tube.</a:t>
            </a: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Multi-tubular boiler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there are two or more fire tubes or water tubes.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Water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Circulation</a:t>
            </a: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circulation </a:t>
            </a:r>
          </a:p>
          <a:p>
            <a:pPr lvl="2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circulates due to density difference between hot water (less dense) and cold water (more dense).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most conventional boilers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66970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Types of Boilers and Their Applications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615837"/>
            <a:ext cx="11522247" cy="6242163"/>
          </a:xfrm>
        </p:spPr>
        <p:txBody>
          <a:bodyPr>
            <a:normAutofit/>
          </a:bodyPr>
          <a:lstStyle/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Forced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circulation 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pump is used to circulate water through the tubes. </a:t>
            </a:r>
          </a:p>
          <a:p>
            <a:pPr lvl="2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Essential for high-pressure and certain specific designs.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Mobility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Stationary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Permanently installed in power plants or industries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Portable/mobile boilers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Mounted on wheels or vehicles (e.g., locomotive boilers).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400" dirty="0" smtClean="0"/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66970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Boilers and Their Applications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615837"/>
            <a:ext cx="11522247" cy="6242163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 Criteria for a Boiler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Choosing the right boiler depends 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requirement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required pressure, temperature, and quantity (kg/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floor space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Fire tube boilers are more compact for smaller capacities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availability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Coal, oil, gas, or biomass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cost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Fire tube has lower initial cost; water tube has better long-term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efficiency reduces fuel costs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Critical for high-pressure applications.</a:t>
            </a:r>
            <a:endParaRPr lang="en-US" sz="2400" dirty="0" smtClean="0"/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2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9" y="151181"/>
            <a:ext cx="1197536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Mountings and Accessories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9549" y="719310"/>
            <a:ext cx="11633575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Boilers require various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fittings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ensure safe, efficient, and controlled operation. These are categorized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into [3]: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Mountings: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Essential for the safe operation of the boiler.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Accessories: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Improve efficiency and performance.</a:t>
            </a:r>
          </a:p>
          <a:p>
            <a:pPr algn="just" latinLnBrk="0">
              <a:lnSpc>
                <a:spcPct val="150000"/>
              </a:lnSpc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Boiler Mountings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devices mounted on a boiler for its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operation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the process are called boiler mountings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compulsory fittings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without which a boiler cannot be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operated.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According to boiler regulations, every boiler must be equipped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with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following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mountings:</a:t>
            </a:r>
          </a:p>
        </p:txBody>
      </p:sp>
    </p:spTree>
    <p:extLst>
      <p:ext uri="{BB962C8B-B14F-4D97-AF65-F5344CB8AC3E}">
        <p14:creationId xmlns:p14="http://schemas.microsoft.com/office/powerpoint/2010/main" val="1259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Mountings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Accessories			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9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1171" y="719310"/>
            <a:ext cx="116237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Safety Valve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automatically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blow off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steam when the pressure inside the boiler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exceeds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predetermined safe limit.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most critical safety device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valves are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mounted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directly on the boiler shell, typically in pairs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Level Indicator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Shows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level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inside the boiler drum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is crucial to prevent the boiler from running dry, which can lead to overheating and catastrophic failure.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65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Boiler Mountings and Accessories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65" y="788978"/>
            <a:ext cx="1183387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Pressure Gauge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Measures steam pressure inside the boiler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Typically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calibrated in bar or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psi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(usually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Bourdon tube pressure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gauge).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Steam Stop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Controls the supply of steam from the boiler to the main steam line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Mounted at the highest point of the boiler shell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a non-return valve, meaning steam flows only from the boiler to the main steam line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Feed Check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supply of feed water into the boiler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and, 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Prevents backflow from the boiler to the feed pump</a:t>
            </a:r>
            <a:r>
              <a:rPr lang="en-US" sz="2400" dirty="0"/>
              <a:t>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7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2" y="681967"/>
            <a:ext cx="11637704" cy="61760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Blow-Off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Cock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Used to remove sediments, impurities, and water during maintenance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Connected to the bottom of the boiler shell.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Fusible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Plug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safety device that melts at a fixed temperature.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Prevents boiler explosion in case of low water level by extinguishing fire.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Manhole / </a:t>
            </a: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Mudhole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Provides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access for inspection, cleaning, and maintenance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Boiler Mountings and Accessories			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5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058" y="830013"/>
            <a:ext cx="11637704" cy="5891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Mountings</a:t>
            </a: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Boiler Mountings and Accessories			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pic>
        <p:nvPicPr>
          <p:cNvPr id="5122" name="Picture 2" descr="Essential list of mountings on the marine boiler - Marine engineers  knowle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402" y="1455737"/>
            <a:ext cx="5495925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93696" y="5472798"/>
            <a:ext cx="722865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Boiler Mountings,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Metta, N. K. (2020, September 9). Essential list of mountings on the marine boiler.</a:t>
            </a: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https://blogger.googleusercontent.com/img/a/AVvXsEjS2rWphGohcXzJVpztMvndujok0nYfzE2irBJPx1GQlk519hkYVU6XT4M-Y8EXl5A7GXS9i_TFDDa091xATPbPmJNxybaMY38AhwAz-m6dTz24M7U1OnuOVBUjXWzIbPHeMnymaSkeHXCyZavJ3tRdoxZkcUp9jFw-cVKmyRmfZTPT-A8C7qxOS6iE=w640-h462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22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1" y="607926"/>
            <a:ext cx="11872612" cy="6250073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Boiler Accessories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Accessories are installed to improve the plant's overall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are typically located in the path of the flue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gases [4].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 are not essential for boiler operation but help save fuel and increase output.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Economizer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a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exchanger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placed in the flue gas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path,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consisting of a series of vertical cast iron or steel pipes through which feed water passes.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flue gases flow around these pipes, transferring heat to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Pre-heats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feed water before it enters the boiler by using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waste heat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the flue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gases,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ncreases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efficiency and saves fuel.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Mountings and Accessories			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6927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1" y="607926"/>
            <a:ext cx="11872612" cy="625007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Economizer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Mountings and Accessories			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p:pic>
        <p:nvPicPr>
          <p:cNvPr id="6146" name="Picture 2" descr="https://www.researchgate.net/publication/318289043/figure/fig1/AS:513931779076096@1499542292557/Economizer-in-a-coal-fired-Boiler-adapted-from-7-Fig-1-shows-the-location-o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94099"/>
            <a:ext cx="7807688" cy="414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90950" y="5336766"/>
            <a:ext cx="75965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Economizer,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Chunchula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R. B.,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K.,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Rajamohan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G. (2017).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Computational investigation of fluid flow </a:t>
            </a:r>
            <a:endParaRPr lang="en-US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www.researchgate.net/publication/318289043/figure/fig1/AS:513931779076096@1499542292557/Economizer-in-a-coal-fired-Boiler-adapted-from-7-Fig-1-shows-the-location-of.png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0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Mountings and Accessories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29" y="597390"/>
            <a:ext cx="11833873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Pre-heater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Pre-heats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combustion air supplied to the furnace using the residual heat from the flue gases leaving the economizer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Placed after the economizer in the flue gas path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Enhances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overall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Superheater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temperature of the steam generated in the boiler above its saturation point.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resulting steam is called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Increases the thermal efficiency of the plant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reduces 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consumption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Prevents condensation of steam in the turbines and steam pipes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2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94" y="710790"/>
            <a:ext cx="11312659" cy="614720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Feed Pump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 pump feed water into the boiler against the high boiler pressure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Feed water pressures are, generally set 20% more than the boiler pressure.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Steam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Injector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Uses steam pressure to inject feed water into the boiler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Useful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small boilers without feed pumps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Steam Separator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(steam purifier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Removes water droplets from steam, providing dry steam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Trap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Discharges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condensate automatically without losing steam.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sz="2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Boiler Mountings and Accessories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2483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Boiler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performance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efficiency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are critical parameters that determine how effectively a boiler converts fuel energy into usable steam.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Understanding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these metrics helps optimize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fuel usage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reduce operational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costs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and ensure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environmental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compliance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 efficiency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the ratio of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useful heat output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the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total energy supplied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by the fuel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If the heat input is expressed as the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higher heating value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(HHV) 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fuel per kg of fuel, then the output heat is the heat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absorbed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by the water and steam per kg of fuel burnt.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Performance and Efficiency</a:t>
            </a:r>
          </a:p>
        </p:txBody>
      </p:sp>
    </p:spTree>
    <p:extLst>
      <p:ext uri="{BB962C8B-B14F-4D97-AF65-F5344CB8AC3E}">
        <p14:creationId xmlns:p14="http://schemas.microsoft.com/office/powerpoint/2010/main" val="273142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Methods of Determining Boiler Efficiency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principal methods for determining boiler efficiency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>
              <a:lnSpc>
                <a:spcPct val="150000"/>
              </a:lnSpc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Method (Input-Output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This method involves a </a:t>
            </a:r>
            <a:r>
              <a:rPr lang="en-US" dirty="0">
                <a:solidFill>
                  <a:srgbClr val="C00000"/>
                </a:solidFill>
                <a:latin typeface="quote-cjk-patch"/>
              </a:rPr>
              <a:t>direct measurement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of the energy gained by the water and the energy contained in the fuel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The advantages of this method are: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Simple and requires few measurements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  <a:endParaRPr lang="en-US" sz="2400" dirty="0">
              <a:solidFill>
                <a:srgbClr val="0F1115"/>
              </a:solidFill>
              <a:latin typeface="quote-cjk-patch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Quick evaluation of boiler performance.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Performance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Efficiency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17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Boiler efficiency can be determined,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40542" y="1456133"/>
                <a:ext cx="3376758" cy="913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𝐶𝑉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100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542" y="1456133"/>
                <a:ext cx="3376758" cy="91319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77816" y="2475044"/>
                <a:ext cx="7268607" cy="28992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             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𝑊h𝑒𝑟𝑒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: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en-US" sz="2000" b="0" i="0" dirty="0" smtClean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000" dirty="0" smtClean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𝑚𝑎𝑠𝑠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𝑠𝑡𝑒𝑎𝑚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𝑔𝑒𝑛𝑒𝑟𝑎𝑡𝑒𝑑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𝑝𝑒𝑟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𝑘𝑔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𝑓𝑢𝑒𝑙</m:t>
                    </m:r>
                  </m:oMath>
                </a14:m>
                <a:endParaRPr lang="en-US" sz="2000" i="1" dirty="0" smtClean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                     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𝑒𝑛𝑡h𝑎𝑙𝑝𝑦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𝑠𝑡𝑒𝑎𝑚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k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𝐽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𝑘𝑔</m:t>
                    </m:r>
                  </m:oMath>
                </a14:m>
                <a:r>
                  <a:rPr lang="en-US" sz="2000" i="1" dirty="0" smtClean="0">
                    <a:latin typeface="Cambria Math" panose="02040503050406030204" pitchFamily="18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000" dirty="0" smtClean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𝑒𝑛𝑡h𝑎𝑙𝑝𝑦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𝑓𝑒𝑒𝑑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𝑤𝑎𝑡𝑒𝑟</m:t>
                    </m:r>
                    <m:r>
                      <a:rPr lang="en-US" sz="2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k</m:t>
                    </m:r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𝐽</m:t>
                    </m:r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𝑘𝑔</m:t>
                    </m:r>
                    <m:r>
                      <m:rPr>
                        <m:nor/>
                      </m:rPr>
                      <a:rPr lang="en-US" sz="2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0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                  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𝑚𝑎𝑠𝑠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𝑓𝑢𝑒𝑙</m:t>
                      </m:r>
                    </m:oMath>
                  </m:oMathPara>
                </a14:m>
                <a:endParaRPr lang="en-US" sz="2000" i="1" dirty="0" smtClean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𝐶𝑉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𝑐𝑎𝑙𝑜𝑟𝑖𝑓𝑖𝑐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𝑣𝑎𝑙𝑢𝑒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𝑓𝑢𝑒𝑙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816" y="2475044"/>
                <a:ext cx="7268607" cy="289925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795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7205" y="387507"/>
                <a:ext cx="11566004" cy="6016167"/>
              </a:xfrm>
            </p:spPr>
            <p:txBody>
              <a:bodyPr>
                <a:noAutofit/>
              </a:bodyPr>
              <a:lstStyle/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Example: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A boiler generates 5000 kg/</a:t>
                </a:r>
                <a:r>
                  <a:rPr lang="en-US" sz="2400" dirty="0" err="1" smtClean="0">
                    <a:latin typeface="Arial" pitchFamily="34" charset="0"/>
                    <a:cs typeface="Arial" pitchFamily="34" charset="0"/>
                  </a:rPr>
                  <a:t>hr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of steam at 10 bar (saturated). The </a:t>
                </a:r>
                <a:r>
                  <a:rPr lang="en-US" sz="2400" dirty="0" err="1" smtClean="0">
                    <a:latin typeface="Arial" pitchFamily="34" charset="0"/>
                    <a:cs typeface="Arial" pitchFamily="34" charset="0"/>
                  </a:rPr>
                  <a:t>feedwater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temperature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50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𝑜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𝐶</m:t>
                    </m:r>
                  </m:oMath>
                </a14:m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. The boiler used 450 kg/</a:t>
                </a:r>
                <a:r>
                  <a:rPr lang="en-US" sz="2400" dirty="0" err="1" smtClean="0">
                    <a:latin typeface="Arial" pitchFamily="34" charset="0"/>
                    <a:cs typeface="Arial" pitchFamily="34" charset="0"/>
                  </a:rPr>
                  <a:t>hr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of coal with a calorific value of 30,000 k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J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/kg. Calculate the direct efficiency.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chemeClr val="accent1"/>
                    </a:solidFill>
                    <a:latin typeface="Arial" pitchFamily="34" charset="0"/>
                    <a:cs typeface="Arial" pitchFamily="34" charset="0"/>
                  </a:rPr>
                  <a:t>Solution: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From steam Tables:</a:t>
                </a:r>
              </a:p>
              <a:p>
                <a:pPr lvl="1" algn="just" latinLnBrk="0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Enthalpy of saturated steam at 10 bar,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h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=2778.1 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𝑘𝐽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/</m:t>
                    </m:r>
                    <m:r>
                      <a:rPr lang="en-US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𝑘𝑔</m:t>
                    </m:r>
                  </m:oMath>
                </a14:m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lvl="1" algn="just" latinLnBrk="0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Enthalpy of 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feedwater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50</m:t>
                        </m:r>
                      </m:e>
                      <m:sup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𝑜</m:t>
                        </m:r>
                      </m:sup>
                    </m:sSup>
                    <m:r>
                      <a:rPr lang="en-US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𝐶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h</m:t>
                        </m:r>
                      </m:e>
                      <m:sub>
                        <m:r>
                          <a:rPr lang="en-US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𝑓</m:t>
                        </m:r>
                      </m:sub>
                    </m:sSub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≈</m:t>
                    </m:r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209.3 </m:t>
                    </m:r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𝑘𝐽</m:t>
                    </m:r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/</m:t>
                    </m:r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𝑘𝑔</m:t>
                    </m:r>
                  </m:oMath>
                </a14:m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lvl="0" algn="just" latinLnBrk="0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Heat output, </a:t>
                </a:r>
              </a:p>
              <a:p>
                <a:pPr marL="0" lvl="0" indent="0" algn="just" latinLnBrk="0">
                  <a:lnSpc>
                    <a:spcPct val="100000"/>
                  </a:lnSpc>
                  <a:buNone/>
                </a:pPr>
                <a:endParaRPr lang="en-US" sz="24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 latinLnBrk="0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Heat input,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Arial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Arial" pitchFamily="34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𝑓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𝐶𝑉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=450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30,000=13,500,000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𝑘𝐽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/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h𝑟</m:t>
                    </m:r>
                  </m:oMath>
                </a14:m>
                <a:endParaRPr lang="en-US" sz="24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 latinLnBrk="0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Efficiency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η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𝑑𝑖𝑟𝑒𝑐𝑡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itchFamily="34" charset="0"/>
                      </a:rPr>
                      <m:t>=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cs typeface="Arial" pitchFamily="34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Arial" pitchFamily="34" charset="0"/>
                              </a:rPr>
                              <m:t>12,844,000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Arial" pitchFamily="34" charset="0"/>
                              </a:rPr>
                              <m:t>13,500,000</m:t>
                            </m:r>
                          </m:den>
                        </m:f>
                      </m:e>
                    </m:d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Arial" pitchFamily="34" charset="0"/>
                      </a:rPr>
                      <m:t>x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Arial" pitchFamily="34" charset="0"/>
                      </a:rPr>
                      <m:t>100=</m:t>
                    </m:r>
                    <m:r>
                      <a:rPr lang="en-US" sz="24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𝟗𝟓</m:t>
                    </m:r>
                    <m:r>
                      <a:rPr lang="en-US" sz="24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.</m:t>
                    </m:r>
                    <m:r>
                      <a:rPr lang="en-US" sz="24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𝟏𝟒</m:t>
                    </m:r>
                    <m:r>
                      <a:rPr lang="en-US" sz="24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itchFamily="34" charset="0"/>
                      </a:rPr>
                      <m:t>%</m:t>
                    </m:r>
                  </m:oMath>
                </a14:m>
                <a:endParaRPr lang="en-US" sz="2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7205" y="387507"/>
                <a:ext cx="11566004" cy="6016167"/>
              </a:xfrm>
              <a:blipFill rotWithShape="0">
                <a:blip r:embed="rId2"/>
                <a:stretch>
                  <a:fillRect l="-843" r="-791" b="-32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17205" y="4836993"/>
                <a:ext cx="9040006" cy="5177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 latinLnBrk="0"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𝑄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itchFamily="34" charset="0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  <m:t>𝑠</m:t>
                          </m:r>
                        </m:sub>
                      </m:sSub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  <m:t>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itchFamily="34" charset="0"/>
                                </a:rPr>
                                <m:t>𝑓</m:t>
                              </m:r>
                            </m:sub>
                          </m:sSub>
                        </m:e>
                      </m:d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=5000 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x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itchFamily="34" charset="0"/>
                            </a:rPr>
                            <m:t>2778.1−209.3</m:t>
                          </m:r>
                        </m:e>
                      </m:d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=12,844,000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𝑘𝐽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itchFamily="34" charset="0"/>
                        </a:rPr>
                        <m:t>h𝑟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205" y="4836993"/>
                <a:ext cx="9040006" cy="51770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021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Indirect Method (Heat Loss Method)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This method calculates efficiency by identifying and quantifying all the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individual heat losses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from the boiler system.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efficiency is then calculated by subtracting the total losses from 100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%.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F1115"/>
              </a:solidFill>
              <a:latin typeface="quote-cjk-patch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This is the more informative and widely used method in detailed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energy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audits.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807280" y="3335022"/>
                <a:ext cx="727923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𝑖𝑛𝑑𝑖𝑟𝑒𝑐𝑡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=100%−[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𝑇𝑜𝑡𝑎𝑙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𝑃𝑒𝑟𝑐𝑒𝑛𝑡𝑎𝑔𝑒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𝐻𝑒𝑎𝑡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𝐿𝑜𝑠𝑠𝑒𝑠</m:t>
                          </m: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280" y="3335022"/>
                <a:ext cx="7279237" cy="461665"/>
              </a:xfrm>
              <a:prstGeom prst="rect">
                <a:avLst/>
              </a:prstGeom>
              <a:blipFill rotWithShape="0">
                <a:blip r:embed="rId2"/>
                <a:stretch>
                  <a:fillRect t="-127632" r="-7531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12147" y="3999916"/>
                <a:ext cx="680032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𝑖𝑛𝑑𝑖𝑟𝑒𝑐𝑡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=100%−[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147" y="3999916"/>
                <a:ext cx="6800323" cy="461665"/>
              </a:xfrm>
              <a:prstGeom prst="rect">
                <a:avLst/>
              </a:prstGeom>
              <a:blipFill rotWithShape="0">
                <a:blip r:embed="rId3"/>
                <a:stretch>
                  <a:fillRect t="-127632" r="-8072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64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204" y="696271"/>
            <a:ext cx="11566004" cy="6016167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Heat Losses in a Boiler</a:t>
            </a:r>
            <a:endParaRPr lang="en-US" sz="2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Heat loss due to dry flue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gas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the largest loss in a well-operated boiler.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heat carried away by the hot dry products of combustion (CO₂, N₂, O₂, SO₂) exiting the chimney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99163" y="3969483"/>
                <a:ext cx="7254239" cy="23778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097280" algn="l"/>
                  </a:tabLst>
                </a:pP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𝐻𝑒𝑎𝑡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𝑙𝑜𝑠𝑡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𝑡𝑜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𝑑𝑟𝑦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𝑓𝑙𝑢𝑒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𝑔𝑎𝑠𝑒𝑠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𝑝𝑒𝑟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𝑘𝑔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𝑓𝑢𝑒𝑙</m:t>
                    </m:r>
                    <m:r>
                      <a:rPr lang="en-US" sz="20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𝑐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(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sz="2000" dirty="0" smtClean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)</a:t>
                </a:r>
                <a:r>
                  <a:rPr lang="en-US" sz="2000" dirty="0" smtClean="0"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     	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𝑊h𝑒𝑟𝑒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:</m:t>
                    </m:r>
                  </m:oMath>
                </a14:m>
                <a:endParaRPr lang="en-US" sz="2000" i="1" dirty="0" smtClean="0">
                  <a:effectLst/>
                  <a:latin typeface="Cambria Math" panose="02040503050406030204" pitchFamily="18" charset="0"/>
                  <a:ea typeface="MS Mincho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2649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𝑚𝑎𝑠𝑠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𝑓𝑙𝑢𝑒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𝑔𝑎𝑠𝑒𝑠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𝑓𝑢𝑒𝑙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𝑚𝑒𝑎𝑛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𝑠𝑝𝑒𝑐𝑖𝑓𝑖𝑐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h𝑒𝑎𝑡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𝑑𝑟𝑦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𝑓𝑙𝑢𝑒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𝑔𝑎𝑠𝑒𝑠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𝑡𝑒𝑚𝑝𝑒𝑟𝑎𝑡𝑢𝑟𝑒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𝑓𝑙𝑢𝑒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𝑙𝑒𝑎𝑣𝑖𝑛𝑔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𝑐h𝑖𝑚𝑛𝑒𝑦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𝑚𝑒𝑎𝑛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𝑡𝑒𝑚𝑝𝑒𝑟𝑎𝑡𝑢𝑟𝑒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𝑏𝑜𝑖𝑙𝑒𝑟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𝑟𝑜𝑜𝑚</m:t>
                      </m:r>
                    </m:oMath>
                  </m:oMathPara>
                </a14:m>
                <a:endParaRPr lang="en-US" sz="2000" dirty="0">
                  <a:effectLst/>
                  <a:latin typeface="Arial" panose="020B0604020202020204" pitchFamily="34" charset="0"/>
                  <a:ea typeface="MS Mincho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163" y="3969483"/>
                <a:ext cx="7254239" cy="2377830"/>
              </a:xfrm>
              <a:prstGeom prst="rect">
                <a:avLst/>
              </a:prstGeom>
              <a:blipFill rotWithShape="0">
                <a:blip r:embed="rId2"/>
                <a:stretch>
                  <a:fillRect t="-5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609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loss due to moisture in fuel &amp; steam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formation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moisture present in the fuel must be heated and evaporated, consuming a portion of the heat input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atmospheric air used for combustion contains moisture.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moisture is heated and superheated in the furnace, consuming energy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0" y="3829377"/>
                <a:ext cx="9849111" cy="2526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097280" algn="l"/>
                  </a:tabLst>
                </a:pPr>
                <a14:m>
                  <m:oMath xmlns:m="http://schemas.openxmlformats.org/officeDocument/2006/math"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𝑇h𝑒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h𝑒𝑎𝑡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𝑙𝑜𝑠𝑡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𝑖𝑛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𝑡h𝑒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𝑚𝑜𝑖𝑠𝑡𝑢𝑟𝑒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𝑝𝑟𝑒𝑠𝑒𝑛𝑡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𝑖𝑛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𝑡h𝑒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𝑓𝑢𝑒𝑙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𝑖𝑠</m:t>
                    </m:r>
                    <m:r>
                      <a:rPr lang="en-US" sz="22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𝑤</m:t>
                        </m:r>
                      </m:sub>
                    </m:sSub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(</m:t>
                    </m:r>
                    <m:sSub>
                      <m:sSub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𝑠𝑢𝑝</m:t>
                        </m:r>
                      </m:sub>
                    </m:sSub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sz="2200" dirty="0" smtClean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)</a:t>
                </a:r>
                <a:endParaRPr lang="en-US" sz="2200" dirty="0" smtClean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2649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𝑊h𝑒𝑟𝑒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: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𝑤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𝑚𝑎𝑠𝑠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𝑚𝑜𝑖𝑠𝑡𝑢𝑟𝑒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𝑓𝑢𝑒𝑙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𝑠𝑢𝑝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𝑠𝑝𝑒𝑐𝑖𝑓𝑖𝑐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𝑒𝑛𝑡h𝑎𝑙𝑝𝑦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𝑠𝑡𝑒𝑎𝑚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𝑎𝑡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𝑡h𝑒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𝑓𝑙𝑢𝑒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𝑔𝑎𝑠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𝑡𝑒𝑚𝑝𝑒𝑟𝑎𝑡𝑢𝑟𝑒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𝑝𝑟𝑒𝑠𝑠𝑢𝑟𝑒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𝑚𝑒𝑎𝑛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𝑠𝑝𝑒𝑐𝑖𝑓𝑖𝑐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𝑒𝑛𝑡h𝑎𝑙𝑝𝑦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𝑚𝑜𝑖𝑠𝑡𝑢𝑟𝑒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𝑎𝑡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𝑏𝑜𝑖𝑙𝑒𝑟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𝑟𝑜𝑜𝑚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𝑡𝑒𝑚𝑝𝑒𝑟𝑎𝑡𝑢𝑟𝑒</m:t>
                      </m:r>
                    </m:oMath>
                  </m:oMathPara>
                </a14:m>
                <a:endParaRPr lang="en-US" sz="2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2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 </a:t>
                </a:r>
                <a:endParaRPr lang="en-US" sz="2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829377"/>
                <a:ext cx="9849111" cy="2526974"/>
              </a:xfrm>
              <a:prstGeom prst="rect">
                <a:avLst/>
              </a:prstGeom>
              <a:blipFill rotWithShape="0">
                <a:blip r:embed="rId2"/>
                <a:stretch>
                  <a:fillRect l="-62" t="-9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41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35" y="518228"/>
            <a:ext cx="11913042" cy="601616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loss due to unburnt fuel (in ash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portion of the combustible carbon is lost with the ash (fly ash and bottom ash) without being burnt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loss due to radiation &amp;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convection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lost from the hot boiler shell and components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to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surrounding atmosphere by radiation and convection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844730" y="2336566"/>
                <a:ext cx="9544596" cy="18782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09728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𝑇h𝑒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h𝑒𝑎𝑡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𝑙𝑜𝑠𝑡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𝑑𝑢𝑒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𝑡𝑜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𝑢𝑛𝑏𝑢𝑟𝑛𝑡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𝑐𝑎𝑟𝑏𝑜𝑛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𝑓𝑢𝑒𝑙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𝐻𝐻𝑉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264920" algn="l"/>
                  </a:tabLst>
                </a:pPr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𝑊h𝑒𝑟𝑒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:</m:t>
                    </m:r>
                  </m:oMath>
                </a14:m>
                <a:r>
                  <a:rPr lang="en-US" sz="2400" i="1" dirty="0" smtClean="0">
                    <a:effectLst/>
                    <a:latin typeface="Cambria Math" panose="02040503050406030204" pitchFamily="18" charset="0"/>
                    <a:ea typeface="MS Mincho"/>
                    <a:cs typeface="Arial" panose="020B0604020202020204" pitchFamily="34" charset="0"/>
                  </a:rPr>
                  <a:t/>
                </a:r>
                <a:br>
                  <a:rPr lang="en-US" sz="2400" i="1" dirty="0" smtClean="0">
                    <a:effectLst/>
                    <a:latin typeface="Cambria Math" panose="02040503050406030204" pitchFamily="18" charset="0"/>
                    <a:ea typeface="MS Mincho"/>
                    <a:cs typeface="Arial" panose="020B060402020202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𝑚𝑎𝑠𝑠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𝑐𝑎𝑟𝑏𝑜𝑛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𝑖𝑛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𝑎𝑠h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𝑝𝑖𝑡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𝑓𝑢𝑒𝑙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𝐻𝐻𝑉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h𝑖𝑔h𝑒𝑟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h𝑒𝑎𝑡𝑖𝑛𝑔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𝑣𝑎𝑙𝑢𝑒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𝑐𝑎𝑟𝑏𝑜𝑛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730" y="2336566"/>
                <a:ext cx="9544596" cy="187820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083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35" y="518228"/>
            <a:ext cx="11913042" cy="601616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loss due to incomplete combustion (CO formation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occurs when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carbon in the fuel is not fully converted to CO₂, but instead partially forms Carbon Monoxide (CO).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872216" y="2587208"/>
                <a:ext cx="8316687" cy="18782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09728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𝐻𝑒𝑎𝑡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𝑙𝑜𝑠𝑡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𝑑𝑢𝑒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𝑡𝑜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𝑖𝑛𝑐𝑜𝑚𝑝𝑙𝑒𝑡𝑒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𝑐𝑜𝑚𝑏𝑢𝑠𝑡𝑖𝑜𝑛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𝐻𝐻𝑉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2649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𝑊h𝑒𝑟𝑒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: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𝑚𝑎𝑠𝑠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𝑐𝑎𝑟𝑏𝑜𝑛𝑚𝑜𝑛𝑜𝑥𝑖𝑑𝑒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𝑖𝑛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𝑓𝑙𝑢𝑒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𝑔𝑎𝑠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𝑓𝑢𝑒𝑙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𝐻𝐻𝑉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h𝑖𝑔h𝑒𝑟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h𝑒𝑎𝑡𝑖𝑛𝑔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𝑣𝑎𝑙𝑢𝑒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𝑐𝑎𝑟𝑏𝑜𝑛𝑚𝑜𝑛𝑜𝑥𝑖𝑑𝑒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216" y="2587208"/>
                <a:ext cx="8316687" cy="187820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119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35" y="518228"/>
            <a:ext cx="11913042" cy="6016167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Affecting Boiler Efficiency</a:t>
            </a:r>
            <a:endParaRPr lang="en-US" sz="2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Evaporation Ratio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The ratio of the mass of steam generated to the mass of fuel consumed.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solidFill>
                <a:srgbClr val="0F1115"/>
              </a:solidFill>
              <a:latin typeface="quote-cjk-patch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A higher ratio indicates better performance. 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srgbClr val="4472C4"/>
                </a:solidFill>
                <a:latin typeface="quote-cjk-patch"/>
              </a:rPr>
              <a:t>Example: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A typical value for a coal-fired boiler is 5-6 (i.e., 5-6 kg of steam per kg of coal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).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Excess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Level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an optimum excess air level that minimizes the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of losses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unburnt carbon and dry flue gas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.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en-US" dirty="0">
              <a:solidFill>
                <a:srgbClr val="0F1115"/>
              </a:solidFill>
              <a:latin typeface="quote-cjk-patch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568664" y="2270878"/>
                <a:ext cx="6317755" cy="7442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𝐸𝑣𝑎𝑝𝑜𝑟𝑎𝑡𝑖𝑜𝑛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𝑅𝑎𝑡𝑖𝑜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𝑀𝑎𝑠𝑠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𝑆𝑡𝑒𝑎𝑚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𝐺𝑒𝑛𝑒𝑟𝑎𝑡𝑒𝑑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𝑀𝑎𝑠𝑠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𝐹𝑢𝑒𝑙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𝐶𝑜𝑛𝑠𝑢𝑚𝑒𝑑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8664" y="2270878"/>
                <a:ext cx="6317755" cy="74424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710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31439"/>
            <a:ext cx="11913042" cy="6016167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Fuel-Related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Calorific value of fuel, moisture content in fuel, ash content, fuel size and quality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Air-fuel ratio,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 temperature, furnace design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Heat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Flue gas losses, radiation and convection losses,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unburnt fuel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Operational Factors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Boiler load, blowdown losses, maintenance and cleaning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Use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Boiler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Accessories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Economizers,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 preheaters,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superheaters</a:t>
            </a:r>
            <a:endParaRPr lang="en-US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876" y="62155"/>
            <a:ext cx="11236663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Boiler Performance and Efficiency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69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681247" cy="6016167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refers to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 in pressure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causes the flow of air into the furnace and the removal of flue gases through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chimney [5].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 simpler terms, draught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 difference in pressure between the atmosphere and the gas inside the furnace or flue.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essential for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Supplying adequate amount of air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Removing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products from the combustion chamber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Maintaining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continuous fuel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burning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Without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 draught, combustion would be inefficient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even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impossible.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Boiler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Draught and Its Types</a:t>
            </a:r>
          </a:p>
        </p:txBody>
      </p:sp>
    </p:spTree>
    <p:extLst>
      <p:ext uri="{BB962C8B-B14F-4D97-AF65-F5344CB8AC3E}">
        <p14:creationId xmlns:p14="http://schemas.microsoft.com/office/powerpoint/2010/main" val="349343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681247" cy="6287016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Boiler </a:t>
            </a: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Boiler draught is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broadly classified into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main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categories,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distinguished by the method used to generate the pressure difference.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Natural Draught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pressure difference is created naturally due to the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density difference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between the hot flue gases inside the chimney and the colder, denser ambient air outside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draught utilizes a chimney. 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draught produced is proportional to the height of the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chimney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(H) and the difference in density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(temperature)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between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outside air and the hot gases.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Boiler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Draught and Its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Types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27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Artificial Draught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the draught required is more than what can be produced by a natural draught chimney, artificial draught is used.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classified into two main types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71550" lvl="1" indent="-514350">
              <a:lnSpc>
                <a:spcPct val="150000"/>
              </a:lnSpc>
              <a:buAutoNum type="romanLcPeriod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Draught</a:t>
            </a:r>
          </a:p>
          <a:p>
            <a:pPr marL="971550" lvl="1" indent="-514350">
              <a:lnSpc>
                <a:spcPct val="150000"/>
              </a:lnSpc>
              <a:buAutoNum type="romanLcPeriod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Jet Draught</a:t>
            </a:r>
          </a:p>
          <a:p>
            <a:pPr marL="514350" indent="-514350" latinLnBrk="0">
              <a:lnSpc>
                <a:spcPct val="150000"/>
              </a:lnSpc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Draught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This system uses mechanical fans (centrifugal or axial) to </a:t>
            </a:r>
            <a:endParaRPr lang="en-US" dirty="0" smtClean="0">
              <a:solidFill>
                <a:srgbClr val="0F1115"/>
              </a:solidFill>
              <a:latin typeface="quote-cjk-patch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  create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the pressure difference. </a:t>
            </a:r>
            <a:endParaRPr lang="en-US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Boiler Draught and Its Types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14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681247" cy="6016167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Mechanical draught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most common system in modern power plants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subtypes of mechanical draught includes: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Forced Draught (FD)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is installed at the inlet of the boiler, forcing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fresh air into the furnace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Pressure inside furnace &gt; atmospheric.</a:t>
            </a:r>
            <a:endParaRPr lang="en-US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Induced Draught (ID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is installed at the outlet of the boiler, between the air pre-heater and the chimney. It sucks the flue gases out of the boiler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Pressure inside furnace &lt; atmospheric.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Balanced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 most efficient and widely used 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system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modern boilers. It uses a combination of both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FD and ID fans.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Maintains furnace pressure nearly atmospheric.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Boiler Draught and Its Types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20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820585" cy="6221702"/>
          </a:xfrm>
        </p:spPr>
        <p:txBody>
          <a:bodyPr>
            <a:normAutofit fontScale="850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Steam Jet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High-velocity steam jet is passed through a nozzle to create suction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Used in locomotive and marine boilers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types of steam jet draught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Forced Steam Jet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of high-pressure steam is directed into the air entering the furnace from a steam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nozzle.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momentum of the steam entrains the air and forces it into the furnace.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Induced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Jet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Draught -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of high-pressure steam is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directed                     into the flue gas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duct towards the chimney.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jet sucks the flue gases from the furnace and throws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them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the chimney.</a:t>
            </a:r>
            <a:endParaRPr lang="en-US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Boiler Draught and Its Types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96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820585" cy="6016167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safe and efficient operation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boilers requires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 handling, routine maintenance, and adherence to safety protocols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Operation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Startup Procedure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Pre-checks: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Inspect water level, fuel supply, and mountings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Purge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Furnace: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Remove residual gases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Ignition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Start burners or fuel feed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Build-up: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Gradually increase pressure to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operating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Open steam stop valve to supply steam.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Boiler Operation, Maintenance, and Safety</a:t>
            </a:r>
          </a:p>
        </p:txBody>
      </p:sp>
    </p:spTree>
    <p:extLst>
      <p:ext uri="{BB962C8B-B14F-4D97-AF65-F5344CB8AC3E}">
        <p14:creationId xmlns:p14="http://schemas.microsoft.com/office/powerpoint/2010/main" val="177122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820585" cy="6016167"/>
          </a:xfrm>
        </p:spPr>
        <p:txBody>
          <a:bodyPr>
            <a:normAutofit lnSpcReduction="10000"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 Operation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 proper water level (neither too high nor too low).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Regulate fuel and air supply for efficient combustion.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 steam pressure and temperature.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Regularly check safety valves, gauges, and control systems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AutoNum type="alphaL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Shutdown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Reduce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and steam flow slowly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Shut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steam and feed water valves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blow-off cock if needed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Check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leaks, deposits, and wear.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Boiler Operation, Maintenance, and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Safety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7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636298"/>
            <a:ext cx="11820585" cy="6016167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Maintenance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Proper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maintenance ensures efficiency, safety,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long service life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Boiler Maintenance 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Preventive Maintenance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Routine inspection and servicing.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Cleaning of tubes, filters, and burners.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Checking for leaks and wear</a:t>
            </a:r>
            <a:r>
              <a:rPr lang="en-US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Corrective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Repairs after a fault occurs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tube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replacement, pump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repair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Boiler Operation, Maintenance, and Safety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41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709" y="705309"/>
            <a:ext cx="11820585" cy="6016167"/>
          </a:xfrm>
        </p:spPr>
        <p:txBody>
          <a:bodyPr>
            <a:normAutofit fontScale="92500" lnSpcReduction="20000"/>
          </a:bodyPr>
          <a:lstStyle/>
          <a:p>
            <a:pPr marL="457200" lvl="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Predictive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sensors and monitoring systems to predict failures.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Vibration analysis, temperature monitoring, and water quality analysis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Since boilers operate under high pressure, safety measures are critical.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Devices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Valve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→ Prevents excessive pressure.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Fusible Plug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→ Protects against low water level overheating.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Level Indicator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→ Prevents dry running.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Gauge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→ Monitors internal steam pressure.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Blow-off Cock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→ Removes sediments safely.</a:t>
            </a:r>
          </a:p>
          <a:p>
            <a:pPr marL="457200" lvl="0" indent="-457200" latinLnBrk="0">
              <a:lnSpc>
                <a:spcPct val="150000"/>
              </a:lnSpc>
              <a:buFont typeface="+mj-lt"/>
              <a:buAutoNum type="arabicPeriod" startAt="3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Boiler Operation, Maintenance, and Safety</a:t>
            </a:r>
          </a:p>
        </p:txBody>
      </p:sp>
    </p:spTree>
    <p:extLst>
      <p:ext uri="{BB962C8B-B14F-4D97-AF65-F5344CB8AC3E}">
        <p14:creationId xmlns:p14="http://schemas.microsoft.com/office/powerpoint/2010/main" val="115050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99818"/>
            <a:ext cx="11916378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Boilers are closed vessels that generate steam by heating water, and they are classified by design, fuel type, and circulation method.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Fire-tube and water-tube boilers are the main types, each suited for specific industrial and domestic uses based on pressure and capacity.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Boiler mountings ensure safety and operation control, while accessories improve efficiency by enhancing heat utilization and fuel economy.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Boiler performance and efficiency depend on factors like heat losses, combustion quality, and maintenance, which can be optimized through regular 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inspection and performance analysis.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Boiler draught systems regulate air and gas flow for proper combustion,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and safe operation and maintenance practices are vital to prevent 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accidents and ensure long-term reliability.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[1]. Power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Plant Engineering, R.K. Rajput, 3rd Edition, 2011.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[2]. Perry's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Chemical Engineers'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Handbook,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Perry, Robert H., Don W. Green, and James O. Maloney.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7th ed. New York: McGraw-Hill, 1997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[3].Environmentally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oriented modernization of power boilers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Pronobis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M. (2020).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Elsevier.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  <a:hlinkClick r:id="rId2"/>
              </a:rPr>
              <a:t>https://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  <a:hlinkClick r:id="rId2"/>
              </a:rPr>
              <a:t>doi.org/10.1016/B978-0-12-819921-3.00005-0</a:t>
            </a:r>
            <a:endParaRPr lang="en-US" sz="96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4].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Principles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operational challenges, and perspectives in boiler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feedwater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treatment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Shokri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A. (2023).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Journal of Energy Storage, 48, 103456.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  <a:hlinkClick r:id="rId3"/>
              </a:rPr>
              <a:t>https://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  <a:hlinkClick r:id="rId3"/>
              </a:rPr>
              <a:t>doi.org/10.1016/j.est.2023.103456</a:t>
            </a:r>
            <a:endParaRPr lang="en-US" sz="96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5].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Boilers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and burners: Design and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theory,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Basu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P.,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Kefa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C., &amp;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Jestin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L. (2020).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Springer Science &amp; Business Media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10411</TotalTime>
  <Words>3595</Words>
  <Application>Microsoft Office PowerPoint</Application>
  <PresentationFormat>Widescreen</PresentationFormat>
  <Paragraphs>557</Paragraphs>
  <Slides>48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3" baseType="lpstr"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1. Introduction and Classification of Boilers</vt:lpstr>
      <vt:lpstr>1. Introduction and Classification of Boilers             Cont… </vt:lpstr>
      <vt:lpstr>1. Introduction and Classification of Boilers             Cont… </vt:lpstr>
      <vt:lpstr>1. Introduction and Classification of Boilers             Cont… </vt:lpstr>
      <vt:lpstr>2. Types of Boilers and Their Applications</vt:lpstr>
      <vt:lpstr>2. Types of Boilers and Their Applications               Cont… </vt:lpstr>
      <vt:lpstr>2. Types of Boilers and Their Applications               Cont…                              </vt:lpstr>
      <vt:lpstr>PowerPoint Presentation</vt:lpstr>
      <vt:lpstr>2. Types of Boilers and Their Applications                       Cont… </vt:lpstr>
      <vt:lpstr>2. Types of Boilers and Their Applications                      Cont… </vt:lpstr>
      <vt:lpstr>2. Types of Boilers and Their Applications                      Cont… </vt:lpstr>
      <vt:lpstr>2. Types of Boilers and Their Applications                      Cont… </vt:lpstr>
      <vt:lpstr>2. Types of Boilers and Their Applications                      Cont… </vt:lpstr>
      <vt:lpstr>3. Boiler Mountings and Accessories</vt:lpstr>
      <vt:lpstr>3. Boiler Mountings and Accessories   Cont…</vt:lpstr>
      <vt:lpstr>3. Boiler Mountings and Accessories   Cont…</vt:lpstr>
      <vt:lpstr>3. Boiler Mountings and Accessories   Cont…</vt:lpstr>
      <vt:lpstr>3. Boiler Mountings and Accessories   Cont…</vt:lpstr>
      <vt:lpstr>3. Boiler Mountings and Accessories   Cont…</vt:lpstr>
      <vt:lpstr>3. Boiler Mountings and Accessories   Cont…</vt:lpstr>
      <vt:lpstr>3. Boiler Mountings and Accessories   Cont…</vt:lpstr>
      <vt:lpstr>3. Boiler Mountings and Accessories   Cont…</vt:lpstr>
      <vt:lpstr>4. Boiler Performance and Efficiency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4. Boiler Performance and Efficiency  Cont…</vt:lpstr>
      <vt:lpstr>5. Boiler Draught and Its Types</vt:lpstr>
      <vt:lpstr>5. Boiler Draught and Its Types  Cont…</vt:lpstr>
      <vt:lpstr>5. Boiler Draught and Its Types  Cont…</vt:lpstr>
      <vt:lpstr>5. Boiler Draught and Its Types  Cont…</vt:lpstr>
      <vt:lpstr>5. Boiler Draught and Its Types  Cont…</vt:lpstr>
      <vt:lpstr>6. Boiler Operation, Maintenance, and Safety</vt:lpstr>
      <vt:lpstr>6. Boiler Operation, Maintenance, and Safety      Cont…</vt:lpstr>
      <vt:lpstr>6. Boiler Operation, Maintenance, and Safety      Cont…</vt:lpstr>
      <vt:lpstr>6. Boiler Operation, Maintenance, and Safety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823</cp:revision>
  <dcterms:created xsi:type="dcterms:W3CDTF">2021-04-29T04:21:21Z</dcterms:created>
  <dcterms:modified xsi:type="dcterms:W3CDTF">2025-10-08T07:22:48Z</dcterms:modified>
</cp:coreProperties>
</file>