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8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47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54" roundtripDataSignature="AMtx7mg7SkaHPTd4UUm4jv32z2ElZt3fE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54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" name="Google Shape;17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" name="Google Shape;18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2" name="Google Shape;20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3" name="Google Shape;21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2" name="Google Shape;22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" name="Google Shape;23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3" name="Google Shape;24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" name="Google Shape;25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" name="Google Shape;418;p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7" name="Google Shape;427;p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4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9" name="Google Shape;459;p4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7" name="Google Shape;467;p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" name="Google Shape;476;p4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5" name="Google Shape;485;p4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4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2" name="Google Shape;502;p4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4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1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0"/>
          <p:cNvSpPr txBox="1"/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0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50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1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1"/>
          <p:cNvSpPr txBox="1"/>
          <p:nvPr>
            <p:ph idx="1" type="body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1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2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표지">
  <p:cSld name="표지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rot="-494469">
            <a:off x="6020907" y="1345035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3"/>
          <p:cNvSpPr/>
          <p:nvPr/>
        </p:nvSpPr>
        <p:spPr>
          <a:xfrm>
            <a:off x="5628321" y="1815966"/>
            <a:ext cx="4602078" cy="5042034"/>
          </a:xfrm>
          <a:custGeom>
            <a:rect b="b" l="l" r="r" t="t"/>
            <a:pathLst>
              <a:path extrusionOk="0" h="5410200" w="4602079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4" name="Google Shape;34;p53"/>
          <p:cNvSpPr/>
          <p:nvPr/>
        </p:nvSpPr>
        <p:spPr>
          <a:xfrm>
            <a:off x="0" y="1371827"/>
            <a:ext cx="6067033" cy="5042033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" name="Google Shape;35;p53"/>
          <p:cNvSpPr/>
          <p:nvPr/>
        </p:nvSpPr>
        <p:spPr>
          <a:xfrm>
            <a:off x="0" y="592754"/>
            <a:ext cx="8815538" cy="5042034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6" name="Google Shape;36;p53"/>
          <p:cNvSpPr/>
          <p:nvPr/>
        </p:nvSpPr>
        <p:spPr>
          <a:xfrm rot="10800000">
            <a:off x="404660" y="1024400"/>
            <a:ext cx="2415449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53"/>
          <p:cNvPicPr preferRelativeResize="0"/>
          <p:nvPr/>
        </p:nvPicPr>
        <p:blipFill rotWithShape="1">
          <a:blip r:embed="rId3">
            <a:alphaModFix/>
          </a:blip>
          <a:srcRect b="12243" l="27344" r="0" t="0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3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" name="Google Shape;39;p53"/>
          <p:cNvSpPr/>
          <p:nvPr/>
        </p:nvSpPr>
        <p:spPr>
          <a:xfrm>
            <a:off x="-4265410" y="-386446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152375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0" name="Google Shape;40;p53"/>
          <p:cNvSpPr txBox="1"/>
          <p:nvPr>
            <p:ph type="ctrTitle"/>
          </p:nvPr>
        </p:nvSpPr>
        <p:spPr>
          <a:xfrm>
            <a:off x="459692" y="2735226"/>
            <a:ext cx="6197963" cy="1477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Font typeface="Arial"/>
              <a:buNone/>
              <a:defRPr sz="10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3"/>
          <p:cNvSpPr txBox="1"/>
          <p:nvPr>
            <p:ph idx="1" type="subTitle"/>
          </p:nvPr>
        </p:nvSpPr>
        <p:spPr>
          <a:xfrm>
            <a:off x="9128491" y="195861"/>
            <a:ext cx="3963516" cy="4247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i="0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bg">
  <p:cSld name="본문_bg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54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54"/>
          <p:cNvSpPr/>
          <p:nvPr/>
        </p:nvSpPr>
        <p:spPr>
          <a:xfrm>
            <a:off x="1" y="766473"/>
            <a:ext cx="10833769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5" name="Google Shape;45;p54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" name="Google Shape;46;p54"/>
          <p:cNvSpPr/>
          <p:nvPr/>
        </p:nvSpPr>
        <p:spPr>
          <a:xfrm>
            <a:off x="4386808" y="827433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7" name="Google Shape;47;p54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8" name="Google Shape;48;p5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" name="Google Shape;49;p54"/>
          <p:cNvSpPr txBox="1"/>
          <p:nvPr>
            <p:ph type="title"/>
          </p:nvPr>
        </p:nvSpPr>
        <p:spPr>
          <a:xfrm>
            <a:off x="213357" y="268895"/>
            <a:ext cx="628698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기본">
  <p:cSld name="본문_기본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55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55"/>
          <p:cNvSpPr/>
          <p:nvPr/>
        </p:nvSpPr>
        <p:spPr>
          <a:xfrm>
            <a:off x="1" y="766473"/>
            <a:ext cx="10833769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3" name="Google Shape;53;p55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4" name="Google Shape;54;p55"/>
          <p:cNvSpPr/>
          <p:nvPr/>
        </p:nvSpPr>
        <p:spPr>
          <a:xfrm>
            <a:off x="4386808" y="827433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5" name="Google Shape;55;p55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6" name="Google Shape;56;p55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7" name="Google Shape;57;p55"/>
          <p:cNvSpPr txBox="1"/>
          <p:nvPr>
            <p:ph type="title"/>
          </p:nvPr>
        </p:nvSpPr>
        <p:spPr>
          <a:xfrm>
            <a:off x="213357" y="268895"/>
            <a:ext cx="628698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55"/>
          <p:cNvSpPr txBox="1"/>
          <p:nvPr>
            <p:ph idx="1" type="body"/>
          </p:nvPr>
        </p:nvSpPr>
        <p:spPr>
          <a:xfrm>
            <a:off x="446482" y="1233348"/>
            <a:ext cx="9026292" cy="53510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3200"/>
              <a:buFont typeface="Arial"/>
              <a:buChar char="•"/>
              <a:defRPr b="1" sz="3200">
                <a:latin typeface="Arial"/>
                <a:ea typeface="Arial"/>
                <a:cs typeface="Arial"/>
                <a:sym typeface="Arial"/>
              </a:defRPr>
            </a:lvl1pPr>
            <a:lvl2pPr indent="-4191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3000"/>
              <a:buFont typeface="Noto Sans Symbols"/>
              <a:buChar char="▪"/>
              <a:defRPr sz="3000">
                <a:latin typeface="Arial"/>
                <a:ea typeface="Arial"/>
                <a:cs typeface="Arial"/>
                <a:sym typeface="Arial"/>
              </a:defRPr>
            </a:lvl2pPr>
            <a:lvl3pPr indent="-4064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7B7B7B"/>
              </a:buClr>
              <a:buSzPts val="28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목차">
  <p:cSld name="목차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56"/>
          <p:cNvSpPr/>
          <p:nvPr/>
        </p:nvSpPr>
        <p:spPr>
          <a:xfrm>
            <a:off x="1" y="-58140"/>
            <a:ext cx="10053115" cy="6913497"/>
          </a:xfrm>
          <a:custGeom>
            <a:rect b="b" l="l" r="r" t="t"/>
            <a:pathLst>
              <a:path extrusionOk="0" h="6914139" w="9984402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1" name="Google Shape;61;p56"/>
          <p:cNvSpPr/>
          <p:nvPr/>
        </p:nvSpPr>
        <p:spPr>
          <a:xfrm>
            <a:off x="768816" y="1243616"/>
            <a:ext cx="8815538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2" name="Google Shape;62;p56"/>
          <p:cNvSpPr/>
          <p:nvPr/>
        </p:nvSpPr>
        <p:spPr>
          <a:xfrm>
            <a:off x="11495" y="845026"/>
            <a:ext cx="8815538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3" name="Google Shape;63;p56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4" name="Google Shape;64;p56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절제목_간지" type="titleOnly">
  <p:cSld name="TITLE_ONLY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7"/>
          <p:cNvSpPr/>
          <p:nvPr/>
        </p:nvSpPr>
        <p:spPr>
          <a:xfrm rot="10800000">
            <a:off x="7666724" y="132125"/>
            <a:ext cx="4394137" cy="3651766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7" name="Google Shape;67;p57"/>
          <p:cNvSpPr/>
          <p:nvPr/>
        </p:nvSpPr>
        <p:spPr>
          <a:xfrm>
            <a:off x="556098" y="1613463"/>
            <a:ext cx="11079804" cy="4105072"/>
          </a:xfrm>
          <a:prstGeom prst="roundRect">
            <a:avLst>
              <a:gd fmla="val 16667" name="adj"/>
            </a:avLst>
          </a:prstGeom>
          <a:solidFill>
            <a:schemeClr val="lt1">
              <a:alpha val="49803"/>
            </a:schemeClr>
          </a:solidFill>
          <a:ln cap="flat" cmpd="sng" w="12700">
            <a:solidFill>
              <a:schemeClr val="dk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8" name="Google Shape;68;p57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494469">
            <a:off x="7071037" y="2495151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57"/>
          <p:cNvSpPr txBox="1"/>
          <p:nvPr>
            <p:ph type="title"/>
          </p:nvPr>
        </p:nvSpPr>
        <p:spPr>
          <a:xfrm>
            <a:off x="1120303" y="3221244"/>
            <a:ext cx="10515600" cy="13388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9000"/>
              <a:buFont typeface="Arial"/>
              <a:buNone/>
              <a:defRPr sz="9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다음시간안내">
  <p:cSld name="다음시간안내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8"/>
          <p:cNvSpPr/>
          <p:nvPr/>
        </p:nvSpPr>
        <p:spPr>
          <a:xfrm>
            <a:off x="1" y="-2945"/>
            <a:ext cx="8942228" cy="6879996"/>
          </a:xfrm>
          <a:custGeom>
            <a:rect b="b" l="l" r="r" t="t"/>
            <a:pathLst>
              <a:path extrusionOk="0" h="6844840" w="889635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73" name="Google Shape;73;p58"/>
          <p:cNvPicPr preferRelativeResize="0"/>
          <p:nvPr/>
        </p:nvPicPr>
        <p:blipFill rotWithShape="1">
          <a:blip r:embed="rId2">
            <a:alphaModFix/>
          </a:blip>
          <a:srcRect b="37766" l="0" r="0" t="0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58"/>
          <p:cNvSpPr/>
          <p:nvPr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rgbClr val="1F3864">
              <a:alpha val="4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75" name="Google Shape;75;p58"/>
          <p:cNvGrpSpPr/>
          <p:nvPr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76" name="Google Shape;76;p58"/>
            <p:cNvCxnSpPr/>
            <p:nvPr/>
          </p:nvCxnSpPr>
          <p:spPr>
            <a:xfrm>
              <a:off x="857294" y="4906711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77" name="Google Shape;77;p58"/>
            <p:cNvCxnSpPr/>
            <p:nvPr/>
          </p:nvCxnSpPr>
          <p:spPr>
            <a:xfrm>
              <a:off x="857294" y="2370244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78" name="Google Shape;78;p58"/>
          <p:cNvSpPr txBox="1"/>
          <p:nvPr>
            <p:ph type="title"/>
          </p:nvPr>
        </p:nvSpPr>
        <p:spPr>
          <a:xfrm>
            <a:off x="857295" y="2439212"/>
            <a:ext cx="5186199" cy="25545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8000"/>
              <a:buFont typeface="Arial"/>
              <a:buNone/>
              <a:defRPr sz="8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정리하기">
  <p:cSld name="정리하기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59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59"/>
          <p:cNvSpPr/>
          <p:nvPr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2" name="Google Shape;82;p59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3" name="Google Shape;83;p59"/>
          <p:cNvSpPr/>
          <p:nvPr/>
        </p:nvSpPr>
        <p:spPr>
          <a:xfrm>
            <a:off x="9247672" y="833399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2F5496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4" name="Google Shape;84;p59"/>
          <p:cNvSpPr/>
          <p:nvPr/>
        </p:nvSpPr>
        <p:spPr>
          <a:xfrm>
            <a:off x="446482" y="413245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000000">
              <a:alpha val="17647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5" name="Google Shape;85;p59"/>
          <p:cNvSpPr/>
          <p:nvPr/>
        </p:nvSpPr>
        <p:spPr>
          <a:xfrm>
            <a:off x="296354" y="272411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2B90D9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6" name="Google Shape;86;p59"/>
          <p:cNvSpPr/>
          <p:nvPr/>
        </p:nvSpPr>
        <p:spPr>
          <a:xfrm>
            <a:off x="68242" y="365404"/>
            <a:ext cx="2417191" cy="7245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1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" name="Google Shape;87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460701" y="434444"/>
            <a:ext cx="238271" cy="198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817888">
            <a:off x="9061190" y="2125299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59"/>
          <p:cNvSpPr txBox="1"/>
          <p:nvPr>
            <p:ph idx="1" type="body"/>
          </p:nvPr>
        </p:nvSpPr>
        <p:spPr>
          <a:xfrm>
            <a:off x="446482" y="1513530"/>
            <a:ext cx="902629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2080"/>
              <a:buFont typeface="Noto Sans Symbols"/>
              <a:buChar char="●"/>
              <a:defRPr sz="2600">
                <a:latin typeface="Arial"/>
                <a:ea typeface="Arial"/>
                <a:cs typeface="Arial"/>
                <a:sym typeface="Arial"/>
              </a:defRPr>
            </a:lvl1pPr>
            <a:lvl2pPr indent="-3937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  <a:defRPr sz="2600">
                <a:latin typeface="Arial"/>
                <a:ea typeface="Arial"/>
                <a:cs typeface="Arial"/>
                <a:sym typeface="Arial"/>
              </a:defRPr>
            </a:lvl2pPr>
            <a:lvl3pPr indent="-3937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1E8">
            <a:alpha val="61960"/>
          </a:srgbClr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9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b="0" i="0" sz="4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49"/>
          <p:cNvSpPr txBox="1"/>
          <p:nvPr>
            <p:ph idx="1" type="body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2" name="Google Shape;12;p49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3" name="Google Shape;13;p4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4" name="Google Shape;14;p4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Relationship Id="rId4" Type="http://schemas.openxmlformats.org/officeDocument/2006/relationships/hyperlink" Target="https://www.theengineerspost.com/wp-content/uploads/2019/10/Chain-grate-Stoker-1.jpg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jpg"/><Relationship Id="rId4" Type="http://schemas.openxmlformats.org/officeDocument/2006/relationships/hyperlink" Target="https://www.theengineerspost.com/wp-content/uploads/2019/10/Chain-grate-Stoker-1.jpg" TargetMode="External"/><Relationship Id="rId5" Type="http://schemas.openxmlformats.org/officeDocument/2006/relationships/hyperlink" Target="https://blogger.googleusercontent.com/img/b/R29vZ2xl/AVvXsEhHu8wvU99dZ2K2H_pqc9APOoYQ6edB_LlPrD9QJj9u9HLHjHc0pC5PkkIRVZzOR7ScTaXX7_otie3y3t88skE37UiQNfZXO2cMaEMxUIpG1v65uUI_EKvJQ8yhsD8RWIiEQJZmrEZEnCFC/s320/Spreader+Stoker.jpg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jpg"/><Relationship Id="rId4" Type="http://schemas.openxmlformats.org/officeDocument/2006/relationships/hyperlink" Target="https://www.theengineerspost.com/wp-content/uploads/2019/10/Chain-grate-Stoker-1.jpg" TargetMode="External"/><Relationship Id="rId5" Type="http://schemas.openxmlformats.org/officeDocument/2006/relationships/hyperlink" Target="https://image.slidesharecdn.com/mechanicalstokers-220122103539/85/Mechanical-stokers-5-320.jpg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.jpg"/><Relationship Id="rId4" Type="http://schemas.openxmlformats.org/officeDocument/2006/relationships/hyperlink" Target="https://www.theengineerspost.com/wp-content/uploads/2019/10/Chain-grate-Stoker-1.jpg" TargetMode="External"/><Relationship Id="rId5" Type="http://schemas.openxmlformats.org/officeDocument/2006/relationships/hyperlink" Target="https://ars.els-cdn.com/content/image/3-s2.0-B9780080969886000171-f1_1-15-9780080969886.jpg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jpg"/><Relationship Id="rId4" Type="http://schemas.openxmlformats.org/officeDocument/2006/relationships/hyperlink" Target="https://www.theengineerspost.com/wp-content/uploads/2019/10/Chain-grate-Stoker-1.jpg" TargetMode="External"/><Relationship Id="rId5" Type="http://schemas.openxmlformats.org/officeDocument/2006/relationships/hyperlink" Target="https://encrypted-tbn0.gstatic.com/images?q=tbn:ANd9GcRILEZbSq_cMQBkCEQfqHuzYMvii3VC3Mum0OSfQKyuvSn1rsns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hyperlink" Target="https://doi.org/10.3390/pr9030440" TargetMode="External"/><Relationship Id="rId4" Type="http://schemas.openxmlformats.org/officeDocument/2006/relationships/hyperlink" Target="https://doi.org/10.3390/jmse12091474" TargetMode="Externa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>
            <p:ph type="ctrTitle"/>
          </p:nvPr>
        </p:nvSpPr>
        <p:spPr>
          <a:xfrm>
            <a:off x="304802" y="374073"/>
            <a:ext cx="1158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Power Plant Engineering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 txBox="1"/>
          <p:nvPr>
            <p:ph idx="1" type="subTitle"/>
          </p:nvPr>
        </p:nvSpPr>
        <p:spPr>
          <a:xfrm>
            <a:off x="129308" y="831273"/>
            <a:ext cx="12062691" cy="59460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000"/>
              <a:buNone/>
            </a:pPr>
            <a:r>
              <a:rPr b="1" lang="en-US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Lecture 6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3000"/>
              <a:buNone/>
            </a:pPr>
            <a:r>
              <a:rPr b="1" lang="en-US" sz="3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Combustion Mechanism, Combustion Equipment and Firing Methods</a:t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3000"/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Lecturer:</a:t>
            </a:r>
            <a:r>
              <a:rPr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Dr. Melaku Desta</a:t>
            </a:r>
            <a:endParaRPr b="1" i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44500" lvl="0" marL="5715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44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900"/>
              <a:buNone/>
            </a:pPr>
            <a:r>
              <a:t/>
            </a:r>
            <a:endParaRPr sz="29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4000"/>
              <a:buNone/>
            </a:pPr>
            <a:r>
              <a:t/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6000"/>
              <a:buNone/>
            </a:pPr>
            <a:r>
              <a:t/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 txBox="1"/>
          <p:nvPr>
            <p:ph type="ctrTitle"/>
          </p:nvPr>
        </p:nvSpPr>
        <p:spPr>
          <a:xfrm>
            <a:off x="217717" y="138942"/>
            <a:ext cx="1158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US" sz="4000">
                <a:latin typeface="Arial"/>
                <a:ea typeface="Arial"/>
                <a:cs typeface="Arial"/>
                <a:sym typeface="Arial"/>
              </a:rPr>
              <a:t>Lecture learning outcomes</a:t>
            </a:r>
            <a:r>
              <a:rPr lang="en-US" sz="4000">
                <a:latin typeface="Arial"/>
                <a:ea typeface="Arial"/>
                <a:cs typeface="Arial"/>
                <a:sym typeface="Arial"/>
              </a:rPr>
              <a:t>:</a:t>
            </a:r>
            <a:br>
              <a:rPr lang="en-US" sz="3600">
                <a:latin typeface="Arial"/>
                <a:ea typeface="Arial"/>
                <a:cs typeface="Arial"/>
                <a:sym typeface="Arial"/>
              </a:rPr>
            </a:b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2"/>
          <p:cNvSpPr txBox="1"/>
          <p:nvPr>
            <p:ph idx="1" type="subTitle"/>
          </p:nvPr>
        </p:nvSpPr>
        <p:spPr>
          <a:xfrm>
            <a:off x="129309" y="592868"/>
            <a:ext cx="12062691" cy="59460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the end of this lecture, you will be able to: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Explain the basic principles and processes involved in fuel bed combustion and its operational characteristics.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Identify and compare different types of mechanical stokers and their roles in efficient solid fuel combustion.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the working principle, equipment, and advantages of pulverized coal firing systems.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Discuss the components and functioning of fuel-oil firing systems and their combustion control methods.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Illustrate the operation and design features of gas firing systems,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including burner types and flame control.</a:t>
            </a:r>
            <a:endParaRPr/>
          </a:p>
          <a:p>
            <a:pPr indent="-571500" lvl="0" marL="5715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Malgun Gothic"/>
              <a:buAutoNum type="romanLcPeriod" startAt="6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Evaluate the advantages, applications, and performance aspects of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combined gas and fuel-oil firing systems in modern boilers.</a:t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r>
              <a:t/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106" name="Google Shape;106;p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 txBox="1"/>
          <p:nvPr>
            <p:ph type="title"/>
          </p:nvPr>
        </p:nvSpPr>
        <p:spPr>
          <a:xfrm>
            <a:off x="406400" y="0"/>
            <a:ext cx="10716493" cy="6416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Content 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3"/>
          <p:cNvSpPr txBox="1"/>
          <p:nvPr>
            <p:ph idx="1" type="body"/>
          </p:nvPr>
        </p:nvSpPr>
        <p:spPr>
          <a:xfrm>
            <a:off x="166255" y="637310"/>
            <a:ext cx="11730372" cy="60274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Fuel Bed Combustion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Mechanical Stokers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Pulverized Coal Firing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Fuel-Oil Firing Systems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Gas Firing Techniques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Combined Gas and Fuel-Oil Firing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Summary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References 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14" name="Google Shape;114;p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>
            <p:ph type="title"/>
          </p:nvPr>
        </p:nvSpPr>
        <p:spPr>
          <a:xfrm>
            <a:off x="453923" y="49491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1. Fuel Bed Combustion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4"/>
          <p:cNvSpPr txBox="1"/>
          <p:nvPr>
            <p:ph idx="1" type="body"/>
          </p:nvPr>
        </p:nvSpPr>
        <p:spPr>
          <a:xfrm>
            <a:off x="244470" y="617620"/>
            <a:ext cx="11703064" cy="61038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Noto Sans Symbols"/>
              <a:buChar char="▪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Fuel bed combustion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refers to the burning of solid fuels (typically coal, biomass, or waste) on a grate or bed where air is supplied from beneath [1].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 this method, solid fuel rests on a grate (fuel bed), and air is supplied from beneath to support combustion.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It is commonly used in small to medium-sized boilers, furnaces, and domestic heating systems.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grate serves two critical functions: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✔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Support: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It physically holds the bed of solid fuel.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✔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Air Distribution: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It allows for the controlled introduction of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 underfire air (or primary air) directly through the bed.</a:t>
            </a:r>
            <a:endParaRPr/>
          </a:p>
        </p:txBody>
      </p:sp>
      <p:sp>
        <p:nvSpPr>
          <p:cNvPr id="121" name="Google Shape;121;p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122" name="Google Shape;122;p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"/>
          <p:cNvSpPr txBox="1"/>
          <p:nvPr>
            <p:ph type="title"/>
          </p:nvPr>
        </p:nvSpPr>
        <p:spPr>
          <a:xfrm>
            <a:off x="453923" y="49491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1. Fuel Bed Combustion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5"/>
          <p:cNvSpPr txBox="1"/>
          <p:nvPr>
            <p:ph idx="1" type="body"/>
          </p:nvPr>
        </p:nvSpPr>
        <p:spPr>
          <a:xfrm>
            <a:off x="244470" y="617620"/>
            <a:ext cx="11703064" cy="62403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Advantages of Fuel Bed Combustion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Simple and economical system.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Can burn low-grade solid fuels (coal, biomass).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Easy operation and maintenance.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Limitations of Fuel Bed Combustion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Inefficient for large-scale boilers (limited air penetration).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Poor control of combustion process.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High unburnt carbon loss in ash.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Low thermal efficiency compared to modern methods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(e.g., pulverized coal firing).</a:t>
            </a:r>
            <a:endParaRPr/>
          </a:p>
        </p:txBody>
      </p:sp>
      <p:sp>
        <p:nvSpPr>
          <p:cNvPr id="129" name="Google Shape;129;p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30" name="Google Shape;130;p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1. Fuel Bed Combustion 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Cont… 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6"/>
          <p:cNvSpPr txBox="1"/>
          <p:nvPr>
            <p:ph idx="1" type="body"/>
          </p:nvPr>
        </p:nvSpPr>
        <p:spPr>
          <a:xfrm>
            <a:off x="218970" y="616768"/>
            <a:ext cx="11615977" cy="61047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30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Combustion Stages in a Fuel Bed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When solid fuel burns on a grate, different layers (zones) are formed:</a:t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AutoNum type="arabi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Drying Zone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Located at the top of the fuel bed.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Moisture is evaporated from the fuel due to heat from below.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Occurs at temperatures below 100°C.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Devolatilization (Pyrolysis)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Located below the drying zone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Volatile compounds are released.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Produces combustible gases and char.</a:t>
            </a:r>
            <a:endParaRPr/>
          </a:p>
        </p:txBody>
      </p:sp>
      <p:sp>
        <p:nvSpPr>
          <p:cNvPr id="137" name="Google Shape;137;p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38" name="Google Shape;138;p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1. Fuel Bed Combustion 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Cont… 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7"/>
          <p:cNvSpPr txBox="1"/>
          <p:nvPr>
            <p:ph idx="1" type="body"/>
          </p:nvPr>
        </p:nvSpPr>
        <p:spPr>
          <a:xfrm>
            <a:off x="218970" y="616768"/>
            <a:ext cx="11615977" cy="61047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 startAt="3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Oxidation Zone (Combustion Zone)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Oxygen from primary air reacts with fixed carbon and volatile gases.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Produces CO₂, CO, H₂O, and heat.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 startAt="3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Reduction Zone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Located below the oxidation zone.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Insufficient oxygen leads to partial combustion, producing CO and H₂.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These gases burn in the upper layers with secondary air.</a:t>
            </a:r>
            <a:endParaRPr/>
          </a:p>
        </p:txBody>
      </p:sp>
      <p:sp>
        <p:nvSpPr>
          <p:cNvPr id="145" name="Google Shape;145;p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46" name="Google Shape;146;p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1. Fuel Bed Combustion                       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Cont… 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8"/>
          <p:cNvSpPr txBox="1"/>
          <p:nvPr>
            <p:ph idx="1" type="body"/>
          </p:nvPr>
        </p:nvSpPr>
        <p:spPr>
          <a:xfrm>
            <a:off x="192844" y="753292"/>
            <a:ext cx="11615977" cy="61047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Equipment Used in Fuel Bed Combustion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Grates –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stationary, travelling, or vibrating.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Stokers –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devices to feed coal mechanically (e.g., chain-grate, spreader stoker).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Ash pit –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collects ash falling from grate.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Forced draught fan –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supplies air through fuel bed.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Secondary air ports –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allow additional air for complete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combustion of volatiles.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54" name="Google Shape;154;p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"/>
          <p:cNvSpPr txBox="1"/>
          <p:nvPr>
            <p:ph type="title"/>
          </p:nvPr>
        </p:nvSpPr>
        <p:spPr>
          <a:xfrm>
            <a:off x="148667" y="11786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2. Mechanical Stokers</a:t>
            </a:r>
            <a:endParaRPr/>
          </a:p>
        </p:txBody>
      </p:sp>
      <p:sp>
        <p:nvSpPr>
          <p:cNvPr id="161" name="Google Shape;161;p9"/>
          <p:cNvSpPr txBox="1"/>
          <p:nvPr>
            <p:ph idx="1" type="body"/>
          </p:nvPr>
        </p:nvSpPr>
        <p:spPr>
          <a:xfrm>
            <a:off x="148769" y="645902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Mechanical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stokers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are automated systems used to feed solid fuel (typically coal or biomass) into a furnace or boiler in a controlled and continuous manner [2].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Its primary functions are to: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Feed fuel: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Transport fuel from a storage hopper to the furnace at a controlled rate.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Support and distribute: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Maintain a uniform fuel bed on a grate.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Supply air: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Provide and distribute underfire air (primary air)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 through the grate and fuel bed.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Remove residue: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Continuously or intermittently discharge ash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for disposal.</a:t>
            </a:r>
            <a:endParaRPr/>
          </a:p>
        </p:txBody>
      </p:sp>
      <p:sp>
        <p:nvSpPr>
          <p:cNvPr id="162" name="Google Shape;162;p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63" name="Google Shape;163;p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"/>
          <p:cNvSpPr txBox="1"/>
          <p:nvPr>
            <p:ph type="title"/>
          </p:nvPr>
        </p:nvSpPr>
        <p:spPr>
          <a:xfrm>
            <a:off x="148667" y="75679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1" lang="en-US" sz="3200"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0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Mechanical stokers ensure a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more consistent </a:t>
            </a: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efficient</a:t>
            </a: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combustion process, better response to load changes, and reduced labor costs. </a:t>
            </a:r>
            <a:endParaRPr sz="2600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They are the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workhorses</a:t>
            </a: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for small to medium-sized industrial boilers using coal, biomass, and waste-derived fuels.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Advantages of Stoker Firing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Efficient fuel utilization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Uniform fuel feeding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Reduced labor requirement 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Better control of combustion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High boiler efficiency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Reliable for medium capacitie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72" name="Google Shape;172;p1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1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11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Disadvantages of Stoker Firing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Limited capacity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Mechanical complexity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High initial cost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Maintenance problems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Lower efficiency at high loads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High space requirement</a:t>
            </a:r>
            <a:endParaRPr/>
          </a:p>
        </p:txBody>
      </p:sp>
      <p:sp>
        <p:nvSpPr>
          <p:cNvPr id="180" name="Google Shape;180;p1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81" name="Google Shape;181;p1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12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Types of Mechanical Stokers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Mechanical stokers are primarily classified by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direction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in which fuel is fed onto the grate relative to the direction of air flow.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This classification is fundamental, as it dictates the combustion dynamics and the stoker's application.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three main types are:</a:t>
            </a:r>
            <a:endParaRPr/>
          </a:p>
          <a:p>
            <a:pPr indent="-457200" lvl="1" marL="9144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Overfeed stokers</a:t>
            </a:r>
            <a:endParaRPr/>
          </a:p>
          <a:p>
            <a:pPr indent="-457200" lvl="1" marL="9144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Malgun Gothic"/>
              <a:buAutoNum type="arabicPeriod"/>
            </a:pPr>
            <a:r>
              <a:rPr lang="en-US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Underfeed stokers </a:t>
            </a:r>
            <a:endParaRPr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1" marL="9144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Malgun Gothic"/>
              <a:buAutoNum type="arabicPeriod"/>
            </a:pPr>
            <a:r>
              <a:rPr lang="en-US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Crossfeed stokers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1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90" name="Google Shape;190;p1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3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3"/>
          <p:cNvSpPr txBox="1"/>
          <p:nvPr>
            <p:ph idx="1" type="body"/>
          </p:nvPr>
        </p:nvSpPr>
        <p:spPr>
          <a:xfrm>
            <a:off x="78998" y="644434"/>
            <a:ext cx="11894465" cy="6274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457200" lvl="0" marL="45720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Arial"/>
              <a:buAutoNum type="arabi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Overfeed (top-feed) stokers</a:t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Fuel is fed onto the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top</a:t>
            </a: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of the fuel bed.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fuel and air move in a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counter-current </a:t>
            </a: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fashion: fuel moves downward onto the grate, while air moves upward through it.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Fresh fuel is added on top while older fuel burns below.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common types of overfeed stokers are: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Malgun Gothic"/>
              <a:buAutoNum type="romanL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Chain-Grate or Travelling Grate Stoker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This is the most common type of overfeed stoker for industrial </a:t>
            </a:r>
            <a:endParaRPr sz="2600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None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  applications.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Endless chain (like a conveyor) forms the grate surface.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Font typeface="Noto Sans Symbols"/>
              <a:buChar char="▪"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Fuel is fed at the front, carried along the moving grate,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ct val="100000"/>
              <a:buNone/>
            </a:pPr>
            <a:r>
              <a:rPr lang="en-US" sz="26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  and burnt during travel.</a:t>
            </a:r>
            <a:endParaRPr/>
          </a:p>
        </p:txBody>
      </p:sp>
      <p:sp>
        <p:nvSpPr>
          <p:cNvPr id="198" name="Google Shape;198;p1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199" name="Google Shape;199;p1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4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4"/>
          <p:cNvSpPr txBox="1"/>
          <p:nvPr>
            <p:ph idx="1" type="body"/>
          </p:nvPr>
        </p:nvSpPr>
        <p:spPr>
          <a:xfrm>
            <a:off x="78998" y="644434"/>
            <a:ext cx="11894465" cy="6274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Malgun Gothic"/>
              <a:buAutoNum type="romanL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Chain-Grate or Travelling Grate Stoker</a:t>
            </a:r>
            <a:endParaRPr/>
          </a:p>
        </p:txBody>
      </p:sp>
      <p:sp>
        <p:nvSpPr>
          <p:cNvPr id="207" name="Google Shape;207;p1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08" name="Google Shape;208;p1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pic>
        <p:nvPicPr>
          <p:cNvPr id="209" name="Google Shape;209;p14"/>
          <p:cNvPicPr preferRelativeResize="0"/>
          <p:nvPr/>
        </p:nvPicPr>
        <p:blipFill rotWithShape="1">
          <a:blip r:embed="rId3">
            <a:alphaModFix/>
          </a:blip>
          <a:srcRect b="9644" l="0" r="-238" t="0"/>
          <a:stretch/>
        </p:blipFill>
        <p:spPr>
          <a:xfrm>
            <a:off x="1752602" y="1489552"/>
            <a:ext cx="6416038" cy="3700757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4"/>
          <p:cNvSpPr/>
          <p:nvPr/>
        </p:nvSpPr>
        <p:spPr>
          <a:xfrm>
            <a:off x="1166792" y="5294022"/>
            <a:ext cx="7780124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1: </a:t>
            </a: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Travelling Gate Stoker, Saif, M. (2020). Coal Handling Plant in Thermal Power Generation.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url:https://www.theengineerspost.com/wp-content/uploads/2019/10/Chain-grate-Stoker-1.jpg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5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5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Chain-grate stokers are suitable for medium-size boilers.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 startAt="2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Spreader Stoker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Fuel is thrown (spread) onto the grate by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mechanical</a:t>
            </a: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distributors.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Small particles burn in suspension, while larger particles fall and burn on the grate.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Ensures rapid ignition and good efficiency.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Widely used in large industrial boilers.</a:t>
            </a:r>
            <a:endParaRPr/>
          </a:p>
        </p:txBody>
      </p:sp>
      <p:sp>
        <p:nvSpPr>
          <p:cNvPr id="218" name="Google Shape;218;p1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19" name="Google Shape;219;p1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6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6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romanLcPeriod" startAt="2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Spreader Stoker</a:t>
            </a:r>
            <a:endParaRPr/>
          </a:p>
        </p:txBody>
      </p:sp>
      <p:sp>
        <p:nvSpPr>
          <p:cNvPr id="227" name="Google Shape;227;p1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28" name="Google Shape;228;p1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pic>
        <p:nvPicPr>
          <p:cNvPr descr="https://blogger.googleusercontent.com/img/b/R29vZ2xl/AVvXsEhHu8wvU99dZ2K2H_pqc9APOoYQ6edB_LlPrD9QJj9u9HLHjHc0pC5PkkIRVZzOR7ScTaXX7_otie3y3t88skE37UiQNfZXO2cMaEMxUIpG1v65uUI_EKvJQ8yhsD8RWIiEQJZmrEZEnCFC/s320/Spreader+Stoker.jpg" id="229" name="Google Shape;229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1700" y="1317434"/>
            <a:ext cx="5585765" cy="3648203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6"/>
          <p:cNvSpPr/>
          <p:nvPr/>
        </p:nvSpPr>
        <p:spPr>
          <a:xfrm>
            <a:off x="6096000" y="241287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31" name="Google Shape;231;p16"/>
          <p:cNvSpPr/>
          <p:nvPr/>
        </p:nvSpPr>
        <p:spPr>
          <a:xfrm>
            <a:off x="1166792" y="5294022"/>
            <a:ext cx="7780124" cy="20621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2: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Spreader Stoker,</a:t>
            </a:r>
            <a:r>
              <a:rPr lang="en-US" sz="20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Deepak Kumar Yadav, Overfeed Stokers and Its Types. 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url: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https://blogger.googleusercontent.com/img/b/R29vZ2xl/AVvXsEhHu8wvU99dZ2K2H_pqc9APOoYQ6edB_LlPrD9QJj9u9HLHjHc0pC5PkkIRVZzOR7ScTaXX7_otie3y3t88skE37UiQNfZXO2cMaEMxUIpG1v65uUI_EKvJQ8yhsD8RWIiEQJZmrEZEnCFC/s320/Spreader+Stoker.jpg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7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	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7"/>
          <p:cNvSpPr txBox="1"/>
          <p:nvPr>
            <p:ph idx="1" type="body"/>
          </p:nvPr>
        </p:nvSpPr>
        <p:spPr>
          <a:xfrm>
            <a:off x="148769" y="645902"/>
            <a:ext cx="11894465" cy="639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Underfeed Stokers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Fuel is supplied from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below</a:t>
            </a: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 bed, and air also passes upward.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Fresh fuel meets high temperature, igniting quickly.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Suitable for mechanical stokers and uniform fuel sizes.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common types of underfeed stokers are:</a:t>
            </a:r>
            <a:endParaRPr/>
          </a:p>
          <a:p>
            <a:pPr indent="-514350" lvl="1" marL="9715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Malgun Gothic"/>
              <a:buAutoNum type="romanLcPeriod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Single-Ram and Multiple-Ram Stokers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Rams push fresh coal upward from below into the combustion zone.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Provides uniform distribution of fuel.</a:t>
            </a:r>
            <a:endParaRPr/>
          </a:p>
          <a:p>
            <a:pPr indent="-514350" lvl="1" marL="9715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Malgun Gothic"/>
              <a:buAutoNum type="romanLcPeriod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Screw-Feed Stoker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 rotating screw pushes coal upward from a hopper into the </a:t>
            </a:r>
            <a:endParaRPr/>
          </a:p>
          <a:p>
            <a:pPr indent="0" lvl="2" marL="9144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furnace.</a:t>
            </a:r>
            <a:endParaRPr/>
          </a:p>
          <a:p>
            <a:pPr indent="-228600" lvl="2" marL="11430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Best suited for small to medium boilers with uniform coal size.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40" name="Google Shape;240;p1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8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	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8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Underfeed Stokers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1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49" name="Google Shape;249;p1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pic>
        <p:nvPicPr>
          <p:cNvPr descr="https://image.slidesharecdn.com/mechanicalstokers-220122103539/85/Mechanical-stokers-5-320.jpg" id="250" name="Google Shape;250;p18"/>
          <p:cNvPicPr preferRelativeResize="0"/>
          <p:nvPr/>
        </p:nvPicPr>
        <p:blipFill rotWithShape="1">
          <a:blip r:embed="rId3">
            <a:alphaModFix/>
          </a:blip>
          <a:srcRect b="6357" l="0" r="311" t="19553"/>
          <a:stretch/>
        </p:blipFill>
        <p:spPr>
          <a:xfrm>
            <a:off x="1693041" y="1550125"/>
            <a:ext cx="6327471" cy="3526972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18"/>
          <p:cNvSpPr/>
          <p:nvPr/>
        </p:nvSpPr>
        <p:spPr>
          <a:xfrm>
            <a:off x="1166792" y="5294022"/>
            <a:ext cx="7780124" cy="13542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3: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Underfeed Stoker, Saif, M. (2020). Coal Handling Plant in Thermal Power Generation Station.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url: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https://image.slidesharecdn.com/mechanicalstokers-220122103539/85/Mechanical-stokers-5-320.jpg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9"/>
          <p:cNvSpPr txBox="1"/>
          <p:nvPr>
            <p:ph type="title"/>
          </p:nvPr>
        </p:nvSpPr>
        <p:spPr>
          <a:xfrm>
            <a:off x="148667" y="84387"/>
            <a:ext cx="11205134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Mechanical Stokers</a:t>
            </a:r>
            <a:r>
              <a:rPr b="1" lang="en-US" sz="3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9"/>
          <p:cNvSpPr txBox="1"/>
          <p:nvPr>
            <p:ph idx="1" type="body"/>
          </p:nvPr>
        </p:nvSpPr>
        <p:spPr>
          <a:xfrm>
            <a:off x="209550" y="782426"/>
            <a:ext cx="11894465" cy="6075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3. Cross-feed (Side-feed) Combustion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Fuel is pushed across the grate from one side to the other.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Air comes from beneath.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Used in travelling grate stokers.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In general, the selection of a stoker is a balancing act between: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Fuel characteristics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Desired capacity 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Efficiency targets</a:t>
            </a:r>
            <a:endParaRPr/>
          </a:p>
          <a:p>
            <a:pPr indent="-228600" lvl="2" marL="11430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Emissions regulations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F1115"/>
              </a:buClr>
              <a:buSzPts val="2400"/>
              <a:buNone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1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60" name="Google Shape;260;p1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</a:t>
            </a:r>
            <a:endParaRPr/>
          </a:p>
        </p:txBody>
      </p:sp>
      <p:sp>
        <p:nvSpPr>
          <p:cNvPr id="266" name="Google Shape;266;p20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Pulverized coal firing is a method of burning coal after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grinding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it into a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fine powder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Coal is ground into a very fine powder and blown with air into the furnace, where it burns in suspension, similar to a gas or oil flame.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finely ground coal is mixed with preheated air and blown into the furnace through burners.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Pulverized coal firing is 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dominant technology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for large-scale electricity generation worldwide [3].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It is the most widely used firing method in modern thermal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power plants because of its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high efficiency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and ability to burn a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 wide range of coal qualities.</a:t>
            </a:r>
            <a:endParaRPr/>
          </a:p>
        </p:txBody>
      </p:sp>
      <p:sp>
        <p:nvSpPr>
          <p:cNvPr id="267" name="Google Shape;267;p2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68" name="Google Shape;268;p2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1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21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innovation is that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finer particles have larger surface area, better mixing with air, rapid ignition, and  nearly complete combustion 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leading to higher efficiency and greater power output from a single unit.</a:t>
            </a:r>
            <a:endParaRPr/>
          </a:p>
        </p:txBody>
      </p:sp>
      <p:sp>
        <p:nvSpPr>
          <p:cNvPr id="275" name="Google Shape;275;p2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76" name="Google Shape;276;p2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pic>
        <p:nvPicPr>
          <p:cNvPr descr="https://ars.els-cdn.com/content/image/3-s2.0-B9780080969886000171-f1_1-15-9780080969886.jpg" id="277" name="Google Shape;27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51017" y="2447232"/>
            <a:ext cx="4763590" cy="3108785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1"/>
          <p:cNvSpPr/>
          <p:nvPr/>
        </p:nvSpPr>
        <p:spPr>
          <a:xfrm>
            <a:off x="5664978" y="1615219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79" name="Google Shape;279;p21"/>
          <p:cNvSpPr/>
          <p:nvPr/>
        </p:nvSpPr>
        <p:spPr>
          <a:xfrm>
            <a:off x="773924" y="5556017"/>
            <a:ext cx="7780124" cy="13542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4: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Pulverized Coal Firing, Moodley, S., Naidoo, N., &amp; Mohammadi, A. H. (2019). Coal Combustion Process.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url: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https://ars.els-cdn.com/content/image/3-s2.0-B9780080969886000171-f1_1-15-9780080969886.jpg</a:t>
            </a:r>
            <a:endParaRPr sz="18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2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2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Advantages of Pulverized Coal Firing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 combustion efficiency (up to 98%)[3].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 boiler efficiency and steam generation rates.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Rapid response to load changes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Uniform heat distribution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Suitable for low-grade coal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Reduced unburned carbon in ash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Reduced requirement of manual labor (automatic feeding).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87" name="Google Shape;287;p2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3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3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Disadvantages of Pulverized Coal Firing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 capital cost for pulverizer, burners, fans.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Requires skilled operation and maintenance.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Produces fly ash, requiring dust collection equipment (electrostatic precipitators, bag filters).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Higher risk of explosion and fire hazards due to fine coal dust.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Not economical for small-scale plants.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2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295" name="Google Shape;295;p2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4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24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Major Components of Pulverized Coal System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system consists of the following main parts: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Coal pulverizer (mill):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Crushes coal into fine powder (</a:t>
            </a:r>
            <a:r>
              <a:rPr lang="en-US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typically crushed to ~20 mm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).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Primary air fan: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Carries the powdered coal from mill to the furnace.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Burners: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Inject coal-air mixture into furnace for combustion.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Secondary air supply: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Provides additional oxygen for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  complete combustion.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Furnace: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Where the coal-air mixture is burned.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Ash Handling System: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Removes the ash produced.</a:t>
            </a:r>
            <a:endParaRPr/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2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03" name="Google Shape;303;p2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5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5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Methods of Pulverized Coal Firing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There are two main systems:</a:t>
            </a:r>
            <a:endParaRPr/>
          </a:p>
          <a:p>
            <a:pPr indent="-514350" lvl="0" marL="51435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b="1"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Unit System (Direct System)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In this system, each boiler has its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own pulverizing mill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, and pulverized coal is directly fed from the mill to the furnace.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primary air fan is integrated with the mill.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processes are Coal → Pulverizer → Burner → Furnace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Simple and flexible, used in small plants.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11" name="Google Shape;311;p2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6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26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Unit System</a:t>
            </a:r>
            <a:endParaRPr b="1"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2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19" name="Google Shape;319;p2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pic>
        <p:nvPicPr>
          <p:cNvPr descr="https://blogger.googleusercontent.com/img/b/R29vZ2xl/AVvXsEggKUrUQ8PmYwXzUjJm2sJdJRQaeBYWINvu1pvwYLmexJAHkPt2x6g23sBrE2PZsHkIfZDBsHbmj323z13Oti5pkP1-JBWWgNWhD0bYIMgxKOssIqimL2LXKZ8O1GeVDKKOlevojbnhhHur/w320-h212/Pulverized+coal+firing-bin+system.jpg" id="320" name="Google Shape;320;p26"/>
          <p:cNvPicPr preferRelativeResize="0"/>
          <p:nvPr/>
        </p:nvPicPr>
        <p:blipFill rotWithShape="1">
          <a:blip r:embed="rId3">
            <a:alphaModFix/>
          </a:blip>
          <a:srcRect b="15632" l="0" r="-1752" t="0"/>
          <a:stretch/>
        </p:blipFill>
        <p:spPr>
          <a:xfrm>
            <a:off x="2062752" y="1414026"/>
            <a:ext cx="5178263" cy="2844465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26"/>
          <p:cNvSpPr/>
          <p:nvPr/>
        </p:nvSpPr>
        <p:spPr>
          <a:xfrm>
            <a:off x="683444" y="4435248"/>
            <a:ext cx="7780124" cy="13542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Figure 5: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Pulverized Coal Firing, Unit System, Yadav, D. K. (2021). Pulverized Fuel Handling System</a:t>
            </a:r>
            <a:r>
              <a:rPr lang="en-US" sz="20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u="sng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url:</a:t>
            </a:r>
            <a:r>
              <a:rPr lang="en-US" sz="14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https://encrypted-tbn0.gstatic.com/images?q=tbn:ANd9GcRILEZbSq_cMQBkCEQfqHuzYMvii3VC3Mum0OSfQKyuvSn1rsns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7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Pulverized Coal Firing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27"/>
          <p:cNvSpPr txBox="1"/>
          <p:nvPr>
            <p:ph idx="1" type="body"/>
          </p:nvPr>
        </p:nvSpPr>
        <p:spPr>
          <a:xfrm>
            <a:off x="282804" y="703078"/>
            <a:ext cx="11822109" cy="6154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b="1"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Central System (Bin System)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Pulverized coal is prepared in large mills, then stored in bins or bunkers, and finally supplied to burners as needed.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One central pulverizer feeds multiple burners.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Pulverizing mills can operate independently of boiler operation.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Useful when many boilers share a common coal preparation plant.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processes are: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  Coal → Pulverizer → Storage Bin → Burner → Furnace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2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29" name="Google Shape;329;p2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8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</a:t>
            </a:r>
            <a:endParaRPr/>
          </a:p>
        </p:txBody>
      </p:sp>
      <p:sp>
        <p:nvSpPr>
          <p:cNvPr id="335" name="Google Shape;335;p28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2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37" name="Google Shape;337;p2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38" name="Google Shape;338;p28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28"/>
          <p:cNvSpPr/>
          <p:nvPr/>
        </p:nvSpPr>
        <p:spPr>
          <a:xfrm>
            <a:off x="174171" y="754144"/>
            <a:ext cx="11930743" cy="56323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Unlike gaseous fuels, which readily mix with air, or solid fuels, which burn on a grate, liquid fuels present a unique challenge.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Fuel-Oil Firing System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an integrated assembly designed to store, prepare, deliver, and combust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fuel oil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a controlled and efficient manner [4]. 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Its primary function is to atomize the oil and mix it with combustion air.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Fuel-oil firing involves burning liquid petroleum-based fuels (e.g., diesel, kerosene, heavy fuel oil) in boilers or furnaces to generate heat or steam.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Fuel-oil firing systems are employed where coal handling is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difficult or where clean and quick-start operation is essential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(e.g., marine boilers, standby power plants, and industrial units).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9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9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2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47" name="Google Shape;347;p2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48" name="Google Shape;348;p29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29"/>
          <p:cNvSpPr/>
          <p:nvPr/>
        </p:nvSpPr>
        <p:spPr>
          <a:xfrm>
            <a:off x="174171" y="754144"/>
            <a:ext cx="11930743" cy="56323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Common Applications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of fuel-oil firing systems include: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Industrial boilers for process steam and heating.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Marine propulsion and auxiliary power.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Peak-load and standby power generation plants.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Large residential and commercial heating systems.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Key Properties of Fuel Oils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design of an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oil firing system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heavily influenced by the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properties of the oil itself.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Oils are classified by grade, from light (No. 1, Kerosene)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to heavy (No. 6, Bunker C).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0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30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3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57" name="Google Shape;357;p3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58" name="Google Shape;358;p30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30"/>
          <p:cNvSpPr/>
          <p:nvPr/>
        </p:nvSpPr>
        <p:spPr>
          <a:xfrm>
            <a:off x="174171" y="754144"/>
            <a:ext cx="11930743" cy="6186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ensure efficient combustion, the following properties of fuel oil are important: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Viscosity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most critical property for handling and atomization. </a:t>
            </a:r>
            <a:endParaRPr b="0" i="0" sz="2400" u="none" cap="none" strike="noStrike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It is a measure of the oil's resistance to flow. </a:t>
            </a:r>
            <a:endParaRPr b="0" i="0" sz="2400" u="none" cap="none" strike="noStrike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Heavy oils must be preheated to reduce their viscosity for pumping.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Calorific Value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higher than coal (approx. 10,000 kcal/kg).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Pour Point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temperature below which the oil will not flow. </a:t>
            </a:r>
            <a:endParaRPr b="0" i="0" sz="2400" u="none" cap="none" strike="noStrike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Preheating may be necessary just to pump the oil from </a:t>
            </a:r>
            <a:endParaRPr b="0" i="0" sz="2400" u="none" cap="none" strike="noStrike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   storage tanks.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1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31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3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67" name="Google Shape;367;p3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68" name="Google Shape;368;p31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1"/>
          <p:cNvSpPr/>
          <p:nvPr/>
        </p:nvSpPr>
        <p:spPr>
          <a:xfrm>
            <a:off x="174171" y="754144"/>
            <a:ext cx="11930743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Flash Point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temperature at which the oil gives off enough vapor to ignite.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is a key safety parameter for storage.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Sulphur Content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leads to corrosion and pollution.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Ash Content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usually very low compared to coal.</a:t>
            </a:r>
            <a:endParaRPr/>
          </a:p>
          <a:p>
            <a:pPr indent="-1905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2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32"/>
          <p:cNvSpPr txBox="1"/>
          <p:nvPr>
            <p:ph idx="1" type="body"/>
          </p:nvPr>
        </p:nvSpPr>
        <p:spPr>
          <a:xfrm>
            <a:off x="1" y="870857"/>
            <a:ext cx="12104913" cy="5306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048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3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77" name="Google Shape;377;p3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78" name="Google Shape;378;p32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32"/>
          <p:cNvSpPr/>
          <p:nvPr/>
        </p:nvSpPr>
        <p:spPr>
          <a:xfrm>
            <a:off x="174171" y="754144"/>
            <a:ext cx="11930743" cy="56323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Fuel-Oil Handling System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Before firing, oil must be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properly stored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heated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and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supplied to the burners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components of fuel-oil firing systems are: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Storage tanks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– store oil in bulk; often provided with heating coils.</a:t>
            </a:r>
            <a:endParaRPr/>
          </a:p>
          <a:p>
            <a:pPr indent="-15240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Pumps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transfer oil from storage to day tanks and burners.</a:t>
            </a:r>
            <a:endParaRPr/>
          </a:p>
          <a:p>
            <a:pPr indent="-15240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Heaters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reduce viscosity for easy pumping and atomization.</a:t>
            </a:r>
            <a:endParaRPr/>
          </a:p>
          <a:p>
            <a:pPr indent="-15240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Filters &amp; strainers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– remove impurities and suspended solids.</a:t>
            </a:r>
            <a:endParaRPr/>
          </a:p>
          <a:p>
            <a:pPr indent="-15240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Pipelines &amp; valves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– control and direct oil flow.</a:t>
            </a:r>
            <a:endParaRPr/>
          </a:p>
          <a:p>
            <a:pPr indent="-15240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Burners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atomize oil and mix with air for combustion.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33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86" name="Google Shape;386;p3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87" name="Google Shape;387;p33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33"/>
          <p:cNvSpPr/>
          <p:nvPr/>
        </p:nvSpPr>
        <p:spPr>
          <a:xfrm>
            <a:off x="174171" y="754144"/>
            <a:ext cx="11930743" cy="6232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Methods of Atomization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Atomization is the process of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breaking down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 bulk liquid fuel into a fine mist of tiny droplets, creating a high surface-to-volume ratio for efficient combustion [5].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quality of atomization directly determines the efficiency, stability, and cleanliness of the flame. </a:t>
            </a:r>
            <a:endParaRPr sz="2400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Poor atomization leads to large droplets that do not fully burn, resulting in soot, smoke, and carbon deposits.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main atomization methods are: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1. Mechanical Atomization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Oil is forced under pressure through a small nozzle.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Common in small and medium-capacity boilers.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4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3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395" name="Google Shape;395;p3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396" name="Google Shape;396;p34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34"/>
          <p:cNvSpPr/>
          <p:nvPr/>
        </p:nvSpPr>
        <p:spPr>
          <a:xfrm>
            <a:off x="174171" y="754144"/>
            <a:ext cx="11930743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Steam Atomization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Steam is used to break the oil into fine particles at the nozzle tip.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Suitable for large-capacity boilers; ensures fine atomization.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3. Air Atomization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Compressed air atomizes the oil.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Used in small burners or where steam supply is not available.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5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3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04" name="Google Shape;404;p3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05" name="Google Shape;405;p35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35"/>
          <p:cNvSpPr/>
          <p:nvPr/>
        </p:nvSpPr>
        <p:spPr>
          <a:xfrm>
            <a:off x="174171" y="754144"/>
            <a:ext cx="11930743" cy="39703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Types of Oil Burners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Based on the 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atomization method, oil burners are classified 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Pressure jet burner </a:t>
            </a: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– uses high-pressure oil (mechanical atomization).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Steam jet burner </a:t>
            </a: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– uses steam jet to atomize oil.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Air jet burner </a:t>
            </a: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– uses compressed air for atomization.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Rotary cup burner </a:t>
            </a:r>
            <a:r>
              <a:rPr b="0" i="0" lang="en-US" sz="2400" u="none" cap="none" strike="noStrike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– oil is thrown from a rotating cup to form a fine spray.</a:t>
            </a:r>
            <a:endParaRPr/>
          </a:p>
          <a:p>
            <a:pPr indent="-1905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6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3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13" name="Google Shape;413;p3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14" name="Google Shape;414;p36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36"/>
          <p:cNvSpPr/>
          <p:nvPr/>
        </p:nvSpPr>
        <p:spPr>
          <a:xfrm>
            <a:off x="130630" y="588681"/>
            <a:ext cx="11930743" cy="6370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Once atomized, the combustion of a single droplet is a rapid, multi-stage process: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Heating: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droplet is heated by radiation from the flame and convection from hot gases.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Vaporization: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volatile components of the oil evaporate, forming a combustible vapor cloud around the droplet.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Cracking (for heavy oils):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Heavier molecules thermally decompose (crack) into lighter gases and a solid carbon residue (cenosphere).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Ignition &amp; Combustion: 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vapor cloud ignites, creating a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diffusion flame envelope around the droplet. The remaining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carbon cenosphere burns afterwards.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Burnout: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Complete consumption of the carbon, leaving minimal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ash.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471340" y="186015"/>
            <a:ext cx="10835328" cy="568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Fuel-Oil Firing Systems			</a:t>
            </a:r>
            <a:r>
              <a:rPr b="1"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3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23" name="Google Shape;423;p37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37"/>
          <p:cNvSpPr/>
          <p:nvPr/>
        </p:nvSpPr>
        <p:spPr>
          <a:xfrm>
            <a:off x="174171" y="754144"/>
            <a:ext cx="11930743" cy="54476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Advantages of fuel-oil firing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High calorific value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Rapid startup and shutdown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Compact system design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Suitable for remote or backup applications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Limitations</a:t>
            </a:r>
            <a:endParaRPr sz="24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Higher fuel cost compared to coal or gas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Requires careful handling and storage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Emissions: CO₂, SOx, NOx</a:t>
            </a:r>
            <a:endParaRPr/>
          </a:p>
          <a:p>
            <a:pPr indent="-342900" lvl="1" marL="8001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Preheating needed for heavy oils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8"/>
          <p:cNvSpPr txBox="1"/>
          <p:nvPr>
            <p:ph idx="1" type="body"/>
          </p:nvPr>
        </p:nvSpPr>
        <p:spPr>
          <a:xfrm>
            <a:off x="188537" y="733425"/>
            <a:ext cx="11637704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Gas firing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refers to the combustion of gaseous fuels (e.g., natural gas, propane, biogas) in burners to generate heat for industrial or domestic applications [2].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Gas firing techniques are primarily defined by the method and timing of mixing the gaseous fuel with combustion air.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Compared to solid and liquid fuels, gaseous fuels offer: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Clean and smokeless combustion.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Higher thermal efficiency.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Easier control and automation.</a:t>
            </a:r>
            <a:endParaRPr/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101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3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431" name="Google Shape;431;p3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32" name="Google Shape;432;p38"/>
          <p:cNvSpPr txBox="1"/>
          <p:nvPr>
            <p:ph type="title"/>
          </p:nvPr>
        </p:nvSpPr>
        <p:spPr>
          <a:xfrm>
            <a:off x="528619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Gas Firing Techniques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</a:t>
            </a:r>
            <a:r>
              <a:rPr b="1" lang="en-US" sz="3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          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</a:t>
            </a:r>
            <a:endParaRPr sz="30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39"/>
          <p:cNvSpPr txBox="1"/>
          <p:nvPr>
            <p:ph idx="1" type="body"/>
          </p:nvPr>
        </p:nvSpPr>
        <p:spPr>
          <a:xfrm>
            <a:off x="188537" y="733425"/>
            <a:ext cx="11637704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common applications of gas firing are on: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Steam boilers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Furnaces and kilns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Gas turbines</a:t>
            </a:r>
            <a:endParaRPr/>
          </a:p>
          <a:p>
            <a:pPr indent="-228600" lvl="1" marL="6858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Domestic heating systems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600"/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Types of Gas Firing Techniques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Gas burners are classified based on the extent to which fuel and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air are mixed prior to combustion. 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3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39" name="Google Shape;439;p3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40" name="Google Shape;440;p39"/>
          <p:cNvSpPr txBox="1"/>
          <p:nvPr>
            <p:ph type="title"/>
          </p:nvPr>
        </p:nvSpPr>
        <p:spPr>
          <a:xfrm>
            <a:off x="528619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Gas Firing Techniques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</a:t>
            </a:r>
            <a:r>
              <a:rPr b="1" lang="en-US" sz="3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          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</a:t>
            </a:r>
            <a:endParaRPr sz="30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0"/>
          <p:cNvSpPr txBox="1"/>
          <p:nvPr>
            <p:ph idx="1" type="body"/>
          </p:nvPr>
        </p:nvSpPr>
        <p:spPr>
          <a:xfrm>
            <a:off x="188537" y="733425"/>
            <a:ext cx="11637704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▪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According to the extent to which fuel and air are mixed prior to combustion, gas firing techniques are classified based on: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a. According to Air-Fuel Mixing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1. Premixed Firing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Fuel gas and primary air are mixed </a:t>
            </a:r>
            <a:r>
              <a:rPr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before entering the burner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Produces short, hot, and clean flames.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✔"/>
            </a:pPr>
            <a:r>
              <a:rPr lang="en-U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Efficient mixing, smokeless flame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US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Example: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Bunsen burner type.</a:t>
            </a:r>
            <a:endParaRPr/>
          </a:p>
        </p:txBody>
      </p:sp>
      <p:sp>
        <p:nvSpPr>
          <p:cNvPr id="446" name="Google Shape;446;p4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47" name="Google Shape;447;p4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48" name="Google Shape;448;p40"/>
          <p:cNvSpPr txBox="1"/>
          <p:nvPr>
            <p:ph type="title"/>
          </p:nvPr>
        </p:nvSpPr>
        <p:spPr>
          <a:xfrm>
            <a:off x="528619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Gas Firing Techniques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</a:t>
            </a:r>
            <a:r>
              <a:rPr b="1" lang="en-US" sz="3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          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</a:t>
            </a:r>
            <a:endParaRPr sz="30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1"/>
          <p:cNvSpPr txBox="1"/>
          <p:nvPr>
            <p:ph idx="1" type="body"/>
          </p:nvPr>
        </p:nvSpPr>
        <p:spPr>
          <a:xfrm>
            <a:off x="188537" y="733425"/>
            <a:ext cx="11637704" cy="6016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31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Diffusion (non-premixed) Firing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Fuel gas and air meet at the burner exit and mix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during combustion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Produces longer, luminous flames.</a:t>
            </a:r>
            <a:endParaRPr/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Noto Sans Symbols"/>
              <a:buChar char="✔"/>
            </a:pP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Safer operation, stable flame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Widely used in industrial boilers and furnaces.</a:t>
            </a:r>
            <a:endParaRPr/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2600">
                <a:solidFill>
                  <a:srgbClr val="C00000"/>
                </a:solidFill>
              </a:rPr>
              <a:t>b.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According to Burner Type</a:t>
            </a:r>
            <a:endParaRPr/>
          </a:p>
          <a:p>
            <a:pPr indent="-228600" lvl="0" marL="2286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Malgun Gothic"/>
              <a:buAutoNum type="arabicPeriod"/>
            </a:pP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Atmospheric Burners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Gas mixes with air before ignition.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Simple design, used in lab and domestic setups..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4" name="Google Shape;454;p4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55" name="Google Shape;455;p4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56" name="Google Shape;456;p41"/>
          <p:cNvSpPr txBox="1"/>
          <p:nvPr>
            <p:ph type="title"/>
          </p:nvPr>
        </p:nvSpPr>
        <p:spPr>
          <a:xfrm>
            <a:off x="528619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Gas Firing Techniques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</a:t>
            </a:r>
            <a:r>
              <a:rPr b="1" lang="en-US" sz="3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          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</a:t>
            </a:r>
            <a:endParaRPr sz="30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2"/>
          <p:cNvSpPr txBox="1"/>
          <p:nvPr>
            <p:ph idx="1" type="body"/>
          </p:nvPr>
        </p:nvSpPr>
        <p:spPr>
          <a:xfrm>
            <a:off x="188537" y="733425"/>
            <a:ext cx="11637704" cy="6124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9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Forced-Draft Burners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Air is supplied by a fan (forced draft).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Fuel and air thoroughly mixed before or at the burner nozzle.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Used in industrial boilers, furnaces.</a:t>
            </a:r>
            <a:endParaRPr/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9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3. High-Velocity Burners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Fuel gas is injected at very high velocity, entraining surrounding air for mixing.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Used for metallurgical furnaces, glass kilns.</a:t>
            </a:r>
            <a:endParaRPr/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ct val="100000"/>
              <a:buNone/>
            </a:pPr>
            <a:r>
              <a:rPr lang="en-US" sz="9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4. Flameless (surface) Burners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Fuel burns over a porous refractory surface.</a:t>
            </a:r>
            <a:endParaRPr/>
          </a:p>
          <a:p>
            <a:pPr indent="-228600" lvl="1" marL="685800" rtl="0" algn="l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✔"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Produces low NOx emissions and uniform heating.</a:t>
            </a:r>
            <a:endParaRPr/>
          </a:p>
          <a:p>
            <a:pPr indent="0" lvl="1" marL="457200" rtl="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63" name="Google Shape;463;p4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64" name="Google Shape;464;p42"/>
          <p:cNvSpPr txBox="1"/>
          <p:nvPr>
            <p:ph type="title"/>
          </p:nvPr>
        </p:nvSpPr>
        <p:spPr>
          <a:xfrm>
            <a:off x="528619" y="99309"/>
            <a:ext cx="10637365" cy="6341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latin typeface="Arial"/>
                <a:ea typeface="Arial"/>
                <a:cs typeface="Arial"/>
                <a:sym typeface="Arial"/>
              </a:rPr>
              <a:t>5. 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Gas Firing Techniques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                   </a:t>
            </a:r>
            <a:r>
              <a:rPr b="1" lang="en-US" sz="30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            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      </a:t>
            </a:r>
            <a:endParaRPr sz="30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43"/>
          <p:cNvSpPr txBox="1"/>
          <p:nvPr>
            <p:ph idx="1" type="body"/>
          </p:nvPr>
        </p:nvSpPr>
        <p:spPr>
          <a:xfrm>
            <a:off x="285369" y="785635"/>
            <a:ext cx="11539667" cy="57532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3"/>
          <p:cNvSpPr txBox="1"/>
          <p:nvPr>
            <p:ph idx="11" type="ftr"/>
          </p:nvPr>
        </p:nvSpPr>
        <p:spPr>
          <a:xfrm>
            <a:off x="3638008" y="6173788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71" name="Google Shape;471;p4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72" name="Google Shape;472;p43"/>
          <p:cNvSpPr txBox="1"/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Combined Gas and Fuel-Oil Firing</a:t>
            </a:r>
            <a:endParaRPr b="1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3"/>
          <p:cNvSpPr/>
          <p:nvPr/>
        </p:nvSpPr>
        <p:spPr>
          <a:xfrm>
            <a:off x="285369" y="785635"/>
            <a:ext cx="11590968" cy="5545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A combined gas and oil firing system (often called a 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dual-fuel system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) is designed to burn either gaseous fuel, fuel oil, or both simultaneously in the same boiler or furnace to generate heat in boilers, furnaces, or turbines [6].</a:t>
            </a:r>
            <a:endParaRPr/>
          </a:p>
          <a:p>
            <a:pPr indent="-228600" lvl="0" marL="228600" marR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dual-fuel</a:t>
            </a: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system is essentially an integration of a gas firing system and an oil firing system, sharing a common furnace, boiler, and often a common air register and control system.</a:t>
            </a:r>
            <a:endParaRPr/>
          </a:p>
          <a:p>
            <a:pPr indent="-228600" lvl="0" marL="228600" marR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F1115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The purpose is to achieve flexibility, reliability, and efficiency </a:t>
            </a:r>
            <a:endParaRPr sz="2400">
              <a:solidFill>
                <a:srgbClr val="0F111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F1115"/>
                </a:solidFill>
                <a:latin typeface="Arial"/>
                <a:ea typeface="Arial"/>
                <a:cs typeface="Arial"/>
                <a:sym typeface="Arial"/>
              </a:rPr>
              <a:t>   in fuel usage.</a:t>
            </a:r>
            <a:endParaRPr/>
          </a:p>
          <a:p>
            <a:pPr indent="-88900" lvl="0" marL="228600" marR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oto Sans Symbols"/>
              <a:buNone/>
            </a:pPr>
            <a:r>
              <a:t/>
            </a:r>
            <a:endParaRPr sz="2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4"/>
          <p:cNvSpPr txBox="1"/>
          <p:nvPr>
            <p:ph idx="1" type="body"/>
          </p:nvPr>
        </p:nvSpPr>
        <p:spPr>
          <a:xfrm>
            <a:off x="285369" y="785635"/>
            <a:ext cx="11539667" cy="57532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44"/>
          <p:cNvSpPr txBox="1"/>
          <p:nvPr>
            <p:ph idx="11" type="ftr"/>
          </p:nvPr>
        </p:nvSpPr>
        <p:spPr>
          <a:xfrm>
            <a:off x="3638008" y="6173788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80" name="Google Shape;480;p4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81" name="Google Shape;481;p44"/>
          <p:cNvSpPr txBox="1"/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Combined Gas and Fuel-Oil Firing			</a:t>
            </a: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4"/>
          <p:cNvSpPr/>
          <p:nvPr/>
        </p:nvSpPr>
        <p:spPr>
          <a:xfrm>
            <a:off x="285369" y="785635"/>
            <a:ext cx="11590968" cy="50783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Types of Combined Gas and Oil Burners</a:t>
            </a:r>
            <a:endParaRPr/>
          </a:p>
          <a:p>
            <a:pPr indent="-1524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Separate Burners for Gas and Oil</a:t>
            </a:r>
            <a:endParaRPr/>
          </a:p>
          <a:p>
            <a:pPr indent="-285750" lvl="1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Two independent burners are fitted on the same furnace wall.</a:t>
            </a:r>
            <a:endParaRPr/>
          </a:p>
          <a:p>
            <a:pPr indent="-285750" lvl="1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Either fuel or both fuels can be used.</a:t>
            </a:r>
            <a:endParaRPr/>
          </a:p>
          <a:p>
            <a:pPr indent="-1524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Malgun Gothic"/>
              <a:buAutoNum type="arabicPeriod"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Dual-Fuel Burners (Combined Burners)</a:t>
            </a:r>
            <a:endParaRPr/>
          </a:p>
          <a:p>
            <a:pPr indent="-285750" lvl="1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Gas and oil firing systems are integrated in a single burner.</a:t>
            </a:r>
            <a:endParaRPr/>
          </a:p>
          <a:p>
            <a:pPr indent="-285750" lvl="1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burner has gas nozzles and oil atomizers arranged together.</a:t>
            </a:r>
            <a:endParaRPr/>
          </a:p>
          <a:p>
            <a:pPr indent="-285750" lvl="1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algun Gothic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Flame stability is ensured by using oil as a pilot when gas</a:t>
            </a:r>
            <a:endParaRPr/>
          </a:p>
          <a:p>
            <a:pPr indent="0" lvl="1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is unstable.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45"/>
          <p:cNvSpPr txBox="1"/>
          <p:nvPr>
            <p:ph idx="1" type="body"/>
          </p:nvPr>
        </p:nvSpPr>
        <p:spPr>
          <a:xfrm>
            <a:off x="285369" y="785635"/>
            <a:ext cx="11539667" cy="57532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ts val="2640"/>
              <a:buNone/>
            </a:pPr>
            <a:r>
              <a:t/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5"/>
          <p:cNvSpPr txBox="1"/>
          <p:nvPr>
            <p:ph idx="11" type="ftr"/>
          </p:nvPr>
        </p:nvSpPr>
        <p:spPr>
          <a:xfrm>
            <a:off x="3638008" y="6173788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888888"/>
                </a:solidFill>
              </a:rPr>
              <a:t>Presenter: Dr. Melaku Desta</a:t>
            </a:r>
            <a:endParaRPr>
              <a:solidFill>
                <a:srgbClr val="888888"/>
              </a:solidFill>
            </a:endParaRPr>
          </a:p>
        </p:txBody>
      </p:sp>
      <p:sp>
        <p:nvSpPr>
          <p:cNvPr id="489" name="Google Shape;489;p4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>
                <a:solidFill>
                  <a:srgbClr val="888888"/>
                </a:solidFill>
              </a:rPr>
              <a:t>‹#›</a:t>
            </a:fld>
            <a:endParaRPr>
              <a:solidFill>
                <a:srgbClr val="888888"/>
              </a:solidFill>
            </a:endParaRPr>
          </a:p>
        </p:txBody>
      </p:sp>
      <p:sp>
        <p:nvSpPr>
          <p:cNvPr id="490" name="Google Shape;490;p45"/>
          <p:cNvSpPr txBox="1"/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Combined Gas and Fuel-Oil Firing			</a:t>
            </a: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Cont…</a:t>
            </a:r>
            <a:endParaRPr b="1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45"/>
          <p:cNvSpPr/>
          <p:nvPr/>
        </p:nvSpPr>
        <p:spPr>
          <a:xfrm>
            <a:off x="285369" y="785635"/>
            <a:ext cx="11590968" cy="61863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Modes of Operation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1. Alternate Firing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 runs on one fuel at a time.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Switches based on availability or cost.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2. Simultaneous Firing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Both fuels are burned together.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Used to stabilize flame or meet high load demands.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3. Automatic Switchover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 detects fuel interruption and switches automatically.</a:t>
            </a:r>
            <a:endParaRPr/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Ensures uninterrupted operation.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46"/>
          <p:cNvSpPr txBox="1"/>
          <p:nvPr>
            <p:ph type="title"/>
          </p:nvPr>
        </p:nvSpPr>
        <p:spPr>
          <a:xfrm>
            <a:off x="442964" y="123266"/>
            <a:ext cx="10587184" cy="7155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Summary</a:t>
            </a: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 </a:t>
            </a: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46"/>
          <p:cNvSpPr txBox="1"/>
          <p:nvPr>
            <p:ph idx="1" type="body"/>
          </p:nvPr>
        </p:nvSpPr>
        <p:spPr>
          <a:xfrm>
            <a:off x="188536" y="699818"/>
            <a:ext cx="11916378" cy="58390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Fuel bed combustion involves burning solid fuel on a grate, commonly used in small and medium boilers for steady heat generation.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Mechanical stokers automate fuel feeding and ash removal, improving combustion efficiency and reducing manual labor.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Pulverized coal firing ensures better mixing of fuel and air, resulting in higher combustion efficiency and faster heat release.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Fuel-oil and gas firing systems provide cleaner combustion, easier control, and faster response to load changes.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Combined gas and fuel-oil firing systems enhance operational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flexibility, allowing switching between fuels based on availability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   and cost.</a:t>
            </a:r>
            <a:endParaRPr/>
          </a:p>
        </p:txBody>
      </p:sp>
      <p:sp>
        <p:nvSpPr>
          <p:cNvPr id="498" name="Google Shape;498;p4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499" name="Google Shape;499;p4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7"/>
          <p:cNvSpPr txBox="1"/>
          <p:nvPr>
            <p:ph type="title"/>
          </p:nvPr>
        </p:nvSpPr>
        <p:spPr>
          <a:xfrm>
            <a:off x="725864" y="365126"/>
            <a:ext cx="10627938" cy="5115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References 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7"/>
          <p:cNvSpPr txBox="1"/>
          <p:nvPr>
            <p:ph idx="1" type="body"/>
          </p:nvPr>
        </p:nvSpPr>
        <p:spPr>
          <a:xfrm>
            <a:off x="0" y="876694"/>
            <a:ext cx="12192000" cy="59813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[1]. Power Plant Engineering, R.K. Rajput, 3rd Edition, 2011.</a:t>
            </a:r>
            <a:endParaRPr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[2]. Power Plant Engineering, Kundur, P., &amp; Gupta, A. (2020). New Delhi: McGraw Hill Education.</a:t>
            </a:r>
            <a:endParaRPr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[3]. Zhou, Z., Wang, R., Yi, Q., Wang, G., &amp; Ma, C. (2021). Combustion Enhancement of Pulverized Coal with Targeted Oxygen-Enrichment in an Ironmaking Blast Furnace. Processes, 9(3), 440. </a:t>
            </a:r>
            <a:r>
              <a:rPr lang="en-US" sz="9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https://doi.org/10.3390/pr9030440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[4]. Combustion Control of Ship’s Oil-Fired Boilers Based on Prediction of Flame Images, Lee, C.-M. (2024). Journal of Marine Science and Engineering, 12(9), 1474. </a:t>
            </a:r>
            <a:r>
              <a:rPr lang="en-US" sz="9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https://doi.org/10.3390/jmse12091474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[5]. Nag, P. K. (2018). Power Plant Engineering (4th ed.). McGraw Hill Education.</a:t>
            </a:r>
            <a:endParaRPr/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9600">
                <a:latin typeface="Arial"/>
                <a:ea typeface="Arial"/>
                <a:cs typeface="Arial"/>
                <a:sym typeface="Arial"/>
              </a:rPr>
              <a:t>[6]. Tugov, A. N., Supranov, V. M., Izyumov, M. A., Vereshchetin, V. A., Usman, Yu. M., &amp; Natal’in, A. S. (2017). Assessment of the potential for conversion of TP-108 boilers to firing natural gas and fuel oil. Thermal Engineering, 64, 216–223.</a:t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8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 u="sng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 u="sng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9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4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4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47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507" name="Google Shape;507;p47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4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 Melaku Desta</a:t>
            </a:r>
            <a:endParaRPr/>
          </a:p>
        </p:txBody>
      </p:sp>
      <p:sp>
        <p:nvSpPr>
          <p:cNvPr id="513" name="Google Shape;513;p4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14" name="Google Shape;514;p48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 !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2021-04-29T04:21:21Z</dcterms:created>
  <dc:creator>최성실</dc:creator>
</cp:coreProperties>
</file>